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00" r:id="rId2"/>
    <p:sldMasterId id="2147483914" r:id="rId3"/>
  </p:sldMasterIdLst>
  <p:notesMasterIdLst>
    <p:notesMasterId r:id="rId51"/>
  </p:notesMasterIdLst>
  <p:sldIdLst>
    <p:sldId id="256" r:id="rId4"/>
    <p:sldId id="258" r:id="rId5"/>
    <p:sldId id="273" r:id="rId6"/>
    <p:sldId id="259" r:id="rId7"/>
    <p:sldId id="270" r:id="rId8"/>
    <p:sldId id="271" r:id="rId9"/>
    <p:sldId id="262" r:id="rId10"/>
    <p:sldId id="272" r:id="rId11"/>
    <p:sldId id="282" r:id="rId12"/>
    <p:sldId id="264" r:id="rId13"/>
    <p:sldId id="296" r:id="rId14"/>
    <p:sldId id="265" r:id="rId15"/>
    <p:sldId id="267" r:id="rId16"/>
    <p:sldId id="268" r:id="rId17"/>
    <p:sldId id="278" r:id="rId18"/>
    <p:sldId id="277" r:id="rId19"/>
    <p:sldId id="279" r:id="rId20"/>
    <p:sldId id="280" r:id="rId21"/>
    <p:sldId id="281" r:id="rId22"/>
    <p:sldId id="316" r:id="rId23"/>
    <p:sldId id="317" r:id="rId24"/>
    <p:sldId id="319" r:id="rId25"/>
    <p:sldId id="320" r:id="rId26"/>
    <p:sldId id="274" r:id="rId27"/>
    <p:sldId id="297" r:id="rId28"/>
    <p:sldId id="275" r:id="rId29"/>
    <p:sldId id="276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  <p:sldId id="299" r:id="rId45"/>
    <p:sldId id="300" r:id="rId46"/>
    <p:sldId id="311" r:id="rId47"/>
    <p:sldId id="312" r:id="rId48"/>
    <p:sldId id="313" r:id="rId49"/>
    <p:sldId id="322" r:id="rId50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E41B8-E456-46E7-AAB6-FA8597465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CF5E8-9D95-4FEF-9179-5DACA713FA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B2242-EFAD-40A8-B4AA-5DE819CFE3E4}" type="datetimeFigureOut">
              <a:rPr lang="en-US"/>
              <a:pPr>
                <a:defRPr/>
              </a:pPr>
              <a:t>3/12/2021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E25B1F-A195-4F43-9BD2-121D36BEB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49382A-32A3-4DF8-ADDD-0F819C205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33748-3B22-4FC2-BA91-624A2D6118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995C6-F141-4424-8C27-6384C4DFF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70A12D-20A0-40AB-857C-B6B5DDCBC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F415460-2B2A-43C8-9A49-5C4B34C68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83EC1C2-5702-463B-93AD-6265CEC643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7A3EEF4-7C90-45C7-846C-0557D3670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42A03-EF1F-4278-A74A-160C4EE5A8BF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C4C8820-D5C4-45A9-BD27-3331B87342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A68B4E3C-F3AF-4306-8104-772E84DA4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FBE7B41-05EC-42B0-B2F1-6324423F2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195C16-D1B8-49AA-9634-6BA4BFB4F74D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F415460-2B2A-43C8-9A49-5C4B34C68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83EC1C2-5702-463B-93AD-6265CEC643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7A3EEF4-7C90-45C7-846C-0557D3670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42A03-EF1F-4278-A74A-160C4EE5A8BF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8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B6CBE6A-F966-4A16-958B-051D83ED2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C3F1922-94A2-447C-949E-E70E46A4C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3BFC841-9B58-4BC2-8414-3D8019F66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BF0A2-AE25-44D8-B6CF-2239194B4310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E285EBF-B352-4855-B41A-6A2703EFC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2382F1C-2BA3-479C-B79E-4C3F6876A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Совет. Добавьте сюда свои заметки докладчика.</a:t>
            </a:r>
            <a:endParaRPr lang="en-US" altLang="ru-RU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0D91FFD-989D-4358-90CC-2E41F2064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F95795-5752-4EAD-8FE8-45964A4AE0B2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AEE124C-000B-40D3-BB8F-6B5F85A77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F396AC-C36B-49BC-A798-4E01C1180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C426E05-F5F9-4A58-9DFA-D59D634F9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C69C0-B46D-482C-B272-384E00A2581E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3CBE5FF-0C62-4329-ADC1-CBB8B4F28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055D7E8-35EE-4C35-BBEE-A9CB8EA4D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704BF9A-DEEC-489C-97E5-0782E1808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9CEC9F-BF94-4B54-8BA1-DEF7B17C0A3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3B59CC4-3FB1-469E-A540-67F6976C7C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418942B-737B-4080-A4C8-1F7F713D9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Совет. Добавьте сюда свои заметки докладчика.</a:t>
            </a:r>
            <a:endParaRPr lang="en-US" altLang="ru-RU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99E6257-B1F8-4ECF-A93A-8633391EB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81FA6D-F0B6-476F-BBB2-CFC38154732E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C3FEB7D-7028-4675-8335-15B4C3589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0ACA392-DB40-4CA8-84F4-7D4B1EFC5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90B4BF1-807E-44CE-93E8-36C7A1F22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4D8F2-3E44-447D-A856-B6E7B8C45552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1413B61-9B0C-4007-B9AA-B3788051A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BD3932D-C853-4EFA-B949-522A04D83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Совет. Добавьте сюда свои заметки докладчика.</a:t>
            </a:r>
            <a:endParaRPr lang="en-US" altLang="ru-RU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A0858F2-6D12-43D3-BA6D-EB338B94E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6C90AB-7778-4F1D-93C8-062AF51FEFE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C40A18C2-B000-4B22-BE47-4B276BBAA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6827E44-780F-45C8-9363-4B6766A30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C8269F0-C421-4650-8398-5DB8EEFB3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6BE17D-C516-4B11-B5AE-80DD7EA3691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814B5-5254-4C0A-AD5F-B7C534D7090E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B252B-C730-4F4D-A5D9-2B326B6BB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77736-93F4-4DB5-88F5-E6E283EC027B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4502B-7373-4045-8CCC-F23EDBE71B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E39A9-49A3-4E6B-965A-79E1BE23A37C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55274-F9BD-4352-B791-48675FB1B4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4CAAC1E-2723-49C1-805B-094B2AF5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638746F-DF4D-416F-BEF1-336226D4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2294274-C54E-4548-8EAF-418462E3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1742B6-E7C6-4051-AAA4-8025737FBE7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6150230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02D3EF-A932-4BBF-A2EE-CE0641D5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623F8-59F4-438A-B3B4-5FB603FE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960E8-C5EA-4086-952F-B204AD91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A248AF6-415D-4449-8261-C2ECAE5469E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7776807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E412EE92-AE2D-43D4-B422-609000212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1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006D-E383-4717-8316-5BD577F06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6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86E6F-FD0B-45CA-A45C-0BBC51986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D38E9-084F-439E-9E5B-C9A25CD45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4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1A8E-97D3-47CD-9154-06B01657F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3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6C53-919C-4C1C-9095-117E1E45B7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3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B2445-DEFE-4237-BA45-FAC34DF21EC1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FB34-E6A7-4D14-A30E-0A4153F40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897DA-020F-4155-90AF-20370DFF3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0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02A8-25B2-45C9-BE97-1C32A4868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00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DBDD4-73E4-4C92-B2A7-A3B5D1E143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2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DDB23-219D-4AFA-9EFA-40876F7EE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4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3FD1B-0DC1-42A5-BB25-C5F272EA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8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B2CA7-3A38-4818-A920-02B46F6AB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9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72F9C-930A-4CE9-BA27-B338EC49E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5ADCD-EC0C-4E62-AFBF-50DB1EDAE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79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EEFBC-4375-4D6D-8C45-A3CED0124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35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D2FBD-3D7C-4D28-A6CA-D9EDCD4F2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DAFB6-27C7-4163-8A5F-52DF6480BAF5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935-EA7C-4982-BE6E-5AA67FBE4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7E811-219A-4BFB-982E-E427570C8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0AEA5-45B9-41B2-910B-A2B0C2D9C15F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33F39-9162-4E74-9F42-C07235648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EC088-B5D8-463E-8345-5B0439CD9683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48001-A26D-4BEF-8F39-604A2CDA2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E062F-E23B-487C-AACD-2B0A0633F95E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2CB0D-9722-4FD3-8FC8-A2424F300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45CE5-E920-49EB-9C96-88FDCB4F338C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3421F-B721-4B81-8762-7D11D886F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6DF97-7D72-42E5-9CFE-A5FA1E906511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5407-4371-4708-9189-783E588E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81EE-7D61-4D7C-82E4-8EFB61EA23FE}" type="datetime1">
              <a:rPr lang="en-US" smtClean="0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18741-4B86-4629-8E27-A216BDA14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06381D-CAEA-437B-811A-56FF5786B26B}" type="datetime1">
              <a:rPr lang="en-US" smtClean="0"/>
              <a:pPr>
                <a:defRPr/>
              </a:pPr>
              <a:t>3/12/2021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7B7443-2D50-48AB-8AAA-8DAA0C37D072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0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FD24E75-F2D4-47F7-9B8D-436482F63EE4}" type="datetimeFigureOut">
              <a:rPr lang="ru-RU" smtClean="0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61F3B46-9118-451A-92AE-7AB1CD137A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7548D21-06F5-4715-B3AA-5C603B2A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332656"/>
            <a:ext cx="11593288" cy="4681538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Arial Narrow" panose="020B0606020202030204" pitchFamily="34" charset="0"/>
              </a:rPr>
              <a:t>Современные аспекты гигиенического воспитания населения в формировании ЗОЖ в работе врача лечебного профиля, вопросы организации занятий физическим воспитанием, физической культурой,  закаливания.</a:t>
            </a:r>
            <a:br>
              <a:rPr lang="ru-RU" altLang="ru-RU" sz="3600" b="1" dirty="0">
                <a:latin typeface="Arial Narrow" panose="020B0606020202030204" pitchFamily="34" charset="0"/>
              </a:rPr>
            </a:br>
            <a:br>
              <a:rPr lang="ru-RU" altLang="ru-RU" sz="3600" b="1" dirty="0">
                <a:latin typeface="Arial Narrow" panose="020B0606020202030204" pitchFamily="34" charset="0"/>
              </a:rPr>
            </a:br>
            <a:r>
              <a:rPr lang="ru-RU" altLang="ru-RU" sz="3600" dirty="0">
                <a:latin typeface="Arial Narrow" panose="020B0606020202030204" pitchFamily="34" charset="0"/>
              </a:rPr>
              <a:t>Профессор кафедры общей и коммунальной гигиены, Перепелкин Сергей Витальевич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5C42-0A37-4287-879E-01B8BD73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5889"/>
            <a:ext cx="11665296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центра медицинской профилактики</a:t>
            </a:r>
            <a:endParaRPr lang="en-US" sz="3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473213-B24E-439F-9327-C3381CFD4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692151"/>
            <a:ext cx="11953328" cy="6049963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    определение общих направлений в первичной и вторичной профилактике заболеваний, а также приоритетов в пропаганде медицинских и гигиенических знаний, исходя из анализа показателей заболеваемости населения, демографических данных, состояния экологической и эпидемиологической обстановки;</a:t>
            </a:r>
          </a:p>
          <a:p>
            <a:pPr marL="80963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   выявление и оценка причинно-следственных связей между здоровьем населения, его образом жизни и разработка на этой основе профилактических мероприятий и практических рекомендаций по коррекции поведения различных групп с целью оздоровления;</a:t>
            </a:r>
          </a:p>
          <a:p>
            <a:pPr marL="80963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    координация работы органов и учреждений здравоохранения, образования, культуры, других ведомств и организаций по вопросам профилактики заболеваний и формирования здорового образа жизни в рамках Федеральных комплексных и целевых программ охраны и формирования здоровья населения.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14FF5-26B2-4944-A032-1B531F0E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ABD-1BAA-4609-A867-2E1F8FA22E5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B1283F6F-4C40-44CE-AD69-16E7759C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12827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EF967-E299-43EA-B947-178693AE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844824"/>
            <a:ext cx="11737304" cy="54006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latin typeface="Arial Narrow" panose="020B0606020202030204" pitchFamily="34" charset="0"/>
              </a:rPr>
              <a:t>Утвержден Порядок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4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latin typeface="Arial Narrow" panose="020B0606020202030204" pitchFamily="34" charset="0"/>
              </a:rPr>
              <a:t>Организация профилактики неинфекционных заболеваний и формирование здорового образа жизни осуществляются медицинскими организациями и их структурными подразделениями в соответствии с установленными: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правилами организации </a:t>
            </a:r>
            <a:r>
              <a:rPr lang="ru-RU" sz="4400" b="1" dirty="0">
                <a:latin typeface="Arial Narrow" panose="020B0606020202030204" pitchFamily="34" charset="0"/>
              </a:rPr>
              <a:t>деятельности отделения (кабинета) медицинской профилактики для взрослых;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рекомендуемыми штатными нормативами отделения (кабинета) медицинской профилактики для взрослых;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стандартом оснащения отделения (кабинета) медицинской профилактики для взрослых;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правилами организации деятельности </a:t>
            </a:r>
            <a:r>
              <a:rPr lang="ru-RU" sz="4400" b="1" dirty="0">
                <a:latin typeface="Arial Narrow" panose="020B0606020202030204" pitchFamily="34" charset="0"/>
              </a:rPr>
              <a:t>центра здоровья</a:t>
            </a:r>
            <a:r>
              <a:rPr lang="ru-RU" sz="4400" dirty="0">
                <a:latin typeface="Arial Narrow" panose="020B0606020202030204" pitchFamily="34" charset="0"/>
              </a:rPr>
              <a:t>;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рекомендуемыми штатными нормативами центра здоровья;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стандартом оснащения центра здоровья;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правилами организации деятельности центра медицинской профилактики; 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Arial Narrow" panose="020B0606020202030204" pitchFamily="34" charset="0"/>
              </a:rPr>
              <a:t>рекомендуемыми штатными нормативами центра медицинской профилактики и стандартом оснащения центра медицинской профилактики.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E0774B-7877-44A5-A83F-D89D4D99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9BEB-9B25-4594-B369-16A24C7DF1FF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558EDBB5-DAED-4BA8-A582-C56D7CCD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3" y="1"/>
            <a:ext cx="8713664" cy="404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Функциями центров здоровья являются:</a:t>
            </a:r>
            <a:endParaRPr lang="en-US" alt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34E4-07D5-49EA-B11B-70E86E35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476251"/>
            <a:ext cx="11809312" cy="62658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информирование населения о вредных и опасных для здоровья человека факторах;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групповая и индивидуальная пропаганда здорового образа жизни, профилактика возникновения и развития факторов риска различных заболеваний (курение, алкоголь, гиподинамия и др.) и формирование у граждан ответственного отношения к своему здоровью и здоровью своих детей и близких;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у населения принципов "ответственного 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";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5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обучение граждан, в том числе детей, гигиеническим навыкам и мотивирование их к отказу от вредных привычек, включающих помощь в отказе от потребления алкоголя и табака;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обучение граждан эффективным методам профилактики заболеваний с учетом возрастных особенностей;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динамическое наблюдение за пациентами группы риска развития неинфекционных заболеваний;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оценка функциональных и адаптивных резервов организма с учетом возрастных особенностей, прогноз состояния здоровья;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консультирование по сохранению и укреплению здоровья, включая рекомендации по коррекции питания, двигательной активности, занятиям физкультурой и спортом, режиму сна, условиям быта, труда (учебы) и отдыха;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разработка индивидуальной программы по ведению здорового образа жизни, в том числе с учетом физиологических особенностей детского возраста;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осуществление мониторинга реализации мероприятий по формированию здорового образа жизни, факторов риска развития заболеваний.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BA1271-0814-42DE-916C-4E4CFF14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A3D0A-8A55-42E0-A470-FFAE6163CEC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DBB8D0E7-DD7C-4D71-A0F6-2EE8C50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872332"/>
            <a:ext cx="677163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lang="en-US" altLang="ru-RU" sz="4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6E0F318-AE85-47C8-B99A-A3E898FB0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825625"/>
            <a:ext cx="12000656" cy="4351338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130000"/>
              </a:lnSpc>
              <a:buNone/>
            </a:pPr>
            <a:r>
              <a:rPr lang="ru-RU" altLang="ru-RU" sz="4000" b="1" dirty="0">
                <a:latin typeface="Arial Narrow" panose="020B0606020202030204" pitchFamily="34" charset="0"/>
              </a:rPr>
              <a:t> </a:t>
            </a:r>
            <a:r>
              <a:rPr lang="ru-RU" altLang="ru-RU" sz="4000" dirty="0">
                <a:latin typeface="Arial Narrow" panose="020B0606020202030204" pitchFamily="34" charset="0"/>
              </a:rPr>
              <a:t>- </a:t>
            </a:r>
            <a:r>
              <a:rPr lang="ru-RU" altLang="ru-RU" sz="4000" dirty="0">
                <a:latin typeface="Arial Narrow" panose="020B0606020202030204" pitchFamily="34" charset="0"/>
                <a:cs typeface="Times New Roman" panose="02020603050405020304" pitchFamily="18" charset="0"/>
              </a:rPr>
              <a:t>часть общей культуры общества, объединение различных мероприятий, направленных на достижение человеком физического совершенствования (укрепление здоровья, развитие физических качеств, достижение спортивных результатов и т.д.).</a:t>
            </a:r>
            <a:endParaRPr lang="en-US" altLang="ru-RU" sz="4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0C0B3D-5B2B-4948-889B-827892F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FD0F5-E4E6-419B-BEB7-8381FA98935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F797159-308A-4170-B242-3BBFF0FA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" y="188911"/>
            <a:ext cx="7499350" cy="777875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Физическое воспитание</a:t>
            </a:r>
            <a:endParaRPr lang="en-US" alt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BD505D94-CD0D-47EF-B26E-548842D9A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99170"/>
            <a:ext cx="12174508" cy="5472113"/>
          </a:xfrm>
        </p:spPr>
        <p:txBody>
          <a:bodyPr>
            <a:noAutofit/>
          </a:bodyPr>
          <a:lstStyle/>
          <a:p>
            <a:pPr marL="80963" indent="0" eaLnBrk="1" hangingPunct="1">
              <a:lnSpc>
                <a:spcPct val="120000"/>
              </a:lnSpc>
              <a:buNone/>
            </a:pPr>
            <a:r>
              <a:rPr lang="ru-RU" altLang="ru-RU" sz="4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40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органическая часть общего воспитания; социально-педагогический процесс, направленный на укрепление здоровья, гармоничное развитие форм и функций организма человека, его физических способностей и качеств, на формирование и совершенствование двигательных навыков и умений, необходимых в быту и производит, деятельности, и в конечном итоге на достижение физического совершенства. </a:t>
            </a:r>
            <a:endParaRPr lang="en-US" altLang="ru-RU" sz="4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0E85FE-086A-41E1-B043-57502294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6357-FCBE-42B3-87FC-5C81B9B6043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870E0F0D-4074-40A2-A57E-1C92341D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789692"/>
            <a:ext cx="482575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Спорт</a:t>
            </a:r>
            <a:r>
              <a:rPr lang="ru-RU" alt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89898-F675-416A-ADE1-CCC0C5A2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4548187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5400" dirty="0">
                <a:latin typeface="Arial Narrow" panose="020B0606020202030204" pitchFamily="34" charset="0"/>
                <a:cs typeface="Times New Roman" panose="02020603050405020304" pitchFamily="18" charset="0"/>
              </a:rPr>
              <a:t>- составная часть физической культуры, средство и метод физического воспитания, система организации соревнований по различным физическим упражнениям.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935DF-60CF-4E3D-9FED-39864C5B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AF07-976D-4F7C-989F-4CDDCE0916C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90678AE1-8A76-486B-B6C2-E4952ABD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44" y="260648"/>
            <a:ext cx="12192000" cy="194421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Спортивное сооружение - это специальное сооружение, обеспечивающее проведение занятий массовой </a:t>
            </a:r>
            <a:b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оздоровительной физической культуры, учебно-</a:t>
            </a:r>
            <a:b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тренировочной работы и спортивных соревнований.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18A38-5251-47B8-819E-08AAB3A1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6912"/>
            <a:ext cx="12192000" cy="36734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основные – группа А (спортивный зал, бассейн, спортивные площадки и пр.),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вспомогательные  - группа Б (раздевальни, душевые, санузлы для занимающихся, медицинский пункт),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сооружения для зрителей–группа В (зрительный зал для болельщиков, фойе, гардероб, санузлы для посетителей, буфет и пр. 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FE33F9-C51F-474B-B8B2-FA82EF82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AF721-97F2-4324-B779-FE0256DA529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9A7CC94F-6877-455D-90C2-D3120BF6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15889"/>
            <a:ext cx="7848872" cy="504825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физического воспитания: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4EFAE-6407-48EB-9B34-569C7E1D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9084"/>
            <a:ext cx="12144672" cy="61007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укрепление здоровья, функциональных возможностей и обеспечение всестороннего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 физического развития организма;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неспецифической устойчивости организма к воздействию патогенных микроорганизмов и неблагоприятных факторов окружающей среды;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совершенствование реакций терморегуляции, обеспечивающее устойчивость к простудным заболеваниям;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нормализация нарушенной деятельности отдельных органов и систем, а также коррекция врождённых и приобретённых дефектов физического развития, что оказывает лечебно-оздоровительное влияние;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и совершенствование основных двигательных навыков и умений, развитие силы, быстроты, выносливости и ловкости;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волевых и моральных качеств, воспитание, дисциплинированности, коллективизма, чувства дружбы и товарищества.</a:t>
            </a:r>
          </a:p>
          <a:p>
            <a:pPr marL="12700" indent="-127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воспитание рациональных гигиенических навыков, овладение знаниями по гигиене физических упражнений и самоконтролю.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B1DD4F-E607-42DA-A7EB-A5FC5E7F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8795F-4DE6-4C83-B0DB-4FFFAC2A5EB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020A6-FBDC-4A99-9CC2-9B0E66C6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60" y="14570"/>
            <a:ext cx="12025336" cy="684343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 физического воспитания:</a:t>
            </a:r>
            <a:endParaRPr lang="ru-RU" sz="2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физические упражнения;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естественные силы природы;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3) естественные локомоции (передвижения в пространстве);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личная гигиена;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массаж.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Формы физического воспитания: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урок, занятие;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физкультурно-оздоровительные занятия;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3) физкультурно-спортивные занятия;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спортивная тренировка;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индивидуальные занятия;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6) семейные занятия;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7) массовые занятия.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B4D973-316C-4CA6-833F-56797731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1C070-35DD-412A-A75C-59B24B53B53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282819FD-0315-40D9-9237-4A6083F6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36525"/>
            <a:ext cx="9505056" cy="12255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медицинского обеспечения физической культуры и спорта</a:t>
            </a:r>
            <a:endParaRPr lang="ru-RU" altLang="ru-RU" sz="3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395" name="Объект 2">
            <a:extLst>
              <a:ext uri="{FF2B5EF4-FFF2-40B4-BE49-F238E27FC236}">
                <a16:creationId xmlns:a16="http://schemas.microsoft.com/office/drawing/2014/main" id="{65DFB792-83F6-4D47-9110-2474FF385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628776"/>
            <a:ext cx="12144671" cy="4619625"/>
          </a:xfrm>
        </p:spPr>
        <p:txBody>
          <a:bodyPr>
            <a:normAutofit/>
          </a:bodyPr>
          <a:lstStyle/>
          <a:p>
            <a:pPr marL="0" indent="361950" eaLnBrk="1" hangingPunct="1">
              <a:buNone/>
            </a:pPr>
            <a:r>
              <a:rPr lang="ru-RU" altLang="ru-RU" sz="3600" dirty="0">
                <a:latin typeface="Arial Narrow" panose="020B0606020202030204" pitchFamily="34" charset="0"/>
              </a:rPr>
              <a:t>- </a:t>
            </a:r>
            <a:r>
              <a:rPr lang="ru-RU" alt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медицинское обеспечение спорта высших достижений;</a:t>
            </a:r>
          </a:p>
          <a:p>
            <a:pPr marL="0" indent="361950" eaLnBrk="1" hangingPunct="1">
              <a:buNone/>
            </a:pPr>
            <a:r>
              <a:rPr lang="ru-RU" alt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медицинское обеспечение массового спорта и физической культуры;</a:t>
            </a:r>
          </a:p>
          <a:p>
            <a:pPr marL="0" indent="361950" eaLnBrk="1" hangingPunct="1">
              <a:buNone/>
            </a:pPr>
            <a:r>
              <a:rPr lang="ru-RU" alt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- реабилитация больных и инвалидов средствами и методами физической культуры;</a:t>
            </a:r>
          </a:p>
          <a:p>
            <a:pPr marL="0" indent="361950" eaLnBrk="1" hangingPunct="1">
              <a:buNone/>
            </a:pPr>
            <a:r>
              <a:rPr lang="ru-RU" alt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привлечение населения к занятиям физической культурой с целью укрепления и сохранения здоровья и физической активности.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BF2269-AF23-44AF-B022-9E167117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1456C-05DB-41A7-9BD4-03F42166035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1D7D-AB65-41CC-BA4C-4B2FCCB0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1" y="274638"/>
            <a:ext cx="7097713" cy="6334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Arial Narrow" panose="020B0606020202030204" pitchFamily="34" charset="0"/>
              </a:rPr>
              <a:t>План лекции: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DC9D634-9109-43B6-B776-B17F7E05C5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981076"/>
            <a:ext cx="11881319" cy="56880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Гигиеническое обучение и воспитание. Цель, задачи, методы и средства.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 Законодательная база ведения профилактической работы в медицинских учреждениях. Центры медицинской профилактики. Центры здоровья. Основные направления работы.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Сущность и определение понятий "Физическое воспитание", "Физическое развитие", "Физическая культура личности", "Физическая культура", "Спорт". Принцип оздоровительной направленности отечественной системы физического воспитания.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Гиподинамия как фактор риска здоровья населения. Методы оценки функционального состояния и степени тренированности организма.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Оздоровительные естественно-средовые факторы как средства физического воспитания. Основные методы закаливания.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3F08C5-A310-4BC1-B570-CCA9863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5BF57-997E-48CA-9C3A-484C6BE110B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9BB0-834D-4387-A5D9-88A6621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4" y="464277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Arial Narrow" panose="020B0606020202030204" pitchFamily="34" charset="0"/>
              </a:rPr>
              <a:t>Приказ Министерства здравоохранения Российской Федерации от 23.10.2020 № 1144н </a:t>
            </a:r>
            <a:br>
              <a:rPr lang="ru-RU" sz="2200" b="1" dirty="0">
                <a:latin typeface="Arial Narrow" panose="020B0606020202030204" pitchFamily="34" charset="0"/>
              </a:rPr>
            </a:br>
            <a:r>
              <a:rPr lang="ru-RU" sz="2200" b="1" dirty="0">
                <a:latin typeface="Arial Narrow" panose="020B0606020202030204" pitchFamily="34" charset="0"/>
              </a:rPr>
              <a:t>Об утверждении порядка организации оказания медицинской помощи лицам, занимающимся физической культурой и спортом (в том числе при подготовке и проведении физкультурных мероприятий и спортивных мероприятий), включая порядок медицинского осмотра лиц, желающих пройти спортивную подготовку, заниматься физической культурой и спортом в организациях и (или) выполнить нормативы испытаний (тестов) Всероссийского физкультурно-спортивного комплекса «Готов к труду и обороне" (Г ТО)" и форм медицинских заключений о допуске к участию физкультурных и спортивных мероприятиях»</a:t>
            </a:r>
            <a:br>
              <a:rPr lang="ru-RU" sz="2200" b="1" dirty="0">
                <a:latin typeface="Arial Narrow" panose="020B0606020202030204" pitchFamily="34" charset="0"/>
              </a:rPr>
            </a:br>
            <a:r>
              <a:rPr lang="ru-RU" sz="2000" b="1" dirty="0">
                <a:latin typeface="Arial Narrow" panose="020B0606020202030204" pitchFamily="34" charset="0"/>
              </a:rPr>
              <a:t>(Зарегистрирован 03.12.2020 № 61238) вступил в силу 1 января 2021 г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F1FF3-4A98-409D-8CEA-1EE25D0D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2936"/>
            <a:ext cx="12192000" cy="4437112"/>
          </a:xfrm>
        </p:spPr>
        <p:txBody>
          <a:bodyPr>
            <a:normAutofit fontScale="92500" lnSpcReduction="20000"/>
          </a:bodyPr>
          <a:lstStyle/>
          <a:p>
            <a:pPr marL="36195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Медицинская помощь лицам, занимающимся физической культурой и спортом, оказывается в виде: </a:t>
            </a:r>
          </a:p>
          <a:p>
            <a:pPr marL="36195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- первичной медико-санитарной помощи; </a:t>
            </a:r>
          </a:p>
          <a:p>
            <a:pPr marL="36195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- специализированной, в том числе высокотехнологичной, медицинской помощи; </a:t>
            </a:r>
          </a:p>
          <a:p>
            <a:pPr marL="36195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- скорой, в том числе скорой специализированной, медицинской помощи, включая медицинскую эвакуацию.</a:t>
            </a:r>
          </a:p>
          <a:p>
            <a:pPr marL="361950" indent="0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Основанием для допуска лица </a:t>
            </a:r>
            <a:r>
              <a:rPr lang="ru-RU" sz="1800" dirty="0">
                <a:latin typeface="Arial Narrow" panose="020B0606020202030204" pitchFamily="34" charset="0"/>
              </a:rPr>
              <a:t>(за исключением инвалидов и лиц с ограниченными возможностями здоровья) к физкультурным мероприятиям, </a:t>
            </a:r>
            <a:r>
              <a:rPr lang="ru-RU" sz="1800" b="1" dirty="0">
                <a:latin typeface="Arial Narrow" panose="020B0606020202030204" pitchFamily="34" charset="0"/>
              </a:rPr>
              <a:t>массовым спортивным мероприятиям, студенческому спорту, </a:t>
            </a:r>
            <a:r>
              <a:rPr lang="ru-RU" sz="1800" dirty="0">
                <a:latin typeface="Arial Narrow" panose="020B0606020202030204" pitchFamily="34" charset="0"/>
              </a:rPr>
              <a:t>к обучению по дополнительным предпрофессиональным программам в области физической культуры и спорта (базовый уровень) в образовательных организациях дополнительного образования, выполнению нормативов испытаний (тестов) комплекса ГТО , занятиям спортом на спортивно-оздоровительном этапе и этапе начальной подготовки </a:t>
            </a:r>
            <a:r>
              <a:rPr lang="ru-RU" sz="1800" b="1" dirty="0">
                <a:latin typeface="Arial Narrow" panose="020B0606020202030204" pitchFamily="34" charset="0"/>
              </a:rPr>
              <a:t>является наличие у него медицинского заключения с установленной первой или второй группой здоровья, выданного по результатам профилактического медицинского осмотра или диспансеризации </a:t>
            </a:r>
            <a:r>
              <a:rPr lang="ru-RU" sz="1800" dirty="0">
                <a:latin typeface="Arial Narrow" panose="020B0606020202030204" pitchFamily="34" charset="0"/>
              </a:rPr>
              <a:t>согласно возрастной группе в соответствии с приказами Минздрава России . </a:t>
            </a:r>
            <a:r>
              <a:rPr lang="ru-RU" sz="1800" b="1" dirty="0">
                <a:latin typeface="Arial Narrow" panose="020B0606020202030204" pitchFamily="34" charset="0"/>
              </a:rPr>
              <a:t>При этом оформление дополнительного медицинского заключения о допуске к участию в физкультурных и спортивных мероприятиях не требуется.</a:t>
            </a:r>
          </a:p>
          <a:p>
            <a:pPr marL="361950" indent="0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При направлении коллективной заявки от образовательных организаций </a:t>
            </a:r>
            <a:r>
              <a:rPr lang="ru-RU" sz="1800" dirty="0">
                <a:latin typeface="Arial Narrow" panose="020B0606020202030204" pitchFamily="34" charset="0"/>
              </a:rPr>
              <a:t>(реализующих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образования, образовательные программы среднего специального и высшего профессионального образования, дополнительные предпрофессиональные программы, образовательные программы дополнительного образования) </a:t>
            </a:r>
            <a:r>
              <a:rPr lang="ru-RU" sz="1800" b="1" dirty="0">
                <a:latin typeface="Arial Narrow" panose="020B0606020202030204" pitchFamily="34" charset="0"/>
              </a:rPr>
              <a:t>в которой указана информация об отнесении обучающегося к основной медицинской группе и или при наличии у обучающегося первой или второй группы здоровья медицинское заключение для допуска к выполнению нормативов испытаний (тестов) комплекса ГТО не требуется.</a:t>
            </a:r>
            <a:endParaRPr lang="ru-RU" sz="2600" b="1" dirty="0">
              <a:latin typeface="Arial Narrow" panose="020B0606020202030204" pitchFamily="34" charset="0"/>
            </a:endParaRPr>
          </a:p>
          <a:p>
            <a:pPr marL="36195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9BB0-834D-4387-A5D9-88A6621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" y="260648"/>
            <a:ext cx="12192000" cy="377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 Narrow" panose="020B0606020202030204" pitchFamily="34" charset="0"/>
              </a:rPr>
              <a:t>Приказ Министерства здравоохранения Российской Федерации от 23.10.2020 № 1144н 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F1FF3-4A98-409D-8CEA-1EE25D0D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304"/>
            <a:ext cx="12192000" cy="5815171"/>
          </a:xfrm>
        </p:spPr>
        <p:txBody>
          <a:bodyPr>
            <a:normAutofit fontScale="92500" lnSpcReduction="20000"/>
          </a:bodyPr>
          <a:lstStyle/>
          <a:p>
            <a:pPr marL="36195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Первичная медико-санитарная помощь </a:t>
            </a:r>
            <a:r>
              <a:rPr lang="ru-RU" sz="2400" dirty="0">
                <a:latin typeface="Arial Narrow" panose="020B0606020202030204" pitchFamily="34" charset="0"/>
              </a:rPr>
              <a:t>оказывается непосредственно в месте проведения мероприятий, в медицинских пунктах объекта спорта (для спортсменов, для зрителей (при наличии), в структурных подразделениях по спортивной медицине (кабинет, отделение) медицинской организации, в медицинской организации по профилю спортивной медицины (врачебно-физкультурный диспансер, центр спортивной медицины и другие) и включает: </a:t>
            </a:r>
          </a:p>
          <a:p>
            <a:pPr marL="36195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первичную доврачебную медико-санитарную помощь;</a:t>
            </a:r>
          </a:p>
          <a:p>
            <a:pPr marL="36195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первичную врачебную медико-санитарную помощь;</a:t>
            </a:r>
          </a:p>
          <a:p>
            <a:pPr marL="36195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первичную специализированную медико-санитарную помощь.</a:t>
            </a:r>
          </a:p>
          <a:p>
            <a:pPr marL="36195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Первичная специализированная медицинская </a:t>
            </a:r>
            <a:r>
              <a:rPr lang="ru-RU" sz="2400" dirty="0">
                <a:latin typeface="Arial Narrow" panose="020B0606020202030204" pitchFamily="34" charset="0"/>
              </a:rPr>
              <a:t>помощь по профилю "Лечебная физкультура и спортивная медицина" лицам, занимающимся физической культурой и спортом (в том числе при подготовке и проведении физкультурных мероприятий и спортивных мероприятий), лицам, желающим пройти спортивную подготовку, заниматься физической культурой и спортом в организациях и (или) выполнить нормативы испытания (тестов) комплекса ГТО, оказывается в амбулаторных условиях и условиях дневного стационара, в медицинских организациях по спортивной медицине, в том числе во врачебно-физкультурных диспансерах, центрах и отделениях спортивной медицины, а также непосредственно в месте проведения мероприятий, в том числе в выездной форме.</a:t>
            </a:r>
          </a:p>
          <a:p>
            <a:pPr marL="36195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Специализированная </a:t>
            </a:r>
            <a:r>
              <a:rPr lang="ru-RU" sz="2400" dirty="0">
                <a:latin typeface="Arial Narrow" panose="020B0606020202030204" pitchFamily="34" charset="0"/>
              </a:rPr>
              <a:t>(за исключением высокотехнологичной) медицинская помощь в медицинских организациях, подведомственных федеральным органам исполнительной власти, оказывается по медицинским показаниям.</a:t>
            </a:r>
          </a:p>
          <a:p>
            <a:pPr marL="36195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D96F19-BDFB-4711-BBE3-44D0E73E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FB34-E6A7-4D14-A30E-0A4153F400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9BB0-834D-4387-A5D9-88A6621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" y="260648"/>
            <a:ext cx="12192000" cy="377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 Narrow" panose="020B0606020202030204" pitchFamily="34" charset="0"/>
              </a:rPr>
              <a:t>Приказ Министерства здравоохранения Российской Федерации от 23.10.2020 № 1144н 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EEA9A5-E613-4B4D-BACC-380E5E45D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47" y="620396"/>
            <a:ext cx="6862908" cy="58150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D96F19-BDFB-4711-BBE3-44D0E73E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FB34-E6A7-4D14-A30E-0A4153F400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565E9-24E7-436A-B38B-7A97CE07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690" y="620396"/>
            <a:ext cx="5113358" cy="59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9BB0-834D-4387-A5D9-88A6621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8" y="260648"/>
            <a:ext cx="12192000" cy="305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 Narrow" panose="020B0606020202030204" pitchFamily="34" charset="0"/>
              </a:rPr>
              <a:t>Функциональные пробы сердечно-сосудистой и дыхательной систем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D96F19-BDFB-4711-BBE3-44D0E73E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FB34-E6A7-4D14-A30E-0A4153F400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8A76FA-1E07-4471-B61B-DD103038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3" y="1093192"/>
            <a:ext cx="12140705" cy="562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-   </a:t>
            </a:r>
            <a:r>
              <a:rPr lang="ru-RU" sz="2000" b="1" dirty="0">
                <a:latin typeface="Arial Narrow" panose="020B0606020202030204" pitchFamily="34" charset="0"/>
              </a:rPr>
              <a:t>Проба </a:t>
            </a:r>
            <a:r>
              <a:rPr lang="ru-RU" sz="2000" b="1" dirty="0" err="1">
                <a:latin typeface="Arial Narrow" panose="020B0606020202030204" pitchFamily="34" charset="0"/>
              </a:rPr>
              <a:t>Мартинэ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(Измерение АД до нагрузки и после 1, 2, 3 минут…)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Пробы с 15-секундным бегом </a:t>
            </a:r>
            <a:r>
              <a:rPr lang="ru-RU" sz="2000" dirty="0">
                <a:latin typeface="Arial Narrow" panose="020B0606020202030204" pitchFamily="34" charset="0"/>
              </a:rPr>
              <a:t>на месте в максимальном темпе (максимальный темп — основное условие пробы). Восстановление до исходных величин — в течение 4 мин. 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Проба Котова-Демина </a:t>
            </a:r>
            <a:r>
              <a:rPr lang="ru-RU" sz="2000" dirty="0">
                <a:latin typeface="Arial Narrow" panose="020B0606020202030204" pitchFamily="34" charset="0"/>
              </a:rPr>
              <a:t>заключается в беге на месте в темпе 180 шагов в минуту в течение 3 мин, необходимое условие — высокий подъем коленей и активное движение руками. Восстановительный период — 5 мин. 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Проба </a:t>
            </a:r>
            <a:r>
              <a:rPr lang="ru-RU" sz="2000" b="1" dirty="0" err="1">
                <a:latin typeface="Arial Narrow" panose="020B0606020202030204" pitchFamily="34" charset="0"/>
              </a:rPr>
              <a:t>Летунова</a:t>
            </a:r>
            <a:r>
              <a:rPr lang="ru-RU" sz="2000" b="1" dirty="0"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(проба </a:t>
            </a:r>
            <a:r>
              <a:rPr lang="ru-RU" sz="2000" dirty="0" err="1">
                <a:latin typeface="Arial Narrow" panose="020B0606020202030204" pitchFamily="34" charset="0"/>
              </a:rPr>
              <a:t>Мартинэ</a:t>
            </a:r>
            <a:r>
              <a:rPr lang="ru-RU" sz="2000" dirty="0">
                <a:latin typeface="Arial Narrow" panose="020B0606020202030204" pitchFamily="34" charset="0"/>
              </a:rPr>
              <a:t> — нагрузочная, 15-секундный бег— скоростная, 3-минутный бег — на выносливость.)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Гарвардский степ-тест </a:t>
            </a:r>
            <a:r>
              <a:rPr lang="ru-RU" sz="2000" dirty="0">
                <a:latin typeface="Arial Narrow" panose="020B0606020202030204" pitchFamily="34" charset="0"/>
              </a:rPr>
              <a:t>основан на регистрации ЧСС после дозированной физической нагрузки и позволяет оценить ход восстановительных процессов. 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Ортостатическая проба.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Пробы с задержкой дыхания: </a:t>
            </a:r>
            <a:r>
              <a:rPr lang="ru-RU" sz="2000" b="1" dirty="0">
                <a:latin typeface="Arial Narrow" panose="020B0606020202030204" pitchFamily="34" charset="0"/>
              </a:rPr>
              <a:t>проба Штанге. </a:t>
            </a:r>
            <a:r>
              <a:rPr lang="ru-RU" sz="2000" dirty="0">
                <a:latin typeface="Arial Narrow" panose="020B0606020202030204" pitchFamily="34" charset="0"/>
              </a:rPr>
              <a:t>У здорового человека это не менее 50-60 с, у спортсменов — до 2-3 мин. </a:t>
            </a:r>
          </a:p>
          <a:p>
            <a:pPr>
              <a:buFontTx/>
              <a:buChar char="-"/>
            </a:pPr>
            <a:r>
              <a:rPr lang="ru-RU" sz="2000" b="1" dirty="0">
                <a:latin typeface="Arial Narrow" panose="020B0606020202030204" pitchFamily="34" charset="0"/>
              </a:rPr>
              <a:t>Проба </a:t>
            </a:r>
            <a:r>
              <a:rPr lang="ru-RU" sz="2000" b="1" dirty="0" err="1">
                <a:latin typeface="Arial Narrow" panose="020B0606020202030204" pitchFamily="34" charset="0"/>
              </a:rPr>
              <a:t>Генчи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— время задержки дыхания </a:t>
            </a:r>
            <a:r>
              <a:rPr lang="ru-RU" sz="2000" dirty="0" err="1">
                <a:latin typeface="Arial Narrow" panose="020B0606020202030204" pitchFamily="34" charset="0"/>
              </a:rPr>
              <a:t>нa</a:t>
            </a:r>
            <a:r>
              <a:rPr lang="ru-RU" sz="2000" dirty="0">
                <a:latin typeface="Arial Narrow" panose="020B0606020202030204" pitchFamily="34" charset="0"/>
              </a:rPr>
              <a:t> выдохе. У здоровых оно равно 25-30 с.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В спортивной и клинической практике для оценки физической работоспособности используют строго дозированные физические нагрузки. Наиболее распространены </a:t>
            </a:r>
            <a:r>
              <a:rPr lang="ru-RU" sz="2000" b="1" dirty="0">
                <a:latin typeface="Arial Narrow" panose="020B0606020202030204" pitchFamily="34" charset="0"/>
              </a:rPr>
              <a:t>велоэргометрия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b="1" dirty="0" err="1">
                <a:latin typeface="Arial Narrow" panose="020B0606020202030204" pitchFamily="34" charset="0"/>
              </a:rPr>
              <a:t>степэргометрия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Типы реакции сердечно-сосудистой системы на нагрузку: </a:t>
            </a:r>
            <a:r>
              <a:rPr lang="ru-RU" sz="2000" dirty="0" err="1">
                <a:latin typeface="Arial Narrow" panose="020B0606020202030204" pitchFamily="34" charset="0"/>
              </a:rPr>
              <a:t>нормотонический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гипо</a:t>
            </a:r>
            <a:r>
              <a:rPr lang="ru-RU" sz="2000" dirty="0">
                <a:latin typeface="Arial Narrow" panose="020B0606020202030204" pitchFamily="34" charset="0"/>
              </a:rPr>
              <a:t>-, </a:t>
            </a:r>
            <a:r>
              <a:rPr lang="ru-RU" sz="2000" dirty="0" err="1">
                <a:latin typeface="Arial Narrow" panose="020B0606020202030204" pitchFamily="34" charset="0"/>
              </a:rPr>
              <a:t>гипер</a:t>
            </a:r>
            <a:r>
              <a:rPr lang="ru-RU" sz="2000" dirty="0">
                <a:latin typeface="Arial Narrow" panose="020B0606020202030204" pitchFamily="34" charset="0"/>
              </a:rPr>
              <a:t>- тонический, дистонический, ступенчатый тип.</a:t>
            </a:r>
          </a:p>
          <a:p>
            <a:pPr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E35BCCA6-C027-49DD-9E19-DE04D985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696400" cy="1080294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Гиподинамия (греч. </a:t>
            </a:r>
            <a:r>
              <a:rPr lang="en-US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H</a:t>
            </a:r>
            <a:r>
              <a:rPr lang="ru-RU" altLang="ru-RU" sz="28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ypo</a:t>
            </a:r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под, ниже; </a:t>
            </a:r>
            <a:r>
              <a:rPr lang="ru-RU" altLang="ru-RU" sz="28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dynamis</a:t>
            </a:r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-сила) - нарушение функций организма при ограничении двигательной активности</a:t>
            </a:r>
          </a:p>
        </p:txBody>
      </p:sp>
      <p:sp>
        <p:nvSpPr>
          <p:cNvPr id="60419" name="Объект 2">
            <a:extLst>
              <a:ext uri="{FF2B5EF4-FFF2-40B4-BE49-F238E27FC236}">
                <a16:creationId xmlns:a16="http://schemas.microsoft.com/office/drawing/2014/main" id="{3B8057BD-4BE0-4F0D-A612-BFD5D108A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341439"/>
            <a:ext cx="11953328" cy="54006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Arial Narrow" panose="020B0606020202030204" pitchFamily="34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физиологическая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при аномалиях развития, наличии моторной неполноценности;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бытовая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из-за привыкания к малоподвижному образу жизни, пренебрежения физической культурой;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профессиональная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как следствие ограничения объема движений из-за производственной необходимости;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клиническая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при заболеваниях, требующих длительного постельного режима;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образовательная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при неправильной организации учебно-воспитательного процесса, перегрузке учебными занятиями и игнорировании физического воспитания;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климатогеографическая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- при неблагоприятных климатических условиях, ограничивающих двигательную активность;</a:t>
            </a:r>
            <a:b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altLang="ru-RU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- искусственно создаваемую при проведении медико-биологических исследований.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E5717F-07E9-4CA9-84DC-DD1FA422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250AA-567C-4BC6-A603-862C03AD2F64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id="{7B013C66-AA68-4393-8351-AA296F91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451"/>
            <a:ext cx="9036050" cy="360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E01A1-1024-4418-B189-973495FF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FF46F-6270-46FC-9E2B-4D4221866C9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1444" name="Рисунок 4" descr="Механизмы формирования и последствия гиподинамии">
            <a:extLst>
              <a:ext uri="{FF2B5EF4-FFF2-40B4-BE49-F238E27FC236}">
                <a16:creationId xmlns:a16="http://schemas.microsoft.com/office/drawing/2014/main" id="{02541CD3-913C-4746-B851-2AD34A5B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20714"/>
            <a:ext cx="88566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CEEBA40F-174E-4E6B-B74E-BB5D0D8A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71864" cy="504825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Последствия гиподинамии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31CCA-E200-452D-A818-7C13713A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3" y="476672"/>
            <a:ext cx="12072664" cy="61928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сокращается объем мышечной массы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(атрофия мышц, в том числе и), снижается тонус мышц, их работоспособность; 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уменьшается масса и плотность костей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повышается выделение минеральных веществ (в том числе кальция) из них в кровь, поэтому кости становятся более хрупкими, а из-за увеличения кальция в крови появляется наклонность к образованию камней в почках;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• снижается эластичность сухожилий и связок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уменьшается объем движений в суставах, ухудшается координация движений;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перестраиваются все виды обмена веществ в организме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в том числе и жировой, что способствует развитию избыточного веса и ожирения; кроме того, растет уровень холестерина и липопротеидов в крови, а следовательно быстрее развивается атеросклероз;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повышается артериальное давление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что способствует развитию гипертонической болезни;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снижается интенсивность кроветворения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( прежде всего уменьшается количество эритроцитов и гемоглобина, общее количество белка в крови);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ухудшается работа дыхательной системы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снижается ЖЕЛ, что приводит к недостаточному обеспечению тканей кислородом, чаще возникают простудные заболевания;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нарушается пищеварение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появляется наклонность к запорам, чаще развивается кариес и пародонтоз;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снижается иммунитет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(уменьшается количество гамма - глобулинов крови), возникают изменения в терморегуляции организма со смещением в сторону теплоотдачи;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выключается конечное звено стрессовой реакции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движение, поэтому в организме накапливаются гормоны стресса и нарастает состояние психического напряжения, что закономерно ведет к переходу стресса в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дистресс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развитию так называемых болезней цивилизации (ишемическая болезнь сердца, язвенная болезнь желудка, диабет, неврозы, психические расстройства и др.);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снижается функциональная активность ЦНС и желез внутренней секреции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(из-за уменьшения потока тонизирующих ЦНС импульсов от рецепторов мышц, связок и сухожилий);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происходят изменения и в психической сфере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: ухудшается логическое мышление, ослабевает память, появляется раздражительность, плохое настроение, чувство тревоги, бессонница, снижается умственная работоспособность, развивается утомление и т.д.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557AFC-D051-4CAD-A91E-0CBC1EC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99C81-3CF0-4556-A2F9-BDAD4DC36D65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>
            <a:extLst>
              <a:ext uri="{FF2B5EF4-FFF2-40B4-BE49-F238E27FC236}">
                <a16:creationId xmlns:a16="http://schemas.microsoft.com/office/drawing/2014/main" id="{2676222E-AC42-41DA-8417-FAD4D7BE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8" y="260648"/>
            <a:ext cx="10225832" cy="184482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Закаливание -  это научно-обоснованная система использования физических факторов внешней среды для повышения сопротивляемости организма к простудным и инфекционным заболеваниям</a:t>
            </a:r>
          </a:p>
        </p:txBody>
      </p:sp>
      <p:sp>
        <p:nvSpPr>
          <p:cNvPr id="63491" name="Объект 2">
            <a:extLst>
              <a:ext uri="{FF2B5EF4-FFF2-40B4-BE49-F238E27FC236}">
                <a16:creationId xmlns:a16="http://schemas.microsoft.com/office/drawing/2014/main" id="{BB6D77FE-F76E-4811-87ED-399D0BE546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332" y="2189162"/>
            <a:ext cx="12025336" cy="453231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Принципы закаливания: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Систематическое использование закаливающих процедур во все времена года, без перерывов.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Постепенное увеличение дозы раздражающего действия.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Последовательность в проведении закаливающих процедур.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Учет возрастных и индивидуальных особенностей организма человека.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Комплексность воздействия природных факторов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6. Все закаливающие процедуры должны проводиться на фоне положительных эмоций.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2EAAF-6BA0-4865-A2D8-37DEDA0D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AC94D-7EB5-49E9-BEAD-2CFB9829FFE7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2A7AC1D2-33FC-44FA-9512-28D8BD8C1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79" y="294018"/>
            <a:ext cx="10260756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latin typeface="Arial Narrow" panose="020B0606020202030204" pitchFamily="34" charset="0"/>
              </a:rPr>
              <a:t>Риск развития болезней сердечно-сосудистой системы можно </a:t>
            </a:r>
            <a:br>
              <a:rPr lang="ru-RU" altLang="ru-RU" sz="3200" dirty="0">
                <a:latin typeface="Arial Narrow" panose="020B0606020202030204" pitchFamily="34" charset="0"/>
              </a:rPr>
            </a:br>
            <a:r>
              <a:rPr lang="ru-RU" altLang="ru-RU" sz="3200" dirty="0">
                <a:latin typeface="Arial Narrow" panose="020B0606020202030204" pitchFamily="34" charset="0"/>
              </a:rPr>
              <a:t>уменьшить в 2-3 раза за счет:</a:t>
            </a:r>
            <a:r>
              <a:rPr lang="ru-RU" altLang="ru-RU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4516" name="Picture 8" descr="0005">
            <a:extLst>
              <a:ext uri="{FF2B5EF4-FFF2-40B4-BE49-F238E27FC236}">
                <a16:creationId xmlns:a16="http://schemas.microsoft.com/office/drawing/2014/main" id="{1316306A-6F73-4A80-8162-F0F5DB23EB3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88" y="2549589"/>
            <a:ext cx="1371600" cy="9174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5" descr="0310nosm">
            <a:extLst>
              <a:ext uri="{FF2B5EF4-FFF2-40B4-BE49-F238E27FC236}">
                <a16:creationId xmlns:a16="http://schemas.microsoft.com/office/drawing/2014/main" id="{2258FFA5-7F88-4A61-955A-A8C2D3D24D2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926" y="1960564"/>
            <a:ext cx="1800225" cy="1620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4517" name="Object 10">
            <a:extLst>
              <a:ext uri="{FF2B5EF4-FFF2-40B4-BE49-F238E27FC236}">
                <a16:creationId xmlns:a16="http://schemas.microsoft.com/office/drawing/2014/main" id="{CA3182D6-E862-4F6A-9B51-B51268A3F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6588" y="5084764"/>
          <a:ext cx="2195512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Clip" r:id="rId5" imgW="2578608" imgH="1606601" progId="MS_ClipArt_Gallery.2">
                  <p:embed/>
                </p:oleObj>
              </mc:Choice>
              <mc:Fallback>
                <p:oleObj name="Clip" r:id="rId5" imgW="2578608" imgH="1606601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5084764"/>
                        <a:ext cx="2195512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AutoShape 13">
            <a:extLst>
              <a:ext uri="{FF2B5EF4-FFF2-40B4-BE49-F238E27FC236}">
                <a16:creationId xmlns:a16="http://schemas.microsoft.com/office/drawing/2014/main" id="{1D4BFA81-1576-475C-8DBC-D94B8494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2133601"/>
            <a:ext cx="5688013" cy="12239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19" name="Text Box 14">
            <a:extLst>
              <a:ext uri="{FF2B5EF4-FFF2-40B4-BE49-F238E27FC236}">
                <a16:creationId xmlns:a16="http://schemas.microsoft.com/office/drawing/2014/main" id="{18F4654D-65E4-4692-9A2E-047096B4F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9" y="2349500"/>
            <a:ext cx="4968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FFFF00"/>
                </a:solidFill>
              </a:rPr>
              <a:t>Отказа от курения</a:t>
            </a:r>
          </a:p>
        </p:txBody>
      </p:sp>
      <p:sp>
        <p:nvSpPr>
          <p:cNvPr id="64520" name="AutoShape 15">
            <a:extLst>
              <a:ext uri="{FF2B5EF4-FFF2-40B4-BE49-F238E27FC236}">
                <a16:creationId xmlns:a16="http://schemas.microsoft.com/office/drawing/2014/main" id="{4BBD9964-DBAD-4550-934C-B2113E84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716338"/>
            <a:ext cx="5616575" cy="1223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21" name="Text Box 16">
            <a:extLst>
              <a:ext uri="{FF2B5EF4-FFF2-40B4-BE49-F238E27FC236}">
                <a16:creationId xmlns:a16="http://schemas.microsoft.com/office/drawing/2014/main" id="{7A7245EE-4E12-49E6-B0CB-9241C7F0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87775"/>
            <a:ext cx="52562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FFFF00"/>
                </a:solidFill>
              </a:rPr>
              <a:t>Регулярной физической </a:t>
            </a:r>
            <a:br>
              <a:rPr lang="ru-RU" altLang="ru-RU" sz="3200" b="1">
                <a:solidFill>
                  <a:srgbClr val="FFFF00"/>
                </a:solidFill>
              </a:rPr>
            </a:br>
            <a:r>
              <a:rPr lang="ru-RU" altLang="ru-RU" sz="3200" b="1">
                <a:solidFill>
                  <a:srgbClr val="FFFF00"/>
                </a:solidFill>
              </a:rPr>
              <a:t>активности</a:t>
            </a:r>
          </a:p>
        </p:txBody>
      </p:sp>
      <p:sp>
        <p:nvSpPr>
          <p:cNvPr id="64522" name="AutoShape 17">
            <a:extLst>
              <a:ext uri="{FF2B5EF4-FFF2-40B4-BE49-F238E27FC236}">
                <a16:creationId xmlns:a16="http://schemas.microsoft.com/office/drawing/2014/main" id="{D8AA0B53-1003-42AB-A65D-2550AC58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5229225"/>
            <a:ext cx="5616575" cy="1093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23" name="Text Box 18">
            <a:extLst>
              <a:ext uri="{FF2B5EF4-FFF2-40B4-BE49-F238E27FC236}">
                <a16:creationId xmlns:a16="http://schemas.microsoft.com/office/drawing/2014/main" id="{FE9FA472-02F8-4B34-A9DA-F061AE8D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6" y="5229226"/>
            <a:ext cx="4968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FFFF00"/>
                </a:solidFill>
              </a:rPr>
              <a:t>Рационального питания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7FA8B06A-EAFB-422F-A152-DC345EBF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51" y="617538"/>
            <a:ext cx="7540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Уровень физического состояния 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135AFC1-65D8-4C39-A8B6-9B4512E51B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06689" y="2017713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 sz="4000"/>
              <a:t>Уровень физического состояния – самый надежный и мощный предиктор состояния здоровья и смертности</a:t>
            </a:r>
          </a:p>
        </p:txBody>
      </p:sp>
      <p:pic>
        <p:nvPicPr>
          <p:cNvPr id="65540" name="Picture 4" descr="ЗОЖ-символ">
            <a:extLst>
              <a:ext uri="{FF2B5EF4-FFF2-40B4-BE49-F238E27FC236}">
                <a16:creationId xmlns:a16="http://schemas.microsoft.com/office/drawing/2014/main" id="{879B7AE0-22B3-4F11-B3CC-A247BC502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1988" y="5492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E76AC6FB-606B-4224-829B-1C2A9F38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4639"/>
            <a:ext cx="11665296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Гигиеническое обучение и воспитание</a:t>
            </a:r>
            <a:endParaRPr lang="ru-RU" altLang="ru-RU" sz="4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C1246F3C-F901-4906-AD88-1981A8866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1447800"/>
            <a:ext cx="11233248" cy="5149850"/>
          </a:xfrm>
        </p:spPr>
        <p:txBody>
          <a:bodyPr/>
          <a:lstStyle/>
          <a:p>
            <a:pPr marL="80963" indent="0" eaLnBrk="1" hangingPunct="1">
              <a:lnSpc>
                <a:spcPct val="100000"/>
              </a:lnSpc>
              <a:buNone/>
            </a:pPr>
            <a:r>
              <a:rPr lang="ru-RU" alt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это система образования, включающая в себя комплексную просветительную, обучающую и воспитательную деятельность, направленную на повышение информированности по вопросам здоровья и его охраны, на формирование общей гигиенической культуры, закрепление гигиенических навыков, создание мотивации для ведения здорового образа жизни, как отдельных людей, так и общества в целом </a:t>
            </a:r>
            <a:r>
              <a:rPr lang="ru-RU" altLang="ru-RU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Оганов</a:t>
            </a:r>
            <a:r>
              <a:rPr lang="ru-RU" altLang="ru-RU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Р.Г., </a:t>
            </a:r>
            <a:r>
              <a:rPr lang="ru-RU" altLang="ru-RU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Вялков</a:t>
            </a:r>
            <a:r>
              <a:rPr lang="ru-RU" altLang="ru-RU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А.И., 2000).</a:t>
            </a:r>
            <a:endParaRPr lang="ru-RU" alt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D5100-8AF9-4BD5-AE84-C6C3E23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CC02A-1443-4B38-A9DA-33E856EE497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hys-Activity">
            <a:extLst>
              <a:ext uri="{FF2B5EF4-FFF2-40B4-BE49-F238E27FC236}">
                <a16:creationId xmlns:a16="http://schemas.microsoft.com/office/drawing/2014/main" id="{98E2F661-E799-4857-AE4A-E2B104C7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68414"/>
            <a:ext cx="88931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300AAA32-77C8-46F0-9326-CD69DB3C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1773239"/>
            <a:ext cx="3348037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3333CC"/>
                </a:solidFill>
              </a:rPr>
              <a:t>Физически активные</a:t>
            </a: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F30CA93-F152-49D5-8294-BD092964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9" y="5608638"/>
            <a:ext cx="1100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B181444-3907-453C-A360-E6F1989E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589588"/>
            <a:ext cx="1800225" cy="519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Возраст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53458BAA-2EC7-4D3E-9A97-68605108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3573464"/>
            <a:ext cx="367188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Ведущие сидячий образ жизни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EB78D73A-ED28-4B52-92A0-EF9590EC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13101"/>
            <a:ext cx="1763713" cy="1006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Здоровье и физическое состояние</a:t>
            </a:r>
          </a:p>
        </p:txBody>
      </p:sp>
      <p:sp>
        <p:nvSpPr>
          <p:cNvPr id="119816" name="Text Box 8">
            <a:extLst>
              <a:ext uri="{FF2B5EF4-FFF2-40B4-BE49-F238E27FC236}">
                <a16:creationId xmlns:a16="http://schemas.microsoft.com/office/drawing/2014/main" id="{A24C9A13-C7E2-4FCB-8AA2-EF5FDA83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33375"/>
            <a:ext cx="896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Влияние регулярной физической активности</a:t>
            </a:r>
            <a:br>
              <a:rPr lang="ru-RU" altLang="ru-RU" sz="2800" b="1"/>
            </a:br>
            <a:r>
              <a:rPr lang="ru-RU" altLang="ru-RU" sz="2800" b="1"/>
              <a:t> на здоровье и физическое состояние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>
            <a:extLst>
              <a:ext uri="{FF2B5EF4-FFF2-40B4-BE49-F238E27FC236}">
                <a16:creationId xmlns:a16="http://schemas.microsoft.com/office/drawing/2014/main" id="{6AA93124-BFAD-4BF2-B2A4-47781CF74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260350"/>
            <a:ext cx="7780338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>
                <a:latin typeface="Arial" panose="020B0604020202020204" pitchFamily="34" charset="0"/>
              </a:rPr>
              <a:t>Зависимость смертности от уровня физического состояния (мужчины)</a:t>
            </a:r>
          </a:p>
        </p:txBody>
      </p:sp>
      <p:graphicFrame>
        <p:nvGraphicFramePr>
          <p:cNvPr id="67587" name="Object 4">
            <a:extLst>
              <a:ext uri="{FF2B5EF4-FFF2-40B4-BE49-F238E27FC236}">
                <a16:creationId xmlns:a16="http://schemas.microsoft.com/office/drawing/2014/main" id="{67BC7592-25BA-4A46-8351-E518D361EEF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84350" y="1195388"/>
          <a:ext cx="8707438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Диаграмма" r:id="rId3" imgW="3781507" imgH="2323927" progId="Excel.Chart.8">
                  <p:embed/>
                </p:oleObj>
              </mc:Choice>
              <mc:Fallback>
                <p:oleObj name="Диаграмма" r:id="rId3" imgW="3781507" imgH="2323927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1195388"/>
                        <a:ext cx="8707438" cy="535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Freeform 12">
            <a:extLst>
              <a:ext uri="{FF2B5EF4-FFF2-40B4-BE49-F238E27FC236}">
                <a16:creationId xmlns:a16="http://schemas.microsoft.com/office/drawing/2014/main" id="{7A422DB1-EA90-4ED9-8A15-ABC688AA17D6}"/>
              </a:ext>
            </a:extLst>
          </p:cNvPr>
          <p:cNvSpPr>
            <a:spLocks/>
          </p:cNvSpPr>
          <p:nvPr/>
        </p:nvSpPr>
        <p:spPr bwMode="auto">
          <a:xfrm>
            <a:off x="1127126" y="5805488"/>
            <a:ext cx="8640763" cy="792162"/>
          </a:xfrm>
          <a:custGeom>
            <a:avLst/>
            <a:gdLst>
              <a:gd name="T0" fmla="*/ 0 w 5104"/>
              <a:gd name="T1" fmla="*/ 1361216126 h 461"/>
              <a:gd name="T2" fmla="*/ 2147483646 w 5104"/>
              <a:gd name="T3" fmla="*/ 1343499879 h 461"/>
              <a:gd name="T4" fmla="*/ 2147483646 w 5104"/>
              <a:gd name="T5" fmla="*/ 0 h 461"/>
              <a:gd name="T6" fmla="*/ 2147483646 w 5104"/>
              <a:gd name="T7" fmla="*/ 0 h 461"/>
              <a:gd name="T8" fmla="*/ 0 w 5104"/>
              <a:gd name="T9" fmla="*/ 1361216126 h 4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4" h="461">
                <a:moveTo>
                  <a:pt x="0" y="461"/>
                </a:moveTo>
                <a:lnTo>
                  <a:pt x="4331" y="455"/>
                </a:lnTo>
                <a:lnTo>
                  <a:pt x="5104" y="0"/>
                </a:lnTo>
                <a:lnTo>
                  <a:pt x="1046" y="0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9" name="Text Box 14">
            <a:extLst>
              <a:ext uri="{FF2B5EF4-FFF2-40B4-BE49-F238E27FC236}">
                <a16:creationId xmlns:a16="http://schemas.microsoft.com/office/drawing/2014/main" id="{B8DB232F-1E62-44C6-A60A-5AE58992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805488"/>
            <a:ext cx="187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Низкий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7590" name="Text Box 15">
            <a:extLst>
              <a:ext uri="{FF2B5EF4-FFF2-40B4-BE49-F238E27FC236}">
                <a16:creationId xmlns:a16="http://schemas.microsoft.com/office/drawing/2014/main" id="{9ACB4AD7-F6A8-4701-9E46-7871C63F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5805488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Средний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7591" name="Text Box 16">
            <a:extLst>
              <a:ext uri="{FF2B5EF4-FFF2-40B4-BE49-F238E27FC236}">
                <a16:creationId xmlns:a16="http://schemas.microsoft.com/office/drawing/2014/main" id="{FE17DD8D-AEFB-4FDC-982E-70FE5F367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5805488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Высокий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7592" name="Text Box 17">
            <a:extLst>
              <a:ext uri="{FF2B5EF4-FFF2-40B4-BE49-F238E27FC236}">
                <a16:creationId xmlns:a16="http://schemas.microsoft.com/office/drawing/2014/main" id="{D5AE3BB8-18CB-472C-AC6B-E189CC44489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85737" y="3409951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>
                <a:latin typeface="Verdana" panose="020B0604030504040204" pitchFamily="34" charset="0"/>
              </a:rPr>
              <a:t>Смертность на 10 000</a:t>
            </a:r>
            <a:endParaRPr lang="en-US" altLang="ru-RU"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837C61D-AC88-4553-B8C2-EF89E0A2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>
                <a:latin typeface="Arial" panose="020B0604020202020204" pitchFamily="34" charset="0"/>
              </a:rPr>
              <a:t>Зависимость смертности от уровня физического состояния (женщины)</a:t>
            </a:r>
          </a:p>
        </p:txBody>
      </p:sp>
      <p:graphicFrame>
        <p:nvGraphicFramePr>
          <p:cNvPr id="68612" name="Object 11">
            <a:extLst>
              <a:ext uri="{FF2B5EF4-FFF2-40B4-BE49-F238E27FC236}">
                <a16:creationId xmlns:a16="http://schemas.microsoft.com/office/drawing/2014/main" id="{302343A0-5593-4AE2-909E-334A8D3B88E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060575" y="1246188"/>
          <a:ext cx="7789863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Диаграмма" r:id="rId3" imgW="3066965" imgH="2105192" progId="Excel.Chart.8">
                  <p:embed/>
                </p:oleObj>
              </mc:Choice>
              <mc:Fallback>
                <p:oleObj name="Диаграмма" r:id="rId3" imgW="3066965" imgH="2105192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246188"/>
                        <a:ext cx="7789863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8">
            <a:extLst>
              <a:ext uri="{FF2B5EF4-FFF2-40B4-BE49-F238E27FC236}">
                <a16:creationId xmlns:a16="http://schemas.microsoft.com/office/drawing/2014/main" id="{7E7B7C1A-D33D-45D6-B7F8-B7969C1148B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49" y="33385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>
                <a:latin typeface="Verdana" panose="020B0604030504040204" pitchFamily="34" charset="0"/>
              </a:rPr>
              <a:t>Смертность на 10 000</a:t>
            </a:r>
            <a:endParaRPr lang="en-US" altLang="ru-RU" sz="2000">
              <a:latin typeface="Verdana" panose="020B0604030504040204" pitchFamily="34" charset="0"/>
            </a:endParaRPr>
          </a:p>
        </p:txBody>
      </p:sp>
      <p:sp>
        <p:nvSpPr>
          <p:cNvPr id="68613" name="Freeform 14">
            <a:extLst>
              <a:ext uri="{FF2B5EF4-FFF2-40B4-BE49-F238E27FC236}">
                <a16:creationId xmlns:a16="http://schemas.microsoft.com/office/drawing/2014/main" id="{ACBDB883-23B8-4A94-81F6-020D2F6DCC48}"/>
              </a:ext>
            </a:extLst>
          </p:cNvPr>
          <p:cNvSpPr>
            <a:spLocks/>
          </p:cNvSpPr>
          <p:nvPr/>
        </p:nvSpPr>
        <p:spPr bwMode="auto">
          <a:xfrm>
            <a:off x="1524001" y="5805488"/>
            <a:ext cx="8137525" cy="792162"/>
          </a:xfrm>
          <a:custGeom>
            <a:avLst/>
            <a:gdLst>
              <a:gd name="T0" fmla="*/ 0 w 5104"/>
              <a:gd name="T1" fmla="*/ 1361216126 h 461"/>
              <a:gd name="T2" fmla="*/ 2147483646 w 5104"/>
              <a:gd name="T3" fmla="*/ 1343499879 h 461"/>
              <a:gd name="T4" fmla="*/ 2147483646 w 5104"/>
              <a:gd name="T5" fmla="*/ 0 h 461"/>
              <a:gd name="T6" fmla="*/ 2147483646 w 5104"/>
              <a:gd name="T7" fmla="*/ 0 h 461"/>
              <a:gd name="T8" fmla="*/ 0 w 5104"/>
              <a:gd name="T9" fmla="*/ 1361216126 h 4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4" h="461">
                <a:moveTo>
                  <a:pt x="0" y="461"/>
                </a:moveTo>
                <a:lnTo>
                  <a:pt x="4331" y="455"/>
                </a:lnTo>
                <a:lnTo>
                  <a:pt x="5104" y="0"/>
                </a:lnTo>
                <a:lnTo>
                  <a:pt x="1046" y="0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4" name="Text Box 15">
            <a:extLst>
              <a:ext uri="{FF2B5EF4-FFF2-40B4-BE49-F238E27FC236}">
                <a16:creationId xmlns:a16="http://schemas.microsoft.com/office/drawing/2014/main" id="{537023E1-7FE7-43AC-AE84-C97A5CE2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876925"/>
            <a:ext cx="187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Низкий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8615" name="Text Box 16">
            <a:extLst>
              <a:ext uri="{FF2B5EF4-FFF2-40B4-BE49-F238E27FC236}">
                <a16:creationId xmlns:a16="http://schemas.microsoft.com/office/drawing/2014/main" id="{70943FE2-0FC6-4BF4-92A2-8F8D1290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5876925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Средний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8616" name="Text Box 17">
            <a:extLst>
              <a:ext uri="{FF2B5EF4-FFF2-40B4-BE49-F238E27FC236}">
                <a16:creationId xmlns:a16="http://schemas.microsoft.com/office/drawing/2014/main" id="{A3AA9962-3521-45A6-9D69-B46B91D4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876925"/>
            <a:ext cx="187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Высокий УФС</a:t>
            </a:r>
            <a:r>
              <a:rPr lang="en-US" altLang="ru-RU" sz="1600" b="1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64DF9536-C772-4F6F-A056-331183A0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51" y="617538"/>
            <a:ext cx="7540625" cy="1143000"/>
          </a:xfrm>
        </p:spPr>
        <p:txBody>
          <a:bodyPr/>
          <a:lstStyle/>
          <a:p>
            <a:pPr eaLnBrk="1" hangingPunct="1"/>
            <a:r>
              <a:rPr lang="ru-RU" altLang="ru-RU" sz="3200"/>
              <a:t>Регулярная умеренная физическая активность снижает риск: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086AA9B-E1DA-4D14-BFFB-5F31B44F64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06689" y="2017713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 sz="2800"/>
              <a:t>Преждевременной смерти</a:t>
            </a:r>
          </a:p>
          <a:p>
            <a:pPr eaLnBrk="1" hangingPunct="1"/>
            <a:r>
              <a:rPr lang="ru-RU" altLang="ru-RU" sz="2800"/>
              <a:t>Смерти от сердечно-сосудистых заболеваний</a:t>
            </a:r>
          </a:p>
          <a:p>
            <a:pPr eaLnBrk="1" hangingPunct="1"/>
            <a:r>
              <a:rPr lang="ru-RU" altLang="ru-RU" sz="2800"/>
              <a:t>Развития диабета</a:t>
            </a:r>
          </a:p>
          <a:p>
            <a:pPr eaLnBrk="1" hangingPunct="1"/>
            <a:r>
              <a:rPr lang="ru-RU" altLang="ru-RU" sz="2800"/>
              <a:t>Развития гипертонической болезни</a:t>
            </a:r>
          </a:p>
          <a:p>
            <a:pPr eaLnBrk="1" hangingPunct="1"/>
            <a:r>
              <a:rPr lang="ru-RU" altLang="ru-RU" sz="2800"/>
              <a:t>Развития ожирения</a:t>
            </a:r>
          </a:p>
          <a:p>
            <a:pPr eaLnBrk="1" hangingPunct="1"/>
            <a:r>
              <a:rPr lang="ru-RU" altLang="ru-RU" sz="2800"/>
              <a:t>Развития рака толстой кишки</a:t>
            </a:r>
          </a:p>
        </p:txBody>
      </p:sp>
      <p:pic>
        <p:nvPicPr>
          <p:cNvPr id="69636" name="Picture 4" descr="ЗОЖ-символ">
            <a:extLst>
              <a:ext uri="{FF2B5EF4-FFF2-40B4-BE49-F238E27FC236}">
                <a16:creationId xmlns:a16="http://schemas.microsoft.com/office/drawing/2014/main" id="{33CE4830-CA3C-43A6-A56C-9E3761B005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1988" y="5492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8492BBE7-FF24-4369-A5B6-9F836F218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1" y="617538"/>
            <a:ext cx="7540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/>
              <a:t>Главные факторы, определяющие эффективность оздоровительных тренировок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27D6A98-B0CC-4861-BD9F-B8260CA2D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06689" y="2565401"/>
            <a:ext cx="7781925" cy="3567113"/>
          </a:xfrm>
        </p:spPr>
        <p:txBody>
          <a:bodyPr/>
          <a:lstStyle/>
          <a:p>
            <a:pPr eaLnBrk="1" hangingPunct="1"/>
            <a:r>
              <a:rPr lang="ru-RU" altLang="ru-RU" sz="4000"/>
              <a:t>Вид физических упражнений</a:t>
            </a:r>
            <a:br>
              <a:rPr lang="ru-RU" altLang="ru-RU" sz="4000"/>
            </a:br>
            <a:endParaRPr lang="ru-RU" altLang="ru-RU" sz="4000"/>
          </a:p>
          <a:p>
            <a:pPr eaLnBrk="1" hangingPunct="1"/>
            <a:r>
              <a:rPr lang="ru-RU" altLang="ru-RU" sz="4000"/>
              <a:t>Доза физических упражнений</a:t>
            </a:r>
          </a:p>
        </p:txBody>
      </p:sp>
      <p:pic>
        <p:nvPicPr>
          <p:cNvPr id="70660" name="Picture 4" descr="ЗОЖ-символ">
            <a:extLst>
              <a:ext uri="{FF2B5EF4-FFF2-40B4-BE49-F238E27FC236}">
                <a16:creationId xmlns:a16="http://schemas.microsoft.com/office/drawing/2014/main" id="{85CBBD58-08EF-4F98-B95B-5EA18541DD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1988" y="5492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E2494C38-51F9-4BDF-BCFC-85BAEC6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617538"/>
            <a:ext cx="7756525" cy="939800"/>
          </a:xfrm>
        </p:spPr>
        <p:txBody>
          <a:bodyPr/>
          <a:lstStyle/>
          <a:p>
            <a:pPr eaLnBrk="1" hangingPunct="1"/>
            <a:r>
              <a:rPr lang="ru-RU" altLang="ru-RU" sz="4000"/>
              <a:t>Вид физических упражнений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9EF2DEB-B47B-4157-B68A-58EB303AE3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11451" y="1844675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 sz="2800"/>
              <a:t>Наибольшим оздоровительным и профилактическим потенциалом обладают аэробные физические упражнения умеренной интенсивности:</a:t>
            </a:r>
            <a:r>
              <a:rPr lang="ru-RU" altLang="ru-RU" sz="2400"/>
              <a:t> </a:t>
            </a:r>
          </a:p>
          <a:p>
            <a:pPr lvl="1" eaLnBrk="1" hangingPunct="1"/>
            <a:r>
              <a:rPr lang="ru-RU" altLang="ru-RU" sz="2400"/>
              <a:t>Ходьба на лыжах</a:t>
            </a:r>
          </a:p>
          <a:p>
            <a:pPr lvl="1" eaLnBrk="1" hangingPunct="1"/>
            <a:r>
              <a:rPr lang="ru-RU" altLang="ru-RU" sz="2400"/>
              <a:t>Плаванье</a:t>
            </a:r>
          </a:p>
          <a:p>
            <a:pPr lvl="1" eaLnBrk="1" hangingPunct="1"/>
            <a:r>
              <a:rPr lang="ru-RU" altLang="ru-RU" sz="2400"/>
              <a:t>Медленный бег</a:t>
            </a:r>
          </a:p>
          <a:p>
            <a:pPr lvl="1" eaLnBrk="1" hangingPunct="1"/>
            <a:r>
              <a:rPr lang="ru-RU" altLang="ru-RU" sz="2400"/>
              <a:t>А также быстрая ходьба, езда на велосипеде, упражнения на велотренажере, беговой дорожке и др. </a:t>
            </a:r>
          </a:p>
        </p:txBody>
      </p:sp>
      <p:pic>
        <p:nvPicPr>
          <p:cNvPr id="71684" name="Picture 4" descr="ЗОЖ-символ">
            <a:extLst>
              <a:ext uri="{FF2B5EF4-FFF2-40B4-BE49-F238E27FC236}">
                <a16:creationId xmlns:a16="http://schemas.microsoft.com/office/drawing/2014/main" id="{22CCF968-4FE6-4676-AD88-A5EEA1D058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7888" y="5492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EDCE64A2-46B9-43A7-9B73-BF3049A4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617538"/>
            <a:ext cx="7756525" cy="939800"/>
          </a:xfrm>
        </p:spPr>
        <p:txBody>
          <a:bodyPr/>
          <a:lstStyle/>
          <a:p>
            <a:pPr eaLnBrk="1" hangingPunct="1"/>
            <a:r>
              <a:rPr lang="ru-RU" altLang="ru-RU" sz="4000"/>
              <a:t>Доза физических упражнений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90D59A-F38C-4DBF-A3EB-36683A83A6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11451" y="1844675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/>
              <a:t>Должна физических упражнений быть индивидуальной, как доза любого лекарства, и зависит от: </a:t>
            </a:r>
          </a:p>
          <a:p>
            <a:pPr lvl="1" eaLnBrk="1" hangingPunct="1"/>
            <a:r>
              <a:rPr lang="ru-RU" altLang="ru-RU" sz="3200"/>
              <a:t>Периодичности</a:t>
            </a:r>
          </a:p>
          <a:p>
            <a:pPr lvl="1" eaLnBrk="1" hangingPunct="1"/>
            <a:r>
              <a:rPr lang="ru-RU" altLang="ru-RU" sz="3200"/>
              <a:t>Продолжительности</a:t>
            </a:r>
          </a:p>
          <a:p>
            <a:pPr lvl="1" eaLnBrk="1" hangingPunct="1"/>
            <a:r>
              <a:rPr lang="ru-RU" altLang="ru-RU" sz="3200"/>
              <a:t>Интенсивности</a:t>
            </a:r>
          </a:p>
        </p:txBody>
      </p:sp>
      <p:pic>
        <p:nvPicPr>
          <p:cNvPr id="72708" name="Picture 4" descr="ЗОЖ-символ">
            <a:extLst>
              <a:ext uri="{FF2B5EF4-FFF2-40B4-BE49-F238E27FC236}">
                <a16:creationId xmlns:a16="http://schemas.microsoft.com/office/drawing/2014/main" id="{B525099B-C97E-46CC-A711-F558715AD9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913" y="3333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0E41A9F5-B4A0-4E3F-BD3A-C180C662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13" y="617538"/>
            <a:ext cx="7396162" cy="93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Периодичность и продолжительность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8A12B68-DD71-4433-AE7C-035F154A43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0014" y="2060575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 sz="4000"/>
              <a:t>Минимум: 3-4 раза в неделю по 30-40 мин.</a:t>
            </a:r>
            <a:br>
              <a:rPr lang="ru-RU" altLang="ru-RU" sz="4000"/>
            </a:br>
            <a:endParaRPr lang="ru-RU" altLang="ru-RU" sz="4000"/>
          </a:p>
          <a:p>
            <a:pPr eaLnBrk="1" hangingPunct="1"/>
            <a:r>
              <a:rPr lang="ru-RU" altLang="ru-RU" sz="4000"/>
              <a:t>Оптимум: 30-60 мин. большую часть дней недели</a:t>
            </a:r>
          </a:p>
        </p:txBody>
      </p:sp>
      <p:pic>
        <p:nvPicPr>
          <p:cNvPr id="73732" name="Picture 4" descr="ЗОЖ-символ">
            <a:extLst>
              <a:ext uri="{FF2B5EF4-FFF2-40B4-BE49-F238E27FC236}">
                <a16:creationId xmlns:a16="http://schemas.microsoft.com/office/drawing/2014/main" id="{7F5A00CD-4643-4EA8-B146-84E0E490EA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913" y="3333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5FD2F9B7-853E-4732-9CFB-052E19177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1" y="617538"/>
            <a:ext cx="7756525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/>
              <a:t>Контроль интенсивности физических упражнений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77760B6-A584-43E4-9092-3E656A3246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0014" y="2060575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/>
              <a:t>Во время выполнения упражнений: </a:t>
            </a:r>
          </a:p>
          <a:p>
            <a:pPr lvl="1" eaLnBrk="1" hangingPunct="1"/>
            <a:r>
              <a:rPr lang="ru-RU" altLang="ru-RU" sz="3200"/>
              <a:t>Пульс – 60-70% от максимальной ЧСС для своего возраста (максимальная ЧСС = 220-возраст)</a:t>
            </a:r>
          </a:p>
          <a:p>
            <a:pPr lvl="1" eaLnBrk="1" hangingPunct="1"/>
            <a:r>
              <a:rPr lang="ru-RU" altLang="ru-RU" sz="3200"/>
              <a:t>Разговорный темп</a:t>
            </a:r>
          </a:p>
          <a:p>
            <a:pPr lvl="1" eaLnBrk="1" hangingPunct="1"/>
            <a:r>
              <a:rPr lang="ru-RU" altLang="ru-RU" sz="3200"/>
              <a:t>Носовое дыхание – потребность в дыхании через рот = ЧСС</a:t>
            </a:r>
            <a:r>
              <a:rPr lang="en-US" altLang="ru-RU" sz="3200"/>
              <a:t> </a:t>
            </a:r>
            <a:r>
              <a:rPr lang="ru-RU" altLang="ru-RU" sz="3200"/>
              <a:t>≥ </a:t>
            </a:r>
            <a:r>
              <a:rPr lang="en-US" altLang="ru-RU" sz="3200"/>
              <a:t>120 </a:t>
            </a:r>
            <a:r>
              <a:rPr lang="ru-RU" altLang="ru-RU" sz="3200"/>
              <a:t>в 1 мин. </a:t>
            </a:r>
          </a:p>
        </p:txBody>
      </p:sp>
      <p:pic>
        <p:nvPicPr>
          <p:cNvPr id="74756" name="Picture 4" descr="ЗОЖ-символ">
            <a:extLst>
              <a:ext uri="{FF2B5EF4-FFF2-40B4-BE49-F238E27FC236}">
                <a16:creationId xmlns:a16="http://schemas.microsoft.com/office/drawing/2014/main" id="{1571A6A9-DFA0-4DF9-AA98-24456B87A8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913" y="3333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9E73CD8A-11B1-403B-8766-65B664E47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1" y="617538"/>
            <a:ext cx="7756525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/>
              <a:t>Контроль адекватности физических упражнений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D2B1523-768A-40C9-B639-5491BF7C59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0014" y="2060575"/>
            <a:ext cx="7781925" cy="4114800"/>
          </a:xfrm>
        </p:spPr>
        <p:txBody>
          <a:bodyPr/>
          <a:lstStyle/>
          <a:p>
            <a:pPr eaLnBrk="1" hangingPunct="1"/>
            <a:r>
              <a:rPr lang="ru-RU" altLang="ru-RU" sz="2800"/>
              <a:t>После выполнения упражнений: </a:t>
            </a:r>
          </a:p>
          <a:p>
            <a:pPr lvl="1" eaLnBrk="1" hangingPunct="1"/>
            <a:r>
              <a:rPr lang="ru-RU" altLang="ru-RU" sz="2400"/>
              <a:t>Через 10 мин. после прекращения нагрузки должен быть &lt;96</a:t>
            </a:r>
          </a:p>
          <a:p>
            <a:pPr lvl="1" eaLnBrk="1" hangingPunct="1"/>
            <a:r>
              <a:rPr lang="ru-RU" altLang="ru-RU" sz="2400"/>
              <a:t>Через 1 час должен быть больше исходного не более чем 10-12 уд/мин.</a:t>
            </a:r>
          </a:p>
          <a:p>
            <a:pPr eaLnBrk="1" hangingPunct="1"/>
            <a:r>
              <a:rPr lang="ru-RU" altLang="ru-RU" sz="2800"/>
              <a:t>По утрам разница в частоте пульса не должна быть &gt;2-4 уд/мин.</a:t>
            </a:r>
          </a:p>
          <a:p>
            <a:pPr eaLnBrk="1" hangingPunct="1"/>
            <a:r>
              <a:rPr lang="ru-RU" altLang="ru-RU" sz="2800"/>
              <a:t>Хороший сон и самочувствие – интегральный показатель адекватности тренировок</a:t>
            </a:r>
          </a:p>
        </p:txBody>
      </p:sp>
      <p:pic>
        <p:nvPicPr>
          <p:cNvPr id="75780" name="Picture 4" descr="ЗОЖ-символ">
            <a:extLst>
              <a:ext uri="{FF2B5EF4-FFF2-40B4-BE49-F238E27FC236}">
                <a16:creationId xmlns:a16="http://schemas.microsoft.com/office/drawing/2014/main" id="{AA8C9DA6-5C54-440D-A2EE-8E328863D2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913" y="333375"/>
            <a:ext cx="569912" cy="763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29207BE-10A6-4338-81F5-300F1DAD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12191999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основе работы по гигиеническому обучению и воспитанию лежат следующие принципы: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FAF870E-B16D-430A-A091-CF2DF85AB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908051"/>
            <a:ext cx="11881319" cy="58340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Государственный характер 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государство финансирует деятельность учреждений по гигиеническому обучению и воспитанию населения, обеспечивает развитие материально-технической базы, подготовку кадров, правовую основу деятельности учреждений службы.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Научность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соответствие медицинских и гигиенических знаний современному состоянию науки и практики.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Массовость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участие всех медицинских работников, вовлечение специалистов других ведомств и общественных организаций.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. Доступность 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при изложении материала нужно избегать непонятных медицинских терминов, речь должна быть доступна для понимания.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Целенаправленность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работу следует проводить по выбранному направлению дифференцированно с учетом различных групп населения.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 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Оптимистичность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для достижения эффекта важно подчеркивать возможность успешной борьбы с заболеваниями.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. Актуальность </a:t>
            </a:r>
            <a:r>
              <a:rPr lang="ru-RU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выбор направления работы должен быть актуальным в данный момент времени.</a:t>
            </a:r>
            <a:endParaRPr lang="en-US" alt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956A0-A50F-446A-8739-3332C68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174AA-4720-4855-8EC3-4726B8C0BB1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261E233C-2B50-44C0-9A99-2664380C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9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6803" name="Picture 6">
            <a:extLst>
              <a:ext uri="{FF2B5EF4-FFF2-40B4-BE49-F238E27FC236}">
                <a16:creationId xmlns:a16="http://schemas.microsoft.com/office/drawing/2014/main" id="{9CE0BA2C-CF58-4CE3-93F1-21993B94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2456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0" name="Rectangle 8">
            <a:extLst>
              <a:ext uri="{FF2B5EF4-FFF2-40B4-BE49-F238E27FC236}">
                <a16:creationId xmlns:a16="http://schemas.microsoft.com/office/drawing/2014/main" id="{53477CBE-CD75-4608-A7ED-DFCB3BFBC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88914"/>
            <a:ext cx="9144000" cy="936625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E3052F"/>
                </a:solidFill>
                <a:latin typeface="Arial" panose="020B0604020202020204" pitchFamily="34" charset="0"/>
              </a:rPr>
              <a:t>Возрастные границы интенсивности нагрузки</a:t>
            </a:r>
            <a:r>
              <a:rPr lang="ru-RU" altLang="ru-RU" sz="4400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A32CEA-2FD9-4BDE-8807-0211BC4E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Мышечная деятельность – сокращение и расслабление — протекают при обязательном использовании энергии, которая выделяется при гидролизе АТФ  </a:t>
            </a:r>
          </a:p>
          <a:p>
            <a:pPr marL="0" indent="0" algn="ctr" eaLnBrk="1" fontAlgn="auto" hangingPunct="1"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АТФ + Н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                         АДФ + Н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Р0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энергия</a:t>
            </a: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покое концентрация АТФ в мышцах около 5 ммоль/л и соответственно 1 ммоль АТФ  соответствует в физиологических условиях примерно 12 кал или 50 Дж (1 кал = 4,18 Дж)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CD786A19-CCAB-4A75-BBE2-E6823D4DE7F8}"/>
              </a:ext>
            </a:extLst>
          </p:cNvPr>
          <p:cNvSpPr/>
          <p:nvPr/>
        </p:nvSpPr>
        <p:spPr>
          <a:xfrm>
            <a:off x="5016500" y="3573464"/>
            <a:ext cx="884238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ъект 2">
            <a:extLst>
              <a:ext uri="{FF2B5EF4-FFF2-40B4-BE49-F238E27FC236}">
                <a16:creationId xmlns:a16="http://schemas.microsoft.com/office/drawing/2014/main" id="{0D4301B1-B169-41DE-9444-4911D7F14F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5550" y="2043114"/>
            <a:ext cx="7200900" cy="32210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b="1"/>
              <a:t>Масса мышц у взрослого человека составляет около 40% от массы тела.</a:t>
            </a:r>
          </a:p>
          <a:p>
            <a:pPr algn="just" eaLnBrk="1" hangingPunct="1"/>
            <a:r>
              <a:rPr lang="ru-RU" altLang="ru-RU" b="1"/>
              <a:t>У спортсменов, наращивающих мускулатуру, мышечная масса может достичь 60% и более от массы тела.</a:t>
            </a:r>
          </a:p>
          <a:p>
            <a:pPr algn="just" eaLnBrk="1" hangingPunct="1"/>
            <a:r>
              <a:rPr lang="ru-RU" altLang="ru-RU" b="1"/>
              <a:t>Мышцы у взрослого человека в состоянии покоя потребляют около 10% от всего кислорода, поступающего в организм.</a:t>
            </a:r>
          </a:p>
          <a:p>
            <a:pPr algn="just" eaLnBrk="1" hangingPunct="1"/>
            <a:r>
              <a:rPr lang="ru-RU" altLang="ru-RU" b="1"/>
              <a:t>При интенсивной работе потребление кислорода мышцами может возрасти до 90% от всего потребляемого кислорода.</a:t>
            </a:r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96EE9A3F-9535-4ACA-AD6F-7DB22775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n>
                  <a:noFill/>
                </a:ln>
              </a:rPr>
              <a:t>Пути ресинтеза АТФ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7C672-F3BB-4263-AAF0-C6713FF4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зависимости от потребления кислорода пути ресинтеза делятся 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Аэробные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Анаэробные 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Креатинфосфатный путь ресинтеза АТФ</a:t>
            </a:r>
          </a:p>
          <a:p>
            <a:pPr marL="342900" indent="-342900" eaLnBrk="1" fontAlgn="auto" hangingPunct="1">
              <a:buFont typeface="+mj-lt"/>
              <a:buAutoNum type="alphaLcPeriod"/>
              <a:defRPr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Гликолитический путь ресинтеза АТФ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:a16="http://schemas.microsoft.com/office/drawing/2014/main" id="{B326057B-0613-4F4C-A48A-526944BB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>
                <a:ln>
                  <a:noFill/>
                </a:ln>
              </a:rPr>
              <a:t>Работа в зоне субмаксимальной мощности </a:t>
            </a:r>
          </a:p>
        </p:txBody>
      </p:sp>
      <p:sp>
        <p:nvSpPr>
          <p:cNvPr id="91139" name="Объект 2">
            <a:extLst>
              <a:ext uri="{FF2B5EF4-FFF2-40B4-BE49-F238E27FC236}">
                <a16:creationId xmlns:a16="http://schemas.microsoft.com/office/drawing/2014/main" id="{E96E5CD1-5EE3-410E-B9B0-83687E36C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/>
              <a:t>Продолжительность до 5 мин. </a:t>
            </a:r>
          </a:p>
          <a:p>
            <a:pPr eaLnBrk="1" hangingPunct="1"/>
            <a:r>
              <a:rPr lang="ru-RU" altLang="ru-RU"/>
              <a:t>Ведущий механизм ресинтеза АТФ - гликолитический.</a:t>
            </a:r>
          </a:p>
          <a:p>
            <a:pPr eaLnBrk="1" hangingPunct="1"/>
            <a:r>
              <a:rPr lang="ru-RU" altLang="ru-RU"/>
              <a:t>В начале работы, пока гликолиз не достиг максимальной скорости, образование АТФ идет за счет креатинфосфата, а в конце работы гликолиз начинает заменяться тканевым дыханием. </a:t>
            </a:r>
          </a:p>
          <a:p>
            <a:pPr eaLnBrk="1" hangingPunct="1"/>
            <a:r>
              <a:rPr lang="ru-RU" altLang="ru-RU"/>
              <a:t>Работа в зоне субмаксимальной мощности характеризуется самым высоким кислородным долгом -до 20 л. </a:t>
            </a:r>
          </a:p>
          <a:p>
            <a:pPr eaLnBrk="1" hangingPunct="1"/>
            <a:r>
              <a:rPr lang="ru-RU" altLang="ru-RU"/>
              <a:t>Примером физических нагрузок в этой зоне мощности является бег на средние дистанции, плавание на короткие дистанции, велосипедные гонки на треке, бег на коньках на спринтерские дистанции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>
            <a:extLst>
              <a:ext uri="{FF2B5EF4-FFF2-40B4-BE49-F238E27FC236}">
                <a16:creationId xmlns:a16="http://schemas.microsoft.com/office/drawing/2014/main" id="{E0182E64-DCBB-450A-A399-EB50CE10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n>
                  <a:noFill/>
                </a:ln>
              </a:rPr>
              <a:t>Работа в зоне большой мощности </a:t>
            </a:r>
          </a:p>
        </p:txBody>
      </p:sp>
      <p:sp>
        <p:nvSpPr>
          <p:cNvPr id="92163" name="Объект 2">
            <a:extLst>
              <a:ext uri="{FF2B5EF4-FFF2-40B4-BE49-F238E27FC236}">
                <a16:creationId xmlns:a16="http://schemas.microsoft.com/office/drawing/2014/main" id="{F929D671-559F-4135-BDBE-46B78EC6C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/>
              <a:t>Продолжительность до 30 мин. </a:t>
            </a:r>
          </a:p>
          <a:p>
            <a:pPr eaLnBrk="1" hangingPunct="1"/>
            <a:r>
              <a:rPr lang="ru-RU" altLang="ru-RU"/>
              <a:t>Для работы в этой зоне характерен примерно одинаковый вклад гликолиза и тканевого дыхания. </a:t>
            </a:r>
          </a:p>
          <a:p>
            <a:pPr eaLnBrk="1" hangingPunct="1"/>
            <a:r>
              <a:rPr lang="ru-RU" altLang="ru-RU"/>
              <a:t>Креатинфосфатный путь ресинтеза АТФ функционирует только в самом начале работы, и поэтому его доля в общем энергообеспечении данной работы мала.</a:t>
            </a:r>
          </a:p>
          <a:p>
            <a:pPr eaLnBrk="1" hangingPunct="1"/>
            <a:r>
              <a:rPr lang="ru-RU" altLang="ru-RU"/>
              <a:t>Примером упражнений в этой зоне мощности является бег на 5000 м бег на коньках на стайерские дистанции, лыжные гонки по пересеченной местности, плавание на средние и длинные дистанции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>
            <a:extLst>
              <a:ext uri="{FF2B5EF4-FFF2-40B4-BE49-F238E27FC236}">
                <a16:creationId xmlns:a16="http://schemas.microsoft.com/office/drawing/2014/main" id="{3D551770-E430-4276-970A-A6C1DF86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n>
                  <a:noFill/>
                </a:ln>
              </a:rPr>
              <a:t>Работа в зоне </a:t>
            </a:r>
            <a:r>
              <a:rPr lang="ru-RU" altLang="ru-RU" b="1">
                <a:ln>
                  <a:noFill/>
                </a:ln>
              </a:rPr>
              <a:t>умеренной мощности </a:t>
            </a:r>
            <a:endParaRPr lang="ru-RU" altLang="ru-RU">
              <a:ln>
                <a:noFill/>
              </a:ln>
            </a:endParaRPr>
          </a:p>
        </p:txBody>
      </p:sp>
      <p:sp>
        <p:nvSpPr>
          <p:cNvPr id="93187" name="Объект 2">
            <a:extLst>
              <a:ext uri="{FF2B5EF4-FFF2-40B4-BE49-F238E27FC236}">
                <a16:creationId xmlns:a16="http://schemas.microsoft.com/office/drawing/2014/main" id="{2A8CEB4C-3FC3-4EA3-9E84-304FD1163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Продолжается свыше 30 мин.</a:t>
            </a:r>
          </a:p>
          <a:p>
            <a:pPr eaLnBrk="1" hangingPunct="1"/>
            <a:r>
              <a:rPr lang="ru-RU" altLang="ru-RU"/>
              <a:t>Энергообеспечение мышечной деятельности происходит преимущественно аэробным путем. </a:t>
            </a:r>
          </a:p>
          <a:p>
            <a:pPr eaLnBrk="1" hangingPunct="1"/>
            <a:r>
              <a:rPr lang="ru-RU" altLang="ru-RU"/>
              <a:t>Примером работы такой мощности является марафонский бег, легкоатлетический кросс, спортивная ходьба, шоссейные велогонки, лыжные гонки на длинные дистанции.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7548D21-06F5-4715-B3AA-5C603B2A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332656"/>
            <a:ext cx="11593288" cy="4681538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Arial Narrow" panose="020B0606020202030204" pitchFamily="34" charset="0"/>
              </a:rPr>
              <a:t>Благодарю за внимание</a:t>
            </a:r>
            <a:br>
              <a:rPr lang="ru-RU" altLang="ru-RU" sz="3600" b="1" dirty="0">
                <a:latin typeface="Arial Narrow" panose="020B0606020202030204" pitchFamily="34" charset="0"/>
              </a:rPr>
            </a:br>
            <a:br>
              <a:rPr lang="ru-RU" altLang="ru-RU" sz="3600" b="1" dirty="0">
                <a:latin typeface="Arial Narrow" panose="020B0606020202030204" pitchFamily="34" charset="0"/>
              </a:rPr>
            </a:br>
            <a:br>
              <a:rPr lang="ru-RU" altLang="ru-RU" sz="3600" b="1" dirty="0">
                <a:latin typeface="Arial Narrow" panose="020B0606020202030204" pitchFamily="34" charset="0"/>
              </a:rPr>
            </a:br>
            <a:r>
              <a:rPr lang="ru-RU" altLang="ru-RU" sz="3600" dirty="0">
                <a:latin typeface="Arial Narrow" panose="020B0606020202030204" pitchFamily="34" charset="0"/>
              </a:rPr>
              <a:t>Профессор кафедры общей и коммунальной гигиены, Перепелкин Сергей Витальевич</a:t>
            </a:r>
          </a:p>
        </p:txBody>
      </p:sp>
    </p:spTree>
    <p:extLst>
      <p:ext uri="{BB962C8B-B14F-4D97-AF65-F5344CB8AC3E}">
        <p14:creationId xmlns:p14="http://schemas.microsoft.com/office/powerpoint/2010/main" val="7190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EB3E515-BD9B-4DEE-A759-82F45B06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6094"/>
            <a:ext cx="11737303" cy="100965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гигиенического обучения и воспитания</a:t>
            </a:r>
            <a:endParaRPr lang="en-US" altLang="ru-RU" sz="3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9DDC-B02D-4B97-A480-C010A361D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426369"/>
            <a:ext cx="5904656" cy="4967287"/>
          </a:xfrm>
        </p:spPr>
        <p:txBody>
          <a:bodyPr rtlCol="0">
            <a:normAutofit fontScale="70000" lnSpcReduction="20000"/>
          </a:bodyPr>
          <a:lstStyle/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59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воздействию на население:</a:t>
            </a:r>
          </a:p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индивидуального воздействия;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воздействия на группу лиц;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массовой коммуникации.</a:t>
            </a:r>
            <a:endParaRPr lang="en-US" sz="51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B6ED8B-2022-4EC2-9F2B-F1AB9204B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58" y="1052736"/>
            <a:ext cx="5473824" cy="5137150"/>
          </a:xfrm>
        </p:spPr>
        <p:txBody>
          <a:bodyPr rtlCol="0">
            <a:normAutofit fontScale="70000" lnSpcReduction="20000"/>
          </a:bodyPr>
          <a:lstStyle/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5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использованию средств:</a:t>
            </a:r>
          </a:p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endParaRPr lang="ru-RU" sz="3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метод устной пропаганды;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метод печатной пропаганды;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метод изобразительной пропаганды (наглядной);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sz="51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комбинированный метод.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A84245-1907-455B-8C22-B7B0E55D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227A0-8F25-4D34-9219-DDEB4A304C2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B6E7953-9A0D-4FA3-B4A7-3E7A571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4638"/>
            <a:ext cx="11881319" cy="850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Законодательная база ведения профилактической работы</a:t>
            </a:r>
            <a:endParaRPr lang="en-US" altLang="ru-RU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1CCAE4E-F836-4825-B2F2-66B355DCD0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125539"/>
            <a:ext cx="11881319" cy="5616575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41 п.2.Конституции РФ от 25.12 1993 г: 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«…поощряется деятельность, способствующая укреплению здоровья человека, развитию физической культуры и спорта..»;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30. ФЗ №323 от 21 ноября 2011 года «Об основах охраны здоровья граждан»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80963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П.2.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 «Профилактика неинфекционных заболеваний осуществляется на популяционном, групповом и индивидуальном уровнях органами государственной власти, органами местного самоуправления, работодателями, медицинскими организациями, образовательными организациями и физкультурно-спортивными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а также на снижение риска их развития, предупреждение и устранение отрицательного воздействия на здоровье факторов внутренней и внешней среды, формирование здорового образа жизни. </a:t>
            </a:r>
          </a:p>
          <a:p>
            <a:pPr marL="80963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П.3.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Формирование здорового образа жизни у граждан начиная с детского возраста обеспечивается путем проведения мероприятий, направленных на информирование граждан о факторах риска для их здоровья, формирование мотивации к ведению здорового образа жизни и создание условий для ведения здорового образа жизни, в том числе для занятий физической культурой и спортом»;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D74C0D-D382-4DF7-A398-1D69D6EA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AC596-FC29-401B-9C18-88E352D41CB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830B-07B9-4DB9-8955-F93F500F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5889"/>
            <a:ext cx="11233247" cy="7207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Законодательная база ведения профилактической работы (продолжение)</a:t>
            </a:r>
            <a:endParaRPr lang="en-US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C5ABBE17-A93C-4E89-8076-B18DEC12F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836613"/>
            <a:ext cx="11809312" cy="5905500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ФЗ №52 от 30 марта 1999 года «О санитарно-эпидемиологическом благополучии населения»:</a:t>
            </a:r>
          </a:p>
          <a:p>
            <a:pPr marL="80963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10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: «Граждане обязаны: …заботиться о здоровье, гигиеническом воспитании и об обучении своих детей…»;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11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: «Индивидуальные предприниматели и юридические лица в соответствии с осуществляемой ими деятельностью обязаны: … осуществлять гигиеническое обучение работников..»;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36.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Гигиеническое воспитание и обучение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Гигиеническое воспитание и обучение граждан обязательны, направлены на повышение их санитарной культуры, профилактику заболеваний и распространение знаний о здоровом образе жизни.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Гигиеническое воспитание и обучение граждан осуществляются:</a:t>
            </a:r>
          </a:p>
          <a:p>
            <a:pPr marL="80963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процессе воспитания и обучения в дошкольных и других образовательных учреждениях; при подготовке, переподготовке и повышении квалификации работников посредством включения в программы обучения разделов о гигиенических знаниях; при профессиональной гигиенической подготовке и аттестации должностных лиц и работников организаций, деятельность которых связана с производством, хранением, транспортировкой и реализацией пищевых продуктов и питьевой воды, воспитанием и обучением детей, коммунальным и бытовым обслуживанием населения.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CF4E6-7E98-44F5-A6A9-95E67619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0C6C3-9577-436E-BB32-97932BFA631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1FB08CC1-DFEC-40FA-9AE5-2B3B3865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136525"/>
            <a:ext cx="11809310" cy="863600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Законодательная база ведения профилактической работы в медицинских учреждениях</a:t>
            </a:r>
            <a:endParaRPr lang="ru-RU" alt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035" name="Объект 2">
            <a:extLst>
              <a:ext uri="{FF2B5EF4-FFF2-40B4-BE49-F238E27FC236}">
                <a16:creationId xmlns:a16="http://schemas.microsoft.com/office/drawing/2014/main" id="{7AA4E131-E2FD-497B-8CD8-87CFE6825F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981076"/>
            <a:ext cx="11737303" cy="56165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Минздрава России от 23.09.03 г. № 455 «О совершенствовании  деятельности органов и учреждений здравоохранения по профилактике заболеваний в РФ»;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МЗ и СЦР от 19.08.2009 № 597Н «Об организации деятельности центров здоровья по формированию ЗОЖ у граждан РФ, включая сокращение потребления алкоголя и табака (в редакции приказов МЗ РФ от 08.06.10г №430Н, от 19.04.2011 № 328Н, от 26.09.2011 №1074Н)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Российской Федерации от 15.05.2012г № 543н «Об утверждении положения об организации оказания первичной медико-санитарной помощи взрослому населению»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Минздрава России от 06.12.2012г. № 1011н «Об утверждении Порядка проведения профилактического осмотра»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Минздрава России от 31.12.03 г. № 650 «Об утверждении инструкций   по заполнению отчетной и учетной документации центра, отделения (кабинета)»;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Минздравсоцразвития РФ от 07.12.2005 № 765 «Об организации деятельности врача-терапевта участкового»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Российской Федерации от 21.06.06 г. № 490 «Об организации деятельности медицинской сестры участковой»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FD8D2E-E5E2-46E4-9C1A-82798C13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7CB9-BE89-4EA5-872F-2FADCABF7A6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BB4E-8A3C-425E-87B5-68DC38E2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5888"/>
            <a:ext cx="11809312" cy="1009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МЗ РФ от 23.09.2003г. №455 «О совершенствовании деятельности органов и учреждений здравоохранения по профилактике заболеваний в РФ» утверждает: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7DC8A-BD7C-4B76-9AB4-1E558530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414"/>
            <a:ext cx="11665296" cy="55451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Положение об организации деятельности республиканского, краевого, областного, окружного, городского центра медицинской профилактики.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Положение об организации деятельности отделений (кабинетов) медицинской профилактики.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Примерный табель оснащения республиканских, краевых, областных, окружных, городских центров, отделений (кабинетов) медицинской профилактики.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Отчетная форму № 70 "Сведения о деятельности центра медицинской профилактики".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Учетная форму № 038/у-02 "Журнал учета работы ЛПУ по медицинской профилактике".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 Форма № 70 "Сведения о деятельности центра медицинской профилактики" и № 038/у-02 "Журнал учета работы ЛПУ по медицинской профилактике"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48FCD9-5F00-4F04-A2AE-461A544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9EDFA-A95F-4C4F-A34F-322B7007B86A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3042</Words>
  <Application>Microsoft Office PowerPoint</Application>
  <PresentationFormat>Широкоэкранный</PresentationFormat>
  <Paragraphs>300</Paragraphs>
  <Slides>47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Garamond</vt:lpstr>
      <vt:lpstr>Times New Roman</vt:lpstr>
      <vt:lpstr>Verdana</vt:lpstr>
      <vt:lpstr>Тема Office</vt:lpstr>
      <vt:lpstr>Натуральные материалы</vt:lpstr>
      <vt:lpstr>Clip</vt:lpstr>
      <vt:lpstr>Диаграмма</vt:lpstr>
      <vt:lpstr>Современные аспекты гигиенического воспитания населения в формировании ЗОЖ в работе врача лечебного профиля, вопросы организации занятий физическим воспитанием, физической культурой,  закаливания.  Профессор кафедры общей и коммунальной гигиены, Перепелкин Сергей Витальевич</vt:lpstr>
      <vt:lpstr>План лекции:</vt:lpstr>
      <vt:lpstr>Гигиеническое обучение и воспитание</vt:lpstr>
      <vt:lpstr>В основе работы по гигиеническому обучению и воспитанию лежат следующие принципы:</vt:lpstr>
      <vt:lpstr>Методы гигиенического обучения и воспитания</vt:lpstr>
      <vt:lpstr>Законодательная база ведения профилактической работы</vt:lpstr>
      <vt:lpstr>Законодательная база ведения профилактической работы (продолжение)</vt:lpstr>
      <vt:lpstr>Законодательная база ведения профилактической работы в медицинских учреждениях</vt:lpstr>
      <vt:lpstr>Приказ МЗ РФ от 23.09.2003г. №455 «О совершенствовании деятельности органов и учреждений здравоохранения по профилактике заболеваний в РФ» утверждает:</vt:lpstr>
      <vt:lpstr>Основные задачи центра медицинской профилактики</vt:lpstr>
      <vt:lpstr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vt:lpstr>
      <vt:lpstr> Функциями центров здоровья являются:</vt:lpstr>
      <vt:lpstr>Физическая культура</vt:lpstr>
      <vt:lpstr>Физическое воспитание</vt:lpstr>
      <vt:lpstr>Спорт </vt:lpstr>
      <vt:lpstr>Спортивное сооружение - это специальное сооружение, обеспечивающее проведение занятий массовой  оздоровительной физической культуры, учебно- тренировочной работы и спортивных соревнований.</vt:lpstr>
      <vt:lpstr>Основные задачи физического воспитания:</vt:lpstr>
      <vt:lpstr>Презентация PowerPoint</vt:lpstr>
      <vt:lpstr>Основные направления медицинского обеспечения физической культуры и спорта</vt:lpstr>
      <vt:lpstr>Приказ Министерства здравоохранения Российской Федерации от 23.10.2020 № 1144н  Об утверждении порядка организации оказания медицинской помощи лицам, занимающимся физической культурой и спортом (в том числе при подготовке и проведении физкультурных мероприятий и спортивных мероприятий), включая порядок медицинского осмотра лиц, желающих пройти спортивную подготовку, заниматься физической культурой и спортом в организациях и (или) выполнить нормативы испытаний (тестов) Всероссийского физкультурно-спортивного комплекса «Готов к труду и обороне" (Г ТО)" и форм медицинских заключений о допуске к участию физкультурных и спортивных мероприятиях» (Зарегистрирован 03.12.2020 № 61238) вступил в силу 1 января 2021 г</vt:lpstr>
      <vt:lpstr>Приказ Министерства здравоохранения Российской Федерации от 23.10.2020 № 1144н  </vt:lpstr>
      <vt:lpstr>Приказ Министерства здравоохранения Российской Федерации от 23.10.2020 № 1144н  </vt:lpstr>
      <vt:lpstr>Функциональные пробы сердечно-сосудистой и дыхательной систем </vt:lpstr>
      <vt:lpstr>Гиподинамия (греч. Hypo - под, ниже; dynamis-сила) - нарушение функций организма при ограничении двигательной активности</vt:lpstr>
      <vt:lpstr>Гиподинамия</vt:lpstr>
      <vt:lpstr>Последствия гиподинамии</vt:lpstr>
      <vt:lpstr>Закаливание -  это научно-обоснованная система использования физических факторов внешней среды для повышения сопротивляемости организма к простудным и инфекционным заболеваниям</vt:lpstr>
      <vt:lpstr>Риск развития болезней сердечно-сосудистой системы можно  уменьшить в 2-3 раза за счет: </vt:lpstr>
      <vt:lpstr>Уровень физического состояния </vt:lpstr>
      <vt:lpstr>Презентация PowerPoint</vt:lpstr>
      <vt:lpstr>Зависимость смертности от уровня физического состояния (мужчины)</vt:lpstr>
      <vt:lpstr>Зависимость смертности от уровня физического состояния (женщины)</vt:lpstr>
      <vt:lpstr>Регулярная умеренная физическая активность снижает риск:</vt:lpstr>
      <vt:lpstr>Главные факторы, определяющие эффективность оздоровительных тренировок</vt:lpstr>
      <vt:lpstr>Вид физических упражнений</vt:lpstr>
      <vt:lpstr>Доза физических упражнений</vt:lpstr>
      <vt:lpstr>Периодичность и продолжительность</vt:lpstr>
      <vt:lpstr>Контроль интенсивности физических упражнений</vt:lpstr>
      <vt:lpstr>Контроль адекватности физических упражнений</vt:lpstr>
      <vt:lpstr>Возрастные границы интенсивности нагрузки </vt:lpstr>
      <vt:lpstr>Презентация PowerPoint</vt:lpstr>
      <vt:lpstr>Презентация PowerPoint</vt:lpstr>
      <vt:lpstr>Пути ресинтеза АТФ</vt:lpstr>
      <vt:lpstr>Работа в зоне субмаксимальной мощности </vt:lpstr>
      <vt:lpstr>Работа в зоне большой мощности </vt:lpstr>
      <vt:lpstr>Работа в зоне умеренной мощности </vt:lpstr>
      <vt:lpstr>Благодарю за внимание   Профессор кафедры общей и коммунальной гигиены, Перепелкин Сергей Витальевич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2014-03-02T14:57:12Z</dcterms:created>
  <dcterms:modified xsi:type="dcterms:W3CDTF">2021-03-12T22:01:54Z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