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0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5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8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4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43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2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2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0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54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64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4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5C88B-A6C2-469F-A56A-37E35C7A9117}" type="datetimeFigureOut">
              <a:rPr lang="ru-RU" smtClean="0"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0AB3-5E7B-4935-A27D-14B22BF11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86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Тема лекции: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696744" cy="37219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Понятие, предмет, особенности законодательства о защите прав потребителей. Структура законодательства о защите прав потребителей. Субъектный состав. Международные нормативно-правовые акты  и международный опыт в защите прав потребителей.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330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Структура законодательства о защите прав </a:t>
            </a:r>
            <a:r>
              <a:rPr lang="ru-RU" dirty="0" smtClean="0"/>
              <a:t>потребителей: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sz="3500" dirty="0" smtClean="0"/>
              <a:t>Четыре уровня источников:</a:t>
            </a:r>
            <a:endParaRPr lang="ru-RU" sz="3500" dirty="0"/>
          </a:p>
          <a:p>
            <a:pPr marL="0" indent="0">
              <a:buNone/>
            </a:pPr>
            <a:r>
              <a:rPr lang="ru-RU" sz="3500" dirty="0"/>
              <a:t>1) Гражданский кодекс РФ;</a:t>
            </a:r>
          </a:p>
          <a:p>
            <a:pPr marL="0" indent="0">
              <a:buNone/>
            </a:pPr>
            <a:r>
              <a:rPr lang="ru-RU" sz="3500" dirty="0"/>
              <a:t>2) Закон </a:t>
            </a:r>
            <a:r>
              <a:rPr lang="ru-RU" sz="3500" dirty="0" smtClean="0"/>
              <a:t>«О </a:t>
            </a:r>
            <a:r>
              <a:rPr lang="ru-RU" sz="3500" dirty="0"/>
              <a:t>защите прав </a:t>
            </a:r>
            <a:r>
              <a:rPr lang="ru-RU" sz="3500" dirty="0" smtClean="0"/>
              <a:t>потребителей»;</a:t>
            </a:r>
            <a:endParaRPr lang="ru-RU" sz="3500" dirty="0"/>
          </a:p>
          <a:p>
            <a:pPr marL="0" indent="0">
              <a:buNone/>
            </a:pPr>
            <a:r>
              <a:rPr lang="ru-RU" sz="3500" dirty="0"/>
              <a:t>3) другие федеральные законы;</a:t>
            </a:r>
          </a:p>
          <a:p>
            <a:pPr marL="0" indent="0">
              <a:buNone/>
            </a:pPr>
            <a:r>
              <a:rPr lang="ru-RU" sz="3500" dirty="0"/>
              <a:t>4) иные нормативные правовые акты РФ.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847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8722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Вертикальная </a:t>
            </a:r>
            <a:r>
              <a:rPr lang="ru-RU" dirty="0" smtClean="0"/>
              <a:t>иерархия источников законодательства о защите прав потребителей: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32403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Федеральные нормативно-правовые акты (ГК РФ, Закон о ЗПП, федеральные законы, подзаконные акты);</a:t>
            </a:r>
          </a:p>
          <a:p>
            <a:r>
              <a:rPr lang="ru-RU" dirty="0" smtClean="0"/>
              <a:t>Нормативно-правовые акты субъектов федерации.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145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Горизонтальная иерархия источников законодательства о защите прав потребителей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8229600" cy="32689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500" dirty="0"/>
              <a:t>Горизонтальная </a:t>
            </a:r>
            <a:r>
              <a:rPr lang="ru-RU" sz="3500" dirty="0" smtClean="0"/>
              <a:t>иерархия дает </a:t>
            </a:r>
            <a:r>
              <a:rPr lang="ru-RU" sz="3500" dirty="0"/>
              <a:t>ответ на вопрос об относительном приоритете норм, которые находятся на одной и той же ступени вертикальной иерархии.</a:t>
            </a:r>
          </a:p>
        </p:txBody>
      </p:sp>
    </p:spTree>
    <p:extLst>
      <p:ext uri="{BB962C8B-B14F-4D97-AF65-F5344CB8AC3E}">
        <p14:creationId xmlns:p14="http://schemas.microsoft.com/office/powerpoint/2010/main" val="2607476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Принципы горизонтальной иерархии: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26642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3500" dirty="0" smtClean="0"/>
              <a:t>1</a:t>
            </a:r>
            <a:r>
              <a:rPr lang="ru-RU" sz="3500" dirty="0"/>
              <a:t>) последующий акт вытесняет предшествующий;</a:t>
            </a:r>
          </a:p>
          <a:p>
            <a:pPr marL="0" indent="0">
              <a:buNone/>
            </a:pPr>
            <a:r>
              <a:rPr lang="ru-RU" sz="3500" dirty="0"/>
              <a:t>2) специальный закон вытесняет общий.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044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Субъектный состав отношений по защите прав потребителей: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1) потребитель;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smtClean="0"/>
              <a:t>изготовитель;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smtClean="0"/>
              <a:t>исполнитель;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</a:t>
            </a:r>
            <a:r>
              <a:rPr lang="ru-RU" dirty="0" smtClean="0"/>
              <a:t>продавец;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5) уполномоченная изготовителем (продавцом) организация или уполномоченный изготовителем (продавцом) индивидуальный </a:t>
            </a:r>
            <a:r>
              <a:rPr lang="ru-RU" dirty="0" smtClean="0"/>
              <a:t>предприниматель;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6) </a:t>
            </a:r>
            <a:r>
              <a:rPr lang="ru-RU" dirty="0" smtClean="0"/>
              <a:t>импортер.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841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800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Особенности (признаки) потребителя как субъекта правоотношений по ЗПП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Потребителем может быть только физическое лицо;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Намерение </a:t>
            </a:r>
            <a:r>
              <a:rPr lang="ru-RU" dirty="0"/>
              <a:t>заказать или приобрести, либо заказ, приобретение или использование товара (работы, услуги) исключительно для личных, семейных, домашних и иных нужд, не связанных с осуществлением предпринимательской </a:t>
            </a:r>
            <a:r>
              <a:rPr lang="ru-RU" dirty="0" smtClean="0"/>
              <a:t>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59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Понятие законодательства о защите прав потребителей: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/>
              <a:t>Законодательство о защите прав потребителей</a:t>
            </a:r>
            <a:r>
              <a:rPr lang="ru-RU" dirty="0"/>
              <a:t> – это совокупность нормативно-правовых актов, институтов, отдельных норм права регулирующих отношения, возникающие между потребителями и изготовителями, исполнителями, импортерами, продавцами при продаже товаров, выполнении работ, оказании услуг и направленных на защиту прав потребителей.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68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000" dirty="0" smtClean="0"/>
              <a:t>Понятие законодательства о защите прав потребителей (по мнению М.Ю. </a:t>
            </a:r>
            <a:r>
              <a:rPr lang="ru-RU" sz="3000" dirty="0" err="1" smtClean="0"/>
              <a:t>Челышева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законодательство о защите прав потребителей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/>
              <a:t>совокупность </a:t>
            </a:r>
            <a:r>
              <a:rPr lang="ru-RU" dirty="0" err="1"/>
              <a:t>разноотраслевых</a:t>
            </a:r>
            <a:r>
              <a:rPr lang="ru-RU" dirty="0"/>
              <a:t> нормативных правовых актов, при помощи которой устанавливается механизм охраны субъективных прав потребителей, </a:t>
            </a:r>
            <a:r>
              <a:rPr lang="ru-RU" dirty="0" err="1"/>
              <a:t>разноотраслевых</a:t>
            </a:r>
            <a:r>
              <a:rPr lang="ru-RU" dirty="0"/>
              <a:t> гарантий их реализации, юридических последствий нарушения названных </a:t>
            </a:r>
            <a:r>
              <a:rPr lang="ru-RU" dirty="0" smtClean="0"/>
              <a:t>прав.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2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000" dirty="0" smtClean="0"/>
              <a:t>Законодательство о защите прав потребителей – это комплексная отрасль права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Законодательство о защите прав потребителей включает в себя нормы: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гражданского права;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административного права;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уголовного права;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предпринимательского права;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иных отраслей права.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80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500" dirty="0" smtClean="0"/>
              <a:t>Предмет законодательства о защите прав потребителей</a:t>
            </a:r>
            <a:endParaRPr lang="ru-RU" sz="4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Два блока общественных отношений</a:t>
            </a:r>
            <a:r>
              <a:rPr lang="ru-RU" sz="4000" dirty="0" smtClean="0"/>
              <a:t>: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1) </a:t>
            </a:r>
            <a:r>
              <a:rPr lang="ru-RU" sz="4000" dirty="0" smtClean="0"/>
              <a:t>Регулирующие частные интересы;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2) </a:t>
            </a:r>
            <a:r>
              <a:rPr lang="ru-RU" sz="4000" dirty="0" smtClean="0"/>
              <a:t>Регулирующие публичные интересы.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41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Первый блок (частные интересы)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500" dirty="0" smtClean="0"/>
              <a:t>В </a:t>
            </a:r>
            <a:r>
              <a:rPr lang="ru-RU" sz="3500" dirty="0"/>
              <a:t>первый блок </a:t>
            </a:r>
            <a:r>
              <a:rPr lang="ru-RU" sz="3500" dirty="0" smtClean="0"/>
              <a:t>входят договорные правоотношения между потребителем и его контрагентами (продавец</a:t>
            </a:r>
            <a:r>
              <a:rPr lang="ru-RU" sz="3500" dirty="0"/>
              <a:t>, изготовитель, исполнитель) по поводу продажи товаров, выполнению работ, </a:t>
            </a:r>
            <a:r>
              <a:rPr lang="ru-RU" sz="3500" dirty="0" smtClean="0"/>
              <a:t>оказанию </a:t>
            </a:r>
            <a:r>
              <a:rPr lang="ru-RU" sz="3500" dirty="0"/>
              <a:t>услуг и </a:t>
            </a:r>
            <a:r>
              <a:rPr lang="ru-RU" sz="3500" dirty="0" smtClean="0"/>
              <a:t>т.д.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65396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Второй блок (публичные интересы)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Отношения между государством, государственным органом и предпринимателями, основанные </a:t>
            </a:r>
            <a:r>
              <a:rPr lang="ru-RU" dirty="0"/>
              <a:t>на принципах власти и подчинения, неравенства, действия определенных субъектов для цели защиты прав потребителей обеспечиваются механизмом государственного </a:t>
            </a:r>
            <a:r>
              <a:rPr lang="ru-RU" dirty="0" smtClean="0"/>
              <a:t>принуждения, без участия потребителя.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19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Отношения по защите прав потребителей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500" dirty="0" smtClean="0"/>
              <a:t>все </a:t>
            </a:r>
            <a:r>
              <a:rPr lang="ru-RU" sz="3500" dirty="0"/>
              <a:t>отношения по продаже товаров, приобретению услуг, результатов работ, одной из сторон которых является потребитель, а другой – организация или </a:t>
            </a:r>
            <a:r>
              <a:rPr lang="ru-RU" sz="3500" dirty="0" smtClean="0"/>
              <a:t>индивидуальный предприниматель.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28715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Итог: Законодательство о защите прав потребителей является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комплексной отраслью </a:t>
            </a:r>
            <a:r>
              <a:rPr lang="ru-RU" dirty="0"/>
              <a:t>права, включает в себя нормы различных отраслей права, их институтов и отдельных норм, состоит из норм </a:t>
            </a:r>
            <a:r>
              <a:rPr lang="ru-RU" dirty="0" err="1"/>
              <a:t>частно</a:t>
            </a:r>
            <a:r>
              <a:rPr lang="ru-RU" dirty="0"/>
              <a:t>-правового и публично-правового характера и регулирует отношения, возникающие в процессе купли-продажи товаров, оказании услуг, выполнении работ между потребителем и организациями и ИП</a:t>
            </a:r>
          </a:p>
        </p:txBody>
      </p:sp>
    </p:spTree>
    <p:extLst>
      <p:ext uri="{BB962C8B-B14F-4D97-AF65-F5344CB8AC3E}">
        <p14:creationId xmlns:p14="http://schemas.microsoft.com/office/powerpoint/2010/main" val="198837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581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 лекции:</vt:lpstr>
      <vt:lpstr>Понятие законодательства о защите прав потребителей:</vt:lpstr>
      <vt:lpstr>Понятие законодательства о защите прав потребителей (по мнению М.Ю. Челышева</vt:lpstr>
      <vt:lpstr>Законодательство о защите прав потребителей – это комплексная отрасль права</vt:lpstr>
      <vt:lpstr>Предмет законодательства о защите прав потребителей</vt:lpstr>
      <vt:lpstr>Первый блок (частные интересы)</vt:lpstr>
      <vt:lpstr>Второй блок (публичные интересы)</vt:lpstr>
      <vt:lpstr>Отношения по защите прав потребителей - это</vt:lpstr>
      <vt:lpstr>Итог: Законодательство о защите прав потребителей является </vt:lpstr>
      <vt:lpstr>Структура законодательства о защите прав потребителей:</vt:lpstr>
      <vt:lpstr>Вертикальная иерархия источников законодательства о защите прав потребителей:</vt:lpstr>
      <vt:lpstr>Горизонтальная иерархия источников законодательства о защите прав потребителей</vt:lpstr>
      <vt:lpstr>Принципы горизонтальной иерархии:</vt:lpstr>
      <vt:lpstr>Субъектный состав отношений по защите прав потребителей:</vt:lpstr>
      <vt:lpstr>Особенности (признаки) потребителя как субъекта правоотношений по ЗПП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лекции:</dc:title>
  <dc:creator>Alex</dc:creator>
  <cp:lastModifiedBy>user</cp:lastModifiedBy>
  <cp:revision>7</cp:revision>
  <dcterms:created xsi:type="dcterms:W3CDTF">2017-01-15T07:16:46Z</dcterms:created>
  <dcterms:modified xsi:type="dcterms:W3CDTF">2017-01-15T15:39:15Z</dcterms:modified>
</cp:coreProperties>
</file>