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5017" autoAdjust="0"/>
  </p:normalViewPr>
  <p:slideViewPr>
    <p:cSldViewPr snapToGrid="0">
      <p:cViewPr varScale="1">
        <p:scale>
          <a:sx n="75" d="100"/>
          <a:sy n="75" d="100"/>
        </p:scale>
        <p:origin x="18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CEAC9-ED9C-4182-90F3-D33CAF509429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489C5-5048-4DA2-B8E5-C1EB6150B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5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Эпидемиология: В России частота острой кишечной непроходимости составляет около 5 </a:t>
            </a:r>
          </a:p>
          <a:p>
            <a:r>
              <a:rPr lang="ru-RU" dirty="0" smtClean="0"/>
              <a:t>заболевших  на  100  тысяч  человек,  являясь  причиной  от  3  до  5% </a:t>
            </a:r>
          </a:p>
          <a:p>
            <a:r>
              <a:rPr lang="ru-RU" dirty="0" smtClean="0"/>
              <a:t>поступлений  больных  в  хирургические  стационары.  Это  в  целом </a:t>
            </a:r>
          </a:p>
          <a:p>
            <a:r>
              <a:rPr lang="ru-RU" dirty="0" smtClean="0"/>
              <a:t>соответствует данным зарубежных коллег.   Среди всех больных с </a:t>
            </a:r>
          </a:p>
          <a:p>
            <a:r>
              <a:rPr lang="ru-RU" dirty="0" smtClean="0"/>
              <a:t>механической  кишечной  непроходимостью  острая  тонкокишечная </a:t>
            </a:r>
          </a:p>
          <a:p>
            <a:r>
              <a:rPr lang="ru-RU" dirty="0" smtClean="0"/>
              <a:t>непроходимость составляет  от 64,3 до 80% случаев и отличается более </a:t>
            </a:r>
          </a:p>
          <a:p>
            <a:r>
              <a:rPr lang="ru-RU" dirty="0" smtClean="0"/>
              <a:t>тяжелым клиническим течением и  худшим прогнозом заболевания.  Это </a:t>
            </a:r>
          </a:p>
          <a:p>
            <a:r>
              <a:rPr lang="ru-RU" dirty="0" smtClean="0"/>
              <a:t>обуславливают  сохраняющуюся  высокую  летальность  при  данной </a:t>
            </a:r>
          </a:p>
          <a:p>
            <a:r>
              <a:rPr lang="ru-RU" dirty="0" smtClean="0"/>
              <a:t>патологии. По свидетельству разных авторов она составляет от 5,1 до 8,4%, </a:t>
            </a:r>
          </a:p>
          <a:p>
            <a:r>
              <a:rPr lang="ru-RU" dirty="0" smtClean="0"/>
              <a:t>занимая  ведущее  место  среди  всех  ургентных  заболеваний.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3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Оперативное вмешательство. </a:t>
            </a:r>
          </a:p>
          <a:p>
            <a:r>
              <a:rPr lang="ru-RU" dirty="0" smtClean="0"/>
              <a:t>Выбор  способа  оперативного  вмешательства  (лапароскопия, </a:t>
            </a:r>
          </a:p>
          <a:p>
            <a:r>
              <a:rPr lang="ru-RU" dirty="0" smtClean="0"/>
              <a:t>лапаротомия) зависит от причины нарушения пассажа по кишке, </a:t>
            </a:r>
          </a:p>
          <a:p>
            <a:r>
              <a:rPr lang="ru-RU" dirty="0" smtClean="0"/>
              <a:t>выраженности  спаечного  процесса  и  непроходимости,  состояния </a:t>
            </a:r>
          </a:p>
          <a:p>
            <a:r>
              <a:rPr lang="ru-RU" dirty="0" smtClean="0"/>
              <a:t>кишки.  При острой спаечной тонкокишечной непроходимости целесообразно </a:t>
            </a:r>
          </a:p>
          <a:p>
            <a:r>
              <a:rPr lang="ru-RU" dirty="0" smtClean="0"/>
              <a:t>выполнение  малоинвазивного  вмешательства  -  </a:t>
            </a:r>
            <a:r>
              <a:rPr lang="ru-RU" dirty="0" err="1" smtClean="0"/>
              <a:t>лапароскопического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адгезиолизиса</a:t>
            </a:r>
            <a:r>
              <a:rPr lang="ru-RU" dirty="0" smtClean="0"/>
              <a:t>,  которое  менее  </a:t>
            </a:r>
            <a:r>
              <a:rPr lang="ru-RU" dirty="0" err="1" smtClean="0"/>
              <a:t>травматично</a:t>
            </a:r>
            <a:r>
              <a:rPr lang="ru-RU" dirty="0" smtClean="0"/>
              <a:t>,  сопровождается  меньшим числом послеоперационных осложнений и летальных исходов, уменьшает </a:t>
            </a:r>
          </a:p>
          <a:p>
            <a:r>
              <a:rPr lang="ru-RU" dirty="0" smtClean="0"/>
              <a:t>риск </a:t>
            </a:r>
            <a:r>
              <a:rPr lang="ru-RU" dirty="0" err="1" smtClean="0"/>
              <a:t>спайкообразования</a:t>
            </a:r>
            <a:r>
              <a:rPr lang="ru-RU" dirty="0" smtClean="0"/>
              <a:t>, позволяет быстрей реабилитировать пациентов (СР-С). Однако применение лапароскопии при спаечной кишечной </a:t>
            </a:r>
          </a:p>
          <a:p>
            <a:r>
              <a:rPr lang="ru-RU" dirty="0" smtClean="0"/>
              <a:t>непроходимости возможно у ограниченного числа больных. Это связано с  высокой вероятностью  </a:t>
            </a:r>
            <a:r>
              <a:rPr lang="ru-RU" dirty="0" err="1" smtClean="0"/>
              <a:t>интраоперационных</a:t>
            </a:r>
            <a:r>
              <a:rPr lang="ru-RU" dirty="0" smtClean="0"/>
              <a:t> повреждений кишки, на фоне </a:t>
            </a:r>
          </a:p>
          <a:p>
            <a:r>
              <a:rPr lang="ru-RU" dirty="0" smtClean="0"/>
              <a:t>спаечного  процесса  в  брюшной  полости  и  расширения  петель  тонкой кишки, которое встречается у 3-17% больных. В  то  же  время,  метод,  несмотря  на  малую  </a:t>
            </a:r>
            <a:r>
              <a:rPr lang="ru-RU" dirty="0" err="1" smtClean="0"/>
              <a:t>инвазивность</a:t>
            </a:r>
            <a:r>
              <a:rPr lang="ru-RU" dirty="0" smtClean="0"/>
              <a:t>,  имеет </a:t>
            </a:r>
          </a:p>
          <a:p>
            <a:r>
              <a:rPr lang="ru-RU" dirty="0" smtClean="0"/>
              <a:t>ограничения  в  применении  из-за  риска  повреждения  кишки. </a:t>
            </a:r>
          </a:p>
          <a:p>
            <a:r>
              <a:rPr lang="ru-RU" dirty="0" smtClean="0"/>
              <a:t>Противопоказанием к ее выполнению являются: наличие более 3-х и более </a:t>
            </a:r>
          </a:p>
          <a:p>
            <a:r>
              <a:rPr lang="ru-RU" dirty="0" smtClean="0"/>
              <a:t>операций  в  анамнезе,  расширение тонкой кишки более  4 см,  некроза </a:t>
            </a:r>
          </a:p>
          <a:p>
            <a:r>
              <a:rPr lang="ru-RU" dirty="0" smtClean="0"/>
              <a:t>кишки  или  перитонита  [18,  46,47,48,72](СР-С).  В  некоторых </a:t>
            </a:r>
          </a:p>
          <a:p>
            <a:r>
              <a:rPr lang="ru-RU" dirty="0" smtClean="0"/>
              <a:t>«неосложненных»  ситуациях,  когда  жизнеспособность  кишки </a:t>
            </a:r>
          </a:p>
          <a:p>
            <a:r>
              <a:rPr lang="ru-RU" dirty="0" smtClean="0"/>
              <a:t>сомнительна,  допустимо  наблюдение  за  пациентами  с  выполнением </a:t>
            </a:r>
          </a:p>
          <a:p>
            <a:r>
              <a:rPr lang="ru-RU" dirty="0" smtClean="0"/>
              <a:t>операций «повторного взгляда» через 12 часов.  </a:t>
            </a:r>
          </a:p>
          <a:p>
            <a:r>
              <a:rPr lang="ru-RU" dirty="0" smtClean="0"/>
              <a:t>Опасность  </a:t>
            </a:r>
            <a:r>
              <a:rPr lang="ru-RU" dirty="0" err="1" smtClean="0"/>
              <a:t>лапароскопического</a:t>
            </a:r>
            <a:r>
              <a:rPr lang="ru-RU" dirty="0" smtClean="0"/>
              <a:t>  доступа  при  спаечном  процессе  в </a:t>
            </a:r>
          </a:p>
          <a:p>
            <a:r>
              <a:rPr lang="ru-RU" dirty="0" smtClean="0"/>
              <a:t>брюшной  полости  и  непроходимости  высока.  Поэтому  этот  этап </a:t>
            </a:r>
          </a:p>
          <a:p>
            <a:r>
              <a:rPr lang="ru-RU" dirty="0" smtClean="0"/>
              <a:t>необходимо  выполнять  в  наиболее  удаленных  точках  от  </a:t>
            </a:r>
          </a:p>
          <a:p>
            <a:r>
              <a:rPr lang="ru-RU" dirty="0" smtClean="0"/>
              <a:t>послеоперационных рубцов с учетом конституциональных особенностей </a:t>
            </a:r>
          </a:p>
          <a:p>
            <a:r>
              <a:rPr lang="ru-RU" dirty="0" smtClean="0"/>
              <a:t>пациента  и  с  учетом  выявления  «акустических  окон»  по  данным </a:t>
            </a:r>
          </a:p>
          <a:p>
            <a:r>
              <a:rPr lang="ru-RU" dirty="0" smtClean="0"/>
              <a:t>дооперационного  ультразвукового  сканирования  </a:t>
            </a:r>
            <a:r>
              <a:rPr lang="ru-RU" dirty="0" err="1" smtClean="0"/>
              <a:t>висцеропариетальных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сращений брюшной полости.  </a:t>
            </a:r>
          </a:p>
          <a:p>
            <a:r>
              <a:rPr lang="ru-RU" dirty="0" smtClean="0"/>
              <a:t> Декомпрессия желудочно-кишечного тракта после </a:t>
            </a:r>
            <a:r>
              <a:rPr lang="ru-RU" dirty="0" err="1" smtClean="0"/>
              <a:t>лапароскопических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вмешательств по поводу ОКН  чаще всего осуществляется с помощью </a:t>
            </a:r>
          </a:p>
          <a:p>
            <a:r>
              <a:rPr lang="ru-RU" dirty="0" smtClean="0"/>
              <a:t>назогастрального  зонда.  Однако  в  ситуациях,  когда  кишечная </a:t>
            </a:r>
          </a:p>
          <a:p>
            <a:r>
              <a:rPr lang="ru-RU" dirty="0" smtClean="0"/>
              <a:t>непроходимость выражена, сопровождается расширением тонкой кишки </a:t>
            </a:r>
          </a:p>
          <a:p>
            <a:r>
              <a:rPr lang="ru-RU" dirty="0" smtClean="0"/>
              <a:t>более 40 мм, большим количеством зондового отделяемого, необходимо </a:t>
            </a:r>
          </a:p>
          <a:p>
            <a:r>
              <a:rPr lang="ru-RU" dirty="0" smtClean="0"/>
              <a:t>выполнять </a:t>
            </a:r>
            <a:r>
              <a:rPr lang="ru-RU" dirty="0" err="1" smtClean="0"/>
              <a:t>интраоперационную</a:t>
            </a:r>
            <a:r>
              <a:rPr lang="ru-RU" dirty="0" smtClean="0"/>
              <a:t> интубацию  тонкой  кишки  с  помощью </a:t>
            </a:r>
          </a:p>
          <a:p>
            <a:r>
              <a:rPr lang="ru-RU" dirty="0" smtClean="0"/>
              <a:t>эндоскопа на протяжении 30-50 см ниже связки Трейца. Полнота </a:t>
            </a:r>
            <a:r>
              <a:rPr lang="ru-RU" dirty="0" err="1" smtClean="0"/>
              <a:t>адгезиолизиса</a:t>
            </a:r>
            <a:r>
              <a:rPr lang="ru-RU" dirty="0" smtClean="0"/>
              <a:t> и адекватность </a:t>
            </a:r>
            <a:r>
              <a:rPr lang="ru-RU" dirty="0" err="1" smtClean="0"/>
              <a:t>лапароскопического</a:t>
            </a:r>
            <a:r>
              <a:rPr lang="ru-RU" dirty="0" smtClean="0"/>
              <a:t> разрешения </a:t>
            </a:r>
          </a:p>
          <a:p>
            <a:r>
              <a:rPr lang="ru-RU" dirty="0" smtClean="0"/>
              <a:t>кишечной  непроходимости    в  обязательном  порядке  должна </a:t>
            </a:r>
          </a:p>
          <a:p>
            <a:r>
              <a:rPr lang="ru-RU" dirty="0" smtClean="0"/>
              <a:t>подтверждаться    послеоперационной  контрастной  </a:t>
            </a:r>
            <a:r>
              <a:rPr lang="ru-RU" dirty="0" err="1" smtClean="0"/>
              <a:t>энтерографией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Задержка поступления контрастного вещества в толстую кишку более 20 </a:t>
            </a:r>
          </a:p>
          <a:p>
            <a:r>
              <a:rPr lang="ru-RU" dirty="0" smtClean="0"/>
              <a:t>часов свидетельствует о сохраняющемся нарушении пассажа по тонкой </a:t>
            </a:r>
          </a:p>
          <a:p>
            <a:r>
              <a:rPr lang="ru-RU" dirty="0" smtClean="0"/>
              <a:t>кишке. </a:t>
            </a:r>
          </a:p>
          <a:p>
            <a:r>
              <a:rPr lang="ru-RU" dirty="0" smtClean="0"/>
              <a:t>В остальных ситуациях (многократные лапаротомии, непроходимость </a:t>
            </a:r>
          </a:p>
          <a:p>
            <a:r>
              <a:rPr lang="ru-RU" dirty="0" smtClean="0"/>
              <a:t>несвязанная со спаечным процессом, выраженные водно-электролитные </a:t>
            </a:r>
          </a:p>
          <a:p>
            <a:r>
              <a:rPr lang="ru-RU" dirty="0" smtClean="0"/>
              <a:t>нарушения, странгуляционная форма ОСТКН с некрозом кишки) показано </a:t>
            </a:r>
          </a:p>
          <a:p>
            <a:r>
              <a:rPr lang="ru-RU" dirty="0" smtClean="0"/>
              <a:t>хирургическое вмешательство – лапаротомия.</a:t>
            </a:r>
          </a:p>
          <a:p>
            <a:endParaRPr lang="ru-RU" dirty="0" smtClean="0"/>
          </a:p>
          <a:p>
            <a:r>
              <a:rPr lang="ru-RU" dirty="0" smtClean="0"/>
              <a:t>Этапы операции: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1.  Ревизия  брюшной  полости,  идентификации </a:t>
            </a:r>
          </a:p>
          <a:p>
            <a:r>
              <a:rPr lang="ru-RU" dirty="0" smtClean="0"/>
              <a:t>патоморфологического  субстрата  непроходимости.  Взятие </a:t>
            </a:r>
          </a:p>
          <a:p>
            <a:r>
              <a:rPr lang="ru-RU" dirty="0" smtClean="0"/>
              <a:t>экссудата  брюшной  полости  на  бактериологическое </a:t>
            </a:r>
          </a:p>
          <a:p>
            <a:r>
              <a:rPr lang="ru-RU" dirty="0" smtClean="0"/>
              <a:t>исследование. </a:t>
            </a:r>
          </a:p>
          <a:p>
            <a:r>
              <a:rPr lang="ru-RU" dirty="0" smtClean="0"/>
              <a:t>2. Определение жизнеспособности кишки в зоне препятствия и </a:t>
            </a:r>
          </a:p>
          <a:p>
            <a:r>
              <a:rPr lang="ru-RU" dirty="0" smtClean="0"/>
              <a:t>определение  показаний  к  ее  резекции.  При  определении </a:t>
            </a:r>
          </a:p>
          <a:p>
            <a:r>
              <a:rPr lang="ru-RU" dirty="0" smtClean="0"/>
              <a:t>показаний  к  резекции  кишки  используются  визуальные </a:t>
            </a:r>
          </a:p>
          <a:p>
            <a:r>
              <a:rPr lang="ru-RU" dirty="0" smtClean="0"/>
              <a:t>признаки (цвет,  перистальтика, пульсация и кровенаполнение </a:t>
            </a:r>
          </a:p>
          <a:p>
            <a:r>
              <a:rPr lang="ru-RU" dirty="0" smtClean="0"/>
              <a:t>пристеночных сосудов), а также динамика этих признаков после </a:t>
            </a:r>
          </a:p>
          <a:p>
            <a:r>
              <a:rPr lang="ru-RU" dirty="0" smtClean="0"/>
              <a:t>введения в брыжейку кишки раствора местного анестетика  и </a:t>
            </a:r>
          </a:p>
          <a:p>
            <a:r>
              <a:rPr lang="ru-RU" dirty="0" smtClean="0"/>
              <a:t>«согревания»  кишки  теплыми  салфетками,  смоченными </a:t>
            </a:r>
          </a:p>
          <a:p>
            <a:r>
              <a:rPr lang="ru-RU" dirty="0" err="1" smtClean="0"/>
              <a:t>физраствором</a:t>
            </a:r>
            <a:r>
              <a:rPr lang="ru-RU" dirty="0" smtClean="0"/>
              <a:t>   (1,2)  (СР-D).  Для          объективной  оценки </a:t>
            </a:r>
          </a:p>
          <a:p>
            <a:r>
              <a:rPr lang="ru-RU" dirty="0" smtClean="0"/>
              <a:t>кровоснабжения  возможно  также  использование  лазерной </a:t>
            </a:r>
          </a:p>
          <a:p>
            <a:r>
              <a:rPr lang="ru-RU" dirty="0" smtClean="0"/>
              <a:t>допплеровской  </a:t>
            </a:r>
            <a:r>
              <a:rPr lang="ru-RU" dirty="0" err="1" smtClean="0"/>
              <a:t>флоуметрии</a:t>
            </a:r>
            <a:r>
              <a:rPr lang="ru-RU" dirty="0" smtClean="0"/>
              <a:t>,  регионарной </a:t>
            </a:r>
          </a:p>
          <a:p>
            <a:r>
              <a:rPr lang="ru-RU" dirty="0" err="1" smtClean="0"/>
              <a:t>трансиллюминационной</a:t>
            </a:r>
            <a:r>
              <a:rPr lang="ru-RU" dirty="0" smtClean="0"/>
              <a:t>  </a:t>
            </a:r>
            <a:r>
              <a:rPr lang="ru-RU" dirty="0" err="1" smtClean="0"/>
              <a:t>ангиотензометрии</a:t>
            </a:r>
            <a:r>
              <a:rPr lang="ru-RU" dirty="0" smtClean="0"/>
              <a:t>  </a:t>
            </a:r>
            <a:r>
              <a:rPr lang="ru-RU" dirty="0" err="1" smtClean="0"/>
              <a:t>внутристеночных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сосудов тонкой кишки [67](СР-В). В некоторых ситуациях при </a:t>
            </a:r>
          </a:p>
          <a:p>
            <a:r>
              <a:rPr lang="ru-RU" dirty="0" smtClean="0"/>
              <a:t>сомнениях  в  жизнеспособности  кишки  на  большом  ее </a:t>
            </a:r>
          </a:p>
          <a:p>
            <a:r>
              <a:rPr lang="ru-RU" dirty="0" smtClean="0"/>
              <a:t>протяжении допустимо отложить решение вопроса о резекции, используя  запрограммированную  </a:t>
            </a:r>
            <a:r>
              <a:rPr lang="ru-RU" dirty="0" err="1" smtClean="0"/>
              <a:t>релапаротомию</a:t>
            </a:r>
            <a:r>
              <a:rPr lang="ru-RU" dirty="0" smtClean="0"/>
              <a:t>  или </a:t>
            </a:r>
          </a:p>
          <a:p>
            <a:r>
              <a:rPr lang="ru-RU" dirty="0" smtClean="0"/>
              <a:t>лапароскопию через 12 часов.  </a:t>
            </a:r>
          </a:p>
          <a:p>
            <a:r>
              <a:rPr lang="ru-RU" dirty="0" smtClean="0"/>
              <a:t>3. При  некрозе  кишки  производят  резекцию  в  пределах </a:t>
            </a:r>
          </a:p>
          <a:p>
            <a:r>
              <a:rPr lang="ru-RU" dirty="0" smtClean="0"/>
              <a:t>жизнеспособных тканей, отступя от зоны некроза  в приводящем </a:t>
            </a:r>
          </a:p>
          <a:p>
            <a:r>
              <a:rPr lang="ru-RU" dirty="0" smtClean="0"/>
              <a:t>отделе на 30-40 см, в отводящем на 15-20 см. Исключение </a:t>
            </a:r>
          </a:p>
          <a:p>
            <a:r>
              <a:rPr lang="ru-RU" dirty="0" smtClean="0"/>
              <a:t>составляют резекции вблизи связки Трейца или илеоцекального </a:t>
            </a:r>
          </a:p>
          <a:p>
            <a:r>
              <a:rPr lang="ru-RU" dirty="0" smtClean="0"/>
              <a:t>угла, где допускается ограничение указанных требований при </a:t>
            </a:r>
          </a:p>
          <a:p>
            <a:r>
              <a:rPr lang="ru-RU" dirty="0" smtClean="0"/>
              <a:t>благоприятных  визуальных  характеристиках  кишки  в  зоне </a:t>
            </a:r>
          </a:p>
          <a:p>
            <a:r>
              <a:rPr lang="ru-RU" dirty="0" smtClean="0"/>
              <a:t>предполагаемого  пересечения.  При  этом,  обязательно </a:t>
            </a:r>
          </a:p>
          <a:p>
            <a:r>
              <a:rPr lang="ru-RU" dirty="0" smtClean="0"/>
              <a:t>используются контрольные показатели: кровотечение из сосудов </a:t>
            </a:r>
          </a:p>
          <a:p>
            <a:r>
              <a:rPr lang="ru-RU" dirty="0" smtClean="0"/>
              <a:t>стенки при ее пересечении и состояния слизистой оболочки.  </a:t>
            </a:r>
          </a:p>
          <a:p>
            <a:r>
              <a:rPr lang="ru-RU" dirty="0" smtClean="0"/>
              <a:t>4.  Учитывая  наличие  перепада  диаметров  тонкой  кишки, </a:t>
            </a:r>
          </a:p>
          <a:p>
            <a:r>
              <a:rPr lang="ru-RU" dirty="0" smtClean="0"/>
              <a:t>предпочтительно наложение тонко-тонкокишечного анастомоза </a:t>
            </a:r>
          </a:p>
          <a:p>
            <a:r>
              <a:rPr lang="ru-RU" dirty="0" smtClean="0"/>
              <a:t>«бок  в  бок».  При  резекции  толстой  кишки  операцию </a:t>
            </a:r>
          </a:p>
          <a:p>
            <a:r>
              <a:rPr lang="ru-RU" dirty="0" smtClean="0"/>
              <a:t>заканчивают  наложением  </a:t>
            </a:r>
            <a:r>
              <a:rPr lang="ru-RU" dirty="0" err="1" smtClean="0"/>
              <a:t>колостомы</a:t>
            </a:r>
            <a:r>
              <a:rPr lang="ru-RU" dirty="0" smtClean="0"/>
              <a:t>.  При  правосторонней </a:t>
            </a:r>
          </a:p>
          <a:p>
            <a:r>
              <a:rPr lang="ru-RU" dirty="0" smtClean="0"/>
              <a:t>гемиколэктомии  допустимо  наложение  </a:t>
            </a:r>
            <a:r>
              <a:rPr lang="ru-RU" dirty="0" err="1" smtClean="0"/>
              <a:t>илео-трансверзоанастомоза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17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5. Проведение  </a:t>
            </a:r>
            <a:r>
              <a:rPr lang="ru-RU" dirty="0" err="1" smtClean="0"/>
              <a:t>назоинтестинального</a:t>
            </a:r>
            <a:r>
              <a:rPr lang="ru-RU" dirty="0" smtClean="0"/>
              <a:t>  зонда  для  декомпрессии </a:t>
            </a:r>
          </a:p>
          <a:p>
            <a:r>
              <a:rPr lang="ru-RU" dirty="0" smtClean="0"/>
              <a:t>тонкой кишки обязательно, за исключением случаев ОКН  без </a:t>
            </a:r>
          </a:p>
          <a:p>
            <a:r>
              <a:rPr lang="ru-RU" dirty="0" smtClean="0"/>
              <a:t>выраженного расширения петель кишки (до 30 мм), небольшого </a:t>
            </a:r>
          </a:p>
          <a:p>
            <a:r>
              <a:rPr lang="ru-RU" dirty="0" smtClean="0"/>
              <a:t>количества  зондового  отделяемого  (до  500  мл),  отсутствие </a:t>
            </a:r>
          </a:p>
          <a:p>
            <a:r>
              <a:rPr lang="ru-RU" dirty="0" smtClean="0"/>
              <a:t>выраженного  спаечного  процесса  и необходимости  резекции </a:t>
            </a:r>
          </a:p>
          <a:p>
            <a:r>
              <a:rPr lang="ru-RU" dirty="0" smtClean="0"/>
              <a:t>кишки.  В  таких  ситуациях  допустимо  </a:t>
            </a:r>
            <a:r>
              <a:rPr lang="ru-RU" dirty="0" err="1" smtClean="0"/>
              <a:t>назогастральная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декомпрессия. </a:t>
            </a:r>
          </a:p>
          <a:p>
            <a:r>
              <a:rPr lang="ru-RU" dirty="0" smtClean="0"/>
              <a:t>6.   В  большинстве  случаев  дренирование  тонкой  кишки </a:t>
            </a:r>
          </a:p>
          <a:p>
            <a:r>
              <a:rPr lang="ru-RU" dirty="0" smtClean="0"/>
              <a:t>необходимо  выполнять  на  протяжении  50-100  см  от  связки </a:t>
            </a:r>
          </a:p>
          <a:p>
            <a:r>
              <a:rPr lang="ru-RU" dirty="0" smtClean="0"/>
              <a:t>Трейца  </a:t>
            </a:r>
            <a:r>
              <a:rPr lang="ru-RU" dirty="0" err="1" smtClean="0"/>
              <a:t>двухпросветным</a:t>
            </a:r>
            <a:r>
              <a:rPr lang="ru-RU" dirty="0" smtClean="0"/>
              <a:t>  зондам    для  проведения  в </a:t>
            </a:r>
          </a:p>
          <a:p>
            <a:r>
              <a:rPr lang="ru-RU" dirty="0" smtClean="0"/>
              <a:t>послеоперационном периоде декомпрессии и </a:t>
            </a:r>
            <a:r>
              <a:rPr lang="ru-RU" dirty="0" err="1" smtClean="0"/>
              <a:t>энетротерапии</a:t>
            </a:r>
            <a:r>
              <a:rPr lang="ru-RU" dirty="0" smtClean="0"/>
              <a:t> [18, </a:t>
            </a:r>
          </a:p>
          <a:p>
            <a:r>
              <a:rPr lang="ru-RU" dirty="0" smtClean="0"/>
              <a:t>67,  73].  Тотальная  интубация  тонкой  кишки  ввиду  большой </a:t>
            </a:r>
          </a:p>
          <a:p>
            <a:r>
              <a:rPr lang="ru-RU" dirty="0" err="1" smtClean="0"/>
              <a:t>травматичности</a:t>
            </a:r>
            <a:r>
              <a:rPr lang="ru-RU" dirty="0" smtClean="0"/>
              <a:t>  рекомендуется  только  при  выраженном спаечном процессе,        для обеспечения каркасной функции и </a:t>
            </a:r>
          </a:p>
          <a:p>
            <a:r>
              <a:rPr lang="ru-RU" dirty="0" smtClean="0"/>
              <a:t>более  адекватной  ее  </a:t>
            </a:r>
            <a:r>
              <a:rPr lang="ru-RU" dirty="0" err="1" smtClean="0"/>
              <a:t>декомпресссии</a:t>
            </a:r>
            <a:r>
              <a:rPr lang="ru-RU" dirty="0" smtClean="0"/>
              <a:t>.  При  невозможности </a:t>
            </a:r>
          </a:p>
          <a:p>
            <a:r>
              <a:rPr lang="ru-RU" dirty="0" smtClean="0"/>
              <a:t>провести зонд в тонкую кишку, из-за выраженного  спаечного </a:t>
            </a:r>
          </a:p>
          <a:p>
            <a:r>
              <a:rPr lang="ru-RU" dirty="0" smtClean="0"/>
              <a:t>процесса  в  верхнем  этаже  брюшной  полости,  используют </a:t>
            </a:r>
          </a:p>
          <a:p>
            <a:r>
              <a:rPr lang="ru-RU" dirty="0" err="1" smtClean="0"/>
              <a:t>интраоперационное</a:t>
            </a:r>
            <a:r>
              <a:rPr lang="ru-RU" dirty="0" smtClean="0"/>
              <a:t> эндоскопическое пособие для  установки </a:t>
            </a:r>
          </a:p>
          <a:p>
            <a:r>
              <a:rPr lang="ru-RU" dirty="0" err="1" smtClean="0"/>
              <a:t>назоеюнального</a:t>
            </a:r>
            <a:r>
              <a:rPr lang="ru-RU" dirty="0" smtClean="0"/>
              <a:t> зонда. От проведения открытой декомпрессии </a:t>
            </a:r>
          </a:p>
          <a:p>
            <a:r>
              <a:rPr lang="ru-RU" dirty="0" smtClean="0"/>
              <a:t>тонкой кишки  (путем </a:t>
            </a:r>
            <a:r>
              <a:rPr lang="ru-RU" dirty="0" err="1" smtClean="0"/>
              <a:t>энтеро</a:t>
            </a:r>
            <a:r>
              <a:rPr lang="ru-RU" dirty="0" smtClean="0"/>
              <a:t>-, </a:t>
            </a:r>
            <a:r>
              <a:rPr lang="ru-RU" dirty="0" err="1" smtClean="0"/>
              <a:t>цеко</a:t>
            </a:r>
            <a:r>
              <a:rPr lang="ru-RU" dirty="0" smtClean="0"/>
              <a:t>-, </a:t>
            </a:r>
            <a:r>
              <a:rPr lang="ru-RU" dirty="0" err="1" smtClean="0"/>
              <a:t>аппендикостомии</a:t>
            </a:r>
            <a:r>
              <a:rPr lang="ru-RU" dirty="0" smtClean="0"/>
              <a:t>  и др.) </a:t>
            </a:r>
          </a:p>
          <a:p>
            <a:r>
              <a:rPr lang="ru-RU" dirty="0" smtClean="0"/>
              <a:t>следует  воздержаться  из-за  недостаточной  надежности  и </a:t>
            </a:r>
          </a:p>
          <a:p>
            <a:r>
              <a:rPr lang="ru-RU" dirty="0" smtClean="0"/>
              <a:t>опасности инфицирования брюшной полости.  </a:t>
            </a:r>
          </a:p>
          <a:p>
            <a:r>
              <a:rPr lang="ru-RU" dirty="0" smtClean="0"/>
              <a:t>7.  В  случаях,  когда  ОКН  осложнена  распространённым </a:t>
            </a:r>
          </a:p>
          <a:p>
            <a:r>
              <a:rPr lang="ru-RU" dirty="0" smtClean="0"/>
              <a:t>перитонитом и высоким внутрибрюшным давлением вследствие </a:t>
            </a:r>
          </a:p>
          <a:p>
            <a:r>
              <a:rPr lang="ru-RU" dirty="0" smtClean="0"/>
              <a:t>выраженного  расширения  тонкой  кишки,  для  профилактики </a:t>
            </a:r>
          </a:p>
          <a:p>
            <a:r>
              <a:rPr lang="ru-RU" dirty="0" smtClean="0"/>
              <a:t>развития </a:t>
            </a:r>
            <a:r>
              <a:rPr lang="ru-RU" dirty="0" err="1" smtClean="0"/>
              <a:t>компартмент</a:t>
            </a:r>
            <a:r>
              <a:rPr lang="ru-RU" dirty="0" smtClean="0"/>
              <a:t>-синдрома следует ушить  </a:t>
            </a:r>
            <a:r>
              <a:rPr lang="ru-RU" dirty="0" err="1" smtClean="0"/>
              <a:t>лапаротомную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рану одним из декомпрессионных способов.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71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Особенности лечения ОКН при других причинах заболевания. </a:t>
            </a:r>
          </a:p>
          <a:p>
            <a:r>
              <a:rPr lang="ru-RU" dirty="0" smtClean="0"/>
              <a:t>  При  желчнокаменной  непроходимости  выполняется </a:t>
            </a:r>
          </a:p>
          <a:p>
            <a:r>
              <a:rPr lang="ru-RU" dirty="0" err="1" smtClean="0"/>
              <a:t>энтеротомия</a:t>
            </a:r>
            <a:r>
              <a:rPr lang="ru-RU" dirty="0" smtClean="0"/>
              <a:t>  с  извлечением  камня.  </a:t>
            </a:r>
            <a:r>
              <a:rPr lang="ru-RU" dirty="0" err="1" smtClean="0"/>
              <a:t>Энтеротомия</a:t>
            </a:r>
            <a:r>
              <a:rPr lang="ru-RU" dirty="0" smtClean="0"/>
              <a:t>  должна </a:t>
            </a:r>
          </a:p>
          <a:p>
            <a:r>
              <a:rPr lang="ru-RU" dirty="0" smtClean="0"/>
              <a:t>выполняться на участке кишки, который не имеет выраженных </a:t>
            </a:r>
          </a:p>
          <a:p>
            <a:r>
              <a:rPr lang="ru-RU" dirty="0" smtClean="0"/>
              <a:t>трофических изменений стенок – предпочтительно дистальнее </a:t>
            </a:r>
          </a:p>
          <a:p>
            <a:r>
              <a:rPr lang="ru-RU" dirty="0" smtClean="0"/>
              <a:t>препятствия.  Разрез и ушивание </a:t>
            </a:r>
            <a:r>
              <a:rPr lang="ru-RU" dirty="0" err="1" smtClean="0"/>
              <a:t>энтеротомной</a:t>
            </a:r>
            <a:r>
              <a:rPr lang="ru-RU" dirty="0" smtClean="0"/>
              <a:t> раны должно </a:t>
            </a:r>
          </a:p>
          <a:p>
            <a:r>
              <a:rPr lang="ru-RU" dirty="0" smtClean="0"/>
              <a:t>проводиться в поперечном направлении. От раздавливания и </a:t>
            </a:r>
          </a:p>
          <a:p>
            <a:r>
              <a:rPr lang="ru-RU" dirty="0" smtClean="0"/>
              <a:t>низведения  желчных  камней  в  слепую  кишку  следует </a:t>
            </a:r>
          </a:p>
          <a:p>
            <a:r>
              <a:rPr lang="ru-RU" dirty="0" smtClean="0"/>
              <a:t>воздержаться  ввиду  </a:t>
            </a:r>
            <a:r>
              <a:rPr lang="ru-RU" dirty="0" err="1" smtClean="0"/>
              <a:t>травматичности</a:t>
            </a:r>
            <a:r>
              <a:rPr lang="ru-RU" dirty="0" smtClean="0"/>
              <a:t>  манипуляции.  Не </a:t>
            </a:r>
          </a:p>
          <a:p>
            <a:r>
              <a:rPr lang="ru-RU" dirty="0" smtClean="0"/>
              <a:t>рекомендуется  разделение  конгломерата  и  одновременные </a:t>
            </a:r>
          </a:p>
          <a:p>
            <a:r>
              <a:rPr lang="ru-RU" dirty="0" smtClean="0"/>
              <a:t>вмешательства  на  желчном  пузыре  и  области  желчно-кишечного свища. </a:t>
            </a:r>
          </a:p>
          <a:p>
            <a:r>
              <a:rPr lang="ru-RU" dirty="0" smtClean="0"/>
              <a:t>  При  </a:t>
            </a:r>
            <a:r>
              <a:rPr lang="ru-RU" dirty="0" err="1" smtClean="0"/>
              <a:t>обтурации</a:t>
            </a:r>
            <a:r>
              <a:rPr lang="ru-RU" dirty="0" smtClean="0"/>
              <a:t> </a:t>
            </a:r>
            <a:r>
              <a:rPr lang="ru-RU" dirty="0" err="1" smtClean="0"/>
              <a:t>безоарами</a:t>
            </a:r>
            <a:r>
              <a:rPr lang="ru-RU" dirty="0" smtClean="0"/>
              <a:t>  проводят  их  фрагментацию  и </a:t>
            </a:r>
          </a:p>
          <a:p>
            <a:r>
              <a:rPr lang="ru-RU" dirty="0" smtClean="0"/>
              <a:t>низведение  в  слепую  кишку.  При  невозможности  — </a:t>
            </a:r>
          </a:p>
          <a:p>
            <a:r>
              <a:rPr lang="ru-RU" dirty="0" err="1" smtClean="0"/>
              <a:t>энтеротомия</a:t>
            </a:r>
            <a:r>
              <a:rPr lang="ru-RU" dirty="0" smtClean="0"/>
              <a:t> с извлечением этих образований.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5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заворотах сигмовидной кишки без некроза производится: </a:t>
            </a:r>
          </a:p>
          <a:p>
            <a:r>
              <a:rPr lang="ru-RU" dirty="0" smtClean="0"/>
              <a:t>1)  резекция  по  типу  Микулича  (при  отсутствии  высокого </a:t>
            </a:r>
          </a:p>
          <a:p>
            <a:r>
              <a:rPr lang="ru-RU" dirty="0" smtClean="0"/>
              <a:t>операционного  риска  у  сохранных  пациентов)  2) </a:t>
            </a:r>
            <a:r>
              <a:rPr lang="ru-RU" dirty="0" err="1" smtClean="0"/>
              <a:t>деторзия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заворота  с </a:t>
            </a:r>
            <a:r>
              <a:rPr lang="ru-RU" dirty="0" err="1" smtClean="0"/>
              <a:t>мезосигмопластикой</a:t>
            </a:r>
            <a:r>
              <a:rPr lang="ru-RU" dirty="0" smtClean="0"/>
              <a:t>  и ретроградной интубацией </a:t>
            </a:r>
          </a:p>
          <a:p>
            <a:r>
              <a:rPr lang="ru-RU" dirty="0" smtClean="0"/>
              <a:t>сигмовидной кишки газоотводной трубкой. 3) При заворотах </a:t>
            </a:r>
          </a:p>
          <a:p>
            <a:r>
              <a:rPr lang="ru-RU" dirty="0" smtClean="0"/>
              <a:t>сигмовидной кишки с некрозом выполняется резекция по типу </a:t>
            </a:r>
          </a:p>
          <a:p>
            <a:r>
              <a:rPr lang="ru-RU" dirty="0" smtClean="0"/>
              <a:t>Гартмана с выведением одноствольной сигмостомы. </a:t>
            </a:r>
          </a:p>
          <a:p>
            <a:r>
              <a:rPr lang="ru-RU" dirty="0" smtClean="0"/>
              <a:t>При  заворотах слепой  кишки  без  некроза: 1) </a:t>
            </a:r>
            <a:r>
              <a:rPr lang="ru-RU" dirty="0" err="1" smtClean="0"/>
              <a:t>деторзия</a:t>
            </a:r>
            <a:r>
              <a:rPr lang="ru-RU" dirty="0" smtClean="0"/>
              <a:t> заворота и </a:t>
            </a:r>
            <a:r>
              <a:rPr lang="ru-RU" dirty="0" err="1" smtClean="0"/>
              <a:t>цекопексия</a:t>
            </a:r>
            <a:r>
              <a:rPr lang="ru-RU" dirty="0" smtClean="0"/>
              <a:t>. При </a:t>
            </a:r>
          </a:p>
          <a:p>
            <a:r>
              <a:rPr lang="ru-RU" dirty="0" smtClean="0"/>
              <a:t>некрозе  слепой  кишки:  2)  резекция  с </a:t>
            </a:r>
          </a:p>
          <a:p>
            <a:r>
              <a:rPr lang="ru-RU" dirty="0" err="1" smtClean="0"/>
              <a:t>илеотрасверзоанастомозом</a:t>
            </a:r>
            <a:r>
              <a:rPr lang="ru-RU" dirty="0" smtClean="0"/>
              <a:t>;  3)  при  </a:t>
            </a:r>
            <a:r>
              <a:rPr lang="ru-RU" dirty="0" err="1" smtClean="0"/>
              <a:t>выраженнной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непроходимости,  перитоните  резекция  с  </a:t>
            </a:r>
            <a:r>
              <a:rPr lang="ru-RU" dirty="0" err="1" smtClean="0"/>
              <a:t>илео</a:t>
            </a:r>
            <a:r>
              <a:rPr lang="ru-RU" dirty="0" smtClean="0"/>
              <a:t>-  или </a:t>
            </a:r>
          </a:p>
          <a:p>
            <a:r>
              <a:rPr lang="ru-RU" dirty="0" err="1" smtClean="0"/>
              <a:t>Трансверзостомой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45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 </a:t>
            </a:r>
            <a:r>
              <a:rPr lang="ru-RU" dirty="0" err="1" smtClean="0"/>
              <a:t>узлообразовании</a:t>
            </a:r>
            <a:r>
              <a:rPr lang="ru-RU" dirty="0" smtClean="0"/>
              <a:t>  кишечника  расправление  узла </a:t>
            </a:r>
          </a:p>
          <a:p>
            <a:r>
              <a:rPr lang="ru-RU" dirty="0" smtClean="0"/>
              <a:t>производится в исключительных случаях – небольшом сроке </a:t>
            </a:r>
          </a:p>
          <a:p>
            <a:r>
              <a:rPr lang="ru-RU" dirty="0" smtClean="0"/>
              <a:t>от чала заболевания (до 4 часов) и явной жизнеспособности </a:t>
            </a:r>
          </a:p>
          <a:p>
            <a:r>
              <a:rPr lang="ru-RU" dirty="0" smtClean="0"/>
              <a:t>органа.  В  противном  случае  расправление  узла  опасно </a:t>
            </a:r>
          </a:p>
          <a:p>
            <a:r>
              <a:rPr lang="ru-RU" dirty="0" smtClean="0"/>
              <a:t>резорбцией  и    развитием  выраженного  </a:t>
            </a:r>
            <a:r>
              <a:rPr lang="ru-RU" dirty="0" err="1" smtClean="0"/>
              <a:t>эндотоксикоза</a:t>
            </a:r>
            <a:r>
              <a:rPr lang="ru-RU" dirty="0" smtClean="0"/>
              <a:t>  и сопровождается  более  высокой  летальностью,  чем  после </a:t>
            </a:r>
          </a:p>
          <a:p>
            <a:r>
              <a:rPr lang="ru-RU" dirty="0" smtClean="0"/>
              <a:t>резекции  конгломерата.  В  этой  связи  в  подавляющем </a:t>
            </a:r>
          </a:p>
          <a:p>
            <a:r>
              <a:rPr lang="ru-RU" dirty="0" smtClean="0"/>
              <a:t>большинстве случаев выполняют резекцию кишки.  </a:t>
            </a:r>
          </a:p>
          <a:p>
            <a:r>
              <a:rPr lang="ru-RU" dirty="0" smtClean="0"/>
              <a:t>  Лечение инвагинации кишки у взрослых только хирургическое. </a:t>
            </a:r>
          </a:p>
          <a:p>
            <a:r>
              <a:rPr lang="ru-RU" dirty="0" smtClean="0"/>
              <a:t>Сначала  производится </a:t>
            </a:r>
            <a:r>
              <a:rPr lang="ru-RU" dirty="0" err="1" smtClean="0"/>
              <a:t>дезинвагинация</a:t>
            </a:r>
            <a:r>
              <a:rPr lang="ru-RU" dirty="0" smtClean="0"/>
              <a:t>.  Она  заключается  в </a:t>
            </a:r>
          </a:p>
          <a:p>
            <a:r>
              <a:rPr lang="ru-RU" dirty="0" smtClean="0"/>
              <a:t>острожном  проталкивании  головки  </a:t>
            </a:r>
            <a:r>
              <a:rPr lang="ru-RU" dirty="0" err="1" smtClean="0"/>
              <a:t>инвагината</a:t>
            </a:r>
            <a:r>
              <a:rPr lang="ru-RU" dirty="0" smtClean="0"/>
              <a:t>  в </a:t>
            </a:r>
          </a:p>
          <a:p>
            <a:r>
              <a:rPr lang="ru-RU" dirty="0" smtClean="0"/>
              <a:t>проксимальном  направлении.  Недопустимо  вытягивать </a:t>
            </a:r>
          </a:p>
          <a:p>
            <a:r>
              <a:rPr lang="ru-RU" dirty="0" smtClean="0"/>
              <a:t>внедрившейся участок кишки. Оценивается жизнеспособность </a:t>
            </a:r>
          </a:p>
          <a:p>
            <a:r>
              <a:rPr lang="ru-RU" dirty="0" smtClean="0"/>
              <a:t>и решается вопрос о резекции кишки. При неудачной попытке </a:t>
            </a:r>
          </a:p>
          <a:p>
            <a:r>
              <a:rPr lang="ru-RU" dirty="0" err="1" smtClean="0"/>
              <a:t>дезинвагинации</a:t>
            </a:r>
            <a:r>
              <a:rPr lang="ru-RU" dirty="0" smtClean="0"/>
              <a:t>, наличии некроза или органической причины </a:t>
            </a:r>
          </a:p>
          <a:p>
            <a:r>
              <a:rPr lang="ru-RU" dirty="0" smtClean="0"/>
              <a:t>инвагинации выполняется резекция кишки.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73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Послеоперационный период. </a:t>
            </a:r>
          </a:p>
          <a:p>
            <a:r>
              <a:rPr lang="ru-RU" dirty="0" smtClean="0"/>
              <a:t>Кишечная  непроходимость  запускает  целый  каскад  многообразных </a:t>
            </a:r>
          </a:p>
          <a:p>
            <a:r>
              <a:rPr lang="ru-RU" dirty="0" smtClean="0"/>
              <a:t>патологических процессов, затрагивающих все органы и системы, но в </a:t>
            </a:r>
          </a:p>
          <a:p>
            <a:r>
              <a:rPr lang="ru-RU" dirty="0" smtClean="0"/>
              <a:t>центре  событий  находится  сама  тонкая  кишка,  являясь  первичным и </a:t>
            </a:r>
          </a:p>
          <a:p>
            <a:r>
              <a:rPr lang="ru-RU" dirty="0" smtClean="0"/>
              <a:t>основным  источником  эндогенной  интоксикации.  Тяжелые </a:t>
            </a:r>
          </a:p>
          <a:p>
            <a:r>
              <a:rPr lang="ru-RU" dirty="0" smtClean="0"/>
              <a:t>гомеостатические нарушения и морфологические изменения тонкой кишки </a:t>
            </a:r>
          </a:p>
          <a:p>
            <a:r>
              <a:rPr lang="ru-RU" dirty="0" smtClean="0"/>
              <a:t>сохраняются  даже  после  успешного  оперативного  разрешения </a:t>
            </a:r>
          </a:p>
          <a:p>
            <a:r>
              <a:rPr lang="ru-RU" dirty="0" smtClean="0"/>
              <a:t>непроходимости,  что  является  причиной  развития  послеоперационных </a:t>
            </a:r>
          </a:p>
          <a:p>
            <a:r>
              <a:rPr lang="ru-RU" dirty="0" smtClean="0"/>
              <a:t>осложнений.  Эти  обстоятельства  обосновывают  необходимость </a:t>
            </a:r>
          </a:p>
          <a:p>
            <a:r>
              <a:rPr lang="ru-RU" dirty="0" smtClean="0"/>
              <a:t>интенсивной послеоперационной терапии,  основные компоненты которой </a:t>
            </a:r>
          </a:p>
          <a:p>
            <a:r>
              <a:rPr lang="ru-RU" dirty="0" smtClean="0"/>
              <a:t>включают следующие мероприятия: </a:t>
            </a:r>
          </a:p>
          <a:p>
            <a:r>
              <a:rPr lang="ru-RU" dirty="0" smtClean="0"/>
              <a:t>1. Инфузионная  терапия  для  коррекции  метаболических  нарушений </a:t>
            </a:r>
          </a:p>
          <a:p>
            <a:r>
              <a:rPr lang="ru-RU" dirty="0" smtClean="0"/>
              <a:t>(коллоидные, </a:t>
            </a:r>
            <a:r>
              <a:rPr lang="ru-RU" dirty="0" err="1" smtClean="0"/>
              <a:t>кристалоидные</a:t>
            </a:r>
            <a:r>
              <a:rPr lang="ru-RU" dirty="0" smtClean="0"/>
              <a:t>, </a:t>
            </a:r>
            <a:r>
              <a:rPr lang="ru-RU" dirty="0" err="1" smtClean="0"/>
              <a:t>гликозированные</a:t>
            </a:r>
            <a:r>
              <a:rPr lang="ru-RU" dirty="0" smtClean="0"/>
              <a:t>, белковые растворы);  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Парэнтеральное</a:t>
            </a:r>
            <a:r>
              <a:rPr lang="ru-RU" dirty="0" smtClean="0"/>
              <a:t> питание (со вторых суток послеоперационного периода и </a:t>
            </a:r>
          </a:p>
          <a:p>
            <a:r>
              <a:rPr lang="ru-RU" dirty="0" smtClean="0"/>
              <a:t>до  момента  перехода  на  самостоятельное  пероральное  или  полное </a:t>
            </a:r>
          </a:p>
          <a:p>
            <a:r>
              <a:rPr lang="ru-RU" dirty="0" err="1" smtClean="0"/>
              <a:t>энтеральное</a:t>
            </a:r>
            <a:r>
              <a:rPr lang="ru-RU" dirty="0" smtClean="0"/>
              <a:t> питание); 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Перидуральная</a:t>
            </a:r>
            <a:r>
              <a:rPr lang="ru-RU" dirty="0" smtClean="0"/>
              <a:t>  анестезия  с  целью  адекватного  обезболивания  и </a:t>
            </a:r>
          </a:p>
          <a:p>
            <a:r>
              <a:rPr lang="ru-RU" dirty="0" smtClean="0"/>
              <a:t>стимуляции моторики кишечника; </a:t>
            </a:r>
          </a:p>
          <a:p>
            <a:r>
              <a:rPr lang="ru-RU" dirty="0" smtClean="0"/>
              <a:t>4. Антибиотикотерапия препаратами широкого спектра (Цефалоспорины 3 </a:t>
            </a:r>
          </a:p>
          <a:p>
            <a:r>
              <a:rPr lang="ru-RU" dirty="0" smtClean="0"/>
              <a:t>поколения,  </a:t>
            </a:r>
            <a:r>
              <a:rPr lang="ru-RU" dirty="0" err="1" smtClean="0"/>
              <a:t>фторхинолоны</a:t>
            </a:r>
            <a:r>
              <a:rPr lang="ru-RU" dirty="0" smtClean="0"/>
              <a:t>,  </a:t>
            </a:r>
            <a:r>
              <a:rPr lang="ru-RU" dirty="0" err="1" smtClean="0"/>
              <a:t>метранидазол</a:t>
            </a:r>
            <a:r>
              <a:rPr lang="ru-RU" dirty="0" smtClean="0"/>
              <a:t>,  </a:t>
            </a:r>
            <a:r>
              <a:rPr lang="ru-RU" dirty="0" err="1" smtClean="0"/>
              <a:t>карбапенемы</a:t>
            </a:r>
            <a:r>
              <a:rPr lang="ru-RU" dirty="0" smtClean="0"/>
              <a:t>),  введение </a:t>
            </a:r>
          </a:p>
          <a:p>
            <a:r>
              <a:rPr lang="ru-RU" dirty="0" smtClean="0"/>
              <a:t>которых продолжается до 7-9 суток послеоперационного периода;   </a:t>
            </a:r>
          </a:p>
          <a:p>
            <a:r>
              <a:rPr lang="ru-RU" dirty="0" smtClean="0"/>
              <a:t>5. У  пациентов  с  изначально  тяжелой  непроходимостью  проводят </a:t>
            </a:r>
          </a:p>
          <a:p>
            <a:r>
              <a:rPr lang="ru-RU" dirty="0" err="1" smtClean="0"/>
              <a:t>энтеротерапию</a:t>
            </a:r>
            <a:r>
              <a:rPr lang="ru-RU" dirty="0" smtClean="0"/>
              <a:t>  через  установленный  </a:t>
            </a:r>
            <a:r>
              <a:rPr lang="ru-RU" dirty="0" err="1" smtClean="0"/>
              <a:t>назоинтестинальный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двухпросветный</a:t>
            </a:r>
            <a:r>
              <a:rPr lang="ru-RU" dirty="0" smtClean="0"/>
              <a:t>  зонд.  Задачи  этого  лечения  включают:  </a:t>
            </a:r>
            <a:r>
              <a:rPr lang="ru-RU" dirty="0" err="1" smtClean="0"/>
              <a:t>детоксикацию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раннее восстановление функции тонкой кишки  и </a:t>
            </a:r>
            <a:r>
              <a:rPr lang="ru-RU" dirty="0" err="1" smtClean="0"/>
              <a:t>нутритивную</a:t>
            </a:r>
            <a:r>
              <a:rPr lang="ru-RU" dirty="0" smtClean="0"/>
              <a:t> поддержку </a:t>
            </a:r>
          </a:p>
          <a:p>
            <a:r>
              <a:rPr lang="ru-RU" dirty="0" smtClean="0"/>
              <a:t>это  позволяет  снизить  частоту  послеоперационных  осложнений    и </a:t>
            </a:r>
          </a:p>
          <a:p>
            <a:r>
              <a:rPr lang="ru-RU" dirty="0" smtClean="0"/>
              <a:t>провести раннюю реабилитацию больных [18,67,73]  (СР-С). Основными </a:t>
            </a:r>
          </a:p>
          <a:p>
            <a:r>
              <a:rPr lang="ru-RU" dirty="0" smtClean="0"/>
              <a:t>этапами </a:t>
            </a:r>
            <a:r>
              <a:rPr lang="ru-RU" dirty="0" err="1" smtClean="0"/>
              <a:t>энтеротерапии</a:t>
            </a:r>
            <a:r>
              <a:rPr lang="ru-RU" dirty="0" smtClean="0"/>
              <a:t> являются: декомпрессия тонкой кишки, ее </a:t>
            </a:r>
            <a:r>
              <a:rPr lang="ru-RU" dirty="0" err="1" smtClean="0"/>
              <a:t>лаваж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глюкозо</a:t>
            </a:r>
            <a:r>
              <a:rPr lang="ru-RU" dirty="0" smtClean="0"/>
              <a:t>-электролитными  растворами  (со  2-х  суток),  введение </a:t>
            </a:r>
            <a:r>
              <a:rPr lang="ru-RU" dirty="0" err="1" smtClean="0"/>
              <a:t>олигопептидных</a:t>
            </a:r>
            <a:r>
              <a:rPr lang="ru-RU" dirty="0" smtClean="0"/>
              <a:t> средств    с  3-х  суток  послеоперационного  периода,  с </a:t>
            </a:r>
          </a:p>
          <a:p>
            <a:r>
              <a:rPr lang="ru-RU" dirty="0" smtClean="0"/>
              <a:t>целью  постепенного  восстановления  функций  тонкой  кишки  и  в </a:t>
            </a:r>
          </a:p>
          <a:p>
            <a:r>
              <a:rPr lang="ru-RU" dirty="0" smtClean="0"/>
              <a:t>последующем введение </a:t>
            </a:r>
            <a:r>
              <a:rPr lang="ru-RU" dirty="0" err="1" smtClean="0"/>
              <a:t>полисубстратных</a:t>
            </a:r>
            <a:r>
              <a:rPr lang="ru-RU" dirty="0" smtClean="0"/>
              <a:t> питательных смесей; </a:t>
            </a:r>
          </a:p>
          <a:p>
            <a:r>
              <a:rPr lang="ru-RU" dirty="0" smtClean="0"/>
              <a:t>6. Симптоматическая терапия; </a:t>
            </a:r>
          </a:p>
          <a:p>
            <a:r>
              <a:rPr lang="ru-RU" dirty="0" smtClean="0"/>
              <a:t>Важным  моментом  послеоперационного  ведения  пациентов  с  ОКН </a:t>
            </a:r>
          </a:p>
          <a:p>
            <a:r>
              <a:rPr lang="ru-RU" dirty="0" smtClean="0"/>
              <a:t>является тщательный мониторинг состояния с целью ранней диагностики </a:t>
            </a:r>
          </a:p>
          <a:p>
            <a:r>
              <a:rPr lang="ru-RU" dirty="0" smtClean="0"/>
              <a:t>послеоперационных  хирургических  осложнений.  Для  этого наряду  с </a:t>
            </a:r>
          </a:p>
          <a:p>
            <a:r>
              <a:rPr lang="ru-RU" dirty="0" smtClean="0"/>
              <a:t>оценкой  клинической  ситуации  обязательно  проведение  ежесуточного </a:t>
            </a:r>
          </a:p>
          <a:p>
            <a:r>
              <a:rPr lang="ru-RU" dirty="0" smtClean="0"/>
              <a:t>лабораторного контроля (общий анализ крови, КЩС, биохимический анализ </a:t>
            </a:r>
          </a:p>
          <a:p>
            <a:r>
              <a:rPr lang="ru-RU" dirty="0" smtClean="0"/>
              <a:t>крови, электролиты крови) и  контрольное УЗИ брюшной полости включая </a:t>
            </a:r>
          </a:p>
          <a:p>
            <a:r>
              <a:rPr lang="ru-RU" dirty="0" smtClean="0"/>
              <a:t>допплерографию </a:t>
            </a:r>
            <a:r>
              <a:rPr lang="ru-RU" dirty="0" err="1" smtClean="0"/>
              <a:t>внутристеночных</a:t>
            </a:r>
            <a:r>
              <a:rPr lang="ru-RU" dirty="0" smtClean="0"/>
              <a:t> сосудов тонкой кишки с целью оценки </a:t>
            </a:r>
          </a:p>
          <a:p>
            <a:r>
              <a:rPr lang="ru-RU" dirty="0" smtClean="0"/>
              <a:t>состояния  тонкой  кишки  (ее  диаметр,  перистальтика,  толщина  стенки, </a:t>
            </a:r>
          </a:p>
          <a:p>
            <a:r>
              <a:rPr lang="ru-RU" dirty="0" smtClean="0"/>
              <a:t>кровоток) и наличия выпота в брюшной полости. Динамику восстановления </a:t>
            </a:r>
          </a:p>
          <a:p>
            <a:r>
              <a:rPr lang="ru-RU" dirty="0" smtClean="0"/>
              <a:t>функции тонкой кишки следует оценивать по  следующим показателям [18] </a:t>
            </a:r>
          </a:p>
          <a:p>
            <a:r>
              <a:rPr lang="ru-RU" dirty="0" smtClean="0"/>
              <a:t>(СР – С): </a:t>
            </a:r>
          </a:p>
          <a:p>
            <a:r>
              <a:rPr lang="ru-RU" dirty="0" smtClean="0"/>
              <a:t>1) Клиническим: </a:t>
            </a:r>
          </a:p>
          <a:p>
            <a:r>
              <a:rPr lang="ru-RU" dirty="0" smtClean="0"/>
              <a:t>  появление активной перистальтики; </a:t>
            </a:r>
          </a:p>
          <a:p>
            <a:r>
              <a:rPr lang="ru-RU" dirty="0" smtClean="0"/>
              <a:t>  появление стула, отхождение газов; </a:t>
            </a:r>
          </a:p>
          <a:p>
            <a:r>
              <a:rPr lang="ru-RU" dirty="0" smtClean="0"/>
              <a:t>  снижение количества зондового отделяемого - до 400 мл/</a:t>
            </a:r>
            <a:r>
              <a:rPr lang="ru-RU" dirty="0" err="1" smtClean="0"/>
              <a:t>сут</a:t>
            </a:r>
            <a:r>
              <a:rPr lang="ru-RU" dirty="0" smtClean="0"/>
              <a:t>;  </a:t>
            </a:r>
          </a:p>
          <a:p>
            <a:r>
              <a:rPr lang="ru-RU" dirty="0" smtClean="0"/>
              <a:t>2) Данным ультразвукового исследования: </a:t>
            </a:r>
          </a:p>
          <a:p>
            <a:r>
              <a:rPr lang="ru-RU" dirty="0" smtClean="0"/>
              <a:t>  появление перистальтических волн; </a:t>
            </a:r>
          </a:p>
          <a:p>
            <a:r>
              <a:rPr lang="ru-RU" dirty="0" smtClean="0"/>
              <a:t>  уменьшение диаметра тонкой кишки до 20-25 мм; </a:t>
            </a:r>
          </a:p>
          <a:p>
            <a:r>
              <a:rPr lang="ru-RU" dirty="0" smtClean="0"/>
              <a:t>  разрешение  отека  стенки  тонкой  кишки  и  уменьшение  ее  </a:t>
            </a:r>
          </a:p>
          <a:p>
            <a:r>
              <a:rPr lang="ru-RU" dirty="0" smtClean="0"/>
              <a:t>толщины до 3 мм; </a:t>
            </a:r>
          </a:p>
          <a:p>
            <a:r>
              <a:rPr lang="ru-RU" dirty="0" smtClean="0"/>
              <a:t>  нормализация  </a:t>
            </a:r>
            <a:r>
              <a:rPr lang="ru-RU" dirty="0" err="1" smtClean="0"/>
              <a:t>внутристеночного</a:t>
            </a:r>
            <a:r>
              <a:rPr lang="ru-RU" dirty="0" smtClean="0"/>
              <a:t>  кровотока  тонкой  кишки,  и </a:t>
            </a:r>
          </a:p>
          <a:p>
            <a:r>
              <a:rPr lang="ru-RU" dirty="0" smtClean="0"/>
              <a:t>снижение индекса </a:t>
            </a:r>
            <a:r>
              <a:rPr lang="ru-RU" dirty="0" err="1" smtClean="0"/>
              <a:t>перефирического</a:t>
            </a:r>
            <a:r>
              <a:rPr lang="ru-RU" dirty="0" smtClean="0"/>
              <a:t> </a:t>
            </a:r>
            <a:r>
              <a:rPr lang="ru-RU" dirty="0" err="1" smtClean="0"/>
              <a:t>сопротиваления</a:t>
            </a:r>
            <a:r>
              <a:rPr lang="ru-RU" dirty="0" smtClean="0"/>
              <a:t> до 0,63 см/с   </a:t>
            </a:r>
          </a:p>
          <a:p>
            <a:r>
              <a:rPr lang="ru-RU" dirty="0" smtClean="0"/>
              <a:t> При  стойких  парезах  наряду  с  </a:t>
            </a:r>
            <a:r>
              <a:rPr lang="ru-RU" dirty="0" err="1" smtClean="0"/>
              <a:t>энтеротерапией</a:t>
            </a:r>
            <a:r>
              <a:rPr lang="ru-RU" dirty="0" smtClean="0"/>
              <a:t>  проводится </a:t>
            </a:r>
          </a:p>
          <a:p>
            <a:r>
              <a:rPr lang="ru-RU" dirty="0" smtClean="0"/>
              <a:t>стимуляция двигательной функции ЖКТ (</a:t>
            </a:r>
            <a:r>
              <a:rPr lang="ru-RU" dirty="0" err="1" smtClean="0"/>
              <a:t>прозерин</a:t>
            </a:r>
            <a:r>
              <a:rPr lang="ru-RU" dirty="0" smtClean="0"/>
              <a:t>, </a:t>
            </a:r>
            <a:r>
              <a:rPr lang="ru-RU" dirty="0" err="1" smtClean="0"/>
              <a:t>церукал</a:t>
            </a:r>
            <a:r>
              <a:rPr lang="ru-RU" dirty="0" smtClean="0"/>
              <a:t>, серотонин). </a:t>
            </a:r>
          </a:p>
          <a:p>
            <a:r>
              <a:rPr lang="ru-RU" dirty="0" smtClean="0"/>
              <a:t>При неэффективности консервативной терапии пареза ЖКТ в течение 24 – 48 часов ставится вопрос о ревизии брюшной полости (лапароскопия, </a:t>
            </a:r>
          </a:p>
          <a:p>
            <a:r>
              <a:rPr lang="ru-RU" dirty="0" err="1" smtClean="0"/>
              <a:t>релапаротомия</a:t>
            </a:r>
            <a:r>
              <a:rPr lang="ru-RU" dirty="0" smtClean="0"/>
              <a:t>)  в  связи  возможным  развитием  внутрибрюшных </a:t>
            </a:r>
          </a:p>
          <a:p>
            <a:r>
              <a:rPr lang="ru-RU" dirty="0" smtClean="0"/>
              <a:t>осложнений.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29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9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Экономическая  значимость  лечения  данной  патологии  наглядно </a:t>
            </a:r>
          </a:p>
          <a:p>
            <a:r>
              <a:rPr lang="ru-RU" dirty="0" smtClean="0"/>
              <a:t>иллюстрируется  следующим  сравнением:  прямые  затраты  системы </a:t>
            </a:r>
          </a:p>
          <a:p>
            <a:r>
              <a:rPr lang="ru-RU" dirty="0" smtClean="0"/>
              <a:t>здравоохранения  на  лечение  пациентов  с  острой  тонкокишечной </a:t>
            </a:r>
          </a:p>
          <a:p>
            <a:r>
              <a:rPr lang="ru-RU" dirty="0" smtClean="0"/>
              <a:t>непроходимостью  в  Финляндии  примерно  равны  затратам  на  лечение </a:t>
            </a:r>
          </a:p>
          <a:p>
            <a:r>
              <a:rPr lang="ru-RU" dirty="0" smtClean="0"/>
              <a:t>больных с раком желудка и раком прямой кишки. В Соединенных Штатах ежегодно оперируется более </a:t>
            </a:r>
          </a:p>
          <a:p>
            <a:r>
              <a:rPr lang="ru-RU" dirty="0" smtClean="0"/>
              <a:t>чем 300.000 пациентов по поводу спаечной кишечной непроходимости, что </a:t>
            </a:r>
          </a:p>
          <a:p>
            <a:r>
              <a:rPr lang="ru-RU" dirty="0" smtClean="0"/>
              <a:t>требует финансовых  затрат в объеме 1,3 миллиарда долларов.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8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Чаще всего под маской (динамической) этого синдрома скрываются </a:t>
            </a:r>
          </a:p>
          <a:p>
            <a:r>
              <a:rPr lang="ru-RU" dirty="0" smtClean="0"/>
              <a:t>воспалительные  внутрибрюшные  осложнения  (перитонит, </a:t>
            </a:r>
          </a:p>
          <a:p>
            <a:r>
              <a:rPr lang="ru-RU" dirty="0" smtClean="0"/>
              <a:t>неспецифический  язвенный  колит  и  т.д.), метаболические </a:t>
            </a:r>
          </a:p>
          <a:p>
            <a:r>
              <a:rPr lang="ru-RU" dirty="0" smtClean="0"/>
              <a:t>нарушения  (уремия,  сахарный  диабет,  гипотиреоз, </a:t>
            </a:r>
          </a:p>
          <a:p>
            <a:r>
              <a:rPr lang="ru-RU" dirty="0" err="1" smtClean="0"/>
              <a:t>гипокалемия</a:t>
            </a:r>
            <a:r>
              <a:rPr lang="ru-RU" dirty="0" smtClean="0"/>
              <a:t>, нарушение обмена </a:t>
            </a:r>
            <a:r>
              <a:rPr lang="ru-RU" dirty="0" err="1" smtClean="0"/>
              <a:t>Ca</a:t>
            </a:r>
            <a:r>
              <a:rPr lang="ru-RU" dirty="0" smtClean="0"/>
              <a:t>++, </a:t>
            </a:r>
            <a:r>
              <a:rPr lang="ru-RU" dirty="0" err="1" smtClean="0"/>
              <a:t>Mg</a:t>
            </a:r>
            <a:r>
              <a:rPr lang="ru-RU" dirty="0" smtClean="0"/>
              <a:t>++), нейрогенные </a:t>
            </a:r>
          </a:p>
          <a:p>
            <a:r>
              <a:rPr lang="ru-RU" dirty="0" smtClean="0"/>
              <a:t>(повреждение спинного мозга, опухоль, гематома, флегмона </a:t>
            </a:r>
          </a:p>
          <a:p>
            <a:r>
              <a:rPr lang="ru-RU" dirty="0" smtClean="0"/>
              <a:t>забрюшинного  пространства,  почечная  колика), </a:t>
            </a:r>
          </a:p>
          <a:p>
            <a:r>
              <a:rPr lang="ru-RU" dirty="0" smtClean="0"/>
              <a:t>передозировка  лекарственных  средств  (</a:t>
            </a:r>
            <a:r>
              <a:rPr lang="ru-RU" dirty="0" err="1" smtClean="0"/>
              <a:t>опиоидов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холинолитиков</a:t>
            </a:r>
            <a:r>
              <a:rPr lang="ru-RU" dirty="0" smtClean="0"/>
              <a:t>,  психотропных,  антигистаминных </a:t>
            </a:r>
          </a:p>
          <a:p>
            <a:r>
              <a:rPr lang="ru-RU" dirty="0" smtClean="0"/>
              <a:t>препаратов), либо нарушения </a:t>
            </a:r>
            <a:r>
              <a:rPr lang="ru-RU" dirty="0" err="1" smtClean="0"/>
              <a:t>мезентериального</a:t>
            </a:r>
            <a:r>
              <a:rPr lang="ru-RU" dirty="0" smtClean="0"/>
              <a:t> кровотока.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9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</a:p>
          <a:p>
            <a:r>
              <a:rPr lang="ru-RU" dirty="0" smtClean="0"/>
              <a:t>Наиболее важным в тактическом плане является разделение больных на 2 формы заболевания – </a:t>
            </a:r>
            <a:r>
              <a:rPr lang="ru-RU" dirty="0" err="1" smtClean="0"/>
              <a:t>странгуляционную</a:t>
            </a:r>
            <a:r>
              <a:rPr lang="ru-RU" dirty="0" smtClean="0"/>
              <a:t> и </a:t>
            </a:r>
            <a:r>
              <a:rPr lang="ru-RU" dirty="0" err="1" smtClean="0"/>
              <a:t>обтурационную</a:t>
            </a:r>
            <a:r>
              <a:rPr lang="ru-RU" dirty="0" smtClean="0"/>
              <a:t> (СР-А).    Нецелесообразным  отдельно  выделять,  так  называемую </a:t>
            </a:r>
          </a:p>
          <a:p>
            <a:r>
              <a:rPr lang="ru-RU" dirty="0" smtClean="0"/>
              <a:t>смешанную форму, которая имеет признаки как </a:t>
            </a:r>
            <a:r>
              <a:rPr lang="ru-RU" dirty="0" err="1" smtClean="0"/>
              <a:t>странгуляционной</a:t>
            </a:r>
            <a:r>
              <a:rPr lang="ru-RU" dirty="0" smtClean="0"/>
              <a:t>, так и обтурационной  непроходимости. Это  вносит  неопределенность,  как  в терминологическом, так и в тактическом плане, не позволяя обеспечить </a:t>
            </a:r>
          </a:p>
          <a:p>
            <a:r>
              <a:rPr lang="ru-RU" dirty="0" smtClean="0"/>
              <a:t>своевременное лечение пациентов.  </a:t>
            </a:r>
          </a:p>
          <a:p>
            <a:r>
              <a:rPr lang="ru-RU" dirty="0" smtClean="0"/>
              <a:t>1.  </a:t>
            </a:r>
            <a:r>
              <a:rPr lang="ru-RU" dirty="0" err="1" smtClean="0"/>
              <a:t>Обтурация</a:t>
            </a:r>
            <a:r>
              <a:rPr lang="ru-RU" dirty="0" smtClean="0"/>
              <a:t> -  нарушение  пассажа  по  различным  отделам </a:t>
            </a:r>
          </a:p>
          <a:p>
            <a:r>
              <a:rPr lang="ru-RU" dirty="0" smtClean="0"/>
              <a:t>кишечника без нарушения кровоснабжения органа. Чаще всего </a:t>
            </a:r>
          </a:p>
          <a:p>
            <a:r>
              <a:rPr lang="ru-RU" dirty="0" smtClean="0"/>
              <a:t>причиной  такой  формы  являются  спайки  брюшной  полости, </a:t>
            </a:r>
          </a:p>
          <a:p>
            <a:r>
              <a:rPr lang="ru-RU" dirty="0" smtClean="0"/>
              <a:t>желчные камни, </a:t>
            </a:r>
            <a:r>
              <a:rPr lang="ru-RU" dirty="0" err="1" smtClean="0"/>
              <a:t>безоары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2.  Странгуляция –  нарушение кровоснабжения кишки в месте </a:t>
            </a:r>
          </a:p>
          <a:p>
            <a:r>
              <a:rPr lang="ru-RU" dirty="0" smtClean="0"/>
              <a:t>нарушения пассажа, встречается при спайках брюшной полости </a:t>
            </a:r>
          </a:p>
          <a:p>
            <a:r>
              <a:rPr lang="ru-RU" dirty="0" smtClean="0"/>
              <a:t>(как правило, это единичный </a:t>
            </a:r>
            <a:r>
              <a:rPr lang="ru-RU" dirty="0" err="1" smtClean="0"/>
              <a:t>штранг</a:t>
            </a:r>
            <a:r>
              <a:rPr lang="ru-RU" dirty="0" smtClean="0"/>
              <a:t>), инвагинации, завороте и </a:t>
            </a:r>
          </a:p>
          <a:p>
            <a:r>
              <a:rPr lang="ru-RU" dirty="0" err="1" smtClean="0"/>
              <a:t>узлообразовании</a:t>
            </a:r>
            <a:r>
              <a:rPr lang="ru-RU" b="1" u="sng" dirty="0" smtClean="0"/>
              <a:t>. Это наиболее опасная форма и она может </a:t>
            </a:r>
          </a:p>
          <a:p>
            <a:r>
              <a:rPr lang="ru-RU" b="1" u="sng" dirty="0" smtClean="0"/>
              <a:t>протекать: </a:t>
            </a:r>
          </a:p>
          <a:p>
            <a:r>
              <a:rPr lang="ru-RU" dirty="0" smtClean="0"/>
              <a:t>  с некрозом </a:t>
            </a:r>
          </a:p>
          <a:p>
            <a:r>
              <a:rPr lang="ru-RU" dirty="0" smtClean="0"/>
              <a:t>  без некроза органа </a:t>
            </a:r>
          </a:p>
          <a:p>
            <a:r>
              <a:rPr lang="ru-RU" dirty="0" smtClean="0"/>
              <a:t>По уровню различают: </a:t>
            </a:r>
          </a:p>
          <a:p>
            <a:r>
              <a:rPr lang="ru-RU" dirty="0" smtClean="0"/>
              <a:t>1. Тонкокишечную непроходимость: высокую (тощая кишка) -33,1%, и низкую (подвздошная кишка) – 62,1% </a:t>
            </a:r>
          </a:p>
          <a:p>
            <a:r>
              <a:rPr lang="ru-RU" dirty="0" smtClean="0"/>
              <a:t>2. Толстокишечную непроходимость – 4,8% </a:t>
            </a:r>
          </a:p>
          <a:p>
            <a:r>
              <a:rPr lang="ru-RU" dirty="0" smtClean="0"/>
              <a:t>Патогенез заболевания </a:t>
            </a:r>
          </a:p>
          <a:p>
            <a:r>
              <a:rPr lang="ru-RU" dirty="0" smtClean="0"/>
              <a:t>Развитие ОКН запускает целый каскад многообразных патологических </a:t>
            </a:r>
          </a:p>
          <a:p>
            <a:r>
              <a:rPr lang="ru-RU" dirty="0" smtClean="0"/>
              <a:t>процессов, затрагивающих все органы и системы. Однако центральным </a:t>
            </a:r>
          </a:p>
          <a:p>
            <a:r>
              <a:rPr lang="ru-RU" dirty="0" smtClean="0"/>
              <a:t>звеном  при  развитии  непроходимости  является  непосредственно  сама </a:t>
            </a:r>
          </a:p>
          <a:p>
            <a:r>
              <a:rPr lang="ru-RU" dirty="0" smtClean="0"/>
              <a:t>тонкая  кишка,  представляя  собой    первичный  и  основной   источник </a:t>
            </a:r>
          </a:p>
          <a:p>
            <a:r>
              <a:rPr lang="ru-RU" dirty="0" smtClean="0"/>
              <a:t>эндогенной интоксикации. Прогрессирующее </a:t>
            </a:r>
            <a:r>
              <a:rPr lang="ru-RU" dirty="0" err="1" smtClean="0"/>
              <a:t>перерастяжение</a:t>
            </a:r>
            <a:r>
              <a:rPr lang="ru-RU" dirty="0" smtClean="0"/>
              <a:t> кишечных </a:t>
            </a:r>
          </a:p>
          <a:p>
            <a:r>
              <a:rPr lang="ru-RU" dirty="0" smtClean="0"/>
              <a:t>петель и нарушение кишечной микроциркуляции, приводит к угнетению </a:t>
            </a:r>
          </a:p>
          <a:p>
            <a:r>
              <a:rPr lang="ru-RU" dirty="0" smtClean="0"/>
              <a:t>всех функций тонкой кишки (моторной, секреторной, всасывательной), и в </a:t>
            </a:r>
          </a:p>
          <a:p>
            <a:r>
              <a:rPr lang="ru-RU" dirty="0" smtClean="0"/>
              <a:t>конечном итоге расстройству гомеостаза. Гипоксическое повреждение и </a:t>
            </a:r>
          </a:p>
          <a:p>
            <a:r>
              <a:rPr lang="ru-RU" dirty="0" err="1" smtClean="0"/>
              <a:t>интрамуральная</a:t>
            </a:r>
            <a:r>
              <a:rPr lang="ru-RU" dirty="0" smtClean="0"/>
              <a:t> ишемия стенки кишки приводит к нарушению барьерной </a:t>
            </a:r>
          </a:p>
          <a:p>
            <a:r>
              <a:rPr lang="ru-RU" dirty="0" smtClean="0"/>
              <a:t>функции слизистой и как следствие, транслокации бактерий и продуктов </a:t>
            </a:r>
          </a:p>
          <a:p>
            <a:r>
              <a:rPr lang="ru-RU" dirty="0" smtClean="0"/>
              <a:t>их жизнедеятельности в систему воротной вены и лимфатические сосуды. </a:t>
            </a:r>
          </a:p>
          <a:p>
            <a:r>
              <a:rPr lang="ru-RU" dirty="0" smtClean="0"/>
              <a:t>Тонкая кишка при ОКН, становится мощным источником интоксикации </a:t>
            </a:r>
          </a:p>
          <a:p>
            <a:r>
              <a:rPr lang="ru-RU" dirty="0" smtClean="0"/>
              <a:t>усугубляя гомеостатические нарушения и </a:t>
            </a:r>
            <a:r>
              <a:rPr lang="ru-RU" dirty="0" err="1" smtClean="0"/>
              <a:t>декомпенсируя</a:t>
            </a:r>
            <a:r>
              <a:rPr lang="ru-RU" dirty="0" smtClean="0"/>
              <a:t> функциональные </a:t>
            </a:r>
          </a:p>
          <a:p>
            <a:r>
              <a:rPr lang="ru-RU" dirty="0" smtClean="0"/>
              <a:t>кишечные  нарушения  тем  самым  замыкая  «порочный  круг».  Это </a:t>
            </a:r>
          </a:p>
          <a:p>
            <a:r>
              <a:rPr lang="ru-RU" dirty="0" smtClean="0"/>
              <a:t>способствует  развитию  тяжелых  </a:t>
            </a:r>
            <a:r>
              <a:rPr lang="ru-RU" dirty="0" err="1" smtClean="0"/>
              <a:t>интраабдоминальных</a:t>
            </a:r>
            <a:r>
              <a:rPr lang="ru-RU" dirty="0" smtClean="0"/>
              <a:t>  осложнений,  а </a:t>
            </a:r>
          </a:p>
          <a:p>
            <a:r>
              <a:rPr lang="ru-RU" dirty="0" smtClean="0"/>
              <a:t>частота их напрямую связана с выраженностью и длительностью ОКН, </a:t>
            </a:r>
          </a:p>
          <a:p>
            <a:r>
              <a:rPr lang="ru-RU" dirty="0" smtClean="0"/>
              <a:t>особенно у больных пожилого и старческого возраста. </a:t>
            </a:r>
          </a:p>
          <a:p>
            <a:r>
              <a:rPr lang="ru-RU" dirty="0" smtClean="0"/>
              <a:t>Патофизиологические изменения при ОКН особенно выражены при </a:t>
            </a:r>
          </a:p>
          <a:p>
            <a:r>
              <a:rPr lang="ru-RU" dirty="0" err="1" smtClean="0"/>
              <a:t>странгуляционной</a:t>
            </a:r>
            <a:r>
              <a:rPr lang="ru-RU" dirty="0" smtClean="0"/>
              <a:t>  форме кишечной непроходимости.  На первый план </a:t>
            </a:r>
          </a:p>
          <a:p>
            <a:r>
              <a:rPr lang="ru-RU" dirty="0" smtClean="0"/>
              <a:t>выступают гемодинамические расстройства, обусловленные сокращением </a:t>
            </a:r>
          </a:p>
          <a:p>
            <a:r>
              <a:rPr lang="ru-RU" dirty="0" smtClean="0"/>
              <a:t>артериального притока и нарушением венозного оттока за счет компрессии </a:t>
            </a:r>
          </a:p>
          <a:p>
            <a:r>
              <a:rPr lang="ru-RU" dirty="0" smtClean="0"/>
              <a:t>сосудов брыжейки кишки. Высвобождающиеся тканевые </a:t>
            </a:r>
            <a:r>
              <a:rPr lang="ru-RU" dirty="0" err="1" smtClean="0"/>
              <a:t>кинины</a:t>
            </a:r>
            <a:r>
              <a:rPr lang="ru-RU" dirty="0" smtClean="0"/>
              <a:t>, а также гистамин нарушают проницаемость сосудистой стенки. Это способствует </a:t>
            </a:r>
          </a:p>
          <a:p>
            <a:r>
              <a:rPr lang="ru-RU" dirty="0" smtClean="0"/>
              <a:t>появлению  интерстициального  отека,  усугубляемого  расстройством </a:t>
            </a:r>
          </a:p>
          <a:p>
            <a:r>
              <a:rPr lang="ru-RU" dirty="0" smtClean="0"/>
              <a:t>коллоидно-осмотических  и  ионно-электролитных  взаимоотношений </a:t>
            </a:r>
          </a:p>
          <a:p>
            <a:r>
              <a:rPr lang="ru-RU" dirty="0" smtClean="0"/>
              <a:t>плазмы  и  интерстициальной  жидкости.  и  только  затем  появляются </a:t>
            </a:r>
          </a:p>
          <a:p>
            <a:r>
              <a:rPr lang="ru-RU" dirty="0" smtClean="0"/>
              <a:t>признаки нарушения  пассажа  по  кишке  с  </a:t>
            </a:r>
            <a:r>
              <a:rPr lang="ru-RU" dirty="0" err="1" smtClean="0"/>
              <a:t>секверстрацией</a:t>
            </a:r>
            <a:r>
              <a:rPr lang="ru-RU" dirty="0" smtClean="0"/>
              <a:t> жидкости и </a:t>
            </a:r>
          </a:p>
          <a:p>
            <a:r>
              <a:rPr lang="ru-RU" dirty="0" err="1" smtClean="0"/>
              <a:t>волемическими</a:t>
            </a:r>
            <a:r>
              <a:rPr lang="ru-RU" dirty="0" smtClean="0"/>
              <a:t> нарушениями. На этом фоне под влиянием выраженной </a:t>
            </a:r>
          </a:p>
          <a:p>
            <a:r>
              <a:rPr lang="ru-RU" dirty="0" smtClean="0"/>
              <a:t>ишемии,  дополнительного  воздействия  микробных  и  тканевых </a:t>
            </a:r>
          </a:p>
          <a:p>
            <a:r>
              <a:rPr lang="ru-RU" dirty="0" smtClean="0"/>
              <a:t>эндотоксинов  возникает  деструкция  кишечной  стенки.  При </a:t>
            </a:r>
          </a:p>
          <a:p>
            <a:r>
              <a:rPr lang="ru-RU" dirty="0" err="1" smtClean="0"/>
              <a:t>странгуляционной</a:t>
            </a:r>
            <a:r>
              <a:rPr lang="ru-RU" dirty="0" smtClean="0"/>
              <a:t>  непроходимости  нарушение  барьерной  функции </a:t>
            </a:r>
          </a:p>
          <a:p>
            <a:r>
              <a:rPr lang="ru-RU" dirty="0" smtClean="0"/>
              <a:t>слизистой  происходит  в  более  ранние  сроки,  а  </a:t>
            </a:r>
            <a:r>
              <a:rPr lang="ru-RU" dirty="0" err="1" smtClean="0"/>
              <a:t>транслокация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бактериальной флоры наступает  даже при отсутствии некроза кишки [24]. </a:t>
            </a:r>
          </a:p>
          <a:p>
            <a:r>
              <a:rPr lang="ru-RU" dirty="0" smtClean="0"/>
              <a:t>При желчнокаменной непроходимости течение заболевания носит </a:t>
            </a:r>
          </a:p>
          <a:p>
            <a:r>
              <a:rPr lang="ru-RU" dirty="0" smtClean="0"/>
              <a:t>отчетливый  </a:t>
            </a:r>
            <a:r>
              <a:rPr lang="ru-RU" dirty="0" err="1" smtClean="0"/>
              <a:t>реметиррующий</a:t>
            </a:r>
            <a:r>
              <a:rPr lang="ru-RU" dirty="0" smtClean="0"/>
              <a:t>  характер  с  бурными  клиническими </a:t>
            </a:r>
          </a:p>
          <a:p>
            <a:r>
              <a:rPr lang="ru-RU" dirty="0" smtClean="0"/>
              <a:t>проявлениями, чередующимися относительно длительными (2-6 часов) </a:t>
            </a:r>
          </a:p>
          <a:p>
            <a:r>
              <a:rPr lang="ru-RU" dirty="0" smtClean="0"/>
              <a:t>периодами «мнимого благополучия». </a:t>
            </a:r>
          </a:p>
          <a:p>
            <a:r>
              <a:rPr lang="ru-RU" dirty="0" smtClean="0"/>
              <a:t>Инвагинация  чаще  всего  встречается  у  детей  и  лиц  среднего </a:t>
            </a:r>
          </a:p>
          <a:p>
            <a:r>
              <a:rPr lang="ru-RU" dirty="0" smtClean="0"/>
              <a:t>возраста.  Патогенез  заболевания  достаточно  сложен  и  малоизучен. </a:t>
            </a:r>
          </a:p>
          <a:p>
            <a:r>
              <a:rPr lang="ru-RU" dirty="0" smtClean="0"/>
              <a:t>Чаще всего (90% случаев)  инвагинация развивается у пациентов с </a:t>
            </a:r>
          </a:p>
          <a:p>
            <a:r>
              <a:rPr lang="ru-RU" dirty="0" smtClean="0"/>
              <a:t>врожденными  анатомическими  особенностями  строения  кишки  или </a:t>
            </a:r>
          </a:p>
          <a:p>
            <a:r>
              <a:rPr lang="ru-RU" dirty="0" smtClean="0"/>
              <a:t>наличием органической патологии – эпителиальные или подслизистые </a:t>
            </a:r>
          </a:p>
          <a:p>
            <a:r>
              <a:rPr lang="ru-RU" dirty="0" smtClean="0"/>
              <a:t>образования,  воспалительные  изменения,  наличие  язв  кишки. </a:t>
            </a:r>
          </a:p>
          <a:p>
            <a:r>
              <a:rPr lang="ru-RU" dirty="0" smtClean="0"/>
              <a:t>Образование </a:t>
            </a:r>
            <a:r>
              <a:rPr lang="ru-RU" dirty="0" err="1" smtClean="0"/>
              <a:t>инвагината</a:t>
            </a:r>
            <a:r>
              <a:rPr lang="ru-RU" dirty="0" smtClean="0"/>
              <a:t> происходит вследствие нарушения моторной </a:t>
            </a:r>
          </a:p>
          <a:p>
            <a:r>
              <a:rPr lang="ru-RU" dirty="0" smtClean="0"/>
              <a:t>функции и нарушения координации перистальтики различных отделов </a:t>
            </a:r>
          </a:p>
          <a:p>
            <a:r>
              <a:rPr lang="ru-RU" dirty="0" smtClean="0"/>
              <a:t>кишки на фоне провоцирующих факторов –  погрешности в диете, </a:t>
            </a:r>
          </a:p>
          <a:p>
            <a:r>
              <a:rPr lang="ru-RU" dirty="0" smtClean="0"/>
              <a:t>травма и  т.д.  По локализации различают  </a:t>
            </a:r>
            <a:r>
              <a:rPr lang="ru-RU" dirty="0" err="1" smtClean="0"/>
              <a:t>илеоцекальную</a:t>
            </a:r>
            <a:r>
              <a:rPr lang="ru-RU" dirty="0" smtClean="0"/>
              <a:t>  (45-68%), </a:t>
            </a:r>
          </a:p>
          <a:p>
            <a:r>
              <a:rPr lang="ru-RU" dirty="0" smtClean="0"/>
              <a:t>тонкокишечную  (10-18%),  толстокишечную  (8-15%) </a:t>
            </a:r>
          </a:p>
          <a:p>
            <a:r>
              <a:rPr lang="ru-RU" dirty="0" smtClean="0"/>
              <a:t>инвагинацию[1,19]. </a:t>
            </a:r>
          </a:p>
          <a:p>
            <a:r>
              <a:rPr lang="ru-RU" dirty="0" smtClean="0"/>
              <a:t>Предрасполагающим  фактором  развития  заворота  кишки  и </a:t>
            </a:r>
          </a:p>
          <a:p>
            <a:r>
              <a:rPr lang="ru-RU" dirty="0" err="1" smtClean="0"/>
              <a:t>узлообразования</a:t>
            </a:r>
            <a:r>
              <a:rPr lang="ru-RU" dirty="0" smtClean="0"/>
              <a:t>  являются врожденные аномалии, длинная брыжейка кишки, наличие спаек брюшной полости. Из производящих причин </a:t>
            </a:r>
          </a:p>
          <a:p>
            <a:r>
              <a:rPr lang="ru-RU" dirty="0" smtClean="0"/>
              <a:t>наибольшее значение принадлежит погрешности в диете, переедание, </a:t>
            </a:r>
          </a:p>
          <a:p>
            <a:r>
              <a:rPr lang="ru-RU" dirty="0" smtClean="0"/>
              <a:t>повышение внутрибрюшного давления.  Выраженность нарушений и </a:t>
            </a:r>
          </a:p>
          <a:p>
            <a:r>
              <a:rPr lang="ru-RU" dirty="0" smtClean="0"/>
              <a:t>клинических проявлений напрямую зависит от степени заворота. Так </a:t>
            </a:r>
          </a:p>
          <a:p>
            <a:r>
              <a:rPr lang="ru-RU" dirty="0" smtClean="0"/>
              <a:t>при  ротации  кишки  на  180</a:t>
            </a:r>
            <a:r>
              <a:rPr lang="ru-RU" baseline="0" dirty="0" smtClean="0"/>
              <a:t> </a:t>
            </a:r>
            <a:r>
              <a:rPr lang="ru-RU" dirty="0" smtClean="0"/>
              <a:t>заболевание  в  большей  степени </a:t>
            </a:r>
          </a:p>
          <a:p>
            <a:r>
              <a:rPr lang="ru-RU" dirty="0" smtClean="0"/>
              <a:t>соответствует  обтурационной  непроходимости  с  минимальными </a:t>
            </a:r>
          </a:p>
          <a:p>
            <a:r>
              <a:rPr lang="ru-RU" dirty="0" smtClean="0"/>
              <a:t>признаками нарушения питания кишки. В то время как при завороте </a:t>
            </a:r>
          </a:p>
          <a:p>
            <a:r>
              <a:rPr lang="ru-RU" dirty="0" smtClean="0"/>
              <a:t>более 270</a:t>
            </a:r>
            <a:r>
              <a:rPr lang="ru-RU" baseline="0" dirty="0" smtClean="0"/>
              <a:t> </a:t>
            </a:r>
            <a:r>
              <a:rPr lang="ru-RU" dirty="0" smtClean="0"/>
              <a:t>отмечается выраженная ишемия органа с бурным течением </a:t>
            </a:r>
          </a:p>
          <a:p>
            <a:r>
              <a:rPr lang="ru-RU" dirty="0" smtClean="0"/>
              <a:t>заболевания и ранним развитием некроза кишки.    По локализации </a:t>
            </a:r>
          </a:p>
          <a:p>
            <a:r>
              <a:rPr lang="ru-RU" dirty="0" smtClean="0"/>
              <a:t>наиболее  часто  имеет  место заворот  сигмовидной  (60-75%),  реже </a:t>
            </a:r>
          </a:p>
          <a:p>
            <a:r>
              <a:rPr lang="ru-RU" dirty="0" smtClean="0"/>
              <a:t>слепой (20-35%), тонкой  (7-18%)  и  поперечно-ободочной кишки (3-5%). Наиболее тяжело протекает </a:t>
            </a:r>
            <a:r>
              <a:rPr lang="ru-RU" dirty="0" err="1" smtClean="0"/>
              <a:t>узлообразование</a:t>
            </a:r>
            <a:r>
              <a:rPr lang="ru-RU" dirty="0" smtClean="0"/>
              <a:t>, которое встречается </a:t>
            </a:r>
          </a:p>
          <a:p>
            <a:r>
              <a:rPr lang="ru-RU" dirty="0" smtClean="0"/>
              <a:t>относительно редко – в 3-5% случаев [1,19]. Как правило, в процессе </a:t>
            </a:r>
          </a:p>
          <a:p>
            <a:r>
              <a:rPr lang="ru-RU" dirty="0" smtClean="0"/>
              <a:t>задействован  большой  участок  тонкой  кишки  с  выраженными некробиотическими изменениями и тяжелыми гемодинамическими и </a:t>
            </a:r>
          </a:p>
          <a:p>
            <a:r>
              <a:rPr lang="ru-RU" dirty="0" smtClean="0"/>
              <a:t>системными нарушениями.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6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Многообразие  форм,  патогенетических  особенностей  ОКН, </a:t>
            </a:r>
          </a:p>
          <a:p>
            <a:r>
              <a:rPr lang="ru-RU" dirty="0" smtClean="0"/>
              <a:t>обусловливает  полиморфизм  клинической  симптоматики  и  создает </a:t>
            </a:r>
          </a:p>
          <a:p>
            <a:r>
              <a:rPr lang="ru-RU" dirty="0" smtClean="0"/>
              <a:t>почву для диагностических трудностей и несвоевременного лечения. </a:t>
            </a:r>
          </a:p>
          <a:p>
            <a:r>
              <a:rPr lang="ru-RU" dirty="0" smtClean="0"/>
              <a:t>Главными задачами в диагностике ОКН являются:  </a:t>
            </a:r>
          </a:p>
          <a:p>
            <a:r>
              <a:rPr lang="ru-RU" dirty="0" smtClean="0"/>
              <a:t>  констатация факта непроходимости </a:t>
            </a:r>
          </a:p>
          <a:p>
            <a:r>
              <a:rPr lang="ru-RU" dirty="0" smtClean="0"/>
              <a:t>  определение формы (странгуляционная, обтурационная) </a:t>
            </a:r>
          </a:p>
          <a:p>
            <a:r>
              <a:rPr lang="ru-RU" dirty="0" smtClean="0"/>
              <a:t>  причины заболевания  </a:t>
            </a:r>
          </a:p>
          <a:p>
            <a:r>
              <a:rPr lang="ru-RU" dirty="0" smtClean="0"/>
              <a:t>  выраженности ОКН  </a:t>
            </a:r>
          </a:p>
          <a:p>
            <a:r>
              <a:rPr lang="ru-RU" dirty="0" smtClean="0"/>
              <a:t>В  этой  связи  огромная  роль,  наряду  с  клиническими  и </a:t>
            </a:r>
          </a:p>
          <a:p>
            <a:r>
              <a:rPr lang="ru-RU" dirty="0" smtClean="0"/>
              <a:t>лабораторными данными,  принадлежит  инструментальным  методам </a:t>
            </a:r>
          </a:p>
          <a:p>
            <a:r>
              <a:rPr lang="ru-RU" dirty="0" smtClean="0"/>
              <a:t>диагностики,  обоснованное  и  своевременное  применение  которых </a:t>
            </a:r>
          </a:p>
          <a:p>
            <a:r>
              <a:rPr lang="ru-RU" dirty="0" smtClean="0"/>
              <a:t>позволяет успешно решать лечебные вопросы.   </a:t>
            </a:r>
          </a:p>
          <a:p>
            <a:r>
              <a:rPr lang="ru-RU" dirty="0" smtClean="0"/>
              <a:t>Клиническая диагностика </a:t>
            </a:r>
          </a:p>
          <a:p>
            <a:r>
              <a:rPr lang="ru-RU" dirty="0" smtClean="0"/>
              <a:t>1.  Оцениваются жалобы и анамнез заболевания. Выясняется характер </a:t>
            </a:r>
          </a:p>
          <a:p>
            <a:r>
              <a:rPr lang="ru-RU" dirty="0" smtClean="0"/>
              <a:t>болей, их интенсивность, фиксируется наличие рвоты; ее частота, объем и </a:t>
            </a:r>
          </a:p>
          <a:p>
            <a:r>
              <a:rPr lang="ru-RU" dirty="0" smtClean="0"/>
              <a:t>характер  рвотных  масс,  отхождение  стула,  газов.  Важно  определить </a:t>
            </a:r>
          </a:p>
          <a:p>
            <a:r>
              <a:rPr lang="ru-RU" dirty="0" smtClean="0"/>
              <a:t>длительность  заболевания,  наличие  аналогичных  эпизодов  ранее. </a:t>
            </a:r>
          </a:p>
          <a:p>
            <a:r>
              <a:rPr lang="ru-RU" dirty="0" smtClean="0"/>
              <a:t>Перенесенные  ранние  операции  позволяют  заподозрить  спаечный </a:t>
            </a:r>
          </a:p>
          <a:p>
            <a:r>
              <a:rPr lang="ru-RU" dirty="0" smtClean="0"/>
              <a:t>характер  непроходимости.  А  наличие  воспалительных  кишечных </a:t>
            </a:r>
          </a:p>
          <a:p>
            <a:r>
              <a:rPr lang="ru-RU" dirty="0" smtClean="0"/>
              <a:t>заболеваний,  желчнокаменной  болезни,  выполненной  </a:t>
            </a:r>
            <a:r>
              <a:rPr lang="ru-RU" dirty="0" err="1" smtClean="0"/>
              <a:t>ваготомии</a:t>
            </a:r>
            <a:r>
              <a:rPr lang="ru-RU" dirty="0" smtClean="0"/>
              <a:t>,  </a:t>
            </a:r>
          </a:p>
          <a:p>
            <a:r>
              <a:rPr lang="ru-RU" dirty="0" smtClean="0"/>
              <a:t>позволяют заподозрить иные причины тонкокишечной непроходимости. </a:t>
            </a:r>
          </a:p>
          <a:p>
            <a:r>
              <a:rPr lang="ru-RU" dirty="0" smtClean="0"/>
              <a:t>2.  Проводится </a:t>
            </a:r>
            <a:r>
              <a:rPr lang="ru-RU" dirty="0" err="1" smtClean="0"/>
              <a:t>физикальное</a:t>
            </a:r>
            <a:r>
              <a:rPr lang="ru-RU" dirty="0" smtClean="0"/>
              <a:t> обследование - аускультация, перкуссия и </a:t>
            </a:r>
          </a:p>
          <a:p>
            <a:r>
              <a:rPr lang="ru-RU" dirty="0" smtClean="0"/>
              <a:t>пальпация  живота.  Определяется  наличие,  локализация  и  характер </a:t>
            </a:r>
          </a:p>
          <a:p>
            <a:r>
              <a:rPr lang="ru-RU" dirty="0" smtClean="0"/>
              <a:t>послеоперационных  рубцов.  Целенаправленно  обследуются  места </a:t>
            </a:r>
          </a:p>
          <a:p>
            <a:r>
              <a:rPr lang="ru-RU" dirty="0" smtClean="0"/>
              <a:t>типичного расположения грыж брюшной стенки.  Оценивается степень </a:t>
            </a:r>
          </a:p>
          <a:p>
            <a:r>
              <a:rPr lang="ru-RU" dirty="0" smtClean="0"/>
              <a:t>обезвоживания – тургор кожи, сухость языка, наличие жажды; измерение </a:t>
            </a:r>
          </a:p>
          <a:p>
            <a:r>
              <a:rPr lang="ru-RU" dirty="0" smtClean="0"/>
              <a:t>пульса, артериального давления </a:t>
            </a:r>
          </a:p>
          <a:p>
            <a:r>
              <a:rPr lang="ru-RU" dirty="0" smtClean="0"/>
              <a:t>3.  Выполняется термометрия </a:t>
            </a:r>
          </a:p>
          <a:p>
            <a:r>
              <a:rPr lang="ru-RU" dirty="0" smtClean="0"/>
              <a:t>4.  Обязательным  является  пальцевое  ректальное  исследование,  у </a:t>
            </a:r>
          </a:p>
          <a:p>
            <a:r>
              <a:rPr lang="ru-RU" dirty="0" smtClean="0"/>
              <a:t>женщин дополнительно проводят вагинальное исследование. </a:t>
            </a:r>
          </a:p>
          <a:p>
            <a:r>
              <a:rPr lang="ru-RU" dirty="0" smtClean="0"/>
              <a:t>5.  Зондирование  желудка  и  оценка  количества  и  характера </a:t>
            </a:r>
          </a:p>
          <a:p>
            <a:r>
              <a:rPr lang="ru-RU" dirty="0" smtClean="0"/>
              <a:t>отделяемого.  </a:t>
            </a:r>
          </a:p>
          <a:p>
            <a:r>
              <a:rPr lang="ru-RU" dirty="0" smtClean="0"/>
              <a:t>Характер,  выраженность  клинических  проявлений  и  тяжесть </a:t>
            </a:r>
          </a:p>
          <a:p>
            <a:r>
              <a:rPr lang="ru-RU" dirty="0" smtClean="0"/>
              <a:t>расстройств во многом зависят от причины, формы и  уровня ОКН. Для </a:t>
            </a:r>
          </a:p>
          <a:p>
            <a:r>
              <a:rPr lang="ru-RU" dirty="0" smtClean="0"/>
              <a:t>неопухолевой ОКН типично острое начало заболевания -  внезапное </a:t>
            </a:r>
          </a:p>
          <a:p>
            <a:r>
              <a:rPr lang="ru-RU" dirty="0" smtClean="0"/>
              <a:t>появление схваткообразной боли в животе, рвоты, вздутие живота и </a:t>
            </a:r>
          </a:p>
          <a:p>
            <a:r>
              <a:rPr lang="ru-RU" dirty="0" smtClean="0"/>
              <a:t>отсутствие стула и </a:t>
            </a:r>
            <a:r>
              <a:rPr lang="ru-RU" dirty="0" err="1" smtClean="0"/>
              <a:t>неотхождение</a:t>
            </a:r>
            <a:r>
              <a:rPr lang="ru-RU" dirty="0" smtClean="0"/>
              <a:t> газов[19](СР-D). Если в первые часы </a:t>
            </a:r>
          </a:p>
          <a:p>
            <a:r>
              <a:rPr lang="ru-RU" dirty="0" smtClean="0"/>
              <a:t>нет  нарушений  водно-электролитного  баланса  и  признаков </a:t>
            </a:r>
          </a:p>
          <a:p>
            <a:r>
              <a:rPr lang="ru-RU" dirty="0" err="1" smtClean="0"/>
              <a:t>эндотоксикоза</a:t>
            </a:r>
            <a:r>
              <a:rPr lang="ru-RU" dirty="0" smtClean="0"/>
              <a:t>,  то  в  последующем  </a:t>
            </a:r>
            <a:r>
              <a:rPr lang="ru-RU" dirty="0" err="1" smtClean="0"/>
              <a:t>перерастяжение</a:t>
            </a:r>
            <a:r>
              <a:rPr lang="ru-RU" dirty="0" smtClean="0"/>
              <a:t>  петель  тонкой </a:t>
            </a:r>
          </a:p>
          <a:p>
            <a:r>
              <a:rPr lang="ru-RU" dirty="0" smtClean="0"/>
              <a:t>кишки,  нарастающая  </a:t>
            </a:r>
            <a:r>
              <a:rPr lang="ru-RU" dirty="0" err="1" smtClean="0"/>
              <a:t>внутрипросветная</a:t>
            </a:r>
            <a:r>
              <a:rPr lang="ru-RU" dirty="0" smtClean="0"/>
              <a:t>  секвестрация  жидкости </a:t>
            </a:r>
          </a:p>
          <a:p>
            <a:r>
              <a:rPr lang="ru-RU" dirty="0" smtClean="0"/>
              <a:t>приводит к развитию метаболических нарушений, сопровождающихся </a:t>
            </a:r>
          </a:p>
          <a:p>
            <a:r>
              <a:rPr lang="ru-RU" dirty="0" smtClean="0"/>
              <a:t>жаждой,  сухостью  кожи,  адинамией,  тахикардией,  гипотензией.  </a:t>
            </a:r>
          </a:p>
          <a:p>
            <a:r>
              <a:rPr lang="ru-RU" dirty="0" smtClean="0"/>
              <a:t> Крайним  проявлением  непроходимости  является  присоединение </a:t>
            </a:r>
          </a:p>
          <a:p>
            <a:r>
              <a:rPr lang="ru-RU" dirty="0" smtClean="0"/>
              <a:t>паралитического компонента,  что проявляется изменением характера </a:t>
            </a:r>
          </a:p>
          <a:p>
            <a:r>
              <a:rPr lang="ru-RU" dirty="0" smtClean="0"/>
              <a:t>боли  -  они  становятся  постоянными,  </a:t>
            </a:r>
            <a:r>
              <a:rPr lang="ru-RU" dirty="0" err="1" smtClean="0"/>
              <a:t>урежаются</a:t>
            </a:r>
            <a:r>
              <a:rPr lang="ru-RU" dirty="0" smtClean="0"/>
              <a:t>  схватки.  Рвота </a:t>
            </a:r>
          </a:p>
          <a:p>
            <a:r>
              <a:rPr lang="ru-RU" dirty="0" smtClean="0"/>
              <a:t>становится  обильной  застойным  содержимым  («каловая»  рвота), </a:t>
            </a:r>
          </a:p>
          <a:p>
            <a:r>
              <a:rPr lang="ru-RU" dirty="0" smtClean="0"/>
              <a:t>появляется интоксикация. </a:t>
            </a:r>
          </a:p>
          <a:p>
            <a:r>
              <a:rPr lang="ru-RU" dirty="0" smtClean="0"/>
              <a:t>Особым  течением  отличается  странгуляционная  форма </a:t>
            </a:r>
          </a:p>
          <a:p>
            <a:r>
              <a:rPr lang="ru-RU" dirty="0" smtClean="0"/>
              <a:t>непроходимости.  В  классическом  понимании  клиническая  картина </a:t>
            </a:r>
          </a:p>
          <a:p>
            <a:r>
              <a:rPr lang="ru-RU" dirty="0" smtClean="0"/>
              <a:t>характеризуется тяжелым течением и быстрым развитием осложнений </a:t>
            </a:r>
          </a:p>
          <a:p>
            <a:r>
              <a:rPr lang="ru-RU" dirty="0" smtClean="0"/>
              <a:t>– некроза кишки и перитонита. Наиболее характерны следующие клинические </a:t>
            </a:r>
          </a:p>
          <a:p>
            <a:r>
              <a:rPr lang="ru-RU" dirty="0" smtClean="0"/>
              <a:t>признаки этой формы заболевания:  острое начало  (срок заболевания менее 12 </a:t>
            </a:r>
          </a:p>
          <a:p>
            <a:r>
              <a:rPr lang="ru-RU" dirty="0" smtClean="0"/>
              <a:t>часов),  жестокий  болевой  синдром,  постоянного  характера, ослабление  или </a:t>
            </a:r>
          </a:p>
          <a:p>
            <a:r>
              <a:rPr lang="ru-RU" dirty="0" smtClean="0"/>
              <a:t>отсутствие перистальтики, тахикардия, иногда лихорадка и быстрое ухудшение </a:t>
            </a:r>
          </a:p>
          <a:p>
            <a:r>
              <a:rPr lang="ru-RU" dirty="0" smtClean="0"/>
              <a:t>общего состояния больного. (20.22.23.25)(CР- В) </a:t>
            </a:r>
          </a:p>
          <a:p>
            <a:r>
              <a:rPr lang="ru-RU" dirty="0" smtClean="0"/>
              <a:t>Однако  типичные  проявления  странгуляции  далеко  не  всегда </a:t>
            </a:r>
          </a:p>
          <a:p>
            <a:r>
              <a:rPr lang="ru-RU" dirty="0" smtClean="0"/>
              <a:t>встречаются в клинической практике. Нередко клиническое течение </a:t>
            </a:r>
          </a:p>
          <a:p>
            <a:r>
              <a:rPr lang="ru-RU" dirty="0" smtClean="0"/>
              <a:t>носит  стертый характер. Морфологически это связано с умеренным </a:t>
            </a:r>
          </a:p>
          <a:p>
            <a:r>
              <a:rPr lang="ru-RU" dirty="0" smtClean="0"/>
              <a:t>ущемлением  брыжейки,  когда  происходит  сдавление  вен  без </a:t>
            </a:r>
          </a:p>
          <a:p>
            <a:r>
              <a:rPr lang="ru-RU" dirty="0" smtClean="0"/>
              <a:t>выраженного нарушения артериального кровотока.  </a:t>
            </a:r>
          </a:p>
          <a:p>
            <a:r>
              <a:rPr lang="ru-RU" dirty="0" smtClean="0"/>
              <a:t>Нередко  нарушение  кровоснабжения  кишки  возникает  в  далеко </a:t>
            </a:r>
          </a:p>
          <a:p>
            <a:r>
              <a:rPr lang="ru-RU" dirty="0" smtClean="0"/>
              <a:t>запущенных  случаях  обтурационной  непроходимости.  Значительное </a:t>
            </a:r>
          </a:p>
          <a:p>
            <a:r>
              <a:rPr lang="ru-RU" dirty="0" smtClean="0"/>
              <a:t>повышение  </a:t>
            </a:r>
            <a:r>
              <a:rPr lang="ru-RU" dirty="0" err="1" smtClean="0"/>
              <a:t>внутрипросветного</a:t>
            </a:r>
            <a:r>
              <a:rPr lang="ru-RU" dirty="0" smtClean="0"/>
              <a:t>  давления  приводит  к  сдавлению </a:t>
            </a:r>
          </a:p>
          <a:p>
            <a:r>
              <a:rPr lang="ru-RU" dirty="0" smtClean="0"/>
              <a:t>сосудов, нарушении микроциркуляции в стенке кишки, что приводит к </a:t>
            </a:r>
          </a:p>
          <a:p>
            <a:r>
              <a:rPr lang="ru-RU" dirty="0" smtClean="0"/>
              <a:t>развитию  вторичной  ишемии.  Малая  выраженность  местной </a:t>
            </a:r>
          </a:p>
          <a:p>
            <a:r>
              <a:rPr lang="ru-RU" dirty="0" smtClean="0"/>
              <a:t>симптоматики,  отсутствие  признаков  раздражения  брюшины </a:t>
            </a:r>
          </a:p>
          <a:p>
            <a:r>
              <a:rPr lang="ru-RU" dirty="0" smtClean="0"/>
              <a:t>маскируется  снижением предшествующих схваткообразных болей и </a:t>
            </a:r>
          </a:p>
          <a:p>
            <a:r>
              <a:rPr lang="ru-RU" dirty="0" smtClean="0"/>
              <a:t>появлением </a:t>
            </a:r>
            <a:r>
              <a:rPr lang="ru-RU" dirty="0" err="1" smtClean="0"/>
              <a:t>эндотоксикоза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Особенностью  клинической  картины  при  высоком  уровне </a:t>
            </a:r>
          </a:p>
          <a:p>
            <a:r>
              <a:rPr lang="ru-RU" dirty="0" smtClean="0"/>
              <a:t>непроходимости – это большие потери желудочного, панкреатического </a:t>
            </a:r>
          </a:p>
          <a:p>
            <a:r>
              <a:rPr lang="ru-RU" dirty="0" smtClean="0"/>
              <a:t>секрета, желчи вследствие  обильной многократной рвоты и быстрое </a:t>
            </a:r>
          </a:p>
          <a:p>
            <a:r>
              <a:rPr lang="ru-RU" dirty="0" smtClean="0"/>
              <a:t>развитие  водно-электролитных  нарушений  (</a:t>
            </a:r>
            <a:r>
              <a:rPr lang="ru-RU" dirty="0" err="1" smtClean="0"/>
              <a:t>гипогидротации</a:t>
            </a:r>
            <a:r>
              <a:rPr lang="ru-RU" dirty="0" smtClean="0"/>
              <a:t>, </a:t>
            </a:r>
            <a:r>
              <a:rPr lang="ru-RU" dirty="0" err="1" smtClean="0"/>
              <a:t>метаболичического</a:t>
            </a:r>
            <a:r>
              <a:rPr lang="ru-RU" dirty="0" smtClean="0"/>
              <a:t>  алкалоза,  </a:t>
            </a:r>
            <a:r>
              <a:rPr lang="ru-RU" dirty="0" err="1" smtClean="0"/>
              <a:t>гипокалемии</a:t>
            </a:r>
            <a:r>
              <a:rPr lang="ru-RU" dirty="0" smtClean="0"/>
              <a:t>,  </a:t>
            </a:r>
            <a:r>
              <a:rPr lang="ru-RU" dirty="0" err="1" smtClean="0"/>
              <a:t>гипохлоремии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гипонатремии</a:t>
            </a:r>
            <a:r>
              <a:rPr lang="ru-RU" dirty="0" smtClean="0"/>
              <a:t>).  При  этом,  как  правило,  отсутствует  выраженное </a:t>
            </a:r>
          </a:p>
          <a:p>
            <a:r>
              <a:rPr lang="ru-RU" dirty="0" smtClean="0"/>
              <a:t>вздутие  живота,  в  течение  некоторого  времени  еще  отмечается </a:t>
            </a:r>
          </a:p>
          <a:p>
            <a:r>
              <a:rPr lang="ru-RU" dirty="0" smtClean="0"/>
              <a:t>отхождение газов и наличие стула [1,19](СР D).  </a:t>
            </a:r>
          </a:p>
          <a:p>
            <a:r>
              <a:rPr lang="ru-RU" dirty="0" smtClean="0"/>
              <a:t>В  то  время  как  при  низкой  непроходимости  на  первый  план </a:t>
            </a:r>
          </a:p>
          <a:p>
            <a:r>
              <a:rPr lang="ru-RU" dirty="0" smtClean="0"/>
              <a:t>выступают признаки нарушения пассажа по тонкой кишке - болевой </a:t>
            </a:r>
          </a:p>
          <a:p>
            <a:r>
              <a:rPr lang="ru-RU" dirty="0" smtClean="0"/>
              <a:t>синдром,  отмечается  выраженное  вздутие  живота,  при  этом  рвота </a:t>
            </a:r>
          </a:p>
          <a:p>
            <a:r>
              <a:rPr lang="ru-RU" dirty="0" smtClean="0"/>
              <a:t>встречается реже, и быстро прогрессируют явления </a:t>
            </a:r>
            <a:r>
              <a:rPr lang="ru-RU" dirty="0" err="1" smtClean="0"/>
              <a:t>эндотоксикоза</a:t>
            </a:r>
            <a:r>
              <a:rPr lang="ru-RU" dirty="0" smtClean="0"/>
              <a:t>. В </a:t>
            </a:r>
          </a:p>
          <a:p>
            <a:r>
              <a:rPr lang="ru-RU" dirty="0" smtClean="0"/>
              <a:t>дальнейшем  по  мере  прогрессирования  процесса  отмечается </a:t>
            </a:r>
          </a:p>
          <a:p>
            <a:r>
              <a:rPr lang="ru-RU" dirty="0" err="1" smtClean="0"/>
              <a:t>перерастяжение</a:t>
            </a:r>
            <a:r>
              <a:rPr lang="ru-RU" dirty="0" smtClean="0"/>
              <a:t>  кишечной  стенки  и  присоединяется  ишемический </a:t>
            </a:r>
          </a:p>
          <a:p>
            <a:r>
              <a:rPr lang="ru-RU" dirty="0" smtClean="0"/>
              <a:t>компонент,  увеличивается  проницаемость  кишечной  стенки. </a:t>
            </a:r>
          </a:p>
          <a:p>
            <a:r>
              <a:rPr lang="ru-RU" dirty="0" smtClean="0"/>
              <a:t>Вероятность развития инфекционных осложнений гораздо выше при </a:t>
            </a:r>
          </a:p>
          <a:p>
            <a:r>
              <a:rPr lang="ru-RU" dirty="0" smtClean="0"/>
              <a:t>низкой чем при высокой тонкокишечной непроходимости. [1,19](СР D)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21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 лабораторной  диагностики  не  играют  значимой  роли  в </a:t>
            </a:r>
          </a:p>
          <a:p>
            <a:r>
              <a:rPr lang="ru-RU" dirty="0" smtClean="0"/>
              <a:t>констатации факта непроходимости, но помогают определить наличие </a:t>
            </a:r>
          </a:p>
          <a:p>
            <a:r>
              <a:rPr lang="ru-RU" dirty="0" smtClean="0"/>
              <a:t>и выраженность  метаболических  нарушений,  кислотно-щелочного </a:t>
            </a:r>
          </a:p>
          <a:p>
            <a:r>
              <a:rPr lang="ru-RU" dirty="0" smtClean="0"/>
              <a:t>состояния и  признаков </a:t>
            </a:r>
            <a:r>
              <a:rPr lang="ru-RU" dirty="0" err="1" smtClean="0"/>
              <a:t>странгуляционной</a:t>
            </a:r>
            <a:r>
              <a:rPr lang="ru-RU" dirty="0" smtClean="0"/>
              <a:t> непроходимости.  </a:t>
            </a:r>
          </a:p>
          <a:p>
            <a:r>
              <a:rPr lang="ru-RU" dirty="0" smtClean="0"/>
              <a:t>Всем больным, поступающим в стационар  выполняется: </a:t>
            </a:r>
          </a:p>
          <a:p>
            <a:r>
              <a:rPr lang="ru-RU" dirty="0" smtClean="0"/>
              <a:t>  общий анализ крови  </a:t>
            </a:r>
          </a:p>
          <a:p>
            <a:r>
              <a:rPr lang="ru-RU" dirty="0" smtClean="0"/>
              <a:t>  анализ мочи  </a:t>
            </a:r>
          </a:p>
          <a:p>
            <a:r>
              <a:rPr lang="ru-RU" dirty="0" smtClean="0"/>
              <a:t>  КЩС  </a:t>
            </a:r>
          </a:p>
          <a:p>
            <a:r>
              <a:rPr lang="ru-RU" dirty="0" smtClean="0"/>
              <a:t>  электролиты крови, сахар крови  </a:t>
            </a:r>
          </a:p>
          <a:p>
            <a:r>
              <a:rPr lang="ru-RU" dirty="0" smtClean="0"/>
              <a:t>  группа крови, резус-фактор.  </a:t>
            </a:r>
          </a:p>
          <a:p>
            <a:r>
              <a:rPr lang="ru-RU" dirty="0" smtClean="0"/>
              <a:t>Наличие лейкоцитоза более 14х10л, появление ацидоза, </a:t>
            </a:r>
            <a:r>
              <a:rPr lang="ru-RU" dirty="0" err="1" smtClean="0"/>
              <a:t>амилаземии</a:t>
            </a:r>
            <a:r>
              <a:rPr lang="ru-RU" dirty="0" smtClean="0"/>
              <a:t> с </a:t>
            </a:r>
          </a:p>
          <a:p>
            <a:r>
              <a:rPr lang="ru-RU" dirty="0" smtClean="0"/>
              <a:t>большой вероятностью свидетельствует о наличии </a:t>
            </a:r>
            <a:r>
              <a:rPr lang="ru-RU" dirty="0" err="1" smtClean="0"/>
              <a:t>странгуляциии</a:t>
            </a:r>
            <a:r>
              <a:rPr lang="ru-RU" dirty="0" smtClean="0"/>
              <a:t>. (СP-C)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60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Исследование  позволяет  в  кратчайшие  сроки  и  с  высокой </a:t>
            </a:r>
          </a:p>
          <a:p>
            <a:r>
              <a:rPr lang="ru-RU" dirty="0" smtClean="0"/>
              <a:t>эффективностью  констатировать  непроходимость  и  в  ряде  случаев диагностировать ее причину. Эффективность метода  высока и по данным </a:t>
            </a:r>
          </a:p>
          <a:p>
            <a:r>
              <a:rPr lang="ru-RU" dirty="0" smtClean="0"/>
              <a:t>многочисленных  исследований  достигает 87%  в  констатации  факта  и </a:t>
            </a:r>
          </a:p>
          <a:p>
            <a:r>
              <a:rPr lang="ru-RU" dirty="0" smtClean="0"/>
              <a:t>уровня  непроходимости  (СР-B).  Обзорная  рентгенография </a:t>
            </a:r>
          </a:p>
          <a:p>
            <a:r>
              <a:rPr lang="ru-RU" dirty="0" smtClean="0"/>
              <a:t>выполняется стоя, либо в </a:t>
            </a:r>
            <a:r>
              <a:rPr lang="ru-RU" dirty="0" err="1" smtClean="0"/>
              <a:t>латеропозиции</a:t>
            </a:r>
            <a:r>
              <a:rPr lang="ru-RU" dirty="0" smtClean="0"/>
              <a:t> (в положении на левом боку) у </a:t>
            </a:r>
          </a:p>
          <a:p>
            <a:r>
              <a:rPr lang="ru-RU" dirty="0" smtClean="0"/>
              <a:t>тяжелых  пациентов.  Для  тонкокишечной  непроходимости  типично </a:t>
            </a:r>
          </a:p>
          <a:p>
            <a:r>
              <a:rPr lang="ru-RU" dirty="0" smtClean="0"/>
              <a:t>наличие  раздутых  более  3  см.  петель  кишки  выше  препятствия, </a:t>
            </a:r>
          </a:p>
          <a:p>
            <a:r>
              <a:rPr lang="ru-RU" dirty="0" smtClean="0"/>
              <a:t>содержащих  газ  и  уровни  жидкости  (чаши  Клойбера)  и  отсутствие </a:t>
            </a:r>
          </a:p>
          <a:p>
            <a:r>
              <a:rPr lang="ru-RU" dirty="0" smtClean="0"/>
              <a:t>содержимого в толстой кишке. </a:t>
            </a:r>
            <a:r>
              <a:rPr lang="ru-RU" dirty="0" err="1" smtClean="0"/>
              <a:t>Горизонтальныке</a:t>
            </a:r>
            <a:r>
              <a:rPr lang="ru-RU" dirty="0" smtClean="0"/>
              <a:t> уровни жидкости обычно </a:t>
            </a:r>
          </a:p>
          <a:p>
            <a:r>
              <a:rPr lang="ru-RU" dirty="0" smtClean="0"/>
              <a:t>широкие  с  невысоким  газовым  пузырем.  Отмечается  поперечная </a:t>
            </a:r>
          </a:p>
          <a:p>
            <a:r>
              <a:rPr lang="ru-RU" dirty="0" err="1" smtClean="0"/>
              <a:t>исчерченность</a:t>
            </a:r>
            <a:r>
              <a:rPr lang="ru-RU" dirty="0" smtClean="0"/>
              <a:t>,  соответствующая  складкам  </a:t>
            </a:r>
            <a:r>
              <a:rPr lang="ru-RU" dirty="0" err="1" smtClean="0"/>
              <a:t>Керкринга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ru-RU" dirty="0" smtClean="0"/>
              <a:t>(CP-D). </a:t>
            </a:r>
          </a:p>
          <a:p>
            <a:r>
              <a:rPr lang="ru-RU" dirty="0" smtClean="0"/>
              <a:t>Определение  уровня  непроходимости  базируется  на    визуализации </a:t>
            </a:r>
          </a:p>
          <a:p>
            <a:r>
              <a:rPr lang="ru-RU" dirty="0" smtClean="0"/>
              <a:t>расширенных петель тонкой кишки в  различных анатомических областях  </a:t>
            </a:r>
          </a:p>
          <a:p>
            <a:r>
              <a:rPr lang="ru-RU" dirty="0" smtClean="0"/>
              <a:t>брюшной полости.  Локализации уровней в правых отделах брюшной </a:t>
            </a:r>
          </a:p>
          <a:p>
            <a:r>
              <a:rPr lang="ru-RU" dirty="0" smtClean="0"/>
              <a:t>полости в большей степени соответствует высокой непроходимости. В то </a:t>
            </a:r>
          </a:p>
          <a:p>
            <a:r>
              <a:rPr lang="ru-RU" dirty="0" smtClean="0"/>
              <a:t>время как при локализации препятствия на уровне подвздошной кишки, </a:t>
            </a:r>
          </a:p>
          <a:p>
            <a:r>
              <a:rPr lang="ru-RU" dirty="0" smtClean="0"/>
              <a:t>количество  чащ  увеличивается  и  они  локализуются  во  всех  отделах </a:t>
            </a:r>
          </a:p>
          <a:p>
            <a:r>
              <a:rPr lang="ru-RU" dirty="0" smtClean="0"/>
              <a:t>брюшной  полости.    Чувствительность  метода    в  решении  этой </a:t>
            </a:r>
          </a:p>
          <a:p>
            <a:r>
              <a:rPr lang="ru-RU" dirty="0" smtClean="0"/>
              <a:t>диагностической задачи составляет 65,4 - 82 %</a:t>
            </a:r>
            <a:r>
              <a:rPr lang="ru-RU" baseline="0" dirty="0" smtClean="0"/>
              <a:t> </a:t>
            </a:r>
            <a:r>
              <a:rPr lang="ru-RU" dirty="0" smtClean="0"/>
              <a:t>(СР-B).  При завороте толстой кишки определяется выраженная </a:t>
            </a:r>
            <a:r>
              <a:rPr lang="ru-RU" dirty="0" err="1" smtClean="0"/>
              <a:t>дилятация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толстой кишки с характерным симптомом «автомобильной камеры». Ось </a:t>
            </a:r>
          </a:p>
          <a:p>
            <a:r>
              <a:rPr lang="ru-RU" dirty="0" err="1" smtClean="0"/>
              <a:t>баллоннообразно</a:t>
            </a:r>
            <a:r>
              <a:rPr lang="ru-RU" dirty="0" smtClean="0"/>
              <a:t>  раздутой  кишки  направлена  от  левой  подвздошной </a:t>
            </a:r>
          </a:p>
          <a:p>
            <a:r>
              <a:rPr lang="ru-RU" dirty="0" smtClean="0"/>
              <a:t>области к правому подреберью при завороте сигмовидной и от правой </a:t>
            </a:r>
          </a:p>
          <a:p>
            <a:r>
              <a:rPr lang="ru-RU" dirty="0" smtClean="0"/>
              <a:t>подвздошной области к левому подреберью при завороте слепой кишки (СР-D). При </a:t>
            </a:r>
            <a:r>
              <a:rPr lang="ru-RU" dirty="0" err="1" smtClean="0"/>
              <a:t>обтурации</a:t>
            </a:r>
            <a:r>
              <a:rPr lang="ru-RU" dirty="0" smtClean="0"/>
              <a:t> кишки желчным камнем, наряду с типичными </a:t>
            </a:r>
          </a:p>
          <a:p>
            <a:r>
              <a:rPr lang="ru-RU" dirty="0" smtClean="0"/>
              <a:t>признаками  кишечной  непроходимости,  нередко  визуализируется </a:t>
            </a:r>
          </a:p>
          <a:p>
            <a:r>
              <a:rPr lang="ru-RU" dirty="0" smtClean="0"/>
              <a:t>крупный конкремент,  находящийся  вне  проекции  </a:t>
            </a:r>
            <a:r>
              <a:rPr lang="ru-RU" dirty="0" err="1" smtClean="0"/>
              <a:t>гепатобилиарной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зоны,  характерно  наличие  газа  в  желчных  протоках  или  желчном </a:t>
            </a:r>
          </a:p>
          <a:p>
            <a:r>
              <a:rPr lang="ru-RU" dirty="0" smtClean="0"/>
              <a:t>пузыре (</a:t>
            </a:r>
            <a:r>
              <a:rPr lang="ru-RU" dirty="0" err="1" smtClean="0"/>
              <a:t>аэрохолия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Энтерография</a:t>
            </a:r>
            <a:r>
              <a:rPr lang="ru-RU" dirty="0" smtClean="0"/>
              <a:t> - динамическое рентгенологическое исследование с </a:t>
            </a:r>
          </a:p>
          <a:p>
            <a:r>
              <a:rPr lang="ru-RU" dirty="0" smtClean="0"/>
              <a:t>оценкой пассажа контраста по тонкой кишке.  </a:t>
            </a:r>
          </a:p>
          <a:p>
            <a:r>
              <a:rPr lang="ru-RU" dirty="0" smtClean="0"/>
              <a:t>Исследование  показано  во  всех  случаях  тонкокишечной </a:t>
            </a:r>
          </a:p>
          <a:p>
            <a:r>
              <a:rPr lang="ru-RU" dirty="0" smtClean="0"/>
              <a:t>непроходимости при отсутствии признаков странгуляции и перитонита. </a:t>
            </a:r>
          </a:p>
          <a:p>
            <a:r>
              <a:rPr lang="ru-RU" dirty="0" smtClean="0"/>
              <a:t>Метод  позволяет  с  высокой  точностью  подтвердить  факт  кишечной </a:t>
            </a:r>
          </a:p>
          <a:p>
            <a:r>
              <a:rPr lang="ru-RU" dirty="0" smtClean="0"/>
              <a:t>непроходимости,    определить    выраженность,  уровень  препятствия </a:t>
            </a:r>
          </a:p>
          <a:p>
            <a:r>
              <a:rPr lang="ru-RU" dirty="0" smtClean="0"/>
              <a:t>(высокий, низкий),  характер кишечной непроходимости (механический, </a:t>
            </a:r>
          </a:p>
          <a:p>
            <a:r>
              <a:rPr lang="ru-RU" dirty="0" smtClean="0"/>
              <a:t>функциональный)  и  динамику  течения  заболевания.  В  качестве </a:t>
            </a:r>
          </a:p>
          <a:p>
            <a:r>
              <a:rPr lang="ru-RU" dirty="0" smtClean="0"/>
              <a:t>контрастного  вещества  целесообразно  использовать  водорастворимые </a:t>
            </a:r>
          </a:p>
          <a:p>
            <a:r>
              <a:rPr lang="ru-RU" dirty="0" smtClean="0"/>
              <a:t>препараты, которые  имеет значительное преимущество перед бариевой </a:t>
            </a:r>
          </a:p>
          <a:p>
            <a:r>
              <a:rPr lang="ru-RU" dirty="0" smtClean="0"/>
              <a:t>взвесью  (не  замедляет  перистальтику,  хорошо  элиминируется  из </a:t>
            </a:r>
          </a:p>
          <a:p>
            <a:r>
              <a:rPr lang="ru-RU" dirty="0" smtClean="0"/>
              <a:t>организма, в случае попадании в брюшную полость легко удаляется) при </a:t>
            </a:r>
          </a:p>
          <a:p>
            <a:r>
              <a:rPr lang="ru-RU" dirty="0" smtClean="0"/>
              <a:t>сравнимой диагностической эффективности [30]. Более того, препарат за </a:t>
            </a:r>
          </a:p>
          <a:p>
            <a:r>
              <a:rPr lang="ru-RU" dirty="0" smtClean="0"/>
              <a:t>счет </a:t>
            </a:r>
            <a:r>
              <a:rPr lang="ru-RU" dirty="0" err="1" smtClean="0"/>
              <a:t>гипоосмолярности</a:t>
            </a:r>
            <a:r>
              <a:rPr lang="ru-RU" dirty="0" smtClean="0"/>
              <a:t> обладает лечебным действием  позволяя повысить </a:t>
            </a:r>
          </a:p>
          <a:p>
            <a:r>
              <a:rPr lang="ru-RU" dirty="0" smtClean="0"/>
              <a:t>эффект консервативной терапии до 89,4%  (СР-В).  </a:t>
            </a:r>
          </a:p>
          <a:p>
            <a:r>
              <a:rPr lang="ru-RU" dirty="0" smtClean="0"/>
              <a:t>Доставляется контрастное вещество в желудочно-кишечный тракт </a:t>
            </a:r>
          </a:p>
          <a:p>
            <a:r>
              <a:rPr lang="ru-RU" dirty="0" smtClean="0"/>
              <a:t>через назогастральный зонд или непосредственно в тощую кишку через </a:t>
            </a:r>
            <a:r>
              <a:rPr lang="ru-RU" dirty="0" err="1" smtClean="0"/>
              <a:t>эндоскопически</a:t>
            </a:r>
            <a:r>
              <a:rPr lang="ru-RU" dirty="0" smtClean="0"/>
              <a:t>  установленный  </a:t>
            </a:r>
            <a:r>
              <a:rPr lang="ru-RU" dirty="0" err="1" smtClean="0"/>
              <a:t>назоинтестинальный</a:t>
            </a:r>
            <a:r>
              <a:rPr lang="ru-RU" dirty="0" smtClean="0"/>
              <a:t>  зонд.  Последний способ  введения  контрастного  вещества  является  наиболее предпочтительным – это дает возможность миновать задержку контраста в </a:t>
            </a:r>
          </a:p>
          <a:p>
            <a:r>
              <a:rPr lang="ru-RU" dirty="0" smtClean="0"/>
              <a:t>желудке.  Далее  с  интервалами  в  4    часа  производятся рентгенограммы брюшной полсти с оценкой состояния тонкой кишки на </a:t>
            </a:r>
          </a:p>
          <a:p>
            <a:r>
              <a:rPr lang="ru-RU" dirty="0" smtClean="0"/>
              <a:t>конкретном временном этапе исследования.  Данные динамической зондовой </a:t>
            </a:r>
            <a:r>
              <a:rPr lang="ru-RU" dirty="0" err="1" smtClean="0"/>
              <a:t>энтерографии</a:t>
            </a:r>
            <a:r>
              <a:rPr lang="ru-RU" dirty="0" smtClean="0"/>
              <a:t>, являются наиболее </a:t>
            </a:r>
          </a:p>
          <a:p>
            <a:r>
              <a:rPr lang="ru-RU" dirty="0" smtClean="0"/>
              <a:t>достоверными  и  объективными  критериями  оценки  эффективности консервативной  терапии,  направленной  на  разрешение  острой </a:t>
            </a:r>
          </a:p>
          <a:p>
            <a:r>
              <a:rPr lang="ru-RU" dirty="0" smtClean="0"/>
              <a:t>тонкокишечной  непроходимости.  К  ним    относятся:  уменьшение количества горизонтальных уровней жидкости и чаш Клойбера, диаметра </a:t>
            </a:r>
          </a:p>
          <a:p>
            <a:r>
              <a:rPr lang="ru-RU" dirty="0" smtClean="0"/>
              <a:t>тонкой кишки, появление </a:t>
            </a:r>
            <a:r>
              <a:rPr lang="ru-RU" dirty="0" err="1" smtClean="0"/>
              <a:t>пневмотоза</a:t>
            </a:r>
            <a:r>
              <a:rPr lang="ru-RU" dirty="0" smtClean="0"/>
              <a:t> толстой кишки,  и, самое главное, </a:t>
            </a:r>
          </a:p>
          <a:p>
            <a:r>
              <a:rPr lang="ru-RU" dirty="0" smtClean="0"/>
              <a:t>поступление контрастного вещества в толстую кишку. </a:t>
            </a:r>
          </a:p>
          <a:p>
            <a:endParaRPr lang="ru-RU" dirty="0" smtClean="0"/>
          </a:p>
          <a:p>
            <a:r>
              <a:rPr lang="ru-RU" dirty="0" smtClean="0"/>
              <a:t>УЗИ - Метод позволяет эффективно дополнить диагностическую программу и </a:t>
            </a:r>
          </a:p>
          <a:p>
            <a:r>
              <a:rPr lang="ru-RU" dirty="0" smtClean="0"/>
              <a:t>констатировать ОКН у 72-94% больных, ее уровень у 66,7-80%, причину у </a:t>
            </a:r>
          </a:p>
          <a:p>
            <a:r>
              <a:rPr lang="ru-RU" dirty="0" smtClean="0"/>
              <a:t>48-63% больных  и оценить функциональное состояние кишки [6,8,18,26,39] </a:t>
            </a:r>
          </a:p>
          <a:p>
            <a:r>
              <a:rPr lang="ru-RU" dirty="0" smtClean="0"/>
              <a:t>(СР-С). Типичными ультразвуковыми признакам кишечной непроходимости  </a:t>
            </a:r>
          </a:p>
          <a:p>
            <a:r>
              <a:rPr lang="ru-RU" dirty="0" smtClean="0"/>
              <a:t>являются:    1)  расширение  диаметра  кишки  более  25  мм,  связанное  с  </a:t>
            </a:r>
          </a:p>
          <a:p>
            <a:r>
              <a:rPr lang="ru-RU" dirty="0" smtClean="0"/>
              <a:t>депонированием жидкости в ее просвете; 2) утолщение стенки кишки за </a:t>
            </a:r>
          </a:p>
          <a:p>
            <a:r>
              <a:rPr lang="ru-RU" dirty="0" smtClean="0"/>
              <a:t>счет ее отека; 3) визуализация складок слизистой тонкой кишки; 4) наличие </a:t>
            </a:r>
          </a:p>
          <a:p>
            <a:r>
              <a:rPr lang="ru-RU" dirty="0" smtClean="0"/>
              <a:t>свободной жидкости в брюшной полости; 5) маятникообразное движение </a:t>
            </a:r>
          </a:p>
          <a:p>
            <a:r>
              <a:rPr lang="ru-RU" dirty="0" smtClean="0"/>
              <a:t>содержимого кишки (СР–В).  </a:t>
            </a:r>
          </a:p>
          <a:p>
            <a:r>
              <a:rPr lang="ru-RU" dirty="0" smtClean="0"/>
              <a:t>Серьезным  преимуществом  УЗИ  является  возможность  более </a:t>
            </a:r>
          </a:p>
          <a:p>
            <a:r>
              <a:rPr lang="ru-RU" dirty="0" smtClean="0"/>
              <a:t>достоверно  определить  форму  непроходимости  (странгуляционная, </a:t>
            </a:r>
          </a:p>
          <a:p>
            <a:r>
              <a:rPr lang="ru-RU" dirty="0" smtClean="0"/>
              <a:t>обтурационная). Признаками  нарушения кровоснабжения в стенке кишки </a:t>
            </a:r>
          </a:p>
          <a:p>
            <a:r>
              <a:rPr lang="ru-RU" dirty="0" smtClean="0"/>
              <a:t>являются: наличие расширенной «изолированной петли» тонкой кишки с </a:t>
            </a:r>
          </a:p>
          <a:p>
            <a:r>
              <a:rPr lang="ru-RU" dirty="0" smtClean="0"/>
              <a:t>жидкостью, утолщение, неоднородность стенки в сочетании с ее акинезией, </a:t>
            </a:r>
          </a:p>
          <a:p>
            <a:r>
              <a:rPr lang="ru-RU" dirty="0" smtClean="0"/>
              <a:t>и скопление свободной жидкости в брюшной полости. Эффективность УЗИ </a:t>
            </a:r>
          </a:p>
          <a:p>
            <a:r>
              <a:rPr lang="ru-RU" dirty="0" smtClean="0"/>
              <a:t>в диагностики  странгуляции составляет 53,3 - 87%  (СР-С). Для </a:t>
            </a:r>
          </a:p>
          <a:p>
            <a:r>
              <a:rPr lang="ru-RU" dirty="0" smtClean="0"/>
              <a:t>повышения  эффективности  ультразвуковой  диагностики  исследование </a:t>
            </a:r>
          </a:p>
          <a:p>
            <a:r>
              <a:rPr lang="ru-RU" dirty="0" smtClean="0"/>
              <a:t>целесообразно дополнить допплерографией сосудов тонкой кишки (в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внутристеночных</a:t>
            </a:r>
            <a:r>
              <a:rPr lang="ru-RU" dirty="0" smtClean="0"/>
              <a:t>)  с  целью  верификации  </a:t>
            </a:r>
            <a:r>
              <a:rPr lang="ru-RU" dirty="0" err="1" smtClean="0"/>
              <a:t>странгуляционного</a:t>
            </a:r>
            <a:r>
              <a:rPr lang="ru-RU" dirty="0" smtClean="0"/>
              <a:t>  характера </a:t>
            </a:r>
          </a:p>
          <a:p>
            <a:r>
              <a:rPr lang="ru-RU" dirty="0" smtClean="0"/>
              <a:t>непроходимости (CР - В).</a:t>
            </a:r>
          </a:p>
          <a:p>
            <a:endParaRPr lang="ru-RU" dirty="0" smtClean="0"/>
          </a:p>
          <a:p>
            <a:r>
              <a:rPr lang="ru-RU" dirty="0" err="1" smtClean="0"/>
              <a:t>Колоноскопия</a:t>
            </a:r>
            <a:r>
              <a:rPr lang="ru-RU" dirty="0" smtClean="0"/>
              <a:t>.  </a:t>
            </a:r>
          </a:p>
          <a:p>
            <a:r>
              <a:rPr lang="ru-RU" dirty="0" smtClean="0"/>
              <a:t>Метод  используется  для  дифференциальной  диагностики  при </a:t>
            </a:r>
          </a:p>
          <a:p>
            <a:r>
              <a:rPr lang="ru-RU" dirty="0" smtClean="0"/>
              <a:t>толстокишечной непроходимости (особенно при подозрении на заворот </a:t>
            </a:r>
          </a:p>
          <a:p>
            <a:r>
              <a:rPr lang="ru-RU" dirty="0" smtClean="0"/>
              <a:t>сигмовидной кишки). Для заворота характерен «симптом водоворота» – </a:t>
            </a:r>
          </a:p>
          <a:p>
            <a:r>
              <a:rPr lang="ru-RU" dirty="0" smtClean="0"/>
              <a:t>спирально суженный сегмент толстой кишки.</a:t>
            </a:r>
          </a:p>
          <a:p>
            <a:endParaRPr lang="ru-RU" dirty="0" smtClean="0"/>
          </a:p>
          <a:p>
            <a:r>
              <a:rPr lang="ru-RU" dirty="0" smtClean="0"/>
              <a:t>Диагностическая лапароскопия.  </a:t>
            </a:r>
          </a:p>
          <a:p>
            <a:r>
              <a:rPr lang="ru-RU" dirty="0" smtClean="0"/>
              <a:t>  </a:t>
            </a:r>
          </a:p>
          <a:p>
            <a:r>
              <a:rPr lang="ru-RU" dirty="0" smtClean="0"/>
              <a:t>Выполнение  исследования    ограничено  из-за  возможности </a:t>
            </a:r>
          </a:p>
          <a:p>
            <a:r>
              <a:rPr lang="ru-RU" dirty="0" smtClean="0"/>
              <a:t>повреждения  внутренних  органов  в  условиях  спаечного  процесса </a:t>
            </a:r>
          </a:p>
          <a:p>
            <a:r>
              <a:rPr lang="ru-RU" dirty="0" smtClean="0"/>
              <a:t>брюшной полости и расширенных петлях тонкой кишки. Показанием </a:t>
            </a:r>
          </a:p>
          <a:p>
            <a:r>
              <a:rPr lang="ru-RU" dirty="0" smtClean="0"/>
              <a:t>к нему является,  прежде всего,  необходимость дифференциального </a:t>
            </a:r>
          </a:p>
          <a:p>
            <a:r>
              <a:rPr lang="ru-RU" dirty="0" smtClean="0"/>
              <a:t>диагноза  с  другими  хирургическими  и  гинекологическими </a:t>
            </a:r>
          </a:p>
          <a:p>
            <a:r>
              <a:rPr lang="ru-RU" dirty="0" smtClean="0"/>
              <a:t>заболеваниями.  Кроме  этого,  лапароскопия  позволяет  оценить </a:t>
            </a:r>
          </a:p>
          <a:p>
            <a:r>
              <a:rPr lang="ru-RU" dirty="0" smtClean="0"/>
              <a:t>состояние брюшной полости, распространенность спаечного процесса </a:t>
            </a:r>
          </a:p>
          <a:p>
            <a:r>
              <a:rPr lang="ru-RU" dirty="0" smtClean="0"/>
              <a:t>и  определить  возможность  проведения  </a:t>
            </a:r>
            <a:r>
              <a:rPr lang="ru-RU" dirty="0" err="1" smtClean="0"/>
              <a:t>лапароскопического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рассечения  спаек  (</a:t>
            </a:r>
            <a:r>
              <a:rPr lang="ru-RU" dirty="0" err="1" smtClean="0"/>
              <a:t>адгезиолизиса</a:t>
            </a:r>
            <a:r>
              <a:rPr lang="ru-RU" dirty="0" smtClean="0"/>
              <a:t>)  как  малоинвазивного   способа </a:t>
            </a:r>
          </a:p>
          <a:p>
            <a:r>
              <a:rPr lang="ru-RU" dirty="0" smtClean="0"/>
              <a:t>разрешения ОКН. </a:t>
            </a:r>
          </a:p>
          <a:p>
            <a:r>
              <a:rPr lang="ru-RU" dirty="0" smtClean="0"/>
              <a:t>Общими  противопоказаниями  к  проведению  диагностической </a:t>
            </a:r>
          </a:p>
          <a:p>
            <a:r>
              <a:rPr lang="ru-RU" dirty="0" err="1" smtClean="0"/>
              <a:t>лапапроскопии</a:t>
            </a:r>
            <a:r>
              <a:rPr lang="ru-RU" dirty="0" smtClean="0"/>
              <a:t>  являются:  сердечно-легочные  заболевания  в  стадии </a:t>
            </a:r>
          </a:p>
          <a:p>
            <a:r>
              <a:rPr lang="ru-RU" dirty="0" smtClean="0"/>
              <a:t>декомпенсации, ожирение IV степени, нарушения свертывающей системы </a:t>
            </a:r>
          </a:p>
          <a:p>
            <a:r>
              <a:rPr lang="ru-RU" dirty="0" smtClean="0"/>
              <a:t>крови,  беременность  более  16  недель.  Местные  противопоказания: </a:t>
            </a:r>
          </a:p>
          <a:p>
            <a:r>
              <a:rPr lang="ru-RU" dirty="0" smtClean="0"/>
              <a:t>перенесенные в анамнезе </a:t>
            </a:r>
            <a:r>
              <a:rPr lang="ru-RU" dirty="0" err="1" smtClean="0"/>
              <a:t>травматичные</a:t>
            </a:r>
            <a:r>
              <a:rPr lang="ru-RU" dirty="0" smtClean="0"/>
              <a:t> или множественные  (более 3) </a:t>
            </a:r>
          </a:p>
          <a:p>
            <a:r>
              <a:rPr lang="ru-RU" dirty="0" smtClean="0"/>
              <a:t>операции  на  брюшной  полости,  запущенная  ОКН,  с  выраженным </a:t>
            </a:r>
          </a:p>
          <a:p>
            <a:r>
              <a:rPr lang="ru-RU" dirty="0" smtClean="0"/>
              <a:t>расширением  петель  кишки  (более  4  см),  которая  требует  глубокой </a:t>
            </a:r>
          </a:p>
          <a:p>
            <a:r>
              <a:rPr lang="ru-RU" dirty="0" smtClean="0"/>
              <a:t>интубации  и  декомпрессии  тонкой  кишки,  большие  невправимые  и </a:t>
            </a:r>
          </a:p>
          <a:p>
            <a:r>
              <a:rPr lang="ru-RU" dirty="0" smtClean="0"/>
              <a:t>гигантские грыжи передней,  брюшной стенки,  наличие множественных </a:t>
            </a:r>
          </a:p>
          <a:p>
            <a:r>
              <a:rPr lang="ru-RU" dirty="0" smtClean="0"/>
              <a:t>свищей на передней брюшной стенке</a:t>
            </a:r>
            <a:r>
              <a:rPr lang="ru-RU" baseline="0" dirty="0" smtClean="0"/>
              <a:t> </a:t>
            </a:r>
            <a:r>
              <a:rPr lang="ru-RU" dirty="0" smtClean="0"/>
              <a:t>(CР-B).</a:t>
            </a:r>
          </a:p>
          <a:p>
            <a:endParaRPr lang="ru-RU" dirty="0" smtClean="0"/>
          </a:p>
          <a:p>
            <a:r>
              <a:rPr lang="ru-RU" dirty="0" smtClean="0"/>
              <a:t>Компьютерная томография с двойным (пероральным и внутривенным) </a:t>
            </a:r>
          </a:p>
          <a:p>
            <a:r>
              <a:rPr lang="ru-RU" dirty="0" smtClean="0"/>
              <a:t>контрастированием динамично развивающийся и перспективный метод </a:t>
            </a:r>
          </a:p>
          <a:p>
            <a:r>
              <a:rPr lang="ru-RU" dirty="0" smtClean="0"/>
              <a:t>диагностики ОКН. Метод позволяет определить локализацию и причину </a:t>
            </a:r>
          </a:p>
          <a:p>
            <a:r>
              <a:rPr lang="ru-RU" dirty="0" smtClean="0"/>
              <a:t>обструкции, диаметр и </a:t>
            </a:r>
            <a:r>
              <a:rPr lang="ru-RU" dirty="0" err="1" smtClean="0"/>
              <a:t>пневмотоз</a:t>
            </a:r>
            <a:r>
              <a:rPr lang="ru-RU" dirty="0" smtClean="0"/>
              <a:t> кишки, наличие и количество выпота в </a:t>
            </a:r>
          </a:p>
          <a:p>
            <a:r>
              <a:rPr lang="ru-RU" dirty="0" smtClean="0"/>
              <a:t>брюшной полости, оценить артериальное кровоснабжение органа (чревный </a:t>
            </a:r>
          </a:p>
          <a:p>
            <a:r>
              <a:rPr lang="ru-RU" dirty="0" smtClean="0"/>
              <a:t>ствол,  </a:t>
            </a:r>
            <a:r>
              <a:rPr lang="ru-RU" dirty="0" err="1" smtClean="0"/>
              <a:t>верхнебрыжеечная</a:t>
            </a:r>
            <a:r>
              <a:rPr lang="ru-RU" dirty="0" smtClean="0"/>
              <a:t>  артерия,  </a:t>
            </a:r>
            <a:r>
              <a:rPr lang="ru-RU" dirty="0" err="1" smtClean="0"/>
              <a:t>нижнебрыжеечная</a:t>
            </a:r>
            <a:r>
              <a:rPr lang="ru-RU" dirty="0" smtClean="0"/>
              <a:t>  артерия), </a:t>
            </a:r>
          </a:p>
          <a:p>
            <a:r>
              <a:rPr lang="ru-RU" dirty="0" smtClean="0"/>
              <a:t>диагностировать другую патологию брюшной полости. По данным разных </a:t>
            </a:r>
          </a:p>
          <a:p>
            <a:r>
              <a:rPr lang="ru-RU" dirty="0" smtClean="0"/>
              <a:t>авторов точность метода в дифференциальной диагностике механической </a:t>
            </a:r>
          </a:p>
          <a:p>
            <a:r>
              <a:rPr lang="ru-RU" dirty="0" smtClean="0"/>
              <a:t>и  динамической  непроходимости  составляет  –  83-94%,  причины обструкции у 85-87%, уровня непроходимости у 93%, а странгуляции 43-85%. (CР-C).</a:t>
            </a:r>
          </a:p>
          <a:p>
            <a:endParaRPr lang="ru-RU" dirty="0" smtClean="0"/>
          </a:p>
          <a:p>
            <a:r>
              <a:rPr lang="ru-RU" b="1" dirty="0" smtClean="0"/>
              <a:t>Магнитно-резонансная томография</a:t>
            </a:r>
            <a:r>
              <a:rPr lang="ru-RU" dirty="0" smtClean="0"/>
              <a:t>.  </a:t>
            </a:r>
          </a:p>
          <a:p>
            <a:r>
              <a:rPr lang="ru-RU" dirty="0" smtClean="0"/>
              <a:t>Метод   пока  не  нашел  определенного  места  в  диагностическом </a:t>
            </a:r>
          </a:p>
          <a:p>
            <a:r>
              <a:rPr lang="ru-RU" dirty="0" smtClean="0"/>
              <a:t>алгоритме при ОКН. По мнению некоторых исследователей сравним по </a:t>
            </a:r>
          </a:p>
          <a:p>
            <a:r>
              <a:rPr lang="ru-RU" dirty="0" smtClean="0"/>
              <a:t>эффективности с компьютерной томографией и УЗИ -  чувствительность в </a:t>
            </a:r>
          </a:p>
          <a:p>
            <a:r>
              <a:rPr lang="ru-RU" dirty="0" smtClean="0"/>
              <a:t>констатации ОКН составляет -  86-100%, а    специфичность -  90-100% . Несколько ниже эффективность исследования в  выявлении </a:t>
            </a:r>
          </a:p>
          <a:p>
            <a:r>
              <a:rPr lang="ru-RU" dirty="0" smtClean="0"/>
              <a:t>причины - 60-73% и уровня    непроходимости - 63% (СР-D). </a:t>
            </a:r>
          </a:p>
          <a:p>
            <a:r>
              <a:rPr lang="ru-RU" dirty="0" smtClean="0"/>
              <a:t>Главным  достоинством  метода  является  его  высокая  разрешающая </a:t>
            </a:r>
          </a:p>
          <a:p>
            <a:r>
              <a:rPr lang="ru-RU" dirty="0" smtClean="0"/>
              <a:t>способность,  возможность    улавливать  морфологические  изменения  в </a:t>
            </a:r>
          </a:p>
          <a:p>
            <a:r>
              <a:rPr lang="ru-RU" dirty="0" smtClean="0"/>
              <a:t>стенке тонкой кишки, характерные для опухоли, воспаления, ишемии и </a:t>
            </a:r>
          </a:p>
          <a:p>
            <a:r>
              <a:rPr lang="ru-RU" dirty="0" smtClean="0"/>
              <a:t>некроза,  а  также  определять  моторную  активность  тонкой  кишки .  Однако  МРТ,  несмотря  на  свою  малую  </a:t>
            </a:r>
            <a:r>
              <a:rPr lang="ru-RU" dirty="0" err="1" smtClean="0"/>
              <a:t>инвазивность</a:t>
            </a:r>
            <a:r>
              <a:rPr lang="ru-RU" dirty="0" smtClean="0"/>
              <a:t>  и потенциально высокую эффективность в диагностике ОКН, до сих пор не нашел широкого применения в клинической практике. Это связано не только  с  высокой  стоимостью  аппаратуры  и  самого  исследования, </a:t>
            </a:r>
          </a:p>
          <a:p>
            <a:r>
              <a:rPr lang="ru-RU" dirty="0" smtClean="0"/>
              <a:t>сложностью его проведения в ургентной ситуации, но и, самое главное, отсутствием  достаточного  клинического  материала  и  опыта,  которые </a:t>
            </a:r>
          </a:p>
          <a:p>
            <a:r>
              <a:rPr lang="ru-RU" dirty="0" smtClean="0"/>
              <a:t>позволили бы определить место этих исследований в диагностическом алгоритме при  кишечной непроходимости.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3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Хирургическая тактика и лечебная программа </a:t>
            </a:r>
          </a:p>
          <a:p>
            <a:r>
              <a:rPr lang="ru-RU" dirty="0" smtClean="0"/>
              <a:t>Хирургическая  тактика  при  неопухолевой  непроходимости </a:t>
            </a:r>
          </a:p>
          <a:p>
            <a:r>
              <a:rPr lang="ru-RU" dirty="0" smtClean="0"/>
              <a:t>зависит,  прежде всего,  от причины, формы  непроходимости  и  ее </a:t>
            </a:r>
          </a:p>
          <a:p>
            <a:r>
              <a:rPr lang="ru-RU" dirty="0" smtClean="0"/>
              <a:t>выраженности.  </a:t>
            </a:r>
          </a:p>
          <a:p>
            <a:r>
              <a:rPr lang="ru-RU" dirty="0" smtClean="0"/>
              <a:t>Экстренные операции показаны при: 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Странгуляционной</a:t>
            </a:r>
            <a:r>
              <a:rPr lang="ru-RU" dirty="0" smtClean="0"/>
              <a:t>  форме  острой  кишечной  непроходимости </a:t>
            </a:r>
          </a:p>
          <a:p>
            <a:r>
              <a:rPr lang="ru-RU" dirty="0" smtClean="0"/>
              <a:t>(инвагинация,  спаечный  процесс,  заворот,  </a:t>
            </a:r>
            <a:r>
              <a:rPr lang="ru-RU" dirty="0" err="1" smtClean="0"/>
              <a:t>узлообразование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Задержка операции в такой ситуации недопустима. Вмешательство проводится в течение 2-х часов от поступления из-за опасности </a:t>
            </a:r>
          </a:p>
          <a:p>
            <a:r>
              <a:rPr lang="ru-RU" dirty="0" smtClean="0"/>
              <a:t>развития некроза органа и перитонита (СР- B). При завороте толстой кишки, небольшом сроке заболевания и </a:t>
            </a:r>
          </a:p>
          <a:p>
            <a:r>
              <a:rPr lang="ru-RU" dirty="0" smtClean="0"/>
              <a:t>отсутствии  признаков  некроза  кишки  возможно  проведение </a:t>
            </a:r>
          </a:p>
          <a:p>
            <a:r>
              <a:rPr lang="ru-RU" dirty="0" smtClean="0"/>
              <a:t>консервативных  мероприятий,  направленных  на  разрешение </a:t>
            </a:r>
          </a:p>
          <a:p>
            <a:r>
              <a:rPr lang="ru-RU" dirty="0" smtClean="0"/>
              <a:t>непроходимости (сифонная клизма, лечебная </a:t>
            </a:r>
            <a:r>
              <a:rPr lang="ru-RU" dirty="0" err="1" smtClean="0"/>
              <a:t>колоноскопия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2. Запущенной  стадии  ОКН  с тяжелыми  вводно-электролитными </a:t>
            </a:r>
          </a:p>
          <a:p>
            <a:r>
              <a:rPr lang="ru-RU" dirty="0" smtClean="0"/>
              <a:t>нарушениями, выраженными зондовыми потерями (более 1000 мл), </a:t>
            </a:r>
          </a:p>
          <a:p>
            <a:r>
              <a:rPr lang="ru-RU" dirty="0" smtClean="0"/>
              <a:t>значительной </a:t>
            </a:r>
            <a:r>
              <a:rPr lang="ru-RU" dirty="0" err="1" smtClean="0"/>
              <a:t>дилятацией</a:t>
            </a:r>
            <a:r>
              <a:rPr lang="ru-RU" dirty="0" smtClean="0"/>
              <a:t> тонкой кишки (более 5 см) и большими </a:t>
            </a:r>
          </a:p>
          <a:p>
            <a:r>
              <a:rPr lang="ru-RU" dirty="0" smtClean="0"/>
              <a:t>сроками  (более 36 часов)  от начала заболевания.  В этой группе </a:t>
            </a:r>
          </a:p>
          <a:p>
            <a:r>
              <a:rPr lang="ru-RU" dirty="0" smtClean="0"/>
              <a:t>больных  наиболее  целесообразно  экстренное  оперативное </a:t>
            </a:r>
          </a:p>
          <a:p>
            <a:r>
              <a:rPr lang="ru-RU" dirty="0" smtClean="0"/>
              <a:t>вмешательство, после полноценной предоперационной подготовки в </a:t>
            </a:r>
          </a:p>
          <a:p>
            <a:r>
              <a:rPr lang="ru-RU" dirty="0" smtClean="0"/>
              <a:t>течение 4–6 часов, направленной на коррекцию метаболических </a:t>
            </a:r>
          </a:p>
          <a:p>
            <a:r>
              <a:rPr lang="ru-RU" dirty="0" smtClean="0"/>
              <a:t>нарушений  и  органной  недостаточности.  Попытки  разрешения </a:t>
            </a:r>
          </a:p>
          <a:p>
            <a:r>
              <a:rPr lang="ru-RU" dirty="0" smtClean="0"/>
              <a:t>непроходимости в такой ситуации малоэффективны. Объем и время </a:t>
            </a:r>
          </a:p>
          <a:p>
            <a:r>
              <a:rPr lang="ru-RU" dirty="0" smtClean="0"/>
              <a:t>предоперационной подготовки определяется в консилиуме хирурга, </a:t>
            </a:r>
          </a:p>
          <a:p>
            <a:r>
              <a:rPr lang="ru-RU" dirty="0" smtClean="0"/>
              <a:t>анестезиолога и  терапевта (по показаниям). В качестве подготовки </a:t>
            </a:r>
          </a:p>
          <a:p>
            <a:r>
              <a:rPr lang="ru-RU" dirty="0" smtClean="0"/>
              <a:t>используется </a:t>
            </a:r>
            <a:r>
              <a:rPr lang="ru-RU" dirty="0" err="1" smtClean="0"/>
              <a:t>инфузионая</a:t>
            </a:r>
            <a:r>
              <a:rPr lang="ru-RU" dirty="0" smtClean="0"/>
              <a:t> терапия (</a:t>
            </a:r>
            <a:r>
              <a:rPr lang="ru-RU" dirty="0" err="1" smtClean="0"/>
              <a:t>кристаллоидные</a:t>
            </a:r>
            <a:r>
              <a:rPr lang="ru-RU" dirty="0" smtClean="0"/>
              <a:t>, коллоидные, </a:t>
            </a:r>
          </a:p>
          <a:p>
            <a:r>
              <a:rPr lang="ru-RU" dirty="0" err="1" smtClean="0"/>
              <a:t>гликозированные</a:t>
            </a:r>
            <a:r>
              <a:rPr lang="ru-RU" dirty="0" smtClean="0"/>
              <a:t>  растворы),  декомпрессия  верхних  отделов </a:t>
            </a:r>
          </a:p>
          <a:p>
            <a:r>
              <a:rPr lang="ru-RU" dirty="0" smtClean="0"/>
              <a:t>желудочно-кишечного  тракта  (назогастральный  зонд), </a:t>
            </a:r>
          </a:p>
          <a:p>
            <a:r>
              <a:rPr lang="ru-RU" dirty="0" smtClean="0"/>
              <a:t>симптоматическая терапия.  Консервативная терапия, направленная на разрешение ОКН, </a:t>
            </a:r>
          </a:p>
          <a:p>
            <a:r>
              <a:rPr lang="ru-RU" dirty="0" smtClean="0"/>
              <a:t>проводится  у  больных  с  обтурационной  формой  ОКН  при </a:t>
            </a:r>
          </a:p>
          <a:p>
            <a:r>
              <a:rPr lang="ru-RU" dirty="0" smtClean="0"/>
              <a:t>отсутствии  выраженных  вводно-электролитных  нарушений  и </a:t>
            </a:r>
          </a:p>
          <a:p>
            <a:r>
              <a:rPr lang="ru-RU" dirty="0" smtClean="0"/>
              <a:t>небольших  (до  36  часов)  сроках  заболевания.  Характер </a:t>
            </a:r>
          </a:p>
          <a:p>
            <a:r>
              <a:rPr lang="ru-RU" dirty="0" smtClean="0"/>
              <a:t>консервативной  терапии,  ее длительность  зависят  от  причины, </a:t>
            </a:r>
          </a:p>
          <a:p>
            <a:r>
              <a:rPr lang="ru-RU" dirty="0" smtClean="0"/>
              <a:t>тяжести  заболевания  уровня  непроходимости,  особенностей </a:t>
            </a:r>
          </a:p>
          <a:p>
            <a:r>
              <a:rPr lang="ru-RU" dirty="0" smtClean="0"/>
              <a:t>клинической картины.  </a:t>
            </a:r>
          </a:p>
          <a:p>
            <a:r>
              <a:rPr lang="ru-RU" dirty="0" smtClean="0"/>
              <a:t>При обтурационной  тонкокишечной  непроходимости  вследствие </a:t>
            </a:r>
          </a:p>
          <a:p>
            <a:r>
              <a:rPr lang="ru-RU" dirty="0" smtClean="0"/>
              <a:t>желчных  камней,  </a:t>
            </a:r>
            <a:r>
              <a:rPr lang="ru-RU" dirty="0" err="1" smtClean="0"/>
              <a:t>безоара</a:t>
            </a:r>
            <a:r>
              <a:rPr lang="ru-RU" dirty="0" smtClean="0"/>
              <a:t>  эффективность    консервативных мероприятий невелика. Следует помнить, что особенностью течения </a:t>
            </a:r>
          </a:p>
          <a:p>
            <a:r>
              <a:rPr lang="ru-RU" dirty="0" smtClean="0"/>
              <a:t>этих заболеваний является ремитирующий характер непроходимости с </a:t>
            </a:r>
          </a:p>
          <a:p>
            <a:r>
              <a:rPr lang="ru-RU" dirty="0" smtClean="0"/>
              <a:t>эпизодами  «мнимого  благополучия».  Это  нередко  приводит  к </a:t>
            </a:r>
          </a:p>
          <a:p>
            <a:r>
              <a:rPr lang="ru-RU" dirty="0" smtClean="0"/>
              <a:t>задержке  операции  и  усугублению  состояния.  По  мере  установки диагноза  целесообразно оперировать пациентов в ближайшие 6 часов  </a:t>
            </a:r>
          </a:p>
          <a:p>
            <a:r>
              <a:rPr lang="ru-RU" dirty="0" smtClean="0"/>
              <a:t>не надеясь на полноценное восстановление пассажа по тонкой кишке. В  случае  спаечной  тонкокишечной  непроходимости,  учитывая </a:t>
            </a:r>
          </a:p>
          <a:p>
            <a:r>
              <a:rPr lang="ru-RU" dirty="0" smtClean="0"/>
              <a:t>патогенетические особенности заболевания, надежды на консервативное </a:t>
            </a:r>
          </a:p>
          <a:p>
            <a:r>
              <a:rPr lang="ru-RU" dirty="0" smtClean="0"/>
              <a:t>разрешение значительно выше. Отсюда и правомерность интенсивного </a:t>
            </a:r>
          </a:p>
          <a:p>
            <a:r>
              <a:rPr lang="ru-RU" dirty="0" smtClean="0"/>
              <a:t>лечения,  направленного  на  устранение  непроходимости.    Наиболее оптимально  проведение  консервативной  терапии в  течение  12  часов.  (СР–B).  Этот срок достаточен для выявления тенденции к </a:t>
            </a:r>
          </a:p>
          <a:p>
            <a:r>
              <a:rPr lang="ru-RU" dirty="0" smtClean="0"/>
              <a:t>разрешению непроходимости или, при отсутствии таковой, для адекватной подготовки к срочному вмешательству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58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Комплекс консервативного лечения включает в себя:  </a:t>
            </a:r>
          </a:p>
          <a:p>
            <a:r>
              <a:rPr lang="ru-RU" dirty="0" smtClean="0"/>
              <a:t>  Декомпрессию  проксимальных  отделов  желудочно-кишечного </a:t>
            </a:r>
          </a:p>
          <a:p>
            <a:r>
              <a:rPr lang="ru-RU" dirty="0" smtClean="0"/>
              <a:t>тракта. </a:t>
            </a:r>
            <a:r>
              <a:rPr lang="ru-RU" dirty="0" err="1" smtClean="0"/>
              <a:t>Назогастральной</a:t>
            </a:r>
            <a:r>
              <a:rPr lang="ru-RU" dirty="0" smtClean="0"/>
              <a:t> интубации бывает достаточно для ликвидации </a:t>
            </a:r>
          </a:p>
          <a:p>
            <a:r>
              <a:rPr lang="ru-RU" dirty="0" err="1" smtClean="0"/>
              <a:t>перерастяжения</a:t>
            </a:r>
            <a:r>
              <a:rPr lang="ru-RU" dirty="0" smtClean="0"/>
              <a:t> петель. Более перспективно  в этом плане  является  </a:t>
            </a:r>
          </a:p>
          <a:p>
            <a:r>
              <a:rPr lang="ru-RU" dirty="0" smtClean="0"/>
              <a:t>ЭНИД, которая повышает эффективность консервативной терапии до </a:t>
            </a:r>
          </a:p>
          <a:p>
            <a:r>
              <a:rPr lang="ru-RU" dirty="0" smtClean="0"/>
              <a:t>60,5-100%, и уменьшает сроки проведения консервативной терапии, </a:t>
            </a:r>
          </a:p>
          <a:p>
            <a:r>
              <a:rPr lang="ru-RU" dirty="0" smtClean="0"/>
              <a:t>ускоряя принятие тактических решений (СР- B). </a:t>
            </a:r>
          </a:p>
          <a:p>
            <a:r>
              <a:rPr lang="ru-RU" dirty="0" smtClean="0"/>
              <a:t>  </a:t>
            </a:r>
            <a:r>
              <a:rPr lang="ru-RU" dirty="0" err="1" smtClean="0"/>
              <a:t>Инфузионую</a:t>
            </a:r>
            <a:r>
              <a:rPr lang="ru-RU" dirty="0" smtClean="0"/>
              <a:t> терапию; </a:t>
            </a:r>
          </a:p>
          <a:p>
            <a:r>
              <a:rPr lang="ru-RU" dirty="0" smtClean="0"/>
              <a:t>  Введение спазмолитических препаратов; </a:t>
            </a:r>
          </a:p>
          <a:p>
            <a:r>
              <a:rPr lang="ru-RU" dirty="0" smtClean="0"/>
              <a:t>  Сифонную клизму и эндоскопическую </a:t>
            </a:r>
            <a:r>
              <a:rPr lang="ru-RU" dirty="0" err="1" smtClean="0"/>
              <a:t>деторзию</a:t>
            </a:r>
            <a:r>
              <a:rPr lang="ru-RU" dirty="0" smtClean="0"/>
              <a:t> (при завороте </a:t>
            </a:r>
          </a:p>
          <a:p>
            <a:r>
              <a:rPr lang="ru-RU" dirty="0" smtClean="0"/>
              <a:t>сигмовидной кишки);  </a:t>
            </a:r>
          </a:p>
          <a:p>
            <a:r>
              <a:rPr lang="ru-RU" dirty="0" smtClean="0"/>
              <a:t>  Перспективно  внутрикишечное  введение  водорастворимого </a:t>
            </a:r>
          </a:p>
          <a:p>
            <a:r>
              <a:rPr lang="ru-RU" dirty="0" smtClean="0"/>
              <a:t>контраста,  который  помимо  решения  диагностических  задач </a:t>
            </a:r>
          </a:p>
          <a:p>
            <a:r>
              <a:rPr lang="ru-RU" dirty="0" smtClean="0"/>
              <a:t>обладает  лечебным      воздействием,  позволяя  повысить </a:t>
            </a:r>
          </a:p>
          <a:p>
            <a:r>
              <a:rPr lang="ru-RU" dirty="0" smtClean="0"/>
              <a:t>эффективность  консервативных  мероприятий  до  81,5-91%. Проведенные  </a:t>
            </a:r>
            <a:r>
              <a:rPr lang="ru-RU" dirty="0" err="1" smtClean="0"/>
              <a:t>Di</a:t>
            </a:r>
            <a:r>
              <a:rPr lang="ru-RU" dirty="0" smtClean="0"/>
              <a:t> </a:t>
            </a:r>
            <a:r>
              <a:rPr lang="ru-RU" dirty="0" err="1" smtClean="0"/>
              <a:t>Saverio</a:t>
            </a:r>
            <a:r>
              <a:rPr lang="ru-RU" dirty="0" smtClean="0"/>
              <a:t> S (2008)[33], </a:t>
            </a:r>
            <a:r>
              <a:rPr lang="ru-RU" dirty="0" err="1" smtClean="0"/>
              <a:t>Burge</a:t>
            </a:r>
            <a:r>
              <a:rPr lang="ru-RU" dirty="0" smtClean="0"/>
              <a:t>  J (2005) контролируемые  </a:t>
            </a:r>
            <a:r>
              <a:rPr lang="ru-RU" dirty="0" err="1" smtClean="0"/>
              <a:t>рандомизированные</a:t>
            </a:r>
            <a:r>
              <a:rPr lang="ru-RU" dirty="0" smtClean="0"/>
              <a:t>  исследования,  доказали </a:t>
            </a:r>
          </a:p>
          <a:p>
            <a:r>
              <a:rPr lang="ru-RU" dirty="0" smtClean="0"/>
              <a:t>достоверно более  быстрое разрешение непроходимости по сравнению с  плацебо  у  пациентов  с  острой  спаечной  тонкокишечной  </a:t>
            </a:r>
          </a:p>
          <a:p>
            <a:r>
              <a:rPr lang="ru-RU" dirty="0" smtClean="0"/>
              <a:t>непроходимостью (СР – B). Важен  всесторонний  и  тщательный  контроль  над  течением </a:t>
            </a:r>
          </a:p>
          <a:p>
            <a:r>
              <a:rPr lang="ru-RU" dirty="0" smtClean="0"/>
              <a:t>кишечной  непроходимости,  который  осуществляется  на  основании </a:t>
            </a:r>
          </a:p>
          <a:p>
            <a:r>
              <a:rPr lang="ru-RU" dirty="0" smtClean="0"/>
              <a:t>комплекса  параметров:  1)  клинических  данных  (болевой  синдром, </a:t>
            </a:r>
          </a:p>
          <a:p>
            <a:r>
              <a:rPr lang="ru-RU" dirty="0" smtClean="0"/>
              <a:t>вздутие живота, отхождение стула, газов, рвоты, динамика зондового </a:t>
            </a:r>
          </a:p>
          <a:p>
            <a:r>
              <a:rPr lang="ru-RU" dirty="0" smtClean="0"/>
              <a:t>отделяемого);  2)  лабораторных  показателей,  свидетельствующих  о </a:t>
            </a:r>
          </a:p>
          <a:p>
            <a:r>
              <a:rPr lang="ru-RU" dirty="0" smtClean="0"/>
              <a:t>водно-электролитном балансе и 3)рентгенологической оценки пассажа </a:t>
            </a:r>
          </a:p>
          <a:p>
            <a:r>
              <a:rPr lang="ru-RU" dirty="0" smtClean="0"/>
              <a:t>контрастного вещества (водорастворимые препараты, сульфат бария) по </a:t>
            </a:r>
          </a:p>
          <a:p>
            <a:r>
              <a:rPr lang="ru-RU" dirty="0" smtClean="0"/>
              <a:t>желудочно-кишечному тракту.  </a:t>
            </a:r>
          </a:p>
          <a:p>
            <a:r>
              <a:rPr lang="ru-RU" dirty="0" smtClean="0"/>
              <a:t>Признаками  </a:t>
            </a:r>
            <a:r>
              <a:rPr lang="ru-RU" dirty="0" err="1" smtClean="0"/>
              <a:t>неразрешающейся</a:t>
            </a:r>
            <a:r>
              <a:rPr lang="ru-RU" dirty="0" smtClean="0"/>
              <a:t>  острой  тонкокишечной непроходимости являются: сохранение\рецидив болей в животе, рвоты, появление мышечного напряжения, свободной жидкости в брюшной </a:t>
            </a:r>
          </a:p>
          <a:p>
            <a:r>
              <a:rPr lang="ru-RU" dirty="0" smtClean="0"/>
              <a:t>полости  при  КТ  или  УЗИ,  зондовое  отделяемое  более  500  мл/</a:t>
            </a:r>
            <a:r>
              <a:rPr lang="ru-RU" dirty="0" err="1" smtClean="0"/>
              <a:t>сут</a:t>
            </a:r>
            <a:r>
              <a:rPr lang="ru-RU" dirty="0" smtClean="0"/>
              <a:t>  (СР-С), отсутствие  динамики  продвижения  контрастного </a:t>
            </a:r>
          </a:p>
          <a:p>
            <a:r>
              <a:rPr lang="ru-RU" dirty="0" smtClean="0"/>
              <a:t>вещества по тонкой кишке и поступления его в толстую кишку (СР-B). В этой ситуации принимается решение о срочном  оперативном </a:t>
            </a:r>
          </a:p>
          <a:p>
            <a:r>
              <a:rPr lang="ru-RU" dirty="0" smtClean="0"/>
              <a:t>вмешательстве,  а  проводимые  консервативные  мероприятия расцениваются как элементы предоперационной подготовки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89C5-5048-4DA2-B8E5-C1EB6150B9E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1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190" y="262817"/>
            <a:ext cx="8689976" cy="2509213"/>
          </a:xfrm>
        </p:spPr>
        <p:txBody>
          <a:bodyPr/>
          <a:lstStyle/>
          <a:p>
            <a:r>
              <a:rPr lang="ru-RU" dirty="0"/>
              <a:t> Острая     кишечная      непроходимость      (ОКН)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6778" y="3466070"/>
            <a:ext cx="8925226" cy="2250989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Calibri" panose="020F0502020204030204" pitchFamily="34" charset="0"/>
              </a:rPr>
              <a:t>синдром, </a:t>
            </a:r>
            <a:r>
              <a:rPr lang="ru-RU" sz="2400" b="1" i="1" dirty="0" smtClean="0">
                <a:latin typeface="Calibri" panose="020F0502020204030204" pitchFamily="34" charset="0"/>
              </a:rPr>
              <a:t>объединяющий </a:t>
            </a:r>
            <a:r>
              <a:rPr lang="ru-RU" sz="2400" b="1" i="1" dirty="0">
                <a:latin typeface="Calibri" panose="020F0502020204030204" pitchFamily="34" charset="0"/>
              </a:rPr>
              <a:t>различные заболевания, приводящие к нарушению пассажа  </a:t>
            </a:r>
            <a:r>
              <a:rPr lang="ru-RU" sz="2400" b="1" i="1" dirty="0" smtClean="0">
                <a:latin typeface="Calibri" panose="020F0502020204030204" pitchFamily="34" charset="0"/>
              </a:rPr>
              <a:t>по  </a:t>
            </a:r>
            <a:r>
              <a:rPr lang="ru-RU" sz="2400" b="1" i="1" dirty="0">
                <a:latin typeface="Calibri" panose="020F0502020204030204" pitchFamily="34" charset="0"/>
              </a:rPr>
              <a:t>кишке,  вследствие  механического  препятствия,  либо  недостаточности </a:t>
            </a:r>
            <a:r>
              <a:rPr lang="ru-RU" sz="2400" b="1" i="1" dirty="0" smtClean="0">
                <a:latin typeface="Calibri" panose="020F0502020204030204" pitchFamily="34" charset="0"/>
              </a:rPr>
              <a:t>двигательной </a:t>
            </a:r>
            <a:r>
              <a:rPr lang="ru-RU" sz="2400" b="1" i="1" dirty="0">
                <a:latin typeface="Calibri" panose="020F0502020204030204" pitchFamily="34" charset="0"/>
              </a:rPr>
              <a:t>функции кишки.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369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Хирургическая тактика и лечебная программа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2300" y="1866900"/>
            <a:ext cx="10972800" cy="429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Экстренные операции показаны </a:t>
            </a:r>
            <a:r>
              <a:rPr lang="ru-RU" dirty="0" smtClean="0"/>
              <a:t>при:</a:t>
            </a:r>
          </a:p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Странгуляционной</a:t>
            </a:r>
            <a:r>
              <a:rPr lang="ru-RU" dirty="0"/>
              <a:t>  форме  острой  кишечной  непроходимости </a:t>
            </a:r>
            <a:r>
              <a:rPr lang="ru-RU" dirty="0" smtClean="0"/>
              <a:t>(</a:t>
            </a:r>
            <a:r>
              <a:rPr lang="ru-RU" dirty="0"/>
              <a:t>инвагинация,  спаечный  процесс,  заворот,  </a:t>
            </a:r>
            <a:r>
              <a:rPr lang="ru-RU" dirty="0" err="1"/>
              <a:t>узлообразование</a:t>
            </a:r>
            <a:r>
              <a:rPr lang="ru-RU" dirty="0" smtClean="0"/>
              <a:t>) </a:t>
            </a:r>
            <a:r>
              <a:rPr lang="ru-RU" b="1" u="sng" dirty="0" smtClean="0"/>
              <a:t>подготовка 2 часа</a:t>
            </a:r>
            <a:r>
              <a:rPr lang="ru-RU" dirty="0" smtClean="0"/>
              <a:t>.</a:t>
            </a:r>
          </a:p>
          <a:p>
            <a:r>
              <a:rPr lang="ru-RU" dirty="0"/>
              <a:t>2. Запущенной  стадии  ОКН  с тяжелыми  </a:t>
            </a:r>
            <a:r>
              <a:rPr lang="ru-RU" dirty="0" smtClean="0"/>
              <a:t>вводно-электролитными нарушениями</a:t>
            </a:r>
            <a:r>
              <a:rPr lang="ru-RU" dirty="0"/>
              <a:t>, выраженными зондовыми потерями (более 1000 мл</a:t>
            </a:r>
            <a:r>
              <a:rPr lang="ru-RU" dirty="0" smtClean="0"/>
              <a:t>), значительной </a:t>
            </a:r>
            <a:r>
              <a:rPr lang="ru-RU" dirty="0" err="1"/>
              <a:t>дилятацией</a:t>
            </a:r>
            <a:r>
              <a:rPr lang="ru-RU" dirty="0"/>
              <a:t> тонкой кишки (более 5 см) и </a:t>
            </a:r>
            <a:r>
              <a:rPr lang="ru-RU" dirty="0" smtClean="0"/>
              <a:t>большими сроками  </a:t>
            </a:r>
            <a:r>
              <a:rPr lang="ru-RU" dirty="0"/>
              <a:t>(более 36 часов)  от начала </a:t>
            </a:r>
            <a:r>
              <a:rPr lang="ru-RU" dirty="0" smtClean="0"/>
              <a:t>заболевания </a:t>
            </a:r>
            <a:r>
              <a:rPr lang="ru-RU" b="1" u="sng" dirty="0" smtClean="0"/>
              <a:t>подготовка 4-6 часов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24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Комплекс консервативного лечения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92300"/>
            <a:ext cx="10363826" cy="3898899"/>
          </a:xfrm>
        </p:spPr>
        <p:txBody>
          <a:bodyPr/>
          <a:lstStyle/>
          <a:p>
            <a:r>
              <a:rPr lang="ru-RU" dirty="0" smtClean="0"/>
              <a:t>Декомпрессия  </a:t>
            </a:r>
            <a:r>
              <a:rPr lang="ru-RU" dirty="0"/>
              <a:t>проксимальных  отделов  желудочно-кишечного </a:t>
            </a:r>
            <a:r>
              <a:rPr lang="ru-RU" dirty="0" smtClean="0"/>
              <a:t>тракта.</a:t>
            </a:r>
          </a:p>
          <a:p>
            <a:r>
              <a:rPr lang="ru-RU" dirty="0" smtClean="0"/>
              <a:t>Инфузионная терапия</a:t>
            </a:r>
          </a:p>
          <a:p>
            <a:r>
              <a:rPr lang="ru-RU" dirty="0"/>
              <a:t>Введение спазмолитических </a:t>
            </a:r>
            <a:r>
              <a:rPr lang="ru-RU" dirty="0" smtClean="0"/>
              <a:t>препаратов</a:t>
            </a:r>
          </a:p>
          <a:p>
            <a:r>
              <a:rPr lang="ru-RU" dirty="0" smtClean="0"/>
              <a:t>Сифонная клизма </a:t>
            </a:r>
            <a:r>
              <a:rPr lang="ru-RU" dirty="0"/>
              <a:t>и эндоскопическую </a:t>
            </a:r>
            <a:r>
              <a:rPr lang="ru-RU" dirty="0" err="1" smtClean="0"/>
              <a:t>деторзия</a:t>
            </a:r>
            <a:r>
              <a:rPr lang="ru-RU" dirty="0" smtClean="0"/>
              <a:t> </a:t>
            </a:r>
            <a:r>
              <a:rPr lang="ru-RU" dirty="0"/>
              <a:t>(при завороте </a:t>
            </a:r>
            <a:r>
              <a:rPr lang="ru-RU" dirty="0" smtClean="0"/>
              <a:t>сигмовидной </a:t>
            </a:r>
            <a:r>
              <a:rPr lang="ru-RU" dirty="0"/>
              <a:t>кишки); </a:t>
            </a:r>
          </a:p>
        </p:txBody>
      </p:sp>
    </p:spTree>
    <p:extLst>
      <p:ext uri="{BB962C8B-B14F-4D97-AF65-F5344CB8AC3E}">
        <p14:creationId xmlns:p14="http://schemas.microsoft.com/office/powerpoint/2010/main" val="10709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0501"/>
            <a:ext cx="10364451" cy="1257300"/>
          </a:xfrm>
        </p:spPr>
        <p:txBody>
          <a:bodyPr>
            <a:normAutofit/>
          </a:bodyPr>
          <a:lstStyle/>
          <a:p>
            <a:r>
              <a:rPr lang="ru-RU" dirty="0"/>
              <a:t>Оперативное вмешательство.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181100"/>
            <a:ext cx="10363826" cy="5080000"/>
          </a:xfrm>
        </p:spPr>
        <p:txBody>
          <a:bodyPr>
            <a:normAutofit/>
          </a:bodyPr>
          <a:lstStyle/>
          <a:p>
            <a:r>
              <a:rPr lang="ru-RU" dirty="0"/>
              <a:t>Этапы операции: 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 Ревизия  брюшной  полости,  идентификации </a:t>
            </a:r>
            <a:r>
              <a:rPr lang="ru-RU" dirty="0" smtClean="0"/>
              <a:t>патоморфологического  </a:t>
            </a:r>
            <a:r>
              <a:rPr lang="ru-RU" dirty="0"/>
              <a:t>субстрата  </a:t>
            </a:r>
            <a:r>
              <a:rPr lang="ru-RU" dirty="0" smtClean="0"/>
              <a:t>непроходимости.  </a:t>
            </a:r>
            <a:r>
              <a:rPr lang="ru-RU" dirty="0"/>
              <a:t>Взятие </a:t>
            </a:r>
            <a:r>
              <a:rPr lang="ru-RU" dirty="0" smtClean="0"/>
              <a:t>экссудата  </a:t>
            </a:r>
            <a:r>
              <a:rPr lang="ru-RU" dirty="0"/>
              <a:t>брюшной  полости  на  бактериологическое </a:t>
            </a:r>
            <a:r>
              <a:rPr lang="ru-RU" dirty="0" smtClean="0"/>
              <a:t>исследование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2. Определение жизнеспособности кишки в зоне препятствия и </a:t>
            </a:r>
            <a:r>
              <a:rPr lang="ru-RU" dirty="0" smtClean="0"/>
              <a:t>определение  </a:t>
            </a:r>
            <a:r>
              <a:rPr lang="ru-RU" dirty="0"/>
              <a:t>показаний  к  ее  резекции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3. При  некрозе  кишки  производят  резекцию  в  пределах </a:t>
            </a:r>
            <a:r>
              <a:rPr lang="ru-RU" dirty="0" smtClean="0"/>
              <a:t>жизнеспособных </a:t>
            </a:r>
            <a:r>
              <a:rPr lang="ru-RU" dirty="0"/>
              <a:t>тканей, отступя от зоны некроза  в приводящем </a:t>
            </a:r>
            <a:r>
              <a:rPr lang="ru-RU" dirty="0" smtClean="0"/>
              <a:t>отделе </a:t>
            </a:r>
            <a:r>
              <a:rPr lang="ru-RU" dirty="0"/>
              <a:t>на 30-40 см, в отводящем на </a:t>
            </a:r>
            <a:r>
              <a:rPr lang="ru-RU" dirty="0" smtClean="0"/>
              <a:t>15-20 </a:t>
            </a:r>
            <a:r>
              <a:rPr lang="ru-RU" dirty="0"/>
              <a:t>см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4.  Учитывая  наличие  перепада  диаметров  тонкой  кишки, </a:t>
            </a:r>
            <a:r>
              <a:rPr lang="ru-RU" dirty="0" smtClean="0"/>
              <a:t>предпочтительно </a:t>
            </a:r>
            <a:r>
              <a:rPr lang="ru-RU" dirty="0"/>
              <a:t>наложение тонко-тонкокишечного анастомоза </a:t>
            </a:r>
            <a:r>
              <a:rPr lang="ru-RU" dirty="0" smtClean="0"/>
              <a:t>«</a:t>
            </a:r>
            <a:r>
              <a:rPr lang="ru-RU" dirty="0"/>
              <a:t>бок  в  бок». </a:t>
            </a:r>
          </a:p>
        </p:txBody>
      </p:sp>
    </p:spTree>
    <p:extLst>
      <p:ext uri="{BB962C8B-B14F-4D97-AF65-F5344CB8AC3E}">
        <p14:creationId xmlns:p14="http://schemas.microsoft.com/office/powerpoint/2010/main" val="232404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431800"/>
            <a:ext cx="10363826" cy="5765800"/>
          </a:xfrm>
        </p:spPr>
        <p:txBody>
          <a:bodyPr>
            <a:normAutofit/>
          </a:bodyPr>
          <a:lstStyle/>
          <a:p>
            <a:r>
              <a:rPr lang="ru-RU" dirty="0"/>
              <a:t>5.  Проведение  </a:t>
            </a:r>
            <a:r>
              <a:rPr lang="ru-RU" dirty="0" err="1"/>
              <a:t>назоинтестинального</a:t>
            </a:r>
            <a:r>
              <a:rPr lang="ru-RU" dirty="0"/>
              <a:t>  зонда  для  декомпрессии </a:t>
            </a:r>
            <a:r>
              <a:rPr lang="ru-RU" dirty="0" smtClean="0"/>
              <a:t>тонкой </a:t>
            </a:r>
            <a:r>
              <a:rPr lang="ru-RU" dirty="0"/>
              <a:t>кишки обязательно, за исключением случаев ОКН  без </a:t>
            </a:r>
            <a:r>
              <a:rPr lang="ru-RU" dirty="0" smtClean="0"/>
              <a:t>выраженного </a:t>
            </a:r>
            <a:r>
              <a:rPr lang="ru-RU" dirty="0"/>
              <a:t>расширения петель кишки (до 30 мм), небольшого </a:t>
            </a:r>
            <a:r>
              <a:rPr lang="ru-RU" dirty="0" smtClean="0"/>
              <a:t>количества  </a:t>
            </a:r>
            <a:r>
              <a:rPr lang="ru-RU" dirty="0"/>
              <a:t>зондового  отделяемого  (до  500  мл),  отсутствие </a:t>
            </a:r>
            <a:r>
              <a:rPr lang="ru-RU" dirty="0" smtClean="0"/>
              <a:t>выраженного  </a:t>
            </a:r>
            <a:r>
              <a:rPr lang="ru-RU" dirty="0"/>
              <a:t>спаечного  процесса  и необходимости  резекции </a:t>
            </a:r>
            <a:r>
              <a:rPr lang="ru-RU" dirty="0" smtClean="0"/>
              <a:t>кишки</a:t>
            </a:r>
            <a:r>
              <a:rPr lang="ru-RU" dirty="0"/>
              <a:t>.  В  таких  ситуациях  допустимо  </a:t>
            </a:r>
            <a:r>
              <a:rPr lang="ru-RU" dirty="0" err="1"/>
              <a:t>назогастральная</a:t>
            </a:r>
            <a:r>
              <a:rPr lang="ru-RU" dirty="0"/>
              <a:t> </a:t>
            </a:r>
            <a:r>
              <a:rPr lang="ru-RU" dirty="0" smtClean="0"/>
              <a:t>декомпрессия.</a:t>
            </a:r>
          </a:p>
          <a:p>
            <a:r>
              <a:rPr lang="ru-RU" dirty="0"/>
              <a:t>6.   В  большинстве  случаев  дренирование  тонкой  кишки </a:t>
            </a:r>
            <a:r>
              <a:rPr lang="ru-RU" dirty="0" smtClean="0"/>
              <a:t>необходимо  </a:t>
            </a:r>
            <a:r>
              <a:rPr lang="ru-RU" dirty="0"/>
              <a:t>выполнять  на  протяжении  50-100  см  от  связки </a:t>
            </a:r>
            <a:r>
              <a:rPr lang="ru-RU" dirty="0" smtClean="0"/>
              <a:t>Трейца  </a:t>
            </a:r>
            <a:r>
              <a:rPr lang="ru-RU" dirty="0" err="1"/>
              <a:t>двухпросветным</a:t>
            </a:r>
            <a:r>
              <a:rPr lang="ru-RU" dirty="0"/>
              <a:t>  зондам    для  проведения  в </a:t>
            </a:r>
            <a:r>
              <a:rPr lang="ru-RU" dirty="0" smtClean="0"/>
              <a:t>послеоперационном </a:t>
            </a:r>
            <a:r>
              <a:rPr lang="ru-RU" dirty="0"/>
              <a:t>периоде декомпрессии и </a:t>
            </a:r>
            <a:r>
              <a:rPr lang="ru-RU" dirty="0" err="1" smtClean="0"/>
              <a:t>энетротерапии</a:t>
            </a:r>
            <a:r>
              <a:rPr lang="ru-RU" dirty="0" smtClean="0"/>
              <a:t>.</a:t>
            </a:r>
          </a:p>
          <a:p>
            <a:r>
              <a:rPr lang="ru-RU" dirty="0"/>
              <a:t>7.  В  случаях,  когда  ОКН  осложнена  распространённым </a:t>
            </a:r>
            <a:r>
              <a:rPr lang="ru-RU" dirty="0" smtClean="0"/>
              <a:t>перитонитом </a:t>
            </a:r>
            <a:r>
              <a:rPr lang="ru-RU" dirty="0"/>
              <a:t>и высоким внутрибрюшным давлением вследствие </a:t>
            </a:r>
            <a:r>
              <a:rPr lang="ru-RU" dirty="0" smtClean="0"/>
              <a:t>выраженного  </a:t>
            </a:r>
            <a:r>
              <a:rPr lang="ru-RU" dirty="0"/>
              <a:t>расширения  тонкой  кишки,  для  профилактики </a:t>
            </a:r>
            <a:r>
              <a:rPr lang="ru-RU" dirty="0" smtClean="0"/>
              <a:t>развития </a:t>
            </a:r>
            <a:r>
              <a:rPr lang="ru-RU" dirty="0" err="1"/>
              <a:t>компартмент</a:t>
            </a:r>
            <a:r>
              <a:rPr lang="ru-RU" dirty="0"/>
              <a:t>-синдрома следует ушить  </a:t>
            </a:r>
            <a:r>
              <a:rPr lang="ru-RU" dirty="0" err="1"/>
              <a:t>лапаротомную</a:t>
            </a:r>
            <a:r>
              <a:rPr lang="ru-RU" dirty="0"/>
              <a:t> </a:t>
            </a:r>
            <a:r>
              <a:rPr lang="ru-RU" dirty="0" smtClean="0"/>
              <a:t>рану </a:t>
            </a:r>
            <a:r>
              <a:rPr lang="ru-RU" dirty="0"/>
              <a:t>одним из декомпрессионных способов. </a:t>
            </a:r>
          </a:p>
        </p:txBody>
      </p:sp>
    </p:spTree>
    <p:extLst>
      <p:ext uri="{BB962C8B-B14F-4D97-AF65-F5344CB8AC3E}">
        <p14:creationId xmlns:p14="http://schemas.microsoft.com/office/powerpoint/2010/main" val="217092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лечения ОКН при других причинах заболевания.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930400"/>
            <a:ext cx="10363826" cy="3860799"/>
          </a:xfrm>
        </p:spPr>
        <p:txBody>
          <a:bodyPr/>
          <a:lstStyle/>
          <a:p>
            <a:r>
              <a:rPr lang="ru-RU" dirty="0" smtClean="0"/>
              <a:t> При  </a:t>
            </a:r>
            <a:r>
              <a:rPr lang="ru-RU" dirty="0"/>
              <a:t>желчнокаменной  непроходимости  выполняется </a:t>
            </a:r>
            <a:r>
              <a:rPr lang="ru-RU" dirty="0" err="1" smtClean="0"/>
              <a:t>энтеротомия</a:t>
            </a:r>
            <a:r>
              <a:rPr lang="ru-RU" dirty="0" smtClean="0"/>
              <a:t>  </a:t>
            </a:r>
            <a:r>
              <a:rPr lang="ru-RU" dirty="0"/>
              <a:t>с  извлечением  камня</a:t>
            </a:r>
            <a:r>
              <a:rPr lang="ru-RU" dirty="0" smtClean="0"/>
              <a:t>.</a:t>
            </a:r>
          </a:p>
          <a:p>
            <a:r>
              <a:rPr lang="ru-RU" dirty="0"/>
              <a:t>При  </a:t>
            </a:r>
            <a:r>
              <a:rPr lang="ru-RU" dirty="0" err="1"/>
              <a:t>обтурации</a:t>
            </a:r>
            <a:r>
              <a:rPr lang="ru-RU" dirty="0"/>
              <a:t> </a:t>
            </a:r>
            <a:r>
              <a:rPr lang="ru-RU" dirty="0" err="1"/>
              <a:t>безоарами</a:t>
            </a:r>
            <a:r>
              <a:rPr lang="ru-RU" dirty="0"/>
              <a:t>  проводят  их  фрагментацию  и </a:t>
            </a:r>
            <a:r>
              <a:rPr lang="ru-RU" dirty="0" smtClean="0"/>
              <a:t>низведение  </a:t>
            </a:r>
            <a:r>
              <a:rPr lang="ru-RU" dirty="0"/>
              <a:t>в  слепую  кишку.  При  невозможности  — </a:t>
            </a:r>
            <a:r>
              <a:rPr lang="ru-RU" dirty="0" err="1" smtClean="0"/>
              <a:t>энтеротомия</a:t>
            </a:r>
            <a:r>
              <a:rPr lang="ru-RU" dirty="0" smtClean="0"/>
              <a:t> </a:t>
            </a:r>
            <a:r>
              <a:rPr lang="ru-RU" dirty="0"/>
              <a:t>с извлечением этих образований.</a:t>
            </a:r>
          </a:p>
        </p:txBody>
      </p:sp>
    </p:spTree>
    <p:extLst>
      <p:ext uri="{BB962C8B-B14F-4D97-AF65-F5344CB8AC3E}">
        <p14:creationId xmlns:p14="http://schemas.microsoft.com/office/powerpoint/2010/main" val="235097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482600"/>
            <a:ext cx="10363826" cy="5308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При заворотах сигмовидной кишки без некроза производится: </a:t>
            </a:r>
          </a:p>
          <a:p>
            <a:r>
              <a:rPr lang="ru-RU" dirty="0"/>
              <a:t>1)  резекция  по  типу  Микулича  (при  отсутствии  высокого </a:t>
            </a:r>
            <a:r>
              <a:rPr lang="ru-RU" dirty="0" smtClean="0"/>
              <a:t>операционного  </a:t>
            </a:r>
            <a:r>
              <a:rPr lang="ru-RU" dirty="0"/>
              <a:t>риска  у  сохранных  пациентов)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деторзия</a:t>
            </a:r>
            <a:r>
              <a:rPr lang="ru-RU" dirty="0"/>
              <a:t> </a:t>
            </a:r>
            <a:r>
              <a:rPr lang="ru-RU" dirty="0" smtClean="0"/>
              <a:t>заворота  </a:t>
            </a:r>
            <a:r>
              <a:rPr lang="ru-RU" dirty="0"/>
              <a:t>с </a:t>
            </a:r>
            <a:r>
              <a:rPr lang="ru-RU" dirty="0" err="1"/>
              <a:t>мезосигмопластикой</a:t>
            </a:r>
            <a:r>
              <a:rPr lang="ru-RU" dirty="0"/>
              <a:t>  и ретроградной интубацией </a:t>
            </a:r>
            <a:r>
              <a:rPr lang="ru-RU" dirty="0" smtClean="0"/>
              <a:t>сигмовидной </a:t>
            </a:r>
            <a:r>
              <a:rPr lang="ru-RU" dirty="0"/>
              <a:t>кишки газоотводной </a:t>
            </a:r>
            <a:r>
              <a:rPr lang="ru-RU" dirty="0" smtClean="0"/>
              <a:t>трубкой.</a:t>
            </a:r>
          </a:p>
          <a:p>
            <a:r>
              <a:rPr lang="ru-RU" dirty="0" smtClean="0"/>
              <a:t>3</a:t>
            </a:r>
            <a:r>
              <a:rPr lang="ru-RU" dirty="0"/>
              <a:t>) При заворотах </a:t>
            </a:r>
            <a:r>
              <a:rPr lang="ru-RU" dirty="0" smtClean="0"/>
              <a:t>сигмовидной </a:t>
            </a:r>
            <a:r>
              <a:rPr lang="ru-RU" dirty="0"/>
              <a:t>кишки с некрозом выполняется резекция по типу </a:t>
            </a:r>
            <a:r>
              <a:rPr lang="ru-RU" dirty="0" smtClean="0"/>
              <a:t>Гартмана </a:t>
            </a:r>
            <a:r>
              <a:rPr lang="ru-RU" dirty="0"/>
              <a:t>с выведением одноствольной сигмостомы. </a:t>
            </a:r>
          </a:p>
          <a:p>
            <a:pPr marL="0" indent="0">
              <a:buNone/>
            </a:pPr>
            <a:r>
              <a:rPr lang="ru-RU" dirty="0"/>
              <a:t>При  заворотах слепой  кишки  без  некроза: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err="1" smtClean="0"/>
              <a:t>деторзия</a:t>
            </a:r>
            <a:r>
              <a:rPr lang="ru-RU" dirty="0" smtClean="0"/>
              <a:t> заворота и </a:t>
            </a:r>
            <a:r>
              <a:rPr lang="ru-RU" dirty="0" err="1" smtClean="0"/>
              <a:t>цекопексия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При некрозе  </a:t>
            </a:r>
            <a:r>
              <a:rPr lang="ru-RU" dirty="0"/>
              <a:t>слепой  кишки: </a:t>
            </a:r>
            <a:endParaRPr lang="ru-RU" dirty="0" smtClean="0"/>
          </a:p>
          <a:p>
            <a:pPr marL="457200" indent="-457200">
              <a:buAutoNum type="arabicParenR" startAt="2"/>
            </a:pPr>
            <a:r>
              <a:rPr lang="ru-RU" dirty="0" smtClean="0"/>
              <a:t>резекция  </a:t>
            </a:r>
            <a:r>
              <a:rPr lang="ru-RU" dirty="0"/>
              <a:t>с </a:t>
            </a:r>
            <a:r>
              <a:rPr lang="ru-RU" dirty="0" err="1" smtClean="0"/>
              <a:t>илеотрасверзоанастомозом</a:t>
            </a:r>
            <a:endParaRPr lang="ru-RU" dirty="0" smtClean="0"/>
          </a:p>
          <a:p>
            <a:pPr marL="457200" indent="-457200">
              <a:buAutoNum type="arabicParenR" startAt="2"/>
            </a:pPr>
            <a:r>
              <a:rPr lang="ru-RU" dirty="0" smtClean="0"/>
              <a:t> при  </a:t>
            </a:r>
            <a:r>
              <a:rPr lang="ru-RU" dirty="0" err="1"/>
              <a:t>выраженнной</a:t>
            </a:r>
            <a:r>
              <a:rPr lang="ru-RU" dirty="0"/>
              <a:t> </a:t>
            </a:r>
            <a:r>
              <a:rPr lang="ru-RU" dirty="0" smtClean="0"/>
              <a:t>непроходимости</a:t>
            </a:r>
            <a:r>
              <a:rPr lang="ru-RU" dirty="0"/>
              <a:t>,  перитоните  резекция  с  </a:t>
            </a:r>
            <a:r>
              <a:rPr lang="ru-RU" dirty="0" err="1"/>
              <a:t>илео</a:t>
            </a:r>
            <a:r>
              <a:rPr lang="ru-RU" dirty="0"/>
              <a:t>-  или </a:t>
            </a:r>
            <a:r>
              <a:rPr lang="ru-RU" dirty="0" err="1" smtClean="0"/>
              <a:t>трансверзостомой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0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355600"/>
            <a:ext cx="10363826" cy="5435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 случаях  заворота  поперечно-ободочной  кишки, </a:t>
            </a:r>
            <a:r>
              <a:rPr lang="ru-RU" dirty="0" smtClean="0"/>
              <a:t>независимо </a:t>
            </a:r>
            <a:r>
              <a:rPr lang="ru-RU" dirty="0"/>
              <a:t>от наличия или отсутствия некроза: </a:t>
            </a:r>
            <a:endParaRPr lang="ru-RU" dirty="0" smtClean="0"/>
          </a:p>
          <a:p>
            <a:r>
              <a:rPr lang="ru-RU" dirty="0" smtClean="0"/>
              <a:t>сегментарная резекция  </a:t>
            </a:r>
            <a:r>
              <a:rPr lang="ru-RU" dirty="0"/>
              <a:t>поперечно-ободочной  кишки  или  расширенная </a:t>
            </a:r>
            <a:r>
              <a:rPr lang="ru-RU" dirty="0" smtClean="0"/>
              <a:t>гемиколэктомия  </a:t>
            </a:r>
            <a:r>
              <a:rPr lang="ru-RU" dirty="0"/>
              <a:t>с  выведением  </a:t>
            </a:r>
            <a:r>
              <a:rPr lang="ru-RU" dirty="0" err="1"/>
              <a:t>колостомы</a:t>
            </a:r>
            <a:r>
              <a:rPr lang="ru-RU" dirty="0"/>
              <a:t>.  При </a:t>
            </a:r>
            <a:r>
              <a:rPr lang="ru-RU" dirty="0" smtClean="0"/>
              <a:t>правосторонней  </a:t>
            </a:r>
            <a:r>
              <a:rPr lang="ru-RU" dirty="0"/>
              <a:t>гемиколэктомии  допустимо  наложение </a:t>
            </a:r>
            <a:r>
              <a:rPr lang="ru-RU" dirty="0" err="1" smtClean="0"/>
              <a:t>илеотрасверзоанастомоза</a:t>
            </a:r>
            <a:r>
              <a:rPr lang="ru-RU" dirty="0" smtClean="0"/>
              <a:t>.</a:t>
            </a:r>
          </a:p>
          <a:p>
            <a:r>
              <a:rPr lang="ru-RU" dirty="0"/>
              <a:t>При  завороте  тонкой  кишки  без  некроза  выполняется </a:t>
            </a:r>
            <a:r>
              <a:rPr lang="ru-RU" dirty="0" err="1" smtClean="0"/>
              <a:t>деторзия</a:t>
            </a:r>
            <a:r>
              <a:rPr lang="ru-RU" dirty="0" smtClean="0"/>
              <a:t>  </a:t>
            </a:r>
            <a:r>
              <a:rPr lang="ru-RU" dirty="0"/>
              <a:t>заворота,  </a:t>
            </a:r>
            <a:r>
              <a:rPr lang="ru-RU" dirty="0" err="1"/>
              <a:t>пликация</a:t>
            </a:r>
            <a:r>
              <a:rPr lang="ru-RU" dirty="0"/>
              <a:t>  брыжейки  тонкой  кишки  на </a:t>
            </a:r>
            <a:r>
              <a:rPr lang="ru-RU" dirty="0" smtClean="0"/>
              <a:t>длинном </a:t>
            </a:r>
            <a:r>
              <a:rPr lang="ru-RU" dirty="0" err="1"/>
              <a:t>назоинтестинальном</a:t>
            </a:r>
            <a:r>
              <a:rPr lang="ru-RU" dirty="0"/>
              <a:t> зонде.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завороте с некрозом </a:t>
            </a:r>
            <a:r>
              <a:rPr lang="ru-RU" dirty="0" smtClean="0"/>
              <a:t>тонкой  </a:t>
            </a:r>
            <a:r>
              <a:rPr lang="ru-RU" dirty="0"/>
              <a:t>кишки  производится  резекция  тонкой  кишки  с </a:t>
            </a:r>
            <a:r>
              <a:rPr lang="ru-RU" dirty="0" smtClean="0"/>
              <a:t>наложением  </a:t>
            </a:r>
            <a:r>
              <a:rPr lang="ru-RU" dirty="0"/>
              <a:t>анастомоза  бок-в-бок,  назоинтестинальная </a:t>
            </a:r>
            <a:r>
              <a:rPr lang="ru-RU" dirty="0" smtClean="0"/>
              <a:t>декомпрессия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0671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66700"/>
            <a:ext cx="10363826" cy="6096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 острой  спаечной  тонкокишечной  непроходимости  и </a:t>
            </a:r>
            <a:r>
              <a:rPr lang="ru-RU" dirty="0" smtClean="0"/>
              <a:t>наличии  </a:t>
            </a:r>
            <a:r>
              <a:rPr lang="ru-RU" dirty="0"/>
              <a:t>трудноразделимых  спаечных  конгломератов, </a:t>
            </a:r>
            <a:r>
              <a:rPr lang="ru-RU" dirty="0" smtClean="0"/>
              <a:t>разделение  </a:t>
            </a:r>
            <a:r>
              <a:rPr lang="ru-RU" dirty="0"/>
              <a:t>которых  невозможно  без  повреждения  кишки, </a:t>
            </a:r>
            <a:r>
              <a:rPr lang="ru-RU" dirty="0" smtClean="0"/>
              <a:t>показано  </a:t>
            </a:r>
            <a:r>
              <a:rPr lang="ru-RU" dirty="0"/>
              <a:t>применение  шунтирующих  </a:t>
            </a:r>
            <a:r>
              <a:rPr lang="ru-RU" dirty="0" err="1"/>
              <a:t>межкишечных</a:t>
            </a:r>
            <a:r>
              <a:rPr lang="ru-RU" dirty="0"/>
              <a:t> </a:t>
            </a:r>
            <a:r>
              <a:rPr lang="ru-RU" dirty="0" smtClean="0"/>
              <a:t>анастомозов</a:t>
            </a:r>
            <a:r>
              <a:rPr lang="ru-RU" dirty="0"/>
              <a:t>, либо ограниченных резекций всего </a:t>
            </a:r>
            <a:r>
              <a:rPr lang="ru-RU" dirty="0" smtClean="0"/>
              <a:t>конгломерата без </a:t>
            </a:r>
            <a:r>
              <a:rPr lang="ru-RU" dirty="0"/>
              <a:t>манипуляций на измененной кишке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</a:t>
            </a:r>
            <a:r>
              <a:rPr lang="ru-RU" dirty="0"/>
              <a:t>При  подозрении  на  возможные  прогрессирующие </a:t>
            </a:r>
            <a:r>
              <a:rPr lang="ru-RU" dirty="0" smtClean="0"/>
              <a:t>деструктивные </a:t>
            </a:r>
            <a:r>
              <a:rPr lang="ru-RU" dirty="0"/>
              <a:t>изменения в стенке кишки следует выполнять </a:t>
            </a:r>
            <a:r>
              <a:rPr lang="ru-RU" dirty="0" smtClean="0"/>
              <a:t>ее  </a:t>
            </a:r>
            <a:r>
              <a:rPr lang="ru-RU" dirty="0"/>
              <a:t>резекцию  без  наложения  анастомозов.  Последующая </a:t>
            </a:r>
            <a:r>
              <a:rPr lang="ru-RU" dirty="0" smtClean="0"/>
              <a:t>операция </a:t>
            </a:r>
            <a:r>
              <a:rPr lang="ru-RU" dirty="0"/>
              <a:t>«повторного взгляда», проведенная через 12 часов, </a:t>
            </a:r>
            <a:r>
              <a:rPr lang="ru-RU" dirty="0" smtClean="0"/>
              <a:t>позволит </a:t>
            </a:r>
            <a:r>
              <a:rPr lang="ru-RU" dirty="0"/>
              <a:t>более точно определить необходимость и </a:t>
            </a:r>
            <a:r>
              <a:rPr lang="ru-RU" dirty="0" smtClean="0"/>
              <a:t>границы резекции </a:t>
            </a:r>
            <a:r>
              <a:rPr lang="ru-RU" dirty="0"/>
              <a:t>тонкой кишки и восстановить непрерывность ЖКТ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</a:t>
            </a:r>
            <a:r>
              <a:rPr lang="ru-RU" dirty="0"/>
              <a:t>В  крайних  случаях,  при  распространенном  перитоните  и </a:t>
            </a:r>
            <a:r>
              <a:rPr lang="ru-RU" dirty="0" smtClean="0"/>
              <a:t>необходимости </a:t>
            </a:r>
            <a:r>
              <a:rPr lang="ru-RU" dirty="0"/>
              <a:t>высокой  резекции  тонкой  кишки,  возможно </a:t>
            </a:r>
            <a:r>
              <a:rPr lang="ru-RU" dirty="0" smtClean="0"/>
              <a:t>отказаться  </a:t>
            </a:r>
            <a:r>
              <a:rPr lang="ru-RU" dirty="0"/>
              <a:t>от  наложения  первичного  анастомоза.  В  такой </a:t>
            </a:r>
            <a:r>
              <a:rPr lang="ru-RU" dirty="0" smtClean="0"/>
              <a:t>ситуации  </a:t>
            </a:r>
            <a:r>
              <a:rPr lang="ru-RU" dirty="0"/>
              <a:t>оправдано  временное  выведение  </a:t>
            </a:r>
            <a:r>
              <a:rPr lang="ru-RU" dirty="0" err="1"/>
              <a:t>двухствольной</a:t>
            </a:r>
            <a:r>
              <a:rPr lang="ru-RU" dirty="0"/>
              <a:t> </a:t>
            </a:r>
            <a:r>
              <a:rPr lang="ru-RU" dirty="0" err="1" smtClean="0"/>
              <a:t>еюностомы</a:t>
            </a:r>
            <a:r>
              <a:rPr lang="ru-RU" dirty="0" smtClean="0"/>
              <a:t> </a:t>
            </a:r>
            <a:r>
              <a:rPr lang="ru-RU" dirty="0"/>
              <a:t>и дренированием ее проксимального и дистального </a:t>
            </a:r>
            <a:r>
              <a:rPr lang="ru-RU" dirty="0" smtClean="0"/>
              <a:t>отрезка  </a:t>
            </a:r>
            <a:r>
              <a:rPr lang="ru-RU" dirty="0"/>
              <a:t>для  обеспечения  в  послеоперационном  периоде </a:t>
            </a:r>
            <a:r>
              <a:rPr lang="ru-RU" dirty="0" err="1" smtClean="0"/>
              <a:t>реинфузии</a:t>
            </a:r>
            <a:r>
              <a:rPr lang="ru-RU" dirty="0" smtClean="0"/>
              <a:t> </a:t>
            </a:r>
            <a:r>
              <a:rPr lang="ru-RU" dirty="0"/>
              <a:t>кишечного содержимого и </a:t>
            </a:r>
            <a:r>
              <a:rPr lang="ru-RU" dirty="0" err="1"/>
              <a:t>энтерального</a:t>
            </a:r>
            <a:r>
              <a:rPr lang="ru-RU" dirty="0"/>
              <a:t> 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403221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/>
          <a:stretch/>
        </p:blipFill>
        <p:spPr>
          <a:xfrm>
            <a:off x="2082800" y="431800"/>
            <a:ext cx="7962900" cy="5613399"/>
          </a:xfrm>
        </p:spPr>
      </p:pic>
    </p:spTree>
    <p:extLst>
      <p:ext uri="{BB962C8B-B14F-4D97-AF65-F5344CB8AC3E}">
        <p14:creationId xmlns:p14="http://schemas.microsoft.com/office/powerpoint/2010/main" val="47782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Код МКБ 10 - К 56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911179"/>
            <a:ext cx="10363826" cy="359993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 </a:t>
            </a:r>
            <a:r>
              <a:rPr lang="ru-RU" b="1" i="1" dirty="0"/>
              <a:t>56.0 – паралитический </a:t>
            </a:r>
            <a:r>
              <a:rPr lang="ru-RU" b="1" i="1" dirty="0" err="1"/>
              <a:t>илеус</a:t>
            </a:r>
            <a:r>
              <a:rPr lang="ru-RU" b="1" i="1" dirty="0"/>
              <a:t> </a:t>
            </a:r>
          </a:p>
          <a:p>
            <a:r>
              <a:rPr lang="ru-RU" b="1" i="1" dirty="0"/>
              <a:t>К56.2 – заворот кишок </a:t>
            </a:r>
          </a:p>
          <a:p>
            <a:r>
              <a:rPr lang="ru-RU" b="1" i="1" dirty="0"/>
              <a:t>К56.3 – </a:t>
            </a:r>
            <a:r>
              <a:rPr lang="ru-RU" b="1" i="1" dirty="0" err="1"/>
              <a:t>илеус</a:t>
            </a:r>
            <a:r>
              <a:rPr lang="ru-RU" b="1" i="1" dirty="0"/>
              <a:t>, вызванный желчным камнем </a:t>
            </a:r>
          </a:p>
          <a:p>
            <a:r>
              <a:rPr lang="ru-RU" b="1" i="1" dirty="0"/>
              <a:t>К56.4 – другой вид закрытия просвета кишечника </a:t>
            </a:r>
          </a:p>
          <a:p>
            <a:r>
              <a:rPr lang="ru-RU" b="1" i="1" dirty="0"/>
              <a:t>К56.5 – кишечные сращения [спайки] с непроходимостью </a:t>
            </a:r>
          </a:p>
          <a:p>
            <a:r>
              <a:rPr lang="ru-RU" b="1" i="1" dirty="0"/>
              <a:t>К56.6 – другая и неуточненная кишечная непроходимость </a:t>
            </a:r>
          </a:p>
        </p:txBody>
      </p:sp>
    </p:spTree>
    <p:extLst>
      <p:ext uri="{BB962C8B-B14F-4D97-AF65-F5344CB8AC3E}">
        <p14:creationId xmlns:p14="http://schemas.microsoft.com/office/powerpoint/2010/main" val="317133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4000" y="292100"/>
            <a:ext cx="11023600" cy="604520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ЭТИОЛОГИЯ </a:t>
            </a:r>
          </a:p>
          <a:p>
            <a:pPr marL="0" indent="0">
              <a:buNone/>
            </a:pPr>
            <a:r>
              <a:rPr lang="ru-RU" sz="2400" b="1" dirty="0">
                <a:latin typeface="Calibri" panose="020F0502020204030204" pitchFamily="34" charset="0"/>
              </a:rPr>
              <a:t>1.  Механическая: </a:t>
            </a:r>
            <a:endParaRPr lang="ru-RU" sz="2400" b="1" dirty="0" smtClean="0">
              <a:latin typeface="Calibri" panose="020F0502020204030204" pitchFamily="34" charset="0"/>
            </a:endParaRPr>
          </a:p>
          <a:p>
            <a:r>
              <a:rPr lang="ru-RU" sz="2400" b="1" dirty="0" smtClean="0">
                <a:latin typeface="Calibri" panose="020F0502020204030204" pitchFamily="34" charset="0"/>
              </a:rPr>
              <a:t>спайки  </a:t>
            </a:r>
            <a:r>
              <a:rPr lang="ru-RU" sz="2400" b="1" dirty="0">
                <a:latin typeface="Calibri" panose="020F0502020204030204" pitchFamily="34" charset="0"/>
              </a:rPr>
              <a:t>(80 -  91</a:t>
            </a:r>
            <a:r>
              <a:rPr lang="ru-RU" sz="2400" b="1" dirty="0" smtClean="0">
                <a:latin typeface="Calibri" panose="020F0502020204030204" pitchFamily="34" charset="0"/>
              </a:rPr>
              <a:t>%)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болезнь </a:t>
            </a:r>
            <a:r>
              <a:rPr lang="ru-RU" sz="2400" b="1" dirty="0">
                <a:latin typeface="Calibri" panose="020F0502020204030204" pitchFamily="34" charset="0"/>
              </a:rPr>
              <a:t>Крона(0,7-3</a:t>
            </a:r>
            <a:r>
              <a:rPr lang="ru-RU" sz="2400" b="1" dirty="0" smtClean="0">
                <a:latin typeface="Calibri" panose="020F0502020204030204" pitchFamily="34" charset="0"/>
              </a:rPr>
              <a:t>%)</a:t>
            </a:r>
            <a:endParaRPr lang="ru-RU" sz="2400" b="1" dirty="0">
              <a:latin typeface="Calibri" panose="020F0502020204030204" pitchFamily="34" charset="0"/>
            </a:endParaRPr>
          </a:p>
          <a:p>
            <a:r>
              <a:rPr lang="ru-RU" sz="2400" b="1" dirty="0">
                <a:latin typeface="Calibri" panose="020F0502020204030204" pitchFamily="34" charset="0"/>
              </a:rPr>
              <a:t>заворот (4-6</a:t>
            </a:r>
            <a:r>
              <a:rPr lang="ru-RU" sz="2400" b="1" dirty="0" smtClean="0">
                <a:latin typeface="Calibri" panose="020F0502020204030204" pitchFamily="34" charset="0"/>
              </a:rPr>
              <a:t>%)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инвагинация </a:t>
            </a:r>
            <a:r>
              <a:rPr lang="ru-RU" sz="2400" b="1" dirty="0">
                <a:latin typeface="Calibri" panose="020F0502020204030204" pitchFamily="34" charset="0"/>
              </a:rPr>
              <a:t>(3-5</a:t>
            </a:r>
            <a:r>
              <a:rPr lang="ru-RU" sz="2400" b="1" dirty="0" smtClean="0">
                <a:latin typeface="Calibri" panose="020F0502020204030204" pitchFamily="34" charset="0"/>
              </a:rPr>
              <a:t>%)</a:t>
            </a:r>
          </a:p>
          <a:p>
            <a:r>
              <a:rPr lang="ru-RU" sz="2400" b="1" dirty="0" err="1" smtClean="0">
                <a:latin typeface="Calibri" panose="020F0502020204030204" pitchFamily="34" charset="0"/>
              </a:rPr>
              <a:t>безоар</a:t>
            </a:r>
            <a:r>
              <a:rPr lang="ru-RU" sz="2400" b="1" dirty="0" smtClean="0">
                <a:latin typeface="Calibri" panose="020F0502020204030204" pitchFamily="34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</a:rPr>
              <a:t>(1,2-4</a:t>
            </a:r>
            <a:r>
              <a:rPr lang="ru-RU" sz="2400" b="1" dirty="0" smtClean="0">
                <a:latin typeface="Calibri" panose="020F0502020204030204" pitchFamily="34" charset="0"/>
              </a:rPr>
              <a:t>%)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желчные камни  </a:t>
            </a:r>
            <a:r>
              <a:rPr lang="ru-RU" sz="2400" b="1" dirty="0">
                <a:latin typeface="Calibri" panose="020F0502020204030204" pitchFamily="34" charset="0"/>
              </a:rPr>
              <a:t>(0,5-6</a:t>
            </a:r>
            <a:r>
              <a:rPr lang="ru-RU" sz="2400" b="1" dirty="0" smtClean="0">
                <a:latin typeface="Calibri" panose="020F0502020204030204" pitchFamily="34" charset="0"/>
              </a:rPr>
              <a:t>%)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инородные </a:t>
            </a:r>
            <a:r>
              <a:rPr lang="ru-RU" sz="2400" b="1" dirty="0">
                <a:latin typeface="Calibri" panose="020F0502020204030204" pitchFamily="34" charset="0"/>
              </a:rPr>
              <a:t>тела  (0,2-1</a:t>
            </a:r>
            <a:r>
              <a:rPr lang="ru-RU" sz="2400" b="1" dirty="0" smtClean="0">
                <a:latin typeface="Calibri" panose="020F0502020204030204" pitchFamily="34" charset="0"/>
              </a:rPr>
              <a:t>%)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прочие </a:t>
            </a:r>
            <a:r>
              <a:rPr lang="ru-RU" sz="2400" b="1" dirty="0">
                <a:latin typeface="Calibri" panose="020F0502020204030204" pitchFamily="34" charset="0"/>
              </a:rPr>
              <a:t>причины </a:t>
            </a:r>
            <a:r>
              <a:rPr lang="ru-RU" sz="2400" b="1" dirty="0" smtClean="0">
                <a:latin typeface="Calibri" panose="020F0502020204030204" pitchFamily="34" charset="0"/>
              </a:rPr>
              <a:t>(</a:t>
            </a:r>
            <a:r>
              <a:rPr lang="ru-RU" sz="2400" b="1" dirty="0">
                <a:latin typeface="Calibri" panose="020F0502020204030204" pitchFamily="34" charset="0"/>
              </a:rPr>
              <a:t>0,5-3</a:t>
            </a:r>
            <a:r>
              <a:rPr lang="ru-RU" sz="2400" b="1" dirty="0" smtClean="0">
                <a:latin typeface="Calibri" panose="020F0502020204030204" pitchFamily="34" charset="0"/>
              </a:rPr>
              <a:t>%)</a:t>
            </a:r>
            <a:endParaRPr lang="ru-RU" sz="2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2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latin typeface="Calibri" panose="020F0502020204030204" pitchFamily="34" charset="0"/>
              </a:rPr>
              <a:t>2.  Динамическая (Функциональная) кишечная непроходимость </a:t>
            </a:r>
            <a:r>
              <a:rPr lang="ru-RU" sz="2400" b="1" dirty="0" smtClean="0">
                <a:latin typeface="Calibri" panose="020F0502020204030204" pitchFamily="34" charset="0"/>
              </a:rPr>
              <a:t>–  </a:t>
            </a:r>
            <a:r>
              <a:rPr lang="ru-RU" sz="2400" b="1" dirty="0">
                <a:latin typeface="Calibri" panose="020F0502020204030204" pitchFamily="34" charset="0"/>
              </a:rPr>
              <a:t>это  вид  непроходимости,  который  требует  уточнения </a:t>
            </a:r>
            <a:r>
              <a:rPr lang="ru-RU" sz="2400" b="1" dirty="0" smtClean="0">
                <a:latin typeface="Calibri" panose="020F0502020204030204" pitchFamily="34" charset="0"/>
              </a:rPr>
              <a:t>причины</a:t>
            </a:r>
            <a:r>
              <a:rPr lang="ru-RU" sz="2400" b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16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35000"/>
            <a:ext cx="10363826" cy="541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Century" panose="02040604050505020304" pitchFamily="18" charset="0"/>
              </a:rPr>
              <a:t>Классификация:</a:t>
            </a:r>
          </a:p>
          <a:p>
            <a:pPr marL="0" indent="0">
              <a:buNone/>
            </a:pPr>
            <a:endParaRPr lang="ru-RU" b="1" dirty="0">
              <a:latin typeface="Century" panose="02040604050505020304" pitchFamily="18" charset="0"/>
            </a:endParaRPr>
          </a:p>
          <a:p>
            <a:r>
              <a:rPr lang="ru-RU" b="1" dirty="0" smtClean="0">
                <a:latin typeface="Century" panose="02040604050505020304" pitchFamily="18" charset="0"/>
              </a:rPr>
              <a:t>Странгуляционная - нарушение </a:t>
            </a:r>
            <a:r>
              <a:rPr lang="ru-RU" b="1" dirty="0">
                <a:latin typeface="Century" panose="02040604050505020304" pitchFamily="18" charset="0"/>
              </a:rPr>
              <a:t>кровоснабжения кишки в месте </a:t>
            </a:r>
            <a:r>
              <a:rPr lang="ru-RU" b="1" dirty="0" smtClean="0">
                <a:latin typeface="Century" panose="02040604050505020304" pitchFamily="18" charset="0"/>
              </a:rPr>
              <a:t>нарушения </a:t>
            </a:r>
            <a:r>
              <a:rPr lang="ru-RU" b="1" dirty="0">
                <a:latin typeface="Century" panose="02040604050505020304" pitchFamily="18" charset="0"/>
              </a:rPr>
              <a:t>пассажа, встречается при спайках брюшной полости </a:t>
            </a:r>
            <a:r>
              <a:rPr lang="ru-RU" b="1" dirty="0" smtClean="0">
                <a:latin typeface="Century" panose="02040604050505020304" pitchFamily="18" charset="0"/>
              </a:rPr>
              <a:t>(</a:t>
            </a:r>
            <a:r>
              <a:rPr lang="ru-RU" b="1" dirty="0">
                <a:latin typeface="Century" panose="02040604050505020304" pitchFamily="18" charset="0"/>
              </a:rPr>
              <a:t>как правило, это единичный </a:t>
            </a:r>
            <a:r>
              <a:rPr lang="ru-RU" b="1" dirty="0" err="1">
                <a:latin typeface="Century" panose="02040604050505020304" pitchFamily="18" charset="0"/>
              </a:rPr>
              <a:t>штранг</a:t>
            </a:r>
            <a:r>
              <a:rPr lang="ru-RU" b="1" dirty="0">
                <a:latin typeface="Century" panose="02040604050505020304" pitchFamily="18" charset="0"/>
              </a:rPr>
              <a:t>), инвагинации, завороте и </a:t>
            </a:r>
            <a:r>
              <a:rPr lang="ru-RU" b="1" dirty="0" err="1" smtClean="0">
                <a:latin typeface="Century" panose="02040604050505020304" pitchFamily="18" charset="0"/>
              </a:rPr>
              <a:t>узлообразовании</a:t>
            </a:r>
            <a:r>
              <a:rPr lang="ru-RU" b="1" dirty="0" smtClean="0">
                <a:latin typeface="Century" panose="02040604050505020304" pitchFamily="18" charset="0"/>
              </a:rPr>
              <a:t>.</a:t>
            </a:r>
          </a:p>
          <a:p>
            <a:pPr algn="r"/>
            <a:r>
              <a:rPr lang="ru-RU" b="1" dirty="0">
                <a:latin typeface="Century" panose="02040604050505020304" pitchFamily="18" charset="0"/>
              </a:rPr>
              <a:t> с некрозом </a:t>
            </a:r>
          </a:p>
          <a:p>
            <a:pPr algn="r"/>
            <a:r>
              <a:rPr lang="ru-RU" b="1" dirty="0">
                <a:latin typeface="Century" panose="02040604050505020304" pitchFamily="18" charset="0"/>
              </a:rPr>
              <a:t> без некроза органа</a:t>
            </a:r>
          </a:p>
          <a:p>
            <a:pPr marL="0" indent="0">
              <a:buNone/>
            </a:pPr>
            <a:endParaRPr lang="ru-RU" b="1" dirty="0" smtClean="0">
              <a:latin typeface="Century" panose="02040604050505020304" pitchFamily="18" charset="0"/>
            </a:endParaRPr>
          </a:p>
          <a:p>
            <a:r>
              <a:rPr lang="ru-RU" b="1" dirty="0">
                <a:latin typeface="Century" panose="02040604050505020304" pitchFamily="18" charset="0"/>
              </a:rPr>
              <a:t>Обтурационная </a:t>
            </a:r>
            <a:r>
              <a:rPr lang="ru-RU" b="1" dirty="0" smtClean="0">
                <a:latin typeface="Century" panose="02040604050505020304" pitchFamily="18" charset="0"/>
              </a:rPr>
              <a:t>- </a:t>
            </a:r>
            <a:r>
              <a:rPr lang="ru-RU" b="1" dirty="0">
                <a:latin typeface="Century" panose="02040604050505020304" pitchFamily="18" charset="0"/>
              </a:rPr>
              <a:t>нарушение  пассажа  по  различным  отделам </a:t>
            </a:r>
            <a:r>
              <a:rPr lang="ru-RU" b="1" dirty="0" smtClean="0">
                <a:latin typeface="Century" panose="02040604050505020304" pitchFamily="18" charset="0"/>
              </a:rPr>
              <a:t>кишечника </a:t>
            </a:r>
            <a:r>
              <a:rPr lang="ru-RU" b="1" dirty="0">
                <a:latin typeface="Century" panose="02040604050505020304" pitchFamily="18" charset="0"/>
              </a:rPr>
              <a:t>без нарушения кровоснабжения органа. Чаще всего </a:t>
            </a:r>
            <a:r>
              <a:rPr lang="ru-RU" b="1" dirty="0" smtClean="0">
                <a:latin typeface="Century" panose="02040604050505020304" pitchFamily="18" charset="0"/>
              </a:rPr>
              <a:t>причиной  </a:t>
            </a:r>
            <a:r>
              <a:rPr lang="ru-RU" b="1" dirty="0">
                <a:latin typeface="Century" panose="02040604050505020304" pitchFamily="18" charset="0"/>
              </a:rPr>
              <a:t>такой  формы  являются  спайки  брюшной  полости, </a:t>
            </a:r>
            <a:r>
              <a:rPr lang="ru-RU" b="1" dirty="0" smtClean="0">
                <a:latin typeface="Century" panose="02040604050505020304" pitchFamily="18" charset="0"/>
              </a:rPr>
              <a:t>желчные </a:t>
            </a:r>
            <a:r>
              <a:rPr lang="ru-RU" b="1" dirty="0">
                <a:latin typeface="Century" panose="02040604050505020304" pitchFamily="18" charset="0"/>
              </a:rPr>
              <a:t>камни, </a:t>
            </a:r>
            <a:r>
              <a:rPr lang="ru-RU" b="1" dirty="0" err="1">
                <a:latin typeface="Century" panose="02040604050505020304" pitchFamily="18" charset="0"/>
              </a:rPr>
              <a:t>безоары</a:t>
            </a:r>
            <a:r>
              <a:rPr lang="ru-RU" b="1" dirty="0" smtClean="0">
                <a:latin typeface="Century" panose="02040604050505020304" pitchFamily="18" charset="0"/>
              </a:rPr>
              <a:t>.</a:t>
            </a:r>
          </a:p>
          <a:p>
            <a:r>
              <a:rPr lang="ru-RU" b="1" dirty="0">
                <a:latin typeface="Century" panose="02040604050505020304" pitchFamily="18" charset="0"/>
              </a:rPr>
              <a:t>По уровню различают: </a:t>
            </a:r>
          </a:p>
          <a:p>
            <a:pPr algn="r"/>
            <a:r>
              <a:rPr lang="ru-RU" b="1" dirty="0">
                <a:latin typeface="Century" panose="02040604050505020304" pitchFamily="18" charset="0"/>
              </a:rPr>
              <a:t>1. Тонкокишечную непроходимость: </a:t>
            </a:r>
            <a:endParaRPr lang="ru-RU" b="1" dirty="0" smtClean="0">
              <a:latin typeface="Century" panose="02040604050505020304" pitchFamily="18" charset="0"/>
            </a:endParaRPr>
          </a:p>
          <a:p>
            <a:pPr algn="r"/>
            <a:r>
              <a:rPr lang="ru-RU" b="1" dirty="0" smtClean="0">
                <a:latin typeface="Century" panose="02040604050505020304" pitchFamily="18" charset="0"/>
              </a:rPr>
              <a:t>высокую </a:t>
            </a:r>
            <a:r>
              <a:rPr lang="ru-RU" b="1" dirty="0">
                <a:latin typeface="Century" panose="02040604050505020304" pitchFamily="18" charset="0"/>
              </a:rPr>
              <a:t>(тощая кишка) -</a:t>
            </a:r>
            <a:r>
              <a:rPr lang="ru-RU" b="1" dirty="0" smtClean="0">
                <a:latin typeface="Century" panose="02040604050505020304" pitchFamily="18" charset="0"/>
              </a:rPr>
              <a:t>33,1%</a:t>
            </a:r>
          </a:p>
          <a:p>
            <a:pPr algn="r"/>
            <a:r>
              <a:rPr lang="ru-RU" b="1" dirty="0" smtClean="0">
                <a:latin typeface="Century" panose="02040604050505020304" pitchFamily="18" charset="0"/>
              </a:rPr>
              <a:t>низкую </a:t>
            </a:r>
            <a:r>
              <a:rPr lang="ru-RU" b="1" dirty="0">
                <a:latin typeface="Century" panose="02040604050505020304" pitchFamily="18" charset="0"/>
              </a:rPr>
              <a:t>(подвздошная кишка) – 62,1% </a:t>
            </a:r>
          </a:p>
          <a:p>
            <a:pPr algn="r"/>
            <a:r>
              <a:rPr lang="ru-RU" b="1" dirty="0">
                <a:latin typeface="Century" panose="02040604050505020304" pitchFamily="18" charset="0"/>
              </a:rPr>
              <a:t>2. Толстокишечную непроходимость – 4,8% </a:t>
            </a:r>
            <a:endParaRPr lang="ru-RU" b="1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0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53" y="665163"/>
            <a:ext cx="5894493" cy="5557837"/>
          </a:xfrm>
        </p:spPr>
      </p:pic>
    </p:spTree>
    <p:extLst>
      <p:ext uri="{BB962C8B-B14F-4D97-AF65-F5344CB8AC3E}">
        <p14:creationId xmlns:p14="http://schemas.microsoft.com/office/powerpoint/2010/main" val="46820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br>
              <a:rPr lang="ru-RU" dirty="0" smtClean="0"/>
            </a:br>
            <a:r>
              <a:rPr lang="ru-RU" sz="2800" dirty="0" smtClean="0"/>
              <a:t>задачи: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констатация </a:t>
            </a:r>
            <a:r>
              <a:rPr lang="ru-RU" sz="3200" dirty="0"/>
              <a:t>факта непроходимости </a:t>
            </a:r>
          </a:p>
          <a:p>
            <a:r>
              <a:rPr lang="ru-RU" sz="3200" dirty="0" smtClean="0"/>
              <a:t>определение </a:t>
            </a:r>
            <a:r>
              <a:rPr lang="ru-RU" sz="3200" dirty="0"/>
              <a:t>формы (</a:t>
            </a:r>
            <a:r>
              <a:rPr lang="ru-RU" sz="3200" dirty="0" smtClean="0"/>
              <a:t>странгуляционная, обтурационная</a:t>
            </a:r>
            <a:r>
              <a:rPr lang="ru-RU" sz="3200" dirty="0"/>
              <a:t>) </a:t>
            </a:r>
          </a:p>
          <a:p>
            <a:r>
              <a:rPr lang="ru-RU" sz="3200" dirty="0" smtClean="0"/>
              <a:t> причины </a:t>
            </a:r>
            <a:r>
              <a:rPr lang="ru-RU" sz="3200" dirty="0"/>
              <a:t>заболевания  </a:t>
            </a:r>
          </a:p>
          <a:p>
            <a:r>
              <a:rPr lang="ru-RU" sz="3200" dirty="0" smtClean="0"/>
              <a:t> выраженности </a:t>
            </a:r>
            <a:r>
              <a:rPr lang="ru-RU" sz="3200" dirty="0"/>
              <a:t>ОКН </a:t>
            </a:r>
          </a:p>
        </p:txBody>
      </p:sp>
    </p:spTree>
    <p:extLst>
      <p:ext uri="{BB962C8B-B14F-4D97-AF65-F5344CB8AC3E}">
        <p14:creationId xmlns:p14="http://schemas.microsoft.com/office/powerpoint/2010/main" val="234218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Лабораторная 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/>
              <a:t>общий анализ крови  </a:t>
            </a:r>
          </a:p>
          <a:p>
            <a:r>
              <a:rPr lang="ru-RU" dirty="0" smtClean="0"/>
              <a:t>  </a:t>
            </a:r>
            <a:r>
              <a:rPr lang="ru-RU" dirty="0"/>
              <a:t>анализ мочи  </a:t>
            </a:r>
          </a:p>
          <a:p>
            <a:r>
              <a:rPr lang="ru-RU" dirty="0" smtClean="0"/>
              <a:t>  </a:t>
            </a:r>
            <a:r>
              <a:rPr lang="ru-RU" dirty="0"/>
              <a:t>КЩС  </a:t>
            </a:r>
          </a:p>
          <a:p>
            <a:r>
              <a:rPr lang="ru-RU" dirty="0" smtClean="0"/>
              <a:t>  </a:t>
            </a:r>
            <a:r>
              <a:rPr lang="ru-RU" dirty="0"/>
              <a:t>электролиты крови, сахар крови  </a:t>
            </a:r>
          </a:p>
          <a:p>
            <a:r>
              <a:rPr lang="ru-RU" dirty="0" smtClean="0"/>
              <a:t>  </a:t>
            </a:r>
            <a:r>
              <a:rPr lang="ru-RU" dirty="0"/>
              <a:t>группа крови, резус-фактор. </a:t>
            </a:r>
          </a:p>
        </p:txBody>
      </p:sp>
    </p:spTree>
    <p:extLst>
      <p:ext uri="{BB962C8B-B14F-4D97-AF65-F5344CB8AC3E}">
        <p14:creationId xmlns:p14="http://schemas.microsoft.com/office/powerpoint/2010/main" val="356448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075" y="241300"/>
            <a:ext cx="10364451" cy="1046294"/>
          </a:xfrm>
        </p:spPr>
        <p:txBody>
          <a:bodyPr/>
          <a:lstStyle/>
          <a:p>
            <a:r>
              <a:rPr lang="ru-RU" dirty="0" smtClean="0"/>
              <a:t>Специальные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930400"/>
            <a:ext cx="10643226" cy="4597400"/>
          </a:xfrm>
        </p:spPr>
        <p:txBody>
          <a:bodyPr>
            <a:normAutofit/>
          </a:bodyPr>
          <a:lstStyle/>
          <a:p>
            <a:r>
              <a:rPr lang="ru-RU" b="1" dirty="0"/>
              <a:t>Рентгенологическое </a:t>
            </a:r>
            <a:r>
              <a:rPr lang="ru-RU" b="1" dirty="0" err="1"/>
              <a:t>полипозиционное</a:t>
            </a:r>
            <a:r>
              <a:rPr lang="ru-RU" b="1" dirty="0"/>
              <a:t> исследование</a:t>
            </a:r>
          </a:p>
          <a:p>
            <a:r>
              <a:rPr lang="ru-RU" b="1" dirty="0" err="1" smtClean="0"/>
              <a:t>Энтерография</a:t>
            </a:r>
            <a:r>
              <a:rPr lang="ru-RU" b="1" dirty="0" smtClean="0"/>
              <a:t> </a:t>
            </a:r>
            <a:r>
              <a:rPr lang="ru-RU" b="1" dirty="0"/>
              <a:t>- динамическое рентгенологическое исследование с </a:t>
            </a:r>
            <a:r>
              <a:rPr lang="ru-RU" b="1" dirty="0" smtClean="0"/>
              <a:t>оценкой пассажа контраста </a:t>
            </a:r>
            <a:r>
              <a:rPr lang="ru-RU" b="1" dirty="0"/>
              <a:t>по тонкой кишке</a:t>
            </a:r>
            <a:r>
              <a:rPr lang="ru-RU" b="1" dirty="0" smtClean="0"/>
              <a:t>.</a:t>
            </a:r>
          </a:p>
          <a:p>
            <a:r>
              <a:rPr lang="ru-RU" b="1" dirty="0"/>
              <a:t>УЗИ органов брюшной полости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Колоноскопия</a:t>
            </a:r>
            <a:r>
              <a:rPr lang="ru-RU" b="1" dirty="0" smtClean="0"/>
              <a:t>.</a:t>
            </a:r>
          </a:p>
          <a:p>
            <a:pPr marL="0" indent="0" algn="r">
              <a:buNone/>
            </a:pPr>
            <a:r>
              <a:rPr lang="ru-RU" b="1" u="sng" dirty="0" smtClean="0"/>
              <a:t>Дополнительно</a:t>
            </a:r>
            <a:r>
              <a:rPr lang="ru-RU" b="1" dirty="0" smtClean="0"/>
              <a:t>:</a:t>
            </a:r>
          </a:p>
          <a:p>
            <a:pPr algn="r"/>
            <a:r>
              <a:rPr lang="ru-RU" b="1" dirty="0"/>
              <a:t>Диагностическая лапароскопия</a:t>
            </a:r>
            <a:r>
              <a:rPr lang="ru-RU" b="1" dirty="0" smtClean="0"/>
              <a:t>.</a:t>
            </a:r>
          </a:p>
          <a:p>
            <a:pPr algn="r"/>
            <a:r>
              <a:rPr lang="ru-RU" b="1" dirty="0"/>
              <a:t>Компьютерная томография с двойным (пероральным и внутривенным</a:t>
            </a:r>
            <a:r>
              <a:rPr lang="ru-RU" b="1" dirty="0" smtClean="0"/>
              <a:t>)</a:t>
            </a:r>
          </a:p>
          <a:p>
            <a:pPr algn="r"/>
            <a:r>
              <a:rPr lang="ru-RU" b="1" dirty="0"/>
              <a:t>Магнитно-резонансная томография.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75062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37" y="736600"/>
            <a:ext cx="7523125" cy="5054600"/>
          </a:xfrm>
        </p:spPr>
      </p:pic>
    </p:spTree>
    <p:extLst>
      <p:ext uri="{BB962C8B-B14F-4D97-AF65-F5344CB8AC3E}">
        <p14:creationId xmlns:p14="http://schemas.microsoft.com/office/powerpoint/2010/main" val="123227899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112</TotalTime>
  <Words>6029</Words>
  <Application>Microsoft Office PowerPoint</Application>
  <PresentationFormat>Широкоэкранный</PresentationFormat>
  <Paragraphs>708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</vt:lpstr>
      <vt:lpstr>Tw Cen MT</vt:lpstr>
      <vt:lpstr>Капля</vt:lpstr>
      <vt:lpstr> Острая     кишечная      непроходимость      (ОКН)</vt:lpstr>
      <vt:lpstr>Код МКБ 10 - К 56  </vt:lpstr>
      <vt:lpstr>Презентация PowerPoint</vt:lpstr>
      <vt:lpstr>Презентация PowerPoint</vt:lpstr>
      <vt:lpstr>Презентация PowerPoint</vt:lpstr>
      <vt:lpstr>ДИАГНОСТИКА задачи:</vt:lpstr>
      <vt:lpstr>Лабораторная диагностика</vt:lpstr>
      <vt:lpstr>Специальные исследования:</vt:lpstr>
      <vt:lpstr>Презентация PowerPoint</vt:lpstr>
      <vt:lpstr>Хирургическая тактика и лечебная программа </vt:lpstr>
      <vt:lpstr>Комплекс консервативного лечения</vt:lpstr>
      <vt:lpstr>Оперативное вмешательство.  </vt:lpstr>
      <vt:lpstr>Презентация PowerPoint</vt:lpstr>
      <vt:lpstr>Особенности лечения ОКН при других причинах заболевания.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Острая     кишечная      непроходимость      (ОКН)</dc:title>
  <dc:creator>user</dc:creator>
  <cp:lastModifiedBy>user</cp:lastModifiedBy>
  <cp:revision>13</cp:revision>
  <dcterms:created xsi:type="dcterms:W3CDTF">2017-01-12T21:33:35Z</dcterms:created>
  <dcterms:modified xsi:type="dcterms:W3CDTF">2017-01-12T23:26:04Z</dcterms:modified>
</cp:coreProperties>
</file>