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2"/>
  </p:notesMasterIdLst>
  <p:sldIdLst>
    <p:sldId id="416" r:id="rId2"/>
    <p:sldId id="257" r:id="rId3"/>
    <p:sldId id="371" r:id="rId4"/>
    <p:sldId id="288" r:id="rId5"/>
    <p:sldId id="417" r:id="rId6"/>
    <p:sldId id="343" r:id="rId7"/>
    <p:sldId id="267" r:id="rId8"/>
    <p:sldId id="336" r:id="rId9"/>
    <p:sldId id="377" r:id="rId10"/>
    <p:sldId id="376" r:id="rId11"/>
    <p:sldId id="341" r:id="rId12"/>
    <p:sldId id="338" r:id="rId13"/>
    <p:sldId id="340" r:id="rId14"/>
    <p:sldId id="342" r:id="rId15"/>
    <p:sldId id="278" r:id="rId16"/>
    <p:sldId id="303" r:id="rId17"/>
    <p:sldId id="388" r:id="rId18"/>
    <p:sldId id="345" r:id="rId19"/>
    <p:sldId id="418" r:id="rId20"/>
    <p:sldId id="307" r:id="rId21"/>
    <p:sldId id="389" r:id="rId22"/>
    <p:sldId id="309" r:id="rId23"/>
    <p:sldId id="390" r:id="rId24"/>
    <p:sldId id="391" r:id="rId25"/>
    <p:sldId id="392" r:id="rId26"/>
    <p:sldId id="393" r:id="rId27"/>
    <p:sldId id="394" r:id="rId28"/>
    <p:sldId id="311" r:id="rId29"/>
    <p:sldId id="346" r:id="rId30"/>
    <p:sldId id="315" r:id="rId31"/>
    <p:sldId id="374" r:id="rId32"/>
    <p:sldId id="375" r:id="rId33"/>
    <p:sldId id="347" r:id="rId34"/>
    <p:sldId id="298" r:id="rId35"/>
    <p:sldId id="319" r:id="rId36"/>
    <p:sldId id="320" r:id="rId37"/>
    <p:sldId id="348" r:id="rId38"/>
    <p:sldId id="395" r:id="rId39"/>
    <p:sldId id="396" r:id="rId40"/>
    <p:sldId id="419" r:id="rId41"/>
    <p:sldId id="397" r:id="rId42"/>
    <p:sldId id="398" r:id="rId43"/>
    <p:sldId id="399" r:id="rId44"/>
    <p:sldId id="350" r:id="rId45"/>
    <p:sldId id="400" r:id="rId46"/>
    <p:sldId id="273" r:id="rId47"/>
    <p:sldId id="401" r:id="rId48"/>
    <p:sldId id="402" r:id="rId49"/>
    <p:sldId id="355" r:id="rId50"/>
    <p:sldId id="357" r:id="rId51"/>
    <p:sldId id="360" r:id="rId52"/>
    <p:sldId id="404" r:id="rId53"/>
    <p:sldId id="369" r:id="rId54"/>
    <p:sldId id="280" r:id="rId55"/>
    <p:sldId id="281" r:id="rId56"/>
    <p:sldId id="362" r:id="rId57"/>
    <p:sldId id="327" r:id="rId58"/>
    <p:sldId id="364" r:id="rId59"/>
    <p:sldId id="406" r:id="rId60"/>
    <p:sldId id="410" r:id="rId61"/>
    <p:sldId id="411" r:id="rId62"/>
    <p:sldId id="412" r:id="rId63"/>
    <p:sldId id="414" r:id="rId64"/>
    <p:sldId id="365" r:id="rId65"/>
    <p:sldId id="415" r:id="rId66"/>
    <p:sldId id="366" r:id="rId67"/>
    <p:sldId id="367" r:id="rId68"/>
    <p:sldId id="409" r:id="rId69"/>
    <p:sldId id="330" r:id="rId70"/>
    <p:sldId id="387" r:id="rId71"/>
  </p:sldIdLst>
  <p:sldSz cx="9144000" cy="5143500" type="screen16x9"/>
  <p:notesSz cx="6858000" cy="9144000"/>
  <p:defaultText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82C18-7757-4B3E-B3A7-3BA90F7A8A8B}" v="738" dt="2022-10-10T09:15:50.704"/>
    <p1510:client id="{157C5005-B9F7-4F51-8D8C-539427B7ABA9}" v="2175" dt="2022-10-07T17:03:41.001"/>
    <p1510:client id="{217D22B8-AC1D-494C-8D45-4A27BA142A37}" v="405" dt="2022-10-10T08:23:19.355"/>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8545" autoAdjust="0"/>
  </p:normalViewPr>
  <p:slideViewPr>
    <p:cSldViewPr>
      <p:cViewPr varScale="1">
        <p:scale>
          <a:sx n="92" d="100"/>
          <a:sy n="92" d="100"/>
        </p:scale>
        <p:origin x="532"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713F0-FDA8-4F12-B3B2-3E9FB6C3E248}" type="datetimeFigureOut">
              <a:rPr lang="ru-RU" smtClean="0"/>
              <a:pPr/>
              <a:t>19.10.2022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7A17E4-30EB-4EAF-A862-1D3DAC6AAD19}" type="slidenum">
              <a:rPr lang="ru-RU" smtClean="0"/>
              <a:pPr/>
              <a:t>‹#›</a:t>
            </a:fld>
            <a:endParaRPr lang="ru-RU"/>
          </a:p>
        </p:txBody>
      </p:sp>
    </p:spTree>
    <p:extLst>
      <p:ext uri="{BB962C8B-B14F-4D97-AF65-F5344CB8AC3E}">
        <p14:creationId xmlns:p14="http://schemas.microsoft.com/office/powerpoint/2010/main" val="4258198998"/>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703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3761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69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296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64DE79-268F-4C1A-8933-263129D2AF90}"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3968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8862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629842" y="1878806"/>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0" y="1878806"/>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6439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227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620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5862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599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10/19/2022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640903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64691"/>
            <a:ext cx="6515100" cy="757254"/>
          </a:xfrm>
        </p:spPr>
        <p:txBody>
          <a:bodyPr>
            <a:normAutofit fontScale="90000"/>
          </a:bodyPr>
          <a:lstStyle/>
          <a:p>
            <a:pPr algn="ct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3" name="Содержимое 2"/>
          <p:cNvSpPr>
            <a:spLocks noGrp="1"/>
          </p:cNvSpPr>
          <p:nvPr>
            <p:ph idx="1"/>
          </p:nvPr>
        </p:nvSpPr>
        <p:spPr>
          <a:xfrm>
            <a:off x="971600" y="2067694"/>
            <a:ext cx="7683343" cy="2594246"/>
          </a:xfrm>
        </p:spPr>
        <p:txBody>
          <a:bodyPr vert="horz" lIns="68580" tIns="34290" rIns="68580" bIns="34290" rtlCol="0" anchor="t">
            <a:normAutofit/>
          </a:bodyPr>
          <a:lstStyle/>
          <a:p>
            <a:pPr>
              <a:buNone/>
            </a:pPr>
            <a:r>
              <a:rPr lang="ru-RU" dirty="0">
                <a:latin typeface="Arial" panose="020B0604020202020204" pitchFamily="34" charset="0"/>
                <a:cs typeface="Arial" panose="020B0604020202020204" pitchFamily="34" charset="0"/>
              </a:rPr>
              <a:t>	</a:t>
            </a:r>
          </a:p>
          <a:p>
            <a:pPr>
              <a:buNone/>
            </a:pPr>
            <a:endParaRPr lang="ru-RU" sz="27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None/>
            </a:pPr>
            <a:endParaRPr lang="ru-RU" sz="27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None/>
            </a:pPr>
            <a:r>
              <a:rPr lang="ru-RU" sz="2000" dirty="0">
                <a:latin typeface="Arial" panose="020B0604020202020204" pitchFamily="34" charset="0"/>
                <a:cs typeface="Arial" panose="020B0604020202020204" pitchFamily="34" charset="0"/>
              </a:rPr>
              <a:t>Лектор: </a:t>
            </a:r>
            <a:r>
              <a:rPr lang="ru-RU" sz="2000" dirty="0" err="1">
                <a:latin typeface="Arial" panose="020B0604020202020204" pitchFamily="34" charset="0"/>
                <a:cs typeface="Arial" panose="020B0604020202020204" pitchFamily="34" charset="0"/>
              </a:rPr>
              <a:t>Нузова</a:t>
            </a:r>
            <a:r>
              <a:rPr lang="ru-RU" sz="2000" dirty="0">
                <a:latin typeface="Arial" panose="020B0604020202020204" pitchFamily="34" charset="0"/>
                <a:cs typeface="Arial" panose="020B0604020202020204" pitchFamily="34" charset="0"/>
              </a:rPr>
              <a:t> Ольга Борисовна, доктор медицинских наук, профессор кафедры факультетской хирургии</a:t>
            </a:r>
          </a:p>
          <a:p>
            <a:pPr>
              <a:buNone/>
            </a:pPr>
            <a:endParaRPr lang="ru-RU" sz="2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None/>
            </a:pPr>
            <a:endParaRPr lang="ru-RU" sz="27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None/>
            </a:pPr>
            <a:endParaRPr lang="ru-RU" sz="27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7356B5ED-6B60-A787-DD0A-5A7626D7EF71}"/>
              </a:ext>
            </a:extLst>
          </p:cNvPr>
          <p:cNvSpPr txBox="1"/>
          <p:nvPr/>
        </p:nvSpPr>
        <p:spPr>
          <a:xfrm>
            <a:off x="1187624" y="205146"/>
            <a:ext cx="7047000" cy="160813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000" dirty="0">
                <a:latin typeface="Arial" panose="020B0604020202020204" pitchFamily="34" charset="0"/>
                <a:cs typeface="Arial" panose="020B0604020202020204" pitchFamily="34" charset="0"/>
              </a:rPr>
              <a:t>Ф</a:t>
            </a:r>
            <a:r>
              <a:rPr lang="ru-RU" sz="2000" dirty="0" smtClean="0">
                <a:latin typeface="Arial" panose="020B0604020202020204" pitchFamily="34" charset="0"/>
                <a:cs typeface="Arial" panose="020B0604020202020204" pitchFamily="34" charset="0"/>
              </a:rPr>
              <a:t>едеральное </a:t>
            </a:r>
            <a:r>
              <a:rPr lang="ru-RU" sz="2000" dirty="0">
                <a:latin typeface="Arial" panose="020B0604020202020204" pitchFamily="34" charset="0"/>
                <a:cs typeface="Arial" panose="020B0604020202020204" pitchFamily="34" charset="0"/>
              </a:rPr>
              <a:t>государственное бюджетное образовательное учреждение высшего образования "Оренбургский государственный медицинский университет" Министерства здравоохранения Российской Федерации</a:t>
            </a:r>
            <a:endParaRPr lang="ru-RU" sz="2000" dirty="0">
              <a:solidFill>
                <a:schemeClr val="accent4">
                  <a:lumMod val="7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330479" y="1923678"/>
            <a:ext cx="6597342" cy="1815882"/>
          </a:xfrm>
          <a:prstGeom prst="rect">
            <a:avLst/>
          </a:prstGeom>
        </p:spPr>
        <p:txBody>
          <a:bodyPr wrap="square">
            <a:spAutoFit/>
          </a:bodyPr>
          <a:lstStyle/>
          <a:p>
            <a:pPr algn="ctr"/>
            <a:r>
              <a:rPr lang="ru-RU" sz="2800" dirty="0">
                <a:latin typeface="Arial" panose="020B0604020202020204" pitchFamily="34" charset="0"/>
                <a:cs typeface="Arial" panose="020B0604020202020204" pitchFamily="34" charset="0"/>
              </a:rPr>
              <a:t>Лекция «Осложнения язвенной болезни желудка и двенадцатиперстной кишки»</a:t>
            </a:r>
          </a:p>
          <a:p>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78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1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462"/>
            <a:ext cx="6515100" cy="757254"/>
          </a:xfrm>
        </p:spPr>
        <p:txBody>
          <a:bodyPr vert="horz" lIns="68580" tIns="34290" rIns="68580" bIns="34290" rtlCol="0" anchor="ctr">
            <a:noAutofit/>
          </a:bodyPr>
          <a:lstStyle/>
          <a:p>
            <a:pPr algn="ctr"/>
            <a:r>
              <a:rPr lang="ru-RU" sz="2700" b="1" dirty="0">
                <a:latin typeface="Times New Roman" panose="02020603050405020304" pitchFamily="18" charset="0"/>
                <a:cs typeface="Times New Roman" panose="02020603050405020304" pitchFamily="18" charset="0"/>
              </a:rPr>
              <a:t/>
            </a:r>
            <a:br>
              <a:rPr lang="ru-RU" sz="2700" b="1" dirty="0">
                <a:latin typeface="Times New Roman" panose="02020603050405020304" pitchFamily="18" charset="0"/>
                <a:cs typeface="Times New Roman" panose="02020603050405020304" pitchFamily="18" charset="0"/>
              </a:rPr>
            </a:br>
            <a:r>
              <a:rPr lang="ru-RU" sz="2800" b="1" dirty="0">
                <a:latin typeface="Arial" panose="020B0604020202020204" pitchFamily="34" charset="0"/>
                <a:cs typeface="Arial" panose="020B0604020202020204" pitchFamily="34" charset="0"/>
              </a:rPr>
              <a:t>Лабораторная диагностика </a:t>
            </a:r>
            <a:br>
              <a:rPr lang="ru-RU" sz="2800" b="1" dirty="0">
                <a:latin typeface="Arial" panose="020B0604020202020204" pitchFamily="34" charset="0"/>
                <a:cs typeface="Arial" panose="020B0604020202020204" pitchFamily="34" charset="0"/>
              </a:rPr>
            </a:br>
            <a:endParaRPr lang="ru-RU" sz="2800" dirty="0">
              <a:latin typeface="Arial" panose="020B0604020202020204" pitchFamily="34" charset="0"/>
              <a:cs typeface="Arial" panose="020B0604020202020204" pitchFamily="34" charset="0"/>
            </a:endParaRPr>
          </a:p>
        </p:txBody>
      </p:sp>
      <p:sp>
        <p:nvSpPr>
          <p:cNvPr id="3" name="Содержимое 2"/>
          <p:cNvSpPr>
            <a:spLocks noGrp="1"/>
          </p:cNvSpPr>
          <p:nvPr>
            <p:ph idx="1"/>
          </p:nvPr>
        </p:nvSpPr>
        <p:spPr>
          <a:xfrm>
            <a:off x="251520" y="750450"/>
            <a:ext cx="8568952" cy="4232702"/>
          </a:xfrm>
        </p:spPr>
        <p:txBody>
          <a:bodyPr vert="horz" lIns="68580" tIns="34290" rIns="68580" bIns="34290" rtlCol="0" anchor="t">
            <a:normAutofit fontScale="92500" lnSpcReduction="10000"/>
          </a:bodyPr>
          <a:lstStyle/>
          <a:p>
            <a:pPr>
              <a:buNone/>
            </a:pPr>
            <a:r>
              <a:rPr lang="ru-RU" sz="1500" dirty="0">
                <a:latin typeface="Times New Roman"/>
                <a:cs typeface="Times New Roman"/>
              </a:rPr>
              <a:t>   </a:t>
            </a:r>
            <a:r>
              <a:rPr lang="ru-RU" sz="1500" dirty="0" smtClean="0">
                <a:latin typeface="Times New Roman"/>
                <a:cs typeface="Times New Roman"/>
              </a:rPr>
              <a:t>		</a:t>
            </a:r>
            <a:r>
              <a:rPr lang="ru-RU" sz="1900" dirty="0" smtClean="0">
                <a:latin typeface="Arial" panose="020B0604020202020204" pitchFamily="34" charset="0"/>
                <a:cs typeface="Arial" panose="020B0604020202020204" pitchFamily="34" charset="0"/>
              </a:rPr>
              <a:t>Лабораторная </a:t>
            </a:r>
            <a:r>
              <a:rPr lang="ru-RU" sz="1900" dirty="0">
                <a:latin typeface="Arial" panose="020B0604020202020204" pitchFamily="34" charset="0"/>
                <a:cs typeface="Arial" panose="020B0604020202020204" pitchFamily="34" charset="0"/>
              </a:rPr>
              <a:t>диагностика включает: общий анализ крови (определение содержания эритроцитов, гемоглобина и гематокрита); биохимический анализ крови (глюкоза, билирубин, амилаза, креатинин, общий белок),определение группы крови и </a:t>
            </a:r>
            <a:r>
              <a:rPr lang="ru-RU" sz="1900" dirty="0" err="1">
                <a:latin typeface="Arial" panose="020B0604020202020204" pitchFamily="34" charset="0"/>
                <a:cs typeface="Arial" panose="020B0604020202020204" pitchFamily="34" charset="0"/>
              </a:rPr>
              <a:t>Rh</a:t>
            </a:r>
            <a:r>
              <a:rPr lang="ru-RU" sz="1900" dirty="0">
                <a:latin typeface="Arial" panose="020B0604020202020204" pitchFamily="34" charset="0"/>
                <a:cs typeface="Arial" panose="020B0604020202020204" pitchFamily="34" charset="0"/>
              </a:rPr>
              <a:t> фактора, кардиолипиновая проба(кровь на RW), длительность кровотечения и свертываемость, ПТИ (протромбин по </a:t>
            </a:r>
            <a:r>
              <a:rPr lang="ru-RU" sz="1900" dirty="0" err="1">
                <a:latin typeface="Arial" panose="020B0604020202020204" pitchFamily="34" charset="0"/>
                <a:cs typeface="Arial" panose="020B0604020202020204" pitchFamily="34" charset="0"/>
              </a:rPr>
              <a:t>Квику</a:t>
            </a:r>
            <a:r>
              <a:rPr lang="ru-RU" sz="1900" dirty="0">
                <a:latin typeface="Arial" panose="020B0604020202020204" pitchFamily="34" charset="0"/>
                <a:cs typeface="Arial" panose="020B0604020202020204" pitchFamily="34" charset="0"/>
              </a:rPr>
              <a:t>, МНО),анализ мочи (физико–химические свойства, микроскопия осадка).</a:t>
            </a:r>
          </a:p>
          <a:p>
            <a:pPr>
              <a:buNone/>
            </a:pPr>
            <a:r>
              <a:rPr lang="ru-RU" sz="1900" dirty="0">
                <a:latin typeface="Arial" panose="020B0604020202020204" pitchFamily="34" charset="0"/>
                <a:cs typeface="Arial" panose="020B0604020202020204" pitchFamily="34" charset="0"/>
              </a:rPr>
              <a:t>  </a:t>
            </a:r>
            <a:r>
              <a:rPr lang="ru-RU" sz="1900" dirty="0" smtClean="0">
                <a:latin typeface="Arial" panose="020B0604020202020204" pitchFamily="34" charset="0"/>
                <a:cs typeface="Arial" panose="020B0604020202020204" pitchFamily="34" charset="0"/>
              </a:rPr>
              <a:t>		Снижение </a:t>
            </a:r>
            <a:r>
              <a:rPr lang="ru-RU" sz="1900" dirty="0">
                <a:latin typeface="Arial" panose="020B0604020202020204" pitchFamily="34" charset="0"/>
                <a:cs typeface="Arial" panose="020B0604020202020204" pitchFamily="34" charset="0"/>
              </a:rPr>
              <a:t>гемоглобина, уменьшение числа эритроцитов, снижение гематокрита, лейкоцитоз ориентируют в отношении тяжести кровопотери, но в первые часы от начала кровотечения эти показатели меняются несущественно. Истинная выраженность анемии становится ясной лишь по прошествии суток и более на фоне </a:t>
            </a:r>
            <a:r>
              <a:rPr lang="ru-RU" sz="1900" dirty="0" err="1">
                <a:latin typeface="Arial" panose="020B0604020202020204" pitchFamily="34" charset="0"/>
                <a:cs typeface="Arial" panose="020B0604020202020204" pitchFamily="34" charset="0"/>
              </a:rPr>
              <a:t>гемодилюции</a:t>
            </a:r>
            <a:r>
              <a:rPr lang="ru-RU" sz="1900" dirty="0">
                <a:latin typeface="Arial" panose="020B0604020202020204" pitchFamily="34" charset="0"/>
                <a:cs typeface="Arial" panose="020B0604020202020204" pitchFamily="34" charset="0"/>
              </a:rPr>
              <a:t> вследствие восстановления внутрисосудистого объема за счет внесосудистой жидкости.  Исследование ОЦК и его компонентов позволяет более точно определить объем кровопотери. Среди способов определения ОЦК используют простые методы с использованием </a:t>
            </a:r>
            <a:r>
              <a:rPr lang="ru-RU" sz="1900" dirty="0" err="1">
                <a:latin typeface="Arial" panose="020B0604020202020204" pitchFamily="34" charset="0"/>
                <a:cs typeface="Arial" panose="020B0604020202020204" pitchFamily="34" charset="0"/>
              </a:rPr>
              <a:t>нормограмм</a:t>
            </a:r>
            <a:r>
              <a:rPr lang="ru-RU" sz="1900" dirty="0">
                <a:latin typeface="Arial" panose="020B0604020202020204" pitchFamily="34" charset="0"/>
                <a:cs typeface="Arial" panose="020B0604020202020204" pitchFamily="34" charset="0"/>
              </a:rPr>
              <a:t>, определение глобулярного объема по величине гематокрита и уровню гемоглобина.</a:t>
            </a:r>
          </a:p>
        </p:txBody>
      </p:sp>
    </p:spTree>
    <p:extLst>
      <p:ext uri="{BB962C8B-B14F-4D97-AF65-F5344CB8AC3E}">
        <p14:creationId xmlns:p14="http://schemas.microsoft.com/office/powerpoint/2010/main" val="125747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6452" y="123478"/>
            <a:ext cx="6515100" cy="757254"/>
          </a:xfrm>
        </p:spPr>
        <p:txBody>
          <a:bodyPr vert="horz" lIns="68580" tIns="34290" rIns="68580" bIns="34290" rtlCol="0" anchor="ctr">
            <a:noAutofit/>
          </a:bodyPr>
          <a:lstStyle/>
          <a:p>
            <a:pPr algn="ctr"/>
            <a:r>
              <a:rPr lang="ru-RU" sz="2700" b="1" dirty="0">
                <a:latin typeface="Times New Roman" panose="02020603050405020304" pitchFamily="18" charset="0"/>
                <a:cs typeface="Times New Roman" panose="02020603050405020304" pitchFamily="18" charset="0"/>
              </a:rPr>
              <a:t/>
            </a:r>
            <a:br>
              <a:rPr lang="ru-RU" sz="2700" b="1" dirty="0">
                <a:latin typeface="Times New Roman" panose="02020603050405020304" pitchFamily="18" charset="0"/>
                <a:cs typeface="Times New Roman" panose="02020603050405020304" pitchFamily="18" charset="0"/>
              </a:rPr>
            </a:br>
            <a:r>
              <a:rPr lang="ru-RU" sz="2800" b="1" dirty="0">
                <a:latin typeface="Arial" panose="020B0604020202020204" pitchFamily="34" charset="0"/>
                <a:cs typeface="Arial" panose="020B0604020202020204" pitchFamily="34" charset="0"/>
              </a:rPr>
              <a:t>Язвенное кровотечение</a:t>
            </a:r>
            <a:br>
              <a:rPr lang="ru-RU" sz="2800" b="1" dirty="0">
                <a:latin typeface="Arial" panose="020B0604020202020204" pitchFamily="34" charset="0"/>
                <a:cs typeface="Arial" panose="020B0604020202020204" pitchFamily="34" charset="0"/>
              </a:rPr>
            </a:br>
            <a:endParaRPr lang="ru-RU" sz="2800" b="1" dirty="0">
              <a:latin typeface="Arial" panose="020B0604020202020204" pitchFamily="34" charset="0"/>
              <a:cs typeface="Arial" panose="020B0604020202020204" pitchFamily="34" charset="0"/>
            </a:endParaRPr>
          </a:p>
        </p:txBody>
      </p:sp>
      <p:sp>
        <p:nvSpPr>
          <p:cNvPr id="3" name="Содержимое 2"/>
          <p:cNvSpPr>
            <a:spLocks noGrp="1"/>
          </p:cNvSpPr>
          <p:nvPr>
            <p:ph idx="1"/>
          </p:nvPr>
        </p:nvSpPr>
        <p:spPr>
          <a:xfrm>
            <a:off x="535294" y="1131590"/>
            <a:ext cx="8069154" cy="3388533"/>
          </a:xfrm>
        </p:spPr>
        <p:txBody>
          <a:bodyPr>
            <a:normAutofit/>
          </a:bodyPr>
          <a:lstStyle/>
          <a:p>
            <a:pPr>
              <a:buNone/>
            </a:pPr>
            <a:r>
              <a:rPr lang="ru-RU" dirty="0"/>
              <a:t>	</a:t>
            </a:r>
          </a:p>
          <a:p>
            <a:pPr>
              <a:buNone/>
            </a:pPr>
            <a:r>
              <a:rPr lang="ru-RU" sz="2400" dirty="0">
                <a:latin typeface="Times New Roman" panose="02020603050405020304" pitchFamily="18" charset="0"/>
                <a:cs typeface="Times New Roman" panose="02020603050405020304" pitchFamily="18" charset="0"/>
              </a:rPr>
              <a:t>   </a:t>
            </a:r>
            <a:r>
              <a:rPr lang="ru-RU" sz="2000" dirty="0">
                <a:latin typeface="Arial" panose="020B0604020202020204" pitchFamily="34" charset="0"/>
                <a:cs typeface="Arial" panose="020B0604020202020204" pitchFamily="34" charset="0"/>
              </a:rPr>
              <a:t>В зависимости от выраженности симптоматики и тяжести состояния всех пациентов разделяют на две основные группы  по тяжести желудочно-кишечного кровотечения.</a:t>
            </a:r>
            <a:endParaRPr lang="ru-RU" sz="2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23478"/>
            <a:ext cx="7096626" cy="747228"/>
          </a:xfrm>
        </p:spPr>
        <p:txBody>
          <a:bodyPr>
            <a:noAutofit/>
          </a:bodyPr>
          <a:lstStyle/>
          <a:p>
            <a:pPr algn="ctr"/>
            <a:r>
              <a:rPr lang="ru-RU" sz="2700" dirty="0">
                <a:latin typeface="Times New Roman" panose="02020603050405020304" pitchFamily="18" charset="0"/>
                <a:cs typeface="Times New Roman" panose="02020603050405020304" pitchFamily="18" charset="0"/>
              </a:rPr>
              <a:t> </a:t>
            </a:r>
            <a:r>
              <a:rPr lang="ru-RU" sz="2800" b="1" dirty="0">
                <a:latin typeface="Arial" panose="020B0604020202020204" pitchFamily="34" charset="0"/>
                <a:cs typeface="Arial" panose="020B0604020202020204" pitchFamily="34" charset="0"/>
              </a:rPr>
              <a:t>Критерии отнесения  к группе «Тяжелое кровотечение»</a:t>
            </a:r>
          </a:p>
        </p:txBody>
      </p:sp>
      <p:sp>
        <p:nvSpPr>
          <p:cNvPr id="3" name="Содержимое 2"/>
          <p:cNvSpPr>
            <a:spLocks noGrp="1"/>
          </p:cNvSpPr>
          <p:nvPr>
            <p:ph idx="1"/>
          </p:nvPr>
        </p:nvSpPr>
        <p:spPr>
          <a:xfrm>
            <a:off x="467544" y="915566"/>
            <a:ext cx="8280920" cy="3659943"/>
          </a:xfrm>
        </p:spPr>
        <p:txBody>
          <a:bodyPr vert="horz" lIns="68580" tIns="34290" rIns="68580" bIns="34290" rtlCol="0" anchor="t">
            <a:noAutofit/>
          </a:bodyPr>
          <a:lstStyle/>
          <a:p>
            <a:pPr marL="0">
              <a:lnSpc>
                <a:spcPct val="100000"/>
              </a:lnSpc>
              <a:spcBef>
                <a:spcPts val="0"/>
              </a:spcBef>
              <a:buNone/>
            </a:pPr>
            <a:r>
              <a:rPr lang="ru-RU" sz="1500" dirty="0">
                <a:latin typeface="Times New Roman"/>
                <a:cs typeface="Times New Roman"/>
              </a:rPr>
              <a:t> </a:t>
            </a:r>
            <a:r>
              <a:rPr lang="ru-RU" sz="1950" dirty="0">
                <a:latin typeface="Times New Roman"/>
                <a:cs typeface="Times New Roman"/>
              </a:rPr>
              <a:t>  </a:t>
            </a:r>
            <a:r>
              <a:rPr lang="ru-RU" sz="1800" dirty="0">
                <a:latin typeface="Arial" panose="020B0604020202020204" pitchFamily="34" charset="0"/>
                <a:cs typeface="Arial" panose="020B0604020202020204" pitchFamily="34" charset="0"/>
              </a:rPr>
              <a:t>возраст старше 60 лет;</a:t>
            </a:r>
          </a:p>
          <a:p>
            <a:pPr marL="0">
              <a:lnSpc>
                <a:spcPct val="100000"/>
              </a:lnSpc>
              <a:spcBef>
                <a:spcPts val="0"/>
              </a:spcBef>
              <a:buNone/>
            </a:pPr>
            <a:r>
              <a:rPr lang="ru-RU" sz="1800" dirty="0">
                <a:latin typeface="Arial" panose="020B0604020202020204" pitchFamily="34" charset="0"/>
                <a:cs typeface="Arial" panose="020B0604020202020204" pitchFamily="34" charset="0"/>
              </a:rPr>
              <a:t>   неоднократная рвота малоизмененной кровью или «кофейной гущей» и</a:t>
            </a:r>
            <a:r>
              <a:rPr lang="en-US" sz="1800" dirty="0">
                <a:latin typeface="Arial" panose="020B0604020202020204" pitchFamily="34" charset="0"/>
                <a:cs typeface="Arial" panose="020B0604020202020204" pitchFamily="34" charset="0"/>
              </a:rPr>
              <a:t>/ </a:t>
            </a:r>
            <a:r>
              <a:rPr lang="ru-RU" sz="1800" dirty="0">
                <a:latin typeface="Arial" panose="020B0604020202020204" pitchFamily="34" charset="0"/>
                <a:cs typeface="Arial" panose="020B0604020202020204" pitchFamily="34" charset="0"/>
              </a:rPr>
              <a:t>или повторная мелена;</a:t>
            </a:r>
          </a:p>
          <a:p>
            <a:pPr marL="0">
              <a:lnSpc>
                <a:spcPct val="100000"/>
              </a:lnSpc>
              <a:spcBef>
                <a:spcPts val="0"/>
              </a:spcBef>
              <a:buNone/>
            </a:pPr>
            <a:r>
              <a:rPr lang="ru-RU" sz="1800" dirty="0">
                <a:latin typeface="Arial" panose="020B0604020202020204" pitchFamily="34" charset="0"/>
                <a:cs typeface="Arial" panose="020B0604020202020204" pitchFamily="34" charset="0"/>
              </a:rPr>
              <a:t>   коллапс, потеря сознания; </a:t>
            </a:r>
          </a:p>
          <a:p>
            <a:pPr marL="0">
              <a:lnSpc>
                <a:spcPct val="100000"/>
              </a:lnSpc>
              <a:spcBef>
                <a:spcPts val="0"/>
              </a:spcBef>
              <a:buNone/>
            </a:pPr>
            <a:r>
              <a:rPr lang="ru-RU" sz="1800" dirty="0">
                <a:latin typeface="Arial" panose="020B0604020202020204" pitchFamily="34" charset="0"/>
                <a:cs typeface="Arial" panose="020B0604020202020204" pitchFamily="34" charset="0"/>
              </a:rPr>
              <a:t>   тахикардия(ЧСС более 100 в мин);</a:t>
            </a:r>
          </a:p>
          <a:p>
            <a:pPr marL="0">
              <a:lnSpc>
                <a:spcPct val="100000"/>
              </a:lnSpc>
              <a:spcBef>
                <a:spcPts val="0"/>
              </a:spcBef>
              <a:buNone/>
            </a:pPr>
            <a:r>
              <a:rPr lang="ru-RU" sz="1800" dirty="0">
                <a:latin typeface="Arial" panose="020B0604020202020204" pitchFamily="34" charset="0"/>
                <a:cs typeface="Arial" panose="020B0604020202020204" pitchFamily="34" charset="0"/>
              </a:rPr>
              <a:t>   гипотензия (систолическое АД меньше 100)</a:t>
            </a:r>
          </a:p>
          <a:p>
            <a:pPr marL="0">
              <a:lnSpc>
                <a:spcPct val="100000"/>
              </a:lnSpc>
              <a:spcBef>
                <a:spcPts val="0"/>
              </a:spcBef>
              <a:buNone/>
            </a:pPr>
            <a:r>
              <a:rPr lang="ru-RU" sz="1800" dirty="0">
                <a:latin typeface="Arial" panose="020B0604020202020204" pitchFamily="34" charset="0"/>
                <a:cs typeface="Arial" panose="020B0604020202020204" pitchFamily="34" charset="0"/>
              </a:rPr>
              <a:t>   концентрация гемоглобина крови ниже 100 г</a:t>
            </a:r>
            <a:r>
              <a:rPr lang="en-US" sz="1800" dirty="0">
                <a:latin typeface="Arial" panose="020B0604020202020204" pitchFamily="34" charset="0"/>
                <a:cs typeface="Arial" panose="020B0604020202020204" pitchFamily="34" charset="0"/>
              </a:rPr>
              <a:t>/</a:t>
            </a:r>
            <a:r>
              <a:rPr lang="ru-RU" sz="1800" dirty="0">
                <a:latin typeface="Arial" panose="020B0604020202020204" pitchFamily="34" charset="0"/>
                <a:cs typeface="Arial" panose="020B0604020202020204" pitchFamily="34" charset="0"/>
              </a:rPr>
              <a:t>л; </a:t>
            </a:r>
          </a:p>
          <a:p>
            <a:pPr marL="0">
              <a:lnSpc>
                <a:spcPct val="100000"/>
              </a:lnSpc>
              <a:spcBef>
                <a:spcPts val="0"/>
              </a:spcBef>
              <a:buNone/>
            </a:pPr>
            <a:r>
              <a:rPr lang="ru-RU" sz="1800" dirty="0">
                <a:latin typeface="Arial" panose="020B0604020202020204" pitchFamily="34" charset="0"/>
                <a:cs typeface="Arial" panose="020B0604020202020204" pitchFamily="34" charset="0"/>
              </a:rPr>
              <a:t>   поступление малоизмененной крови </a:t>
            </a:r>
            <a:r>
              <a:rPr lang="ru-RU" sz="1800" dirty="0" smtClean="0">
                <a:latin typeface="Arial" panose="020B0604020202020204" pitchFamily="34" charset="0"/>
                <a:cs typeface="Arial" panose="020B0604020202020204" pitchFamily="34" charset="0"/>
              </a:rPr>
              <a:t>(«кофейной </a:t>
            </a:r>
            <a:r>
              <a:rPr lang="ru-RU" sz="1800" dirty="0">
                <a:latin typeface="Arial" panose="020B0604020202020204" pitchFamily="34" charset="0"/>
                <a:cs typeface="Arial" panose="020B0604020202020204" pitchFamily="34" charset="0"/>
              </a:rPr>
              <a:t>гущи») по желудочному зонду;</a:t>
            </a:r>
          </a:p>
          <a:p>
            <a:pPr marL="0">
              <a:lnSpc>
                <a:spcPct val="100000"/>
              </a:lnSpc>
              <a:spcBef>
                <a:spcPts val="0"/>
              </a:spcBef>
              <a:buNone/>
            </a:pPr>
            <a:r>
              <a:rPr lang="ru-RU" sz="1800" dirty="0">
                <a:latin typeface="Arial" panose="020B0604020202020204" pitchFamily="34" charset="0"/>
                <a:cs typeface="Arial" panose="020B0604020202020204" pitchFamily="34" charset="0"/>
              </a:rPr>
              <a:t>   наличие сопутствующих заболеваний в стадии </a:t>
            </a:r>
            <a:r>
              <a:rPr lang="ru-RU" sz="1800" dirty="0" err="1" smtClean="0">
                <a:latin typeface="Arial" panose="020B0604020202020204" pitchFamily="34" charset="0"/>
                <a:cs typeface="Arial" panose="020B0604020202020204" pitchFamily="34" charset="0"/>
              </a:rPr>
              <a:t>суб</a:t>
            </a:r>
            <a:r>
              <a:rPr lang="ru-RU" sz="1800" dirty="0" smtClean="0">
                <a:latin typeface="Arial" panose="020B0604020202020204" pitchFamily="34" charset="0"/>
                <a:cs typeface="Arial" panose="020B0604020202020204" pitchFamily="34" charset="0"/>
              </a:rPr>
              <a:t>– </a:t>
            </a:r>
            <a:r>
              <a:rPr lang="ru-RU" sz="1800" dirty="0">
                <a:latin typeface="Arial" panose="020B0604020202020204" pitchFamily="34" charset="0"/>
                <a:cs typeface="Arial" panose="020B0604020202020204" pitchFamily="34" charset="0"/>
              </a:rPr>
              <a:t>и декомпенсации, требующих неотложных  лечебных мероприятий  или непосредственного угрожающих жизни </a:t>
            </a:r>
            <a:r>
              <a:rPr lang="ru-RU" sz="1800" dirty="0" smtClean="0">
                <a:latin typeface="Arial" panose="020B0604020202020204" pitchFamily="34" charset="0"/>
                <a:cs typeface="Arial" panose="020B0604020202020204" pitchFamily="34" charset="0"/>
              </a:rPr>
              <a:t>больного.</a:t>
            </a:r>
            <a:endParaRPr lang="ru-RU"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5" dur="10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p:cTn id="60"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61"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23478"/>
            <a:ext cx="7156784" cy="757254"/>
          </a:xfrm>
        </p:spPr>
        <p:txBody>
          <a:bodyPr>
            <a:normAutofit fontScale="90000"/>
          </a:bodyPr>
          <a:lstStyle/>
          <a:p>
            <a:pPr algn="ctr"/>
            <a:r>
              <a:rPr lang="ru-RU" dirty="0"/>
              <a:t> </a:t>
            </a:r>
            <a:r>
              <a:rPr lang="ru-RU" sz="3100" b="1" dirty="0">
                <a:latin typeface="Arial" panose="020B0604020202020204" pitchFamily="34" charset="0"/>
                <a:cs typeface="Arial" panose="020B0604020202020204" pitchFamily="34" charset="0"/>
              </a:rPr>
              <a:t>Критерии отнесения  к группе «Тяжелое кровотечение»</a:t>
            </a:r>
          </a:p>
        </p:txBody>
      </p:sp>
      <p:sp>
        <p:nvSpPr>
          <p:cNvPr id="3" name="Содержимое 2"/>
          <p:cNvSpPr>
            <a:spLocks noGrp="1"/>
          </p:cNvSpPr>
          <p:nvPr>
            <p:ph idx="1"/>
          </p:nvPr>
        </p:nvSpPr>
        <p:spPr>
          <a:xfrm>
            <a:off x="323528" y="1059582"/>
            <a:ext cx="8640960" cy="3589760"/>
          </a:xfrm>
        </p:spPr>
        <p:txBody>
          <a:bodyPr>
            <a:noAutofit/>
          </a:bodyPr>
          <a:lstStyle/>
          <a:p>
            <a:pPr>
              <a:buNone/>
            </a:pPr>
            <a:r>
              <a:rPr lang="ru-RU" sz="1800" dirty="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	Наличие </a:t>
            </a:r>
            <a:r>
              <a:rPr lang="ru-RU" sz="1800" dirty="0">
                <a:latin typeface="Arial" panose="020B0604020202020204" pitchFamily="34" charset="0"/>
                <a:cs typeface="Arial" panose="020B0604020202020204" pitchFamily="34" charset="0"/>
              </a:rPr>
              <a:t>4  и более перечисленных признаков позволяет диагностировать у больного «тяжелое желудочно-кишечное кровотечение», что требует направления его в  отделение или блок реанимации и интенсивной терапии для  дальнейшего обследования и лечения.</a:t>
            </a:r>
          </a:p>
          <a:p>
            <a:pPr>
              <a:buNone/>
            </a:pPr>
            <a:r>
              <a:rPr lang="ru-RU" sz="1800" dirty="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	Остальных  </a:t>
            </a:r>
            <a:r>
              <a:rPr lang="ru-RU" sz="1800" dirty="0">
                <a:latin typeface="Arial" panose="020B0604020202020204" pitchFamily="34" charset="0"/>
                <a:cs typeface="Arial" panose="020B0604020202020204" pitchFamily="34" charset="0"/>
              </a:rPr>
              <a:t>пациентов  относят к группе «нетяжелое желудочно-кишечное кровотечение»,  они подлежат обследованию   в условиях отделения скорой медицинской помощи и кабинета ЭГДС, а в дальнейшем большинству из них показано лечение и наблюдение в профильном хирургическом отделении.</a:t>
            </a:r>
          </a:p>
          <a:p>
            <a:pPr>
              <a:buNone/>
            </a:pPr>
            <a:r>
              <a:rPr lang="ru-RU" sz="1800" dirty="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	Больных</a:t>
            </a:r>
            <a:r>
              <a:rPr lang="ru-RU" sz="1800" dirty="0">
                <a:latin typeface="Arial" panose="020B0604020202020204" pitchFamily="34" charset="0"/>
                <a:cs typeface="Arial" panose="020B0604020202020204" pitchFamily="34" charset="0"/>
              </a:rPr>
              <a:t>, находящихся в критическом состоянии с нестабильными показателями гемодинамики, минуя отделение, направляют в ОРИТ или операционную, где на фоне интенсивной терапии проводят комплекс диагностических мероприятий,  в том числе  и экстренную ЭГДС.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000" y="483518"/>
            <a:ext cx="8532000" cy="72000"/>
          </a:xfrm>
        </p:spPr>
        <p:txBody>
          <a:bodyPr>
            <a:noAutofit/>
          </a:bodyPr>
          <a:lstStyle/>
          <a:p>
            <a:pPr algn="ctr">
              <a:lnSpc>
                <a:spcPct val="100000"/>
              </a:lnSpc>
            </a:pPr>
            <a:r>
              <a:rPr lang="ru-RU" sz="2800" b="1" dirty="0">
                <a:latin typeface="Arial" panose="020B0604020202020204" pitchFamily="34" charset="0"/>
                <a:cs typeface="Arial" panose="020B0604020202020204" pitchFamily="34" charset="0"/>
              </a:rPr>
              <a:t>Классификация степени </a:t>
            </a:r>
            <a:r>
              <a:rPr lang="ru-RU" sz="2800" b="1" dirty="0" smtClean="0">
                <a:latin typeface="Arial" panose="020B0604020202020204" pitchFamily="34" charset="0"/>
                <a:cs typeface="Arial" panose="020B0604020202020204" pitchFamily="34" charset="0"/>
              </a:rPr>
              <a:t>тяжести </a:t>
            </a:r>
            <a:r>
              <a:rPr lang="ru-RU" sz="2800" b="1" dirty="0">
                <a:latin typeface="Arial" panose="020B0604020202020204" pitchFamily="34" charset="0"/>
                <a:cs typeface="Arial" panose="020B0604020202020204" pitchFamily="34" charset="0"/>
              </a:rPr>
              <a:t>кровопотери </a:t>
            </a:r>
            <a:br>
              <a:rPr lang="ru-RU" sz="28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по  </a:t>
            </a:r>
            <a:r>
              <a:rPr lang="ru-RU" sz="2000" b="1" dirty="0" smtClean="0">
                <a:latin typeface="Arial" panose="020B0604020202020204" pitchFamily="34" charset="0"/>
                <a:cs typeface="Arial" panose="020B0604020202020204" pitchFamily="34" charset="0"/>
              </a:rPr>
              <a:t>А.И</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Горбашко</a:t>
            </a:r>
            <a:r>
              <a:rPr lang="ru-RU" sz="2000" b="1" dirty="0">
                <a:latin typeface="Arial" panose="020B0604020202020204" pitchFamily="34" charset="0"/>
                <a:cs typeface="Arial" panose="020B0604020202020204" pitchFamily="34" charset="0"/>
              </a:rPr>
              <a:t> ( 1982)</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4134179175"/>
              </p:ext>
            </p:extLst>
          </p:nvPr>
        </p:nvGraphicFramePr>
        <p:xfrm>
          <a:off x="179512" y="810062"/>
          <a:ext cx="8820472" cy="4322276"/>
        </p:xfrm>
        <a:graphic>
          <a:graphicData uri="http://schemas.openxmlformats.org/drawingml/2006/table">
            <a:tbl>
              <a:tblPr firstRow="1" bandRow="1">
                <a:tableStyleId>{5C22544A-7EE6-4342-B048-85BDC9FD1C3A}</a:tableStyleId>
              </a:tblPr>
              <a:tblGrid>
                <a:gridCol w="2634281">
                  <a:extLst>
                    <a:ext uri="{9D8B030D-6E8A-4147-A177-3AD203B41FA5}">
                      <a16:colId xmlns="" xmlns:a16="http://schemas.microsoft.com/office/drawing/2014/main" val="20000"/>
                    </a:ext>
                  </a:extLst>
                </a:gridCol>
                <a:gridCol w="2056601">
                  <a:extLst>
                    <a:ext uri="{9D8B030D-6E8A-4147-A177-3AD203B41FA5}">
                      <a16:colId xmlns="" xmlns:a16="http://schemas.microsoft.com/office/drawing/2014/main" val="20001"/>
                    </a:ext>
                  </a:extLst>
                </a:gridCol>
                <a:gridCol w="2181233">
                  <a:extLst>
                    <a:ext uri="{9D8B030D-6E8A-4147-A177-3AD203B41FA5}">
                      <a16:colId xmlns="" xmlns:a16="http://schemas.microsoft.com/office/drawing/2014/main" val="20002"/>
                    </a:ext>
                  </a:extLst>
                </a:gridCol>
                <a:gridCol w="1948357">
                  <a:extLst>
                    <a:ext uri="{9D8B030D-6E8A-4147-A177-3AD203B41FA5}">
                      <a16:colId xmlns="" xmlns:a16="http://schemas.microsoft.com/office/drawing/2014/main" val="20003"/>
                    </a:ext>
                  </a:extLst>
                </a:gridCol>
              </a:tblGrid>
              <a:tr h="283676">
                <a:tc>
                  <a:txBody>
                    <a:bodyPr/>
                    <a:lstStyle/>
                    <a:p>
                      <a:r>
                        <a:rPr lang="ru-RU" sz="1400" dirty="0">
                          <a:latin typeface="Arial" panose="020B0604020202020204" pitchFamily="34" charset="0"/>
                          <a:cs typeface="Arial" panose="020B0604020202020204" pitchFamily="34" charset="0"/>
                        </a:rPr>
                        <a:t>Показатели </a:t>
                      </a:r>
                    </a:p>
                  </a:txBody>
                  <a:tcPr marL="68580" marR="68580" marT="34290" marB="34290">
                    <a:solidFill>
                      <a:schemeClr val="tx2">
                        <a:lumMod val="40000"/>
                        <a:lumOff val="60000"/>
                      </a:schemeClr>
                    </a:solidFill>
                  </a:tcPr>
                </a:tc>
                <a:tc>
                  <a:txBody>
                    <a:bodyPr/>
                    <a:lstStyle/>
                    <a:p>
                      <a:r>
                        <a:rPr lang="ru-RU" sz="1400" dirty="0">
                          <a:latin typeface="Arial" panose="020B0604020202020204" pitchFamily="34" charset="0"/>
                          <a:cs typeface="Arial" panose="020B0604020202020204" pitchFamily="34" charset="0"/>
                        </a:rPr>
                        <a:t>Легкая </a:t>
                      </a:r>
                    </a:p>
                  </a:txBody>
                  <a:tcPr marL="68580" marR="68580" marT="34290" marB="34290">
                    <a:solidFill>
                      <a:schemeClr val="tx2">
                        <a:lumMod val="40000"/>
                        <a:lumOff val="60000"/>
                      </a:schemeClr>
                    </a:solidFill>
                  </a:tcPr>
                </a:tc>
                <a:tc>
                  <a:txBody>
                    <a:bodyPr/>
                    <a:lstStyle/>
                    <a:p>
                      <a:r>
                        <a:rPr lang="ru-RU" sz="1400" dirty="0">
                          <a:latin typeface="Arial" panose="020B0604020202020204" pitchFamily="34" charset="0"/>
                          <a:cs typeface="Arial" panose="020B0604020202020204" pitchFamily="34" charset="0"/>
                        </a:rPr>
                        <a:t>Средняя </a:t>
                      </a:r>
                    </a:p>
                  </a:txBody>
                  <a:tcPr marL="68580" marR="68580" marT="34290" marB="34290">
                    <a:solidFill>
                      <a:schemeClr val="tx2">
                        <a:lumMod val="40000"/>
                        <a:lumOff val="60000"/>
                      </a:schemeClr>
                    </a:solidFill>
                  </a:tcPr>
                </a:tc>
                <a:tc>
                  <a:txBody>
                    <a:bodyPr/>
                    <a:lstStyle/>
                    <a:p>
                      <a:r>
                        <a:rPr lang="ru-RU" sz="1400" dirty="0">
                          <a:latin typeface="Arial" panose="020B0604020202020204" pitchFamily="34" charset="0"/>
                          <a:cs typeface="Arial" panose="020B0604020202020204" pitchFamily="34" charset="0"/>
                        </a:rPr>
                        <a:t>Тяжелая</a:t>
                      </a:r>
                    </a:p>
                  </a:txBody>
                  <a:tcPr marL="68580" marR="68580" marT="34290" marB="34290">
                    <a:solidFill>
                      <a:schemeClr val="tx2">
                        <a:lumMod val="40000"/>
                        <a:lumOff val="60000"/>
                      </a:schemeClr>
                    </a:solidFill>
                  </a:tcPr>
                </a:tc>
                <a:extLst>
                  <a:ext uri="{0D108BD9-81ED-4DB2-BD59-A6C34878D82A}">
                    <a16:rowId xmlns="" xmlns:a16="http://schemas.microsoft.com/office/drawing/2014/main" val="10000"/>
                  </a:ext>
                </a:extLst>
              </a:tr>
              <a:tr h="915126">
                <a:tc>
                  <a:txBody>
                    <a:bodyPr/>
                    <a:lstStyle/>
                    <a:p>
                      <a:r>
                        <a:rPr lang="ru-RU" sz="1400" dirty="0">
                          <a:latin typeface="Arial" panose="020B0604020202020204" pitchFamily="34" charset="0"/>
                          <a:cs typeface="Arial" panose="020B0604020202020204" pitchFamily="34" charset="0"/>
                        </a:rPr>
                        <a:t>Состояние</a:t>
                      </a: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Количество эритроцитов</a:t>
                      </a:r>
                    </a:p>
                  </a:txBody>
                  <a:tcPr marL="68580" marR="68580" marT="34290" marB="34290">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удовлетворитель-</a:t>
                      </a:r>
                      <a:r>
                        <a:rPr kumimoji="0" lang="ru-RU" sz="1400" kern="1200" dirty="0" err="1">
                          <a:solidFill>
                            <a:schemeClr val="dk1"/>
                          </a:solidFill>
                          <a:latin typeface="Arial" panose="020B0604020202020204" pitchFamily="34" charset="0"/>
                          <a:ea typeface="+mn-ea"/>
                          <a:cs typeface="Arial" panose="020B0604020202020204" pitchFamily="34" charset="0"/>
                        </a:rPr>
                        <a:t>ное</a:t>
                      </a:r>
                      <a:endParaRPr kumimoji="0" lang="ru-RU" sz="1400" kern="1200" dirty="0">
                        <a:solidFill>
                          <a:schemeClr val="dk1"/>
                        </a:solidFill>
                        <a:latin typeface="Arial" panose="020B0604020202020204" pitchFamily="34" charset="0"/>
                        <a:ea typeface="+mn-ea"/>
                        <a:cs typeface="Arial" panose="020B0604020202020204" pitchFamily="34" charset="0"/>
                      </a:endParaRPr>
                    </a:p>
                    <a:p>
                      <a:endParaRPr kumimoji="0" lang="ru-RU" sz="1400" kern="1200" dirty="0">
                        <a:solidFill>
                          <a:schemeClr val="dk1"/>
                        </a:solidFill>
                        <a:latin typeface="Arial" panose="020B0604020202020204" pitchFamily="34" charset="0"/>
                        <a:ea typeface="+mn-ea"/>
                        <a:cs typeface="Arial" panose="020B0604020202020204" pitchFamily="34" charset="0"/>
                      </a:endParaRPr>
                    </a:p>
                    <a:p>
                      <a:r>
                        <a:rPr kumimoji="0" lang="ru-RU" sz="1400" kern="1200" dirty="0">
                          <a:solidFill>
                            <a:schemeClr val="dk1"/>
                          </a:solidFill>
                          <a:latin typeface="Arial" panose="020B0604020202020204" pitchFamily="34" charset="0"/>
                          <a:ea typeface="+mn-ea"/>
                          <a:cs typeface="Arial" panose="020B0604020202020204" pitchFamily="34" charset="0"/>
                        </a:rPr>
                        <a:t>&gt; 3,5х10 </a:t>
                      </a:r>
                      <a:r>
                        <a:rPr kumimoji="0" lang="ru-RU" sz="1400" kern="1200" baseline="30000" dirty="0">
                          <a:solidFill>
                            <a:schemeClr val="dk1"/>
                          </a:solidFill>
                          <a:latin typeface="Arial" panose="020B0604020202020204" pitchFamily="34" charset="0"/>
                          <a:ea typeface="+mn-ea"/>
                          <a:cs typeface="Arial" panose="020B0604020202020204" pitchFamily="34" charset="0"/>
                        </a:rPr>
                        <a:t>12</a:t>
                      </a:r>
                      <a:r>
                        <a:rPr kumimoji="0" lang="ru-RU" sz="1400" kern="1200" dirty="0">
                          <a:solidFill>
                            <a:schemeClr val="dk1"/>
                          </a:solidFill>
                          <a:latin typeface="Arial" panose="020B0604020202020204" pitchFamily="34" charset="0"/>
                          <a:ea typeface="+mn-ea"/>
                          <a:cs typeface="Arial" panose="020B0604020202020204" pitchFamily="34" charset="0"/>
                        </a:rPr>
                        <a:t>/л</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средней</a:t>
                      </a:r>
                      <a:r>
                        <a:rPr kumimoji="0" lang="ru-RU" sz="1400" kern="1200" baseline="0" dirty="0">
                          <a:solidFill>
                            <a:schemeClr val="dk1"/>
                          </a:solidFill>
                          <a:latin typeface="Arial" panose="020B0604020202020204" pitchFamily="34" charset="0"/>
                          <a:ea typeface="+mn-ea"/>
                          <a:cs typeface="Arial" panose="020B0604020202020204" pitchFamily="34" charset="0"/>
                        </a:rPr>
                        <a:t> степени тяжести</a:t>
                      </a:r>
                      <a:endParaRPr kumimoji="0" lang="ru-RU" sz="1400" kern="1200" dirty="0">
                        <a:solidFill>
                          <a:schemeClr val="dk1"/>
                        </a:solidFill>
                        <a:latin typeface="Arial" panose="020B0604020202020204" pitchFamily="34" charset="0"/>
                        <a:ea typeface="+mn-ea"/>
                        <a:cs typeface="Arial" panose="020B0604020202020204" pitchFamily="34" charset="0"/>
                      </a:endParaRPr>
                    </a:p>
                    <a:p>
                      <a:endParaRPr kumimoji="0" lang="ru-RU" sz="1400" kern="1200" dirty="0">
                        <a:solidFill>
                          <a:schemeClr val="dk1"/>
                        </a:solidFill>
                        <a:latin typeface="Arial" panose="020B0604020202020204" pitchFamily="34" charset="0"/>
                        <a:ea typeface="+mn-ea"/>
                        <a:cs typeface="Arial" panose="020B0604020202020204" pitchFamily="34" charset="0"/>
                      </a:endParaRPr>
                    </a:p>
                    <a:p>
                      <a:r>
                        <a:rPr kumimoji="0" lang="ru-RU" sz="1400" kern="1200" dirty="0">
                          <a:solidFill>
                            <a:schemeClr val="dk1"/>
                          </a:solidFill>
                          <a:latin typeface="Arial" panose="020B0604020202020204" pitchFamily="34" charset="0"/>
                          <a:ea typeface="+mn-ea"/>
                          <a:cs typeface="Arial" panose="020B0604020202020204" pitchFamily="34" charset="0"/>
                        </a:rPr>
                        <a:t>&gt; 2,5х10 </a:t>
                      </a:r>
                      <a:r>
                        <a:rPr kumimoji="0" lang="ru-RU" sz="1400" kern="1200" baseline="30000" dirty="0">
                          <a:solidFill>
                            <a:schemeClr val="dk1"/>
                          </a:solidFill>
                          <a:latin typeface="Arial" panose="020B0604020202020204" pitchFamily="34" charset="0"/>
                          <a:ea typeface="+mn-ea"/>
                          <a:cs typeface="Arial" panose="020B0604020202020204" pitchFamily="34" charset="0"/>
                        </a:rPr>
                        <a:t>12</a:t>
                      </a:r>
                      <a:r>
                        <a:rPr kumimoji="0" lang="ru-RU" sz="1400" kern="1200" dirty="0">
                          <a:solidFill>
                            <a:schemeClr val="dk1"/>
                          </a:solidFill>
                          <a:latin typeface="Arial" panose="020B0604020202020204" pitchFamily="34" charset="0"/>
                          <a:ea typeface="+mn-ea"/>
                          <a:cs typeface="Arial" panose="020B0604020202020204" pitchFamily="34" charset="0"/>
                        </a:rPr>
                        <a:t>/л</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тяжелое</a:t>
                      </a:r>
                    </a:p>
                    <a:p>
                      <a:endParaRPr kumimoji="0" lang="ru-RU" sz="1400" kern="1200" dirty="0">
                        <a:solidFill>
                          <a:schemeClr val="dk1"/>
                        </a:solidFill>
                        <a:latin typeface="Arial" panose="020B0604020202020204" pitchFamily="34" charset="0"/>
                        <a:ea typeface="+mn-ea"/>
                        <a:cs typeface="Arial" panose="020B0604020202020204" pitchFamily="34" charset="0"/>
                      </a:endParaRPr>
                    </a:p>
                    <a:p>
                      <a:r>
                        <a:rPr kumimoji="0" lang="ru-RU" sz="1400" kern="1200" dirty="0">
                          <a:solidFill>
                            <a:schemeClr val="dk1"/>
                          </a:solidFill>
                          <a:latin typeface="Arial" panose="020B0604020202020204" pitchFamily="34" charset="0"/>
                          <a:ea typeface="+mn-ea"/>
                          <a:cs typeface="Arial" panose="020B0604020202020204" pitchFamily="34" charset="0"/>
                        </a:rPr>
                        <a:t>&lt;2,5х10 </a:t>
                      </a:r>
                      <a:r>
                        <a:rPr kumimoji="0" lang="ru-RU" sz="1400" kern="1200" baseline="30000" dirty="0">
                          <a:solidFill>
                            <a:schemeClr val="dk1"/>
                          </a:solidFill>
                          <a:latin typeface="Arial" panose="020B0604020202020204" pitchFamily="34" charset="0"/>
                          <a:ea typeface="+mn-ea"/>
                          <a:cs typeface="Arial" panose="020B0604020202020204" pitchFamily="34" charset="0"/>
                        </a:rPr>
                        <a:t>12</a:t>
                      </a:r>
                      <a:r>
                        <a:rPr kumimoji="0" lang="ru-RU" sz="1400" kern="1200" dirty="0">
                          <a:solidFill>
                            <a:schemeClr val="dk1"/>
                          </a:solidFill>
                          <a:latin typeface="Arial" panose="020B0604020202020204" pitchFamily="34" charset="0"/>
                          <a:ea typeface="+mn-ea"/>
                          <a:cs typeface="Arial" panose="020B0604020202020204" pitchFamily="34" charset="0"/>
                        </a:rPr>
                        <a:t>/л</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extLst>
                  <a:ext uri="{0D108BD9-81ED-4DB2-BD59-A6C34878D82A}">
                    <a16:rowId xmlns="" xmlns:a16="http://schemas.microsoft.com/office/drawing/2014/main" val="10001"/>
                  </a:ext>
                </a:extLst>
              </a:tr>
              <a:tr h="279832">
                <a:tc>
                  <a:txBody>
                    <a:bodyPr/>
                    <a:lstStyle/>
                    <a:p>
                      <a:r>
                        <a:rPr lang="ru-RU" sz="1400" dirty="0">
                          <a:latin typeface="Arial" panose="020B0604020202020204" pitchFamily="34" charset="0"/>
                          <a:cs typeface="Arial" panose="020B0604020202020204" pitchFamily="34" charset="0"/>
                        </a:rPr>
                        <a:t>Уровень гемоглобина,  г </a:t>
                      </a:r>
                      <a:r>
                        <a:rPr lang="en-US" sz="1400" dirty="0">
                          <a:latin typeface="Arial" panose="020B0604020202020204" pitchFamily="34" charset="0"/>
                          <a:cs typeface="Arial" panose="020B0604020202020204" pitchFamily="34" charset="0"/>
                        </a:rPr>
                        <a:t>/</a:t>
                      </a:r>
                      <a:r>
                        <a:rPr lang="ru-RU" sz="1400" dirty="0">
                          <a:latin typeface="Arial" panose="020B0604020202020204" pitchFamily="34" charset="0"/>
                          <a:cs typeface="Arial" panose="020B0604020202020204" pitchFamily="34" charset="0"/>
                        </a:rPr>
                        <a:t>л</a:t>
                      </a:r>
                    </a:p>
                  </a:txBody>
                  <a:tcPr marL="68580" marR="68580" marT="34290" marB="34290">
                    <a:solidFill>
                      <a:schemeClr val="tx2">
                        <a:lumMod val="40000"/>
                        <a:lumOff val="60000"/>
                      </a:schemeClr>
                    </a:solidFill>
                  </a:tcPr>
                </a:tc>
                <a:tc>
                  <a:txBody>
                    <a:bodyPr/>
                    <a:lstStyle/>
                    <a:p>
                      <a:r>
                        <a:rPr lang="ru-RU" sz="1400" baseline="0" dirty="0">
                          <a:latin typeface="Arial" panose="020B0604020202020204" pitchFamily="34" charset="0"/>
                          <a:cs typeface="Arial" panose="020B0604020202020204" pitchFamily="34" charset="0"/>
                        </a:rPr>
                        <a:t> не ниже 100</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80 – 100</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&lt;80</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extLst>
                  <a:ext uri="{0D108BD9-81ED-4DB2-BD59-A6C34878D82A}">
                    <a16:rowId xmlns="" xmlns:a16="http://schemas.microsoft.com/office/drawing/2014/main" val="10002"/>
                  </a:ext>
                </a:extLst>
              </a:tr>
              <a:tr h="491597">
                <a:tc>
                  <a:txBody>
                    <a:bodyPr/>
                    <a:lstStyle/>
                    <a:p>
                      <a:r>
                        <a:rPr lang="ru-RU" sz="1400" dirty="0">
                          <a:latin typeface="Arial" panose="020B0604020202020204" pitchFamily="34" charset="0"/>
                          <a:cs typeface="Arial" panose="020B0604020202020204" pitchFamily="34" charset="0"/>
                        </a:rPr>
                        <a:t>Частоты пульса</a:t>
                      </a:r>
                      <a:r>
                        <a:rPr lang="ru-RU" sz="1400" baseline="0" dirty="0">
                          <a:latin typeface="Arial" panose="020B0604020202020204" pitchFamily="34" charset="0"/>
                          <a:cs typeface="Arial" panose="020B0604020202020204" pitchFamily="34" charset="0"/>
                        </a:rPr>
                        <a:t> в минуту</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умеренная</a:t>
                      </a:r>
                      <a:r>
                        <a:rPr kumimoji="0" lang="ru-RU" sz="1400" kern="1200" baseline="0" dirty="0">
                          <a:solidFill>
                            <a:schemeClr val="dk1"/>
                          </a:solidFill>
                          <a:latin typeface="Arial" panose="020B0604020202020204" pitchFamily="34" charset="0"/>
                          <a:ea typeface="+mn-ea"/>
                          <a:cs typeface="Arial" panose="020B0604020202020204" pitchFamily="34" charset="0"/>
                        </a:rPr>
                        <a:t> тахикардия до 100</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до</a:t>
                      </a:r>
                      <a:r>
                        <a:rPr kumimoji="0" lang="ru-RU" sz="1400" kern="1200" baseline="0" dirty="0">
                          <a:solidFill>
                            <a:schemeClr val="dk1"/>
                          </a:solidFill>
                          <a:latin typeface="Arial" panose="020B0604020202020204" pitchFamily="34" charset="0"/>
                          <a:ea typeface="+mn-ea"/>
                          <a:cs typeface="Arial" panose="020B0604020202020204" pitchFamily="34" charset="0"/>
                        </a:rPr>
                        <a:t> 120 уд</a:t>
                      </a:r>
                      <a:r>
                        <a:rPr kumimoji="0" lang="en-US" sz="1400" kern="1200" baseline="0" dirty="0">
                          <a:solidFill>
                            <a:schemeClr val="dk1"/>
                          </a:solidFill>
                          <a:latin typeface="Arial" panose="020B0604020202020204" pitchFamily="34" charset="0"/>
                          <a:ea typeface="+mn-ea"/>
                          <a:cs typeface="Arial" panose="020B0604020202020204" pitchFamily="34" charset="0"/>
                        </a:rPr>
                        <a:t>/</a:t>
                      </a:r>
                      <a:r>
                        <a:rPr kumimoji="0" lang="ru-RU" sz="1400" kern="1200" baseline="0" dirty="0">
                          <a:solidFill>
                            <a:schemeClr val="dk1"/>
                          </a:solidFill>
                          <a:latin typeface="Arial" panose="020B0604020202020204" pitchFamily="34" charset="0"/>
                          <a:ea typeface="+mn-ea"/>
                          <a:cs typeface="Arial" panose="020B0604020202020204" pitchFamily="34" charset="0"/>
                        </a:rPr>
                        <a:t>мин</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&gt;120</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extLst>
                  <a:ext uri="{0D108BD9-81ED-4DB2-BD59-A6C34878D82A}">
                    <a16:rowId xmlns="" xmlns:a16="http://schemas.microsoft.com/office/drawing/2014/main" val="10003"/>
                  </a:ext>
                </a:extLst>
              </a:tr>
              <a:tr h="279832">
                <a:tc>
                  <a:txBody>
                    <a:bodyPr/>
                    <a:lstStyle/>
                    <a:p>
                      <a:r>
                        <a:rPr lang="ru-RU" sz="1400" dirty="0">
                          <a:latin typeface="Arial" panose="020B0604020202020204" pitchFamily="34" charset="0"/>
                          <a:cs typeface="Arial" panose="020B0604020202020204" pitchFamily="34" charset="0"/>
                        </a:rPr>
                        <a:t>Систолическое АД</a:t>
                      </a:r>
                      <a:r>
                        <a:rPr lang="ru-RU" sz="1400" baseline="0" dirty="0">
                          <a:latin typeface="Arial" panose="020B0604020202020204" pitchFamily="34" charset="0"/>
                          <a:cs typeface="Arial" panose="020B0604020202020204" pitchFamily="34" charset="0"/>
                        </a:rPr>
                        <a:t> мм. </a:t>
                      </a:r>
                      <a:r>
                        <a:rPr lang="ru-RU" sz="1400" baseline="0" dirty="0" err="1">
                          <a:latin typeface="Arial" panose="020B0604020202020204" pitchFamily="34" charset="0"/>
                          <a:cs typeface="Arial" panose="020B0604020202020204" pitchFamily="34" charset="0"/>
                        </a:rPr>
                        <a:t>рт.ст</a:t>
                      </a:r>
                      <a:r>
                        <a:rPr lang="ru-RU" sz="1400" baseline="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В</a:t>
                      </a:r>
                      <a:r>
                        <a:rPr kumimoji="0" lang="ru-RU" sz="1400" kern="1200" baseline="0" dirty="0">
                          <a:solidFill>
                            <a:schemeClr val="dk1"/>
                          </a:solidFill>
                          <a:latin typeface="Arial" panose="020B0604020202020204" pitchFamily="34" charset="0"/>
                          <a:ea typeface="+mn-ea"/>
                          <a:cs typeface="Arial" panose="020B0604020202020204" pitchFamily="34" charset="0"/>
                        </a:rPr>
                        <a:t> норме</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lang="ru-RU" sz="1400" baseline="0" dirty="0">
                          <a:latin typeface="Arial" panose="020B0604020202020204" pitchFamily="34" charset="0"/>
                          <a:cs typeface="Arial" panose="020B0604020202020204" pitchFamily="34" charset="0"/>
                        </a:rPr>
                        <a:t> не ниже 80 мм </a:t>
                      </a:r>
                      <a:r>
                        <a:rPr lang="ru-RU" sz="1400" baseline="0" dirty="0" err="1">
                          <a:latin typeface="Arial" panose="020B0604020202020204" pitchFamily="34" charset="0"/>
                          <a:cs typeface="Arial" panose="020B0604020202020204" pitchFamily="34" charset="0"/>
                        </a:rPr>
                        <a:t>рт.ст</a:t>
                      </a:r>
                      <a:r>
                        <a:rPr lang="ru-RU" sz="1400" baseline="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&lt;80</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extLst>
                  <a:ext uri="{0D108BD9-81ED-4DB2-BD59-A6C34878D82A}">
                    <a16:rowId xmlns="" xmlns:a16="http://schemas.microsoft.com/office/drawing/2014/main" val="10004"/>
                  </a:ext>
                </a:extLst>
              </a:tr>
              <a:tr h="279832">
                <a:tc>
                  <a:txBody>
                    <a:bodyPr/>
                    <a:lstStyle/>
                    <a:p>
                      <a:r>
                        <a:rPr lang="ru-RU" sz="1400" dirty="0" err="1">
                          <a:latin typeface="Arial" panose="020B0604020202020204" pitchFamily="34" charset="0"/>
                          <a:cs typeface="Arial" panose="020B0604020202020204" pitchFamily="34" charset="0"/>
                        </a:rPr>
                        <a:t>Гематокритное</a:t>
                      </a:r>
                      <a:r>
                        <a:rPr lang="ru-RU" sz="1400" baseline="0" dirty="0">
                          <a:latin typeface="Arial" panose="020B0604020202020204" pitchFamily="34" charset="0"/>
                          <a:cs typeface="Arial" panose="020B0604020202020204" pitchFamily="34" charset="0"/>
                        </a:rPr>
                        <a:t> число %</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&gt;30</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25 – 30</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&lt;25</a:t>
                      </a:r>
                      <a:endParaRPr lang="ru-RU" sz="1400" dirty="0">
                        <a:latin typeface="Arial" panose="020B0604020202020204" pitchFamily="34" charset="0"/>
                        <a:cs typeface="Arial" panose="020B0604020202020204" pitchFamily="34" charset="0"/>
                      </a:endParaRPr>
                    </a:p>
                  </a:txBody>
                  <a:tcPr marL="68580" marR="68580" marT="34290" marB="34290">
                    <a:solidFill>
                      <a:schemeClr val="tx2">
                        <a:lumMod val="40000"/>
                        <a:lumOff val="60000"/>
                      </a:schemeClr>
                    </a:solidFill>
                  </a:tcPr>
                </a:tc>
                <a:extLst>
                  <a:ext uri="{0D108BD9-81ED-4DB2-BD59-A6C34878D82A}">
                    <a16:rowId xmlns="" xmlns:a16="http://schemas.microsoft.com/office/drawing/2014/main" val="10005"/>
                  </a:ext>
                </a:extLst>
              </a:tr>
              <a:tr h="1631384">
                <a:tc>
                  <a:txBody>
                    <a:bodyPr/>
                    <a:lstStyle/>
                    <a:p>
                      <a:r>
                        <a:rPr lang="ru-RU" sz="1400" dirty="0">
                          <a:latin typeface="Arial" panose="020B0604020202020204" pitchFamily="34" charset="0"/>
                          <a:cs typeface="Arial" panose="020B0604020202020204" pitchFamily="34" charset="0"/>
                        </a:rPr>
                        <a:t>Дефицит </a:t>
                      </a:r>
                      <a:r>
                        <a:rPr lang="ru-RU" sz="1400" dirty="0" err="1">
                          <a:latin typeface="Arial" panose="020B0604020202020204" pitchFamily="34" charset="0"/>
                          <a:cs typeface="Arial" panose="020B0604020202020204" pitchFamily="34" charset="0"/>
                        </a:rPr>
                        <a:t>гломулярного</a:t>
                      </a:r>
                      <a:r>
                        <a:rPr lang="ru-RU" sz="1400" dirty="0">
                          <a:latin typeface="Arial" panose="020B0604020202020204" pitchFamily="34" charset="0"/>
                          <a:cs typeface="Arial" panose="020B0604020202020204" pitchFamily="34" charset="0"/>
                        </a:rPr>
                        <a:t> объема , </a:t>
                      </a:r>
                      <a:r>
                        <a:rPr lang="en-US" sz="1400" dirty="0">
                          <a:latin typeface="Arial" panose="020B0604020202020204" pitchFamily="34" charset="0"/>
                          <a:cs typeface="Arial" panose="020B0604020202020204" pitchFamily="34" charset="0"/>
                        </a:rPr>
                        <a:t>%</a:t>
                      </a:r>
                      <a:r>
                        <a:rPr lang="en-US" sz="1400" baseline="0" dirty="0">
                          <a:latin typeface="Arial" panose="020B0604020202020204" pitchFamily="34" charset="0"/>
                          <a:cs typeface="Arial" panose="020B0604020202020204" pitchFamily="34" charset="0"/>
                        </a:rPr>
                        <a:t>   </a:t>
                      </a:r>
                      <a:r>
                        <a:rPr lang="ru-RU" sz="1400" baseline="0" dirty="0">
                          <a:latin typeface="Arial" panose="020B0604020202020204" pitchFamily="34" charset="0"/>
                          <a:cs typeface="Arial" panose="020B0604020202020204" pitchFamily="34" charset="0"/>
                        </a:rPr>
                        <a:t>от нормы</a:t>
                      </a:r>
                    </a:p>
                    <a:p>
                      <a:r>
                        <a:rPr lang="ru-RU" sz="1400" baseline="0" dirty="0">
                          <a:latin typeface="Arial" panose="020B0604020202020204" pitchFamily="34" charset="0"/>
                          <a:cs typeface="Arial" panose="020B0604020202020204" pitchFamily="34" charset="0"/>
                        </a:rPr>
                        <a:t>ЦВД    </a:t>
                      </a:r>
                    </a:p>
                    <a:p>
                      <a:r>
                        <a:rPr lang="ru-RU" sz="1400" baseline="0" dirty="0">
                          <a:latin typeface="Arial" panose="020B0604020202020204" pitchFamily="34" charset="0"/>
                          <a:cs typeface="Arial" panose="020B0604020202020204" pitchFamily="34" charset="0"/>
                        </a:rPr>
                        <a:t>Метаболический</a:t>
                      </a:r>
                    </a:p>
                    <a:p>
                      <a:r>
                        <a:rPr lang="ru-RU" sz="1400" baseline="0" dirty="0">
                          <a:latin typeface="Arial" panose="020B0604020202020204" pitchFamily="34" charset="0"/>
                          <a:cs typeface="Arial" panose="020B0604020202020204" pitchFamily="34" charset="0"/>
                        </a:rPr>
                        <a:t>ацидоз</a:t>
                      </a:r>
                    </a:p>
                    <a:p>
                      <a:r>
                        <a:rPr lang="ru-RU" sz="1400" dirty="0">
                          <a:latin typeface="Arial" panose="020B0604020202020204" pitchFamily="34" charset="0"/>
                          <a:cs typeface="Arial" panose="020B0604020202020204" pitchFamily="34" charset="0"/>
                        </a:rPr>
                        <a:t>диурез</a:t>
                      </a:r>
                    </a:p>
                  </a:txBody>
                  <a:tcPr marL="68580" marR="68580" marT="34290" marB="34290">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До</a:t>
                      </a:r>
                    </a:p>
                    <a:p>
                      <a:r>
                        <a:rPr kumimoji="0" lang="ru-RU" sz="1400" kern="1200" baseline="0" dirty="0">
                          <a:solidFill>
                            <a:schemeClr val="dk1"/>
                          </a:solidFill>
                          <a:latin typeface="Arial" panose="020B0604020202020204" pitchFamily="34" charset="0"/>
                          <a:ea typeface="+mn-ea"/>
                          <a:cs typeface="Arial" panose="020B0604020202020204" pitchFamily="34" charset="0"/>
                        </a:rPr>
                        <a:t> </a:t>
                      </a:r>
                      <a:r>
                        <a:rPr kumimoji="0" lang="ru-RU" sz="1400" kern="1200" dirty="0">
                          <a:solidFill>
                            <a:schemeClr val="dk1"/>
                          </a:solidFill>
                          <a:latin typeface="Arial" panose="020B0604020202020204" pitchFamily="34" charset="0"/>
                          <a:ea typeface="+mn-ea"/>
                          <a:cs typeface="Arial" panose="020B0604020202020204" pitchFamily="34" charset="0"/>
                        </a:rPr>
                        <a:t>20%</a:t>
                      </a:r>
                    </a:p>
                    <a:p>
                      <a:endParaRPr kumimoji="0" lang="ru-RU" sz="1400" kern="1200" dirty="0">
                        <a:solidFill>
                          <a:schemeClr val="dk1"/>
                        </a:solidFill>
                        <a:latin typeface="Arial" panose="020B0604020202020204" pitchFamily="34" charset="0"/>
                        <a:ea typeface="+mn-ea"/>
                        <a:cs typeface="Arial" panose="020B0604020202020204" pitchFamily="34" charset="0"/>
                      </a:endParaRPr>
                    </a:p>
                    <a:p>
                      <a:r>
                        <a:rPr kumimoji="0" lang="ru-RU" sz="1400" kern="1200" dirty="0">
                          <a:solidFill>
                            <a:schemeClr val="dk1"/>
                          </a:solidFill>
                          <a:latin typeface="Arial" panose="020B0604020202020204" pitchFamily="34" charset="0"/>
                          <a:ea typeface="+mn-ea"/>
                          <a:cs typeface="Arial" panose="020B0604020202020204" pitchFamily="34" charset="0"/>
                        </a:rPr>
                        <a:t>5-15см.вод.ст. </a:t>
                      </a:r>
                    </a:p>
                    <a:p>
                      <a:endParaRPr kumimoji="0" lang="ru-RU" sz="1400" kern="1200" dirty="0">
                        <a:solidFill>
                          <a:schemeClr val="dk1"/>
                        </a:solidFill>
                        <a:latin typeface="Arial" panose="020B0604020202020204" pitchFamily="34" charset="0"/>
                        <a:ea typeface="+mn-ea"/>
                        <a:cs typeface="Arial" panose="020B0604020202020204" pitchFamily="34" charset="0"/>
                      </a:endParaRPr>
                    </a:p>
                    <a:p>
                      <a:r>
                        <a:rPr kumimoji="0" lang="ru-RU" sz="1400" kern="1200" dirty="0">
                          <a:solidFill>
                            <a:schemeClr val="dk1"/>
                          </a:solidFill>
                          <a:latin typeface="Arial" panose="020B0604020202020204" pitchFamily="34" charset="0"/>
                          <a:ea typeface="+mn-ea"/>
                          <a:cs typeface="Arial" panose="020B0604020202020204" pitchFamily="34" charset="0"/>
                        </a:rPr>
                        <a:t>Нет   </a:t>
                      </a:r>
                    </a:p>
                    <a:p>
                      <a:r>
                        <a:rPr kumimoji="0" lang="ru-RU" sz="1400" kern="1200" dirty="0">
                          <a:solidFill>
                            <a:schemeClr val="dk1"/>
                          </a:solidFill>
                          <a:latin typeface="Arial" panose="020B0604020202020204" pitchFamily="34" charset="0"/>
                          <a:ea typeface="+mn-ea"/>
                          <a:cs typeface="Arial" panose="020B0604020202020204" pitchFamily="34" charset="0"/>
                        </a:rPr>
                        <a:t>Не </a:t>
                      </a:r>
                      <a:r>
                        <a:rPr kumimoji="0" lang="ru-RU" sz="1400" kern="1200" baseline="0" dirty="0">
                          <a:solidFill>
                            <a:schemeClr val="dk1"/>
                          </a:solidFill>
                          <a:latin typeface="Arial" panose="020B0604020202020204" pitchFamily="34" charset="0"/>
                          <a:ea typeface="+mn-ea"/>
                          <a:cs typeface="Arial" panose="020B0604020202020204" pitchFamily="34" charset="0"/>
                        </a:rPr>
                        <a:t> снижен</a:t>
                      </a:r>
                      <a:r>
                        <a:rPr kumimoji="0" lang="ru-RU" sz="1400" kern="1200" dirty="0">
                          <a:solidFill>
                            <a:schemeClr val="dk1"/>
                          </a:solidFill>
                          <a:latin typeface="Arial" panose="020B0604020202020204" pitchFamily="34" charset="0"/>
                          <a:ea typeface="+mn-ea"/>
                          <a:cs typeface="Arial" panose="020B0604020202020204" pitchFamily="34" charset="0"/>
                        </a:rPr>
                        <a:t>       </a:t>
                      </a:r>
                      <a:endParaRPr lang="ru-RU" sz="1400" dirty="0">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20-29%</a:t>
                      </a:r>
                    </a:p>
                    <a:p>
                      <a:endParaRPr kumimoji="0" lang="ru-RU" sz="1400" kern="1200" dirty="0">
                        <a:solidFill>
                          <a:schemeClr val="dk1"/>
                        </a:solidFill>
                        <a:latin typeface="Arial" panose="020B0604020202020204" pitchFamily="34" charset="0"/>
                        <a:ea typeface="+mn-ea"/>
                        <a:cs typeface="Arial" panose="020B0604020202020204" pitchFamily="34" charset="0"/>
                      </a:endParaRPr>
                    </a:p>
                    <a:p>
                      <a:endParaRPr kumimoji="0" lang="ru-RU" sz="1400" kern="1200" dirty="0">
                        <a:solidFill>
                          <a:schemeClr val="dk1"/>
                        </a:solidFill>
                        <a:latin typeface="Arial" panose="020B0604020202020204" pitchFamily="34" charset="0"/>
                        <a:ea typeface="+mn-ea"/>
                        <a:cs typeface="Arial" panose="020B0604020202020204" pitchFamily="34" charset="0"/>
                      </a:endParaRPr>
                    </a:p>
                    <a:p>
                      <a:r>
                        <a:rPr kumimoji="0" lang="ru-RU" sz="1400" kern="1200" dirty="0">
                          <a:solidFill>
                            <a:schemeClr val="dk1"/>
                          </a:solidFill>
                          <a:latin typeface="Arial" panose="020B0604020202020204" pitchFamily="34" charset="0"/>
                          <a:ea typeface="+mn-ea"/>
                          <a:cs typeface="Arial" panose="020B0604020202020204" pitchFamily="34" charset="0"/>
                        </a:rPr>
                        <a:t>ниже</a:t>
                      </a:r>
                      <a:r>
                        <a:rPr kumimoji="0" lang="ru-RU" sz="1400" kern="1200" baseline="0" dirty="0">
                          <a:solidFill>
                            <a:schemeClr val="dk1"/>
                          </a:solidFill>
                          <a:latin typeface="Arial" panose="020B0604020202020204" pitchFamily="34" charset="0"/>
                          <a:ea typeface="+mn-ea"/>
                          <a:cs typeface="Arial" panose="020B0604020202020204" pitchFamily="34" charset="0"/>
                        </a:rPr>
                        <a:t> 5 </a:t>
                      </a:r>
                      <a:r>
                        <a:rPr kumimoji="0" lang="ru-RU" sz="1400" kern="1200" baseline="0" dirty="0" err="1">
                          <a:solidFill>
                            <a:schemeClr val="dk1"/>
                          </a:solidFill>
                          <a:latin typeface="Arial" panose="020B0604020202020204" pitchFamily="34" charset="0"/>
                          <a:ea typeface="+mn-ea"/>
                          <a:cs typeface="Arial" panose="020B0604020202020204" pitchFamily="34" charset="0"/>
                        </a:rPr>
                        <a:t>см.вод.ст</a:t>
                      </a:r>
                      <a:r>
                        <a:rPr kumimoji="0" lang="ru-RU" sz="1400" kern="1200" baseline="0" dirty="0">
                          <a:solidFill>
                            <a:schemeClr val="dk1"/>
                          </a:solidFill>
                          <a:latin typeface="Arial" panose="020B0604020202020204" pitchFamily="34" charset="0"/>
                          <a:ea typeface="+mn-ea"/>
                          <a:cs typeface="Arial" panose="020B0604020202020204" pitchFamily="34" charset="0"/>
                        </a:rPr>
                        <a:t>.</a:t>
                      </a:r>
                    </a:p>
                    <a:p>
                      <a:endParaRPr kumimoji="0" lang="ru-RU" sz="1400" kern="1200" baseline="0" dirty="0">
                        <a:solidFill>
                          <a:schemeClr val="dk1"/>
                        </a:solidFill>
                        <a:latin typeface="Arial" panose="020B0604020202020204" pitchFamily="34" charset="0"/>
                        <a:ea typeface="+mn-ea"/>
                        <a:cs typeface="Arial" panose="020B0604020202020204" pitchFamily="34" charset="0"/>
                      </a:endParaRPr>
                    </a:p>
                    <a:p>
                      <a:r>
                        <a:rPr kumimoji="0" lang="ru-RU" sz="1400" kern="1200" baseline="0" dirty="0" smtClean="0">
                          <a:solidFill>
                            <a:schemeClr val="dk1"/>
                          </a:solidFill>
                          <a:latin typeface="Arial" panose="020B0604020202020204" pitchFamily="34" charset="0"/>
                          <a:ea typeface="+mn-ea"/>
                          <a:cs typeface="Arial" panose="020B0604020202020204" pitchFamily="34" charset="0"/>
                        </a:rPr>
                        <a:t>компенсированный</a:t>
                      </a:r>
                      <a:endParaRPr kumimoji="0" lang="ru-RU" sz="1400" kern="1200" baseline="0" dirty="0">
                        <a:solidFill>
                          <a:schemeClr val="dk1"/>
                        </a:solidFill>
                        <a:latin typeface="Arial" panose="020B0604020202020204" pitchFamily="34" charset="0"/>
                        <a:ea typeface="+mn-ea"/>
                        <a:cs typeface="Arial" panose="020B0604020202020204" pitchFamily="34" charset="0"/>
                      </a:endParaRPr>
                    </a:p>
                    <a:p>
                      <a:r>
                        <a:rPr kumimoji="0" lang="ru-RU" sz="1400" kern="1200" baseline="0" dirty="0">
                          <a:solidFill>
                            <a:schemeClr val="dk1"/>
                          </a:solidFill>
                          <a:latin typeface="Arial" panose="020B0604020202020204" pitchFamily="34" charset="0"/>
                          <a:ea typeface="+mn-ea"/>
                          <a:cs typeface="Arial" panose="020B0604020202020204" pitchFamily="34" charset="0"/>
                        </a:rPr>
                        <a:t>умеренная олигурия</a:t>
                      </a:r>
                      <a:endParaRPr lang="ru-RU" sz="14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r>
                        <a:rPr kumimoji="0" lang="ru-RU" sz="1400" kern="1200" dirty="0">
                          <a:solidFill>
                            <a:schemeClr val="dk1"/>
                          </a:solidFill>
                          <a:latin typeface="Arial" panose="020B0604020202020204" pitchFamily="34" charset="0"/>
                          <a:ea typeface="+mn-ea"/>
                          <a:cs typeface="Arial" panose="020B0604020202020204" pitchFamily="34" charset="0"/>
                        </a:rPr>
                        <a:t>&gt;30%</a:t>
                      </a:r>
                    </a:p>
                    <a:p>
                      <a:endParaRPr kumimoji="0" lang="ru-RU" sz="1400" kern="1200" dirty="0">
                        <a:solidFill>
                          <a:schemeClr val="dk1"/>
                        </a:solidFill>
                        <a:latin typeface="Arial" panose="020B0604020202020204" pitchFamily="34" charset="0"/>
                        <a:ea typeface="+mn-ea"/>
                        <a:cs typeface="Arial" panose="020B0604020202020204" pitchFamily="34" charset="0"/>
                      </a:endParaRPr>
                    </a:p>
                    <a:p>
                      <a:endParaRPr kumimoji="0" lang="ru-RU" sz="1400" kern="1200" dirty="0">
                        <a:solidFill>
                          <a:schemeClr val="dk1"/>
                        </a:solidFill>
                        <a:latin typeface="Arial" panose="020B0604020202020204" pitchFamily="34" charset="0"/>
                        <a:ea typeface="+mn-ea"/>
                        <a:cs typeface="Arial" panose="020B0604020202020204" pitchFamily="34" charset="0"/>
                      </a:endParaRPr>
                    </a:p>
                    <a:p>
                      <a:r>
                        <a:rPr kumimoji="0" lang="ru-RU" sz="1400" kern="1200" dirty="0">
                          <a:solidFill>
                            <a:schemeClr val="dk1"/>
                          </a:solidFill>
                          <a:latin typeface="Arial" panose="020B0604020202020204" pitchFamily="34" charset="0"/>
                          <a:ea typeface="+mn-ea"/>
                          <a:cs typeface="Arial" panose="020B0604020202020204" pitchFamily="34" charset="0"/>
                        </a:rPr>
                        <a:t>0</a:t>
                      </a:r>
                    </a:p>
                    <a:p>
                      <a:r>
                        <a:rPr kumimoji="0" lang="ru-RU" sz="1400" kern="1200" dirty="0" smtClean="0">
                          <a:solidFill>
                            <a:schemeClr val="dk1"/>
                          </a:solidFill>
                          <a:latin typeface="Arial" panose="020B0604020202020204" pitchFamily="34" charset="0"/>
                          <a:ea typeface="+mn-ea"/>
                          <a:cs typeface="Arial" panose="020B0604020202020204" pitchFamily="34" charset="0"/>
                        </a:rPr>
                        <a:t>Метаболический</a:t>
                      </a:r>
                      <a:r>
                        <a:rPr kumimoji="0" lang="ru-RU" sz="1400" kern="1200" baseline="0" dirty="0" smtClean="0">
                          <a:solidFill>
                            <a:schemeClr val="dk1"/>
                          </a:solidFill>
                          <a:latin typeface="Arial" panose="020B0604020202020204" pitchFamily="34" charset="0"/>
                          <a:ea typeface="+mn-ea"/>
                          <a:cs typeface="Arial" panose="020B0604020202020204" pitchFamily="34" charset="0"/>
                        </a:rPr>
                        <a:t> </a:t>
                      </a:r>
                      <a:r>
                        <a:rPr kumimoji="0" lang="ru-RU" sz="1400" kern="1200" baseline="0" dirty="0">
                          <a:solidFill>
                            <a:schemeClr val="dk1"/>
                          </a:solidFill>
                          <a:latin typeface="Arial" panose="020B0604020202020204" pitchFamily="34" charset="0"/>
                          <a:ea typeface="+mn-ea"/>
                          <a:cs typeface="Arial" panose="020B0604020202020204" pitchFamily="34" charset="0"/>
                        </a:rPr>
                        <a:t>и дыхательный</a:t>
                      </a:r>
                      <a:r>
                        <a:rPr lang="ru-RU" sz="1400" kern="1200" baseline="0" dirty="0">
                          <a:solidFill>
                            <a:schemeClr val="dk1"/>
                          </a:solidFill>
                          <a:latin typeface="Arial" panose="020B0604020202020204" pitchFamily="34" charset="0"/>
                          <a:ea typeface="+mn-ea"/>
                          <a:cs typeface="Arial" panose="020B0604020202020204" pitchFamily="34" charset="0"/>
                        </a:rPr>
                        <a:t> </a:t>
                      </a:r>
                      <a:endParaRPr kumimoji="0" lang="ru-RU" sz="1400" kern="1200" baseline="0" dirty="0">
                        <a:solidFill>
                          <a:schemeClr val="dk1"/>
                        </a:solidFill>
                        <a:latin typeface="Arial" panose="020B0604020202020204" pitchFamily="34" charset="0"/>
                        <a:ea typeface="+mn-ea"/>
                        <a:cs typeface="Arial" panose="020B0604020202020204" pitchFamily="34" charset="0"/>
                      </a:endParaRPr>
                    </a:p>
                    <a:p>
                      <a:r>
                        <a:rPr kumimoji="0" lang="ru-RU" sz="1400" kern="1200" baseline="0" dirty="0">
                          <a:solidFill>
                            <a:schemeClr val="dk1"/>
                          </a:solidFill>
                          <a:latin typeface="Arial" panose="020B0604020202020204" pitchFamily="34" charset="0"/>
                          <a:ea typeface="+mn-ea"/>
                          <a:cs typeface="Arial" panose="020B0604020202020204" pitchFamily="34" charset="0"/>
                        </a:rPr>
                        <a:t>ацидоз</a:t>
                      </a:r>
                    </a:p>
                    <a:p>
                      <a:r>
                        <a:rPr kumimoji="0" lang="ru-RU" sz="1400" kern="1200" baseline="0" dirty="0">
                          <a:solidFill>
                            <a:schemeClr val="dk1"/>
                          </a:solidFill>
                          <a:latin typeface="Arial" panose="020B0604020202020204" pitchFamily="34" charset="0"/>
                          <a:ea typeface="+mn-ea"/>
                          <a:cs typeface="Arial" panose="020B0604020202020204" pitchFamily="34" charset="0"/>
                        </a:rPr>
                        <a:t>олигурия</a:t>
                      </a:r>
                      <a:endParaRPr kumimoji="0" lang="ru-RU" sz="1400" kern="1200" dirty="0">
                        <a:solidFill>
                          <a:schemeClr val="dk1"/>
                        </a:solidFill>
                        <a:latin typeface="Arial" panose="020B0604020202020204" pitchFamily="34" charset="0"/>
                        <a:ea typeface="+mn-ea"/>
                        <a:cs typeface="Arial" panose="020B0604020202020204" pitchFamily="34" charset="0"/>
                      </a:endParaRPr>
                    </a:p>
                  </a:txBody>
                  <a:tcPr marL="68580" marR="68580" marT="34290" marB="34290">
                    <a:solidFill>
                      <a:schemeClr val="tx2">
                        <a:lumMod val="40000"/>
                        <a:lumOff val="60000"/>
                      </a:schemeClr>
                    </a:solidFill>
                  </a:tcPr>
                </a:tc>
                <a:extLst>
                  <a:ext uri="{0D108BD9-81ED-4DB2-BD59-A6C34878D82A}">
                    <a16:rowId xmlns=""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Язва желудка с признаками состоявшегося кровотечения..jpg"/>
          <p:cNvPicPr>
            <a:picLocks noGrp="1" noChangeAspect="1"/>
          </p:cNvPicPr>
          <p:nvPr>
            <p:ph idx="1"/>
          </p:nvPr>
        </p:nvPicPr>
        <p:blipFill>
          <a:blip r:embed="rId2"/>
          <a:stretch>
            <a:fillRect/>
          </a:stretch>
        </p:blipFill>
        <p:spPr>
          <a:xfrm>
            <a:off x="2846750" y="160718"/>
            <a:ext cx="3429024" cy="3423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Заголовок 1"/>
          <p:cNvSpPr txBox="1">
            <a:spLocks/>
          </p:cNvSpPr>
          <p:nvPr/>
        </p:nvSpPr>
        <p:spPr>
          <a:xfrm>
            <a:off x="1303712" y="160718"/>
            <a:ext cx="6515100" cy="757254"/>
          </a:xfrm>
          <a:prstGeom prst="rect">
            <a:avLst/>
          </a:prstGeom>
        </p:spPr>
        <p:txBody>
          <a:bodyPr vert="horz" anchor="ctr">
            <a:normAutofit fontScale="90000" lnSpcReduction="10000"/>
          </a:bodyPr>
          <a:lstStyle/>
          <a:p>
            <a:pPr algn="ctr">
              <a:spcBef>
                <a:spcPct val="0"/>
              </a:spcBef>
              <a:defRPr/>
            </a:pPr>
            <a:r>
              <a:rPr lang="ru-RU" sz="2700" cap="all" dirty="0">
                <a:solidFill>
                  <a:schemeClr val="tx2"/>
                </a:solidFill>
                <a:effectLst>
                  <a:reflection blurRad="12700" stA="48000" endA="300" endPos="55000" dir="5400000" sy="-90000" algn="bl" rotWithShape="0"/>
                </a:effectLst>
                <a:latin typeface="+mj-lt"/>
                <a:ea typeface="+mj-ea"/>
                <a:cs typeface="+mj-cs"/>
              </a:rPr>
              <a:t/>
            </a:r>
            <a:br>
              <a:rPr lang="ru-RU" sz="2700" cap="all" dirty="0">
                <a:solidFill>
                  <a:schemeClr val="tx2"/>
                </a:solidFill>
                <a:effectLst>
                  <a:reflection blurRad="12700" stA="48000" endA="300" endPos="55000" dir="5400000" sy="-90000" algn="bl" rotWithShape="0"/>
                </a:effectLst>
                <a:latin typeface="+mj-lt"/>
                <a:ea typeface="+mj-ea"/>
                <a:cs typeface="+mj-cs"/>
              </a:rPr>
            </a:br>
            <a:endParaRPr lang="ru-RU" sz="2700" cap="all" dirty="0">
              <a:solidFill>
                <a:schemeClr val="tx2"/>
              </a:solidFill>
              <a:effectLst>
                <a:reflection blurRad="12700" stA="48000" endA="300" endPos="55000" dir="5400000" sy="-90000" algn="bl" rotWithShape="0"/>
              </a:effectLst>
              <a:latin typeface="+mj-lt"/>
              <a:ea typeface="+mj-ea"/>
              <a:cs typeface="+mj-cs"/>
            </a:endParaRPr>
          </a:p>
        </p:txBody>
      </p:sp>
      <p:sp>
        <p:nvSpPr>
          <p:cNvPr id="3" name="TextBox 2">
            <a:extLst>
              <a:ext uri="{FF2B5EF4-FFF2-40B4-BE49-F238E27FC236}">
                <a16:creationId xmlns="" xmlns:a16="http://schemas.microsoft.com/office/drawing/2014/main" id="{C95FA322-4472-95AC-2B7B-F2EB2A5C1949}"/>
              </a:ext>
            </a:extLst>
          </p:cNvPr>
          <p:cNvSpPr txBox="1"/>
          <p:nvPr/>
        </p:nvSpPr>
        <p:spPr>
          <a:xfrm>
            <a:off x="1385470" y="3805935"/>
            <a:ext cx="6433342" cy="9310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400" b="1" dirty="0">
                <a:latin typeface="Times New Roman" panose="02020603050405020304" pitchFamily="18" charset="0"/>
                <a:cs typeface="Times New Roman" panose="02020603050405020304" pitchFamily="18" charset="0"/>
              </a:rPr>
              <a:t>    </a:t>
            </a:r>
            <a:r>
              <a:rPr lang="ru-RU" sz="2800" b="1" dirty="0" err="1">
                <a:latin typeface="Arial" panose="020B0604020202020204" pitchFamily="34" charset="0"/>
                <a:cs typeface="Arial" panose="020B0604020202020204" pitchFamily="34" charset="0"/>
              </a:rPr>
              <a:t>Гастродуоденоскопия</a:t>
            </a:r>
            <a:r>
              <a:rPr lang="ru-RU" sz="2800" b="1" dirty="0">
                <a:latin typeface="Arial" panose="020B0604020202020204" pitchFamily="34" charset="0"/>
                <a:cs typeface="Arial" panose="020B0604020202020204" pitchFamily="34" charset="0"/>
              </a:rPr>
              <a:t> </a:t>
            </a:r>
            <a:endParaRPr lang="ru-RU" sz="2800" b="1" dirty="0" smtClean="0">
              <a:latin typeface="Arial" panose="020B0604020202020204" pitchFamily="34" charset="0"/>
              <a:cs typeface="Arial" panose="020B0604020202020204" pitchFamily="34" charset="0"/>
            </a:endParaRPr>
          </a:p>
          <a:p>
            <a:pPr algn="ctr"/>
            <a:r>
              <a:rPr lang="ru-RU" sz="2800" b="1" dirty="0" smtClean="0">
                <a:latin typeface="Arial" panose="020B0604020202020204" pitchFamily="34" charset="0"/>
                <a:cs typeface="Arial" panose="020B0604020202020204" pitchFamily="34" charset="0"/>
              </a:rPr>
              <a:t>при </a:t>
            </a:r>
            <a:r>
              <a:rPr lang="ru-RU" sz="2800" b="1" dirty="0">
                <a:latin typeface="Arial" panose="020B0604020202020204" pitchFamily="34" charset="0"/>
                <a:cs typeface="Arial" panose="020B0604020202020204" pitchFamily="34" charset="0"/>
              </a:rPr>
              <a:t>язвенном кровотечении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par>
                          <p:cTn id="8" fill="hold">
                            <p:stCondLst>
                              <p:cond delay="1000"/>
                            </p:stCondLst>
                            <p:childTnLst>
                              <p:par>
                                <p:cTn id="9" presetID="56" presetClass="entr" presetSubtype="0" fill="hold"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by="(-#ppt_w*2)" calcmode="lin" valueType="num">
                                      <p:cBhvr rctx="PPT">
                                        <p:cTn id="11" dur="500" autoRev="1" fill="hold">
                                          <p:stCondLst>
                                            <p:cond delay="0"/>
                                          </p:stCondLst>
                                        </p:cTn>
                                        <p:tgtEl>
                                          <p:spTgt spid="9"/>
                                        </p:tgtEl>
                                        <p:attrNameLst>
                                          <p:attrName>ppt_w</p:attrName>
                                        </p:attrNameLst>
                                      </p:cBhvr>
                                    </p:anim>
                                    <p:anim by="(#ppt_w*0.50)" calcmode="lin" valueType="num">
                                      <p:cBhvr>
                                        <p:cTn id="12" dur="500" decel="50000" autoRev="1" fill="hold">
                                          <p:stCondLst>
                                            <p:cond delay="0"/>
                                          </p:stCondLst>
                                        </p:cTn>
                                        <p:tgtEl>
                                          <p:spTgt spid="9"/>
                                        </p:tgtEl>
                                        <p:attrNameLst>
                                          <p:attrName>ppt_x</p:attrName>
                                        </p:attrNameLst>
                                      </p:cBhvr>
                                    </p:anim>
                                    <p:anim from="(-#ppt_h/2)" to="(#ppt_y)" calcmode="lin" valueType="num">
                                      <p:cBhvr>
                                        <p:cTn id="13" dur="1000" fill="hold">
                                          <p:stCondLst>
                                            <p:cond delay="0"/>
                                          </p:stCondLst>
                                        </p:cTn>
                                        <p:tgtEl>
                                          <p:spTgt spid="9"/>
                                        </p:tgtEl>
                                        <p:attrNameLst>
                                          <p:attrName>ppt_y</p:attrName>
                                        </p:attrNameLst>
                                      </p:cBhvr>
                                    </p:anim>
                                    <p:animRot by="21600000">
                                      <p:cBhvr>
                                        <p:cTn id="14"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288024" y="1563638"/>
            <a:ext cx="9000000" cy="4572000"/>
          </a:xfrm>
        </p:spPr>
        <p:txBody>
          <a:bodyPr vert="horz" lIns="68580" tIns="34290" rIns="68580" bIns="34290" rtlCol="0" anchor="t">
            <a:noAutofit/>
          </a:bodyPr>
          <a:lstStyle/>
          <a:p>
            <a:pPr marL="0" indent="0">
              <a:buNone/>
            </a:pPr>
            <a:r>
              <a:rPr lang="ru-RU" sz="2000" dirty="0">
                <a:latin typeface="Arial" panose="020B0604020202020204" pitchFamily="34" charset="0"/>
                <a:cs typeface="Arial" panose="020B0604020202020204" pitchFamily="34" charset="0"/>
              </a:rPr>
              <a:t>I — продолжающееся на момент осмотра кровотечение:</a:t>
            </a:r>
          </a:p>
          <a:p>
            <a:pPr>
              <a:buNone/>
            </a:pPr>
            <a:r>
              <a:rPr lang="ru-RU" sz="2000" dirty="0">
                <a:latin typeface="Arial" panose="020B0604020202020204" pitchFamily="34" charset="0"/>
                <a:cs typeface="Arial" panose="020B0604020202020204" pitchFamily="34" charset="0"/>
              </a:rPr>
              <a:t>• IA — струйное кровотечение</a:t>
            </a:r>
          </a:p>
          <a:p>
            <a:pPr>
              <a:buNone/>
            </a:pPr>
            <a:r>
              <a:rPr lang="ru-RU" sz="2000" dirty="0">
                <a:latin typeface="Arial" panose="020B0604020202020204" pitchFamily="34" charset="0"/>
                <a:cs typeface="Arial" panose="020B0604020202020204" pitchFamily="34" charset="0"/>
              </a:rPr>
              <a:t>• IB —  продолжающееся капиллярное </a:t>
            </a:r>
            <a:r>
              <a:rPr lang="ru-RU" sz="2000" dirty="0" err="1">
                <a:latin typeface="Arial" panose="020B0604020202020204" pitchFamily="34" charset="0"/>
                <a:cs typeface="Arial" panose="020B0604020202020204" pitchFamily="34" charset="0"/>
              </a:rPr>
              <a:t>подтекание</a:t>
            </a:r>
            <a:r>
              <a:rPr lang="ru-RU" sz="2000" dirty="0">
                <a:latin typeface="Arial" panose="020B0604020202020204" pitchFamily="34" charset="0"/>
                <a:cs typeface="Arial" panose="020B0604020202020204" pitchFamily="34" charset="0"/>
              </a:rPr>
              <a:t> крови</a:t>
            </a:r>
          </a:p>
          <a:p>
            <a:pPr>
              <a:buNone/>
            </a:pPr>
            <a:r>
              <a:rPr lang="ru-RU" sz="2000" dirty="0">
                <a:latin typeface="Arial" panose="020B0604020202020204" pitchFamily="34" charset="0"/>
                <a:cs typeface="Arial" panose="020B0604020202020204" pitchFamily="34" charset="0"/>
              </a:rPr>
              <a:t> II — остановившееся на момент осмотра кровотечение: </a:t>
            </a:r>
          </a:p>
          <a:p>
            <a:pPr>
              <a:buNone/>
            </a:pPr>
            <a:r>
              <a:rPr lang="ru-RU" sz="2000" dirty="0">
                <a:latin typeface="Arial" panose="020B0604020202020204" pitchFamily="34" charset="0"/>
                <a:cs typeface="Arial" panose="020B0604020202020204" pitchFamily="34" charset="0"/>
              </a:rPr>
              <a:t>• IIA — видимый </a:t>
            </a:r>
            <a:r>
              <a:rPr lang="ru-RU" sz="2000" dirty="0" err="1">
                <a:latin typeface="Arial" panose="020B0604020202020204" pitchFamily="34" charset="0"/>
                <a:cs typeface="Arial" panose="020B0604020202020204" pitchFamily="34" charset="0"/>
              </a:rPr>
              <a:t>тромбированный</a:t>
            </a:r>
            <a:r>
              <a:rPr lang="ru-RU" sz="2000" dirty="0">
                <a:latin typeface="Arial" panose="020B0604020202020204" pitchFamily="34" charset="0"/>
                <a:cs typeface="Arial" panose="020B0604020202020204" pitchFamily="34" charset="0"/>
              </a:rPr>
              <a:t> сосуд в дне язвы </a:t>
            </a:r>
          </a:p>
          <a:p>
            <a:pPr>
              <a:buNone/>
            </a:pPr>
            <a:r>
              <a:rPr lang="ru-RU" sz="2000" dirty="0">
                <a:latin typeface="Arial" panose="020B0604020202020204" pitchFamily="34" charset="0"/>
                <a:cs typeface="Arial" panose="020B0604020202020204" pitchFamily="34" charset="0"/>
              </a:rPr>
              <a:t>• IIB — плотно фиксированный к дну язвы тромб-сгусток (не смываемый струей воды)</a:t>
            </a:r>
          </a:p>
          <a:p>
            <a:pPr>
              <a:buNone/>
            </a:pPr>
            <a:r>
              <a:rPr lang="ru-RU" sz="2000" dirty="0">
                <a:latin typeface="Arial" panose="020B0604020202020204" pitchFamily="34" charset="0"/>
                <a:cs typeface="Arial" panose="020B0604020202020204" pitchFamily="34" charset="0"/>
              </a:rPr>
              <a:t>• IIC — мелкоточечные сосуды в дне язвы в виде темных (красных) пятен</a:t>
            </a:r>
          </a:p>
          <a:p>
            <a:pPr>
              <a:buNone/>
            </a:pPr>
            <a:r>
              <a:rPr lang="ru-RU" sz="2000" dirty="0">
                <a:latin typeface="Arial" panose="020B0604020202020204" pitchFamily="34" charset="0"/>
                <a:cs typeface="Arial" panose="020B0604020202020204" pitchFamily="34" charset="0"/>
              </a:rPr>
              <a:t>  III — дефект слизистой оболочки без признаков кровотечения</a:t>
            </a:r>
          </a:p>
          <a:p>
            <a:pPr>
              <a:buNone/>
            </a:pPr>
            <a:endParaRPr lang="ru-RU" sz="2000" dirty="0"/>
          </a:p>
          <a:p>
            <a:pPr eaLnBrk="1" hangingPunct="1">
              <a:buFont typeface="Arial" pitchFamily="34" charset="0"/>
              <a:buNone/>
            </a:pPr>
            <a:r>
              <a:rPr lang="ru-RU" altLang="ru-RU" sz="2000" dirty="0"/>
              <a:t>     </a:t>
            </a:r>
          </a:p>
        </p:txBody>
      </p:sp>
      <p:sp>
        <p:nvSpPr>
          <p:cNvPr id="51201" name="Rectangle 1"/>
          <p:cNvSpPr>
            <a:spLocks noChangeArrowheads="1"/>
          </p:cNvSpPr>
          <p:nvPr/>
        </p:nvSpPr>
        <p:spPr bwMode="auto">
          <a:xfrm>
            <a:off x="1357290" y="910819"/>
            <a:ext cx="6372000" cy="48474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indent="202401" algn="just" fontAlgn="base">
              <a:spcBef>
                <a:spcPct val="0"/>
              </a:spcBef>
              <a:spcAft>
                <a:spcPct val="0"/>
              </a:spcAft>
            </a:pPr>
            <a:endParaRPr lang="ru-RU" sz="2700" dirty="0">
              <a:latin typeface="Times New Roman"/>
              <a:cs typeface="Times New Roman"/>
            </a:endParaRPr>
          </a:p>
        </p:txBody>
      </p:sp>
      <p:sp>
        <p:nvSpPr>
          <p:cNvPr id="3" name="TextBox 2">
            <a:extLst>
              <a:ext uri="{FF2B5EF4-FFF2-40B4-BE49-F238E27FC236}">
                <a16:creationId xmlns="" xmlns:a16="http://schemas.microsoft.com/office/drawing/2014/main" id="{DF12B9A8-907C-B03A-E2F6-B6B9E2731031}"/>
              </a:ext>
            </a:extLst>
          </p:cNvPr>
          <p:cNvSpPr txBox="1"/>
          <p:nvPr/>
        </p:nvSpPr>
        <p:spPr>
          <a:xfrm>
            <a:off x="539552" y="75611"/>
            <a:ext cx="8496944" cy="188712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400" dirty="0">
                <a:latin typeface="Times New Roman" panose="02020603050405020304" pitchFamily="18" charset="0"/>
                <a:cs typeface="Times New Roman" panose="02020603050405020304" pitchFamily="18" charset="0"/>
              </a:rPr>
              <a:t> </a:t>
            </a:r>
            <a:r>
              <a:rPr lang="ru-RU" sz="2800" b="1" dirty="0">
                <a:latin typeface="Arial" panose="020B0604020202020204" pitchFamily="34" charset="0"/>
                <a:cs typeface="Arial" panose="020B0604020202020204" pitchFamily="34" charset="0"/>
              </a:rPr>
              <a:t>Классификация </a:t>
            </a:r>
            <a:r>
              <a:rPr lang="ru-RU" sz="2800" b="1" dirty="0" err="1">
                <a:latin typeface="Arial" panose="020B0604020202020204" pitchFamily="34" charset="0"/>
                <a:cs typeface="Arial" panose="020B0604020202020204" pitchFamily="34" charset="0"/>
              </a:rPr>
              <a:t>Форреста</a:t>
            </a:r>
            <a:r>
              <a:rPr lang="ru-RU" sz="2800" b="1" dirty="0">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a:t>
            </a:r>
            <a:r>
              <a:rPr lang="ru-RU" sz="2000" b="1" dirty="0" err="1" smtClean="0">
                <a:latin typeface="Arial" panose="020B0604020202020204" pitchFamily="34" charset="0"/>
                <a:cs typeface="Arial" panose="020B0604020202020204" pitchFamily="34" charset="0"/>
              </a:rPr>
              <a:t>Forrest</a:t>
            </a:r>
            <a:r>
              <a:rPr lang="ru-RU" sz="2000" b="1" dirty="0" smtClean="0">
                <a:latin typeface="Arial" panose="020B0604020202020204" pitchFamily="34" charset="0"/>
                <a:cs typeface="Arial" panose="020B0604020202020204" pitchFamily="34" charset="0"/>
              </a:rPr>
              <a:t> J.A.,1974) </a:t>
            </a:r>
          </a:p>
          <a:p>
            <a:pPr algn="ctr"/>
            <a:r>
              <a:rPr lang="ru-RU" sz="2800" b="1" dirty="0" smtClean="0">
                <a:latin typeface="Arial" panose="020B0604020202020204" pitchFamily="34" charset="0"/>
                <a:cs typeface="Arial" panose="020B0604020202020204" pitchFamily="34" charset="0"/>
              </a:rPr>
              <a:t>для </a:t>
            </a:r>
            <a:r>
              <a:rPr lang="ru-RU" sz="2800" b="1" dirty="0">
                <a:latin typeface="Arial" panose="020B0604020202020204" pitchFamily="34" charset="0"/>
                <a:cs typeface="Arial" panose="020B0604020202020204" pitchFamily="34" charset="0"/>
              </a:rPr>
              <a:t>характеристики </a:t>
            </a:r>
            <a:r>
              <a:rPr lang="ru-RU" sz="2800" b="1" dirty="0" smtClean="0">
                <a:latin typeface="Arial" panose="020B0604020202020204" pitchFamily="34" charset="0"/>
                <a:cs typeface="Arial" panose="020B0604020202020204" pitchFamily="34" charset="0"/>
              </a:rPr>
              <a:t>источника </a:t>
            </a:r>
          </a:p>
          <a:p>
            <a:pPr algn="ctr"/>
            <a:r>
              <a:rPr lang="ru-RU" sz="2800" b="1" dirty="0" smtClean="0">
                <a:latin typeface="Arial" panose="020B0604020202020204" pitchFamily="34" charset="0"/>
                <a:cs typeface="Arial" panose="020B0604020202020204" pitchFamily="34" charset="0"/>
              </a:rPr>
              <a:t>язвенного кровотечения и угрозы рецидива:</a:t>
            </a:r>
            <a:endParaRPr lang="ru-RU" sz="2800" dirty="0" smtClean="0">
              <a:latin typeface="Arial" panose="020B0604020202020204" pitchFamily="34" charset="0"/>
              <a:ea typeface="+mn-lt"/>
              <a:cs typeface="Arial" panose="020B0604020202020204" pitchFamily="34" charset="0"/>
            </a:endParaRPr>
          </a:p>
          <a:p>
            <a:pPr algn="ctr"/>
            <a:endParaRPr lang="ru-RU" sz="2400" dirty="0">
              <a:ea typeface="+mn-lt"/>
              <a:cs typeface="+mn-lt"/>
            </a:endParaRPr>
          </a:p>
          <a:p>
            <a:pPr algn="l"/>
            <a:endParaRPr lang="ru-RU" sz="1013" dirty="0">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395536" y="1131590"/>
            <a:ext cx="8496944" cy="3461131"/>
          </a:xfrm>
        </p:spPr>
        <p:txBody>
          <a:bodyPr vert="horz" lIns="68580" tIns="34290" rIns="68580" bIns="34290" rtlCol="0" anchor="t">
            <a:normAutofit/>
          </a:bodyPr>
          <a:lstStyle/>
          <a:p>
            <a:pPr>
              <a:buNone/>
            </a:pPr>
            <a:r>
              <a:rPr lang="ru-RU" altLang="ru-RU" dirty="0" smtClean="0">
                <a:latin typeface="Times New Roman" panose="02020603050405020304" pitchFamily="18" charset="0"/>
                <a:cs typeface="Times New Roman" panose="02020603050405020304" pitchFamily="18" charset="0"/>
              </a:rPr>
              <a:t>   </a:t>
            </a:r>
          </a:p>
          <a:p>
            <a:pPr>
              <a:buNone/>
            </a:pPr>
            <a:r>
              <a:rPr lang="ru-RU" altLang="ru-RU" dirty="0">
                <a:latin typeface="Times New Roman" panose="02020603050405020304" pitchFamily="18" charset="0"/>
                <a:cs typeface="Times New Roman" panose="02020603050405020304" pitchFamily="18" charset="0"/>
              </a:rPr>
              <a:t> </a:t>
            </a:r>
            <a:r>
              <a:rPr lang="ru-RU" altLang="ru-RU" dirty="0" smtClean="0">
                <a:latin typeface="Times New Roman" panose="02020603050405020304" pitchFamily="18" charset="0"/>
                <a:cs typeface="Times New Roman" panose="02020603050405020304" pitchFamily="18" charset="0"/>
              </a:rPr>
              <a:t>     </a:t>
            </a:r>
            <a:r>
              <a:rPr lang="ru-RU" altLang="ru-RU" sz="2000" dirty="0" smtClean="0">
                <a:latin typeface="Arial" panose="020B0604020202020204" pitchFamily="34" charset="0"/>
                <a:cs typeface="Arial" panose="020B0604020202020204" pitchFamily="34" charset="0"/>
              </a:rPr>
              <a:t>Современный </a:t>
            </a:r>
            <a:r>
              <a:rPr lang="ru-RU" altLang="ru-RU" sz="2000" dirty="0">
                <a:latin typeface="Arial" panose="020B0604020202020204" pitchFamily="34" charset="0"/>
                <a:cs typeface="Arial" panose="020B0604020202020204" pitchFamily="34" charset="0"/>
              </a:rPr>
              <a:t>подход к лечению кровотечений  должен быть комплексным  и включать в себя различные методы эндоскопического гемостаза в сочетании с адекватной </a:t>
            </a:r>
            <a:r>
              <a:rPr lang="ru-RU" altLang="ru-RU" sz="2000" dirty="0" err="1">
                <a:latin typeface="Arial" panose="020B0604020202020204" pitchFamily="34" charset="0"/>
                <a:cs typeface="Arial" panose="020B0604020202020204" pitchFamily="34" charset="0"/>
              </a:rPr>
              <a:t>инфузионно-трансфузионной</a:t>
            </a:r>
            <a:r>
              <a:rPr lang="ru-RU" altLang="ru-RU" sz="2000" dirty="0">
                <a:latin typeface="Arial" panose="020B0604020202020204" pitchFamily="34" charset="0"/>
                <a:cs typeface="Arial" panose="020B0604020202020204" pitchFamily="34" charset="0"/>
              </a:rPr>
              <a:t>  терапией, направленной на восполнение кровопотери, объема ОЦК и стабилизации гемодинамики, </a:t>
            </a:r>
            <a:r>
              <a:rPr lang="ru-RU" altLang="ru-RU" sz="2000" dirty="0" err="1">
                <a:latin typeface="Arial" panose="020B0604020202020204" pitchFamily="34" charset="0"/>
                <a:cs typeface="Arial" panose="020B0604020202020204" pitchFamily="34" charset="0"/>
              </a:rPr>
              <a:t>противоязвенную</a:t>
            </a:r>
            <a:r>
              <a:rPr lang="ru-RU" altLang="ru-RU" sz="2000" dirty="0">
                <a:latin typeface="Arial" panose="020B0604020202020204" pitchFamily="34" charset="0"/>
                <a:cs typeface="Arial" panose="020B0604020202020204" pitchFamily="34" charset="0"/>
              </a:rPr>
              <a:t> терапию.</a:t>
            </a:r>
          </a:p>
          <a:p>
            <a:pPr>
              <a:buNone/>
            </a:pPr>
            <a:endParaRPr lang="ru-RU" sz="1800" dirty="0"/>
          </a:p>
          <a:p>
            <a:pPr eaLnBrk="1" hangingPunct="1">
              <a:buFont typeface="Arial" pitchFamily="34" charset="0"/>
              <a:buNone/>
            </a:pPr>
            <a:r>
              <a:rPr lang="ru-RU" altLang="ru-RU" sz="1800" dirty="0"/>
              <a:t>     </a:t>
            </a:r>
            <a:endParaRPr lang="ru-RU" altLang="ru-RU" sz="1350" dirty="0"/>
          </a:p>
        </p:txBody>
      </p:sp>
      <p:sp>
        <p:nvSpPr>
          <p:cNvPr id="51201" name="Rectangle 1"/>
          <p:cNvSpPr>
            <a:spLocks noChangeArrowheads="1"/>
          </p:cNvSpPr>
          <p:nvPr/>
        </p:nvSpPr>
        <p:spPr bwMode="auto">
          <a:xfrm>
            <a:off x="1357290" y="910819"/>
            <a:ext cx="6372000" cy="48474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indent="202401" algn="just" fontAlgn="base">
              <a:spcBef>
                <a:spcPct val="0"/>
              </a:spcBef>
              <a:spcAft>
                <a:spcPct val="0"/>
              </a:spcAft>
            </a:pPr>
            <a:endParaRPr lang="ru-RU" sz="2700" dirty="0">
              <a:latin typeface="Times New Roman"/>
              <a:cs typeface="Times New Roman"/>
            </a:endParaRPr>
          </a:p>
        </p:txBody>
      </p:sp>
      <p:sp>
        <p:nvSpPr>
          <p:cNvPr id="3" name="TextBox 2">
            <a:extLst>
              <a:ext uri="{FF2B5EF4-FFF2-40B4-BE49-F238E27FC236}">
                <a16:creationId xmlns="" xmlns:a16="http://schemas.microsoft.com/office/drawing/2014/main" id="{DF12B9A8-907C-B03A-E2F6-B6B9E2731031}"/>
              </a:ext>
            </a:extLst>
          </p:cNvPr>
          <p:cNvSpPr txBox="1"/>
          <p:nvPr/>
        </p:nvSpPr>
        <p:spPr>
          <a:xfrm>
            <a:off x="1332262" y="229863"/>
            <a:ext cx="6984776" cy="136191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Лечение </a:t>
            </a:r>
            <a:r>
              <a:rPr lang="ru-RU" sz="2800" b="1" dirty="0" err="1">
                <a:latin typeface="Arial" panose="020B0604020202020204" pitchFamily="34" charset="0"/>
                <a:cs typeface="Arial" panose="020B0604020202020204" pitchFamily="34" charset="0"/>
              </a:rPr>
              <a:t>гастродуоденальных</a:t>
            </a:r>
            <a:r>
              <a:rPr lang="ru-RU" sz="2800" b="1" dirty="0">
                <a:latin typeface="Arial" panose="020B0604020202020204" pitchFamily="34" charset="0"/>
                <a:cs typeface="Arial" panose="020B0604020202020204" pitchFamily="34" charset="0"/>
              </a:rPr>
              <a:t> кровотечений язвенной этиологии</a:t>
            </a:r>
            <a:br>
              <a:rPr lang="ru-RU" sz="2800" b="1" dirty="0">
                <a:latin typeface="Arial" panose="020B0604020202020204" pitchFamily="34" charset="0"/>
                <a:cs typeface="Arial" panose="020B0604020202020204" pitchFamily="34" charset="0"/>
              </a:rPr>
            </a:br>
            <a:endParaRPr lang="ru-RU"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02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161458" y="1059582"/>
            <a:ext cx="9036000" cy="4392000"/>
          </a:xfrm>
        </p:spPr>
        <p:txBody>
          <a:bodyPr vert="horz" lIns="68580" tIns="34290" rIns="68580" bIns="34290" rtlCol="0" anchor="t">
            <a:normAutofit fontScale="55000" lnSpcReduction="20000"/>
          </a:bodyPr>
          <a:lstStyle/>
          <a:p>
            <a:pPr>
              <a:lnSpc>
                <a:spcPct val="120000"/>
              </a:lnSpc>
              <a:buNone/>
            </a:pPr>
            <a:r>
              <a:rPr lang="ru-RU" sz="2175" dirty="0">
                <a:latin typeface="Times New Roman"/>
                <a:cs typeface="Arial"/>
              </a:rPr>
              <a:t> </a:t>
            </a:r>
            <a:r>
              <a:rPr lang="ru-RU" sz="5400" dirty="0">
                <a:latin typeface="Times New Roman"/>
                <a:cs typeface="Arial"/>
              </a:rPr>
              <a:t> </a:t>
            </a:r>
            <a:r>
              <a:rPr lang="ru-RU" sz="6200" dirty="0">
                <a:latin typeface="Arial" panose="020B0604020202020204" pitchFamily="34" charset="0"/>
                <a:cs typeface="Arial" panose="020B0604020202020204" pitchFamily="34" charset="0"/>
              </a:rPr>
              <a:t> </a:t>
            </a:r>
            <a:r>
              <a:rPr lang="ru-RU" sz="4200" dirty="0">
                <a:latin typeface="Arial" panose="020B0604020202020204" pitchFamily="34" charset="0"/>
                <a:cs typeface="Arial" panose="020B0604020202020204" pitchFamily="34" charset="0"/>
              </a:rPr>
              <a:t>Пациентами с язвенными </a:t>
            </a:r>
            <a:r>
              <a:rPr lang="ru-RU" sz="4200" dirty="0" err="1">
                <a:latin typeface="Arial" panose="020B0604020202020204" pitchFamily="34" charset="0"/>
                <a:cs typeface="Arial" panose="020B0604020202020204" pitchFamily="34" charset="0"/>
              </a:rPr>
              <a:t>гастродуоденальными</a:t>
            </a:r>
            <a:r>
              <a:rPr lang="ru-RU" sz="4200" dirty="0">
                <a:latin typeface="Arial" panose="020B0604020202020204" pitchFamily="34" charset="0"/>
                <a:cs typeface="Arial" panose="020B0604020202020204" pitchFamily="34" charset="0"/>
              </a:rPr>
              <a:t> кровотечениями рекомендовано выполнение ЭГДС в течение первых двух часов от госпитализации;</a:t>
            </a:r>
          </a:p>
          <a:p>
            <a:pPr>
              <a:lnSpc>
                <a:spcPct val="120000"/>
              </a:lnSpc>
              <a:buNone/>
            </a:pPr>
            <a:r>
              <a:rPr lang="ru-RU" sz="4200" dirty="0">
                <a:latin typeface="Arial" panose="020B0604020202020204" pitchFamily="34" charset="0"/>
                <a:cs typeface="Arial" panose="020B0604020202020204" pitchFamily="34" charset="0"/>
              </a:rPr>
              <a:t>   Рекомендована стратификация пациентов по классификации </a:t>
            </a:r>
            <a:r>
              <a:rPr lang="en-US" sz="4200" dirty="0">
                <a:latin typeface="Arial" panose="020B0604020202020204" pitchFamily="34" charset="0"/>
                <a:cs typeface="Arial" panose="020B0604020202020204" pitchFamily="34" charset="0"/>
              </a:rPr>
              <a:t>J</a:t>
            </a:r>
            <a:r>
              <a:rPr lang="ru-RU" sz="4200" dirty="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F</a:t>
            </a:r>
            <a:r>
              <a:rPr lang="ru-RU" sz="4200" dirty="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Forrest</a:t>
            </a:r>
            <a:r>
              <a:rPr lang="ru-RU" sz="4200" dirty="0">
                <a:latin typeface="Arial" panose="020B0604020202020204" pitchFamily="34" charset="0"/>
                <a:cs typeface="Arial" panose="020B0604020202020204" pitchFamily="34" charset="0"/>
              </a:rPr>
              <a:t> (1974);</a:t>
            </a:r>
          </a:p>
          <a:p>
            <a:pPr>
              <a:lnSpc>
                <a:spcPct val="120000"/>
              </a:lnSpc>
              <a:buNone/>
            </a:pPr>
            <a:r>
              <a:rPr lang="ru-RU" sz="4200" dirty="0">
                <a:latin typeface="Arial" panose="020B0604020202020204" pitchFamily="34" charset="0"/>
                <a:cs typeface="Arial" panose="020B0604020202020204" pitchFamily="34" charset="0"/>
              </a:rPr>
              <a:t>   При продолжающемся кровотечении из язвы (</a:t>
            </a:r>
            <a:r>
              <a:rPr lang="en-US" sz="4200" dirty="0">
                <a:latin typeface="Arial" panose="020B0604020202020204" pitchFamily="34" charset="0"/>
                <a:cs typeface="Arial" panose="020B0604020202020204" pitchFamily="34" charset="0"/>
              </a:rPr>
              <a:t>FI</a:t>
            </a:r>
            <a:r>
              <a:rPr lang="ru-RU" sz="4200" dirty="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A</a:t>
            </a:r>
            <a:r>
              <a:rPr lang="ru-RU" sz="4200" dirty="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FI</a:t>
            </a:r>
            <a:r>
              <a:rPr lang="ru-RU" sz="4200" dirty="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B</a:t>
            </a:r>
            <a:r>
              <a:rPr lang="ru-RU" sz="4200" dirty="0">
                <a:latin typeface="Arial" panose="020B0604020202020204" pitchFamily="34" charset="0"/>
                <a:cs typeface="Arial" panose="020B0604020202020204" pitchFamily="34" charset="0"/>
              </a:rPr>
              <a:t>) необходим эндоскопический гемостаз;</a:t>
            </a:r>
          </a:p>
          <a:p>
            <a:pPr>
              <a:lnSpc>
                <a:spcPct val="120000"/>
              </a:lnSpc>
              <a:buNone/>
            </a:pPr>
            <a:r>
              <a:rPr lang="ru-RU" sz="4200" dirty="0">
                <a:latin typeface="Arial" panose="020B0604020202020204" pitchFamily="34" charset="0"/>
                <a:cs typeface="Arial" panose="020B0604020202020204" pitchFamily="34" charset="0"/>
              </a:rPr>
              <a:t>   При кровотечении </a:t>
            </a:r>
            <a:r>
              <a:rPr lang="en-US" sz="4200" dirty="0">
                <a:latin typeface="Arial" panose="020B0604020202020204" pitchFamily="34" charset="0"/>
                <a:cs typeface="Arial" panose="020B0604020202020204" pitchFamily="34" charset="0"/>
              </a:rPr>
              <a:t>FII</a:t>
            </a:r>
            <a:r>
              <a:rPr lang="ru-RU" sz="4200" dirty="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A</a:t>
            </a:r>
            <a:r>
              <a:rPr lang="ru-RU" sz="4200" dirty="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FII</a:t>
            </a:r>
            <a:r>
              <a:rPr lang="ru-RU" sz="4200" dirty="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B</a:t>
            </a:r>
            <a:r>
              <a:rPr lang="ru-RU" sz="4200" dirty="0">
                <a:latin typeface="Arial" panose="020B0604020202020204" pitchFamily="34" charset="0"/>
                <a:cs typeface="Arial" panose="020B0604020202020204" pitchFamily="34" charset="0"/>
              </a:rPr>
              <a:t> рекомендуется эндоскопическая профилактика рецидива кровотечения;</a:t>
            </a:r>
          </a:p>
          <a:p>
            <a:pPr>
              <a:lnSpc>
                <a:spcPct val="120000"/>
              </a:lnSpc>
              <a:buNone/>
            </a:pPr>
            <a:r>
              <a:rPr lang="ru-RU" sz="6200" dirty="0">
                <a:latin typeface="Arial" panose="020B0604020202020204" pitchFamily="34" charset="0"/>
                <a:cs typeface="Arial" panose="020B0604020202020204" pitchFamily="34" charset="0"/>
              </a:rPr>
              <a:t>   </a:t>
            </a:r>
            <a:endParaRPr lang="ru-RU" sz="6200" dirty="0"/>
          </a:p>
          <a:p>
            <a:pPr eaLnBrk="1" hangingPunct="1">
              <a:buFont typeface="Arial" pitchFamily="34" charset="0"/>
              <a:buNone/>
            </a:pPr>
            <a:endParaRPr lang="ru-RU" altLang="ru-RU" sz="7200" dirty="0"/>
          </a:p>
        </p:txBody>
      </p:sp>
      <p:sp>
        <p:nvSpPr>
          <p:cNvPr id="2" name="TextBox 1">
            <a:extLst>
              <a:ext uri="{FF2B5EF4-FFF2-40B4-BE49-F238E27FC236}">
                <a16:creationId xmlns="" xmlns:a16="http://schemas.microsoft.com/office/drawing/2014/main" id="{D8F92ACB-2424-0CB6-DB19-0DC03913B445}"/>
              </a:ext>
            </a:extLst>
          </p:cNvPr>
          <p:cNvSpPr txBox="1"/>
          <p:nvPr/>
        </p:nvSpPr>
        <p:spPr>
          <a:xfrm>
            <a:off x="1259632" y="195485"/>
            <a:ext cx="6839652" cy="108690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ea typeface="+mn-lt"/>
                <a:cs typeface="Arial" panose="020B0604020202020204" pitchFamily="34" charset="0"/>
              </a:rPr>
              <a:t>Диагностическая и лечебная эндоскопия</a:t>
            </a:r>
            <a:endParaRPr lang="ru-RU" sz="2800" dirty="0">
              <a:latin typeface="Arial" panose="020B0604020202020204" pitchFamily="34" charset="0"/>
              <a:ea typeface="+mn-lt"/>
              <a:cs typeface="Arial" panose="020B0604020202020204" pitchFamily="34" charset="0"/>
            </a:endParaRPr>
          </a:p>
          <a:p>
            <a:pPr algn="l"/>
            <a:endParaRPr lang="ru-RU" sz="1013"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142776" y="1131590"/>
            <a:ext cx="8821712" cy="4392000"/>
          </a:xfrm>
        </p:spPr>
        <p:txBody>
          <a:bodyPr vert="horz" lIns="68580" tIns="34290" rIns="68580" bIns="34290" rtlCol="0" anchor="t">
            <a:normAutofit fontScale="32500" lnSpcReduction="20000"/>
          </a:bodyPr>
          <a:lstStyle/>
          <a:p>
            <a:pPr>
              <a:lnSpc>
                <a:spcPct val="120000"/>
              </a:lnSpc>
              <a:buNone/>
            </a:pPr>
            <a:r>
              <a:rPr lang="ru-RU" sz="2175" dirty="0">
                <a:latin typeface="Times New Roman"/>
                <a:cs typeface="Arial"/>
              </a:rPr>
              <a:t> </a:t>
            </a:r>
            <a:r>
              <a:rPr lang="ru-RU" sz="5400" dirty="0">
                <a:latin typeface="Times New Roman"/>
                <a:cs typeface="Arial"/>
              </a:rPr>
              <a:t> </a:t>
            </a:r>
            <a:r>
              <a:rPr lang="ru-RU" sz="5400" dirty="0">
                <a:latin typeface="Arial" panose="020B0604020202020204" pitchFamily="34" charset="0"/>
                <a:cs typeface="Arial" panose="020B0604020202020204" pitchFamily="34" charset="0"/>
              </a:rPr>
              <a:t> </a:t>
            </a:r>
            <a:r>
              <a:rPr lang="ru-RU" sz="7200" dirty="0">
                <a:latin typeface="Arial" panose="020B0604020202020204" pitchFamily="34" charset="0"/>
                <a:cs typeface="Arial" panose="020B0604020202020204" pitchFamily="34" charset="0"/>
              </a:rPr>
              <a:t>   </a:t>
            </a:r>
            <a:r>
              <a:rPr lang="ru-RU" sz="6200" dirty="0">
                <a:latin typeface="Arial" panose="020B0604020202020204" pitchFamily="34" charset="0"/>
                <a:cs typeface="Arial" panose="020B0604020202020204" pitchFamily="34" charset="0"/>
              </a:rPr>
              <a:t>При наличии сгустка в дне язвы рекомендуется полностью его удалить с помощью орошения с последующей обработкой язвы;</a:t>
            </a:r>
          </a:p>
          <a:p>
            <a:pPr>
              <a:lnSpc>
                <a:spcPct val="120000"/>
              </a:lnSpc>
              <a:buNone/>
            </a:pPr>
            <a:r>
              <a:rPr lang="ru-RU" sz="6200" dirty="0">
                <a:latin typeface="Arial" panose="020B0604020202020204" pitchFamily="34" charset="0"/>
                <a:cs typeface="Arial" panose="020B0604020202020204" pitchFamily="34" charset="0"/>
              </a:rPr>
              <a:t>  Инъекционный метод в качестве </a:t>
            </a:r>
            <a:r>
              <a:rPr lang="ru-RU" sz="6200" dirty="0" err="1">
                <a:latin typeface="Arial" panose="020B0604020202020204" pitchFamily="34" charset="0"/>
                <a:cs typeface="Arial" panose="020B0604020202020204" pitchFamily="34" charset="0"/>
              </a:rPr>
              <a:t>монотерапии</a:t>
            </a:r>
            <a:r>
              <a:rPr lang="ru-RU" sz="6200" dirty="0">
                <a:latin typeface="Arial" panose="020B0604020202020204" pitchFamily="34" charset="0"/>
                <a:cs typeface="Arial" panose="020B0604020202020204" pitchFamily="34" charset="0"/>
              </a:rPr>
              <a:t> неэффективен. Методом выбора является комбинированный эндоскопический гемостаз: инъекционный метод + диатермокоагуляция (либо АПК </a:t>
            </a:r>
            <a:r>
              <a:rPr lang="ru-RU" sz="6200" dirty="0" smtClean="0">
                <a:latin typeface="Arial" panose="020B0604020202020204" pitchFamily="34" charset="0"/>
                <a:cs typeface="Arial" panose="020B0604020202020204" pitchFamily="34" charset="0"/>
              </a:rPr>
              <a:t>или</a:t>
            </a:r>
            <a:r>
              <a:rPr lang="ru-RU" sz="6200" dirty="0">
                <a:latin typeface="Arial" panose="020B0604020202020204" pitchFamily="34" charset="0"/>
                <a:cs typeface="Arial" panose="020B0604020202020204" pitchFamily="34" charset="0"/>
              </a:rPr>
              <a:t>  </a:t>
            </a:r>
            <a:r>
              <a:rPr lang="ru-RU" sz="6200" dirty="0" err="1">
                <a:latin typeface="Arial" panose="020B0604020202020204" pitchFamily="34" charset="0"/>
                <a:cs typeface="Arial" panose="020B0604020202020204" pitchFamily="34" charset="0"/>
              </a:rPr>
              <a:t>клипирование</a:t>
            </a:r>
            <a:r>
              <a:rPr lang="ru-RU" sz="6200" dirty="0">
                <a:latin typeface="Arial" panose="020B0604020202020204" pitchFamily="34" charset="0"/>
                <a:cs typeface="Arial" panose="020B0604020202020204" pitchFamily="34" charset="0"/>
              </a:rPr>
              <a:t>). </a:t>
            </a:r>
          </a:p>
          <a:p>
            <a:pPr>
              <a:lnSpc>
                <a:spcPct val="120000"/>
              </a:lnSpc>
              <a:buNone/>
            </a:pPr>
            <a:r>
              <a:rPr lang="ru-RU" sz="6200" dirty="0">
                <a:latin typeface="Arial" panose="020B0604020202020204" pitchFamily="34" charset="0"/>
                <a:cs typeface="Arial" panose="020B0604020202020204" pitchFamily="34" charset="0"/>
              </a:rPr>
              <a:t>   Повторное эндоскопическое исследование рекомендовано при неполном первичном осмотре, неустойчивом гемостазе (высокий риск рецидива кровотечения), в ряде случаев – при рецидиве геморрагии.</a:t>
            </a:r>
          </a:p>
          <a:p>
            <a:pPr>
              <a:buNone/>
            </a:pPr>
            <a:endParaRPr lang="ru-RU" sz="7200" dirty="0"/>
          </a:p>
          <a:p>
            <a:pPr eaLnBrk="1" hangingPunct="1">
              <a:buFont typeface="Arial" pitchFamily="34" charset="0"/>
              <a:buNone/>
            </a:pPr>
            <a:endParaRPr lang="ru-RU" altLang="ru-RU" sz="7200" dirty="0"/>
          </a:p>
        </p:txBody>
      </p:sp>
      <p:sp>
        <p:nvSpPr>
          <p:cNvPr id="2" name="TextBox 1">
            <a:extLst>
              <a:ext uri="{FF2B5EF4-FFF2-40B4-BE49-F238E27FC236}">
                <a16:creationId xmlns="" xmlns:a16="http://schemas.microsoft.com/office/drawing/2014/main" id="{D8F92ACB-2424-0CB6-DB19-0DC03913B445}"/>
              </a:ext>
            </a:extLst>
          </p:cNvPr>
          <p:cNvSpPr txBox="1"/>
          <p:nvPr/>
        </p:nvSpPr>
        <p:spPr>
          <a:xfrm>
            <a:off x="1619672" y="195486"/>
            <a:ext cx="6839652" cy="108690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ea typeface="+mn-lt"/>
                <a:cs typeface="Arial" panose="020B0604020202020204" pitchFamily="34" charset="0"/>
              </a:rPr>
              <a:t>Диагностическая и лечебная эндоскопия</a:t>
            </a:r>
            <a:endParaRPr lang="ru-RU" sz="2800" dirty="0">
              <a:latin typeface="Arial" panose="020B0604020202020204" pitchFamily="34" charset="0"/>
              <a:ea typeface="+mn-lt"/>
              <a:cs typeface="Arial" panose="020B0604020202020204" pitchFamily="34" charset="0"/>
            </a:endParaRPr>
          </a:p>
          <a:p>
            <a:pPr algn="l"/>
            <a:endParaRPr lang="ru-RU" sz="10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09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411510"/>
            <a:ext cx="6515100" cy="757254"/>
          </a:xfrm>
        </p:spPr>
        <p:txBody>
          <a:bodyPr vert="horz" lIns="68580" tIns="34290" rIns="68580" bIns="34290" rtlCol="0" anchor="ctr">
            <a:noAutofit/>
          </a:bodyPr>
          <a:lstStyle/>
          <a:p>
            <a:pPr algn="ctr"/>
            <a:r>
              <a:rPr lang="ru-RU" sz="2800" b="1" dirty="0">
                <a:latin typeface="Arial" panose="020B0604020202020204" pitchFamily="34" charset="0"/>
                <a:cs typeface="Arial" panose="020B0604020202020204" pitchFamily="34" charset="0"/>
              </a:rPr>
              <a:t>Осложнения язвенной болезни</a:t>
            </a:r>
            <a:br>
              <a:rPr lang="ru-RU" sz="2800" b="1" dirty="0">
                <a:latin typeface="Arial" panose="020B0604020202020204" pitchFamily="34" charset="0"/>
                <a:cs typeface="Arial" panose="020B0604020202020204" pitchFamily="34" charset="0"/>
              </a:rPr>
            </a:br>
            <a:endParaRPr lang="ru-RU" sz="28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8DDE4173-BEA3-CDCB-08D9-EA14AD605A31}"/>
              </a:ext>
            </a:extLst>
          </p:cNvPr>
          <p:cNvSpPr txBox="1"/>
          <p:nvPr/>
        </p:nvSpPr>
        <p:spPr>
          <a:xfrm>
            <a:off x="971600" y="1563638"/>
            <a:ext cx="4413971" cy="160813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428615" indent="-428615">
              <a:buFont typeface="Arial"/>
              <a:buChar char="•"/>
            </a:pPr>
            <a:r>
              <a:rPr lang="ru-RU" sz="2000" dirty="0">
                <a:latin typeface="Arial" panose="020B0604020202020204" pitchFamily="34" charset="0"/>
                <a:ea typeface="+mn-lt"/>
                <a:cs typeface="Arial" panose="020B0604020202020204" pitchFamily="34" charset="0"/>
              </a:rPr>
              <a:t>Кровотечение</a:t>
            </a:r>
          </a:p>
          <a:p>
            <a:pPr marL="428615" indent="-428615">
              <a:buFont typeface="Arial"/>
              <a:buChar char="•"/>
            </a:pPr>
            <a:r>
              <a:rPr lang="ru-RU" sz="2000" dirty="0">
                <a:latin typeface="Arial" panose="020B0604020202020204" pitchFamily="34" charset="0"/>
                <a:ea typeface="+mn-lt"/>
                <a:cs typeface="Arial" panose="020B0604020202020204" pitchFamily="34" charset="0"/>
              </a:rPr>
              <a:t>Перфорация</a:t>
            </a:r>
          </a:p>
          <a:p>
            <a:pPr marL="428615" indent="-428615">
              <a:buFont typeface="Arial"/>
              <a:buChar char="•"/>
            </a:pPr>
            <a:r>
              <a:rPr lang="ru-RU" sz="2000" dirty="0">
                <a:latin typeface="Arial" panose="020B0604020202020204" pitchFamily="34" charset="0"/>
                <a:cs typeface="Arial" panose="020B0604020202020204" pitchFamily="34" charset="0"/>
              </a:rPr>
              <a:t>Малигнизация</a:t>
            </a:r>
          </a:p>
          <a:p>
            <a:pPr marL="428615" indent="-428615">
              <a:buFont typeface="Arial"/>
              <a:buChar char="•"/>
            </a:pPr>
            <a:r>
              <a:rPr lang="ru-RU" sz="2000" dirty="0" err="1">
                <a:latin typeface="Arial" panose="020B0604020202020204" pitchFamily="34" charset="0"/>
                <a:cs typeface="Arial" panose="020B0604020202020204" pitchFamily="34" charset="0"/>
              </a:rPr>
              <a:t>Пенетрация</a:t>
            </a:r>
            <a:endParaRPr lang="ru-RU" sz="2000" dirty="0">
              <a:latin typeface="Arial" panose="020B0604020202020204" pitchFamily="34" charset="0"/>
              <a:cs typeface="Arial" panose="020B0604020202020204" pitchFamily="34" charset="0"/>
            </a:endParaRPr>
          </a:p>
          <a:p>
            <a:pPr marL="428615" indent="-428615">
              <a:buFont typeface="Arial"/>
              <a:buChar char="•"/>
            </a:pPr>
            <a:r>
              <a:rPr lang="ru-RU" sz="2000" dirty="0" err="1">
                <a:latin typeface="Arial" panose="020B0604020202020204" pitchFamily="34" charset="0"/>
                <a:cs typeface="Arial" panose="020B0604020202020204" pitchFamily="34" charset="0"/>
              </a:rPr>
              <a:t>Пилородуоденальный</a:t>
            </a:r>
            <a:r>
              <a:rPr lang="ru-RU" sz="2000" dirty="0">
                <a:latin typeface="Arial" panose="020B0604020202020204" pitchFamily="34" charset="0"/>
                <a:cs typeface="Arial" panose="020B0604020202020204" pitchFamily="34" charset="0"/>
              </a:rPr>
              <a:t> стеноз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323528" y="843558"/>
            <a:ext cx="8568952" cy="4123764"/>
          </a:xfrm>
        </p:spPr>
        <p:txBody>
          <a:bodyPr vert="horz" lIns="68580" tIns="34290" rIns="68580" bIns="34290" rtlCol="0" anchor="t">
            <a:normAutofit/>
          </a:bodyPr>
          <a:lstStyle/>
          <a:p>
            <a:pPr>
              <a:buNone/>
            </a:pPr>
            <a:r>
              <a:rPr lang="ru-RU" sz="1800" dirty="0">
                <a:solidFill>
                  <a:schemeClr val="tx1">
                    <a:lumMod val="85000"/>
                    <a:lumOff val="15000"/>
                  </a:schemeClr>
                </a:solidFill>
              </a:rPr>
              <a:t> </a:t>
            </a:r>
            <a:r>
              <a:rPr lang="ru-RU" sz="2000" dirty="0">
                <a:solidFill>
                  <a:schemeClr val="tx1">
                    <a:lumMod val="85000"/>
                    <a:lumOff val="15000"/>
                  </a:schemeClr>
                </a:solidFill>
                <a:latin typeface="Arial" panose="020B0604020202020204" pitchFamily="34" charset="0"/>
                <a:cs typeface="Arial" panose="020B0604020202020204" pitchFamily="34" charset="0"/>
              </a:rPr>
              <a:t>  Непосредственно после завершения экстренного эндоскопического гемостаза начинают лечение </a:t>
            </a:r>
            <a:r>
              <a:rPr lang="ru-RU" sz="2000" dirty="0" err="1">
                <a:solidFill>
                  <a:schemeClr val="tx1">
                    <a:lumMod val="85000"/>
                    <a:lumOff val="15000"/>
                  </a:schemeClr>
                </a:solidFill>
                <a:latin typeface="Arial" panose="020B0604020202020204" pitchFamily="34" charset="0"/>
                <a:cs typeface="Arial" panose="020B0604020202020204" pitchFamily="34" charset="0"/>
              </a:rPr>
              <a:t>омепразолом</a:t>
            </a:r>
            <a:r>
              <a:rPr lang="ru-RU" sz="2000" dirty="0">
                <a:solidFill>
                  <a:schemeClr val="tx1">
                    <a:lumMod val="85000"/>
                    <a:lumOff val="15000"/>
                  </a:schemeClr>
                </a:solidFill>
                <a:latin typeface="Arial" panose="020B0604020202020204" pitchFamily="34" charset="0"/>
                <a:cs typeface="Arial" panose="020B0604020202020204" pitchFamily="34" charset="0"/>
              </a:rPr>
              <a:t> (</a:t>
            </a:r>
            <a:r>
              <a:rPr lang="ru-RU" sz="2000" dirty="0" err="1">
                <a:solidFill>
                  <a:schemeClr val="tx1">
                    <a:lumMod val="85000"/>
                    <a:lumOff val="15000"/>
                  </a:schemeClr>
                </a:solidFill>
                <a:latin typeface="Arial" panose="020B0604020202020204" pitchFamily="34" charset="0"/>
                <a:cs typeface="Arial" panose="020B0604020202020204" pitchFamily="34" charset="0"/>
              </a:rPr>
              <a:t>лосек</a:t>
            </a:r>
            <a:r>
              <a:rPr lang="ru-RU" sz="2000" dirty="0">
                <a:solidFill>
                  <a:schemeClr val="tx1">
                    <a:lumMod val="85000"/>
                    <a:lumOff val="15000"/>
                  </a:schemeClr>
                </a:solidFill>
                <a:latin typeface="Arial" panose="020B0604020202020204" pitchFamily="34" charset="0"/>
                <a:cs typeface="Arial" panose="020B0604020202020204" pitchFamily="34" charset="0"/>
              </a:rPr>
              <a:t>) с </a:t>
            </a:r>
            <a:r>
              <a:rPr lang="ru-RU" sz="2000" dirty="0" err="1">
                <a:solidFill>
                  <a:schemeClr val="tx1">
                    <a:lumMod val="85000"/>
                    <a:lumOff val="15000"/>
                  </a:schemeClr>
                </a:solidFill>
                <a:latin typeface="Arial" panose="020B0604020202020204" pitchFamily="34" charset="0"/>
                <a:cs typeface="Arial" panose="020B0604020202020204" pitchFamily="34" charset="0"/>
              </a:rPr>
              <a:t>болюсной</a:t>
            </a:r>
            <a:r>
              <a:rPr lang="ru-RU" sz="2000" dirty="0">
                <a:solidFill>
                  <a:schemeClr val="tx1">
                    <a:lumMod val="85000"/>
                    <a:lumOff val="15000"/>
                  </a:schemeClr>
                </a:solidFill>
                <a:latin typeface="Arial" panose="020B0604020202020204" pitchFamily="34" charset="0"/>
                <a:cs typeface="Arial" panose="020B0604020202020204" pitchFamily="34" charset="0"/>
              </a:rPr>
              <a:t> (в течение 30 мин) внутривенной инфузией 160 мг либо </a:t>
            </a:r>
            <a:r>
              <a:rPr lang="ru-RU" sz="2000" dirty="0" err="1">
                <a:solidFill>
                  <a:schemeClr val="tx1">
                    <a:lumMod val="85000"/>
                    <a:lumOff val="15000"/>
                  </a:schemeClr>
                </a:solidFill>
                <a:latin typeface="Arial" panose="020B0604020202020204" pitchFamily="34" charset="0"/>
                <a:cs typeface="Arial" panose="020B0604020202020204" pitchFamily="34" charset="0"/>
              </a:rPr>
              <a:t>эзомепразолом</a:t>
            </a:r>
            <a:r>
              <a:rPr lang="ru-RU" sz="2000" dirty="0">
                <a:solidFill>
                  <a:schemeClr val="tx1">
                    <a:lumMod val="85000"/>
                    <a:lumOff val="15000"/>
                  </a:schemeClr>
                </a:solidFill>
                <a:latin typeface="Arial" panose="020B0604020202020204" pitchFamily="34" charset="0"/>
                <a:cs typeface="Arial" panose="020B0604020202020204" pitchFamily="34" charset="0"/>
              </a:rPr>
              <a:t> (</a:t>
            </a:r>
            <a:r>
              <a:rPr lang="ru-RU" sz="2000" dirty="0" err="1">
                <a:solidFill>
                  <a:schemeClr val="tx1">
                    <a:lumMod val="85000"/>
                    <a:lumOff val="15000"/>
                  </a:schemeClr>
                </a:solidFill>
                <a:latin typeface="Arial" panose="020B0604020202020204" pitchFamily="34" charset="0"/>
                <a:cs typeface="Arial" panose="020B0604020202020204" pitchFamily="34" charset="0"/>
              </a:rPr>
              <a:t>нексиум</a:t>
            </a:r>
            <a:r>
              <a:rPr lang="ru-RU" sz="2000" dirty="0">
                <a:solidFill>
                  <a:schemeClr val="tx1">
                    <a:lumMod val="85000"/>
                    <a:lumOff val="15000"/>
                  </a:schemeClr>
                </a:solidFill>
                <a:latin typeface="Arial" panose="020B0604020202020204" pitchFamily="34" charset="0"/>
                <a:cs typeface="Arial" panose="020B0604020202020204" pitchFamily="34" charset="0"/>
              </a:rPr>
              <a:t>)  в дозе 80 мг и  последующей непрерывной инфузией </a:t>
            </a:r>
            <a:r>
              <a:rPr lang="ru-RU" sz="2000" dirty="0" err="1">
                <a:solidFill>
                  <a:schemeClr val="tx1">
                    <a:lumMod val="85000"/>
                    <a:lumOff val="15000"/>
                  </a:schemeClr>
                </a:solidFill>
                <a:latin typeface="Arial" panose="020B0604020202020204" pitchFamily="34" charset="0"/>
                <a:cs typeface="Arial" panose="020B0604020202020204" pitchFamily="34" charset="0"/>
              </a:rPr>
              <a:t>омепразолом</a:t>
            </a:r>
            <a:r>
              <a:rPr lang="ru-RU" sz="2000" dirty="0">
                <a:solidFill>
                  <a:schemeClr val="tx1">
                    <a:lumMod val="85000"/>
                    <a:lumOff val="15000"/>
                  </a:schemeClr>
                </a:solidFill>
                <a:latin typeface="Arial" panose="020B0604020202020204" pitchFamily="34" charset="0"/>
                <a:cs typeface="Arial" panose="020B0604020202020204" pitchFamily="34" charset="0"/>
              </a:rPr>
              <a:t> 8 мг в сутки либо </a:t>
            </a:r>
            <a:r>
              <a:rPr lang="ru-RU" sz="2000" dirty="0" err="1">
                <a:solidFill>
                  <a:schemeClr val="tx1">
                    <a:lumMod val="85000"/>
                    <a:lumOff val="15000"/>
                  </a:schemeClr>
                </a:solidFill>
                <a:latin typeface="Arial" panose="020B0604020202020204" pitchFamily="34" charset="0"/>
                <a:cs typeface="Arial" panose="020B0604020202020204" pitchFamily="34" charset="0"/>
              </a:rPr>
              <a:t>нексиум</a:t>
            </a:r>
            <a:r>
              <a:rPr lang="ru-RU" sz="2000" dirty="0">
                <a:solidFill>
                  <a:schemeClr val="tx1">
                    <a:lumMod val="85000"/>
                    <a:lumOff val="15000"/>
                  </a:schemeClr>
                </a:solidFill>
                <a:latin typeface="Arial" panose="020B0604020202020204" pitchFamily="34" charset="0"/>
                <a:cs typeface="Arial" panose="020B0604020202020204" pitchFamily="34" charset="0"/>
              </a:rPr>
              <a:t> в дозе 8 мг в сутки в течение 72 ч.</a:t>
            </a:r>
            <a:endParaRPr lang="ru-RU" altLang="ru-RU" sz="2000" dirty="0">
              <a:solidFill>
                <a:schemeClr val="tx1">
                  <a:lumMod val="85000"/>
                  <a:lumOff val="15000"/>
                </a:schemeClr>
              </a:solidFill>
              <a:latin typeface="Arial" panose="020B0604020202020204" pitchFamily="34" charset="0"/>
              <a:cs typeface="Arial" panose="020B0604020202020204" pitchFamily="34" charset="0"/>
            </a:endParaRPr>
          </a:p>
          <a:p>
            <a:pPr>
              <a:buNone/>
            </a:pPr>
            <a:r>
              <a:rPr lang="ru-RU" sz="2000" dirty="0">
                <a:solidFill>
                  <a:schemeClr val="tx1">
                    <a:lumMod val="85000"/>
                    <a:lumOff val="15000"/>
                  </a:schemeClr>
                </a:solidFill>
                <a:latin typeface="Arial" panose="020B0604020202020204" pitchFamily="34" charset="0"/>
                <a:cs typeface="Arial" panose="020B0604020202020204" pitchFamily="34" charset="0"/>
              </a:rPr>
              <a:t>   С 3-х суток рекомендуется перевод на пероральные формы ингибиторов протонной помпы </a:t>
            </a:r>
            <a:r>
              <a:rPr lang="ru-RU" sz="2000" dirty="0" err="1">
                <a:solidFill>
                  <a:schemeClr val="tx1">
                    <a:lumMod val="85000"/>
                    <a:lumOff val="15000"/>
                  </a:schemeClr>
                </a:solidFill>
                <a:latin typeface="Arial" panose="020B0604020202020204" pitchFamily="34" charset="0"/>
                <a:cs typeface="Arial" panose="020B0604020202020204" pitchFamily="34" charset="0"/>
              </a:rPr>
              <a:t>омепразол</a:t>
            </a:r>
            <a:r>
              <a:rPr lang="ru-RU" sz="2000" dirty="0">
                <a:solidFill>
                  <a:schemeClr val="tx1">
                    <a:lumMod val="85000"/>
                    <a:lumOff val="15000"/>
                  </a:schemeClr>
                </a:solidFill>
                <a:latin typeface="Arial" panose="020B0604020202020204" pitchFamily="34" charset="0"/>
                <a:cs typeface="Arial" panose="020B0604020202020204" pitchFamily="34" charset="0"/>
              </a:rPr>
              <a:t> 40-80 мг/</a:t>
            </a:r>
            <a:r>
              <a:rPr lang="en-US" sz="2000" dirty="0">
                <a:solidFill>
                  <a:schemeClr val="tx1">
                    <a:lumMod val="85000"/>
                    <a:lumOff val="15000"/>
                  </a:schemeClr>
                </a:solidFill>
                <a:latin typeface="Arial" panose="020B0604020202020204" pitchFamily="34" charset="0"/>
                <a:cs typeface="Arial" panose="020B0604020202020204" pitchFamily="34" charset="0"/>
              </a:rPr>
              <a:t>c</a:t>
            </a:r>
            <a:r>
              <a:rPr lang="ru-RU" sz="2000" dirty="0" err="1">
                <a:solidFill>
                  <a:schemeClr val="tx1">
                    <a:lumMod val="85000"/>
                    <a:lumOff val="15000"/>
                  </a:schemeClr>
                </a:solidFill>
                <a:latin typeface="Arial" panose="020B0604020202020204" pitchFamily="34" charset="0"/>
                <a:cs typeface="Arial" panose="020B0604020202020204" pitchFamily="34" charset="0"/>
              </a:rPr>
              <a:t>ут</a:t>
            </a:r>
            <a:r>
              <a:rPr lang="ru-RU" sz="2000" dirty="0">
                <a:solidFill>
                  <a:schemeClr val="tx1">
                    <a:lumMod val="85000"/>
                    <a:lumOff val="15000"/>
                  </a:schemeClr>
                </a:solidFill>
                <a:latin typeface="Arial" panose="020B0604020202020204" pitchFamily="34" charset="0"/>
                <a:cs typeface="Arial" panose="020B0604020202020204" pitchFamily="34" charset="0"/>
              </a:rPr>
              <a:t> либо </a:t>
            </a:r>
            <a:r>
              <a:rPr lang="ru-RU" sz="2000" dirty="0" err="1">
                <a:solidFill>
                  <a:schemeClr val="tx1">
                    <a:lumMod val="85000"/>
                    <a:lumOff val="15000"/>
                  </a:schemeClr>
                </a:solidFill>
                <a:latin typeface="Arial" panose="020B0604020202020204" pitchFamily="34" charset="0"/>
                <a:cs typeface="Arial" panose="020B0604020202020204" pitchFamily="34" charset="0"/>
              </a:rPr>
              <a:t>нексиум</a:t>
            </a:r>
            <a:r>
              <a:rPr lang="ru-RU" sz="2000" dirty="0">
                <a:solidFill>
                  <a:schemeClr val="tx1">
                    <a:lumMod val="85000"/>
                    <a:lumOff val="15000"/>
                  </a:schemeClr>
                </a:solidFill>
                <a:latin typeface="Arial" panose="020B0604020202020204" pitchFamily="34" charset="0"/>
                <a:cs typeface="Arial" panose="020B0604020202020204" pitchFamily="34" charset="0"/>
              </a:rPr>
              <a:t> 40мг/</a:t>
            </a:r>
            <a:r>
              <a:rPr lang="ru-RU" sz="2000" dirty="0" err="1">
                <a:solidFill>
                  <a:schemeClr val="tx1">
                    <a:lumMod val="85000"/>
                    <a:lumOff val="15000"/>
                  </a:schemeClr>
                </a:solidFill>
                <a:latin typeface="Arial" panose="020B0604020202020204" pitchFamily="34" charset="0"/>
                <a:cs typeface="Arial" panose="020B0604020202020204" pitchFamily="34" charset="0"/>
              </a:rPr>
              <a:t>сут</a:t>
            </a:r>
            <a:r>
              <a:rPr lang="ru-RU" sz="2000" dirty="0">
                <a:solidFill>
                  <a:schemeClr val="tx1">
                    <a:lumMod val="85000"/>
                    <a:lumOff val="15000"/>
                  </a:schemeClr>
                </a:solidFill>
                <a:latin typeface="Arial" panose="020B0604020202020204" pitchFamily="34" charset="0"/>
                <a:cs typeface="Arial" panose="020B0604020202020204" pitchFamily="34" charset="0"/>
              </a:rPr>
              <a:t> в течение 21 дня.   Всех пациентов необходимо обследовать на наличие </a:t>
            </a:r>
            <a:r>
              <a:rPr lang="ru-RU" sz="2000" dirty="0" err="1">
                <a:solidFill>
                  <a:schemeClr val="tx1">
                    <a:lumMod val="85000"/>
                    <a:lumOff val="15000"/>
                  </a:schemeClr>
                </a:solidFill>
                <a:latin typeface="Arial" panose="020B0604020202020204" pitchFamily="34" charset="0"/>
                <a:cs typeface="Arial" panose="020B0604020202020204" pitchFamily="34" charset="0"/>
              </a:rPr>
              <a:t>Нр</a:t>
            </a:r>
            <a:r>
              <a:rPr lang="ru-RU" sz="2000" dirty="0">
                <a:solidFill>
                  <a:schemeClr val="tx1">
                    <a:lumMod val="85000"/>
                    <a:lumOff val="15000"/>
                  </a:schemeClr>
                </a:solidFill>
                <a:latin typeface="Arial" panose="020B0604020202020204" pitchFamily="34" charset="0"/>
                <a:cs typeface="Arial" panose="020B0604020202020204" pitchFamily="34" charset="0"/>
              </a:rPr>
              <a:t>-инфекции и при положительном результате обследования  проводить </a:t>
            </a:r>
            <a:r>
              <a:rPr lang="ru-RU" sz="2000" dirty="0" err="1">
                <a:solidFill>
                  <a:schemeClr val="tx1">
                    <a:lumMod val="85000"/>
                    <a:lumOff val="15000"/>
                  </a:schemeClr>
                </a:solidFill>
                <a:latin typeface="Arial" panose="020B0604020202020204" pitchFamily="34" charset="0"/>
                <a:cs typeface="Arial" panose="020B0604020202020204" pitchFamily="34" charset="0"/>
              </a:rPr>
              <a:t>эрадикационную</a:t>
            </a:r>
            <a:r>
              <a:rPr lang="ru-RU" sz="2000" dirty="0">
                <a:solidFill>
                  <a:schemeClr val="tx1">
                    <a:lumMod val="85000"/>
                    <a:lumOff val="15000"/>
                  </a:schemeClr>
                </a:solidFill>
                <a:latin typeface="Arial" panose="020B0604020202020204" pitchFamily="34" charset="0"/>
                <a:cs typeface="Arial" panose="020B0604020202020204" pitchFamily="34" charset="0"/>
              </a:rPr>
              <a:t> терапию  в стационаре. </a:t>
            </a:r>
            <a:endParaRPr lang="ru-RU" altLang="ru-RU"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66701957-0829-400A-2BDF-E7718F2C4E12}"/>
              </a:ext>
            </a:extLst>
          </p:cNvPr>
          <p:cNvSpPr txBox="1"/>
          <p:nvPr/>
        </p:nvSpPr>
        <p:spPr>
          <a:xfrm>
            <a:off x="1581188" y="252106"/>
            <a:ext cx="6053632"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Медикаментозный гемостаз</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0" y="1549400"/>
            <a:ext cx="6929438" cy="4398963"/>
          </a:xfrm>
        </p:spPr>
        <p:txBody>
          <a:bodyPr vert="horz" lIns="68580" tIns="34290" rIns="68580" bIns="34290" rtlCol="0" anchor="t">
            <a:normAutofit/>
          </a:bodyPr>
          <a:lstStyle/>
          <a:p>
            <a:pPr>
              <a:buNone/>
            </a:pPr>
            <a:r>
              <a:rPr lang="ru-RU" sz="1800" dirty="0">
                <a:solidFill>
                  <a:schemeClr val="tx1">
                    <a:lumMod val="85000"/>
                    <a:lumOff val="15000"/>
                  </a:schemeClr>
                </a:solidFill>
              </a:rPr>
              <a:t> </a:t>
            </a:r>
            <a:endParaRPr lang="ru-RU" altLang="ru-RU" sz="1350" dirty="0">
              <a:solidFill>
                <a:schemeClr val="tx1">
                  <a:lumMod val="85000"/>
                  <a:lumOff val="15000"/>
                </a:schemeClr>
              </a:solidFill>
              <a:cs typeface="Calibri"/>
            </a:endParaRPr>
          </a:p>
        </p:txBody>
      </p:sp>
      <p:sp>
        <p:nvSpPr>
          <p:cNvPr id="2" name="TextBox 1">
            <a:extLst>
              <a:ext uri="{FF2B5EF4-FFF2-40B4-BE49-F238E27FC236}">
                <a16:creationId xmlns="" xmlns:a16="http://schemas.microsoft.com/office/drawing/2014/main" id="{66701957-0829-400A-2BDF-E7718F2C4E12}"/>
              </a:ext>
            </a:extLst>
          </p:cNvPr>
          <p:cNvSpPr txBox="1"/>
          <p:nvPr/>
        </p:nvSpPr>
        <p:spPr>
          <a:xfrm>
            <a:off x="1691680" y="317307"/>
            <a:ext cx="6053632"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Медикаментозный гемостаз</a:t>
            </a:r>
          </a:p>
        </p:txBody>
      </p:sp>
      <p:sp>
        <p:nvSpPr>
          <p:cNvPr id="3" name="Прямоугольник 2"/>
          <p:cNvSpPr/>
          <p:nvPr/>
        </p:nvSpPr>
        <p:spPr>
          <a:xfrm>
            <a:off x="323528" y="1035348"/>
            <a:ext cx="8496944" cy="2862322"/>
          </a:xfrm>
          <a:prstGeom prst="rect">
            <a:avLst/>
          </a:prstGeom>
        </p:spPr>
        <p:txBody>
          <a:bodyPr wrap="square">
            <a:spAutoFit/>
          </a:bodyPr>
          <a:lstStyle/>
          <a:p>
            <a:pPr>
              <a:buNone/>
            </a:pPr>
            <a:r>
              <a:rPr lang="ru-RU" sz="2000" dirty="0">
                <a:latin typeface="Arial" panose="020B0604020202020204" pitchFamily="34" charset="0"/>
                <a:cs typeface="Arial" panose="020B0604020202020204" pitchFamily="34" charset="0"/>
              </a:rPr>
              <a:t>Терапия первой линии: </a:t>
            </a:r>
            <a:r>
              <a:rPr lang="ru-RU" sz="2000" dirty="0" err="1">
                <a:latin typeface="Arial" panose="020B0604020202020204" pitchFamily="34" charset="0"/>
                <a:cs typeface="Arial" panose="020B0604020202020204" pitchFamily="34" charset="0"/>
              </a:rPr>
              <a:t>омепразол</a:t>
            </a:r>
            <a:r>
              <a:rPr lang="ru-RU" sz="2000" dirty="0">
                <a:latin typeface="Arial" panose="020B0604020202020204" pitchFamily="34" charset="0"/>
                <a:cs typeface="Arial" panose="020B0604020202020204" pitchFamily="34" charset="0"/>
              </a:rPr>
              <a:t> 20мг х 2 раза в день, </a:t>
            </a:r>
          </a:p>
          <a:p>
            <a:pPr>
              <a:buNone/>
            </a:pPr>
            <a:r>
              <a:rPr lang="ru-RU" sz="2000" dirty="0">
                <a:latin typeface="Arial" panose="020B0604020202020204" pitchFamily="34" charset="0"/>
                <a:cs typeface="Arial" panose="020B0604020202020204" pitchFamily="34" charset="0"/>
              </a:rPr>
              <a:t>амоксициллин 1000 мг х 2 раза в день, </a:t>
            </a:r>
          </a:p>
          <a:p>
            <a:pPr>
              <a:buNone/>
            </a:pPr>
            <a:r>
              <a:rPr lang="ru-RU" sz="2000" dirty="0" err="1">
                <a:latin typeface="Arial" panose="020B0604020202020204" pitchFamily="34" charset="0"/>
                <a:cs typeface="Arial" panose="020B0604020202020204" pitchFamily="34" charset="0"/>
              </a:rPr>
              <a:t>кларитромицин</a:t>
            </a:r>
            <a:r>
              <a:rPr lang="ru-RU" sz="2000" dirty="0">
                <a:latin typeface="Arial" panose="020B0604020202020204" pitchFamily="34" charset="0"/>
                <a:cs typeface="Arial" panose="020B0604020202020204" pitchFamily="34" charset="0"/>
              </a:rPr>
              <a:t>  500 мг х 2 раза в день на протяжении 7 дней. </a:t>
            </a:r>
          </a:p>
          <a:p>
            <a:pPr>
              <a:buNone/>
            </a:pPr>
            <a:r>
              <a:rPr lang="ru-RU" sz="2000" dirty="0" smtClean="0">
                <a:latin typeface="Arial" panose="020B0604020202020204" pitchFamily="34" charset="0"/>
                <a:cs typeface="Arial" panose="020B0604020202020204" pitchFamily="34" charset="0"/>
              </a:rPr>
              <a:t>Терапия </a:t>
            </a:r>
            <a:r>
              <a:rPr lang="ru-RU" sz="2000" dirty="0">
                <a:latin typeface="Arial" panose="020B0604020202020204" pitchFamily="34" charset="0"/>
                <a:cs typeface="Arial" panose="020B0604020202020204" pitchFamily="34" charset="0"/>
              </a:rPr>
              <a:t>второй линии: добавление препарата висмута  позволяет наиболее эффективно ликвидировать  </a:t>
            </a:r>
            <a:r>
              <a:rPr lang="ru-RU" sz="2000" i="1" dirty="0">
                <a:latin typeface="Arial" panose="020B0604020202020204" pitchFamily="34" charset="0"/>
                <a:cs typeface="Arial" panose="020B0604020202020204" pitchFamily="34" charset="0"/>
              </a:rPr>
              <a:t>Н.</a:t>
            </a:r>
            <a:r>
              <a:rPr lang="en-US" sz="2000" i="1" dirty="0">
                <a:latin typeface="Arial" panose="020B0604020202020204" pitchFamily="34" charset="0"/>
                <a:cs typeface="Arial" panose="020B0604020202020204" pitchFamily="34" charset="0"/>
              </a:rPr>
              <a:t>pylori </a:t>
            </a:r>
            <a:r>
              <a:rPr lang="ru-RU" sz="2000" i="1" dirty="0">
                <a:latin typeface="Arial" panose="020B0604020202020204" pitchFamily="34" charset="0"/>
                <a:cs typeface="Arial" panose="020B0604020202020204" pitchFamily="34" charset="0"/>
              </a:rPr>
              <a:t>. </a:t>
            </a:r>
          </a:p>
          <a:p>
            <a:pPr>
              <a:buNone/>
            </a:pPr>
            <a:r>
              <a:rPr lang="en-US" sz="2000" dirty="0">
                <a:latin typeface="Arial" panose="020B0604020202020204" pitchFamily="34" charset="0"/>
                <a:cs typeface="Arial" panose="020B0604020202020204" pitchFamily="34" charset="0"/>
              </a:rPr>
              <a:t>C</a:t>
            </a:r>
            <a:r>
              <a:rPr lang="ru-RU" sz="2000" dirty="0" err="1">
                <a:latin typeface="Arial" panose="020B0604020202020204" pitchFamily="34" charset="0"/>
                <a:cs typeface="Arial" panose="020B0604020202020204" pitchFamily="34" charset="0"/>
              </a:rPr>
              <a:t>хема</a:t>
            </a:r>
            <a:r>
              <a:rPr lang="ru-RU" sz="2000" dirty="0">
                <a:latin typeface="Arial" panose="020B0604020202020204" pitchFamily="34" charset="0"/>
                <a:cs typeface="Arial" panose="020B0604020202020204" pitchFamily="34" charset="0"/>
              </a:rPr>
              <a:t> лечения: </a:t>
            </a:r>
            <a:r>
              <a:rPr lang="ru-RU" sz="2000" dirty="0" err="1">
                <a:latin typeface="Arial" panose="020B0604020202020204" pitchFamily="34" charset="0"/>
                <a:cs typeface="Arial" panose="020B0604020202020204" pitchFamily="34" charset="0"/>
              </a:rPr>
              <a:t>омепразол</a:t>
            </a:r>
            <a:r>
              <a:rPr lang="ru-RU" sz="2000" dirty="0">
                <a:latin typeface="Arial" panose="020B0604020202020204" pitchFamily="34" charset="0"/>
                <a:cs typeface="Arial" panose="020B0604020202020204" pitchFamily="34" charset="0"/>
              </a:rPr>
              <a:t> 20 мг х 2 раза в день, </a:t>
            </a:r>
          </a:p>
          <a:p>
            <a:pPr>
              <a:buNone/>
            </a:pPr>
            <a:r>
              <a:rPr lang="ru-RU" sz="2000" dirty="0">
                <a:latin typeface="Arial" panose="020B0604020202020204" pitchFamily="34" charset="0"/>
                <a:cs typeface="Arial" panose="020B0604020202020204" pitchFamily="34" charset="0"/>
              </a:rPr>
              <a:t>де-</a:t>
            </a:r>
            <a:r>
              <a:rPr lang="ru-RU" sz="2000" dirty="0" err="1">
                <a:latin typeface="Arial" panose="020B0604020202020204" pitchFamily="34" charset="0"/>
                <a:cs typeface="Arial" panose="020B0604020202020204" pitchFamily="34" charset="0"/>
              </a:rPr>
              <a:t>нол</a:t>
            </a:r>
            <a:r>
              <a:rPr lang="ru-RU" sz="2000" dirty="0">
                <a:latin typeface="Arial" panose="020B0604020202020204" pitchFamily="34" charset="0"/>
                <a:cs typeface="Arial" panose="020B0604020202020204" pitchFamily="34" charset="0"/>
              </a:rPr>
              <a:t> 120 мг х 4 раза в день, </a:t>
            </a:r>
          </a:p>
          <a:p>
            <a:pPr>
              <a:buNone/>
            </a:pPr>
            <a:r>
              <a:rPr lang="ru-RU" sz="2000" dirty="0">
                <a:latin typeface="Arial" panose="020B0604020202020204" pitchFamily="34" charset="0"/>
                <a:cs typeface="Arial" panose="020B0604020202020204" pitchFamily="34" charset="0"/>
              </a:rPr>
              <a:t>тетрациклин 500 мг х4 раза в день, </a:t>
            </a:r>
          </a:p>
          <a:p>
            <a:pPr>
              <a:buNone/>
            </a:pPr>
            <a:r>
              <a:rPr lang="ru-RU" sz="2000" dirty="0" err="1">
                <a:latin typeface="Arial" panose="020B0604020202020204" pitchFamily="34" charset="0"/>
                <a:cs typeface="Arial" panose="020B0604020202020204" pitchFamily="34" charset="0"/>
              </a:rPr>
              <a:t>метронидазол</a:t>
            </a:r>
            <a:r>
              <a:rPr lang="ru-RU" sz="2000" dirty="0">
                <a:latin typeface="Arial" panose="020B0604020202020204" pitchFamily="34" charset="0"/>
                <a:cs typeface="Arial" panose="020B0604020202020204" pitchFamily="34" charset="0"/>
              </a:rPr>
              <a:t> 500 мг х 3 раза в день на протяжении 10 дней. </a:t>
            </a:r>
          </a:p>
        </p:txBody>
      </p:sp>
    </p:spTree>
    <p:extLst>
      <p:ext uri="{BB962C8B-B14F-4D97-AF65-F5344CB8AC3E}">
        <p14:creationId xmlns:p14="http://schemas.microsoft.com/office/powerpoint/2010/main" val="3175945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323528" y="634068"/>
            <a:ext cx="8640960" cy="4238625"/>
          </a:xfrm>
        </p:spPr>
        <p:txBody>
          <a:bodyPr vert="horz" lIns="68580" tIns="34290" rIns="68580" bIns="34290" rtlCol="0" anchor="t">
            <a:noAutofit/>
          </a:bodyPr>
          <a:lstStyle/>
          <a:p>
            <a:pPr>
              <a:buNone/>
            </a:pPr>
            <a:r>
              <a:rPr lang="ru-RU" dirty="0">
                <a:latin typeface="Times New Roman" panose="02020603050405020304" pitchFamily="18" charset="0"/>
                <a:cs typeface="Times New Roman" panose="02020603050405020304" pitchFamily="18" charset="0"/>
              </a:rPr>
              <a:t> </a:t>
            </a:r>
          </a:p>
          <a:p>
            <a:pPr>
              <a:buNone/>
            </a:pPr>
            <a:r>
              <a:rPr lang="ru-RU" sz="1800" dirty="0">
                <a:latin typeface="Times New Roman" panose="02020603050405020304" pitchFamily="18" charset="0"/>
                <a:cs typeface="Times New Roman" panose="02020603050405020304" pitchFamily="18" charset="0"/>
              </a:rPr>
              <a:t>    </a:t>
            </a:r>
            <a:r>
              <a:rPr lang="ru-RU" sz="2000" dirty="0">
                <a:latin typeface="Arial" panose="020B0604020202020204" pitchFamily="34" charset="0"/>
                <a:cs typeface="Arial" panose="020B0604020202020204" pitchFamily="34" charset="0"/>
              </a:rPr>
              <a:t>Необходима коррекция коагуляционных расстройств (системная гемостатическая терапия).</a:t>
            </a:r>
          </a:p>
          <a:p>
            <a:pPr>
              <a:buNone/>
            </a:pPr>
            <a:r>
              <a:rPr lang="ru-RU" sz="2000" dirty="0">
                <a:latin typeface="Arial" panose="020B0604020202020204" pitchFamily="34" charset="0"/>
                <a:cs typeface="Arial" panose="020B0604020202020204" pitchFamily="34" charset="0"/>
              </a:rPr>
              <a:t>  Базисная системная гемостатическая терапия: </a:t>
            </a:r>
            <a:r>
              <a:rPr lang="ru-RU" sz="2000" dirty="0" err="1">
                <a:latin typeface="Arial" panose="020B0604020202020204" pitchFamily="34" charset="0"/>
                <a:cs typeface="Arial" panose="020B0604020202020204" pitchFamily="34" charset="0"/>
              </a:rPr>
              <a:t>этамзилат</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дицинон</a:t>
            </a:r>
            <a:r>
              <a:rPr lang="ru-RU" sz="2000" dirty="0">
                <a:latin typeface="Arial" panose="020B0604020202020204" pitchFamily="34" charset="0"/>
                <a:cs typeface="Arial" panose="020B0604020202020204" pitchFamily="34" charset="0"/>
              </a:rPr>
              <a:t>) 12,5% – 2 мл (в/в., в/м) 4 раза в сутки, </a:t>
            </a:r>
            <a:r>
              <a:rPr lang="ru-RU" sz="2000" dirty="0" err="1">
                <a:latin typeface="Arial" panose="020B0604020202020204" pitchFamily="34" charset="0"/>
                <a:cs typeface="Arial" panose="020B0604020202020204" pitchFamily="34" charset="0"/>
              </a:rPr>
              <a:t>викасол</a:t>
            </a:r>
            <a:r>
              <a:rPr lang="ru-RU" sz="2000" dirty="0">
                <a:latin typeface="Arial" panose="020B0604020202020204" pitchFamily="34" charset="0"/>
                <a:cs typeface="Arial" panose="020B0604020202020204" pitchFamily="34" charset="0"/>
              </a:rPr>
              <a:t> 1% – 1 мл (в/в, в/м) 2раза в сутки, хлорид кальция 10% – 10 мл (в/в) 2 раза в сутки.</a:t>
            </a:r>
          </a:p>
          <a:p>
            <a:pPr>
              <a:buNone/>
            </a:pPr>
            <a:r>
              <a:rPr lang="ru-RU" sz="2000" dirty="0">
                <a:latin typeface="Arial" panose="020B0604020202020204" pitchFamily="34" charset="0"/>
                <a:cs typeface="Arial" panose="020B0604020202020204" pitchFamily="34" charset="0"/>
              </a:rPr>
              <a:t>   У всех больных с язвенным </a:t>
            </a:r>
            <a:r>
              <a:rPr lang="ru-RU" sz="2000" dirty="0" err="1">
                <a:latin typeface="Arial" panose="020B0604020202020204" pitchFamily="34" charset="0"/>
                <a:cs typeface="Arial" panose="020B0604020202020204" pitchFamily="34" charset="0"/>
              </a:rPr>
              <a:t>гастродуоденальным</a:t>
            </a:r>
            <a:r>
              <a:rPr lang="ru-RU" sz="2000" dirty="0">
                <a:latin typeface="Arial" panose="020B0604020202020204" pitchFamily="34" charset="0"/>
                <a:cs typeface="Arial" panose="020B0604020202020204" pitchFamily="34" charset="0"/>
              </a:rPr>
              <a:t> кровотечением повышение активированное парциальное </a:t>
            </a:r>
            <a:r>
              <a:rPr lang="ru-RU" sz="2000" dirty="0" err="1">
                <a:latin typeface="Arial" panose="020B0604020202020204" pitchFamily="34" charset="0"/>
                <a:cs typeface="Arial" panose="020B0604020202020204" pitchFamily="34" charset="0"/>
              </a:rPr>
              <a:t>тромбопластиновое</a:t>
            </a:r>
            <a:r>
              <a:rPr lang="ru-RU" sz="2000" dirty="0">
                <a:latin typeface="Arial" panose="020B0604020202020204" pitchFamily="34" charset="0"/>
                <a:cs typeface="Arial" panose="020B0604020202020204" pitchFamily="34" charset="0"/>
              </a:rPr>
              <a:t> время (АПТВ)  более 40 сек, международное нормализованное отношение (MHO) бо­лее 1,3 и снижение количества тромбоцитов менее 80.000/мл   </a:t>
            </a:r>
            <a:r>
              <a:rPr lang="ru-RU" sz="2000" dirty="0" smtClean="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свиде­тельствует о </a:t>
            </a:r>
            <a:r>
              <a:rPr lang="ru-RU" sz="2000" dirty="0" err="1">
                <a:latin typeface="Arial" panose="020B0604020202020204" pitchFamily="34" charset="0"/>
                <a:cs typeface="Arial" panose="020B0604020202020204" pitchFamily="34" charset="0"/>
              </a:rPr>
              <a:t>гипокоагуляции</a:t>
            </a:r>
            <a:r>
              <a:rPr lang="ru-RU" sz="2000" dirty="0">
                <a:latin typeface="Arial" panose="020B0604020202020204" pitchFamily="34" charset="0"/>
                <a:cs typeface="Arial" panose="020B0604020202020204" pitchFamily="34" charset="0"/>
              </a:rPr>
              <a:t> и требует назначения 1–2 доз свежезамороженной плазмы (СЗП) в сутки.</a:t>
            </a:r>
          </a:p>
          <a:p>
            <a:pPr>
              <a:buNone/>
            </a:pPr>
            <a:endParaRPr lang="ru-RU"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B6C0FCE4-18C7-02F2-1431-5A64E9E644F7}"/>
              </a:ext>
            </a:extLst>
          </p:cNvPr>
          <p:cNvSpPr txBox="1"/>
          <p:nvPr/>
        </p:nvSpPr>
        <p:spPr>
          <a:xfrm>
            <a:off x="1835696" y="195486"/>
            <a:ext cx="6120680"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Медикаментозный гемостаз</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179512" y="843558"/>
            <a:ext cx="8640960" cy="4238625"/>
          </a:xfrm>
        </p:spPr>
        <p:txBody>
          <a:bodyPr vert="horz" lIns="68580" tIns="34290" rIns="68580" bIns="34290" rtlCol="0" anchor="t">
            <a:noAutofit/>
          </a:bodyPr>
          <a:lstStyle/>
          <a:p>
            <a:pPr>
              <a:buNone/>
            </a:pPr>
            <a:r>
              <a:rPr lang="ru-RU" dirty="0">
                <a:latin typeface="Times New Roman" panose="02020603050405020304" pitchFamily="18" charset="0"/>
                <a:cs typeface="Times New Roman" panose="02020603050405020304" pitchFamily="18" charset="0"/>
              </a:rPr>
              <a:t> </a:t>
            </a:r>
          </a:p>
          <a:p>
            <a:pPr>
              <a:buNone/>
            </a:pPr>
            <a:r>
              <a:rPr lang="ru-RU" sz="1800" dirty="0">
                <a:latin typeface="Times New Roman" panose="02020603050405020304" pitchFamily="18" charset="0"/>
                <a:cs typeface="Times New Roman" panose="02020603050405020304" pitchFamily="18" charset="0"/>
              </a:rPr>
              <a:t>   </a:t>
            </a:r>
            <a:r>
              <a:rPr lang="ru-RU" sz="2000" dirty="0" err="1" smtClean="0">
                <a:latin typeface="Arial" panose="020B0604020202020204" pitchFamily="34" charset="0"/>
                <a:cs typeface="Arial" panose="020B0604020202020204" pitchFamily="34" charset="0"/>
              </a:rPr>
              <a:t>Инфузионно</a:t>
            </a:r>
            <a:r>
              <a:rPr lang="ru-RU" sz="2000" dirty="0" smtClean="0">
                <a:latin typeface="Arial" panose="020B0604020202020204" pitchFamily="34" charset="0"/>
                <a:cs typeface="Arial" panose="020B0604020202020204" pitchFamily="34" charset="0"/>
              </a:rPr>
              <a:t>–</a:t>
            </a:r>
            <a:r>
              <a:rPr lang="ru-RU" sz="2000" dirty="0" err="1" smtClean="0">
                <a:latin typeface="Arial" panose="020B0604020202020204" pitchFamily="34" charset="0"/>
                <a:cs typeface="Arial" panose="020B0604020202020204" pitchFamily="34" charset="0"/>
              </a:rPr>
              <a:t>трансфузионная</a:t>
            </a:r>
            <a:r>
              <a:rPr lang="ru-RU" sz="2000" dirty="0" smtClean="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терапия назначается с целью восстановлении основных параметров гомеостаза, нарушенных в результате острого </a:t>
            </a:r>
            <a:r>
              <a:rPr lang="ru-RU" sz="2000" dirty="0" err="1">
                <a:latin typeface="Arial" panose="020B0604020202020204" pitchFamily="34" charset="0"/>
                <a:cs typeface="Arial" panose="020B0604020202020204" pitchFamily="34" charset="0"/>
              </a:rPr>
              <a:t>развившегося</a:t>
            </a:r>
            <a:r>
              <a:rPr lang="ru-RU" sz="2000" dirty="0">
                <a:latin typeface="Arial" panose="020B0604020202020204" pitchFamily="34" charset="0"/>
                <a:cs typeface="Arial" panose="020B0604020202020204" pitchFamily="34" charset="0"/>
              </a:rPr>
              <a:t> дефицита ОЦК</a:t>
            </a:r>
            <a:r>
              <a:rPr lang="ru-RU" sz="2000" dirty="0" smtClean="0">
                <a:latin typeface="Arial" panose="020B0604020202020204" pitchFamily="34" charset="0"/>
                <a:cs typeface="Arial" panose="020B0604020202020204" pitchFamily="34" charset="0"/>
              </a:rPr>
              <a:t>. </a:t>
            </a:r>
          </a:p>
          <a:p>
            <a:pPr>
              <a:buNone/>
            </a:pPr>
            <a:r>
              <a:rPr lang="ru-RU" sz="2000" dirty="0" smtClean="0">
                <a:latin typeface="Arial" panose="020B0604020202020204" pitchFamily="34" charset="0"/>
                <a:cs typeface="Arial" panose="020B0604020202020204" pitchFamily="34" charset="0"/>
              </a:rPr>
              <a:t>   Лечение </a:t>
            </a:r>
            <a:r>
              <a:rPr lang="ru-RU" sz="2000" dirty="0">
                <a:latin typeface="Arial" panose="020B0604020202020204" pitchFamily="34" charset="0"/>
                <a:cs typeface="Arial" panose="020B0604020202020204" pitchFamily="34" charset="0"/>
              </a:rPr>
              <a:t>кровопотери 10 – 15% ОЦК (500 – 700 мл) состоит в </a:t>
            </a:r>
            <a:r>
              <a:rPr lang="ru-RU" sz="2000" dirty="0" err="1">
                <a:latin typeface="Arial" panose="020B0604020202020204" pitchFamily="34" charset="0"/>
                <a:cs typeface="Arial" panose="020B0604020202020204" pitchFamily="34" charset="0"/>
              </a:rPr>
              <a:t>инфузии</a:t>
            </a:r>
            <a:r>
              <a:rPr lang="ru-RU" sz="2000" dirty="0">
                <a:latin typeface="Arial" panose="020B0604020202020204" pitchFamily="34" charset="0"/>
                <a:cs typeface="Arial" panose="020B0604020202020204" pitchFamily="34" charset="0"/>
              </a:rPr>
              <a:t> только </a:t>
            </a:r>
            <a:r>
              <a:rPr lang="ru-RU" sz="2000" dirty="0" err="1">
                <a:latin typeface="Arial" panose="020B0604020202020204" pitchFamily="34" charset="0"/>
                <a:cs typeface="Arial" panose="020B0604020202020204" pitchFamily="34" charset="0"/>
              </a:rPr>
              <a:t>кристаллоидных</a:t>
            </a:r>
            <a:r>
              <a:rPr lang="ru-RU" sz="2000" dirty="0">
                <a:latin typeface="Arial" panose="020B0604020202020204" pitchFamily="34" charset="0"/>
                <a:cs typeface="Arial" panose="020B0604020202020204" pitchFamily="34" charset="0"/>
              </a:rPr>
              <a:t> растворов в объеме 200 – 300% величины кровопотери. Кровопотерю 15–30% ОЦК (750 – 1500 мл) компенсируют </a:t>
            </a:r>
            <a:r>
              <a:rPr lang="ru-RU" sz="2000" dirty="0" err="1">
                <a:latin typeface="Arial" panose="020B0604020202020204" pitchFamily="34" charset="0"/>
                <a:cs typeface="Arial" panose="020B0604020202020204" pitchFamily="34" charset="0"/>
              </a:rPr>
              <a:t>инфузией</a:t>
            </a:r>
            <a:r>
              <a:rPr lang="ru-RU" sz="2000" dirty="0">
                <a:latin typeface="Arial" panose="020B0604020202020204" pitchFamily="34" charset="0"/>
                <a:cs typeface="Arial" panose="020B0604020202020204" pitchFamily="34" charset="0"/>
              </a:rPr>
              <a:t> кристаллоидов и коллоидов в соотношении 3:1 с общим объемом в 300 % величины кровопотери. </a:t>
            </a:r>
          </a:p>
        </p:txBody>
      </p:sp>
      <p:sp>
        <p:nvSpPr>
          <p:cNvPr id="2" name="TextBox 1">
            <a:extLst>
              <a:ext uri="{FF2B5EF4-FFF2-40B4-BE49-F238E27FC236}">
                <a16:creationId xmlns="" xmlns:a16="http://schemas.microsoft.com/office/drawing/2014/main" id="{B6C0FCE4-18C7-02F2-1431-5A64E9E644F7}"/>
              </a:ext>
            </a:extLst>
          </p:cNvPr>
          <p:cNvSpPr txBox="1"/>
          <p:nvPr/>
        </p:nvSpPr>
        <p:spPr>
          <a:xfrm>
            <a:off x="1979712" y="339502"/>
            <a:ext cx="5711206"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smtClean="0">
                <a:latin typeface="Arial" panose="020B0604020202020204" pitchFamily="34" charset="0"/>
                <a:cs typeface="Arial" panose="020B0604020202020204" pitchFamily="34" charset="0"/>
              </a:rPr>
              <a:t>Медикаментозный гемостаз</a:t>
            </a:r>
            <a:endParaRPr lang="ru-RU" sz="2800" b="1" dirty="0">
              <a:latin typeface="Arial" pitchFamily="34" charset="0"/>
              <a:cs typeface="Arial" pitchFamily="34" charset="0"/>
            </a:endParaRPr>
          </a:p>
        </p:txBody>
      </p:sp>
    </p:spTree>
    <p:extLst>
      <p:ext uri="{BB962C8B-B14F-4D97-AF65-F5344CB8AC3E}">
        <p14:creationId xmlns:p14="http://schemas.microsoft.com/office/powerpoint/2010/main" val="4060446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251520" y="771550"/>
            <a:ext cx="8712968" cy="4238625"/>
          </a:xfrm>
        </p:spPr>
        <p:txBody>
          <a:bodyPr vert="horz" lIns="68580" tIns="34290" rIns="68580" bIns="34290" rtlCol="0" anchor="t">
            <a:noAutofit/>
          </a:bodyPr>
          <a:lstStyle/>
          <a:p>
            <a:pPr>
              <a:buNone/>
            </a:pPr>
            <a:r>
              <a:rPr lang="ru-RU" dirty="0">
                <a:latin typeface="Times New Roman" panose="02020603050405020304" pitchFamily="18" charset="0"/>
                <a:cs typeface="Times New Roman" panose="02020603050405020304" pitchFamily="18" charset="0"/>
              </a:rPr>
              <a:t> </a:t>
            </a:r>
          </a:p>
          <a:p>
            <a:pPr>
              <a:buNone/>
            </a:pPr>
            <a:r>
              <a:rPr lang="ru-RU" sz="1800" dirty="0">
                <a:latin typeface="Times New Roman" panose="02020603050405020304" pitchFamily="18" charset="0"/>
                <a:cs typeface="Times New Roman" panose="02020603050405020304" pitchFamily="18" charset="0"/>
              </a:rPr>
              <a:t>   </a:t>
            </a:r>
            <a:r>
              <a:rPr lang="ru-RU" sz="2000" dirty="0">
                <a:latin typeface="Arial" panose="020B0604020202020204" pitchFamily="34" charset="0"/>
                <a:cs typeface="Arial" panose="020B0604020202020204" pitchFamily="34" charset="0"/>
              </a:rPr>
              <a:t>Кровопотерю 15–30% ОЦК (750 – 1500 мл) компенсируют </a:t>
            </a:r>
            <a:r>
              <a:rPr lang="ru-RU" sz="2000" dirty="0" err="1">
                <a:latin typeface="Arial" panose="020B0604020202020204" pitchFamily="34" charset="0"/>
                <a:cs typeface="Arial" panose="020B0604020202020204" pitchFamily="34" charset="0"/>
              </a:rPr>
              <a:t>инфузией</a:t>
            </a:r>
            <a:r>
              <a:rPr lang="ru-RU" sz="2000" dirty="0">
                <a:latin typeface="Arial" panose="020B0604020202020204" pitchFamily="34" charset="0"/>
                <a:cs typeface="Arial" panose="020B0604020202020204" pitchFamily="34" charset="0"/>
              </a:rPr>
              <a:t> кристаллоидов и коллоидов в соотношении 3:1 с общим объемом в 300 % величины кровопотери. Введение </a:t>
            </a:r>
            <a:r>
              <a:rPr lang="ru-RU" sz="2000" dirty="0" err="1">
                <a:latin typeface="Arial" panose="020B0604020202020204" pitchFamily="34" charset="0"/>
                <a:cs typeface="Arial" panose="020B0604020202020204" pitchFamily="34" charset="0"/>
              </a:rPr>
              <a:t>кристаллоидных</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дисоль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трисоль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ацесоль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мафусол</a:t>
            </a:r>
            <a:r>
              <a:rPr lang="ru-RU" sz="2000" dirty="0">
                <a:latin typeface="Arial" panose="020B0604020202020204" pitchFamily="34" charset="0"/>
                <a:cs typeface="Arial" panose="020B0604020202020204" pitchFamily="34" charset="0"/>
              </a:rPr>
              <a:t>, 0,9% раствор натрия хлорида) и коллоидных (на основе </a:t>
            </a:r>
            <a:r>
              <a:rPr lang="ru-RU" sz="2000" dirty="0" err="1">
                <a:latin typeface="Arial" panose="020B0604020202020204" pitchFamily="34" charset="0"/>
                <a:cs typeface="Arial" panose="020B0604020202020204" pitchFamily="34" charset="0"/>
              </a:rPr>
              <a:t>гидроксиэтилкрахмала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волекам</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инфукол</a:t>
            </a:r>
            <a:r>
              <a:rPr lang="ru-RU" sz="2000" dirty="0">
                <a:latin typeface="Arial" panose="020B0604020202020204" pitchFamily="34" charset="0"/>
                <a:cs typeface="Arial" panose="020B0604020202020204" pitchFamily="34" charset="0"/>
              </a:rPr>
              <a:t> ГЭК 6 и 10% раствор; на основе декстрана: </a:t>
            </a:r>
            <a:r>
              <a:rPr lang="ru-RU" sz="2000" dirty="0" err="1">
                <a:latin typeface="Arial" panose="020B0604020202020204" pitchFamily="34" charset="0"/>
                <a:cs typeface="Arial" panose="020B0604020202020204" pitchFamily="34" charset="0"/>
              </a:rPr>
              <a:t>полиглюкин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реополиглюкин</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реоглюман</a:t>
            </a:r>
            <a:r>
              <a:rPr lang="ru-RU" sz="2000" dirty="0">
                <a:latin typeface="Arial" panose="020B0604020202020204" pitchFamily="34" charset="0"/>
                <a:cs typeface="Arial" panose="020B0604020202020204" pitchFamily="34" charset="0"/>
              </a:rPr>
              <a:t>; на основе пищевого желатина: желатин) кровезаменителей создает в организме феномен искусственной </a:t>
            </a:r>
            <a:r>
              <a:rPr lang="ru-RU" sz="2000" dirty="0" err="1">
                <a:latin typeface="Arial" panose="020B0604020202020204" pitchFamily="34" charset="0"/>
                <a:cs typeface="Arial" panose="020B0604020202020204" pitchFamily="34" charset="0"/>
              </a:rPr>
              <a:t>гемодилюции</a:t>
            </a:r>
            <a:r>
              <a:rPr lang="ru-RU" sz="2000" dirty="0">
                <a:latin typeface="Arial" panose="020B0604020202020204" pitchFamily="34" charset="0"/>
                <a:cs typeface="Arial" panose="020B0604020202020204" pitchFamily="34" charset="0"/>
              </a:rPr>
              <a:t>, обеспечивает стойкое восстановление макро- и микроциркуляции, немедленно улучшает гемодинамику.</a:t>
            </a:r>
          </a:p>
          <a:p>
            <a:pPr>
              <a:buNone/>
            </a:pPr>
            <a:endParaRPr lang="ru-RU"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B6C0FCE4-18C7-02F2-1431-5A64E9E644F7}"/>
              </a:ext>
            </a:extLst>
          </p:cNvPr>
          <p:cNvSpPr txBox="1"/>
          <p:nvPr/>
        </p:nvSpPr>
        <p:spPr>
          <a:xfrm>
            <a:off x="2123728" y="339502"/>
            <a:ext cx="5330361"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Медикаментозный гемостаз</a:t>
            </a:r>
          </a:p>
        </p:txBody>
      </p:sp>
    </p:spTree>
    <p:extLst>
      <p:ext uri="{BB962C8B-B14F-4D97-AF65-F5344CB8AC3E}">
        <p14:creationId xmlns:p14="http://schemas.microsoft.com/office/powerpoint/2010/main" val="2592194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251520" y="894284"/>
            <a:ext cx="8640960" cy="4238625"/>
          </a:xfrm>
        </p:spPr>
        <p:txBody>
          <a:bodyPr vert="horz" lIns="68580" tIns="34290" rIns="68580" bIns="34290" rtlCol="0" anchor="t">
            <a:noAutofit/>
          </a:bodyPr>
          <a:lstStyle/>
          <a:p>
            <a:pPr>
              <a:buNone/>
            </a:pPr>
            <a:r>
              <a:rPr lang="ru-RU" sz="1800" dirty="0" smtClean="0">
                <a:latin typeface="Times New Roman" panose="02020603050405020304" pitchFamily="18" charset="0"/>
                <a:cs typeface="Times New Roman" panose="02020603050405020304" pitchFamily="18" charset="0"/>
              </a:rPr>
              <a:t>   </a:t>
            </a:r>
            <a:r>
              <a:rPr lang="ru-RU" sz="2000" dirty="0">
                <a:latin typeface="Arial" panose="020B0604020202020204" pitchFamily="34" charset="0"/>
                <a:cs typeface="Arial" panose="020B0604020202020204" pitchFamily="34" charset="0"/>
              </a:rPr>
              <a:t>При кровопотере, достигающей 30 – 40% ОЦК (1500 – 2000 мл) и более, наряду с вливанием кровезаменителей показано переливание </a:t>
            </a:r>
            <a:r>
              <a:rPr lang="ru-RU" sz="2000" dirty="0" err="1">
                <a:latin typeface="Arial" panose="020B0604020202020204" pitchFamily="34" charset="0"/>
                <a:cs typeface="Arial" panose="020B0604020202020204" pitchFamily="34" charset="0"/>
              </a:rPr>
              <a:t>эритроцитсодержащих</a:t>
            </a:r>
            <a:r>
              <a:rPr lang="ru-RU" sz="2000" dirty="0">
                <a:latin typeface="Arial" panose="020B0604020202020204" pitchFamily="34" charset="0"/>
                <a:cs typeface="Arial" panose="020B0604020202020204" pitchFamily="34" charset="0"/>
              </a:rPr>
              <a:t> сред (</a:t>
            </a:r>
            <a:r>
              <a:rPr lang="ru-RU" sz="2000" dirty="0" err="1">
                <a:latin typeface="Arial" panose="020B0604020202020204" pitchFamily="34" charset="0"/>
                <a:cs typeface="Arial" panose="020B0604020202020204" pitchFamily="34" charset="0"/>
              </a:rPr>
              <a:t>эритроцитарная</a:t>
            </a:r>
            <a:r>
              <a:rPr lang="ru-RU" sz="2000" dirty="0">
                <a:latin typeface="Arial" panose="020B0604020202020204" pitchFamily="34" charset="0"/>
                <a:cs typeface="Arial" panose="020B0604020202020204" pitchFamily="34" charset="0"/>
              </a:rPr>
              <a:t> масса, </a:t>
            </a:r>
            <a:r>
              <a:rPr lang="ru-RU" sz="2000" dirty="0" err="1">
                <a:latin typeface="Arial" panose="020B0604020202020204" pitchFamily="34" charset="0"/>
                <a:cs typeface="Arial" panose="020B0604020202020204" pitchFamily="34" charset="0"/>
              </a:rPr>
              <a:t>эритроцитарная</a:t>
            </a:r>
            <a:r>
              <a:rPr lang="ru-RU" sz="2000" dirty="0">
                <a:latin typeface="Arial" panose="020B0604020202020204" pitchFamily="34" charset="0"/>
                <a:cs typeface="Arial" panose="020B0604020202020204" pitchFamily="34" charset="0"/>
              </a:rPr>
              <a:t> взвесь, размороженные эритроциты, отмытые эритроциты) и свежезамороженной плазмы. </a:t>
            </a:r>
            <a:endParaRPr lang="ru-RU" sz="2000" dirty="0" smtClean="0">
              <a:latin typeface="Arial" panose="020B0604020202020204" pitchFamily="34" charset="0"/>
              <a:cs typeface="Arial" panose="020B0604020202020204" pitchFamily="34" charset="0"/>
            </a:endParaRPr>
          </a:p>
          <a:p>
            <a:pPr>
              <a:buNone/>
            </a:pPr>
            <a:r>
              <a:rPr lang="ru-RU" sz="2000" dirty="0" smtClean="0">
                <a:latin typeface="Arial" panose="020B0604020202020204" pitchFamily="34" charset="0"/>
                <a:cs typeface="Arial" panose="020B0604020202020204" pitchFamily="34" charset="0"/>
              </a:rPr>
              <a:t>Лечение </a:t>
            </a:r>
            <a:r>
              <a:rPr lang="ru-RU" sz="2000" dirty="0">
                <a:latin typeface="Arial" panose="020B0604020202020204" pitchFamily="34" charset="0"/>
                <a:cs typeface="Arial" panose="020B0604020202020204" pitchFamily="34" charset="0"/>
              </a:rPr>
              <a:t>такой кровопотери на первом этапе осуществляют </a:t>
            </a:r>
            <a:r>
              <a:rPr lang="ru-RU" sz="2000" dirty="0" err="1">
                <a:latin typeface="Arial" panose="020B0604020202020204" pitchFamily="34" charset="0"/>
                <a:cs typeface="Arial" panose="020B0604020202020204" pitchFamily="34" charset="0"/>
              </a:rPr>
              <a:t>инфузией</a:t>
            </a:r>
            <a:r>
              <a:rPr lang="ru-RU" sz="2000" dirty="0">
                <a:latin typeface="Arial" panose="020B0604020202020204" pitchFamily="34" charset="0"/>
                <a:cs typeface="Arial" panose="020B0604020202020204" pitchFamily="34" charset="0"/>
              </a:rPr>
              <a:t> коллоидных и </a:t>
            </a:r>
            <a:r>
              <a:rPr lang="ru-RU" sz="2000" dirty="0" err="1">
                <a:latin typeface="Arial" panose="020B0604020202020204" pitchFamily="34" charset="0"/>
                <a:cs typeface="Arial" panose="020B0604020202020204" pitchFamily="34" charset="0"/>
              </a:rPr>
              <a:t>кристаллоидных</a:t>
            </a:r>
            <a:r>
              <a:rPr lang="ru-RU" sz="2000" dirty="0">
                <a:latin typeface="Arial" panose="020B0604020202020204" pitchFamily="34" charset="0"/>
                <a:cs typeface="Arial" panose="020B0604020202020204" pitchFamily="34" charset="0"/>
              </a:rPr>
              <a:t> растворов до восстановления кровообращения за счет эффекта </a:t>
            </a:r>
            <a:r>
              <a:rPr lang="ru-RU" sz="2000" dirty="0" err="1">
                <a:latin typeface="Arial" panose="020B0604020202020204" pitchFamily="34" charset="0"/>
                <a:cs typeface="Arial" panose="020B0604020202020204" pitchFamily="34" charset="0"/>
              </a:rPr>
              <a:t>гемодилюции</a:t>
            </a:r>
            <a:r>
              <a:rPr lang="ru-RU" sz="2000" dirty="0">
                <a:latin typeface="Arial" panose="020B0604020202020204" pitchFamily="34" charset="0"/>
                <a:cs typeface="Arial" panose="020B0604020202020204" pitchFamily="34" charset="0"/>
              </a:rPr>
              <a:t>, после чего проводят терапию </a:t>
            </a:r>
            <a:r>
              <a:rPr lang="ru-RU" sz="2000" dirty="0" err="1">
                <a:latin typeface="Arial" panose="020B0604020202020204" pitchFamily="34" charset="0"/>
                <a:cs typeface="Arial" panose="020B0604020202020204" pitchFamily="34" charset="0"/>
              </a:rPr>
              <a:t>развившейся</a:t>
            </a:r>
            <a:r>
              <a:rPr lang="ru-RU" sz="2000" dirty="0">
                <a:latin typeface="Arial" panose="020B0604020202020204" pitchFamily="34" charset="0"/>
                <a:cs typeface="Arial" panose="020B0604020202020204" pitchFamily="34" charset="0"/>
              </a:rPr>
              <a:t> анемии, приступая ко второму этапу лечения. Общий объем перелитых </a:t>
            </a:r>
            <a:r>
              <a:rPr lang="ru-RU" sz="2000" dirty="0" err="1">
                <a:latin typeface="Arial" panose="020B0604020202020204" pitchFamily="34" charset="0"/>
                <a:cs typeface="Arial" panose="020B0604020202020204" pitchFamily="34" charset="0"/>
              </a:rPr>
              <a:t>инфузионных</a:t>
            </a:r>
            <a:r>
              <a:rPr lang="ru-RU" sz="2000" dirty="0">
                <a:latin typeface="Arial" panose="020B0604020202020204" pitchFamily="34" charset="0"/>
                <a:cs typeface="Arial" panose="020B0604020202020204" pitchFamily="34" charset="0"/>
              </a:rPr>
              <a:t> сред должен достигать не менее 300 % величины кровопотери (</a:t>
            </a:r>
            <a:r>
              <a:rPr lang="ru-RU" sz="2000" dirty="0" err="1">
                <a:latin typeface="Arial" panose="020B0604020202020204" pitchFamily="34" charset="0"/>
                <a:cs typeface="Arial" panose="020B0604020202020204" pitchFamily="34" charset="0"/>
              </a:rPr>
              <a:t>эритроцитсодержащие</a:t>
            </a:r>
            <a:r>
              <a:rPr lang="ru-RU" sz="2000" dirty="0">
                <a:latin typeface="Arial" panose="020B0604020202020204" pitchFamily="34" charset="0"/>
                <a:cs typeface="Arial" panose="020B0604020202020204" pitchFamily="34" charset="0"/>
              </a:rPr>
              <a:t> среды – до 20% объема переливаний, свежезамороженная плазма – до 30%).</a:t>
            </a:r>
          </a:p>
          <a:p>
            <a:pPr algn="just">
              <a:buNone/>
            </a:pPr>
            <a:endParaRPr lang="ru-RU"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B6C0FCE4-18C7-02F2-1431-5A64E9E644F7}"/>
              </a:ext>
            </a:extLst>
          </p:cNvPr>
          <p:cNvSpPr txBox="1"/>
          <p:nvPr/>
        </p:nvSpPr>
        <p:spPr>
          <a:xfrm>
            <a:off x="2123728" y="238572"/>
            <a:ext cx="5400294"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Медикаментозный гемостаз</a:t>
            </a:r>
          </a:p>
        </p:txBody>
      </p:sp>
    </p:spTree>
    <p:extLst>
      <p:ext uri="{BB962C8B-B14F-4D97-AF65-F5344CB8AC3E}">
        <p14:creationId xmlns:p14="http://schemas.microsoft.com/office/powerpoint/2010/main" val="2762245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755575" y="904875"/>
            <a:ext cx="8136904" cy="4238625"/>
          </a:xfrm>
        </p:spPr>
        <p:txBody>
          <a:bodyPr vert="horz" lIns="68580" tIns="34290" rIns="68580" bIns="34290" rtlCol="0" anchor="t">
            <a:noAutofit/>
          </a:bodyPr>
          <a:lstStyle/>
          <a:p>
            <a:pPr>
              <a:buNone/>
            </a:pPr>
            <a:r>
              <a:rPr lang="ru-RU" dirty="0">
                <a:latin typeface="Times New Roman" panose="02020603050405020304" pitchFamily="18" charset="0"/>
                <a:cs typeface="Times New Roman" panose="02020603050405020304" pitchFamily="18" charset="0"/>
              </a:rPr>
              <a:t> </a:t>
            </a:r>
          </a:p>
          <a:p>
            <a:pPr marL="0" indent="0">
              <a:buNone/>
            </a:pPr>
            <a:r>
              <a:rPr lang="ru-RU" sz="2000" dirty="0">
                <a:latin typeface="Arial" panose="020B0604020202020204" pitchFamily="34" charset="0"/>
                <a:cs typeface="Arial" panose="020B0604020202020204" pitchFamily="34" charset="0"/>
              </a:rPr>
              <a:t>В настоящее время критические уровни показателей крови при объеме кровопотери 30–40 % ОЦК: гемоглобин 65–70 г/л, гематокрит 25 – 28%. Свежезамороженная плазма служит источником недостающих факторов свертывания крови. Дефицит тромбоцитов и плазменных факторов свертывания крови может привести к диссеминированному внутрисосудистому свертыванию крови.</a:t>
            </a:r>
          </a:p>
          <a:p>
            <a:pPr marL="0" indent="0">
              <a:buNone/>
            </a:pPr>
            <a:r>
              <a:rPr lang="ru-RU" sz="2000" dirty="0">
                <a:latin typeface="Arial" panose="020B0604020202020204" pitchFamily="34" charset="0"/>
                <a:cs typeface="Arial" panose="020B0604020202020204" pitchFamily="34" charset="0"/>
              </a:rPr>
              <a:t>Поэтому при кровопотере, превышающей 40% ОЦК, необходимо переливание плазмы, а при глубокой тромбоцитопении (менее 100 х10</a:t>
            </a:r>
            <a:r>
              <a:rPr lang="ru-RU" sz="2000" baseline="30000" dirty="0">
                <a:latin typeface="Arial" panose="020B0604020202020204" pitchFamily="34" charset="0"/>
                <a:cs typeface="Arial" panose="020B0604020202020204" pitchFamily="34" charset="0"/>
              </a:rPr>
              <a:t>9</a:t>
            </a:r>
            <a:r>
              <a:rPr lang="ru-RU" sz="2000" dirty="0">
                <a:latin typeface="Arial" panose="020B0604020202020204" pitchFamily="34" charset="0"/>
                <a:cs typeface="Arial" panose="020B0604020202020204" pitchFamily="34" charset="0"/>
              </a:rPr>
              <a:t>г/л) – концентрата тромбоцитов.</a:t>
            </a:r>
          </a:p>
          <a:p>
            <a:pPr algn="just">
              <a:buNone/>
            </a:pPr>
            <a:endParaRPr lang="ru-RU"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B6C0FCE4-18C7-02F2-1431-5A64E9E644F7}"/>
              </a:ext>
            </a:extLst>
          </p:cNvPr>
          <p:cNvSpPr txBox="1"/>
          <p:nvPr/>
        </p:nvSpPr>
        <p:spPr>
          <a:xfrm>
            <a:off x="2031256" y="411510"/>
            <a:ext cx="5688632"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Медикаментозный гемостаз</a:t>
            </a:r>
          </a:p>
        </p:txBody>
      </p:sp>
    </p:spTree>
    <p:extLst>
      <p:ext uri="{BB962C8B-B14F-4D97-AF65-F5344CB8AC3E}">
        <p14:creationId xmlns:p14="http://schemas.microsoft.com/office/powerpoint/2010/main" val="214270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611560" y="843559"/>
            <a:ext cx="7638859" cy="3384376"/>
          </a:xfrm>
        </p:spPr>
        <p:txBody>
          <a:bodyPr vert="horz" lIns="68580" tIns="34290" rIns="68580" bIns="34290" rtlCol="0" anchor="t">
            <a:noAutofit/>
          </a:bodyPr>
          <a:lstStyle/>
          <a:p>
            <a:pPr>
              <a:buNone/>
            </a:pPr>
            <a:r>
              <a:rPr lang="ru-RU" dirty="0">
                <a:latin typeface="Times New Roman" panose="02020603050405020304" pitchFamily="18" charset="0"/>
                <a:cs typeface="Times New Roman" panose="02020603050405020304" pitchFamily="18" charset="0"/>
              </a:rPr>
              <a:t> </a:t>
            </a:r>
          </a:p>
          <a:p>
            <a:pPr marL="0" indent="0">
              <a:buNone/>
            </a:pPr>
            <a:r>
              <a:rPr lang="ru-RU" sz="2000" dirty="0">
                <a:latin typeface="Arial" panose="020B0604020202020204" pitchFamily="34" charset="0"/>
                <a:cs typeface="Arial" panose="020B0604020202020204" pitchFamily="34" charset="0"/>
              </a:rPr>
              <a:t>Важные показатели адекватности проводимого лечения – почасовой диурез и ЦВД, который ниже 3 – 5 см водного столба свидетельствует о </a:t>
            </a:r>
            <a:r>
              <a:rPr lang="ru-RU" sz="2000" dirty="0" err="1">
                <a:latin typeface="Arial" panose="020B0604020202020204" pitchFamily="34" charset="0"/>
                <a:cs typeface="Arial" panose="020B0604020202020204" pitchFamily="34" charset="0"/>
              </a:rPr>
              <a:t>гиповолемии</a:t>
            </a:r>
            <a:r>
              <a:rPr lang="ru-RU" sz="2000" dirty="0">
                <a:latin typeface="Arial" panose="020B0604020202020204" pitchFamily="34" charset="0"/>
                <a:cs typeface="Arial" panose="020B0604020202020204" pitchFamily="34" charset="0"/>
              </a:rPr>
              <a:t>. Необходимо больному проводить </a:t>
            </a:r>
            <a:r>
              <a:rPr lang="ru-RU" sz="2000" dirty="0" err="1">
                <a:latin typeface="Arial" panose="020B0604020202020204" pitchFamily="34" charset="0"/>
                <a:cs typeface="Arial" panose="020B0604020202020204" pitchFamily="34" charset="0"/>
              </a:rPr>
              <a:t>инфузионно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трансфузионную</a:t>
            </a:r>
            <a:r>
              <a:rPr lang="ru-RU" sz="2000" dirty="0">
                <a:latin typeface="Arial" panose="020B0604020202020204" pitchFamily="34" charset="0"/>
                <a:cs typeface="Arial" panose="020B0604020202020204" pitchFamily="34" charset="0"/>
              </a:rPr>
              <a:t> терапию до тех пор, пока ЦВД не достигнет 10 – 12 см </a:t>
            </a:r>
            <a:r>
              <a:rPr lang="ru-RU" sz="2000" dirty="0" err="1">
                <a:latin typeface="Arial" panose="020B0604020202020204" pitchFamily="34" charset="0"/>
                <a:cs typeface="Arial" panose="020B0604020202020204" pitchFamily="34" charset="0"/>
              </a:rPr>
              <a:t>вод.ст</a:t>
            </a:r>
            <a:r>
              <a:rPr lang="ru-RU" sz="2000" dirty="0">
                <a:latin typeface="Arial" panose="020B0604020202020204" pitchFamily="34" charset="0"/>
                <a:cs typeface="Arial" panose="020B0604020202020204" pitchFamily="34" charset="0"/>
              </a:rPr>
              <a:t>., а почасовой диурез – 30 мл/ч (более 0,5 мл/ кг массы тела в час).</a:t>
            </a:r>
          </a:p>
        </p:txBody>
      </p:sp>
      <p:sp>
        <p:nvSpPr>
          <p:cNvPr id="2" name="TextBox 1">
            <a:extLst>
              <a:ext uri="{FF2B5EF4-FFF2-40B4-BE49-F238E27FC236}">
                <a16:creationId xmlns="" xmlns:a16="http://schemas.microsoft.com/office/drawing/2014/main" id="{B6C0FCE4-18C7-02F2-1431-5A64E9E644F7}"/>
              </a:ext>
            </a:extLst>
          </p:cNvPr>
          <p:cNvSpPr txBox="1"/>
          <p:nvPr/>
        </p:nvSpPr>
        <p:spPr>
          <a:xfrm>
            <a:off x="1907704" y="339502"/>
            <a:ext cx="5328592"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Медикаментозный гемостаз</a:t>
            </a:r>
          </a:p>
        </p:txBody>
      </p:sp>
    </p:spTree>
    <p:extLst>
      <p:ext uri="{BB962C8B-B14F-4D97-AF65-F5344CB8AC3E}">
        <p14:creationId xmlns:p14="http://schemas.microsoft.com/office/powerpoint/2010/main" val="45882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179512" y="1131590"/>
            <a:ext cx="8712000" cy="3600000"/>
          </a:xfrm>
        </p:spPr>
        <p:txBody>
          <a:bodyPr vert="horz" lIns="68580" tIns="34290" rIns="68580" bIns="34290" rtlCol="0" anchor="t">
            <a:noAutofit/>
          </a:bodyPr>
          <a:lstStyle/>
          <a:p>
            <a:pPr>
              <a:buNone/>
            </a:pPr>
            <a:r>
              <a:rPr lang="ru-RU" sz="1500" dirty="0"/>
              <a:t> </a:t>
            </a:r>
            <a:r>
              <a:rPr lang="ru-RU" sz="15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Основными задачами интенсивной терапии являются восполнение крови, потерь жидкости и стабилизация гемодинамики. Восполнение ОЦК следует начинать с введения </a:t>
            </a:r>
            <a:r>
              <a:rPr lang="ru-RU" sz="2000" dirty="0" err="1">
                <a:latin typeface="Arial" panose="020B0604020202020204" pitchFamily="34" charset="0"/>
                <a:cs typeface="Arial" panose="020B0604020202020204" pitchFamily="34" charset="0"/>
              </a:rPr>
              <a:t>кристаллоидных</a:t>
            </a:r>
            <a:r>
              <a:rPr lang="ru-RU" sz="2000" dirty="0">
                <a:latin typeface="Arial" panose="020B0604020202020204" pitchFamily="34" charset="0"/>
                <a:cs typeface="Arial" panose="020B0604020202020204" pitchFamily="34" charset="0"/>
              </a:rPr>
              <a:t> растворов через два-три периферических катетера или центральный катетер с максимально быстрым подключением инфузии коллоидов;</a:t>
            </a:r>
          </a:p>
          <a:p>
            <a:pPr>
              <a:buNone/>
            </a:pPr>
            <a:r>
              <a:rPr lang="ru-RU" sz="2000" dirty="0">
                <a:latin typeface="Arial" panose="020B0604020202020204" pitchFamily="34" charset="0"/>
                <a:cs typeface="Arial" panose="020B0604020202020204" pitchFamily="34" charset="0"/>
              </a:rPr>
              <a:t>   Проведение гемотрансфузии показано при уровне гемоглобина менее 90 </a:t>
            </a:r>
            <a:r>
              <a:rPr lang="ru-RU" sz="2000" dirty="0" smtClean="0">
                <a:latin typeface="Arial" panose="020B0604020202020204" pitchFamily="34" charset="0"/>
                <a:cs typeface="Arial" panose="020B0604020202020204" pitchFamily="34" charset="0"/>
              </a:rPr>
              <a:t>г/л.</a:t>
            </a:r>
          </a:p>
          <a:p>
            <a:pPr>
              <a:buNone/>
            </a:pPr>
            <a:r>
              <a:rPr lang="ru-RU" sz="2000" dirty="0" smtClean="0">
                <a:latin typeface="Arial" panose="020B0604020202020204" pitchFamily="34" charset="0"/>
                <a:cs typeface="Arial" panose="020B0604020202020204" pitchFamily="34" charset="0"/>
              </a:rPr>
              <a:t>При </a:t>
            </a:r>
            <a:r>
              <a:rPr lang="ru-RU" sz="2000" dirty="0">
                <a:latin typeface="Arial" panose="020B0604020202020204" pitchFamily="34" charset="0"/>
                <a:cs typeface="Arial" panose="020B0604020202020204" pitchFamily="34" charset="0"/>
              </a:rPr>
              <a:t>дефиците факторов свертывания крови показана трансфузия  свежезамороженной плазмы. При гипоксии показана </a:t>
            </a:r>
            <a:r>
              <a:rPr lang="ru-RU" sz="2000" dirty="0" err="1">
                <a:latin typeface="Arial" panose="020B0604020202020204" pitchFamily="34" charset="0"/>
                <a:cs typeface="Arial" panose="020B0604020202020204" pitchFamily="34" charset="0"/>
              </a:rPr>
              <a:t>кислородотерапия</a:t>
            </a:r>
            <a:r>
              <a:rPr lang="ru-RU" sz="2000" dirty="0">
                <a:latin typeface="Arial" panose="020B0604020202020204" pitchFamily="34" charset="0"/>
                <a:cs typeface="Arial" panose="020B0604020202020204" pitchFamily="34" charset="0"/>
              </a:rPr>
              <a:t>.  Для временного поддержания доставки О2 тканям можно использовать перфторан, внелегочную оксигенацию. ИВЛ может быть показана при нестабильной гемодинамике, гипоксии и нарушении сознания;</a:t>
            </a:r>
          </a:p>
        </p:txBody>
      </p:sp>
      <p:sp>
        <p:nvSpPr>
          <p:cNvPr id="2" name="TextBox 1">
            <a:extLst>
              <a:ext uri="{FF2B5EF4-FFF2-40B4-BE49-F238E27FC236}">
                <a16:creationId xmlns="" xmlns:a16="http://schemas.microsoft.com/office/drawing/2014/main" id="{A43A9015-FD74-0C30-2539-80F960A9B57C}"/>
              </a:ext>
            </a:extLst>
          </p:cNvPr>
          <p:cNvSpPr txBox="1"/>
          <p:nvPr/>
        </p:nvSpPr>
        <p:spPr>
          <a:xfrm>
            <a:off x="1115616" y="123478"/>
            <a:ext cx="7560000" cy="11160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ea typeface="+mn-lt"/>
                <a:cs typeface="Arial" panose="020B0604020202020204" pitchFamily="34" charset="0"/>
              </a:rPr>
              <a:t>Клинические рекомендации по ведению больных с массивной кровопотерей</a:t>
            </a:r>
            <a:endParaRPr lang="ru-RU" sz="2800" dirty="0">
              <a:latin typeface="Arial" panose="020B0604020202020204" pitchFamily="34" charset="0"/>
              <a:cs typeface="Arial" panose="020B0604020202020204" pitchFamily="34" charset="0"/>
            </a:endParaRPr>
          </a:p>
          <a:p>
            <a:pPr algn="l"/>
            <a:endParaRPr lang="ru-RU" sz="2800" b="1" dirty="0">
              <a:solidFill>
                <a:schemeClr val="accent4">
                  <a:lumMod val="75000"/>
                </a:schemeClr>
              </a:solidFill>
              <a:latin typeface="Arial"/>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179512" y="411510"/>
            <a:ext cx="8892000" cy="4104000"/>
          </a:xfrm>
        </p:spPr>
        <p:txBody>
          <a:bodyPr vert="horz" lIns="68580" tIns="34290" rIns="68580" bIns="34290" rtlCol="0" anchor="t">
            <a:noAutofit/>
          </a:bodyPr>
          <a:lstStyle/>
          <a:p>
            <a:pPr>
              <a:buNone/>
            </a:pPr>
            <a:endParaRPr lang="ru-RU" sz="1200" dirty="0">
              <a:latin typeface="Times New Roman" pitchFamily="18" charset="0"/>
              <a:cs typeface="Times New Roman" pitchFamily="18" charset="0"/>
            </a:endParaRPr>
          </a:p>
          <a:p>
            <a:pPr>
              <a:lnSpc>
                <a:spcPct val="100000"/>
              </a:lnSpc>
              <a:buNone/>
            </a:pPr>
            <a:r>
              <a:rPr lang="ru-RU" sz="1800" dirty="0">
                <a:latin typeface="Arial" panose="020B0604020202020204" pitchFamily="34" charset="0"/>
                <a:cs typeface="Arial" panose="020B0604020202020204" pitchFamily="34" charset="0"/>
              </a:rPr>
              <a:t>1.У больных с язвенной болезнью  желудка и двенадцатиперстной кишки со стойким гемостазом и положительной динамикой закрытия язвы   </a:t>
            </a:r>
            <a:r>
              <a:rPr lang="ru-RU" sz="1800" dirty="0" smtClean="0">
                <a:latin typeface="Arial" panose="020B0604020202020204" pitchFamily="34" charset="0"/>
                <a:cs typeface="Arial" panose="020B0604020202020204" pitchFamily="34" charset="0"/>
              </a:rPr>
              <a:t>(по </a:t>
            </a:r>
            <a:r>
              <a:rPr lang="ru-RU" sz="1800" dirty="0">
                <a:latin typeface="Arial" panose="020B0604020202020204" pitchFamily="34" charset="0"/>
                <a:cs typeface="Arial" panose="020B0604020202020204" pitchFamily="34" charset="0"/>
              </a:rPr>
              <a:t>данным ЭГДС) – продолжение консервативного лечения. В последующем либо терапевтическое, либо оперативное лечение в плановой  порядке.  Решение принимается на основании анамнеза, оценки степени риска операции с учетом сопутствующих заболеваний, возраста больного и информированного согласия пациента на тот или иной метод лечения.</a:t>
            </a:r>
          </a:p>
          <a:p>
            <a:pPr>
              <a:lnSpc>
                <a:spcPct val="100000"/>
              </a:lnSpc>
              <a:buNone/>
            </a:pPr>
            <a:r>
              <a:rPr lang="ru-RU" sz="1800" dirty="0">
                <a:latin typeface="Arial" panose="020B0604020202020204" pitchFamily="34" charset="0"/>
                <a:cs typeface="Arial" panose="020B0604020202020204" pitchFamily="34" charset="0"/>
              </a:rPr>
              <a:t>2. У  больных с продолжающимся кровотечением, несмотря на все попытки эндоскопической и эндоваскулярной остановки, показано оперативное лечение в экстренном  порядке. </a:t>
            </a:r>
          </a:p>
          <a:p>
            <a:pPr>
              <a:lnSpc>
                <a:spcPct val="100000"/>
              </a:lnSpc>
              <a:buNone/>
            </a:pPr>
            <a:r>
              <a:rPr lang="ru-RU" sz="1800" dirty="0">
                <a:latin typeface="Arial" panose="020B0604020202020204" pitchFamily="34" charset="0"/>
                <a:cs typeface="Arial" panose="020B0604020202020204" pitchFamily="34" charset="0"/>
              </a:rPr>
              <a:t>3. У пациента с  рецидивом кровотечения возможны: попытка повторного эндоскопического гемостаза</a:t>
            </a:r>
            <a:r>
              <a:rPr lang="ru-RU" sz="1800" dirty="0" smtClean="0">
                <a:latin typeface="Arial" panose="020B0604020202020204" pitchFamily="34" charset="0"/>
                <a:cs typeface="Arial" panose="020B0604020202020204" pitchFamily="34" charset="0"/>
              </a:rPr>
              <a:t>; </a:t>
            </a:r>
            <a:r>
              <a:rPr lang="ru-RU" sz="1800" dirty="0" err="1" smtClean="0">
                <a:latin typeface="Arial" panose="020B0604020202020204" pitchFamily="34" charset="0"/>
                <a:cs typeface="Arial" panose="020B0604020202020204" pitchFamily="34" charset="0"/>
              </a:rPr>
              <a:t>чрескожная</a:t>
            </a:r>
            <a:r>
              <a:rPr lang="ru-RU" sz="1800" dirty="0" smtClean="0">
                <a:latin typeface="Arial" panose="020B0604020202020204" pitchFamily="34" charset="0"/>
                <a:cs typeface="Arial" panose="020B0604020202020204" pitchFamily="34" charset="0"/>
              </a:rPr>
              <a:t> </a:t>
            </a:r>
            <a:r>
              <a:rPr lang="ru-RU" sz="1800" dirty="0">
                <a:latin typeface="Arial" panose="020B0604020202020204" pitchFamily="34" charset="0"/>
                <a:cs typeface="Arial" panose="020B0604020202020204" pitchFamily="34" charset="0"/>
              </a:rPr>
              <a:t>эндоваскулярная  эмболизация артерий желудка и двенадцатиперстной кишки;   оперативное лечение в экстренном порядке.</a:t>
            </a:r>
          </a:p>
        </p:txBody>
      </p:sp>
      <p:sp>
        <p:nvSpPr>
          <p:cNvPr id="2" name="TextBox 1">
            <a:extLst>
              <a:ext uri="{FF2B5EF4-FFF2-40B4-BE49-F238E27FC236}">
                <a16:creationId xmlns="" xmlns:a16="http://schemas.microsoft.com/office/drawing/2014/main" id="{735F35A6-0181-A231-FFFA-4406B0560BB7}"/>
              </a:ext>
            </a:extLst>
          </p:cNvPr>
          <p:cNvSpPr txBox="1"/>
          <p:nvPr/>
        </p:nvSpPr>
        <p:spPr>
          <a:xfrm>
            <a:off x="1763688" y="51470"/>
            <a:ext cx="5868000" cy="3960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Тактика лечения кровотечений</a:t>
            </a:r>
            <a:endParaRPr lang="ru-RU" sz="2800" b="1" dirty="0">
              <a:latin typeface="Arial" panose="020B0604020202020204" pitchFamily="34" charset="0"/>
              <a:ea typeface="+mn-lt"/>
              <a:cs typeface="Arial" panose="020B0604020202020204" pitchFamily="34" charset="0"/>
            </a:endParaRPr>
          </a:p>
          <a:p>
            <a:pPr algn="l"/>
            <a:endParaRPr lang="ru-RU" sz="2100" b="1" dirty="0">
              <a:solidFill>
                <a:schemeClr val="accent4">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64691"/>
            <a:ext cx="6515100" cy="757254"/>
          </a:xfrm>
        </p:spPr>
        <p:txBody>
          <a:bodyPr>
            <a:normAutofit fontScale="90000"/>
          </a:bodyPr>
          <a:lstStyle/>
          <a:p>
            <a:pPr algn="ctr"/>
            <a:r>
              <a:rPr lang="ru-RU" dirty="0"/>
              <a:t/>
            </a:r>
            <a:br>
              <a:rPr lang="ru-RU" dirty="0"/>
            </a:br>
            <a:endParaRPr lang="ru-RU" dirty="0"/>
          </a:p>
        </p:txBody>
      </p:sp>
      <p:sp>
        <p:nvSpPr>
          <p:cNvPr id="3" name="Содержимое 2"/>
          <p:cNvSpPr>
            <a:spLocks noGrp="1"/>
          </p:cNvSpPr>
          <p:nvPr>
            <p:ph idx="1"/>
          </p:nvPr>
        </p:nvSpPr>
        <p:spPr>
          <a:xfrm>
            <a:off x="1115617" y="1977685"/>
            <a:ext cx="7683343" cy="2594246"/>
          </a:xfrm>
        </p:spPr>
        <p:txBody>
          <a:bodyPr vert="horz" lIns="68580" tIns="34290" rIns="68580" bIns="34290" rtlCol="0" anchor="t">
            <a:normAutofit/>
          </a:bodyPr>
          <a:lstStyle/>
          <a:p>
            <a:pPr>
              <a:buNone/>
            </a:pPr>
            <a:r>
              <a:rPr lang="ru-RU" dirty="0"/>
              <a:t>	</a:t>
            </a:r>
          </a:p>
          <a:p>
            <a:pPr>
              <a:buNone/>
            </a:pPr>
            <a:endParaRPr lang="ru-RU" sz="2700" dirty="0">
              <a:solidFill>
                <a:srgbClr val="002060"/>
              </a:solidFill>
              <a:effectLst>
                <a:outerShdw blurRad="38100" dist="38100" dir="2700000" algn="tl">
                  <a:srgbClr val="000000">
                    <a:alpha val="43137"/>
                  </a:srgbClr>
                </a:outerShdw>
              </a:effectLst>
              <a:latin typeface="Arial"/>
              <a:cs typeface="Arial"/>
            </a:endParaRPr>
          </a:p>
          <a:p>
            <a:pPr>
              <a:buNone/>
            </a:pPr>
            <a:endParaRPr lang="ru-RU" sz="2700" dirty="0">
              <a:solidFill>
                <a:srgbClr val="002060"/>
              </a:solidFill>
              <a:effectLst>
                <a:outerShdw blurRad="38100" dist="38100" dir="2700000" algn="tl">
                  <a:srgbClr val="000000">
                    <a:alpha val="43137"/>
                  </a:srgbClr>
                </a:outerShdw>
              </a:effectLst>
              <a:latin typeface="Arial"/>
              <a:cs typeface="Arial"/>
            </a:endParaRPr>
          </a:p>
          <a:p>
            <a:pPr>
              <a:buNone/>
            </a:pPr>
            <a:endParaRPr lang="ru-RU" sz="2700" dirty="0">
              <a:solidFill>
                <a:srgbClr val="002060"/>
              </a:solidFill>
              <a:effectLst>
                <a:outerShdw blurRad="38100" dist="38100" dir="2700000" algn="tl">
                  <a:srgbClr val="000000">
                    <a:alpha val="43137"/>
                  </a:srgbClr>
                </a:outerShdw>
              </a:effectLst>
              <a:latin typeface="Arial"/>
              <a:cs typeface="Arial"/>
            </a:endParaRPr>
          </a:p>
          <a:p>
            <a:pPr>
              <a:buNone/>
            </a:pPr>
            <a:endParaRPr lang="ru-RU" sz="2700" dirty="0">
              <a:solidFill>
                <a:srgbClr val="002060"/>
              </a:solidFill>
              <a:effectLst>
                <a:outerShdw blurRad="38100" dist="38100" dir="2700000" algn="tl">
                  <a:srgbClr val="000000">
                    <a:alpha val="43137"/>
                  </a:srgbClr>
                </a:outerShdw>
              </a:effectLst>
              <a:latin typeface="Arial"/>
              <a:cs typeface="Arial"/>
            </a:endParaRPr>
          </a:p>
        </p:txBody>
      </p:sp>
      <p:sp>
        <p:nvSpPr>
          <p:cNvPr id="4" name="TextBox 3">
            <a:extLst>
              <a:ext uri="{FF2B5EF4-FFF2-40B4-BE49-F238E27FC236}">
                <a16:creationId xmlns="" xmlns:a16="http://schemas.microsoft.com/office/drawing/2014/main" id="{7356B5ED-6B60-A787-DD0A-5A7626D7EF71}"/>
              </a:ext>
            </a:extLst>
          </p:cNvPr>
          <p:cNvSpPr txBox="1"/>
          <p:nvPr/>
        </p:nvSpPr>
        <p:spPr>
          <a:xfrm>
            <a:off x="1043608" y="39756"/>
            <a:ext cx="7560840" cy="163891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600" b="1" dirty="0">
                <a:latin typeface="Arial" panose="020B0604020202020204" pitchFamily="34" charset="0"/>
                <a:cs typeface="Arial" panose="020B0604020202020204" pitchFamily="34" charset="0"/>
              </a:rPr>
              <a:t>Основные клинические признаки</a:t>
            </a:r>
            <a:endParaRPr lang="ru-RU" sz="2600" b="1" dirty="0">
              <a:latin typeface="Arial" panose="020B0604020202020204" pitchFamily="34" charset="0"/>
              <a:ea typeface="+mn-lt"/>
              <a:cs typeface="Arial" panose="020B0604020202020204" pitchFamily="34" charset="0"/>
            </a:endParaRPr>
          </a:p>
          <a:p>
            <a:pPr algn="ctr"/>
            <a:r>
              <a:rPr lang="ru-RU" sz="2600" b="1" dirty="0" err="1">
                <a:latin typeface="Arial" panose="020B0604020202020204" pitchFamily="34" charset="0"/>
                <a:cs typeface="Arial" panose="020B0604020202020204" pitchFamily="34" charset="0"/>
              </a:rPr>
              <a:t>гастродуоденальных</a:t>
            </a:r>
            <a:r>
              <a:rPr lang="ru-RU" sz="2600" b="1" dirty="0">
                <a:latin typeface="Arial" panose="020B0604020202020204" pitchFamily="34" charset="0"/>
                <a:cs typeface="Arial" panose="020B0604020202020204" pitchFamily="34" charset="0"/>
              </a:rPr>
              <a:t> кровотечений </a:t>
            </a:r>
          </a:p>
          <a:p>
            <a:pPr algn="ctr"/>
            <a:r>
              <a:rPr lang="ru-RU" sz="2600" b="1" dirty="0">
                <a:latin typeface="Arial" panose="020B0604020202020204" pitchFamily="34" charset="0"/>
                <a:cs typeface="Arial" panose="020B0604020202020204" pitchFamily="34" charset="0"/>
              </a:rPr>
              <a:t>язвенной этиологии</a:t>
            </a:r>
          </a:p>
          <a:p>
            <a:pPr algn="ctr"/>
            <a:endParaRPr lang="ru-RU" sz="2400" b="1" dirty="0">
              <a:solidFill>
                <a:schemeClr val="accent4">
                  <a:lumMod val="75000"/>
                </a:schemeClr>
              </a:solidFill>
              <a:latin typeface="Arial"/>
              <a:cs typeface="Calibri"/>
            </a:endParaRPr>
          </a:p>
        </p:txBody>
      </p:sp>
      <p:sp>
        <p:nvSpPr>
          <p:cNvPr id="5" name="TextBox 4">
            <a:extLst>
              <a:ext uri="{FF2B5EF4-FFF2-40B4-BE49-F238E27FC236}">
                <a16:creationId xmlns="" xmlns:a16="http://schemas.microsoft.com/office/drawing/2014/main" id="{D61523D8-0A0A-CE6A-3868-FAC096A72107}"/>
              </a:ext>
            </a:extLst>
          </p:cNvPr>
          <p:cNvSpPr txBox="1"/>
          <p:nvPr/>
        </p:nvSpPr>
        <p:spPr>
          <a:xfrm>
            <a:off x="964460" y="1979509"/>
            <a:ext cx="6922240" cy="147476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nSpc>
                <a:spcPct val="90000"/>
              </a:lnSpc>
              <a:spcBef>
                <a:spcPts val="750"/>
              </a:spcBef>
            </a:pPr>
            <a:r>
              <a:rPr lang="ru-RU" sz="2000" dirty="0">
                <a:latin typeface="Arial" panose="020B0604020202020204" pitchFamily="34" charset="0"/>
                <a:cs typeface="Arial" panose="020B0604020202020204" pitchFamily="34" charset="0"/>
              </a:rPr>
              <a:t>1.Кровавая рвота </a:t>
            </a:r>
            <a:endParaRPr lang="en-US" sz="2000" dirty="0">
              <a:latin typeface="Arial" panose="020B0604020202020204" pitchFamily="34" charset="0"/>
              <a:ea typeface="+mn-lt"/>
              <a:cs typeface="Arial" panose="020B0604020202020204" pitchFamily="34" charset="0"/>
            </a:endParaRPr>
          </a:p>
          <a:p>
            <a:pPr>
              <a:lnSpc>
                <a:spcPct val="90000"/>
              </a:lnSpc>
              <a:spcBef>
                <a:spcPts val="750"/>
              </a:spcBef>
            </a:pPr>
            <a:r>
              <a:rPr lang="ru-RU" sz="2000" dirty="0" smtClean="0">
                <a:latin typeface="Arial" panose="020B0604020202020204" pitchFamily="34" charset="0"/>
                <a:cs typeface="Arial" panose="020B0604020202020204" pitchFamily="34" charset="0"/>
              </a:rPr>
              <a:t>2.Черная </a:t>
            </a:r>
            <a:r>
              <a:rPr lang="ru-RU" sz="2000" dirty="0">
                <a:latin typeface="Arial" panose="020B0604020202020204" pitchFamily="34" charset="0"/>
                <a:cs typeface="Arial" panose="020B0604020202020204" pitchFamily="34" charset="0"/>
              </a:rPr>
              <a:t>окраска испражнений </a:t>
            </a:r>
            <a:r>
              <a:rPr lang="ru-RU" sz="2000" dirty="0" smtClean="0">
                <a:latin typeface="Arial" panose="020B0604020202020204" pitchFamily="34" charset="0"/>
                <a:cs typeface="Arial" panose="020B0604020202020204" pitchFamily="34" charset="0"/>
              </a:rPr>
              <a:t>(мелена</a:t>
            </a:r>
            <a:r>
              <a:rPr lang="ru-RU" sz="2000" dirty="0">
                <a:latin typeface="Arial" panose="020B0604020202020204" pitchFamily="34" charset="0"/>
                <a:cs typeface="Arial" panose="020B0604020202020204" pitchFamily="34" charset="0"/>
              </a:rPr>
              <a:t>)</a:t>
            </a:r>
            <a:endParaRPr lang="en-US" sz="2000" dirty="0">
              <a:latin typeface="Arial" panose="020B0604020202020204" pitchFamily="34" charset="0"/>
              <a:ea typeface="+mn-lt"/>
              <a:cs typeface="Arial" panose="020B0604020202020204" pitchFamily="34" charset="0"/>
            </a:endParaRPr>
          </a:p>
          <a:p>
            <a:pPr>
              <a:lnSpc>
                <a:spcPct val="90000"/>
              </a:lnSpc>
              <a:spcBef>
                <a:spcPts val="750"/>
              </a:spcBef>
            </a:pPr>
            <a:r>
              <a:rPr lang="ru-RU" sz="2000" dirty="0" smtClean="0">
                <a:latin typeface="Arial" panose="020B0604020202020204" pitchFamily="34" charset="0"/>
                <a:cs typeface="Arial" panose="020B0604020202020204" pitchFamily="34" charset="0"/>
              </a:rPr>
              <a:t>3.Общие </a:t>
            </a:r>
            <a:r>
              <a:rPr lang="ru-RU" sz="2000" dirty="0">
                <a:latin typeface="Arial" panose="020B0604020202020204" pitchFamily="34" charset="0"/>
                <a:cs typeface="Arial" panose="020B0604020202020204" pitchFamily="34" charset="0"/>
              </a:rPr>
              <a:t>признаки кровопотери</a:t>
            </a:r>
            <a:endParaRPr lang="en-US" sz="2000" dirty="0">
              <a:latin typeface="Arial" panose="020B0604020202020204" pitchFamily="34" charset="0"/>
              <a:ea typeface="+mn-lt"/>
              <a:cs typeface="Arial" panose="020B0604020202020204" pitchFamily="34" charset="0"/>
            </a:endParaRPr>
          </a:p>
          <a:p>
            <a:pPr algn="l"/>
            <a:endParaRPr lang="ru-RU" sz="2400" dirty="0">
              <a:cs typeface="Calibri"/>
            </a:endParaRPr>
          </a:p>
        </p:txBody>
      </p:sp>
    </p:spTree>
    <p:extLst>
      <p:ext uri="{BB962C8B-B14F-4D97-AF65-F5344CB8AC3E}">
        <p14:creationId xmlns:p14="http://schemas.microsoft.com/office/powerpoint/2010/main" val="395511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2971800" y="357188"/>
            <a:ext cx="6172200" cy="4237037"/>
          </a:xfrm>
        </p:spPr>
        <p:txBody>
          <a:bodyPr>
            <a:normAutofit/>
          </a:bodyPr>
          <a:lstStyle/>
          <a:p>
            <a:pPr eaLnBrk="1" hangingPunct="1">
              <a:buFont typeface="Arial" pitchFamily="34" charset="0"/>
              <a:buNone/>
            </a:pPr>
            <a:r>
              <a:rPr lang="ru-RU" altLang="ru-RU" sz="1800" dirty="0"/>
              <a:t>            </a:t>
            </a:r>
            <a:endParaRPr lang="ru-RU" altLang="ru-RU" sz="1350" dirty="0"/>
          </a:p>
        </p:txBody>
      </p:sp>
      <p:sp>
        <p:nvSpPr>
          <p:cNvPr id="51201" name="Rectangle 1"/>
          <p:cNvSpPr>
            <a:spLocks noChangeArrowheads="1"/>
          </p:cNvSpPr>
          <p:nvPr/>
        </p:nvSpPr>
        <p:spPr bwMode="auto">
          <a:xfrm>
            <a:off x="755576" y="965047"/>
            <a:ext cx="7595210" cy="316240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2000" dirty="0">
                <a:latin typeface="Arial" panose="020B0604020202020204" pitchFamily="34" charset="0"/>
                <a:cs typeface="Arial" panose="020B0604020202020204" pitchFamily="34" charset="0"/>
              </a:rPr>
              <a:t>Основными задачами оперативного вмешательства при язвенном </a:t>
            </a:r>
            <a:r>
              <a:rPr lang="ru-RU" sz="2000" dirty="0" err="1">
                <a:latin typeface="Arial" panose="020B0604020202020204" pitchFamily="34" charset="0"/>
                <a:cs typeface="Arial" panose="020B0604020202020204" pitchFamily="34" charset="0"/>
              </a:rPr>
              <a:t>гастродуоденальном</a:t>
            </a:r>
            <a:r>
              <a:rPr lang="ru-RU" sz="2000" dirty="0">
                <a:latin typeface="Arial" panose="020B0604020202020204" pitchFamily="34" charset="0"/>
                <a:cs typeface="Arial" panose="020B0604020202020204" pitchFamily="34" charset="0"/>
              </a:rPr>
              <a:t> кровотечении являются: обеспечение надежности гемостаза, устранение источника геморрагии и профилактика рецидива кровотечения;</a:t>
            </a:r>
          </a:p>
          <a:p>
            <a:pPr lvl="0"/>
            <a:r>
              <a:rPr lang="ru-RU" sz="2000" dirty="0">
                <a:latin typeface="Arial" panose="020B0604020202020204" pitchFamily="34" charset="0"/>
                <a:cs typeface="Arial" panose="020B0604020202020204" pitchFamily="34" charset="0"/>
              </a:rPr>
              <a:t>Экстренная операция показана у пациентов с продолжающимся кровотечением при неэффективности (или невозможности) эндоскопического гемостаза либо при рецидиве кровотечения;</a:t>
            </a:r>
          </a:p>
          <a:p>
            <a:endParaRPr lang="ru-RU" sz="2000" dirty="0">
              <a:latin typeface="Arial" panose="020B0604020202020204" pitchFamily="34" charset="0"/>
              <a:cs typeface="Arial" panose="020B0604020202020204" pitchFamily="34" charset="0"/>
            </a:endParaRPr>
          </a:p>
          <a:p>
            <a:pPr indent="202401" algn="just" fontAlgn="base">
              <a:spcBef>
                <a:spcPct val="0"/>
              </a:spcBef>
              <a:spcAft>
                <a:spcPct val="0"/>
              </a:spcAft>
            </a:pPr>
            <a:endParaRPr lang="ru-RU" sz="21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E1DD561D-D43C-1B3E-0687-E6EB9C4F42E1}"/>
              </a:ext>
            </a:extLst>
          </p:cNvPr>
          <p:cNvSpPr txBox="1"/>
          <p:nvPr/>
        </p:nvSpPr>
        <p:spPr>
          <a:xfrm>
            <a:off x="1763688" y="249826"/>
            <a:ext cx="5686239" cy="8233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ea typeface="+mn-lt"/>
                <a:cs typeface="Arial" panose="020B0604020202020204" pitchFamily="34" charset="0"/>
              </a:rPr>
              <a:t>Хирургическое лечение</a:t>
            </a:r>
          </a:p>
          <a:p>
            <a:pPr algn="l"/>
            <a:endParaRPr lang="ru-RU" sz="2100" b="1" dirty="0">
              <a:solidFill>
                <a:schemeClr val="accent4">
                  <a:lumMod val="75000"/>
                </a:schemeClr>
              </a:solidFill>
              <a:latin typeface="Arial"/>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2971800" y="357188"/>
            <a:ext cx="6172200" cy="4237037"/>
          </a:xfrm>
        </p:spPr>
        <p:txBody>
          <a:bodyPr>
            <a:normAutofit/>
          </a:bodyPr>
          <a:lstStyle/>
          <a:p>
            <a:pPr eaLnBrk="1" hangingPunct="1">
              <a:buFont typeface="Arial" pitchFamily="34" charset="0"/>
              <a:buNone/>
            </a:pPr>
            <a:r>
              <a:rPr lang="ru-RU" altLang="ru-RU" sz="1800" dirty="0"/>
              <a:t>            </a:t>
            </a:r>
            <a:endParaRPr lang="ru-RU" altLang="ru-RU" sz="1350" dirty="0"/>
          </a:p>
        </p:txBody>
      </p:sp>
      <p:sp>
        <p:nvSpPr>
          <p:cNvPr id="51201" name="Rectangle 1"/>
          <p:cNvSpPr>
            <a:spLocks noChangeArrowheads="1"/>
          </p:cNvSpPr>
          <p:nvPr/>
        </p:nvSpPr>
        <p:spPr bwMode="auto">
          <a:xfrm>
            <a:off x="732212" y="2325314"/>
            <a:ext cx="7274369" cy="30008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indent="202401" algn="just" fontAlgn="base">
              <a:spcBef>
                <a:spcPct val="0"/>
              </a:spcBef>
              <a:spcAft>
                <a:spcPct val="0"/>
              </a:spcAft>
            </a:pPr>
            <a:endParaRPr lang="ru-RU" sz="15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65152EB0-A982-A3E4-6D96-0699539A9906}"/>
              </a:ext>
            </a:extLst>
          </p:cNvPr>
          <p:cNvSpPr txBox="1"/>
          <p:nvPr/>
        </p:nvSpPr>
        <p:spPr>
          <a:xfrm>
            <a:off x="2123728" y="174132"/>
            <a:ext cx="4692608" cy="6560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ru-RU" sz="2100" b="1" dirty="0">
                <a:solidFill>
                  <a:schemeClr val="accent4">
                    <a:lumMod val="75000"/>
                  </a:schemeClr>
                </a:solidFill>
                <a:latin typeface="Arial"/>
                <a:cs typeface="Arial"/>
              </a:rPr>
              <a:t>   </a:t>
            </a:r>
            <a:r>
              <a:rPr lang="ru-RU" sz="2800" b="1" dirty="0">
                <a:latin typeface="Arial" panose="020B0604020202020204" pitchFamily="34" charset="0"/>
                <a:cs typeface="Arial" panose="020B0604020202020204" pitchFamily="34" charset="0"/>
              </a:rPr>
              <a:t>Хирургическое лечение</a:t>
            </a:r>
            <a:endParaRPr lang="ru-RU" sz="2800" dirty="0">
              <a:latin typeface="Arial" panose="020B0604020202020204" pitchFamily="34" charset="0"/>
              <a:ea typeface="+mn-lt"/>
              <a:cs typeface="Arial" panose="020B0604020202020204" pitchFamily="34" charset="0"/>
            </a:endParaRPr>
          </a:p>
          <a:p>
            <a:pPr algn="l"/>
            <a:endParaRPr lang="ru-RU" sz="1013" dirty="0">
              <a:cs typeface="Calibri"/>
            </a:endParaRPr>
          </a:p>
        </p:txBody>
      </p:sp>
      <p:sp>
        <p:nvSpPr>
          <p:cNvPr id="3" name="Прямоугольник 2"/>
          <p:cNvSpPr/>
          <p:nvPr/>
        </p:nvSpPr>
        <p:spPr>
          <a:xfrm>
            <a:off x="611560" y="843558"/>
            <a:ext cx="8064896" cy="3785652"/>
          </a:xfrm>
          <a:prstGeom prst="rect">
            <a:avLst/>
          </a:prstGeom>
        </p:spPr>
        <p:txBody>
          <a:bodyPr wrap="square">
            <a:spAutoFit/>
          </a:bodyPr>
          <a:lstStyle/>
          <a:p>
            <a:pPr lvl="0"/>
            <a:r>
              <a:rPr lang="ru-RU" sz="2000" dirty="0">
                <a:latin typeface="Arial" panose="020B0604020202020204" pitchFamily="34" charset="0"/>
                <a:cs typeface="Arial" panose="020B0604020202020204" pitchFamily="34" charset="0"/>
              </a:rPr>
              <a:t>При кровоточащей язве желудка рекомендуется выполнять резекцию желудка;</a:t>
            </a:r>
          </a:p>
          <a:p>
            <a:pPr lvl="0"/>
            <a:r>
              <a:rPr lang="ru-RU" sz="2000" dirty="0">
                <a:latin typeface="Arial" panose="020B0604020202020204" pitchFamily="34" charset="0"/>
                <a:cs typeface="Arial" panose="020B0604020202020204" pitchFamily="34" charset="0"/>
              </a:rPr>
              <a:t>При кровоточащих язвах 12-перстной кишки могут быть рекомендованы следующие оперативные вмешательства: </a:t>
            </a:r>
          </a:p>
          <a:p>
            <a:pPr marL="342900" lvl="0" indent="-342900">
              <a:buFont typeface="Arial" pitchFamily="34" charset="0"/>
              <a:buChar char="•"/>
            </a:pPr>
            <a:r>
              <a:rPr lang="ru-RU" sz="2000" dirty="0" err="1">
                <a:latin typeface="Arial" panose="020B0604020202020204" pitchFamily="34" charset="0"/>
                <a:cs typeface="Arial" panose="020B0604020202020204" pitchFamily="34" charset="0"/>
              </a:rPr>
              <a:t>Пилородуоденотомия</a:t>
            </a:r>
            <a:r>
              <a:rPr lang="ru-RU" sz="2000" dirty="0">
                <a:latin typeface="Arial" panose="020B0604020202020204" pitchFamily="34" charset="0"/>
                <a:cs typeface="Arial" panose="020B0604020202020204" pitchFamily="34" charset="0"/>
              </a:rPr>
              <a:t> с иссечением язвы передней стенки, </a:t>
            </a:r>
            <a:r>
              <a:rPr lang="ru-RU" sz="2000" dirty="0" err="1">
                <a:latin typeface="Arial" panose="020B0604020202020204" pitchFamily="34" charset="0"/>
                <a:cs typeface="Arial" panose="020B0604020202020204" pitchFamily="34" charset="0"/>
              </a:rPr>
              <a:t>пилоропластикой</a:t>
            </a:r>
            <a:r>
              <a:rPr lang="ru-RU" sz="2000" dirty="0">
                <a:latin typeface="Arial" panose="020B0604020202020204" pitchFamily="34" charset="0"/>
                <a:cs typeface="Arial" panose="020B0604020202020204" pitchFamily="34" charset="0"/>
              </a:rPr>
              <a:t> по </a:t>
            </a:r>
            <a:r>
              <a:rPr lang="ru-RU" sz="2000" dirty="0" err="1">
                <a:latin typeface="Arial" panose="020B0604020202020204" pitchFamily="34" charset="0"/>
                <a:cs typeface="Arial" panose="020B0604020202020204" pitchFamily="34" charset="0"/>
              </a:rPr>
              <a:t>Финнею</a:t>
            </a:r>
            <a:r>
              <a:rPr lang="ru-RU" sz="2000" dirty="0">
                <a:latin typeface="Arial" panose="020B0604020202020204" pitchFamily="34" charset="0"/>
                <a:cs typeface="Arial" panose="020B0604020202020204" pitchFamily="34" charset="0"/>
              </a:rPr>
              <a:t> и стволовой </a:t>
            </a:r>
            <a:r>
              <a:rPr lang="ru-RU" sz="2000" dirty="0" err="1">
                <a:latin typeface="Arial" panose="020B0604020202020204" pitchFamily="34" charset="0"/>
                <a:cs typeface="Arial" panose="020B0604020202020204" pitchFamily="34" charset="0"/>
              </a:rPr>
              <a:t>ваготомией</a:t>
            </a:r>
            <a:r>
              <a:rPr lang="ru-RU" sz="2000" dirty="0">
                <a:latin typeface="Arial" panose="020B0604020202020204" pitchFamily="34" charset="0"/>
                <a:cs typeface="Arial" panose="020B0604020202020204" pitchFamily="34" charset="0"/>
              </a:rPr>
              <a:t>;</a:t>
            </a:r>
          </a:p>
          <a:p>
            <a:pPr marL="342900" lvl="0" indent="-342900">
              <a:buFont typeface="Arial" pitchFamily="34" charset="0"/>
              <a:buChar char="•"/>
            </a:pPr>
            <a:r>
              <a:rPr lang="ru-RU" sz="2000" dirty="0" err="1">
                <a:latin typeface="Arial" panose="020B0604020202020204" pitchFamily="34" charset="0"/>
                <a:cs typeface="Arial" panose="020B0604020202020204" pitchFamily="34" charset="0"/>
              </a:rPr>
              <a:t>Пилородуоденотомия</a:t>
            </a:r>
            <a:r>
              <a:rPr lang="ru-RU" sz="2000" dirty="0">
                <a:latin typeface="Arial" panose="020B0604020202020204" pitchFamily="34" charset="0"/>
                <a:cs typeface="Arial" panose="020B0604020202020204" pitchFamily="34" charset="0"/>
              </a:rPr>
              <a:t> с прошиванием язвы задней стенки, </a:t>
            </a:r>
            <a:r>
              <a:rPr lang="ru-RU" sz="2000" dirty="0" err="1">
                <a:latin typeface="Arial" panose="020B0604020202020204" pitchFamily="34" charset="0"/>
                <a:cs typeface="Arial" panose="020B0604020202020204" pitchFamily="34" charset="0"/>
              </a:rPr>
              <a:t>пилоропластикой</a:t>
            </a:r>
            <a:r>
              <a:rPr lang="ru-RU" sz="2000" dirty="0">
                <a:latin typeface="Arial" panose="020B0604020202020204" pitchFamily="34" charset="0"/>
                <a:cs typeface="Arial" panose="020B0604020202020204" pitchFamily="34" charset="0"/>
              </a:rPr>
              <a:t> по </a:t>
            </a:r>
            <a:r>
              <a:rPr lang="ru-RU" sz="2000" dirty="0" err="1">
                <a:latin typeface="Arial" panose="020B0604020202020204" pitchFamily="34" charset="0"/>
                <a:cs typeface="Arial" panose="020B0604020202020204" pitchFamily="34" charset="0"/>
              </a:rPr>
              <a:t>Финнею</a:t>
            </a:r>
            <a:r>
              <a:rPr lang="ru-RU" sz="2000" dirty="0">
                <a:latin typeface="Arial" panose="020B0604020202020204" pitchFamily="34" charset="0"/>
                <a:cs typeface="Arial" panose="020B0604020202020204" pitchFamily="34" charset="0"/>
              </a:rPr>
              <a:t> и стволовой </a:t>
            </a:r>
            <a:r>
              <a:rPr lang="ru-RU" sz="2000" dirty="0" err="1">
                <a:latin typeface="Arial" panose="020B0604020202020204" pitchFamily="34" charset="0"/>
                <a:cs typeface="Arial" panose="020B0604020202020204" pitchFamily="34" charset="0"/>
              </a:rPr>
              <a:t>ваготомией</a:t>
            </a:r>
            <a:r>
              <a:rPr lang="ru-RU" sz="2000" dirty="0">
                <a:latin typeface="Arial" panose="020B0604020202020204" pitchFamily="34" charset="0"/>
                <a:cs typeface="Arial" panose="020B0604020202020204" pitchFamily="34" charset="0"/>
              </a:rPr>
              <a:t>;</a:t>
            </a:r>
          </a:p>
          <a:p>
            <a:pPr marL="342900" lvl="0" indent="-342900">
              <a:buFont typeface="Arial" pitchFamily="34" charset="0"/>
              <a:buChar char="•"/>
            </a:pPr>
            <a:r>
              <a:rPr lang="ru-RU" sz="2000" dirty="0">
                <a:latin typeface="Arial" panose="020B0604020202020204" pitchFamily="34" charset="0"/>
                <a:cs typeface="Arial" panose="020B0604020202020204" pitchFamily="34" charset="0"/>
              </a:rPr>
              <a:t>Резекция желудка;</a:t>
            </a:r>
          </a:p>
          <a:p>
            <a:pPr marL="342900" lvl="0" indent="-342900">
              <a:buFont typeface="Arial" pitchFamily="34" charset="0"/>
              <a:buChar char="•"/>
            </a:pPr>
            <a:r>
              <a:rPr lang="ru-RU" sz="2000" dirty="0">
                <a:latin typeface="Arial" panose="020B0604020202020204" pitchFamily="34" charset="0"/>
                <a:cs typeface="Arial" panose="020B0604020202020204" pitchFamily="34" charset="0"/>
              </a:rPr>
              <a:t>У пациентов находящихся в критическом состоянии, возможно выполнение </a:t>
            </a:r>
            <a:r>
              <a:rPr lang="ru-RU" sz="2000" dirty="0" err="1">
                <a:latin typeface="Arial" panose="020B0604020202020204" pitchFamily="34" charset="0"/>
                <a:cs typeface="Arial" panose="020B0604020202020204" pitchFamily="34" charset="0"/>
              </a:rPr>
              <a:t>гастро</a:t>
            </a:r>
            <a:r>
              <a:rPr lang="ru-RU" sz="2000" dirty="0">
                <a:latin typeface="Arial" panose="020B0604020202020204" pitchFamily="34" charset="0"/>
                <a:cs typeface="Arial" panose="020B0604020202020204" pitchFamily="34" charset="0"/>
              </a:rPr>
              <a:t>(-</a:t>
            </a:r>
            <a:r>
              <a:rPr lang="ru-RU" sz="2000" dirty="0" err="1">
                <a:latin typeface="Arial" panose="020B0604020202020204" pitchFamily="34" charset="0"/>
                <a:cs typeface="Arial" panose="020B0604020202020204" pitchFamily="34" charset="0"/>
              </a:rPr>
              <a:t>дуодено</a:t>
            </a:r>
            <a:r>
              <a:rPr lang="ru-RU" sz="2000" dirty="0">
                <a:latin typeface="Arial" panose="020B0604020202020204" pitchFamily="34" charset="0"/>
                <a:cs typeface="Arial" panose="020B0604020202020204" pitchFamily="34" charset="0"/>
              </a:rPr>
              <a:t>)томии с прошиванием кровоточащего сосуда в дне язвы;</a:t>
            </a:r>
          </a:p>
        </p:txBody>
      </p:sp>
    </p:spTree>
    <p:extLst>
      <p:ext uri="{BB962C8B-B14F-4D97-AF65-F5344CB8AC3E}">
        <p14:creationId xmlns:p14="http://schemas.microsoft.com/office/powerpoint/2010/main" val="1004325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2971800" y="357188"/>
            <a:ext cx="6172200" cy="4237037"/>
          </a:xfrm>
        </p:spPr>
        <p:txBody>
          <a:bodyPr>
            <a:normAutofit/>
          </a:bodyPr>
          <a:lstStyle/>
          <a:p>
            <a:pPr eaLnBrk="1" hangingPunct="1">
              <a:buFont typeface="Arial" pitchFamily="34" charset="0"/>
              <a:buNone/>
            </a:pPr>
            <a:r>
              <a:rPr lang="ru-RU" altLang="ru-RU" sz="1800" dirty="0"/>
              <a:t>            </a:t>
            </a:r>
            <a:endParaRPr lang="ru-RU" altLang="ru-RU" sz="1350" dirty="0"/>
          </a:p>
        </p:txBody>
      </p:sp>
      <p:sp>
        <p:nvSpPr>
          <p:cNvPr id="51201" name="Rectangle 1"/>
          <p:cNvSpPr>
            <a:spLocks noChangeArrowheads="1"/>
          </p:cNvSpPr>
          <p:nvPr/>
        </p:nvSpPr>
        <p:spPr bwMode="auto">
          <a:xfrm>
            <a:off x="732212" y="2186814"/>
            <a:ext cx="7274369"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endParaRPr lang="ru-RU" sz="1800" dirty="0">
              <a:latin typeface="Times New Roman" panose="02020603050405020304" pitchFamily="18" charset="0"/>
              <a:cs typeface="Times New Roman" panose="02020603050405020304" pitchFamily="18" charset="0"/>
            </a:endParaRPr>
          </a:p>
          <a:p>
            <a:pPr indent="202401" algn="just" fontAlgn="base">
              <a:spcBef>
                <a:spcPct val="0"/>
              </a:spcBef>
              <a:spcAft>
                <a:spcPct val="0"/>
              </a:spcAft>
            </a:pPr>
            <a:endParaRPr lang="ru-RU" sz="15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65152EB0-A982-A3E4-6D96-0699539A9906}"/>
              </a:ext>
            </a:extLst>
          </p:cNvPr>
          <p:cNvSpPr txBox="1"/>
          <p:nvPr/>
        </p:nvSpPr>
        <p:spPr>
          <a:xfrm>
            <a:off x="323528" y="3328024"/>
            <a:ext cx="8712968" cy="145424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1800" b="1" dirty="0">
                <a:latin typeface="Arial" panose="020B0604020202020204" pitchFamily="34" charset="0"/>
                <a:cs typeface="Arial" panose="020B0604020202020204" pitchFamily="34" charset="0"/>
              </a:rPr>
              <a:t>Схема </a:t>
            </a:r>
            <a:r>
              <a:rPr lang="ru-RU" sz="1800" b="1" dirty="0" err="1">
                <a:latin typeface="Arial" panose="020B0604020202020204" pitchFamily="34" charset="0"/>
                <a:cs typeface="Arial" panose="020B0604020202020204" pitchFamily="34" charset="0"/>
              </a:rPr>
              <a:t>пилоропластики</a:t>
            </a:r>
            <a:r>
              <a:rPr lang="ru-RU" sz="1800" b="1" dirty="0">
                <a:latin typeface="Arial" panose="020B0604020202020204" pitchFamily="34" charset="0"/>
                <a:cs typeface="Arial" panose="020B0604020202020204" pitchFamily="34" charset="0"/>
              </a:rPr>
              <a:t> по </a:t>
            </a:r>
            <a:r>
              <a:rPr lang="ru-RU" sz="1800" b="1" dirty="0" err="1">
                <a:latin typeface="Arial" panose="020B0604020202020204" pitchFamily="34" charset="0"/>
                <a:cs typeface="Arial" panose="020B0604020202020204" pitchFamily="34" charset="0"/>
              </a:rPr>
              <a:t>Финнею</a:t>
            </a:r>
            <a:r>
              <a:rPr lang="ru-RU" sz="1800" b="1" dirty="0">
                <a:latin typeface="Arial" panose="020B0604020202020204" pitchFamily="34" charset="0"/>
                <a:cs typeface="Arial" panose="020B0604020202020204" pitchFamily="34" charset="0"/>
              </a:rPr>
              <a:t>: </a:t>
            </a:r>
            <a:endParaRPr lang="ru-RU" sz="1800" b="1" dirty="0" smtClean="0">
              <a:latin typeface="Arial" panose="020B0604020202020204" pitchFamily="34" charset="0"/>
              <a:cs typeface="Arial" panose="020B0604020202020204" pitchFamily="34" charset="0"/>
            </a:endParaRPr>
          </a:p>
          <a:p>
            <a:r>
              <a:rPr lang="ru-RU" sz="1800" dirty="0" smtClean="0">
                <a:latin typeface="Arial" panose="020B0604020202020204" pitchFamily="34" charset="0"/>
                <a:cs typeface="Arial" panose="020B0604020202020204" pitchFamily="34" charset="0"/>
              </a:rPr>
              <a:t>а </a:t>
            </a:r>
            <a:r>
              <a:rPr lang="ru-RU" sz="1800" dirty="0">
                <a:latin typeface="Arial" panose="020B0604020202020204" pitchFamily="34" charset="0"/>
                <a:cs typeface="Arial" panose="020B0604020202020204" pitchFamily="34" charset="0"/>
              </a:rPr>
              <a:t>– подшивание двенадцатиперстной кишки к большой кривизне выходного отдела желудка; б - формирование задней губы соустья с помощью двухрядного шва; в –формирование передней губы соустья однорядным швом (</a:t>
            </a:r>
            <a:r>
              <a:rPr lang="ru-RU" sz="1800" dirty="0" err="1">
                <a:latin typeface="Arial" panose="020B0604020202020204" pitchFamily="34" charset="0"/>
                <a:cs typeface="Arial" panose="020B0604020202020204" pitchFamily="34" charset="0"/>
              </a:rPr>
              <a:t>Курыгин</a:t>
            </a:r>
            <a:r>
              <a:rPr lang="ru-RU" sz="1800" dirty="0">
                <a:latin typeface="Arial" panose="020B0604020202020204" pitchFamily="34" charset="0"/>
                <a:cs typeface="Arial" panose="020B0604020202020204" pitchFamily="34" charset="0"/>
              </a:rPr>
              <a:t> А.А., Румянцева В.В., 1992)</a:t>
            </a:r>
          </a:p>
        </p:txBody>
      </p:sp>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396" y="294924"/>
            <a:ext cx="6210000" cy="2943000"/>
          </a:xfrm>
          <a:prstGeom prst="rect">
            <a:avLst/>
          </a:prstGeom>
          <a:noFill/>
        </p:spPr>
      </p:pic>
    </p:spTree>
    <p:extLst>
      <p:ext uri="{BB962C8B-B14F-4D97-AF65-F5344CB8AC3E}">
        <p14:creationId xmlns:p14="http://schemas.microsoft.com/office/powerpoint/2010/main" val="3944041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949674"/>
            <a:ext cx="8460000" cy="219290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fontAlgn="base">
              <a:spcBef>
                <a:spcPct val="0"/>
              </a:spcBef>
              <a:spcAft>
                <a:spcPct val="0"/>
              </a:spcAft>
            </a:pPr>
            <a:r>
              <a:rPr lang="ru-RU" sz="1800" b="1" dirty="0">
                <a:latin typeface="Arial" panose="020B0604020202020204" pitchFamily="34" charset="0"/>
                <a:ea typeface="Times New Roman" pitchFamily="18" charset="0"/>
                <a:cs typeface="Arial" panose="020B0604020202020204" pitchFamily="34" charset="0"/>
              </a:rPr>
              <a:t>Язва желудка с прободением или язва двенадцатиперстной кишки с прободением</a:t>
            </a:r>
            <a:r>
              <a:rPr lang="ru-RU" sz="1800" dirty="0">
                <a:latin typeface="Arial" panose="020B0604020202020204" pitchFamily="34" charset="0"/>
                <a:ea typeface="Times New Roman" pitchFamily="18" charset="0"/>
                <a:cs typeface="Arial" panose="020B0604020202020204" pitchFamily="34" charset="0"/>
              </a:rPr>
              <a:t> – острое хирургическое заболевание, возникающее в результате сквозного разрушения стенки желудка или    двенадцатиперстной кишки в зоне язвы.</a:t>
            </a:r>
          </a:p>
          <a:p>
            <a:pPr fontAlgn="base">
              <a:spcBef>
                <a:spcPct val="0"/>
              </a:spcBef>
              <a:spcAft>
                <a:spcPct val="0"/>
              </a:spcAft>
            </a:pPr>
            <a:endParaRPr lang="ru-RU" sz="1500" dirty="0">
              <a:latin typeface="Arial" panose="020B0604020202020204" pitchFamily="34" charset="0"/>
              <a:cs typeface="Arial" panose="020B0604020202020204" pitchFamily="34" charset="0"/>
            </a:endParaRPr>
          </a:p>
          <a:p>
            <a:pPr fontAlgn="base">
              <a:spcBef>
                <a:spcPct val="0"/>
              </a:spcBef>
              <a:spcAft>
                <a:spcPct val="0"/>
              </a:spcAft>
            </a:pPr>
            <a:endParaRPr lang="ru-RU" sz="1500" dirty="0">
              <a:latin typeface="Arial" panose="020B0604020202020204" pitchFamily="34" charset="0"/>
              <a:cs typeface="Arial" panose="020B0604020202020204" pitchFamily="34" charset="0"/>
            </a:endParaRPr>
          </a:p>
          <a:p>
            <a:pPr fontAlgn="base">
              <a:spcBef>
                <a:spcPct val="0"/>
              </a:spcBef>
              <a:spcAft>
                <a:spcPct val="0"/>
              </a:spcAft>
            </a:pPr>
            <a:endParaRPr lang="ru-RU" sz="1800" dirty="0">
              <a:latin typeface="Arial" panose="020B0604020202020204" pitchFamily="34" charset="0"/>
              <a:cs typeface="Arial" panose="020B0604020202020204" pitchFamily="34" charset="0"/>
            </a:endParaRPr>
          </a:p>
          <a:p>
            <a:pPr fontAlgn="base">
              <a:spcBef>
                <a:spcPct val="0"/>
              </a:spcBef>
              <a:spcAft>
                <a:spcPct val="0"/>
              </a:spcAft>
            </a:pPr>
            <a:endParaRPr lang="ru-RU" sz="1800" dirty="0">
              <a:latin typeface="Arial" panose="020B0604020202020204" pitchFamily="34" charset="0"/>
              <a:cs typeface="Arial" panose="020B0604020202020204" pitchFamily="34" charset="0"/>
            </a:endParaRPr>
          </a:p>
        </p:txBody>
      </p:sp>
      <p:sp>
        <p:nvSpPr>
          <p:cNvPr id="4" name="Прямоугольник 3"/>
          <p:cNvSpPr/>
          <p:nvPr/>
        </p:nvSpPr>
        <p:spPr>
          <a:xfrm>
            <a:off x="395536" y="2060256"/>
            <a:ext cx="8577974" cy="2839239"/>
          </a:xfrm>
          <a:prstGeom prst="rect">
            <a:avLst/>
          </a:prstGeom>
        </p:spPr>
        <p:txBody>
          <a:bodyPr wrap="square" lIns="68580" tIns="34290" rIns="68580" bIns="34290" anchor="t">
            <a:spAutoFit/>
          </a:bodyPr>
          <a:lstStyle/>
          <a:p>
            <a:r>
              <a:rPr lang="ru-RU" sz="1800" dirty="0">
                <a:latin typeface="Arial" panose="020B0604020202020204" pitchFamily="34" charset="0"/>
                <a:cs typeface="Arial" panose="020B0604020202020204" pitchFamily="34" charset="0"/>
              </a:rPr>
              <a:t>Прободная язва (ПЯ) развивается у 2% - 10% больных язвенной    </a:t>
            </a:r>
          </a:p>
          <a:p>
            <a:r>
              <a:rPr lang="ru-RU" sz="1800" dirty="0">
                <a:latin typeface="Arial" panose="020B0604020202020204" pitchFamily="34" charset="0"/>
                <a:cs typeface="Arial" panose="020B0604020202020204" pitchFamily="34" charset="0"/>
              </a:rPr>
              <a:t>болезнью (ЯБ). </a:t>
            </a:r>
            <a:endParaRPr lang="ru-RU" sz="1800" dirty="0" smtClean="0">
              <a:latin typeface="Arial" panose="020B0604020202020204" pitchFamily="34" charset="0"/>
              <a:cs typeface="Arial" panose="020B0604020202020204" pitchFamily="34" charset="0"/>
            </a:endParaRPr>
          </a:p>
          <a:p>
            <a:r>
              <a:rPr lang="ru-RU" sz="1800" dirty="0" smtClean="0">
                <a:latin typeface="Arial" panose="020B0604020202020204" pitchFamily="34" charset="0"/>
                <a:cs typeface="Arial" panose="020B0604020202020204" pitchFamily="34" charset="0"/>
              </a:rPr>
              <a:t>Перфорация </a:t>
            </a:r>
            <a:r>
              <a:rPr lang="ru-RU" sz="1800" dirty="0" err="1">
                <a:latin typeface="Arial" panose="020B0604020202020204" pitchFamily="34" charset="0"/>
                <a:cs typeface="Arial" panose="020B0604020202020204" pitchFamily="34" charset="0"/>
              </a:rPr>
              <a:t>гастродуоденальных</a:t>
            </a:r>
            <a:r>
              <a:rPr lang="ru-RU" sz="1800" dirty="0">
                <a:latin typeface="Arial" panose="020B0604020202020204" pitchFamily="34" charset="0"/>
                <a:cs typeface="Arial" panose="020B0604020202020204" pitchFamily="34" charset="0"/>
              </a:rPr>
              <a:t> язв связана с прогрессированием воспалительно-деструктивных процессов в области хронической или остро возникшей язвы.  Чаще всего (60-80%) перфорируют хронические язвы, примерно в 20% случаев перфорируют острые язвы причиной возникновения которых может служить прием НПВС  или глюкокортикоидов, ожоговая болезнь и сепсис. Соотношение больных мужского и женского пола составляет до 8-5:1.  Среди пациентов с </a:t>
            </a:r>
            <a:r>
              <a:rPr lang="ru-RU" sz="1800" dirty="0" err="1">
                <a:latin typeface="Arial" panose="020B0604020202020204" pitchFamily="34" charset="0"/>
                <a:cs typeface="Arial" panose="020B0604020202020204" pitchFamily="34" charset="0"/>
              </a:rPr>
              <a:t>перфоративными</a:t>
            </a:r>
            <a:r>
              <a:rPr lang="ru-RU" sz="1800" dirty="0">
                <a:latin typeface="Arial" panose="020B0604020202020204" pitchFamily="34" charset="0"/>
                <a:cs typeface="Arial" panose="020B0604020202020204" pitchFamily="34" charset="0"/>
              </a:rPr>
              <a:t> язвами желудка и ДПК лица юношеского, молодого и зрелого возраста составляют 85-87%.</a:t>
            </a:r>
          </a:p>
        </p:txBody>
      </p:sp>
      <p:sp>
        <p:nvSpPr>
          <p:cNvPr id="3" name="Прямоугольник 2"/>
          <p:cNvSpPr/>
          <p:nvPr/>
        </p:nvSpPr>
        <p:spPr>
          <a:xfrm>
            <a:off x="1675396" y="11185"/>
            <a:ext cx="5488618" cy="954107"/>
          </a:xfrm>
          <a:prstGeom prst="rect">
            <a:avLst/>
          </a:prstGeom>
        </p:spPr>
        <p:txBody>
          <a:bodyPr wrap="none">
            <a:spAutoFit/>
          </a:bodyPr>
          <a:lstStyle/>
          <a:p>
            <a:pPr algn="ctr"/>
            <a:r>
              <a:rPr lang="ru-RU" sz="2800" b="1" dirty="0">
                <a:latin typeface="Arial" panose="020B0604020202020204" pitchFamily="34" charset="0"/>
                <a:cs typeface="Arial" panose="020B0604020202020204" pitchFamily="34" charset="0"/>
              </a:rPr>
              <a:t>Прободная язва желудка </a:t>
            </a:r>
            <a:endParaRPr lang="ru-RU" sz="2800" b="1" dirty="0" smtClean="0">
              <a:latin typeface="Arial" panose="020B0604020202020204" pitchFamily="34" charset="0"/>
              <a:cs typeface="Arial" panose="020B0604020202020204" pitchFamily="34" charset="0"/>
            </a:endParaRPr>
          </a:p>
          <a:p>
            <a:pPr algn="ctr"/>
            <a:r>
              <a:rPr lang="ru-RU" sz="2800" b="1" dirty="0" smtClean="0">
                <a:latin typeface="Arial" panose="020B0604020202020204" pitchFamily="34" charset="0"/>
                <a:cs typeface="Arial" panose="020B0604020202020204" pitchFamily="34" charset="0"/>
              </a:rPr>
              <a:t>и двенадцатиперстной </a:t>
            </a:r>
            <a:r>
              <a:rPr lang="ru-RU" sz="2800" b="1" dirty="0">
                <a:latin typeface="Arial" panose="020B0604020202020204" pitchFamily="34" charset="0"/>
                <a:cs typeface="Arial" panose="020B0604020202020204" pitchFamily="34" charset="0"/>
              </a:rPr>
              <a:t>кишки</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1169856" y="4083918"/>
            <a:ext cx="6515100" cy="628650"/>
          </a:xfrm>
        </p:spPr>
        <p:txBody>
          <a:bodyPr>
            <a:noAutofit/>
          </a:bodyPr>
          <a:lstStyle/>
          <a:p>
            <a:pPr algn="ctr"/>
            <a:r>
              <a:rPr lang="ru-RU" sz="2000" b="1" dirty="0">
                <a:latin typeface="Arial" panose="020B0604020202020204" pitchFamily="34" charset="0"/>
                <a:cs typeface="Arial" panose="020B0604020202020204" pitchFamily="34" charset="0"/>
              </a:rPr>
              <a:t>Прободение одной </a:t>
            </a:r>
            <a:r>
              <a:rPr lang="ru-RU" sz="2000" b="1" dirty="0" smtClean="0">
                <a:latin typeface="Arial" panose="020B0604020202020204" pitchFamily="34" charset="0"/>
                <a:cs typeface="Arial" panose="020B0604020202020204" pitchFamily="34" charset="0"/>
              </a:rPr>
              <a:t>из </a:t>
            </a:r>
            <a:r>
              <a:rPr lang="ru-RU" sz="2000" b="1" dirty="0">
                <a:latin typeface="Arial" panose="020B0604020202020204" pitchFamily="34" charset="0"/>
                <a:cs typeface="Arial" panose="020B0604020202020204" pitchFamily="34" charset="0"/>
              </a:rPr>
              <a:t>зеркальных язв</a:t>
            </a:r>
            <a:br>
              <a:rPr lang="ru-RU" sz="2000" b="1" dirty="0">
                <a:latin typeface="Arial" panose="020B0604020202020204" pitchFamily="34" charset="0"/>
                <a:cs typeface="Arial" panose="020B0604020202020204" pitchFamily="34" charset="0"/>
              </a:rPr>
            </a:br>
            <a:endParaRPr lang="ru-RU" sz="2000" b="1" dirty="0">
              <a:latin typeface="Arial" panose="020B0604020202020204" pitchFamily="34" charset="0"/>
              <a:cs typeface="Arial" panose="020B0604020202020204" pitchFamily="34" charset="0"/>
            </a:endParaRPr>
          </a:p>
        </p:txBody>
      </p:sp>
      <p:pic>
        <p:nvPicPr>
          <p:cNvPr id="10" name="Содержимое 9" descr="Прободение одной из зеркальных язв.bmp"/>
          <p:cNvPicPr>
            <a:picLocks noGrp="1" noChangeAspect="1"/>
          </p:cNvPicPr>
          <p:nvPr>
            <p:ph idx="1"/>
          </p:nvPr>
        </p:nvPicPr>
        <p:blipFill>
          <a:blip r:embed="rId2" cstate="print"/>
          <a:stretch>
            <a:fillRect/>
          </a:stretch>
        </p:blipFill>
        <p:spPr>
          <a:xfrm>
            <a:off x="1721692" y="124400"/>
            <a:ext cx="5411429" cy="372337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50" presetClass="entr" presetSubtype="0" decel="10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3"/>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539552" y="1013025"/>
            <a:ext cx="8496944" cy="3194050"/>
          </a:xfrm>
        </p:spPr>
        <p:txBody>
          <a:bodyPr vert="horz" lIns="68580" tIns="34290" rIns="68580" bIns="34290" rtlCol="0" anchor="t">
            <a:normAutofit/>
          </a:bodyPr>
          <a:lstStyle/>
          <a:p>
            <a:pPr>
              <a:buNone/>
            </a:pPr>
            <a:r>
              <a:rPr lang="ru-RU" altLang="ru-RU" sz="2000" dirty="0"/>
              <a:t> </a:t>
            </a:r>
            <a:r>
              <a:rPr lang="en-US" altLang="ru-RU" sz="2000" dirty="0">
                <a:latin typeface="Arial" panose="020B0604020202020204" pitchFamily="34" charset="0"/>
                <a:cs typeface="Arial" panose="020B0604020202020204" pitchFamily="34" charset="0"/>
              </a:rPr>
              <a:t>I.</a:t>
            </a:r>
            <a:r>
              <a:rPr lang="ru-RU" altLang="ru-RU" sz="2000" dirty="0">
                <a:latin typeface="Arial" panose="020B0604020202020204" pitchFamily="34" charset="0"/>
                <a:cs typeface="Arial" panose="020B0604020202020204" pitchFamily="34" charset="0"/>
              </a:rPr>
              <a:t>Этиология:</a:t>
            </a:r>
            <a:endParaRPr lang="ru-RU" sz="2000" dirty="0">
              <a:latin typeface="Arial" panose="020B0604020202020204" pitchFamily="34" charset="0"/>
              <a:cs typeface="Arial" panose="020B0604020202020204" pitchFamily="34" charset="0"/>
            </a:endParaRPr>
          </a:p>
          <a:p>
            <a:pPr marL="428615" indent="-428615">
              <a:buNone/>
            </a:pPr>
            <a:r>
              <a:rPr lang="ru-RU" altLang="ru-RU" sz="2000" dirty="0">
                <a:latin typeface="Arial" panose="020B0604020202020204" pitchFamily="34" charset="0"/>
                <a:cs typeface="Arial" panose="020B0604020202020204" pitchFamily="34" charset="0"/>
              </a:rPr>
              <a:t>1) перфорация хронической язвы;</a:t>
            </a:r>
          </a:p>
          <a:p>
            <a:pPr marL="428615" indent="-428615">
              <a:buNone/>
            </a:pPr>
            <a:r>
              <a:rPr lang="ru-RU" altLang="ru-RU" sz="2000" dirty="0">
                <a:latin typeface="Arial" panose="020B0604020202020204" pitchFamily="34" charset="0"/>
                <a:cs typeface="Arial" panose="020B0604020202020204" pitchFamily="34" charset="0"/>
              </a:rPr>
              <a:t>2) перфорация острой язвы ( гормональная, стрессовая или </a:t>
            </a:r>
            <a:r>
              <a:rPr lang="ru-RU" altLang="ru-RU" sz="2000" dirty="0" err="1">
                <a:latin typeface="Arial" panose="020B0604020202020204" pitchFamily="34" charset="0"/>
                <a:cs typeface="Arial" panose="020B0604020202020204" pitchFamily="34" charset="0"/>
              </a:rPr>
              <a:t>др</a:t>
            </a:r>
            <a:r>
              <a:rPr lang="ru-RU" altLang="ru-RU" sz="2000" dirty="0">
                <a:latin typeface="Arial" panose="020B0604020202020204" pitchFamily="34" charset="0"/>
                <a:cs typeface="Arial" panose="020B0604020202020204" pitchFamily="34" charset="0"/>
              </a:rPr>
              <a:t>)</a:t>
            </a:r>
          </a:p>
          <a:p>
            <a:pPr marL="428615" indent="-428615">
              <a:buNone/>
            </a:pPr>
            <a:r>
              <a:rPr lang="en-US" altLang="ru-RU" sz="2000" dirty="0">
                <a:latin typeface="Arial" panose="020B0604020202020204" pitchFamily="34" charset="0"/>
                <a:cs typeface="Arial" panose="020B0604020202020204" pitchFamily="34" charset="0"/>
              </a:rPr>
              <a:t>II. </a:t>
            </a:r>
            <a:r>
              <a:rPr lang="ru-RU" altLang="ru-RU" sz="2000" dirty="0">
                <a:latin typeface="Arial" panose="020B0604020202020204" pitchFamily="34" charset="0"/>
                <a:cs typeface="Arial" panose="020B0604020202020204" pitchFamily="34" charset="0"/>
              </a:rPr>
              <a:t>По локализацию язвы:</a:t>
            </a:r>
          </a:p>
          <a:p>
            <a:pPr marL="428615" indent="-428615">
              <a:buNone/>
            </a:pPr>
            <a:r>
              <a:rPr lang="ru-RU" altLang="ru-RU" sz="2000" dirty="0">
                <a:latin typeface="Arial" panose="020B0604020202020204" pitchFamily="34" charset="0"/>
                <a:cs typeface="Arial" panose="020B0604020202020204" pitchFamily="34" charset="0"/>
              </a:rPr>
              <a:t>1) перфоративные язвы желудка ( с указанием анатомического отдела);</a:t>
            </a:r>
          </a:p>
          <a:p>
            <a:pPr marL="428615" indent="-428615">
              <a:buNone/>
            </a:pPr>
            <a:r>
              <a:rPr lang="ru-RU" altLang="ru-RU" sz="2000" dirty="0">
                <a:latin typeface="Arial" panose="020B0604020202020204" pitchFamily="34" charset="0"/>
                <a:cs typeface="Arial" panose="020B0604020202020204" pitchFamily="34" charset="0"/>
              </a:rPr>
              <a:t>2) перфоративные язвы ДПК ( с указанием анатомического отдела).</a:t>
            </a:r>
          </a:p>
          <a:p>
            <a:pPr marL="428615" indent="-428615">
              <a:buNone/>
            </a:pPr>
            <a:endParaRPr lang="ru-RU" altLang="ru-RU" sz="1800" dirty="0">
              <a:latin typeface="Arial" panose="020B0604020202020204" pitchFamily="34" charset="0"/>
              <a:cs typeface="Arial" panose="020B0604020202020204" pitchFamily="34" charset="0"/>
            </a:endParaRPr>
          </a:p>
        </p:txBody>
      </p:sp>
      <p:sp>
        <p:nvSpPr>
          <p:cNvPr id="51201" name="Rectangle 1"/>
          <p:cNvSpPr>
            <a:spLocks noChangeArrowheads="1"/>
          </p:cNvSpPr>
          <p:nvPr/>
        </p:nvSpPr>
        <p:spPr bwMode="auto">
          <a:xfrm>
            <a:off x="1303712" y="267875"/>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684D5BD2-2447-4F3D-414C-D1E993570105}"/>
              </a:ext>
            </a:extLst>
          </p:cNvPr>
          <p:cNvSpPr txBox="1"/>
          <p:nvPr/>
        </p:nvSpPr>
        <p:spPr>
          <a:xfrm>
            <a:off x="920056" y="123478"/>
            <a:ext cx="7735936" cy="113107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Классификация </a:t>
            </a:r>
            <a:endParaRPr lang="ru-RU" sz="2800" b="1" dirty="0" smtClean="0">
              <a:latin typeface="Arial" panose="020B0604020202020204" pitchFamily="34" charset="0"/>
              <a:cs typeface="Arial" panose="020B0604020202020204" pitchFamily="34" charset="0"/>
            </a:endParaRPr>
          </a:p>
          <a:p>
            <a:pPr algn="ctr"/>
            <a:r>
              <a:rPr lang="ru-RU" sz="2000" b="1" dirty="0" smtClean="0">
                <a:latin typeface="Arial" panose="020B0604020202020204" pitchFamily="34" charset="0"/>
                <a:cs typeface="Arial" panose="020B0604020202020204" pitchFamily="34" charset="0"/>
              </a:rPr>
              <a:t>(Савельев </a:t>
            </a:r>
            <a:r>
              <a:rPr lang="ru-RU" sz="2000" b="1" dirty="0">
                <a:latin typeface="Arial" panose="020B0604020202020204" pitchFamily="34" charset="0"/>
                <a:cs typeface="Arial" panose="020B0604020202020204" pitchFamily="34" charset="0"/>
              </a:rPr>
              <a:t>В.С., с  дополнениями, 2015)</a:t>
            </a:r>
            <a:endParaRPr lang="ru-RU" sz="2000" b="1" dirty="0">
              <a:latin typeface="Arial" panose="020B0604020202020204" pitchFamily="34" charset="0"/>
              <a:ea typeface="+mn-lt"/>
              <a:cs typeface="Arial" panose="020B0604020202020204" pitchFamily="34" charset="0"/>
            </a:endParaRPr>
          </a:p>
          <a:p>
            <a:pPr algn="ctr"/>
            <a:endParaRPr lang="ru-RU" sz="21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467544" y="987574"/>
            <a:ext cx="8208912" cy="4995863"/>
          </a:xfrm>
        </p:spPr>
        <p:txBody>
          <a:bodyPr vert="horz" lIns="68580" tIns="34290" rIns="68580" bIns="34290" rtlCol="0" anchor="t">
            <a:normAutofit/>
          </a:bodyPr>
          <a:lstStyle/>
          <a:p>
            <a:pPr>
              <a:buNone/>
            </a:pPr>
            <a:r>
              <a:rPr lang="en-US" altLang="ru-RU" sz="2000" dirty="0">
                <a:latin typeface="Arial" panose="020B0604020202020204" pitchFamily="34" charset="0"/>
                <a:cs typeface="Arial" panose="020B0604020202020204" pitchFamily="34" charset="0"/>
              </a:rPr>
              <a:t>III. </a:t>
            </a:r>
            <a:r>
              <a:rPr lang="ru-RU" altLang="ru-RU" sz="2000" dirty="0">
                <a:latin typeface="Arial" panose="020B0604020202020204" pitchFamily="34" charset="0"/>
                <a:cs typeface="Arial" panose="020B0604020202020204" pitchFamily="34" charset="0"/>
              </a:rPr>
              <a:t>По клиническому течению:</a:t>
            </a:r>
            <a:endParaRPr lang="ru-RU" sz="2000" dirty="0">
              <a:latin typeface="Arial" panose="020B0604020202020204" pitchFamily="34" charset="0"/>
              <a:cs typeface="Arial" panose="020B0604020202020204" pitchFamily="34" charset="0"/>
            </a:endParaRPr>
          </a:p>
          <a:p>
            <a:pPr marL="428615" indent="-428615">
              <a:buNone/>
            </a:pPr>
            <a:r>
              <a:rPr lang="ru-RU" altLang="ru-RU" sz="2000" dirty="0">
                <a:latin typeface="Arial" panose="020B0604020202020204" pitchFamily="34" charset="0"/>
                <a:cs typeface="Arial" panose="020B0604020202020204" pitchFamily="34" charset="0"/>
              </a:rPr>
              <a:t>1) прободение  в свободную брюшную полость </a:t>
            </a:r>
          </a:p>
          <a:p>
            <a:pPr marL="428615" indent="-428615">
              <a:buNone/>
            </a:pPr>
            <a:r>
              <a:rPr lang="ru-RU" altLang="ru-RU" sz="2000" dirty="0">
                <a:latin typeface="Arial" panose="020B0604020202020204" pitchFamily="34" charset="0"/>
                <a:cs typeface="Arial" panose="020B0604020202020204" pitchFamily="34" charset="0"/>
              </a:rPr>
              <a:t>( типичное</a:t>
            </a:r>
            <a:r>
              <a:rPr lang="ru-RU" altLang="ru-RU" sz="2000" dirty="0" smtClean="0">
                <a:latin typeface="Arial" panose="020B0604020202020204" pitchFamily="34" charset="0"/>
                <a:cs typeface="Arial" panose="020B0604020202020204" pitchFamily="34" charset="0"/>
              </a:rPr>
              <a:t>, прикрытое</a:t>
            </a:r>
            <a:r>
              <a:rPr lang="ru-RU" altLang="ru-RU" sz="2000" dirty="0">
                <a:latin typeface="Arial" panose="020B0604020202020204" pitchFamily="34" charset="0"/>
                <a:cs typeface="Arial" panose="020B0604020202020204" pitchFamily="34" charset="0"/>
              </a:rPr>
              <a:t>)</a:t>
            </a:r>
          </a:p>
          <a:p>
            <a:pPr marL="428615" indent="-428615">
              <a:buNone/>
            </a:pPr>
            <a:r>
              <a:rPr lang="ru-RU" altLang="ru-RU" sz="2000" dirty="0">
                <a:latin typeface="Arial" panose="020B0604020202020204" pitchFamily="34" charset="0"/>
                <a:cs typeface="Arial" panose="020B0604020202020204" pitchFamily="34" charset="0"/>
              </a:rPr>
              <a:t>2) атипичное прободение – в сальниковую сумку, малый и большой сальник, в забрюшинную </a:t>
            </a:r>
            <a:r>
              <a:rPr lang="ru-RU" altLang="ru-RU" sz="2000" dirty="0" smtClean="0">
                <a:latin typeface="Arial" panose="020B0604020202020204" pitchFamily="34" charset="0"/>
                <a:cs typeface="Arial" panose="020B0604020202020204" pitchFamily="34" charset="0"/>
              </a:rPr>
              <a:t>кле</a:t>
            </a:r>
            <a:r>
              <a:rPr lang="ru-RU" altLang="ru-RU" sz="2000" dirty="0">
                <a:latin typeface="Arial" panose="020B0604020202020204" pitchFamily="34" charset="0"/>
                <a:cs typeface="Arial" panose="020B0604020202020204" pitchFamily="34" charset="0"/>
              </a:rPr>
              <a:t>т</a:t>
            </a:r>
            <a:r>
              <a:rPr lang="ru-RU" altLang="ru-RU" sz="2000" dirty="0" smtClean="0">
                <a:latin typeface="Arial" panose="020B0604020202020204" pitchFamily="34" charset="0"/>
                <a:cs typeface="Arial" panose="020B0604020202020204" pitchFamily="34" charset="0"/>
              </a:rPr>
              <a:t>чатку</a:t>
            </a:r>
            <a:r>
              <a:rPr lang="ru-RU" altLang="ru-RU" sz="2000" dirty="0">
                <a:latin typeface="Arial" panose="020B0604020202020204" pitchFamily="34" charset="0"/>
                <a:cs typeface="Arial" panose="020B0604020202020204" pitchFamily="34" charset="0"/>
              </a:rPr>
              <a:t>, в изолированную спайками полость;</a:t>
            </a:r>
          </a:p>
          <a:p>
            <a:pPr marL="428615" indent="-428615">
              <a:buNone/>
            </a:pPr>
            <a:r>
              <a:rPr lang="ru-RU" altLang="ru-RU" sz="2000" dirty="0">
                <a:latin typeface="Arial" panose="020B0604020202020204" pitchFamily="34" charset="0"/>
                <a:cs typeface="Arial" panose="020B0604020202020204" pitchFamily="34" charset="0"/>
              </a:rPr>
              <a:t>3) сочетание перфорации с другими осложнениями язвенного процесса (кровотечение, </a:t>
            </a:r>
            <a:r>
              <a:rPr lang="ru-RU" altLang="ru-RU" sz="2000" dirty="0" err="1">
                <a:latin typeface="Arial" panose="020B0604020202020204" pitchFamily="34" charset="0"/>
                <a:cs typeface="Arial" panose="020B0604020202020204" pitchFamily="34" charset="0"/>
              </a:rPr>
              <a:t>пилородуоденальный</a:t>
            </a:r>
            <a:r>
              <a:rPr lang="ru-RU" altLang="ru-RU" sz="2000" dirty="0">
                <a:latin typeface="Arial" panose="020B0604020202020204" pitchFamily="34" charset="0"/>
                <a:cs typeface="Arial" panose="020B0604020202020204" pitchFamily="34" charset="0"/>
              </a:rPr>
              <a:t> стеноз, малигнизация, </a:t>
            </a:r>
            <a:r>
              <a:rPr lang="ru-RU" altLang="ru-RU" sz="2000" dirty="0" err="1">
                <a:latin typeface="Arial" panose="020B0604020202020204" pitchFamily="34" charset="0"/>
                <a:cs typeface="Arial" panose="020B0604020202020204" pitchFamily="34" charset="0"/>
              </a:rPr>
              <a:t>пентерация</a:t>
            </a:r>
            <a:r>
              <a:rPr lang="ru-RU" altLang="ru-RU" sz="2000" dirty="0">
                <a:latin typeface="Arial" panose="020B0604020202020204" pitchFamily="34" charset="0"/>
                <a:cs typeface="Arial" panose="020B0604020202020204" pitchFamily="34" charset="0"/>
              </a:rPr>
              <a:t>)</a:t>
            </a:r>
          </a:p>
          <a:p>
            <a:pPr marL="428615" indent="-428615">
              <a:buNone/>
            </a:pPr>
            <a:endParaRPr lang="ru-RU" altLang="ru-RU" sz="1800" dirty="0"/>
          </a:p>
        </p:txBody>
      </p:sp>
      <p:sp>
        <p:nvSpPr>
          <p:cNvPr id="2" name="TextBox 1">
            <a:extLst>
              <a:ext uri="{FF2B5EF4-FFF2-40B4-BE49-F238E27FC236}">
                <a16:creationId xmlns="" xmlns:a16="http://schemas.microsoft.com/office/drawing/2014/main" id="{B2BEDBC3-3867-1151-8A26-DE171612F516}"/>
              </a:ext>
            </a:extLst>
          </p:cNvPr>
          <p:cNvSpPr txBox="1"/>
          <p:nvPr/>
        </p:nvSpPr>
        <p:spPr>
          <a:xfrm>
            <a:off x="2915816" y="267494"/>
            <a:ext cx="3673928" cy="6560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Классификация</a:t>
            </a:r>
            <a:endParaRPr lang="ru-RU" sz="2800" b="1" dirty="0">
              <a:latin typeface="Arial" panose="020B0604020202020204" pitchFamily="34" charset="0"/>
              <a:ea typeface="+mn-lt"/>
              <a:cs typeface="Arial" panose="020B0604020202020204" pitchFamily="34" charset="0"/>
            </a:endParaRPr>
          </a:p>
          <a:p>
            <a:pPr algn="l"/>
            <a:endParaRPr lang="ru-RU" sz="1013" dirty="0">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438834" y="1131590"/>
            <a:ext cx="8525654" cy="4645025"/>
          </a:xfrm>
        </p:spPr>
        <p:txBody>
          <a:bodyPr vert="horz" lIns="68580" tIns="34290" rIns="68580" bIns="34290" rtlCol="0" anchor="t">
            <a:normAutofit/>
          </a:bodyPr>
          <a:lstStyle/>
          <a:p>
            <a:pPr eaLnBrk="1" hangingPunct="1">
              <a:buFont typeface="Arial" pitchFamily="34" charset="0"/>
              <a:buNone/>
            </a:pPr>
            <a:r>
              <a:rPr lang="ru-RU" altLang="ru-RU" sz="1800" dirty="0">
                <a:latin typeface="Times New Roman" panose="02020603050405020304" pitchFamily="18" charset="0"/>
                <a:cs typeface="Times New Roman" panose="02020603050405020304" pitchFamily="18" charset="0"/>
              </a:rPr>
              <a:t>    </a:t>
            </a:r>
            <a:r>
              <a:rPr lang="ru-RU" altLang="ru-RU" sz="2400" dirty="0">
                <a:latin typeface="Arial" panose="020B0604020202020204" pitchFamily="34" charset="0"/>
                <a:cs typeface="Arial" panose="020B0604020202020204" pitchFamily="34" charset="0"/>
              </a:rPr>
              <a:t>Выраженность перитонита:</a:t>
            </a:r>
          </a:p>
          <a:p>
            <a:pPr>
              <a:buNone/>
            </a:pPr>
            <a:r>
              <a:rPr lang="ru-RU" altLang="ru-RU" sz="2400" dirty="0">
                <a:latin typeface="Arial" panose="020B0604020202020204" pitchFamily="34" charset="0"/>
                <a:cs typeface="Arial" panose="020B0604020202020204" pitchFamily="34" charset="0"/>
              </a:rPr>
              <a:t>   по распространенности: местный ( отграниченный, не отграниченный), распространенный  </a:t>
            </a:r>
            <a:r>
              <a:rPr lang="ru-RU" altLang="ru-RU" sz="2400" dirty="0" smtClean="0">
                <a:latin typeface="Arial" panose="020B0604020202020204" pitchFamily="34" charset="0"/>
                <a:cs typeface="Arial" panose="020B0604020202020204" pitchFamily="34" charset="0"/>
              </a:rPr>
              <a:t>( </a:t>
            </a:r>
            <a:r>
              <a:rPr lang="ru-RU" altLang="ru-RU" sz="2400" dirty="0">
                <a:latin typeface="Arial" panose="020B0604020202020204" pitchFamily="34" charset="0"/>
                <a:cs typeface="Arial" panose="020B0604020202020204" pitchFamily="34" charset="0"/>
              </a:rPr>
              <a:t>диффузный, разлитой);</a:t>
            </a:r>
          </a:p>
          <a:p>
            <a:pPr>
              <a:buNone/>
            </a:pPr>
            <a:r>
              <a:rPr lang="ru-RU" altLang="ru-RU" sz="2400" dirty="0">
                <a:latin typeface="Arial" panose="020B0604020202020204" pitchFamily="34" charset="0"/>
                <a:cs typeface="Arial" panose="020B0604020202020204" pitchFamily="34" charset="0"/>
              </a:rPr>
              <a:t> по характеру экссудата: серозный, серозно-фибринозный, фибринозно-гнойный, гнойный.</a:t>
            </a:r>
          </a:p>
        </p:txBody>
      </p:sp>
      <p:sp>
        <p:nvSpPr>
          <p:cNvPr id="51201" name="Rectangle 1"/>
          <p:cNvSpPr>
            <a:spLocks noChangeArrowheads="1"/>
          </p:cNvSpPr>
          <p:nvPr/>
        </p:nvSpPr>
        <p:spPr bwMode="auto">
          <a:xfrm>
            <a:off x="1357290" y="267875"/>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EA1FBF51-4C0E-D53E-6488-B383A87FAB85}"/>
              </a:ext>
            </a:extLst>
          </p:cNvPr>
          <p:cNvSpPr txBox="1"/>
          <p:nvPr/>
        </p:nvSpPr>
        <p:spPr>
          <a:xfrm>
            <a:off x="2915816" y="360207"/>
            <a:ext cx="3607130"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Классификация</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1043608" y="339502"/>
            <a:ext cx="7073974" cy="628650"/>
          </a:xfrm>
        </p:spPr>
        <p:txBody>
          <a:bodyPr>
            <a:noAutofit/>
          </a:bodyPr>
          <a:lstStyle/>
          <a:p>
            <a:pPr algn="ctr"/>
            <a:r>
              <a:rPr lang="ru-RU" sz="2800" b="1" dirty="0" smtClean="0">
                <a:latin typeface="Arial" panose="020B0604020202020204" pitchFamily="34" charset="0"/>
                <a:cs typeface="Arial" panose="020B0604020202020204" pitchFamily="34" charset="0"/>
              </a:rPr>
              <a:t/>
            </a:r>
            <a:br>
              <a:rPr lang="ru-RU" sz="2800" b="1" dirty="0" smtClean="0">
                <a:latin typeface="Arial" panose="020B0604020202020204" pitchFamily="34" charset="0"/>
                <a:cs typeface="Arial" panose="020B0604020202020204" pitchFamily="34" charset="0"/>
              </a:rPr>
            </a:br>
            <a:r>
              <a:rPr lang="ru-RU" sz="2800" b="1" dirty="0" smtClean="0">
                <a:latin typeface="Arial" panose="020B0604020202020204" pitchFamily="34" charset="0"/>
                <a:cs typeface="Arial" panose="020B0604020202020204" pitchFamily="34" charset="0"/>
              </a:rPr>
              <a:t>Стадии </a:t>
            </a:r>
            <a:r>
              <a:rPr lang="ru-RU" sz="2800" b="1" dirty="0" err="1">
                <a:latin typeface="Arial" panose="020B0604020202020204" pitchFamily="34" charset="0"/>
                <a:cs typeface="Arial" panose="020B0604020202020204" pitchFamily="34" charset="0"/>
              </a:rPr>
              <a:t>перфоративной</a:t>
            </a:r>
            <a:r>
              <a:rPr lang="ru-RU" sz="2800" b="1" dirty="0">
                <a:latin typeface="Arial" panose="020B0604020202020204" pitchFamily="34" charset="0"/>
                <a:cs typeface="Arial" panose="020B0604020202020204" pitchFamily="34" charset="0"/>
              </a:rPr>
              <a:t> </a:t>
            </a:r>
            <a:r>
              <a:rPr lang="ru-RU" sz="2800" b="1" dirty="0" smtClean="0">
                <a:latin typeface="Arial" panose="020B0604020202020204" pitchFamily="34" charset="0"/>
                <a:cs typeface="Arial" panose="020B0604020202020204" pitchFamily="34" charset="0"/>
              </a:rPr>
              <a:t>язвы </a:t>
            </a:r>
            <a:r>
              <a:rPr lang="ru-RU" sz="2000" b="1" dirty="0" smtClean="0">
                <a:latin typeface="Arial" panose="020B0604020202020204" pitchFamily="34" charset="0"/>
                <a:cs typeface="Arial" panose="020B0604020202020204" pitchFamily="34" charset="0"/>
              </a:rPr>
              <a:t>(</a:t>
            </a:r>
            <a:r>
              <a:rPr lang="ru-RU" sz="2000" b="1" dirty="0">
                <a:latin typeface="Arial" panose="020B0604020202020204" pitchFamily="34" charset="0"/>
                <a:cs typeface="Arial" panose="020B0604020202020204" pitchFamily="34" charset="0"/>
              </a:rPr>
              <a:t>Мондор,1939)</a:t>
            </a:r>
            <a:br>
              <a:rPr lang="ru-RU" sz="2000" b="1" dirty="0">
                <a:latin typeface="Arial" panose="020B0604020202020204" pitchFamily="34" charset="0"/>
                <a:cs typeface="Arial" panose="020B0604020202020204" pitchFamily="34" charset="0"/>
              </a:rPr>
            </a:br>
            <a:endParaRPr lang="ru-RU" sz="2000" b="1" dirty="0">
              <a:latin typeface="Arial" panose="020B0604020202020204" pitchFamily="34" charset="0"/>
              <a:cs typeface="Arial" panose="020B0604020202020204" pitchFamily="34" charset="0"/>
            </a:endParaRPr>
          </a:p>
        </p:txBody>
      </p:sp>
      <p:sp>
        <p:nvSpPr>
          <p:cNvPr id="3" name="Содержимое 2"/>
          <p:cNvSpPr>
            <a:spLocks noGrp="1"/>
          </p:cNvSpPr>
          <p:nvPr>
            <p:ph idx="1"/>
          </p:nvPr>
        </p:nvSpPr>
        <p:spPr>
          <a:xfrm>
            <a:off x="611560" y="1347614"/>
            <a:ext cx="8352928" cy="3536181"/>
          </a:xfrm>
        </p:spPr>
        <p:txBody>
          <a:bodyPr vert="horz" lIns="68580" tIns="34290" rIns="68580" bIns="34290" rtlCol="0" anchor="t">
            <a:normAutofit/>
          </a:bodyPr>
          <a:lstStyle/>
          <a:p>
            <a:pPr>
              <a:buNone/>
            </a:pPr>
            <a:r>
              <a:rPr lang="en-US" sz="1500" dirty="0">
                <a:latin typeface="Times New Roman"/>
                <a:cs typeface="Times New Roman"/>
              </a:rPr>
              <a:t> </a:t>
            </a:r>
            <a:r>
              <a:rPr lang="en-US" sz="2000" dirty="0">
                <a:latin typeface="Arial" panose="020B0604020202020204" pitchFamily="34" charset="0"/>
                <a:cs typeface="Arial" panose="020B0604020202020204" pitchFamily="34" charset="0"/>
              </a:rPr>
              <a:t>I</a:t>
            </a:r>
            <a:r>
              <a:rPr lang="ru-RU" sz="2000" dirty="0">
                <a:latin typeface="Arial" panose="020B0604020202020204" pitchFamily="34" charset="0"/>
                <a:cs typeface="Arial" panose="020B0604020202020204" pitchFamily="34" charset="0"/>
              </a:rPr>
              <a:t> стадия первичного шока  (первые 6 часов)</a:t>
            </a:r>
          </a:p>
          <a:p>
            <a:pPr marL="0" indent="0">
              <a:buNone/>
            </a:pPr>
            <a:r>
              <a:rPr lang="en-US" sz="2000" dirty="0">
                <a:latin typeface="Arial" panose="020B0604020202020204" pitchFamily="34" charset="0"/>
                <a:cs typeface="Arial" panose="020B0604020202020204" pitchFamily="34" charset="0"/>
              </a:rPr>
              <a:t>II</a:t>
            </a:r>
            <a:r>
              <a:rPr lang="ru-RU" sz="2000" dirty="0">
                <a:latin typeface="Arial" panose="020B0604020202020204" pitchFamily="34" charset="0"/>
                <a:cs typeface="Arial" panose="020B0604020202020204" pitchFamily="34" charset="0"/>
              </a:rPr>
              <a:t> стадия – период временного, кажущегося благополучия, улучшения – стадия эйфории (6-12 часов)</a:t>
            </a:r>
          </a:p>
          <a:p>
            <a:pPr marL="0" indent="0">
              <a:buNone/>
            </a:pPr>
            <a:r>
              <a:rPr lang="en-US" sz="2000" dirty="0">
                <a:latin typeface="Arial" panose="020B0604020202020204" pitchFamily="34" charset="0"/>
                <a:cs typeface="Arial" panose="020B0604020202020204" pitchFamily="34" charset="0"/>
              </a:rPr>
              <a:t>III</a:t>
            </a:r>
            <a:r>
              <a:rPr lang="ru-RU" sz="2000" dirty="0">
                <a:latin typeface="Arial" panose="020B0604020202020204" pitchFamily="34" charset="0"/>
                <a:cs typeface="Arial" panose="020B0604020202020204" pitchFamily="34" charset="0"/>
              </a:rPr>
              <a:t> стадия – стадия разлитого прогрессирующего перитонита, терминальная.</a:t>
            </a:r>
          </a:p>
        </p:txBody>
      </p:sp>
    </p:spTree>
    <p:extLst>
      <p:ext uri="{BB962C8B-B14F-4D97-AF65-F5344CB8AC3E}">
        <p14:creationId xmlns:p14="http://schemas.microsoft.com/office/powerpoint/2010/main" val="4314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childTnLst>
                          </p:cTn>
                        </p:par>
                        <p:par>
                          <p:cTn id="20" fill="hold">
                            <p:stCondLst>
                              <p:cond delay="3000"/>
                            </p:stCondLst>
                            <p:childTnLst>
                              <p:par>
                                <p:cTn id="21" presetID="50" presetClass="entr" presetSubtype="0" decel="10000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251520" y="1275606"/>
            <a:ext cx="8820472" cy="4896000"/>
          </a:xfrm>
        </p:spPr>
        <p:txBody>
          <a:bodyPr vert="horz" lIns="68580" tIns="34290" rIns="68580" bIns="34290" rtlCol="0" anchor="t">
            <a:normAutofit/>
          </a:bodyPr>
          <a:lstStyle/>
          <a:p>
            <a:pPr marL="342892" indent="-342892">
              <a:buNone/>
            </a:pPr>
            <a:r>
              <a:rPr lang="ru-RU" altLang="ru-RU" sz="1800" dirty="0">
                <a:latin typeface="Times New Roman" panose="02020603050405020304" pitchFamily="18" charset="0"/>
                <a:cs typeface="Times New Roman" panose="02020603050405020304" pitchFamily="18" charset="0"/>
              </a:rPr>
              <a:t>   </a:t>
            </a:r>
            <a:r>
              <a:rPr lang="ru-RU" altLang="ru-RU" sz="2000" dirty="0">
                <a:latin typeface="Arial" panose="020B0604020202020204" pitchFamily="34" charset="0"/>
                <a:cs typeface="Arial" panose="020B0604020202020204" pitchFamily="34" charset="0"/>
              </a:rPr>
              <a:t>1</a:t>
            </a:r>
            <a:r>
              <a:rPr lang="ru-RU" altLang="ru-RU" sz="2000" dirty="0" smtClean="0">
                <a:latin typeface="Arial" panose="020B0604020202020204" pitchFamily="34" charset="0"/>
                <a:cs typeface="Arial" panose="020B0604020202020204" pitchFamily="34" charset="0"/>
              </a:rPr>
              <a:t>. Химический </a:t>
            </a:r>
            <a:r>
              <a:rPr lang="ru-RU" altLang="ru-RU" sz="2000" dirty="0">
                <a:latin typeface="Arial" panose="020B0604020202020204" pitchFamily="34" charset="0"/>
                <a:cs typeface="Arial" panose="020B0604020202020204" pitchFamily="34" charset="0"/>
              </a:rPr>
              <a:t>перитонит</a:t>
            </a:r>
            <a:r>
              <a:rPr lang="en-US" altLang="ru-RU" sz="2000" dirty="0">
                <a:latin typeface="Arial" panose="020B0604020202020204" pitchFamily="34" charset="0"/>
                <a:cs typeface="Arial" panose="020B0604020202020204" pitchFamily="34" charset="0"/>
              </a:rPr>
              <a:t>/</a:t>
            </a:r>
            <a:r>
              <a:rPr lang="ru-RU" altLang="ru-RU" sz="2000" dirty="0">
                <a:latin typeface="Arial" panose="020B0604020202020204" pitchFamily="34" charset="0"/>
                <a:cs typeface="Arial" panose="020B0604020202020204" pitchFamily="34" charset="0"/>
              </a:rPr>
              <a:t>контаминация. В самом начале перфорация ведет к химическому перитониту с микробной контаминацией или без нее.</a:t>
            </a:r>
          </a:p>
          <a:p>
            <a:pPr marL="342892" indent="-342892">
              <a:buNone/>
            </a:pPr>
            <a:r>
              <a:rPr lang="ru-RU" altLang="ru-RU" sz="2000" dirty="0">
                <a:latin typeface="Arial" panose="020B0604020202020204" pitchFamily="34" charset="0"/>
                <a:cs typeface="Arial" panose="020B0604020202020204" pitchFamily="34" charset="0"/>
              </a:rPr>
              <a:t>   2. Промежуточный этап . Спустя 6-12 ч. многие больные отмечают некоторое уменьшение болей. Это происходит вследствие разведения раздражающего </a:t>
            </a:r>
            <a:r>
              <a:rPr lang="ru-RU" altLang="ru-RU" sz="2000" dirty="0" err="1">
                <a:latin typeface="Arial" panose="020B0604020202020204" pitchFamily="34" charset="0"/>
                <a:cs typeface="Arial" panose="020B0604020202020204" pitchFamily="34" charset="0"/>
              </a:rPr>
              <a:t>гастродуоденального</a:t>
            </a:r>
            <a:r>
              <a:rPr lang="ru-RU" altLang="ru-RU" sz="2000" dirty="0">
                <a:latin typeface="Arial" panose="020B0604020202020204" pitchFamily="34" charset="0"/>
                <a:cs typeface="Arial" panose="020B0604020202020204" pitchFamily="34" charset="0"/>
              </a:rPr>
              <a:t> содержимого выделяющимся </a:t>
            </a:r>
            <a:r>
              <a:rPr lang="ru-RU" altLang="ru-RU" sz="2000" dirty="0" err="1">
                <a:latin typeface="Arial" panose="020B0604020202020204" pitchFamily="34" charset="0"/>
                <a:cs typeface="Arial" panose="020B0604020202020204" pitchFamily="34" charset="0"/>
              </a:rPr>
              <a:t>перитонеальным</a:t>
            </a:r>
            <a:r>
              <a:rPr lang="ru-RU" altLang="ru-RU" sz="2000" dirty="0">
                <a:latin typeface="Arial" panose="020B0604020202020204" pitchFamily="34" charset="0"/>
                <a:cs typeface="Arial" panose="020B0604020202020204" pitchFamily="34" charset="0"/>
              </a:rPr>
              <a:t> экссудатом.</a:t>
            </a:r>
          </a:p>
          <a:p>
            <a:pPr marL="342892" indent="-342892">
              <a:buNone/>
            </a:pPr>
            <a:r>
              <a:rPr lang="ru-RU" altLang="ru-RU" sz="2000" dirty="0">
                <a:latin typeface="Arial" panose="020B0604020202020204" pitchFamily="34" charset="0"/>
                <a:cs typeface="Arial" panose="020B0604020202020204" pitchFamily="34" charset="0"/>
              </a:rPr>
              <a:t>   3. </a:t>
            </a:r>
            <a:r>
              <a:rPr lang="ru-RU" altLang="ru-RU" sz="2000" dirty="0" err="1">
                <a:latin typeface="Arial" panose="020B0604020202020204" pitchFamily="34" charset="0"/>
                <a:cs typeface="Arial" panose="020B0604020202020204" pitchFamily="34" charset="0"/>
              </a:rPr>
              <a:t>Интраабдоминальная</a:t>
            </a:r>
            <a:r>
              <a:rPr lang="ru-RU" altLang="ru-RU" sz="2000" dirty="0">
                <a:latin typeface="Arial" panose="020B0604020202020204" pitchFamily="34" charset="0"/>
                <a:cs typeface="Arial" panose="020B0604020202020204" pitchFamily="34" charset="0"/>
              </a:rPr>
              <a:t> инфекция. Если пациента сразу не прооперировать в течение 12-24 ч  развивается внутрибрюшная инфекция. Точное время в каждом конкретном случае, когда </a:t>
            </a:r>
            <a:r>
              <a:rPr lang="ru-RU" altLang="ru-RU" sz="2000" dirty="0" err="1">
                <a:latin typeface="Arial" panose="020B0604020202020204" pitchFamily="34" charset="0"/>
                <a:cs typeface="Arial" panose="020B0604020202020204" pitchFamily="34" charset="0"/>
              </a:rPr>
              <a:t>контаминирующие</a:t>
            </a:r>
            <a:r>
              <a:rPr lang="ru-RU" altLang="ru-RU" sz="2000" dirty="0">
                <a:latin typeface="Arial" panose="020B0604020202020204" pitchFamily="34" charset="0"/>
                <a:cs typeface="Arial" panose="020B0604020202020204" pitchFamily="34" charset="0"/>
              </a:rPr>
              <a:t> микробы становятся инвазивными инфицирующими.</a:t>
            </a:r>
          </a:p>
        </p:txBody>
      </p:sp>
      <p:sp>
        <p:nvSpPr>
          <p:cNvPr id="51201" name="Rectangle 1"/>
          <p:cNvSpPr>
            <a:spLocks noChangeArrowheads="1"/>
          </p:cNvSpPr>
          <p:nvPr/>
        </p:nvSpPr>
        <p:spPr bwMode="auto">
          <a:xfrm>
            <a:off x="1782128" y="373102"/>
            <a:ext cx="6019608"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F254DC0B-2C17-1119-4842-CB70E5789D75}"/>
              </a:ext>
            </a:extLst>
          </p:cNvPr>
          <p:cNvSpPr txBox="1"/>
          <p:nvPr/>
        </p:nvSpPr>
        <p:spPr>
          <a:xfrm>
            <a:off x="1403648" y="195485"/>
            <a:ext cx="7038344" cy="136191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Естественное течение болезни </a:t>
            </a:r>
            <a:endParaRPr lang="ru-RU" sz="2800" b="1" dirty="0" smtClean="0">
              <a:latin typeface="Arial" panose="020B0604020202020204" pitchFamily="34" charset="0"/>
              <a:cs typeface="Arial" panose="020B0604020202020204" pitchFamily="34" charset="0"/>
            </a:endParaRPr>
          </a:p>
          <a:p>
            <a:pPr algn="ctr"/>
            <a:r>
              <a:rPr lang="ru-RU" sz="2800" b="1" dirty="0" smtClean="0">
                <a:latin typeface="Arial" panose="020B0604020202020204" pitchFamily="34" charset="0"/>
                <a:cs typeface="Arial" panose="020B0604020202020204" pitchFamily="34" charset="0"/>
              </a:rPr>
              <a:t>можно </a:t>
            </a:r>
            <a:r>
              <a:rPr lang="ru-RU" sz="2800" b="1" dirty="0">
                <a:latin typeface="Arial" panose="020B0604020202020204" pitchFamily="34" charset="0"/>
                <a:cs typeface="Arial" panose="020B0604020202020204" pitchFamily="34" charset="0"/>
              </a:rPr>
              <a:t>разделить на три периода:</a:t>
            </a:r>
            <a:endParaRPr lang="en-US" sz="2800" b="1" dirty="0">
              <a:latin typeface="Arial" panose="020B0604020202020204" pitchFamily="34" charset="0"/>
              <a:cs typeface="Arial" panose="020B0604020202020204" pitchFamily="34" charset="0"/>
            </a:endParaRPr>
          </a:p>
          <a:p>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65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115616" y="1761661"/>
            <a:ext cx="4929222" cy="761747"/>
          </a:xfrm>
          <a:prstGeom prst="rect">
            <a:avLst/>
          </a:prstGeom>
          <a:noFill/>
        </p:spPr>
        <p:txBody>
          <a:bodyPr wrap="square" lIns="68580" tIns="34290" rIns="68580" bIns="3429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4500" b="1" spc="38" dirty="0">
              <a:ln w="11430"/>
              <a:solidFill>
                <a:schemeClr val="accent4">
                  <a:lumMod val="75000"/>
                </a:schemeClr>
              </a:solidFill>
              <a:effectLst>
                <a:outerShdw blurRad="76200" dist="50800" dir="5400000" algn="tl" rotWithShape="0">
                  <a:srgbClr val="000000">
                    <a:alpha val="65000"/>
                  </a:srgbClr>
                </a:outerShdw>
              </a:effectLst>
              <a:latin typeface="Arial"/>
              <a:cs typeface="Arial"/>
            </a:endParaRPr>
          </a:p>
        </p:txBody>
      </p:sp>
      <p:sp>
        <p:nvSpPr>
          <p:cNvPr id="3" name="Прямоугольник 2"/>
          <p:cNvSpPr/>
          <p:nvPr/>
        </p:nvSpPr>
        <p:spPr>
          <a:xfrm>
            <a:off x="467544" y="1563638"/>
            <a:ext cx="8280920" cy="2192908"/>
          </a:xfrm>
          <a:prstGeom prst="rect">
            <a:avLst/>
          </a:prstGeom>
        </p:spPr>
        <p:txBody>
          <a:bodyPr wrap="square" lIns="68580" tIns="34290" rIns="68580" bIns="34290" anchor="t">
            <a:spAutoFit/>
          </a:bodyPr>
          <a:lstStyle/>
          <a:p>
            <a:pPr indent="337652"/>
            <a:r>
              <a:rPr lang="ru-RU" sz="2000" dirty="0">
                <a:latin typeface="Arial" panose="020B0604020202020204" pitchFamily="34" charset="0"/>
                <a:cs typeface="Arial" panose="020B0604020202020204" pitchFamily="34" charset="0"/>
              </a:rPr>
              <a:t>Латентный период начинается с момента поступления крови в желудок или двенадцатиперстную кишку и проявляется общими признаками кровопотери – обмороком, шумом в </a:t>
            </a:r>
            <a:r>
              <a:rPr lang="ru-RU" sz="2000" dirty="0" smtClean="0">
                <a:latin typeface="Arial" panose="020B0604020202020204" pitchFamily="34" charset="0"/>
                <a:cs typeface="Arial" panose="020B0604020202020204" pitchFamily="34" charset="0"/>
              </a:rPr>
              <a:t>ушах, головокружением</a:t>
            </a:r>
            <a:r>
              <a:rPr lang="ru-RU" sz="2000" dirty="0">
                <a:latin typeface="Arial" panose="020B0604020202020204" pitchFamily="34" charset="0"/>
                <a:cs typeface="Arial" panose="020B0604020202020204" pitchFamily="34" charset="0"/>
              </a:rPr>
              <a:t>, слабостью, холодным потом, учащением пульса и падением артериального давления. </a:t>
            </a:r>
            <a:r>
              <a:rPr lang="ru-RU" sz="2000" dirty="0" smtClean="0">
                <a:latin typeface="Arial" panose="020B0604020202020204" pitchFamily="34" charset="0"/>
                <a:cs typeface="Arial" panose="020B0604020202020204" pitchFamily="34" charset="0"/>
              </a:rPr>
              <a:t>	Продолжительность </a:t>
            </a:r>
            <a:r>
              <a:rPr lang="ru-RU" sz="2000" dirty="0">
                <a:latin typeface="Arial" panose="020B0604020202020204" pitchFamily="34" charset="0"/>
                <a:cs typeface="Arial" panose="020B0604020202020204" pitchFamily="34" charset="0"/>
              </a:rPr>
              <a:t>этого периода колеблется от нескольких минут до нескольких </a:t>
            </a:r>
            <a:r>
              <a:rPr lang="ru-RU" sz="2000" dirty="0" smtClean="0">
                <a:latin typeface="Arial" panose="020B0604020202020204" pitchFamily="34" charset="0"/>
                <a:cs typeface="Arial" panose="020B0604020202020204" pitchFamily="34" charset="0"/>
              </a:rPr>
              <a:t>суток. </a:t>
            </a:r>
          </a:p>
          <a:p>
            <a:pPr indent="337652"/>
            <a:endParaRPr lang="ru-RU" sz="1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2B75E01A-7EB8-E188-C40F-81A6CD906688}"/>
              </a:ext>
            </a:extLst>
          </p:cNvPr>
          <p:cNvSpPr txBox="1"/>
          <p:nvPr/>
        </p:nvSpPr>
        <p:spPr>
          <a:xfrm>
            <a:off x="395536" y="243873"/>
            <a:ext cx="8352928" cy="17793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600" b="1" dirty="0">
                <a:latin typeface="Arial" panose="020B0604020202020204" pitchFamily="34" charset="0"/>
                <a:cs typeface="Arial" panose="020B0604020202020204" pitchFamily="34" charset="0"/>
              </a:rPr>
              <a:t>Два </a:t>
            </a:r>
            <a:r>
              <a:rPr lang="ru-RU" sz="2600" b="1" dirty="0" smtClean="0">
                <a:latin typeface="Arial" panose="020B0604020202020204" pitchFamily="34" charset="0"/>
                <a:cs typeface="Arial" panose="020B0604020202020204" pitchFamily="34" charset="0"/>
              </a:rPr>
              <a:t>периода </a:t>
            </a:r>
            <a:r>
              <a:rPr lang="ru-RU" sz="2600" b="1" dirty="0" err="1">
                <a:latin typeface="Arial" panose="020B0604020202020204" pitchFamily="34" charset="0"/>
                <a:cs typeface="Arial" panose="020B0604020202020204" pitchFamily="34" charset="0"/>
              </a:rPr>
              <a:t>гастродуоденальных</a:t>
            </a:r>
            <a:r>
              <a:rPr lang="ru-RU" sz="2600" b="1" dirty="0">
                <a:latin typeface="Arial" panose="020B0604020202020204" pitchFamily="34" charset="0"/>
                <a:cs typeface="Arial" panose="020B0604020202020204" pitchFamily="34" charset="0"/>
              </a:rPr>
              <a:t> </a:t>
            </a:r>
            <a:endParaRPr lang="en-US" sz="2600" b="1" dirty="0" smtClean="0">
              <a:latin typeface="Arial" panose="020B0604020202020204" pitchFamily="34" charset="0"/>
              <a:cs typeface="Arial" panose="020B0604020202020204" pitchFamily="34" charset="0"/>
            </a:endParaRPr>
          </a:p>
          <a:p>
            <a:pPr algn="ctr"/>
            <a:r>
              <a:rPr lang="ru-RU" sz="2600" b="1" dirty="0" smtClean="0">
                <a:latin typeface="Arial" panose="020B0604020202020204" pitchFamily="34" charset="0"/>
                <a:cs typeface="Arial" panose="020B0604020202020204" pitchFamily="34" charset="0"/>
              </a:rPr>
              <a:t>кровотечений </a:t>
            </a:r>
            <a:r>
              <a:rPr lang="en-US" sz="2600" b="1" dirty="0" smtClean="0">
                <a:latin typeface="Arial" panose="020B0604020202020204" pitchFamily="34" charset="0"/>
                <a:cs typeface="Arial" panose="020B0604020202020204" pitchFamily="34" charset="0"/>
              </a:rPr>
              <a:t> </a:t>
            </a:r>
            <a:r>
              <a:rPr lang="ru-RU" sz="2600" b="1" dirty="0" smtClean="0">
                <a:latin typeface="Arial" panose="020B0604020202020204" pitchFamily="34" charset="0"/>
                <a:cs typeface="Arial" panose="020B0604020202020204" pitchFamily="34" charset="0"/>
              </a:rPr>
              <a:t>язвенной </a:t>
            </a:r>
            <a:r>
              <a:rPr lang="ru-RU" sz="2600" b="1" dirty="0">
                <a:latin typeface="Arial" panose="020B0604020202020204" pitchFamily="34" charset="0"/>
                <a:cs typeface="Arial" panose="020B0604020202020204" pitchFamily="34" charset="0"/>
              </a:rPr>
              <a:t>этиологии</a:t>
            </a:r>
          </a:p>
          <a:p>
            <a:pPr algn="ctr"/>
            <a:endParaRPr lang="ru-RU" sz="2800" dirty="0" smtClean="0">
              <a:ea typeface="+mn-lt"/>
              <a:cs typeface="+mn-lt"/>
            </a:endParaRPr>
          </a:p>
          <a:p>
            <a:pPr algn="ctr"/>
            <a:endParaRPr lang="ru-RU" sz="2100" dirty="0">
              <a:ea typeface="+mn-lt"/>
              <a:cs typeface="+mn-lt"/>
            </a:endParaRPr>
          </a:p>
          <a:p>
            <a:pPr algn="l"/>
            <a:endParaRPr lang="ru-RU" sz="1013" dirty="0">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1475656" y="699389"/>
            <a:ext cx="6515100" cy="628650"/>
          </a:xfrm>
        </p:spPr>
        <p:txBody>
          <a:bodyPr>
            <a:noAutofit/>
          </a:bodyPr>
          <a:lstStyle/>
          <a:p>
            <a:pPr algn="ctr"/>
            <a:r>
              <a:rPr lang="en-US" sz="2800" b="1" dirty="0">
                <a:latin typeface="Arial" panose="020B0604020202020204" pitchFamily="34" charset="0"/>
                <a:cs typeface="Arial" panose="020B0604020202020204" pitchFamily="34" charset="0"/>
              </a:rPr>
              <a:t>I</a:t>
            </a:r>
            <a:r>
              <a:rPr lang="ru-RU" sz="2800" b="1" dirty="0">
                <a:latin typeface="Arial" panose="020B0604020202020204" pitchFamily="34" charset="0"/>
                <a:cs typeface="Arial" panose="020B0604020202020204" pitchFamily="34" charset="0"/>
              </a:rPr>
              <a:t> стадия первичного шока  </a:t>
            </a:r>
            <a:r>
              <a:rPr lang="ru-RU" sz="2800" b="1" dirty="0" smtClean="0">
                <a:latin typeface="Arial" panose="020B0604020202020204" pitchFamily="34" charset="0"/>
                <a:cs typeface="Arial" panose="020B0604020202020204" pitchFamily="34" charset="0"/>
              </a:rPr>
              <a:t/>
            </a:r>
            <a:br>
              <a:rPr lang="ru-RU" sz="2800" b="1" dirty="0" smtClean="0">
                <a:latin typeface="Arial" panose="020B0604020202020204" pitchFamily="34" charset="0"/>
                <a:cs typeface="Arial" panose="020B0604020202020204" pitchFamily="34" charset="0"/>
              </a:rPr>
            </a:br>
            <a:r>
              <a:rPr lang="ru-RU" sz="2800" b="1" dirty="0" smtClean="0">
                <a:latin typeface="Arial" panose="020B0604020202020204" pitchFamily="34" charset="0"/>
                <a:cs typeface="Arial" panose="020B0604020202020204" pitchFamily="34" charset="0"/>
              </a:rPr>
              <a:t>(</a:t>
            </a:r>
            <a:r>
              <a:rPr lang="ru-RU" sz="2800" b="1" dirty="0">
                <a:latin typeface="Arial" panose="020B0604020202020204" pitchFamily="34" charset="0"/>
                <a:cs typeface="Arial" panose="020B0604020202020204" pitchFamily="34" charset="0"/>
              </a:rPr>
              <a:t>первые 6 часов)</a:t>
            </a:r>
            <a:br>
              <a:rPr lang="ru-RU" sz="2800" b="1" dirty="0">
                <a:latin typeface="Arial" panose="020B0604020202020204" pitchFamily="34" charset="0"/>
                <a:cs typeface="Arial" panose="020B0604020202020204" pitchFamily="34" charset="0"/>
              </a:rPr>
            </a:br>
            <a:endParaRPr lang="ru-RU" sz="2800" b="1" dirty="0">
              <a:latin typeface="Arial" panose="020B0604020202020204" pitchFamily="34" charset="0"/>
              <a:cs typeface="Arial" panose="020B0604020202020204" pitchFamily="34" charset="0"/>
            </a:endParaRPr>
          </a:p>
        </p:txBody>
      </p:sp>
      <p:sp>
        <p:nvSpPr>
          <p:cNvPr id="3" name="Содержимое 2"/>
          <p:cNvSpPr>
            <a:spLocks noGrp="1"/>
          </p:cNvSpPr>
          <p:nvPr>
            <p:ph idx="1"/>
          </p:nvPr>
        </p:nvSpPr>
        <p:spPr>
          <a:xfrm>
            <a:off x="395536" y="699542"/>
            <a:ext cx="7848020" cy="3536181"/>
          </a:xfrm>
        </p:spPr>
        <p:txBody>
          <a:bodyPr>
            <a:normAutofit/>
          </a:bodyPr>
          <a:lstStyle/>
          <a:p>
            <a:pPr lvl="0">
              <a:buNone/>
            </a:pPr>
            <a:r>
              <a:rPr lang="ru-RU" sz="2700" dirty="0">
                <a:solidFill>
                  <a:srgbClr val="002060"/>
                </a:solidFill>
                <a:effectLst>
                  <a:outerShdw blurRad="38100" dist="38100" dir="2700000" algn="tl">
                    <a:srgbClr val="000000">
                      <a:alpha val="43137"/>
                    </a:srgbClr>
                  </a:outerShdw>
                </a:effectLst>
              </a:rPr>
              <a:t>	</a:t>
            </a:r>
            <a:endParaRPr lang="ru-RU" dirty="0">
              <a:latin typeface="Times New Roman" pitchFamily="18" charset="0"/>
              <a:cs typeface="Times New Roman" pitchFamily="18" charset="0"/>
            </a:endParaRPr>
          </a:p>
        </p:txBody>
      </p:sp>
      <p:sp>
        <p:nvSpPr>
          <p:cNvPr id="2" name="Прямоугольник 1"/>
          <p:cNvSpPr/>
          <p:nvPr/>
        </p:nvSpPr>
        <p:spPr>
          <a:xfrm>
            <a:off x="323528" y="1563638"/>
            <a:ext cx="8964000" cy="3170099"/>
          </a:xfrm>
          <a:prstGeom prst="rect">
            <a:avLst/>
          </a:prstGeom>
        </p:spPr>
        <p:txBody>
          <a:bodyPr>
            <a:spAutoFit/>
          </a:bodyPr>
          <a:lstStyle/>
          <a:p>
            <a:pPr indent="337652"/>
            <a:r>
              <a:rPr lang="ru-RU" sz="2000" dirty="0">
                <a:latin typeface="Arial" panose="020B0604020202020204" pitchFamily="34" charset="0"/>
                <a:ea typeface="MS Mincho"/>
                <a:cs typeface="Arial" panose="020B0604020202020204" pitchFamily="34" charset="0"/>
              </a:rPr>
              <a:t>Прободение язвы – возникает внезапно и характеризуется бурным началом и клинической картиной, характерной для острой формы перитонита. </a:t>
            </a:r>
          </a:p>
          <a:p>
            <a:pPr indent="337652"/>
            <a:r>
              <a:rPr lang="ru-RU" sz="2000" dirty="0">
                <a:latin typeface="Arial" panose="020B0604020202020204" pitchFamily="34" charset="0"/>
                <a:ea typeface="MS Mincho"/>
                <a:cs typeface="Arial" panose="020B0604020202020204" pitchFamily="34" charset="0"/>
              </a:rPr>
              <a:t>Первый период –</a:t>
            </a:r>
            <a:r>
              <a:rPr lang="ru-RU" sz="2000" b="1" i="1" dirty="0">
                <a:latin typeface="Arial" panose="020B0604020202020204" pitchFamily="34" charset="0"/>
                <a:ea typeface="MS Mincho"/>
                <a:cs typeface="Arial" panose="020B0604020202020204" pitchFamily="34" charset="0"/>
              </a:rPr>
              <a:t> </a:t>
            </a:r>
            <a:r>
              <a:rPr lang="ru-RU" sz="2000" dirty="0">
                <a:latin typeface="Arial" panose="020B0604020202020204" pitchFamily="34" charset="0"/>
                <a:ea typeface="MS Mincho"/>
                <a:cs typeface="Arial" panose="020B0604020202020204" pitchFamily="34" charset="0"/>
              </a:rPr>
              <a:t>возникает сразу же в момент прободения язвы. Внезапно появляется очень сильная, острая, резкая боль в животе. Ее называют «кинжальная» боль. Эта боль возникает, когда язва прорывается и содержимое желудка или двенадцатиперстной кишки поступает в брюшную полость. Сначала боль появляется в верхней половине живота, затем распространяется на весь живот. Она резко усиливается при движении, кашле. </a:t>
            </a:r>
          </a:p>
        </p:txBody>
      </p:sp>
    </p:spTree>
    <p:extLst>
      <p:ext uri="{BB962C8B-B14F-4D97-AF65-F5344CB8AC3E}">
        <p14:creationId xmlns:p14="http://schemas.microsoft.com/office/powerpoint/2010/main" val="271922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1331640" y="574948"/>
            <a:ext cx="6515100" cy="628650"/>
          </a:xfrm>
        </p:spPr>
        <p:txBody>
          <a:bodyPr>
            <a:noAutofit/>
          </a:bodyPr>
          <a:lstStyle/>
          <a:p>
            <a:pPr algn="ctr"/>
            <a:r>
              <a:rPr lang="en-US" sz="2800" b="1" dirty="0">
                <a:latin typeface="Arial" panose="020B0604020202020204" pitchFamily="34" charset="0"/>
                <a:cs typeface="Arial" panose="020B0604020202020204" pitchFamily="34" charset="0"/>
              </a:rPr>
              <a:t>I</a:t>
            </a:r>
            <a:r>
              <a:rPr lang="ru-RU" sz="2800" b="1" dirty="0">
                <a:latin typeface="Arial" panose="020B0604020202020204" pitchFamily="34" charset="0"/>
                <a:cs typeface="Arial" panose="020B0604020202020204" pitchFamily="34" charset="0"/>
              </a:rPr>
              <a:t> стадия первичного шока  </a:t>
            </a:r>
            <a:r>
              <a:rPr lang="ru-RU" sz="2800" b="1" dirty="0" smtClean="0">
                <a:latin typeface="Arial" panose="020B0604020202020204" pitchFamily="34" charset="0"/>
                <a:cs typeface="Arial" panose="020B0604020202020204" pitchFamily="34" charset="0"/>
              </a:rPr>
              <a:t/>
            </a:r>
            <a:br>
              <a:rPr lang="ru-RU" sz="2800" b="1" dirty="0" smtClean="0">
                <a:latin typeface="Arial" panose="020B0604020202020204" pitchFamily="34" charset="0"/>
                <a:cs typeface="Arial" panose="020B0604020202020204" pitchFamily="34" charset="0"/>
              </a:rPr>
            </a:br>
            <a:r>
              <a:rPr lang="ru-RU" sz="2800" b="1" dirty="0" smtClean="0">
                <a:latin typeface="Arial" panose="020B0604020202020204" pitchFamily="34" charset="0"/>
                <a:cs typeface="Arial" panose="020B0604020202020204" pitchFamily="34" charset="0"/>
              </a:rPr>
              <a:t>(</a:t>
            </a:r>
            <a:r>
              <a:rPr lang="ru-RU" sz="2800" b="1" dirty="0">
                <a:latin typeface="Arial" panose="020B0604020202020204" pitchFamily="34" charset="0"/>
                <a:cs typeface="Arial" panose="020B0604020202020204" pitchFamily="34" charset="0"/>
              </a:rPr>
              <a:t>первые 6 часов)</a:t>
            </a:r>
            <a:br>
              <a:rPr lang="ru-RU" sz="2800" b="1" dirty="0">
                <a:latin typeface="Arial" panose="020B0604020202020204" pitchFamily="34" charset="0"/>
                <a:cs typeface="Arial" panose="020B0604020202020204" pitchFamily="34" charset="0"/>
              </a:rPr>
            </a:br>
            <a:endParaRPr lang="ru-RU" sz="2800" b="1" dirty="0">
              <a:latin typeface="Arial" panose="020B0604020202020204" pitchFamily="34" charset="0"/>
              <a:cs typeface="Arial" panose="020B0604020202020204" pitchFamily="34" charset="0"/>
            </a:endParaRPr>
          </a:p>
        </p:txBody>
      </p:sp>
      <p:sp>
        <p:nvSpPr>
          <p:cNvPr id="3" name="Содержимое 2"/>
          <p:cNvSpPr>
            <a:spLocks noGrp="1"/>
          </p:cNvSpPr>
          <p:nvPr>
            <p:ph idx="1"/>
          </p:nvPr>
        </p:nvSpPr>
        <p:spPr>
          <a:xfrm>
            <a:off x="395536" y="699542"/>
            <a:ext cx="7848020" cy="3536181"/>
          </a:xfrm>
        </p:spPr>
        <p:txBody>
          <a:bodyPr>
            <a:normAutofit/>
          </a:bodyPr>
          <a:lstStyle/>
          <a:p>
            <a:pPr lvl="0">
              <a:buNone/>
            </a:pPr>
            <a:r>
              <a:rPr lang="ru-RU" sz="2700" dirty="0">
                <a:solidFill>
                  <a:srgbClr val="002060"/>
                </a:solidFill>
                <a:effectLst>
                  <a:outerShdw blurRad="38100" dist="38100" dir="2700000" algn="tl">
                    <a:srgbClr val="000000">
                      <a:alpha val="43137"/>
                    </a:srgbClr>
                  </a:outerShdw>
                </a:effectLst>
              </a:rPr>
              <a:t>	</a:t>
            </a:r>
            <a:endParaRPr lang="ru-RU" dirty="0">
              <a:latin typeface="Times New Roman" pitchFamily="18" charset="0"/>
              <a:cs typeface="Times New Roman" pitchFamily="18" charset="0"/>
            </a:endParaRPr>
          </a:p>
        </p:txBody>
      </p:sp>
      <p:sp>
        <p:nvSpPr>
          <p:cNvPr id="2" name="Прямоугольник 1"/>
          <p:cNvSpPr/>
          <p:nvPr/>
        </p:nvSpPr>
        <p:spPr>
          <a:xfrm>
            <a:off x="395536" y="1203598"/>
            <a:ext cx="8792564" cy="3170099"/>
          </a:xfrm>
          <a:prstGeom prst="rect">
            <a:avLst/>
          </a:prstGeom>
        </p:spPr>
        <p:txBody>
          <a:bodyPr wrap="square">
            <a:spAutoFit/>
          </a:bodyPr>
          <a:lstStyle/>
          <a:p>
            <a:pPr indent="337652"/>
            <a:r>
              <a:rPr lang="ru-RU" sz="2000" dirty="0" smtClean="0">
                <a:latin typeface="Arial" panose="020B0604020202020204" pitchFamily="34" charset="0"/>
                <a:ea typeface="MS Mincho"/>
                <a:cs typeface="Arial" panose="020B0604020202020204" pitchFamily="34" charset="0"/>
              </a:rPr>
              <a:t>Общее </a:t>
            </a:r>
            <a:r>
              <a:rPr lang="ru-RU" sz="2000" dirty="0">
                <a:latin typeface="Arial" panose="020B0604020202020204" pitchFamily="34" charset="0"/>
                <a:ea typeface="MS Mincho"/>
                <a:cs typeface="Arial" panose="020B0604020202020204" pitchFamily="34" charset="0"/>
              </a:rPr>
              <a:t>состояние больного тяжелое: резкая бледность кожи, холодный пот, артериальное давление понижено, пульс замедлен. Характерно страдальческое выражение лица, кожные покровы бледные, губы цианотичны, сухость слизистой рта и губ, черты лица заострены, конечности холодные, дыхание поверхностное, редкое. Пациент принимает вынужденную позу: лежа на спине или на боку с подтянутыми к животу ногами. Некоторые пациенты могут быть возбуждены и кричат от боли. Живот втянут, при дыхании не двигается. Появляется резко выраженное напряжение мышц живота. Живот настолько твердый, что это напряжение называется «доскообразным». </a:t>
            </a:r>
          </a:p>
        </p:txBody>
      </p:sp>
    </p:spTree>
    <p:extLst>
      <p:ext uri="{BB962C8B-B14F-4D97-AF65-F5344CB8AC3E}">
        <p14:creationId xmlns:p14="http://schemas.microsoft.com/office/powerpoint/2010/main" val="1081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1184958" y="286893"/>
            <a:ext cx="6515100" cy="628650"/>
          </a:xfrm>
        </p:spPr>
        <p:txBody>
          <a:bodyPr>
            <a:normAutofit/>
          </a:bodyPr>
          <a:lstStyle/>
          <a:p>
            <a:pPr algn="ctr"/>
            <a:r>
              <a:rPr lang="ru-RU" sz="2800" b="1" dirty="0">
                <a:latin typeface="Arial" panose="020B0604020202020204" pitchFamily="34" charset="0"/>
                <a:cs typeface="Arial" panose="020B0604020202020204" pitchFamily="34" charset="0"/>
              </a:rPr>
              <a:t>Симптомы</a:t>
            </a:r>
            <a:r>
              <a:rPr lang="ru-RU" sz="2800" b="1" dirty="0">
                <a:latin typeface="Arial"/>
                <a:cs typeface="Arial"/>
              </a:rPr>
              <a:t> </a:t>
            </a:r>
          </a:p>
        </p:txBody>
      </p:sp>
      <p:sp>
        <p:nvSpPr>
          <p:cNvPr id="3" name="Содержимое 2"/>
          <p:cNvSpPr>
            <a:spLocks noGrp="1"/>
          </p:cNvSpPr>
          <p:nvPr>
            <p:ph idx="1"/>
          </p:nvPr>
        </p:nvSpPr>
        <p:spPr>
          <a:xfrm>
            <a:off x="395536" y="843558"/>
            <a:ext cx="8424936" cy="3888000"/>
          </a:xfrm>
        </p:spPr>
        <p:txBody>
          <a:bodyPr vert="horz" lIns="68580" tIns="34290" rIns="68580" bIns="34290" rtlCol="0" anchor="t">
            <a:normAutofit fontScale="25000" lnSpcReduction="20000"/>
          </a:bodyPr>
          <a:lstStyle/>
          <a:p>
            <a:pPr lvl="0" algn="just">
              <a:lnSpc>
                <a:spcPct val="120000"/>
              </a:lnSpc>
              <a:buNone/>
            </a:pPr>
            <a:r>
              <a:rPr lang="ru-RU" sz="2700" dirty="0">
                <a:solidFill>
                  <a:srgbClr val="002060"/>
                </a:solidFill>
                <a:effectLst>
                  <a:outerShdw blurRad="38100" dist="38100" dir="2700000" algn="tl">
                    <a:srgbClr val="000000">
                      <a:alpha val="43137"/>
                    </a:srgbClr>
                  </a:outerShdw>
                </a:effectLst>
              </a:rPr>
              <a:t>	</a:t>
            </a:r>
            <a:r>
              <a:rPr lang="ru-RU" sz="6000" dirty="0">
                <a:solidFill>
                  <a:srgbClr val="002060"/>
                </a:solidFill>
                <a:effectLst>
                  <a:outerShdw blurRad="38100" dist="38100" dir="2700000" algn="tl">
                    <a:srgbClr val="000000">
                      <a:alpha val="43137"/>
                    </a:srgbClr>
                  </a:outerShdw>
                </a:effectLst>
              </a:rPr>
              <a:t> </a:t>
            </a:r>
          </a:p>
          <a:p>
            <a:pPr marL="0" indent="0">
              <a:lnSpc>
                <a:spcPct val="120000"/>
              </a:lnSpc>
              <a:buNone/>
            </a:pPr>
            <a:r>
              <a:rPr lang="ru-RU" sz="6000" dirty="0">
                <a:latin typeface="Arial" panose="020B0604020202020204" pitchFamily="34" charset="0"/>
                <a:cs typeface="Arial" panose="020B0604020202020204" pitchFamily="34" charset="0"/>
              </a:rPr>
              <a:t> </a:t>
            </a:r>
            <a:r>
              <a:rPr lang="ru-RU" sz="8000" dirty="0">
                <a:latin typeface="Arial" panose="020B0604020202020204" pitchFamily="34" charset="0"/>
                <a:cs typeface="Arial" panose="020B0604020202020204" pitchFamily="34" charset="0"/>
              </a:rPr>
              <a:t>Характерна «Триада </a:t>
            </a:r>
            <a:r>
              <a:rPr lang="ru-RU" sz="8000" dirty="0" err="1">
                <a:latin typeface="Arial" panose="020B0604020202020204" pitchFamily="34" charset="0"/>
                <a:cs typeface="Arial" panose="020B0604020202020204" pitchFamily="34" charset="0"/>
              </a:rPr>
              <a:t>Книгина</a:t>
            </a:r>
            <a:r>
              <a:rPr lang="ru-RU" sz="8000" dirty="0">
                <a:latin typeface="Arial" panose="020B0604020202020204" pitchFamily="34" charset="0"/>
                <a:cs typeface="Arial" panose="020B0604020202020204" pitchFamily="34" charset="0"/>
              </a:rPr>
              <a:t>–</a:t>
            </a:r>
            <a:r>
              <a:rPr lang="ru-RU" sz="8000" dirty="0" err="1">
                <a:latin typeface="Arial" panose="020B0604020202020204" pitchFamily="34" charset="0"/>
                <a:cs typeface="Arial" panose="020B0604020202020204" pitchFamily="34" charset="0"/>
              </a:rPr>
              <a:t>Мондора</a:t>
            </a:r>
            <a:r>
              <a:rPr lang="ru-RU" sz="8000" dirty="0">
                <a:latin typeface="Arial" panose="020B0604020202020204" pitchFamily="34" charset="0"/>
                <a:cs typeface="Arial" panose="020B0604020202020204" pitchFamily="34" charset="0"/>
              </a:rPr>
              <a:t>» включающая в себя: острую «кинжальную» боль, «доскообразное» напряжение мышц передней брюшной стенки, наличие язвенного анамнеза. Можно определить также следующие симптомы: </a:t>
            </a:r>
          </a:p>
          <a:p>
            <a:pPr>
              <a:lnSpc>
                <a:spcPct val="120000"/>
              </a:lnSpc>
            </a:pPr>
            <a:r>
              <a:rPr lang="ru-RU" sz="8000" dirty="0">
                <a:latin typeface="Arial" panose="020B0604020202020204" pitchFamily="34" charset="0"/>
                <a:cs typeface="Arial" panose="020B0604020202020204" pitchFamily="34" charset="0"/>
              </a:rPr>
              <a:t>симптом </a:t>
            </a:r>
            <a:r>
              <a:rPr lang="ru-RU" sz="8000" dirty="0" err="1">
                <a:latin typeface="Arial" panose="020B0604020202020204" pitchFamily="34" charset="0"/>
                <a:cs typeface="Arial" panose="020B0604020202020204" pitchFamily="34" charset="0"/>
              </a:rPr>
              <a:t>Бейли</a:t>
            </a:r>
            <a:r>
              <a:rPr lang="ru-RU" sz="8000" dirty="0">
                <a:latin typeface="Arial" panose="020B0604020202020204" pitchFamily="34" charset="0"/>
                <a:cs typeface="Arial" panose="020B0604020202020204" pitchFamily="34" charset="0"/>
              </a:rPr>
              <a:t> (извращенный тип дыхания),</a:t>
            </a:r>
          </a:p>
          <a:p>
            <a:pPr>
              <a:lnSpc>
                <a:spcPct val="120000"/>
              </a:lnSpc>
            </a:pPr>
            <a:r>
              <a:rPr lang="ru-RU" sz="8000" dirty="0">
                <a:latin typeface="Arial" panose="020B0604020202020204" pitchFamily="34" charset="0"/>
                <a:cs typeface="Arial" panose="020B0604020202020204" pitchFamily="34" charset="0"/>
              </a:rPr>
              <a:t>симптом </a:t>
            </a:r>
            <a:r>
              <a:rPr lang="ru-RU" sz="8000" dirty="0" err="1">
                <a:latin typeface="Arial" panose="020B0604020202020204" pitchFamily="34" charset="0"/>
                <a:cs typeface="Arial" panose="020B0604020202020204" pitchFamily="34" charset="0"/>
              </a:rPr>
              <a:t>Гефтера</a:t>
            </a:r>
            <a:r>
              <a:rPr lang="ru-RU" sz="8000" dirty="0">
                <a:latin typeface="Arial" panose="020B0604020202020204" pitchFamily="34" charset="0"/>
                <a:cs typeface="Arial" panose="020B0604020202020204" pitchFamily="34" charset="0"/>
              </a:rPr>
              <a:t>–</a:t>
            </a:r>
            <a:r>
              <a:rPr lang="ru-RU" sz="8000" dirty="0" err="1">
                <a:latin typeface="Arial" panose="020B0604020202020204" pitchFamily="34" charset="0"/>
                <a:cs typeface="Arial" panose="020B0604020202020204" pitchFamily="34" charset="0"/>
              </a:rPr>
              <a:t>Шипицина</a:t>
            </a:r>
            <a:r>
              <a:rPr lang="ru-RU" sz="8000" dirty="0">
                <a:latin typeface="Arial" panose="020B0604020202020204" pitchFamily="34" charset="0"/>
                <a:cs typeface="Arial" panose="020B0604020202020204" pitchFamily="34" charset="0"/>
              </a:rPr>
              <a:t> (шум плеска в брюшной полости),</a:t>
            </a:r>
          </a:p>
          <a:p>
            <a:pPr>
              <a:lnSpc>
                <a:spcPct val="120000"/>
              </a:lnSpc>
            </a:pPr>
            <a:r>
              <a:rPr lang="ru-RU" sz="8000" dirty="0">
                <a:latin typeface="Arial" panose="020B0604020202020204" pitchFamily="34" charset="0"/>
                <a:cs typeface="Arial" panose="020B0604020202020204" pitchFamily="34" charset="0"/>
              </a:rPr>
              <a:t>симптом </a:t>
            </a:r>
            <a:r>
              <a:rPr lang="ru-RU" sz="8000" dirty="0" err="1">
                <a:latin typeface="Arial" panose="020B0604020202020204" pitchFamily="34" charset="0"/>
                <a:cs typeface="Arial" panose="020B0604020202020204" pitchFamily="34" charset="0"/>
              </a:rPr>
              <a:t>Куленкампфа</a:t>
            </a:r>
            <a:r>
              <a:rPr lang="ru-RU" sz="8000" dirty="0">
                <a:latin typeface="Arial" panose="020B0604020202020204" pitchFamily="34" charset="0"/>
                <a:cs typeface="Arial" panose="020B0604020202020204" pitchFamily="34" charset="0"/>
              </a:rPr>
              <a:t> – «крик Дугласа».</a:t>
            </a:r>
          </a:p>
          <a:p>
            <a:pPr marL="0" indent="0">
              <a:lnSpc>
                <a:spcPct val="120000"/>
              </a:lnSpc>
              <a:buNone/>
            </a:pPr>
            <a:r>
              <a:rPr lang="ru-RU" sz="8000" dirty="0">
                <a:latin typeface="Arial" panose="020B0604020202020204" pitchFamily="34" charset="0"/>
                <a:cs typeface="Arial" panose="020B0604020202020204" pitchFamily="34" charset="0"/>
              </a:rPr>
              <a:t>Нередко отмечается френикус-симптом – иррадиация боли в шею или </a:t>
            </a:r>
            <a:r>
              <a:rPr lang="ru-RU" sz="8000" dirty="0" err="1">
                <a:latin typeface="Arial" panose="020B0604020202020204" pitchFamily="34" charset="0"/>
                <a:cs typeface="Arial" panose="020B0604020202020204" pitchFamily="34" charset="0"/>
              </a:rPr>
              <a:t>надплечье</a:t>
            </a:r>
            <a:r>
              <a:rPr lang="ru-RU" sz="8000" dirty="0">
                <a:latin typeface="Arial" panose="020B0604020202020204" pitchFamily="34" charset="0"/>
                <a:cs typeface="Arial" panose="020B0604020202020204" pitchFamily="34" charset="0"/>
              </a:rPr>
              <a:t> за  счет раздражения диафрагмальных нервов при локализации выпота в </a:t>
            </a:r>
            <a:r>
              <a:rPr lang="ru-RU" sz="8000" dirty="0" err="1">
                <a:latin typeface="Arial" panose="020B0604020202020204" pitchFamily="34" charset="0"/>
                <a:cs typeface="Arial" panose="020B0604020202020204" pitchFamily="34" charset="0"/>
              </a:rPr>
              <a:t>поддиафрагмальном</a:t>
            </a:r>
            <a:r>
              <a:rPr lang="ru-RU" sz="8000" dirty="0">
                <a:latin typeface="Arial" panose="020B0604020202020204" pitchFamily="34" charset="0"/>
                <a:cs typeface="Arial" panose="020B0604020202020204" pitchFamily="34" charset="0"/>
              </a:rPr>
              <a:t> пространстве.</a:t>
            </a:r>
          </a:p>
          <a:p>
            <a:pPr marL="0" indent="0">
              <a:lnSpc>
                <a:spcPct val="120000"/>
              </a:lnSpc>
              <a:buNone/>
            </a:pPr>
            <a:endParaRPr lang="ru-RU" sz="6000" dirty="0">
              <a:latin typeface="Times New Roman"/>
              <a:cs typeface="Times New Roman"/>
            </a:endParaRPr>
          </a:p>
          <a:p>
            <a:pPr>
              <a:buNone/>
            </a:pPr>
            <a:endParaRPr lang="ru-RU" sz="6000" dirty="0"/>
          </a:p>
        </p:txBody>
      </p:sp>
    </p:spTree>
    <p:extLst>
      <p:ext uri="{BB962C8B-B14F-4D97-AF65-F5344CB8AC3E}">
        <p14:creationId xmlns:p14="http://schemas.microsoft.com/office/powerpoint/2010/main" val="230637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1574034" y="439932"/>
            <a:ext cx="5990411" cy="502048"/>
          </a:xfrm>
        </p:spPr>
        <p:txBody>
          <a:bodyPr>
            <a:noAutofit/>
          </a:bodyPr>
          <a:lstStyle/>
          <a:p>
            <a:pPr algn="ctr"/>
            <a:r>
              <a:rPr lang="ru-RU" sz="2800" b="1" dirty="0">
                <a:latin typeface="Arial" panose="020B0604020202020204" pitchFamily="34" charset="0"/>
                <a:cs typeface="Arial" panose="020B0604020202020204" pitchFamily="34" charset="0"/>
              </a:rPr>
              <a:t>Объективное </a:t>
            </a:r>
            <a:r>
              <a:rPr lang="ru-RU" sz="2800" b="1" dirty="0" smtClean="0">
                <a:latin typeface="Arial" panose="020B0604020202020204" pitchFamily="34" charset="0"/>
                <a:cs typeface="Arial" panose="020B0604020202020204" pitchFamily="34" charset="0"/>
              </a:rPr>
              <a:t/>
            </a:r>
            <a:br>
              <a:rPr lang="ru-RU" sz="2800" b="1" dirty="0" smtClean="0">
                <a:latin typeface="Arial" panose="020B0604020202020204" pitchFamily="34" charset="0"/>
                <a:cs typeface="Arial" panose="020B0604020202020204" pitchFamily="34" charset="0"/>
              </a:rPr>
            </a:br>
            <a:r>
              <a:rPr lang="ru-RU" sz="2800" b="1" dirty="0" smtClean="0">
                <a:latin typeface="Arial" panose="020B0604020202020204" pitchFamily="34" charset="0"/>
                <a:cs typeface="Arial" panose="020B0604020202020204" pitchFamily="34" charset="0"/>
              </a:rPr>
              <a:t>обследование </a:t>
            </a:r>
            <a:r>
              <a:rPr lang="ru-RU" sz="2800" b="1" dirty="0">
                <a:latin typeface="Arial" panose="020B0604020202020204" pitchFamily="34" charset="0"/>
                <a:cs typeface="Arial" panose="020B0604020202020204" pitchFamily="34" charset="0"/>
              </a:rPr>
              <a:t>больного</a:t>
            </a:r>
            <a:br>
              <a:rPr lang="ru-RU" sz="2800" b="1" dirty="0">
                <a:latin typeface="Arial" panose="020B0604020202020204" pitchFamily="34" charset="0"/>
                <a:cs typeface="Arial" panose="020B0604020202020204" pitchFamily="34" charset="0"/>
              </a:rPr>
            </a:br>
            <a:endParaRPr lang="ru-RU" sz="2800" b="1" dirty="0">
              <a:latin typeface="Arial" panose="020B0604020202020204" pitchFamily="34" charset="0"/>
              <a:cs typeface="Arial" panose="020B0604020202020204" pitchFamily="34" charset="0"/>
            </a:endParaRPr>
          </a:p>
        </p:txBody>
      </p:sp>
      <p:sp>
        <p:nvSpPr>
          <p:cNvPr id="3" name="Содержимое 2"/>
          <p:cNvSpPr>
            <a:spLocks noGrp="1"/>
          </p:cNvSpPr>
          <p:nvPr>
            <p:ph idx="1"/>
          </p:nvPr>
        </p:nvSpPr>
        <p:spPr>
          <a:xfrm>
            <a:off x="539552" y="915566"/>
            <a:ext cx="8280920" cy="3996000"/>
          </a:xfrm>
        </p:spPr>
        <p:txBody>
          <a:bodyPr>
            <a:normAutofit/>
          </a:bodyPr>
          <a:lstStyle/>
          <a:p>
            <a:pPr marL="0" indent="0">
              <a:buNone/>
            </a:pPr>
            <a:r>
              <a:rPr lang="ru-RU" sz="2000" dirty="0" smtClean="0">
                <a:latin typeface="Arial" panose="020B0604020202020204" pitchFamily="34" charset="0"/>
                <a:cs typeface="Arial" panose="020B0604020202020204" pitchFamily="34" charset="0"/>
              </a:rPr>
              <a:t>При </a:t>
            </a:r>
            <a:r>
              <a:rPr lang="ru-RU" sz="2000" dirty="0">
                <a:latin typeface="Arial" panose="020B0604020202020204" pitchFamily="34" charset="0"/>
                <a:cs typeface="Arial" panose="020B0604020202020204" pitchFamily="34" charset="0"/>
              </a:rPr>
              <a:t>пальпации кроме напряжения брюшной стенки определяются резко положительные симптомы раздражения брюшины, в первую очередь, симптом </a:t>
            </a:r>
            <a:r>
              <a:rPr lang="ru-RU" sz="2000" dirty="0" err="1">
                <a:latin typeface="Arial" panose="020B0604020202020204" pitchFamily="34" charset="0"/>
                <a:cs typeface="Arial" panose="020B0604020202020204" pitchFamily="34" charset="0"/>
              </a:rPr>
              <a:t>Щеткина-Блюмберг</a:t>
            </a:r>
            <a:r>
              <a:rPr lang="ru-RU" sz="2000" dirty="0">
                <a:latin typeface="Arial" panose="020B0604020202020204" pitchFamily="34" charset="0"/>
                <a:cs typeface="Arial" panose="020B0604020202020204" pitchFamily="34" charset="0"/>
              </a:rPr>
              <a:t>; симптом Воскресенского, симптом </a:t>
            </a:r>
            <a:r>
              <a:rPr lang="ru-RU" sz="2000" dirty="0" err="1">
                <a:latin typeface="Arial" panose="020B0604020202020204" pitchFamily="34" charset="0"/>
                <a:cs typeface="Arial" panose="020B0604020202020204" pitchFamily="34" charset="0"/>
              </a:rPr>
              <a:t>Раздольского</a:t>
            </a:r>
            <a:r>
              <a:rPr lang="ru-RU" sz="2000" dirty="0">
                <a:latin typeface="Arial" panose="020B0604020202020204" pitchFamily="34" charset="0"/>
                <a:cs typeface="Arial" panose="020B0604020202020204" pitchFamily="34" charset="0"/>
              </a:rPr>
              <a:t>. </a:t>
            </a:r>
          </a:p>
          <a:p>
            <a:pPr marL="0" indent="0">
              <a:buNone/>
            </a:pPr>
            <a:r>
              <a:rPr lang="ru-RU" sz="2000" dirty="0">
                <a:latin typeface="Arial" panose="020B0604020202020204" pitchFamily="34" charset="0"/>
                <a:cs typeface="Arial" panose="020B0604020202020204" pitchFamily="34" charset="0"/>
              </a:rPr>
              <a:t>При </a:t>
            </a:r>
            <a:r>
              <a:rPr lang="ru-RU" sz="2000" dirty="0" smtClean="0">
                <a:latin typeface="Arial" panose="020B0604020202020204" pitchFamily="34" charset="0"/>
                <a:cs typeface="Arial" panose="020B0604020202020204" pitchFamily="34" charset="0"/>
              </a:rPr>
              <a:t>перкуссии – </a:t>
            </a:r>
            <a:r>
              <a:rPr lang="ru-RU" sz="2000" dirty="0">
                <a:latin typeface="Arial" panose="020B0604020202020204" pitchFamily="34" charset="0"/>
                <a:cs typeface="Arial" panose="020B0604020202020204" pitchFamily="34" charset="0"/>
              </a:rPr>
              <a:t>исчезновение или сглаженность печеночной тупости ( симптом Кларка),появление высокого тимпанита над печенью ( симптом </a:t>
            </a:r>
            <a:r>
              <a:rPr lang="ru-RU" sz="2000" dirty="0" err="1">
                <a:latin typeface="Arial" panose="020B0604020202020204" pitchFamily="34" charset="0"/>
                <a:cs typeface="Arial" panose="020B0604020202020204" pitchFamily="34" charset="0"/>
              </a:rPr>
              <a:t>Спижарного</a:t>
            </a:r>
            <a:r>
              <a:rPr lang="ru-RU" sz="2000" dirty="0">
                <a:latin typeface="Arial" panose="020B0604020202020204" pitchFamily="34" charset="0"/>
                <a:cs typeface="Arial" panose="020B0604020202020204" pitchFamily="34" charset="0"/>
              </a:rPr>
              <a:t>). При наличии жидкости в нижних и боковых отделах живота определяется притупление </a:t>
            </a:r>
            <a:r>
              <a:rPr lang="ru-RU" sz="2000" dirty="0" err="1">
                <a:latin typeface="Arial" panose="020B0604020202020204" pitchFamily="34" charset="0"/>
                <a:cs typeface="Arial" panose="020B0604020202020204" pitchFamily="34" charset="0"/>
              </a:rPr>
              <a:t>перкуторного</a:t>
            </a:r>
            <a:r>
              <a:rPr lang="ru-RU" sz="2000" dirty="0">
                <a:latin typeface="Arial" panose="020B0604020202020204" pitchFamily="34" charset="0"/>
                <a:cs typeface="Arial" panose="020B0604020202020204" pitchFamily="34" charset="0"/>
              </a:rPr>
              <a:t> звука ( симптом де </a:t>
            </a:r>
            <a:r>
              <a:rPr lang="ru-RU" sz="2000" dirty="0" err="1">
                <a:latin typeface="Arial" panose="020B0604020202020204" pitchFamily="34" charset="0"/>
                <a:cs typeface="Arial" panose="020B0604020202020204" pitchFamily="34" charset="0"/>
              </a:rPr>
              <a:t>Кервена</a:t>
            </a:r>
            <a:r>
              <a:rPr lang="ru-RU" sz="2000" dirty="0">
                <a:latin typeface="Arial" panose="020B0604020202020204" pitchFamily="34" charset="0"/>
                <a:cs typeface="Arial" panose="020B0604020202020204" pitchFamily="34" charset="0"/>
              </a:rPr>
              <a:t>). </a:t>
            </a:r>
          </a:p>
          <a:p>
            <a:pPr marL="0" indent="0">
              <a:buNone/>
            </a:pPr>
            <a:r>
              <a:rPr lang="ru-RU" sz="2000" dirty="0">
                <a:latin typeface="Arial" panose="020B0604020202020204" pitchFamily="34" charset="0"/>
                <a:cs typeface="Arial" panose="020B0604020202020204" pitchFamily="34" charset="0"/>
              </a:rPr>
              <a:t>При аускультации </a:t>
            </a:r>
            <a:r>
              <a:rPr lang="ru-RU" sz="2000" dirty="0" smtClean="0">
                <a:latin typeface="Arial" panose="020B0604020202020204" pitchFamily="34" charset="0"/>
                <a:cs typeface="Arial" panose="020B0604020202020204" pitchFamily="34" charset="0"/>
              </a:rPr>
              <a:t>характерно отсутствие </a:t>
            </a:r>
            <a:r>
              <a:rPr lang="ru-RU" sz="2000" dirty="0">
                <a:latin typeface="Arial" panose="020B0604020202020204" pitchFamily="34" charset="0"/>
                <a:cs typeface="Arial" panose="020B0604020202020204" pitchFamily="34" charset="0"/>
              </a:rPr>
              <a:t>перистальтики кишечника в связи с его парезом из–за развития динамической кишечной непроходимости и </a:t>
            </a:r>
            <a:r>
              <a:rPr lang="ru-RU" sz="2000" dirty="0" err="1">
                <a:latin typeface="Arial" panose="020B0604020202020204" pitchFamily="34" charset="0"/>
                <a:cs typeface="Arial" panose="020B0604020202020204" pitchFamily="34" charset="0"/>
              </a:rPr>
              <a:t>развившимся</a:t>
            </a:r>
            <a:r>
              <a:rPr lang="ru-RU" sz="2000" dirty="0">
                <a:latin typeface="Arial" panose="020B0604020202020204" pitchFamily="34" charset="0"/>
                <a:cs typeface="Arial" panose="020B0604020202020204" pitchFamily="34" charset="0"/>
              </a:rPr>
              <a:t> микробным перитонитом.</a:t>
            </a:r>
          </a:p>
        </p:txBody>
      </p:sp>
    </p:spTree>
    <p:extLst>
      <p:ext uri="{BB962C8B-B14F-4D97-AF65-F5344CB8AC3E}">
        <p14:creationId xmlns:p14="http://schemas.microsoft.com/office/powerpoint/2010/main" val="241467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childTnLst>
                          </p:cTn>
                        </p:par>
                        <p:par>
                          <p:cTn id="20" fill="hold">
                            <p:stCondLst>
                              <p:cond delay="3000"/>
                            </p:stCondLst>
                            <p:childTnLst>
                              <p:par>
                                <p:cTn id="21" presetID="50" presetClass="entr" presetSubtype="0" decel="10000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683568" y="719098"/>
            <a:ext cx="8280920" cy="628650"/>
          </a:xfrm>
        </p:spPr>
        <p:txBody>
          <a:bodyPr>
            <a:noAutofit/>
          </a:bodyPr>
          <a:lstStyle/>
          <a:p>
            <a:pPr algn="ctr"/>
            <a:r>
              <a:rPr lang="en-US" sz="2800" b="1" dirty="0">
                <a:latin typeface="Arial" panose="020B0604020202020204" pitchFamily="34" charset="0"/>
                <a:cs typeface="Arial" panose="020B0604020202020204" pitchFamily="34" charset="0"/>
              </a:rPr>
              <a:t>II</a:t>
            </a:r>
            <a:r>
              <a:rPr lang="ru-RU" sz="2800" b="1" dirty="0">
                <a:latin typeface="Arial" panose="020B0604020202020204" pitchFamily="34" charset="0"/>
                <a:cs typeface="Arial" panose="020B0604020202020204" pitchFamily="34" charset="0"/>
              </a:rPr>
              <a:t> </a:t>
            </a:r>
            <a:r>
              <a:rPr lang="ru-RU" sz="2800" b="1" dirty="0" smtClean="0">
                <a:latin typeface="Arial" panose="020B0604020202020204" pitchFamily="34" charset="0"/>
                <a:cs typeface="Arial" panose="020B0604020202020204" pitchFamily="34" charset="0"/>
              </a:rPr>
              <a:t>стадия. Период </a:t>
            </a:r>
            <a:r>
              <a:rPr lang="ru-RU" sz="2800" b="1" dirty="0">
                <a:latin typeface="Arial" panose="020B0604020202020204" pitchFamily="34" charset="0"/>
                <a:cs typeface="Arial" panose="020B0604020202020204" pitchFamily="34" charset="0"/>
              </a:rPr>
              <a:t>временного, </a:t>
            </a:r>
            <a:r>
              <a:rPr lang="ru-RU" sz="2800" b="1" dirty="0" smtClean="0">
                <a:latin typeface="Arial" panose="020B0604020202020204" pitchFamily="34" charset="0"/>
                <a:cs typeface="Arial" panose="020B0604020202020204" pitchFamily="34" charset="0"/>
              </a:rPr>
              <a:t/>
            </a:r>
            <a:br>
              <a:rPr lang="ru-RU" sz="2800" b="1" dirty="0" smtClean="0">
                <a:latin typeface="Arial" panose="020B0604020202020204" pitchFamily="34" charset="0"/>
                <a:cs typeface="Arial" panose="020B0604020202020204" pitchFamily="34" charset="0"/>
              </a:rPr>
            </a:br>
            <a:r>
              <a:rPr lang="ru-RU" sz="2800" b="1" dirty="0" smtClean="0">
                <a:latin typeface="Arial" panose="020B0604020202020204" pitchFamily="34" charset="0"/>
                <a:cs typeface="Arial" panose="020B0604020202020204" pitchFamily="34" charset="0"/>
              </a:rPr>
              <a:t>кажущегося </a:t>
            </a:r>
            <a:r>
              <a:rPr lang="ru-RU" sz="2800" b="1" dirty="0">
                <a:latin typeface="Arial" panose="020B0604020202020204" pitchFamily="34" charset="0"/>
                <a:cs typeface="Arial" panose="020B0604020202020204" pitchFamily="34" charset="0"/>
              </a:rPr>
              <a:t>благополучия, улучшения – </a:t>
            </a:r>
            <a:r>
              <a:rPr lang="ru-RU" sz="2800" b="1" dirty="0" smtClean="0">
                <a:latin typeface="Arial" panose="020B0604020202020204" pitchFamily="34" charset="0"/>
                <a:cs typeface="Arial" panose="020B0604020202020204" pitchFamily="34" charset="0"/>
              </a:rPr>
              <a:t/>
            </a:r>
            <a:br>
              <a:rPr lang="ru-RU" sz="2800" b="1" dirty="0" smtClean="0">
                <a:latin typeface="Arial" panose="020B0604020202020204" pitchFamily="34" charset="0"/>
                <a:cs typeface="Arial" panose="020B0604020202020204" pitchFamily="34" charset="0"/>
              </a:rPr>
            </a:br>
            <a:r>
              <a:rPr lang="ru-RU" sz="2800" b="1" dirty="0" smtClean="0">
                <a:latin typeface="Arial" panose="020B0604020202020204" pitchFamily="34" charset="0"/>
                <a:cs typeface="Arial" panose="020B0604020202020204" pitchFamily="34" charset="0"/>
              </a:rPr>
              <a:t>стадия </a:t>
            </a:r>
            <a:r>
              <a:rPr lang="ru-RU" sz="2800" b="1" dirty="0">
                <a:latin typeface="Arial" panose="020B0604020202020204" pitchFamily="34" charset="0"/>
                <a:cs typeface="Arial" panose="020B0604020202020204" pitchFamily="34" charset="0"/>
              </a:rPr>
              <a:t>эйфории (6-12 часов)</a:t>
            </a:r>
            <a:r>
              <a:rPr lang="ru-RU" sz="2800" dirty="0">
                <a:latin typeface="Times New Roman"/>
                <a:cs typeface="Times New Roman"/>
              </a:rPr>
              <a:t/>
            </a:r>
            <a:br>
              <a:rPr lang="ru-RU" sz="2800" dirty="0">
                <a:latin typeface="Times New Roman"/>
                <a:cs typeface="Times New Roman"/>
              </a:rPr>
            </a:br>
            <a:endParaRPr lang="ru-RU" sz="2800"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03768" y="1590303"/>
            <a:ext cx="7038473" cy="3536181"/>
          </a:xfrm>
        </p:spPr>
        <p:txBody>
          <a:bodyPr>
            <a:normAutofit/>
          </a:bodyPr>
          <a:lstStyle/>
          <a:p>
            <a:pPr lvl="0">
              <a:buNone/>
            </a:pPr>
            <a:r>
              <a:rPr lang="ru-RU" sz="2700" dirty="0">
                <a:solidFill>
                  <a:srgbClr val="002060"/>
                </a:solidFill>
                <a:effectLst>
                  <a:outerShdw blurRad="38100" dist="38100" dir="2700000" algn="tl">
                    <a:srgbClr val="000000">
                      <a:alpha val="43137"/>
                    </a:srgbClr>
                  </a:outerShdw>
                </a:effectLst>
              </a:rPr>
              <a:t>	</a:t>
            </a:r>
            <a:endParaRPr lang="ru-RU" dirty="0">
              <a:latin typeface="Times New Roman" pitchFamily="18" charset="0"/>
              <a:cs typeface="Times New Roman" pitchFamily="18" charset="0"/>
            </a:endParaRPr>
          </a:p>
        </p:txBody>
      </p:sp>
      <p:sp>
        <p:nvSpPr>
          <p:cNvPr id="2" name="Прямоугольник 1"/>
          <p:cNvSpPr/>
          <p:nvPr/>
        </p:nvSpPr>
        <p:spPr>
          <a:xfrm>
            <a:off x="396000" y="1491630"/>
            <a:ext cx="8748000" cy="4032000"/>
          </a:xfrm>
          <a:prstGeom prst="rect">
            <a:avLst/>
          </a:prstGeom>
        </p:spPr>
        <p:txBody>
          <a:bodyPr>
            <a:spAutoFit/>
          </a:bodyPr>
          <a:lstStyle/>
          <a:p>
            <a:pPr indent="337652"/>
            <a:r>
              <a:rPr lang="ru-RU" sz="2000" dirty="0">
                <a:latin typeface="Arial" panose="020B0604020202020204" pitchFamily="34" charset="0"/>
                <a:ea typeface="MS Mincho"/>
                <a:cs typeface="Arial" panose="020B0604020202020204" pitchFamily="34" charset="0"/>
              </a:rPr>
              <a:t>Через 6 – 7 часов период болевого шока переходит в период мнимого благополучия. Боли в животе уменьшаются и у некоторых пациентов могут совсем исчезать. Пациент воспринимает это, как улучшение, возникает эйфория. Напряжение мышц живота уменьшается, но не исчезает. Возникает парез кишечника. Это проявляется метеоризмом (усилением продукции газов в кишечнике). При прослушивании кишечника при помощи фонендоскопа не обнаруживаются нормальные шумы в кишечнике. Появляется сухость губ и языка. </a:t>
            </a:r>
            <a:r>
              <a:rPr lang="ru-RU" sz="2000" dirty="0" err="1">
                <a:latin typeface="Arial" panose="020B0604020202020204" pitchFamily="34" charset="0"/>
                <a:ea typeface="MS Mincho"/>
                <a:cs typeface="Arial" panose="020B0604020202020204" pitchFamily="34" charset="0"/>
              </a:rPr>
              <a:t>Уреженное</a:t>
            </a:r>
            <a:r>
              <a:rPr lang="ru-RU" sz="2000" dirty="0">
                <a:latin typeface="Arial" panose="020B0604020202020204" pitchFamily="34" charset="0"/>
                <a:ea typeface="MS Mincho"/>
                <a:cs typeface="Arial" panose="020B0604020202020204" pitchFamily="34" charset="0"/>
              </a:rPr>
              <a:t> до этого сердцебиение резко учащается. Артериальное давление остается низким. Иногда возникают нарушения сердечного ритма. Этот период длится до 10–12 часов.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1115616" y="483518"/>
            <a:ext cx="6515100" cy="628650"/>
          </a:xfrm>
        </p:spPr>
        <p:txBody>
          <a:bodyPr>
            <a:noAutofit/>
          </a:bodyPr>
          <a:lstStyle/>
          <a:p>
            <a:pPr algn="ctr"/>
            <a:r>
              <a:rPr lang="ru-RU" sz="2800" b="1" dirty="0">
                <a:latin typeface="Arial" panose="020B0604020202020204" pitchFamily="34" charset="0"/>
                <a:cs typeface="Arial" panose="020B0604020202020204" pitchFamily="34" charset="0"/>
              </a:rPr>
              <a:t>III стадия – стадия разлитого прогрессирующего перитонита, терминальная</a:t>
            </a:r>
          </a:p>
        </p:txBody>
      </p:sp>
      <p:sp>
        <p:nvSpPr>
          <p:cNvPr id="3" name="Содержимое 2"/>
          <p:cNvSpPr>
            <a:spLocks noGrp="1"/>
          </p:cNvSpPr>
          <p:nvPr>
            <p:ph idx="1"/>
          </p:nvPr>
        </p:nvSpPr>
        <p:spPr>
          <a:xfrm>
            <a:off x="395536" y="1287512"/>
            <a:ext cx="8496944" cy="3536181"/>
          </a:xfrm>
        </p:spPr>
        <p:txBody>
          <a:bodyPr>
            <a:normAutofit fontScale="77500" lnSpcReduction="20000"/>
          </a:bodyPr>
          <a:lstStyle/>
          <a:p>
            <a:pPr lvl="0">
              <a:lnSpc>
                <a:spcPct val="120000"/>
              </a:lnSpc>
              <a:buNone/>
            </a:pPr>
            <a:r>
              <a:rPr lang="ru-RU" sz="2700" dirty="0">
                <a:solidFill>
                  <a:srgbClr val="002060"/>
                </a:solidFill>
                <a:effectLst>
                  <a:outerShdw blurRad="38100" dist="38100" dir="2700000" algn="tl">
                    <a:srgbClr val="000000">
                      <a:alpha val="43137"/>
                    </a:srgbClr>
                  </a:outerShdw>
                </a:effectLst>
              </a:rPr>
              <a:t>	</a:t>
            </a:r>
            <a:r>
              <a:rPr lang="ru-RU" sz="2900" dirty="0" smtClean="0">
                <a:latin typeface="Arial" panose="020B0604020202020204" pitchFamily="34" charset="0"/>
                <a:cs typeface="Arial" panose="020B0604020202020204" pitchFamily="34" charset="0"/>
              </a:rPr>
              <a:t>У </a:t>
            </a:r>
            <a:r>
              <a:rPr lang="ru-RU" sz="2900" dirty="0">
                <a:latin typeface="Arial" panose="020B0604020202020204" pitchFamily="34" charset="0"/>
                <a:cs typeface="Arial" panose="020B0604020202020204" pitchFamily="34" charset="0"/>
              </a:rPr>
              <a:t>пациента появляется жажда, сухость во рту, икота, рвота. Эйфория сменяется заторможенностью, затем может случиться потеря сознания. Повышается температура тела до высоких цифр, кожа становится влажной, липкой. Цвет ее приобретает землистый оттенок. Черты лица приобретают характерную заостренность, глаза западают. Такой внешний вид пациента называют – «лицо Гиппократа». Боли в животе могут уменьшиться, но напряжение брюшной стенки сохраняется. Резко уменьшается количество отделяемой мочи до полного исчезновения.</a:t>
            </a:r>
          </a:p>
        </p:txBody>
      </p:sp>
      <p:sp>
        <p:nvSpPr>
          <p:cNvPr id="2" name="Прямоугольник 1"/>
          <p:cNvSpPr/>
          <p:nvPr/>
        </p:nvSpPr>
        <p:spPr>
          <a:xfrm>
            <a:off x="575556" y="1313019"/>
            <a:ext cx="7128000" cy="438582"/>
          </a:xfrm>
          <a:prstGeom prst="rect">
            <a:avLst/>
          </a:prstGeom>
        </p:spPr>
        <p:txBody>
          <a:bodyPr>
            <a:spAutoFit/>
          </a:bodyPr>
          <a:lstStyle/>
          <a:p>
            <a:pPr indent="337652">
              <a:lnSpc>
                <a:spcPct val="150000"/>
              </a:lnSpc>
            </a:pPr>
            <a:endParaRPr lang="ru-RU" sz="1500" dirty="0">
              <a:latin typeface="Times New Roman" panose="02020603050405020304" pitchFamily="18" charset="0"/>
              <a:ea typeface="MS Mincho"/>
            </a:endParaRPr>
          </a:p>
        </p:txBody>
      </p:sp>
    </p:spTree>
    <p:extLst>
      <p:ext uri="{BB962C8B-B14F-4D97-AF65-F5344CB8AC3E}">
        <p14:creationId xmlns:p14="http://schemas.microsoft.com/office/powerpoint/2010/main" val="352078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1691678" y="339502"/>
            <a:ext cx="5990411" cy="502048"/>
          </a:xfrm>
        </p:spPr>
        <p:txBody>
          <a:bodyPr>
            <a:noAutofit/>
          </a:bodyPr>
          <a:lstStyle/>
          <a:p>
            <a:pPr algn="ctr"/>
            <a:r>
              <a:rPr lang="ru-RU" sz="2800" b="1" dirty="0">
                <a:latin typeface="Arial" panose="020B0604020202020204" pitchFamily="34" charset="0"/>
                <a:cs typeface="Arial" panose="020B0604020202020204" pitchFamily="34" charset="0"/>
              </a:rPr>
              <a:t>Нетипичное течение перфорации язвы</a:t>
            </a:r>
          </a:p>
        </p:txBody>
      </p:sp>
      <p:sp>
        <p:nvSpPr>
          <p:cNvPr id="3" name="Содержимое 2"/>
          <p:cNvSpPr>
            <a:spLocks noGrp="1"/>
          </p:cNvSpPr>
          <p:nvPr>
            <p:ph idx="1"/>
          </p:nvPr>
        </p:nvSpPr>
        <p:spPr>
          <a:xfrm>
            <a:off x="395536" y="1059582"/>
            <a:ext cx="8640960" cy="3536181"/>
          </a:xfrm>
        </p:spPr>
        <p:txBody>
          <a:bodyPr>
            <a:normAutofit fontScale="92500" lnSpcReduction="20000"/>
          </a:bodyPr>
          <a:lstStyle/>
          <a:p>
            <a:pPr marL="0" indent="0">
              <a:buNone/>
            </a:pPr>
            <a:r>
              <a:rPr lang="ru-RU" sz="1950" dirty="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В некоторых случаях нетипичного течения перфорация может прикрыться и поступление </a:t>
            </a:r>
            <a:r>
              <a:rPr lang="ru-RU" sz="2200" dirty="0" err="1">
                <a:latin typeface="Arial" panose="020B0604020202020204" pitchFamily="34" charset="0"/>
                <a:cs typeface="Arial" panose="020B0604020202020204" pitchFamily="34" charset="0"/>
              </a:rPr>
              <a:t>гастродуоденального</a:t>
            </a:r>
            <a:r>
              <a:rPr lang="ru-RU" sz="2200" dirty="0">
                <a:latin typeface="Arial" panose="020B0604020202020204" pitchFamily="34" charset="0"/>
                <a:cs typeface="Arial" panose="020B0604020202020204" pitchFamily="34" charset="0"/>
              </a:rPr>
              <a:t> содержимого в свободную брюшную полость значительно уменьшится либо полностью прекратится. Может произойти закрытие перфорации со стороны желудка и двенадцатиперстной кишки фрагментом непереваренной пищи либо со стороны брюшной полости за счет пряди большого сальника, фибрина, желчного пузыря или печени. При этом боли в верхних отделах живота стихают, но появляются в нижних отделах живота после попадания </a:t>
            </a:r>
            <a:r>
              <a:rPr lang="ru-RU" sz="2200" dirty="0" err="1">
                <a:latin typeface="Arial" panose="020B0604020202020204" pitchFamily="34" charset="0"/>
                <a:cs typeface="Arial" panose="020B0604020202020204" pitchFamily="34" charset="0"/>
              </a:rPr>
              <a:t>гастродуоденального</a:t>
            </a:r>
            <a:r>
              <a:rPr lang="ru-RU" sz="2200" dirty="0">
                <a:latin typeface="Arial" panose="020B0604020202020204" pitchFamily="34" charset="0"/>
                <a:cs typeface="Arial" panose="020B0604020202020204" pitchFamily="34" charset="0"/>
              </a:rPr>
              <a:t> содержимого через правый латеральный канал в правую подвздошную ямку, что может симулировать острый аппендицит. После предшествующих операций </a:t>
            </a:r>
            <a:r>
              <a:rPr lang="ru-RU" sz="2200" dirty="0" err="1">
                <a:latin typeface="Arial" panose="020B0604020202020204" pitchFamily="34" charset="0"/>
                <a:cs typeface="Arial" panose="020B0604020202020204" pitchFamily="34" charset="0"/>
              </a:rPr>
              <a:t>гастродуоденальное</a:t>
            </a:r>
            <a:r>
              <a:rPr lang="ru-RU" sz="2200" dirty="0">
                <a:latin typeface="Arial" panose="020B0604020202020204" pitchFamily="34" charset="0"/>
                <a:cs typeface="Arial" panose="020B0604020202020204" pitchFamily="34" charset="0"/>
              </a:rPr>
              <a:t> содержимое может не распространяться по брюшной полости в связи со спаечным процессом, при этом клиническая картина не будет столь выраженной, как при типичном течении.</a:t>
            </a:r>
          </a:p>
          <a:p>
            <a:pPr marL="0" indent="0">
              <a:buNone/>
            </a:pP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1547664" y="411510"/>
            <a:ext cx="5990411" cy="502048"/>
          </a:xfrm>
        </p:spPr>
        <p:txBody>
          <a:bodyPr>
            <a:normAutofit fontScale="90000"/>
          </a:bodyPr>
          <a:lstStyle/>
          <a:p>
            <a:pPr algn="ctr"/>
            <a:r>
              <a:rPr lang="ru-RU" sz="1950" dirty="0">
                <a:solidFill>
                  <a:prstClr val="black"/>
                </a:solidFill>
                <a:latin typeface="Times New Roman" panose="02020603050405020304" pitchFamily="18" charset="0"/>
                <a:ea typeface="+mn-ea"/>
                <a:cs typeface="Times New Roman" panose="02020603050405020304" pitchFamily="18" charset="0"/>
              </a:rPr>
              <a:t> </a:t>
            </a:r>
            <a:r>
              <a:rPr lang="ru-RU" sz="3100" b="1" dirty="0">
                <a:solidFill>
                  <a:prstClr val="black"/>
                </a:solidFill>
                <a:latin typeface="Arial" panose="020B0604020202020204" pitchFamily="34" charset="0"/>
                <a:ea typeface="+mn-ea"/>
                <a:cs typeface="Arial" panose="020B0604020202020204" pitchFamily="34" charset="0"/>
              </a:rPr>
              <a:t>Прободение язвы </a:t>
            </a:r>
            <a:r>
              <a:rPr lang="ru-RU" sz="3100" b="1" dirty="0" smtClean="0">
                <a:solidFill>
                  <a:prstClr val="black"/>
                </a:solidFill>
                <a:latin typeface="Arial" panose="020B0604020202020204" pitchFamily="34" charset="0"/>
                <a:ea typeface="+mn-ea"/>
                <a:cs typeface="Arial" panose="020B0604020202020204" pitchFamily="34" charset="0"/>
              </a:rPr>
              <a:t/>
            </a:r>
            <a:br>
              <a:rPr lang="ru-RU" sz="3100" b="1" dirty="0" smtClean="0">
                <a:solidFill>
                  <a:prstClr val="black"/>
                </a:solidFill>
                <a:latin typeface="Arial" panose="020B0604020202020204" pitchFamily="34" charset="0"/>
                <a:ea typeface="+mn-ea"/>
                <a:cs typeface="Arial" panose="020B0604020202020204" pitchFamily="34" charset="0"/>
              </a:rPr>
            </a:br>
            <a:r>
              <a:rPr lang="ru-RU" sz="3100" b="1" dirty="0" smtClean="0">
                <a:solidFill>
                  <a:prstClr val="black"/>
                </a:solidFill>
                <a:latin typeface="Arial" panose="020B0604020202020204" pitchFamily="34" charset="0"/>
                <a:ea typeface="+mn-ea"/>
                <a:cs typeface="Arial" panose="020B0604020202020204" pitchFamily="34" charset="0"/>
              </a:rPr>
              <a:t>задней стенки желудка</a:t>
            </a:r>
            <a:endParaRPr lang="ru-RU" sz="3100" b="1" dirty="0">
              <a:latin typeface="Arial"/>
              <a:cs typeface="Arial"/>
            </a:endParaRPr>
          </a:p>
        </p:txBody>
      </p:sp>
      <p:sp>
        <p:nvSpPr>
          <p:cNvPr id="3" name="Содержимое 2"/>
          <p:cNvSpPr>
            <a:spLocks noGrp="1"/>
          </p:cNvSpPr>
          <p:nvPr>
            <p:ph idx="1"/>
          </p:nvPr>
        </p:nvSpPr>
        <p:spPr>
          <a:xfrm>
            <a:off x="611560" y="987574"/>
            <a:ext cx="8309521" cy="3536181"/>
          </a:xfrm>
        </p:spPr>
        <p:txBody>
          <a:bodyPr>
            <a:normAutofit/>
          </a:bodyPr>
          <a:lstStyle/>
          <a:p>
            <a:pPr marL="0" indent="0">
              <a:buNone/>
            </a:pPr>
            <a:r>
              <a:rPr lang="ru-RU" sz="1950" dirty="0">
                <a:latin typeface="Times New Roman" panose="02020603050405020304" pitchFamily="18" charset="0"/>
                <a:cs typeface="Times New Roman" panose="02020603050405020304" pitchFamily="18" charset="0"/>
              </a:rPr>
              <a:t>    </a:t>
            </a:r>
          </a:p>
          <a:p>
            <a:pPr marL="0" indent="0">
              <a:buNone/>
            </a:pPr>
            <a:r>
              <a:rPr lang="ru-RU" sz="1950" dirty="0">
                <a:latin typeface="Times New Roman" panose="02020603050405020304" pitchFamily="18" charset="0"/>
                <a:cs typeface="Times New Roman" panose="02020603050405020304" pitchFamily="18" charset="0"/>
              </a:rPr>
              <a:t>   </a:t>
            </a:r>
            <a:r>
              <a:rPr lang="ru-RU" sz="2000" dirty="0" smtClean="0">
                <a:latin typeface="Arial" panose="020B0604020202020204" pitchFamily="34" charset="0"/>
                <a:cs typeface="Arial" panose="020B0604020202020204" pitchFamily="34" charset="0"/>
              </a:rPr>
              <a:t>Прободение </a:t>
            </a:r>
            <a:r>
              <a:rPr lang="ru-RU" sz="2000" dirty="0">
                <a:latin typeface="Arial" panose="020B0604020202020204" pitchFamily="34" charset="0"/>
                <a:cs typeface="Arial" panose="020B0604020202020204" pitchFamily="34" charset="0"/>
              </a:rPr>
              <a:t>язвы задней стенки желудка приведет к истечению содержимого в сальниковую сумку, которое может там и остаться, формируя абсцесс, либо в последующем излиться в свободную брюшную полость. При перфорации задней стенки двенадцатиперстной кишки возможно развитие забрюшинной флегмоны, а начало болезни не будет иметь яркую картину.</a:t>
            </a:r>
          </a:p>
        </p:txBody>
      </p:sp>
    </p:spTree>
    <p:extLst>
      <p:ext uri="{BB962C8B-B14F-4D97-AF65-F5344CB8AC3E}">
        <p14:creationId xmlns:p14="http://schemas.microsoft.com/office/powerpoint/2010/main" val="281131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23478"/>
            <a:ext cx="6515100" cy="757254"/>
          </a:xfrm>
        </p:spPr>
        <p:txBody>
          <a:bodyPr vert="horz" lIns="68580" tIns="34290" rIns="68580" bIns="34290" rtlCol="0" anchor="ctr">
            <a:noAutofit/>
          </a:bodyPr>
          <a:lstStyle/>
          <a:p>
            <a:pPr algn="ctr"/>
            <a:r>
              <a:rPr lang="ru-RU" sz="2800" b="1" dirty="0">
                <a:latin typeface="Arial" panose="020B0604020202020204" pitchFamily="34" charset="0"/>
                <a:cs typeface="Arial" panose="020B0604020202020204" pitchFamily="34" charset="0"/>
              </a:rPr>
              <a:t>Диагностика</a:t>
            </a:r>
          </a:p>
        </p:txBody>
      </p:sp>
      <p:sp>
        <p:nvSpPr>
          <p:cNvPr id="3" name="Содержимое 2"/>
          <p:cNvSpPr>
            <a:spLocks noGrp="1"/>
          </p:cNvSpPr>
          <p:nvPr>
            <p:ph idx="1"/>
          </p:nvPr>
        </p:nvSpPr>
        <p:spPr>
          <a:xfrm>
            <a:off x="827584" y="987574"/>
            <a:ext cx="6569106" cy="3975906"/>
          </a:xfrm>
        </p:spPr>
        <p:txBody>
          <a:bodyPr vert="horz" lIns="68580" tIns="34290" rIns="68580" bIns="34290" rtlCol="0" anchor="t">
            <a:normAutofit/>
          </a:bodyPr>
          <a:lstStyle/>
          <a:p>
            <a:pPr marL="557199" indent="-557199">
              <a:buFont typeface="+mj-lt"/>
              <a:buAutoNum type="arabicParenR"/>
            </a:pPr>
            <a:r>
              <a:rPr lang="ru-RU" sz="2000" dirty="0">
                <a:latin typeface="Arial" panose="020B0604020202020204" pitchFamily="34" charset="0"/>
                <a:cs typeface="Arial" panose="020B0604020202020204" pitchFamily="34" charset="0"/>
              </a:rPr>
              <a:t>Жалобы</a:t>
            </a:r>
          </a:p>
          <a:p>
            <a:pPr marL="557199" indent="-557199">
              <a:buFont typeface="+mj-lt"/>
              <a:buAutoNum type="arabicParenR"/>
            </a:pPr>
            <a:r>
              <a:rPr lang="ru-RU" sz="2000" dirty="0">
                <a:latin typeface="Arial" panose="020B0604020202020204" pitchFamily="34" charset="0"/>
                <a:cs typeface="Arial" panose="020B0604020202020204" pitchFamily="34" charset="0"/>
              </a:rPr>
              <a:t>Анамнез</a:t>
            </a:r>
          </a:p>
          <a:p>
            <a:pPr marL="557199" indent="-557199">
              <a:buFont typeface="+mj-lt"/>
              <a:buAutoNum type="arabicParenR"/>
            </a:pPr>
            <a:r>
              <a:rPr lang="ru-RU" sz="2000" dirty="0">
                <a:latin typeface="Arial" panose="020B0604020202020204" pitchFamily="34" charset="0"/>
                <a:cs typeface="Arial" panose="020B0604020202020204" pitchFamily="34" charset="0"/>
              </a:rPr>
              <a:t>Объективное обследование больного</a:t>
            </a:r>
          </a:p>
          <a:p>
            <a:pPr marL="557199" indent="-557199">
              <a:buFont typeface="+mj-lt"/>
              <a:buAutoNum type="arabicParenR"/>
            </a:pPr>
            <a:r>
              <a:rPr lang="ru-RU" sz="2000" dirty="0">
                <a:latin typeface="Arial" panose="020B0604020202020204" pitchFamily="34" charset="0"/>
                <a:cs typeface="Arial" panose="020B0604020202020204" pitchFamily="34" charset="0"/>
              </a:rPr>
              <a:t>Лабораторная диагностика</a:t>
            </a:r>
          </a:p>
          <a:p>
            <a:pPr marL="0" indent="0">
              <a:buNone/>
            </a:pPr>
            <a:r>
              <a:rPr lang="ru-RU" sz="2000" dirty="0" smtClean="0">
                <a:latin typeface="Arial" panose="020B0604020202020204" pitchFamily="34" charset="0"/>
                <a:cs typeface="Arial" panose="020B0604020202020204" pitchFamily="34" charset="0"/>
              </a:rPr>
              <a:t>5</a:t>
            </a:r>
            <a:r>
              <a:rPr lang="ru-RU" sz="2000" dirty="0">
                <a:latin typeface="Arial" panose="020B0604020202020204" pitchFamily="34" charset="0"/>
                <a:cs typeface="Arial" panose="020B0604020202020204" pitchFamily="34" charset="0"/>
              </a:rPr>
              <a:t>)   Инструментальная диагностика</a:t>
            </a:r>
          </a:p>
        </p:txBody>
      </p:sp>
    </p:spTree>
    <p:extLst>
      <p:ext uri="{BB962C8B-B14F-4D97-AF65-F5344CB8AC3E}">
        <p14:creationId xmlns:p14="http://schemas.microsoft.com/office/powerpoint/2010/main" val="19460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445096" y="1408112"/>
            <a:ext cx="8424936" cy="3735388"/>
          </a:xfrm>
        </p:spPr>
        <p:txBody>
          <a:bodyPr vert="horz" lIns="68580" tIns="34290" rIns="68580" bIns="34290" rtlCol="0" anchor="t">
            <a:normAutofit/>
          </a:bodyPr>
          <a:lstStyle/>
          <a:p>
            <a:r>
              <a:rPr lang="ru-RU" sz="2000" dirty="0">
                <a:latin typeface="Arial" panose="020B0604020202020204" pitchFamily="34" charset="0"/>
                <a:cs typeface="Arial" panose="020B0604020202020204" pitchFamily="34" charset="0"/>
              </a:rPr>
              <a:t>определение общего анализа крови и гематокрита, </a:t>
            </a:r>
          </a:p>
          <a:p>
            <a:r>
              <a:rPr lang="ru-RU" sz="2000" dirty="0">
                <a:latin typeface="Arial" panose="020B0604020202020204" pitchFamily="34" charset="0"/>
                <a:cs typeface="Arial" panose="020B0604020202020204" pitchFamily="34" charset="0"/>
              </a:rPr>
              <a:t>биохимический анализ крови, включая глюкозу, билирубин,</a:t>
            </a:r>
          </a:p>
          <a:p>
            <a:r>
              <a:rPr lang="ru-RU" sz="2000" dirty="0">
                <a:latin typeface="Arial" panose="020B0604020202020204" pitchFamily="34" charset="0"/>
                <a:cs typeface="Arial" panose="020B0604020202020204" pitchFamily="34" charset="0"/>
              </a:rPr>
              <a:t>креатинин, амилазу крови, </a:t>
            </a:r>
          </a:p>
          <a:p>
            <a:r>
              <a:rPr lang="ru-RU" sz="2000" dirty="0">
                <a:latin typeface="Arial" panose="020B0604020202020204" pitchFamily="34" charset="0"/>
                <a:cs typeface="Arial" panose="020B0604020202020204" pitchFamily="34" charset="0"/>
              </a:rPr>
              <a:t>определение группы крови и Rh-фактора, </a:t>
            </a:r>
          </a:p>
          <a:p>
            <a:r>
              <a:rPr lang="ru-RU" sz="2000" dirty="0">
                <a:latin typeface="Arial" panose="020B0604020202020204" pitchFamily="34" charset="0"/>
                <a:cs typeface="Arial" panose="020B0604020202020204" pitchFamily="34" charset="0"/>
              </a:rPr>
              <a:t>кардиолипиновая реакция (кровь на RW), </a:t>
            </a:r>
          </a:p>
          <a:p>
            <a:r>
              <a:rPr lang="ru-RU" sz="2000" dirty="0">
                <a:latin typeface="Arial" panose="020B0604020202020204" pitchFamily="34" charset="0"/>
                <a:cs typeface="Arial" panose="020B0604020202020204" pitchFamily="34" charset="0"/>
              </a:rPr>
              <a:t>исследование крови на ВИЧ-инфекцию,</a:t>
            </a:r>
          </a:p>
          <a:p>
            <a:r>
              <a:rPr lang="ru-RU" sz="2000" dirty="0">
                <a:latin typeface="Arial" panose="020B0604020202020204" pitchFamily="34" charset="0"/>
                <a:cs typeface="Arial" panose="020B0604020202020204" pitchFamily="34" charset="0"/>
              </a:rPr>
              <a:t>длительность кровотечения, свертываемость, </a:t>
            </a:r>
          </a:p>
          <a:p>
            <a:r>
              <a:rPr lang="ru-RU" sz="2000" dirty="0">
                <a:latin typeface="Arial" panose="020B0604020202020204" pitchFamily="34" charset="0"/>
                <a:cs typeface="Arial" panose="020B0604020202020204" pitchFamily="34" charset="0"/>
              </a:rPr>
              <a:t>ПТИ (протромбин по </a:t>
            </a:r>
            <a:r>
              <a:rPr lang="ru-RU" sz="2000" dirty="0" err="1">
                <a:latin typeface="Arial" panose="020B0604020202020204" pitchFamily="34" charset="0"/>
                <a:cs typeface="Arial" panose="020B0604020202020204" pitchFamily="34" charset="0"/>
              </a:rPr>
              <a:t>Квику</a:t>
            </a:r>
            <a:r>
              <a:rPr lang="ru-RU" sz="2000" dirty="0">
                <a:latin typeface="Arial" panose="020B0604020202020204" pitchFamily="34" charset="0"/>
                <a:cs typeface="Arial" panose="020B0604020202020204" pitchFamily="34" charset="0"/>
              </a:rPr>
              <a:t>, МНО), </a:t>
            </a:r>
          </a:p>
          <a:p>
            <a:r>
              <a:rPr lang="ru-RU" sz="2000" dirty="0">
                <a:latin typeface="Arial" panose="020B0604020202020204" pitchFamily="34" charset="0"/>
                <a:cs typeface="Arial" panose="020B0604020202020204" pitchFamily="34" charset="0"/>
              </a:rPr>
              <a:t>анализ мочи (физико-химические свойства, микроскопия осадка).</a:t>
            </a:r>
          </a:p>
          <a:p>
            <a:endParaRPr lang="ru-RU" altLang="ru-RU" sz="2000" dirty="0">
              <a:latin typeface="Times New Roman" panose="02020603050405020304" pitchFamily="18" charset="0"/>
              <a:cs typeface="Times New Roman" panose="02020603050405020304" pitchFamily="18" charset="0"/>
            </a:endParaRPr>
          </a:p>
        </p:txBody>
      </p:sp>
      <p:sp>
        <p:nvSpPr>
          <p:cNvPr id="51201" name="Rectangle 1"/>
          <p:cNvSpPr>
            <a:spLocks noChangeArrowheads="1"/>
          </p:cNvSpPr>
          <p:nvPr/>
        </p:nvSpPr>
        <p:spPr bwMode="auto">
          <a:xfrm>
            <a:off x="1357290" y="267875"/>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E15AB6C8-7D1D-B40B-2827-68B54AE5845D}"/>
              </a:ext>
            </a:extLst>
          </p:cNvPr>
          <p:cNvSpPr txBox="1"/>
          <p:nvPr/>
        </p:nvSpPr>
        <p:spPr>
          <a:xfrm>
            <a:off x="827584" y="195486"/>
            <a:ext cx="8090544" cy="17927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a:ea typeface="+mn-lt"/>
                <a:cs typeface="+mn-lt"/>
              </a:rPr>
              <a:t>Список </a:t>
            </a:r>
            <a:endParaRPr lang="ru-RU" sz="2800" b="1" dirty="0" smtClean="0">
              <a:latin typeface="Arial"/>
              <a:ea typeface="+mn-lt"/>
              <a:cs typeface="+mn-lt"/>
            </a:endParaRPr>
          </a:p>
          <a:p>
            <a:pPr algn="ctr"/>
            <a:r>
              <a:rPr lang="ru-RU" sz="2800" b="1" dirty="0" smtClean="0">
                <a:latin typeface="Arial"/>
                <a:ea typeface="+mn-lt"/>
                <a:cs typeface="+mn-lt"/>
              </a:rPr>
              <a:t>обязательных </a:t>
            </a:r>
            <a:r>
              <a:rPr lang="ru-RU" sz="2800" b="1" dirty="0">
                <a:latin typeface="Arial"/>
                <a:ea typeface="+mn-lt"/>
                <a:cs typeface="+mn-lt"/>
              </a:rPr>
              <a:t>лабораторных исследований:</a:t>
            </a:r>
            <a:endParaRPr lang="ru-RU" sz="2800" b="1" dirty="0">
              <a:latin typeface="Arial"/>
              <a:cs typeface="Arial"/>
            </a:endParaRPr>
          </a:p>
          <a:p>
            <a:pPr algn="ctr"/>
            <a:endParaRPr lang="ru-RU" sz="2800" b="1" dirty="0">
              <a:solidFill>
                <a:schemeClr val="accent4">
                  <a:lumMod val="75000"/>
                </a:schemeClr>
              </a:solidFill>
              <a:latin typeface="Arial"/>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115616" y="1761661"/>
            <a:ext cx="4929222" cy="761747"/>
          </a:xfrm>
          <a:prstGeom prst="rect">
            <a:avLst/>
          </a:prstGeom>
          <a:noFill/>
        </p:spPr>
        <p:txBody>
          <a:bodyPr wrap="square" lIns="68580" tIns="34290" rIns="68580" bIns="34290" anchor="t">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4500" b="1" spc="38" dirty="0">
              <a:ln w="11430"/>
              <a:solidFill>
                <a:schemeClr val="accent4">
                  <a:lumMod val="75000"/>
                </a:schemeClr>
              </a:solidFill>
              <a:effectLst>
                <a:outerShdw blurRad="76200" dist="50800" dir="5400000" algn="tl" rotWithShape="0">
                  <a:srgbClr val="000000">
                    <a:alpha val="65000"/>
                  </a:srgbClr>
                </a:outerShdw>
              </a:effectLst>
              <a:latin typeface="Arial"/>
              <a:cs typeface="Arial"/>
            </a:endParaRPr>
          </a:p>
        </p:txBody>
      </p:sp>
      <p:sp>
        <p:nvSpPr>
          <p:cNvPr id="3" name="Прямоугольник 2"/>
          <p:cNvSpPr/>
          <p:nvPr/>
        </p:nvSpPr>
        <p:spPr>
          <a:xfrm>
            <a:off x="539552" y="1275606"/>
            <a:ext cx="8208912" cy="3454792"/>
          </a:xfrm>
          <a:prstGeom prst="rect">
            <a:avLst/>
          </a:prstGeom>
        </p:spPr>
        <p:txBody>
          <a:bodyPr wrap="square" lIns="68580" tIns="34290" rIns="68580" bIns="34290" anchor="t">
            <a:spAutoFit/>
          </a:bodyPr>
          <a:lstStyle/>
          <a:p>
            <a:pPr indent="337652"/>
            <a:r>
              <a:rPr lang="ru-RU" sz="2000" dirty="0" smtClean="0">
                <a:latin typeface="Arial" panose="020B0604020202020204" pitchFamily="34" charset="0"/>
                <a:cs typeface="Arial" panose="020B0604020202020204" pitchFamily="34" charset="0"/>
              </a:rPr>
              <a:t>Период </a:t>
            </a:r>
            <a:r>
              <a:rPr lang="ru-RU" sz="2000" dirty="0">
                <a:latin typeface="Arial" panose="020B0604020202020204" pitchFamily="34" charset="0"/>
                <a:cs typeface="Arial" panose="020B0604020202020204" pitchFamily="34" charset="0"/>
              </a:rPr>
              <a:t>развернутой клинической картины начинается с появления рвоты кровью содержимого типа «кофейной гущи» (</a:t>
            </a:r>
            <a:r>
              <a:rPr lang="ru-RU" sz="2000" dirty="0" err="1">
                <a:latin typeface="Arial" panose="020B0604020202020204" pitchFamily="34" charset="0"/>
                <a:cs typeface="Arial" panose="020B0604020202020204" pitchFamily="34" charset="0"/>
              </a:rPr>
              <a:t>гематомезис</a:t>
            </a:r>
            <a:r>
              <a:rPr lang="ru-RU" sz="2000" dirty="0">
                <a:latin typeface="Arial" panose="020B0604020202020204" pitchFamily="34" charset="0"/>
                <a:cs typeface="Arial" panose="020B0604020202020204" pitchFamily="34" charset="0"/>
              </a:rPr>
              <a:t>) или черного дегтеобразного стула (мелена). При кровотечении рвота чаще всего имеет цвет «кофейной гущи». Это объясняется тем, что гемоглобин, имеющийся в крови, попадая в желудок, реагирует с соляной кислотой и образует хлорид гематина, который имеет черно–коричневый цвет. Это важный признак, но не абсолютно достоверный. При массивном кровотечении в рвотных массах может отмечаться примесь неизменной крови, так как химическая реакция может не успеть произойти.</a:t>
            </a:r>
          </a:p>
        </p:txBody>
      </p:sp>
      <p:sp>
        <p:nvSpPr>
          <p:cNvPr id="2" name="TextBox 1">
            <a:extLst>
              <a:ext uri="{FF2B5EF4-FFF2-40B4-BE49-F238E27FC236}">
                <a16:creationId xmlns="" xmlns:a16="http://schemas.microsoft.com/office/drawing/2014/main" id="{2B75E01A-7EB8-E188-C40F-81A6CD906688}"/>
              </a:ext>
            </a:extLst>
          </p:cNvPr>
          <p:cNvSpPr txBox="1"/>
          <p:nvPr/>
        </p:nvSpPr>
        <p:spPr>
          <a:xfrm>
            <a:off x="395536" y="243873"/>
            <a:ext cx="8352928" cy="141006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Два периода </a:t>
            </a:r>
            <a:r>
              <a:rPr lang="ru-RU" sz="2800" b="1" dirty="0" err="1">
                <a:latin typeface="Arial" panose="020B0604020202020204" pitchFamily="34" charset="0"/>
                <a:cs typeface="Arial" panose="020B0604020202020204" pitchFamily="34" charset="0"/>
              </a:rPr>
              <a:t>гастродуоденальных</a:t>
            </a:r>
            <a:r>
              <a:rPr lang="ru-RU" sz="2800" b="1"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p>
            <a:pPr algn="ctr"/>
            <a:r>
              <a:rPr lang="ru-RU" sz="2800" b="1" dirty="0">
                <a:latin typeface="Arial" panose="020B0604020202020204" pitchFamily="34" charset="0"/>
                <a:cs typeface="Arial" panose="020B0604020202020204" pitchFamily="34" charset="0"/>
              </a:rPr>
              <a:t>кровотечений </a:t>
            </a:r>
            <a:r>
              <a:rPr lang="en-US" sz="2800" b="1" dirty="0">
                <a:latin typeface="Arial" panose="020B0604020202020204" pitchFamily="34" charset="0"/>
                <a:cs typeface="Arial" panose="020B0604020202020204" pitchFamily="34" charset="0"/>
              </a:rPr>
              <a:t> </a:t>
            </a:r>
            <a:r>
              <a:rPr lang="ru-RU" sz="2800" b="1" dirty="0">
                <a:latin typeface="Arial" panose="020B0604020202020204" pitchFamily="34" charset="0"/>
                <a:cs typeface="Arial" panose="020B0604020202020204" pitchFamily="34" charset="0"/>
              </a:rPr>
              <a:t>язвенной этиологии</a:t>
            </a:r>
          </a:p>
          <a:p>
            <a:pPr algn="ctr"/>
            <a:endParaRPr lang="ru-RU" sz="2100" dirty="0">
              <a:ea typeface="+mn-lt"/>
              <a:cs typeface="+mn-lt"/>
            </a:endParaRPr>
          </a:p>
          <a:p>
            <a:pPr algn="l"/>
            <a:endParaRPr lang="ru-RU" sz="1013" dirty="0">
              <a:cs typeface="Calibri"/>
            </a:endParaRPr>
          </a:p>
        </p:txBody>
      </p:sp>
    </p:spTree>
    <p:extLst>
      <p:ext uri="{BB962C8B-B14F-4D97-AF65-F5344CB8AC3E}">
        <p14:creationId xmlns:p14="http://schemas.microsoft.com/office/powerpoint/2010/main" val="3904617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179512" y="1059582"/>
            <a:ext cx="8640960" cy="3695700"/>
          </a:xfrm>
        </p:spPr>
        <p:txBody>
          <a:bodyPr vert="horz" lIns="68580" tIns="34290" rIns="68580" bIns="34290" rtlCol="0" anchor="t">
            <a:normAutofit/>
          </a:bodyPr>
          <a:lstStyle/>
          <a:p>
            <a:pPr>
              <a:buNone/>
            </a:pPr>
            <a:r>
              <a:rPr lang="ru-RU" altLang="ru-RU" sz="1800" dirty="0">
                <a:latin typeface="Times New Roman" panose="02020603050405020304" pitchFamily="18" charset="0"/>
                <a:cs typeface="Times New Roman" panose="02020603050405020304" pitchFamily="18" charset="0"/>
              </a:rPr>
              <a:t>  </a:t>
            </a:r>
            <a:r>
              <a:rPr lang="ru-RU" altLang="ru-RU" sz="2000" dirty="0">
                <a:latin typeface="Arial" panose="020B0604020202020204" pitchFamily="34" charset="0"/>
                <a:cs typeface="Arial" panose="020B0604020202020204" pitchFamily="34" charset="0"/>
              </a:rPr>
              <a:t>В общем анализе крови с первых часов заболевания отмечается повышение уровня лейкоцитов, могут отмечаться явления </a:t>
            </a:r>
            <a:r>
              <a:rPr lang="ru-RU" altLang="ru-RU" sz="2000" dirty="0" err="1">
                <a:latin typeface="Arial" panose="020B0604020202020204" pitchFamily="34" charset="0"/>
                <a:cs typeface="Arial" panose="020B0604020202020204" pitchFamily="34" charset="0"/>
              </a:rPr>
              <a:t>гемоконцентрации</a:t>
            </a:r>
            <a:r>
              <a:rPr lang="ru-RU" altLang="ru-RU" sz="2000" dirty="0">
                <a:latin typeface="Arial" panose="020B0604020202020204" pitchFamily="34" charset="0"/>
                <a:cs typeface="Arial" panose="020B0604020202020204" pitchFamily="34" charset="0"/>
              </a:rPr>
              <a:t> (повышение уровня гемоглобина, гематокрита).</a:t>
            </a:r>
            <a:endParaRPr lang="ru-RU" sz="2000" dirty="0">
              <a:latin typeface="Arial" panose="020B0604020202020204" pitchFamily="34" charset="0"/>
              <a:cs typeface="Arial" panose="020B0604020202020204" pitchFamily="34" charset="0"/>
            </a:endParaRPr>
          </a:p>
          <a:p>
            <a:pPr>
              <a:buNone/>
            </a:pPr>
            <a:r>
              <a:rPr lang="ru-RU" altLang="ru-RU" sz="2000" dirty="0">
                <a:latin typeface="Arial" panose="020B0604020202020204" pitchFamily="34" charset="0"/>
                <a:cs typeface="Arial" panose="020B0604020202020204" pitchFamily="34" charset="0"/>
              </a:rPr>
              <a:t>   В биохимическом анализе крови на первых этапах болезни сдвигов показателей может не отмечаться. На более  поздних стадиях заболевания могут выявляться показатели, свидетельствующие о развитии органной недостаточности, электролитных расстройств.  </a:t>
            </a:r>
            <a:endParaRPr lang="ru-RU" sz="2000" dirty="0">
              <a:latin typeface="Arial" panose="020B0604020202020204" pitchFamily="34" charset="0"/>
              <a:cs typeface="Arial" panose="020B0604020202020204" pitchFamily="34" charset="0"/>
            </a:endParaRPr>
          </a:p>
          <a:p>
            <a:pPr>
              <a:buNone/>
            </a:pPr>
            <a:r>
              <a:rPr lang="ru-RU" altLang="ru-RU" sz="2000" dirty="0">
                <a:latin typeface="Arial" panose="020B0604020202020204" pitchFamily="34" charset="0"/>
                <a:cs typeface="Arial" panose="020B0604020202020204" pitchFamily="34" charset="0"/>
              </a:rPr>
              <a:t>   Дополнительным  лабораторным методом диагностики является оценка КЩС, при котором может отмечаться сдвиг рН  в сторону ацидоза, повышение уровня лактата, снижение сатурации крови.</a:t>
            </a:r>
            <a:endParaRPr lang="ru-RU" sz="2000" dirty="0">
              <a:latin typeface="Arial" panose="020B0604020202020204" pitchFamily="34" charset="0"/>
              <a:cs typeface="Arial" panose="020B0604020202020204" pitchFamily="34" charset="0"/>
            </a:endParaRPr>
          </a:p>
        </p:txBody>
      </p:sp>
      <p:sp>
        <p:nvSpPr>
          <p:cNvPr id="51201" name="Rectangle 1"/>
          <p:cNvSpPr>
            <a:spLocks noChangeArrowheads="1"/>
          </p:cNvSpPr>
          <p:nvPr/>
        </p:nvSpPr>
        <p:spPr bwMode="auto">
          <a:xfrm>
            <a:off x="1357290" y="267875"/>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4743F7A2-C682-40E4-B528-8E1E0199A837}"/>
              </a:ext>
            </a:extLst>
          </p:cNvPr>
          <p:cNvSpPr txBox="1"/>
          <p:nvPr/>
        </p:nvSpPr>
        <p:spPr>
          <a:xfrm>
            <a:off x="1619672" y="267875"/>
            <a:ext cx="6312477"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a:cs typeface="Arial"/>
              </a:rPr>
              <a:t>Лабораторные исследования</a:t>
            </a:r>
            <a:endParaRPr lang="ru-RU"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323528" y="1059582"/>
            <a:ext cx="8702006" cy="4318000"/>
          </a:xfrm>
        </p:spPr>
        <p:txBody>
          <a:bodyPr vert="horz" lIns="68580" tIns="34290" rIns="68580" bIns="34290" rtlCol="0" anchor="t">
            <a:normAutofit/>
          </a:bodyPr>
          <a:lstStyle/>
          <a:p>
            <a:pPr eaLnBrk="1" hangingPunct="1">
              <a:buFont typeface="Arial" pitchFamily="34" charset="0"/>
              <a:buNone/>
            </a:pPr>
            <a:r>
              <a:rPr lang="ru-RU" altLang="ru-RU" sz="1800" dirty="0"/>
              <a:t>                                         </a:t>
            </a:r>
          </a:p>
          <a:p>
            <a:pPr>
              <a:lnSpc>
                <a:spcPct val="100000"/>
              </a:lnSpc>
              <a:buNone/>
            </a:pPr>
            <a:r>
              <a:rPr lang="ru-RU" altLang="ru-RU" sz="3150" dirty="0"/>
              <a:t>  </a:t>
            </a:r>
            <a:r>
              <a:rPr lang="ru-RU" altLang="ru-RU" dirty="0">
                <a:latin typeface="Arial" panose="020B0604020202020204" pitchFamily="34" charset="0"/>
                <a:cs typeface="Arial" panose="020B0604020202020204" pitchFamily="34" charset="0"/>
              </a:rPr>
              <a:t>Обзорная рентгенография брюшной полости - быстрый способ выявления свободного газа в брюшной полости, который  рекомендуется всем больным  с подозрением на ПЯ.</a:t>
            </a:r>
          </a:p>
          <a:p>
            <a:pPr>
              <a:lnSpc>
                <a:spcPct val="100000"/>
              </a:lnSpc>
              <a:buNone/>
            </a:pPr>
            <a:r>
              <a:rPr lang="ru-RU" altLang="ru-RU" dirty="0">
                <a:latin typeface="Arial" panose="020B0604020202020204" pitchFamily="34" charset="0"/>
                <a:cs typeface="Arial" panose="020B0604020202020204" pitchFamily="34" charset="0"/>
              </a:rPr>
              <a:t> </a:t>
            </a:r>
            <a:r>
              <a:rPr lang="ru-RU" altLang="ru-RU" dirty="0" smtClean="0">
                <a:latin typeface="Arial" panose="020B0604020202020204" pitchFamily="34" charset="0"/>
                <a:cs typeface="Arial" panose="020B0604020202020204" pitchFamily="34" charset="0"/>
              </a:rPr>
              <a:t>   Компьютерная </a:t>
            </a:r>
            <a:r>
              <a:rPr lang="ru-RU" altLang="ru-RU" dirty="0">
                <a:latin typeface="Arial" panose="020B0604020202020204" pitchFamily="34" charset="0"/>
                <a:cs typeface="Arial" panose="020B0604020202020204" pitchFamily="34" charset="0"/>
              </a:rPr>
              <a:t>томография брюшной полости  рекомендуется всем пациентам при </a:t>
            </a:r>
            <a:r>
              <a:rPr lang="ru-RU" altLang="ru-RU" dirty="0" err="1" smtClean="0">
                <a:latin typeface="Arial" panose="020B0604020202020204" pitchFamily="34" charset="0"/>
                <a:cs typeface="Arial" panose="020B0604020202020204" pitchFamily="34" charset="0"/>
              </a:rPr>
              <a:t>неинформативности</a:t>
            </a:r>
            <a:r>
              <a:rPr lang="ru-RU" altLang="ru-RU" dirty="0" smtClean="0">
                <a:latin typeface="Arial" panose="020B0604020202020204" pitchFamily="34" charset="0"/>
                <a:cs typeface="Arial" panose="020B0604020202020204" pitchFamily="34" charset="0"/>
              </a:rPr>
              <a:t> </a:t>
            </a:r>
            <a:r>
              <a:rPr lang="ru-RU" altLang="ru-RU" dirty="0">
                <a:latin typeface="Arial" panose="020B0604020202020204" pitchFamily="34" charset="0"/>
                <a:cs typeface="Arial" panose="020B0604020202020204" pitchFamily="34" charset="0"/>
              </a:rPr>
              <a:t>других диагностических методов и при наличии технической возможности  в медицинской организации.</a:t>
            </a:r>
          </a:p>
          <a:p>
            <a:pPr algn="just">
              <a:buNone/>
            </a:pPr>
            <a:r>
              <a:rPr lang="ru-RU" altLang="ru-RU" sz="2700" dirty="0">
                <a:latin typeface="Times New Roman"/>
                <a:cs typeface="Times New Roman"/>
              </a:rPr>
              <a:t>  </a:t>
            </a:r>
            <a:endParaRPr lang="ru-RU" altLang="ru-RU" sz="2700" dirty="0">
              <a:cs typeface="Calibri" panose="020F0502020204030204"/>
            </a:endParaRPr>
          </a:p>
        </p:txBody>
      </p:sp>
      <p:sp>
        <p:nvSpPr>
          <p:cNvPr id="51201" name="Rectangle 1"/>
          <p:cNvSpPr>
            <a:spLocks noChangeArrowheads="1"/>
          </p:cNvSpPr>
          <p:nvPr/>
        </p:nvSpPr>
        <p:spPr bwMode="auto">
          <a:xfrm>
            <a:off x="1357290" y="267875"/>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7FD463BC-3839-C60A-6C0C-A569B5D8F869}"/>
              </a:ext>
            </a:extLst>
          </p:cNvPr>
          <p:cNvSpPr txBox="1"/>
          <p:nvPr/>
        </p:nvSpPr>
        <p:spPr>
          <a:xfrm>
            <a:off x="1130038" y="-148618"/>
            <a:ext cx="7402402" cy="141006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endParaRPr lang="ru-RU" sz="2100" b="1" dirty="0">
              <a:solidFill>
                <a:schemeClr val="accent4">
                  <a:lumMod val="75000"/>
                </a:schemeClr>
              </a:solidFill>
              <a:latin typeface="Arial"/>
              <a:ea typeface="+mn-lt"/>
              <a:cs typeface="+mn-lt"/>
            </a:endParaRPr>
          </a:p>
          <a:p>
            <a:pPr algn="ctr"/>
            <a:r>
              <a:rPr lang="ru-RU" sz="2800" b="1" dirty="0">
                <a:latin typeface="Arial" panose="020B0604020202020204" pitchFamily="34" charset="0"/>
                <a:ea typeface="+mn-lt"/>
                <a:cs typeface="Arial" panose="020B0604020202020204" pitchFamily="34" charset="0"/>
              </a:rPr>
              <a:t>Инструментальные методы  исследовани</a:t>
            </a:r>
            <a:r>
              <a:rPr lang="ru-RU" sz="2800" b="1" dirty="0">
                <a:latin typeface="Times New Roman" panose="02020603050405020304" pitchFamily="18" charset="0"/>
                <a:ea typeface="+mn-lt"/>
                <a:cs typeface="Times New Roman" panose="02020603050405020304" pitchFamily="18" charset="0"/>
              </a:rPr>
              <a:t>я</a:t>
            </a:r>
          </a:p>
          <a:p>
            <a:pPr algn="ctr"/>
            <a:endParaRPr lang="ru-RU" sz="1013"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179512" y="915566"/>
            <a:ext cx="8784976" cy="4318000"/>
          </a:xfrm>
        </p:spPr>
        <p:txBody>
          <a:bodyPr vert="horz" lIns="68580" tIns="34290" rIns="68580" bIns="34290" rtlCol="0" anchor="t">
            <a:normAutofit fontScale="92500" lnSpcReduction="10000"/>
          </a:bodyPr>
          <a:lstStyle/>
          <a:p>
            <a:pPr eaLnBrk="1" hangingPunct="1">
              <a:buFont typeface="Arial" pitchFamily="34" charset="0"/>
              <a:buNone/>
            </a:pPr>
            <a:r>
              <a:rPr lang="ru-RU" altLang="ru-RU" sz="1800" dirty="0"/>
              <a:t>                                         </a:t>
            </a:r>
          </a:p>
          <a:p>
            <a:pPr>
              <a:buNone/>
            </a:pPr>
            <a:r>
              <a:rPr lang="ru-RU" altLang="ru-RU" sz="3150" dirty="0"/>
              <a:t>   </a:t>
            </a:r>
            <a:r>
              <a:rPr lang="ru-RU" altLang="ru-RU" sz="2700" dirty="0">
                <a:latin typeface="Times New Roman"/>
                <a:cs typeface="Times New Roman"/>
              </a:rPr>
              <a:t> </a:t>
            </a:r>
            <a:r>
              <a:rPr lang="ru-RU" altLang="ru-RU" sz="2700" dirty="0" smtClean="0">
                <a:latin typeface="Times New Roman"/>
                <a:cs typeface="Times New Roman"/>
              </a:rPr>
              <a:t>	</a:t>
            </a:r>
            <a:r>
              <a:rPr lang="ru-RU" altLang="ru-RU" sz="2200" dirty="0" smtClean="0">
                <a:latin typeface="Arial" panose="020B0604020202020204" pitchFamily="34" charset="0"/>
                <a:cs typeface="Arial" panose="020B0604020202020204" pitchFamily="34" charset="0"/>
              </a:rPr>
              <a:t>Больным </a:t>
            </a:r>
            <a:r>
              <a:rPr lang="ru-RU" altLang="ru-RU" sz="2200" dirty="0">
                <a:latin typeface="Arial" panose="020B0604020202020204" pitchFamily="34" charset="0"/>
                <a:cs typeface="Arial" panose="020B0604020202020204" pitchFamily="34" charset="0"/>
              </a:rPr>
              <a:t>с подозрением на ПЯ при отсутствии признаков свободного газа в брюшной полости по данным лучевых методов исследования рекомендуется пероральное или через </a:t>
            </a:r>
            <a:r>
              <a:rPr lang="ru-RU" altLang="ru-RU" sz="2200" dirty="0" err="1">
                <a:latin typeface="Arial" panose="020B0604020202020204" pitchFamily="34" charset="0"/>
                <a:cs typeface="Arial" panose="020B0604020202020204" pitchFamily="34" charset="0"/>
              </a:rPr>
              <a:t>назогастральный</a:t>
            </a:r>
            <a:r>
              <a:rPr lang="ru-RU" altLang="ru-RU" sz="2200" dirty="0">
                <a:latin typeface="Arial" panose="020B0604020202020204" pitchFamily="34" charset="0"/>
                <a:cs typeface="Arial" panose="020B0604020202020204" pitchFamily="34" charset="0"/>
              </a:rPr>
              <a:t> зонд введение водорастворимого контрастного препарата  проведением повторного рентгенологического исследования ( обзорная рентгенография органов брюшной полости или КТ органов брюшной полости) с целью выявления затеков контрастного вещества за пределы ЖКТ.</a:t>
            </a:r>
          </a:p>
          <a:p>
            <a:pPr>
              <a:buNone/>
            </a:pPr>
            <a:r>
              <a:rPr lang="ru-RU" altLang="ru-RU" sz="2200" dirty="0">
                <a:latin typeface="Arial" panose="020B0604020202020204" pitchFamily="34" charset="0"/>
                <a:cs typeface="Arial" panose="020B0604020202020204" pitchFamily="34" charset="0"/>
              </a:rPr>
              <a:t> </a:t>
            </a:r>
            <a:r>
              <a:rPr lang="ru-RU" altLang="ru-RU" sz="2200" dirty="0" smtClean="0">
                <a:latin typeface="Arial" panose="020B0604020202020204" pitchFamily="34" charset="0"/>
                <a:cs typeface="Arial" panose="020B0604020202020204" pitchFamily="34" charset="0"/>
              </a:rPr>
              <a:t>		Всем </a:t>
            </a:r>
            <a:r>
              <a:rPr lang="ru-RU" altLang="ru-RU" sz="2200" dirty="0">
                <a:latin typeface="Arial" panose="020B0604020202020204" pitchFamily="34" charset="0"/>
                <a:cs typeface="Arial" panose="020B0604020202020204" pitchFamily="34" charset="0"/>
              </a:rPr>
              <a:t>пациентам с подозрением на  ПЯ при негативном рентгенологическом исследовании или невозможности выполнения КТ рекомендуется проведение УЗИ  органов брюшной полости для выявления  свободного газа  и свободной жидкости  в  брюшной полости.</a:t>
            </a:r>
          </a:p>
          <a:p>
            <a:pPr eaLnBrk="1" hangingPunct="1">
              <a:buFont typeface="Arial" pitchFamily="34" charset="0"/>
              <a:buNone/>
            </a:pPr>
            <a:r>
              <a:rPr lang="ru-RU" sz="2200" dirty="0">
                <a:latin typeface="Arial" panose="020B0604020202020204" pitchFamily="34" charset="0"/>
                <a:cs typeface="Arial" panose="020B0604020202020204" pitchFamily="34" charset="0"/>
              </a:rPr>
              <a:t>    </a:t>
            </a:r>
            <a:endParaRPr lang="ru-RU" altLang="ru-RU" sz="2200" dirty="0">
              <a:latin typeface="Arial" panose="020B0604020202020204" pitchFamily="34" charset="0"/>
              <a:cs typeface="Arial" panose="020B0604020202020204" pitchFamily="34" charset="0"/>
            </a:endParaRPr>
          </a:p>
        </p:txBody>
      </p:sp>
      <p:sp>
        <p:nvSpPr>
          <p:cNvPr id="51201" name="Rectangle 1"/>
          <p:cNvSpPr>
            <a:spLocks noChangeArrowheads="1"/>
          </p:cNvSpPr>
          <p:nvPr/>
        </p:nvSpPr>
        <p:spPr bwMode="auto">
          <a:xfrm>
            <a:off x="1357290" y="267875"/>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7FD463BC-3839-C60A-6C0C-A569B5D8F869}"/>
              </a:ext>
            </a:extLst>
          </p:cNvPr>
          <p:cNvSpPr txBox="1"/>
          <p:nvPr/>
        </p:nvSpPr>
        <p:spPr>
          <a:xfrm>
            <a:off x="1357290" y="-148618"/>
            <a:ext cx="6826504" cy="141006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endParaRPr lang="ru-RU" sz="2100" b="1" dirty="0">
              <a:solidFill>
                <a:schemeClr val="accent4">
                  <a:lumMod val="75000"/>
                </a:schemeClr>
              </a:solidFill>
              <a:latin typeface="Arial"/>
              <a:ea typeface="+mn-lt"/>
              <a:cs typeface="+mn-lt"/>
            </a:endParaRPr>
          </a:p>
          <a:p>
            <a:pPr algn="ctr"/>
            <a:r>
              <a:rPr lang="ru-RU" sz="2800" b="1" dirty="0">
                <a:latin typeface="Arial" panose="020B0604020202020204" pitchFamily="34" charset="0"/>
                <a:ea typeface="+mn-lt"/>
                <a:cs typeface="Arial" panose="020B0604020202020204" pitchFamily="34" charset="0"/>
              </a:rPr>
              <a:t>Инструментальные методы  исследования</a:t>
            </a:r>
          </a:p>
          <a:p>
            <a:pPr algn="ctr"/>
            <a:endParaRPr lang="ru-RU" sz="101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290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179512" y="1203598"/>
            <a:ext cx="8802596" cy="3373760"/>
          </a:xfrm>
        </p:spPr>
        <p:txBody>
          <a:bodyPr vert="horz" lIns="68580" tIns="34290" rIns="68580" bIns="34290" rtlCol="0" anchor="t">
            <a:normAutofit/>
          </a:bodyPr>
          <a:lstStyle/>
          <a:p>
            <a:pPr>
              <a:buNone/>
            </a:pPr>
            <a:r>
              <a:rPr lang="ru-RU" sz="1800" dirty="0">
                <a:solidFill>
                  <a:srgbClr val="7030A0"/>
                </a:solidFill>
              </a:rPr>
              <a:t>  </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a:t>
            </a:r>
            <a:r>
              <a:rPr lang="ru-RU" sz="2000" dirty="0" err="1" smtClean="0">
                <a:latin typeface="Arial" panose="020B0604020202020204" pitchFamily="34" charset="0"/>
                <a:cs typeface="Arial" panose="020B0604020202020204" pitchFamily="34" charset="0"/>
              </a:rPr>
              <a:t>Эзофагогастродуоденоскопия</a:t>
            </a:r>
            <a:r>
              <a:rPr lang="ru-RU" sz="2000" dirty="0">
                <a:latin typeface="Arial" panose="020B0604020202020204" pitchFamily="34" charset="0"/>
                <a:cs typeface="Arial" panose="020B0604020202020204" pitchFamily="34" charset="0"/>
              </a:rPr>
              <a:t>  рекомендуется пациентам с подозрением на ПЯ  при неоднозначной клинико-инструментальной картине ( при отсутствие симптомов перитонита, отсутствие рентгенологических признаков </a:t>
            </a:r>
            <a:r>
              <a:rPr lang="ru-RU" sz="2000" dirty="0" err="1">
                <a:latin typeface="Arial" panose="020B0604020202020204" pitchFamily="34" charset="0"/>
                <a:cs typeface="Arial" panose="020B0604020202020204" pitchFamily="34" charset="0"/>
              </a:rPr>
              <a:t>пневмоперитонеума</a:t>
            </a:r>
            <a:r>
              <a:rPr lang="ru-RU" sz="2000" dirty="0">
                <a:latin typeface="Arial" panose="020B0604020202020204" pitchFamily="34" charset="0"/>
                <a:cs typeface="Arial" panose="020B0604020202020204" pitchFamily="34" charset="0"/>
              </a:rPr>
              <a:t>) и для диагностики других осложнений язвенной болезни. </a:t>
            </a:r>
          </a:p>
          <a:p>
            <a:pPr>
              <a:buNone/>
            </a:pPr>
            <a:r>
              <a:rPr lang="ru-RU" altLang="ru-RU" sz="2000" dirty="0">
                <a:latin typeface="Arial" panose="020B0604020202020204" pitchFamily="34" charset="0"/>
                <a:cs typeface="Arial" panose="020B0604020202020204" pitchFamily="34" charset="0"/>
              </a:rPr>
              <a:t> </a:t>
            </a:r>
            <a:r>
              <a:rPr lang="ru-RU" altLang="ru-RU" sz="2000" dirty="0" smtClean="0">
                <a:latin typeface="Arial" panose="020B0604020202020204" pitchFamily="34" charset="0"/>
                <a:cs typeface="Arial" panose="020B0604020202020204" pitchFamily="34" charset="0"/>
              </a:rPr>
              <a:t>		Диагностическая </a:t>
            </a:r>
            <a:r>
              <a:rPr lang="ru-RU" altLang="ru-RU" sz="2000" dirty="0">
                <a:latin typeface="Arial" panose="020B0604020202020204" pitchFamily="34" charset="0"/>
                <a:cs typeface="Arial" panose="020B0604020202020204" pitchFamily="34" charset="0"/>
              </a:rPr>
              <a:t>лапароскопия рекомендуется пациентам с подозрением на  ПЯ при отсутствии свободного газа в брюшной полости, но при сохраняющемся подозрении на перфорацию полого органа</a:t>
            </a:r>
          </a:p>
        </p:txBody>
      </p:sp>
      <p:sp>
        <p:nvSpPr>
          <p:cNvPr id="51201" name="Rectangle 1"/>
          <p:cNvSpPr>
            <a:spLocks noChangeArrowheads="1"/>
          </p:cNvSpPr>
          <p:nvPr/>
        </p:nvSpPr>
        <p:spPr bwMode="auto">
          <a:xfrm>
            <a:off x="1349868" y="149121"/>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1C368151-5443-42CC-E194-83B2B3C05A05}"/>
              </a:ext>
            </a:extLst>
          </p:cNvPr>
          <p:cNvSpPr txBox="1"/>
          <p:nvPr/>
        </p:nvSpPr>
        <p:spPr>
          <a:xfrm>
            <a:off x="1588148" y="149121"/>
            <a:ext cx="5895440" cy="141006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Инструментальные методы  исследования</a:t>
            </a:r>
            <a:endParaRPr lang="en-US" sz="2800" dirty="0">
              <a:latin typeface="Arial" panose="020B0604020202020204" pitchFamily="34" charset="0"/>
              <a:ea typeface="+mn-lt"/>
              <a:cs typeface="Arial" panose="020B0604020202020204" pitchFamily="34" charset="0"/>
            </a:endParaRPr>
          </a:p>
          <a:p>
            <a:pPr algn="ctr"/>
            <a:endParaRPr lang="ru-RU" sz="2100" dirty="0">
              <a:ea typeface="+mn-lt"/>
              <a:cs typeface="+mn-lt"/>
            </a:endParaRPr>
          </a:p>
          <a:p>
            <a:pPr algn="l"/>
            <a:endParaRPr lang="ru-RU" sz="1013" dirty="0">
              <a:cs typeface="Calibri"/>
            </a:endParaRPr>
          </a:p>
        </p:txBody>
      </p:sp>
    </p:spTree>
    <p:extLst>
      <p:ext uri="{BB962C8B-B14F-4D97-AF65-F5344CB8AC3E}">
        <p14:creationId xmlns:p14="http://schemas.microsoft.com/office/powerpoint/2010/main" val="1112766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Перфорация 1.jpg"/>
          <p:cNvPicPr>
            <a:picLocks noGrp="1" noChangeAspect="1"/>
          </p:cNvPicPr>
          <p:nvPr>
            <p:ph idx="1"/>
          </p:nvPr>
        </p:nvPicPr>
        <p:blipFill>
          <a:blip r:embed="rId2"/>
          <a:stretch>
            <a:fillRect/>
          </a:stretch>
        </p:blipFill>
        <p:spPr>
          <a:xfrm>
            <a:off x="2690664" y="297944"/>
            <a:ext cx="3740632" cy="3554373"/>
          </a:xfrm>
        </p:spPr>
      </p:pic>
      <p:sp>
        <p:nvSpPr>
          <p:cNvPr id="6" name="Заголовок 3"/>
          <p:cNvSpPr txBox="1">
            <a:spLocks/>
          </p:cNvSpPr>
          <p:nvPr/>
        </p:nvSpPr>
        <p:spPr>
          <a:xfrm>
            <a:off x="1303712" y="160718"/>
            <a:ext cx="6515100" cy="628650"/>
          </a:xfrm>
          <a:prstGeom prst="rect">
            <a:avLst/>
          </a:prstGeom>
        </p:spPr>
        <p:txBody>
          <a:bodyPr vert="horz" lIns="68580" tIns="34290" rIns="68580" bIns="34290" anchor="ctr">
            <a:normAutofit/>
          </a:bodyPr>
          <a:lstStyle/>
          <a:p>
            <a:pPr algn="ctr">
              <a:spcBef>
                <a:spcPct val="0"/>
              </a:spcBef>
              <a:defRPr/>
            </a:pPr>
            <a:endParaRPr lang="ru-RU" sz="2700" b="1" cap="all" dirty="0">
              <a:solidFill>
                <a:schemeClr val="accent4">
                  <a:lumMod val="75000"/>
                </a:schemeClr>
              </a:solidFill>
              <a:effectLst>
                <a:reflection blurRad="12700" stA="48000" endA="300" endPos="55000" dir="5400000" sy="-90000" algn="bl" rotWithShape="0"/>
              </a:effectLst>
              <a:latin typeface="Arial"/>
              <a:ea typeface="+mj-ea"/>
              <a:cs typeface="Arial"/>
            </a:endParaRPr>
          </a:p>
        </p:txBody>
      </p:sp>
      <p:sp>
        <p:nvSpPr>
          <p:cNvPr id="7" name="Прямоугольник 6"/>
          <p:cNvSpPr/>
          <p:nvPr/>
        </p:nvSpPr>
        <p:spPr>
          <a:xfrm>
            <a:off x="1547664" y="4194823"/>
            <a:ext cx="6624736" cy="684803"/>
          </a:xfrm>
          <a:prstGeom prst="rect">
            <a:avLst/>
          </a:prstGeom>
        </p:spPr>
        <p:txBody>
          <a:bodyPr wrap="square" lIns="68580" tIns="34290" rIns="68580" bIns="34290" anchor="t">
            <a:spAutoFit/>
          </a:bodyPr>
          <a:lstStyle/>
          <a:p>
            <a:pPr algn="ctr"/>
            <a:r>
              <a:rPr lang="ru-RU" sz="2000" b="1" dirty="0">
                <a:latin typeface="Arial" panose="020B0604020202020204" pitchFamily="34" charset="0"/>
                <a:cs typeface="Arial" panose="020B0604020202020204" pitchFamily="34" charset="0"/>
              </a:rPr>
              <a:t>Свободный газ под обоими</a:t>
            </a:r>
            <a:endParaRPr lang="ru-RU" sz="2000" dirty="0">
              <a:latin typeface="Arial" panose="020B0604020202020204" pitchFamily="34" charset="0"/>
              <a:cs typeface="Arial" panose="020B0604020202020204" pitchFamily="34" charset="0"/>
            </a:endParaRPr>
          </a:p>
          <a:p>
            <a:pPr algn="ctr"/>
            <a:r>
              <a:rPr lang="ru-RU" sz="2000" b="1" dirty="0">
                <a:latin typeface="Arial" panose="020B0604020202020204" pitchFamily="34" charset="0"/>
                <a:cs typeface="Arial" panose="020B0604020202020204" pitchFamily="34" charset="0"/>
              </a:rPr>
              <a:t> куполами диафрагмы</a:t>
            </a:r>
            <a:endParaRPr lang="ru-RU"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par>
                          <p:cTn id="8" fill="hold">
                            <p:stCondLst>
                              <p:cond delay="1000"/>
                            </p:stCondLst>
                            <p:childTnLst>
                              <p:par>
                                <p:cTn id="9" presetID="56" presetClass="entr" presetSubtype="0" fill="hold"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by="(-#ppt_w*2)" calcmode="lin" valueType="num">
                                      <p:cBhvr rctx="PPT">
                                        <p:cTn id="11" dur="500" autoRev="1" fill="hold">
                                          <p:stCondLst>
                                            <p:cond delay="0"/>
                                          </p:stCondLst>
                                        </p:cTn>
                                        <p:tgtEl>
                                          <p:spTgt spid="5"/>
                                        </p:tgtEl>
                                        <p:attrNameLst>
                                          <p:attrName>ppt_w</p:attrName>
                                        </p:attrNameLst>
                                      </p:cBhvr>
                                    </p:anim>
                                    <p:anim by="(#ppt_w*0.50)" calcmode="lin" valueType="num">
                                      <p:cBhvr>
                                        <p:cTn id="12" dur="500" decel="50000" autoRev="1" fill="hold">
                                          <p:stCondLst>
                                            <p:cond delay="0"/>
                                          </p:stCondLst>
                                        </p:cTn>
                                        <p:tgtEl>
                                          <p:spTgt spid="5"/>
                                        </p:tgtEl>
                                        <p:attrNameLst>
                                          <p:attrName>ppt_x</p:attrName>
                                        </p:attrNameLst>
                                      </p:cBhvr>
                                    </p:anim>
                                    <p:anim from="(-#ppt_h/2)" to="(#ppt_y)" calcmode="lin" valueType="num">
                                      <p:cBhvr>
                                        <p:cTn id="13" dur="1000" fill="hold">
                                          <p:stCondLst>
                                            <p:cond delay="0"/>
                                          </p:stCondLst>
                                        </p:cTn>
                                        <p:tgtEl>
                                          <p:spTgt spid="5"/>
                                        </p:tgtEl>
                                        <p:attrNameLst>
                                          <p:attrName>ppt_y</p:attrName>
                                        </p:attrNameLst>
                                      </p:cBhvr>
                                    </p:anim>
                                    <p:animRot by="21600000">
                                      <p:cBhvr>
                                        <p:cTn id="14" dur="1000" fill="hold">
                                          <p:stCondLst>
                                            <p:cond delay="0"/>
                                          </p:stCondLst>
                                        </p:cTn>
                                        <p:tgtEl>
                                          <p:spTgt spid="5"/>
                                        </p:tgtEl>
                                        <p:attrNameLst>
                                          <p:attrName>r</p:attrName>
                                        </p:attrNameLst>
                                      </p:cBhvr>
                                    </p:animRot>
                                  </p:childTnLst>
                                </p:cTn>
                              </p:par>
                            </p:childTnLst>
                          </p:cTn>
                        </p:par>
                        <p:par>
                          <p:cTn id="15" fill="hold">
                            <p:stCondLst>
                              <p:cond delay="2000"/>
                            </p:stCondLst>
                            <p:childTnLst>
                              <p:par>
                                <p:cTn id="16" presetID="50" presetClass="entr" presetSubtype="0" decel="100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3"/>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p:cNvSpPr txBox="1">
            <a:spLocks/>
          </p:cNvSpPr>
          <p:nvPr/>
        </p:nvSpPr>
        <p:spPr>
          <a:xfrm>
            <a:off x="1493658" y="481207"/>
            <a:ext cx="6515100" cy="628650"/>
          </a:xfrm>
          <a:prstGeom prst="rect">
            <a:avLst/>
          </a:prstGeom>
        </p:spPr>
        <p:txBody>
          <a:bodyPr vert="horz" lIns="68580" tIns="34290" rIns="68580" bIns="34290" anchor="ctr">
            <a:normAutofit/>
          </a:bodyPr>
          <a:lstStyle/>
          <a:p>
            <a:pPr algn="ctr">
              <a:spcBef>
                <a:spcPct val="0"/>
              </a:spcBef>
              <a:defRPr/>
            </a:pPr>
            <a:endParaRPr lang="ru-RU" sz="2700" b="1" cap="all" dirty="0">
              <a:solidFill>
                <a:schemeClr val="accent4">
                  <a:lumMod val="75000"/>
                </a:schemeClr>
              </a:solidFill>
              <a:effectLst>
                <a:reflection blurRad="12700" stA="48000" endA="300" endPos="55000" dir="5400000" sy="-90000" algn="bl" rotWithShape="0"/>
              </a:effectLst>
              <a:latin typeface="Arial"/>
              <a:ea typeface="+mj-ea"/>
              <a:cs typeface="Arial"/>
            </a:endParaRPr>
          </a:p>
        </p:txBody>
      </p:sp>
      <p:sp>
        <p:nvSpPr>
          <p:cNvPr id="7" name="Прямоугольник 6"/>
          <p:cNvSpPr/>
          <p:nvPr/>
        </p:nvSpPr>
        <p:spPr>
          <a:xfrm>
            <a:off x="1980659" y="4227934"/>
            <a:ext cx="6054371" cy="707886"/>
          </a:xfrm>
          <a:prstGeom prst="rect">
            <a:avLst/>
          </a:prstGeom>
        </p:spPr>
        <p:txBody>
          <a:bodyPr wrap="square">
            <a:spAutoFit/>
          </a:bodyPr>
          <a:lstStyle/>
          <a:p>
            <a:pPr algn="ctr"/>
            <a:r>
              <a:rPr lang="ru-RU" sz="2000" b="1" dirty="0">
                <a:latin typeface="Arial" panose="020B0604020202020204" pitchFamily="34" charset="0"/>
                <a:cs typeface="Arial" panose="020B0604020202020204" pitchFamily="34" charset="0"/>
              </a:rPr>
              <a:t>Свободный газ под обоими </a:t>
            </a:r>
            <a:endParaRPr lang="ru-RU" sz="2000" b="1" dirty="0" smtClean="0">
              <a:latin typeface="Arial" panose="020B0604020202020204" pitchFamily="34" charset="0"/>
              <a:cs typeface="Arial" panose="020B0604020202020204" pitchFamily="34" charset="0"/>
            </a:endParaRPr>
          </a:p>
          <a:p>
            <a:pPr algn="ctr"/>
            <a:r>
              <a:rPr lang="ru-RU" sz="2000" b="1" dirty="0" smtClean="0">
                <a:latin typeface="Arial" panose="020B0604020202020204" pitchFamily="34" charset="0"/>
                <a:cs typeface="Arial" panose="020B0604020202020204" pitchFamily="34" charset="0"/>
              </a:rPr>
              <a:t>куполами </a:t>
            </a:r>
            <a:r>
              <a:rPr lang="ru-RU" sz="2000" b="1" dirty="0">
                <a:latin typeface="Arial" panose="020B0604020202020204" pitchFamily="34" charset="0"/>
                <a:cs typeface="Arial" panose="020B0604020202020204" pitchFamily="34" charset="0"/>
              </a:rPr>
              <a:t>диафрагмы</a:t>
            </a:r>
          </a:p>
        </p:txBody>
      </p:sp>
      <p:pic>
        <p:nvPicPr>
          <p:cNvPr id="9" name="Содержимое 8" descr="Перфорация 2.jpg"/>
          <p:cNvPicPr>
            <a:picLocks noGrp="1" noChangeAspect="1"/>
          </p:cNvPicPr>
          <p:nvPr>
            <p:ph idx="1"/>
          </p:nvPr>
        </p:nvPicPr>
        <p:blipFill>
          <a:blip r:embed="rId2"/>
          <a:stretch>
            <a:fillRect/>
          </a:stretch>
        </p:blipFill>
        <p:spPr>
          <a:xfrm>
            <a:off x="1811540" y="425388"/>
            <a:ext cx="5669597" cy="361267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par>
                          <p:cTn id="8" fill="hold">
                            <p:stCondLst>
                              <p:cond delay="1000"/>
                            </p:stCondLst>
                            <p:childTnLst>
                              <p:par>
                                <p:cTn id="9" presetID="56" presetClass="entr" presetSubtype="0" fill="hold"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by="(-#ppt_w*2)" calcmode="lin" valueType="num">
                                      <p:cBhvr rctx="PPT">
                                        <p:cTn id="11" dur="500" autoRev="1" fill="hold">
                                          <p:stCondLst>
                                            <p:cond delay="0"/>
                                          </p:stCondLst>
                                        </p:cTn>
                                        <p:tgtEl>
                                          <p:spTgt spid="9"/>
                                        </p:tgtEl>
                                        <p:attrNameLst>
                                          <p:attrName>ppt_w</p:attrName>
                                        </p:attrNameLst>
                                      </p:cBhvr>
                                    </p:anim>
                                    <p:anim by="(#ppt_w*0.50)" calcmode="lin" valueType="num">
                                      <p:cBhvr>
                                        <p:cTn id="12" dur="500" decel="50000" autoRev="1" fill="hold">
                                          <p:stCondLst>
                                            <p:cond delay="0"/>
                                          </p:stCondLst>
                                        </p:cTn>
                                        <p:tgtEl>
                                          <p:spTgt spid="9"/>
                                        </p:tgtEl>
                                        <p:attrNameLst>
                                          <p:attrName>ppt_x</p:attrName>
                                        </p:attrNameLst>
                                      </p:cBhvr>
                                    </p:anim>
                                    <p:anim from="(-#ppt_h/2)" to="(#ppt_y)" calcmode="lin" valueType="num">
                                      <p:cBhvr>
                                        <p:cTn id="13" dur="1000" fill="hold">
                                          <p:stCondLst>
                                            <p:cond delay="0"/>
                                          </p:stCondLst>
                                        </p:cTn>
                                        <p:tgtEl>
                                          <p:spTgt spid="9"/>
                                        </p:tgtEl>
                                        <p:attrNameLst>
                                          <p:attrName>ppt_y</p:attrName>
                                        </p:attrNameLst>
                                      </p:cBhvr>
                                    </p:anim>
                                    <p:animRot by="21600000">
                                      <p:cBhvr>
                                        <p:cTn id="14" dur="1000" fill="hold">
                                          <p:stCondLst>
                                            <p:cond delay="0"/>
                                          </p:stCondLst>
                                        </p:cTn>
                                        <p:tgtEl>
                                          <p:spTgt spid="9"/>
                                        </p:tgtEl>
                                        <p:attrNameLst>
                                          <p:attrName>r</p:attrName>
                                        </p:attrNameLst>
                                      </p:cBhvr>
                                    </p:animRot>
                                  </p:childTnLst>
                                </p:cTn>
                              </p:par>
                            </p:childTnLst>
                          </p:cTn>
                        </p:par>
                        <p:par>
                          <p:cTn id="15" fill="hold">
                            <p:stCondLst>
                              <p:cond delay="2000"/>
                            </p:stCondLst>
                            <p:childTnLst>
                              <p:par>
                                <p:cTn id="16" presetID="50" presetClass="entr" presetSubtype="0" decel="100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3"/>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467544" y="906463"/>
            <a:ext cx="8429404" cy="4237037"/>
          </a:xfrm>
        </p:spPr>
        <p:txBody>
          <a:bodyPr vert="horz" lIns="68580" tIns="34290" rIns="68580" bIns="34290" rtlCol="0" anchor="t">
            <a:normAutofit/>
          </a:bodyPr>
          <a:lstStyle/>
          <a:p>
            <a:pPr>
              <a:buNone/>
            </a:pPr>
            <a:r>
              <a:rPr lang="ru-RU" altLang="ru-RU" sz="1800" dirty="0"/>
              <a:t> </a:t>
            </a:r>
            <a:r>
              <a:rPr lang="ru-RU" altLang="ru-RU" sz="1800" dirty="0">
                <a:latin typeface="Calibri"/>
                <a:cs typeface="Calibri"/>
              </a:rPr>
              <a:t> </a:t>
            </a:r>
            <a:r>
              <a:rPr lang="ru-RU" altLang="ru-RU" sz="2000" dirty="0">
                <a:latin typeface="Arial" panose="020B0604020202020204" pitchFamily="34" charset="0"/>
                <a:cs typeface="Arial" panose="020B0604020202020204" pitchFamily="34" charset="0"/>
              </a:rPr>
              <a:t>Диагноз «перфоративная язва» является абсолютным показанием к неотложной операции, которая должна быть начата в течение 2 ч от момента поступления больного в приемное отделение.  </a:t>
            </a:r>
            <a:endParaRPr lang="ru-RU" sz="2000" dirty="0">
              <a:latin typeface="Arial" panose="020B0604020202020204" pitchFamily="34" charset="0"/>
              <a:cs typeface="Arial" panose="020B0604020202020204" pitchFamily="34" charset="0"/>
            </a:endParaRPr>
          </a:p>
          <a:p>
            <a:pPr>
              <a:buNone/>
            </a:pPr>
            <a:r>
              <a:rPr lang="ru-RU" altLang="ru-RU" sz="2000" dirty="0">
                <a:latin typeface="Arial" panose="020B0604020202020204" pitchFamily="34" charset="0"/>
                <a:cs typeface="Arial" panose="020B0604020202020204" pitchFamily="34" charset="0"/>
              </a:rPr>
              <a:t>  Необходимость в кратковременной предоперационной подготовке может возникнуть у пациентов   с очень высоким операционно-анестезиологическим риском и больных в терминальной фазе распространенного </a:t>
            </a:r>
            <a:r>
              <a:rPr lang="ru-RU" altLang="ru-RU" sz="2000" dirty="0" smtClean="0">
                <a:latin typeface="Arial" panose="020B0604020202020204" pitchFamily="34" charset="0"/>
                <a:cs typeface="Arial" panose="020B0604020202020204" pitchFamily="34" charset="0"/>
              </a:rPr>
              <a:t>перитонита.</a:t>
            </a:r>
            <a:endParaRPr lang="ru-RU" sz="2000" dirty="0">
              <a:latin typeface="Arial" panose="020B0604020202020204" pitchFamily="34" charset="0"/>
              <a:cs typeface="Arial" panose="020B0604020202020204" pitchFamily="34" charset="0"/>
            </a:endParaRPr>
          </a:p>
        </p:txBody>
      </p:sp>
      <p:sp>
        <p:nvSpPr>
          <p:cNvPr id="51201" name="Rectangle 1"/>
          <p:cNvSpPr>
            <a:spLocks noChangeArrowheads="1"/>
          </p:cNvSpPr>
          <p:nvPr/>
        </p:nvSpPr>
        <p:spPr bwMode="auto">
          <a:xfrm>
            <a:off x="1303712" y="267875"/>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9DF7A324-E4A7-AD92-1281-344B8D60D789}"/>
              </a:ext>
            </a:extLst>
          </p:cNvPr>
          <p:cNvSpPr txBox="1"/>
          <p:nvPr/>
        </p:nvSpPr>
        <p:spPr>
          <a:xfrm>
            <a:off x="1691680" y="164000"/>
            <a:ext cx="4784456"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Хирургическое лечение</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179512" y="1062999"/>
            <a:ext cx="8820472" cy="4238625"/>
          </a:xfrm>
        </p:spPr>
        <p:txBody>
          <a:bodyPr vert="horz" lIns="68580" tIns="34290" rIns="68580" bIns="34290" rtlCol="0" anchor="t">
            <a:normAutofit/>
          </a:bodyPr>
          <a:lstStyle/>
          <a:p>
            <a:pPr>
              <a:buNone/>
            </a:pPr>
            <a:r>
              <a:rPr lang="ru-RU" dirty="0">
                <a:latin typeface="Times New Roman" panose="02020603050405020304" pitchFamily="18" charset="0"/>
                <a:cs typeface="Times New Roman" panose="02020603050405020304" pitchFamily="18" charset="0"/>
              </a:rPr>
              <a:t>  </a:t>
            </a:r>
            <a:r>
              <a:rPr lang="ru-RU" sz="2000" dirty="0">
                <a:latin typeface="Arial" panose="020B0604020202020204" pitchFamily="34" charset="0"/>
                <a:cs typeface="Arial" panose="020B0604020202020204" pitchFamily="34" charset="0"/>
              </a:rPr>
              <a:t>В настоящее время предложены 3 вида хирургических вмешательств для лечения прободной язвы: </a:t>
            </a:r>
          </a:p>
          <a:p>
            <a:r>
              <a:rPr lang="ru-RU" sz="2000" dirty="0">
                <a:latin typeface="Arial" panose="020B0604020202020204" pitchFamily="34" charset="0"/>
                <a:cs typeface="Arial" panose="020B0604020202020204" pitchFamily="34" charset="0"/>
              </a:rPr>
              <a:t> </a:t>
            </a:r>
            <a:r>
              <a:rPr lang="ru-RU" sz="2000" dirty="0" err="1" smtClean="0">
                <a:latin typeface="Arial" panose="020B0604020202020204" pitchFamily="34" charset="0"/>
                <a:cs typeface="Arial" panose="020B0604020202020204" pitchFamily="34" charset="0"/>
              </a:rPr>
              <a:t>Ушивание</a:t>
            </a:r>
            <a:r>
              <a:rPr lang="ru-RU" sz="2000" dirty="0" smtClean="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прободного отверстия;</a:t>
            </a:r>
          </a:p>
          <a:p>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Иссечение </a:t>
            </a:r>
            <a:r>
              <a:rPr lang="ru-RU" sz="2000" dirty="0">
                <a:latin typeface="Arial" panose="020B0604020202020204" pitchFamily="34" charset="0"/>
                <a:cs typeface="Arial" panose="020B0604020202020204" pitchFamily="34" charset="0"/>
              </a:rPr>
              <a:t>прободной язвы с возможной </a:t>
            </a:r>
            <a:r>
              <a:rPr lang="ru-RU" sz="2000" dirty="0" err="1">
                <a:latin typeface="Arial" panose="020B0604020202020204" pitchFamily="34" charset="0"/>
                <a:cs typeface="Arial" panose="020B0604020202020204" pitchFamily="34" charset="0"/>
              </a:rPr>
              <a:t>пилоропластикой</a:t>
            </a:r>
            <a:r>
              <a:rPr lang="ru-RU" sz="2000" dirty="0">
                <a:latin typeface="Arial" panose="020B0604020202020204" pitchFamily="34" charset="0"/>
                <a:cs typeface="Arial" panose="020B0604020202020204" pitchFamily="34" charset="0"/>
              </a:rPr>
              <a:t> и </a:t>
            </a:r>
            <a:r>
              <a:rPr lang="ru-RU" sz="2000" dirty="0" err="1">
                <a:latin typeface="Arial" panose="020B0604020202020204" pitchFamily="34" charset="0"/>
                <a:cs typeface="Arial" panose="020B0604020202020204" pitchFamily="34" charset="0"/>
              </a:rPr>
              <a:t>ваготомией</a:t>
            </a:r>
            <a:r>
              <a:rPr lang="ru-RU" sz="2000" dirty="0">
                <a:latin typeface="Arial" panose="020B0604020202020204" pitchFamily="34" charset="0"/>
                <a:cs typeface="Arial" panose="020B0604020202020204" pitchFamily="34" charset="0"/>
              </a:rPr>
              <a:t>;</a:t>
            </a:r>
          </a:p>
          <a:p>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Резекция </a:t>
            </a:r>
            <a:r>
              <a:rPr lang="ru-RU" sz="2000" dirty="0">
                <a:latin typeface="Arial" panose="020B0604020202020204" pitchFamily="34" charset="0"/>
                <a:cs typeface="Arial" panose="020B0604020202020204" pitchFamily="34" charset="0"/>
              </a:rPr>
              <a:t>желудка.</a:t>
            </a:r>
          </a:p>
          <a:p>
            <a:r>
              <a:rPr lang="ru-RU" sz="2000" dirty="0" smtClean="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Рекомендуется проведение предоперационной подготовки.</a:t>
            </a:r>
          </a:p>
          <a:p>
            <a:endParaRPr lang="ru-RU" altLang="ru-RU" dirty="0">
              <a:latin typeface="Times New Roman" panose="02020603050405020304" pitchFamily="18" charset="0"/>
              <a:cs typeface="Times New Roman" panose="02020603050405020304" pitchFamily="18" charset="0"/>
            </a:endParaRPr>
          </a:p>
        </p:txBody>
      </p:sp>
      <p:sp>
        <p:nvSpPr>
          <p:cNvPr id="51201" name="Rectangle 1"/>
          <p:cNvSpPr>
            <a:spLocks noChangeArrowheads="1"/>
          </p:cNvSpPr>
          <p:nvPr/>
        </p:nvSpPr>
        <p:spPr bwMode="auto">
          <a:xfrm>
            <a:off x="1303712" y="267875"/>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1AC5B9E6-22C1-2081-E643-E125DAB565EF}"/>
              </a:ext>
            </a:extLst>
          </p:cNvPr>
          <p:cNvSpPr txBox="1"/>
          <p:nvPr/>
        </p:nvSpPr>
        <p:spPr>
          <a:xfrm>
            <a:off x="1928813" y="350694"/>
            <a:ext cx="3172938" cy="2251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endParaRPr lang="ru-RU" sz="1013"/>
          </a:p>
        </p:txBody>
      </p:sp>
      <p:sp>
        <p:nvSpPr>
          <p:cNvPr id="3" name="TextBox 2">
            <a:extLst>
              <a:ext uri="{FF2B5EF4-FFF2-40B4-BE49-F238E27FC236}">
                <a16:creationId xmlns="" xmlns:a16="http://schemas.microsoft.com/office/drawing/2014/main" id="{B3C8A38E-257E-03A7-69E6-563A47ECD07D}"/>
              </a:ext>
            </a:extLst>
          </p:cNvPr>
          <p:cNvSpPr txBox="1"/>
          <p:nvPr/>
        </p:nvSpPr>
        <p:spPr>
          <a:xfrm>
            <a:off x="1547664" y="267875"/>
            <a:ext cx="6458881" cy="8233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Хирургическое лечение</a:t>
            </a:r>
            <a:endParaRPr lang="ru-RU" sz="2800" dirty="0">
              <a:latin typeface="Arial" panose="020B0604020202020204" pitchFamily="34" charset="0"/>
              <a:ea typeface="+mn-lt"/>
              <a:cs typeface="Arial" panose="020B0604020202020204" pitchFamily="34" charset="0"/>
            </a:endParaRPr>
          </a:p>
          <a:p>
            <a:pPr algn="ctr"/>
            <a:endParaRPr lang="ru-RU" sz="2100" dirty="0">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323528" y="784798"/>
            <a:ext cx="8712968" cy="4006850"/>
          </a:xfrm>
        </p:spPr>
        <p:txBody>
          <a:bodyPr vert="horz" lIns="68580" tIns="34290" rIns="68580" bIns="34290" rtlCol="0" anchor="t">
            <a:noAutofit/>
          </a:bodyPr>
          <a:lstStyle/>
          <a:p>
            <a:pPr marL="0">
              <a:lnSpc>
                <a:spcPct val="100000"/>
              </a:lnSpc>
              <a:spcBef>
                <a:spcPts val="0"/>
              </a:spcBef>
              <a:buNone/>
            </a:pPr>
            <a:r>
              <a:rPr lang="ru-RU" sz="1800" dirty="0">
                <a:latin typeface="Times New Roman"/>
                <a:cs typeface="Times New Roman"/>
              </a:rPr>
              <a:t> </a:t>
            </a:r>
            <a:r>
              <a:rPr lang="ru-RU" sz="1800" dirty="0" smtClean="0">
                <a:latin typeface="Times New Roman"/>
                <a:cs typeface="Times New Roman"/>
              </a:rPr>
              <a:t>	</a:t>
            </a:r>
            <a:r>
              <a:rPr lang="ru-RU" sz="1800" dirty="0" err="1" smtClean="0">
                <a:latin typeface="Arial" panose="020B0604020202020204" pitchFamily="34" charset="0"/>
                <a:cs typeface="Arial" panose="020B0604020202020204" pitchFamily="34" charset="0"/>
              </a:rPr>
              <a:t>Ушивание</a:t>
            </a:r>
            <a:r>
              <a:rPr lang="ru-RU" sz="1800" dirty="0" smtClean="0">
                <a:latin typeface="Arial" panose="020B0604020202020204" pitchFamily="34" charset="0"/>
                <a:cs typeface="Arial" panose="020B0604020202020204" pitchFamily="34" charset="0"/>
              </a:rPr>
              <a:t> </a:t>
            </a:r>
            <a:r>
              <a:rPr lang="ru-RU" sz="1800" dirty="0">
                <a:latin typeface="Arial" panose="020B0604020202020204" pitchFamily="34" charset="0"/>
                <a:cs typeface="Arial" panose="020B0604020202020204" pitchFamily="34" charset="0"/>
              </a:rPr>
              <a:t>в современных условиях выполняется у 94% больных с прободной язвой. В настоящее время при </a:t>
            </a:r>
            <a:r>
              <a:rPr lang="ru-RU" sz="1800" dirty="0" err="1">
                <a:latin typeface="Arial" panose="020B0604020202020204" pitchFamily="34" charset="0"/>
                <a:cs typeface="Arial" panose="020B0604020202020204" pitchFamily="34" charset="0"/>
              </a:rPr>
              <a:t>ушивании</a:t>
            </a:r>
            <a:r>
              <a:rPr lang="ru-RU" sz="1800" dirty="0">
                <a:latin typeface="Arial" panose="020B0604020202020204" pitchFamily="34" charset="0"/>
                <a:cs typeface="Arial" panose="020B0604020202020204" pitchFamily="34" charset="0"/>
              </a:rPr>
              <a:t> прободной язвы следует отдавать предпочтение применению рассасывающихся нитей на атравматической колющей игле ½ окружности, длиной до 30 мм.</a:t>
            </a:r>
          </a:p>
          <a:p>
            <a:pPr marL="0">
              <a:lnSpc>
                <a:spcPct val="100000"/>
              </a:lnSpc>
              <a:spcBef>
                <a:spcPts val="0"/>
              </a:spcBef>
              <a:buNone/>
            </a:pPr>
            <a:r>
              <a:rPr lang="ru-RU" sz="1800" b="1" dirty="0">
                <a:latin typeface="Arial" panose="020B0604020202020204" pitchFamily="34" charset="0"/>
                <a:cs typeface="Arial" panose="020B0604020202020204" pitchFamily="34" charset="0"/>
              </a:rPr>
              <a:t>Методы </a:t>
            </a:r>
            <a:r>
              <a:rPr lang="ru-RU" sz="1800" b="1" dirty="0" err="1">
                <a:latin typeface="Arial" panose="020B0604020202020204" pitchFamily="34" charset="0"/>
                <a:cs typeface="Arial" panose="020B0604020202020204" pitchFamily="34" charset="0"/>
              </a:rPr>
              <a:t>ушивания</a:t>
            </a:r>
            <a:r>
              <a:rPr lang="ru-RU" sz="1800" b="1" dirty="0">
                <a:latin typeface="Arial" panose="020B0604020202020204" pitchFamily="34" charset="0"/>
                <a:cs typeface="Arial" panose="020B0604020202020204" pitchFamily="34" charset="0"/>
              </a:rPr>
              <a:t> прободного отверстия:</a:t>
            </a:r>
          </a:p>
          <a:p>
            <a:pPr marL="0">
              <a:lnSpc>
                <a:spcPct val="100000"/>
              </a:lnSpc>
              <a:spcBef>
                <a:spcPts val="0"/>
              </a:spcBef>
              <a:buNone/>
            </a:pPr>
            <a:r>
              <a:rPr lang="ru-RU" sz="1800" dirty="0">
                <a:latin typeface="Arial" panose="020B0604020202020204" pitchFamily="34" charset="0"/>
                <a:cs typeface="Arial" panose="020B0604020202020204" pitchFamily="34" charset="0"/>
              </a:rPr>
              <a:t> 1. </a:t>
            </a:r>
            <a:r>
              <a:rPr lang="ru-RU" sz="1800" dirty="0" err="1">
                <a:latin typeface="Arial" panose="020B0604020202020204" pitchFamily="34" charset="0"/>
                <a:cs typeface="Arial" panose="020B0604020202020204" pitchFamily="34" charset="0"/>
              </a:rPr>
              <a:t>ушивание</a:t>
            </a:r>
            <a:r>
              <a:rPr lang="ru-RU" sz="1800" dirty="0">
                <a:latin typeface="Arial" panose="020B0604020202020204" pitchFamily="34" charset="0"/>
                <a:cs typeface="Arial" panose="020B0604020202020204" pitchFamily="34" charset="0"/>
              </a:rPr>
              <a:t> прободной язвы узловым, П–образным или «Z» – образным однорядными швами;</a:t>
            </a:r>
          </a:p>
          <a:p>
            <a:pPr marL="0">
              <a:lnSpc>
                <a:spcPct val="100000"/>
              </a:lnSpc>
              <a:spcBef>
                <a:spcPts val="0"/>
              </a:spcBef>
              <a:buNone/>
            </a:pPr>
            <a:r>
              <a:rPr lang="ru-RU" sz="1800" dirty="0">
                <a:latin typeface="Arial" panose="020B0604020202020204" pitchFamily="34" charset="0"/>
                <a:cs typeface="Arial" panose="020B0604020202020204" pitchFamily="34" charset="0"/>
              </a:rPr>
              <a:t> 2. </a:t>
            </a:r>
            <a:r>
              <a:rPr lang="ru-RU" sz="1800" dirty="0" err="1">
                <a:latin typeface="Arial" panose="020B0604020202020204" pitchFamily="34" charset="0"/>
                <a:cs typeface="Arial" panose="020B0604020202020204" pitchFamily="34" charset="0"/>
              </a:rPr>
              <a:t>ушивание</a:t>
            </a:r>
            <a:r>
              <a:rPr lang="ru-RU" sz="1800" dirty="0">
                <a:latin typeface="Arial" panose="020B0604020202020204" pitchFamily="34" charset="0"/>
                <a:cs typeface="Arial" panose="020B0604020202020204" pitchFamily="34" charset="0"/>
              </a:rPr>
              <a:t> прободной язвы узловыми однорядными швами с подшиванием пряди сальника в виде плаща к линии шва;</a:t>
            </a:r>
          </a:p>
          <a:p>
            <a:pPr marL="0">
              <a:lnSpc>
                <a:spcPct val="100000"/>
              </a:lnSpc>
              <a:spcBef>
                <a:spcPts val="0"/>
              </a:spcBef>
              <a:buNone/>
            </a:pPr>
            <a:r>
              <a:rPr lang="ru-RU" sz="1800" dirty="0">
                <a:latin typeface="Arial" panose="020B0604020202020204" pitchFamily="34" charset="0"/>
                <a:cs typeface="Arial" panose="020B0604020202020204" pitchFamily="34" charset="0"/>
              </a:rPr>
              <a:t> 3. </a:t>
            </a:r>
            <a:r>
              <a:rPr lang="ru-RU" sz="1800" dirty="0" err="1">
                <a:latin typeface="Arial" panose="020B0604020202020204" pitchFamily="34" charset="0"/>
                <a:cs typeface="Arial" panose="020B0604020202020204" pitchFamily="34" charset="0"/>
              </a:rPr>
              <a:t>ушивание</a:t>
            </a:r>
            <a:r>
              <a:rPr lang="ru-RU" sz="1800" dirty="0">
                <a:latin typeface="Arial" panose="020B0604020202020204" pitchFamily="34" charset="0"/>
                <a:cs typeface="Arial" panose="020B0604020202020204" pitchFamily="34" charset="0"/>
              </a:rPr>
              <a:t> прободной язвы узловыми однорядными швами с тампонированием перфорационного отверстия прядью сальника на ножке (операция </a:t>
            </a:r>
            <a:r>
              <a:rPr lang="ru-RU" sz="1800" dirty="0" err="1">
                <a:latin typeface="Arial" panose="020B0604020202020204" pitchFamily="34" charset="0"/>
                <a:cs typeface="Arial" panose="020B0604020202020204" pitchFamily="34" charset="0"/>
              </a:rPr>
              <a:t>Оппеля</a:t>
            </a:r>
            <a:r>
              <a:rPr lang="ru-RU" sz="1800" dirty="0">
                <a:latin typeface="Arial" panose="020B0604020202020204" pitchFamily="34" charset="0"/>
                <a:cs typeface="Arial" panose="020B0604020202020204" pitchFamily="34" charset="0"/>
              </a:rPr>
              <a:t>-Поликарпова, операция </a:t>
            </a:r>
            <a:r>
              <a:rPr lang="ru-RU" sz="1800" dirty="0" err="1">
                <a:latin typeface="Arial" panose="020B0604020202020204" pitchFamily="34" charset="0"/>
                <a:cs typeface="Arial" panose="020B0604020202020204" pitchFamily="34" charset="0"/>
              </a:rPr>
              <a:t>Cellan-Jones</a:t>
            </a:r>
            <a:r>
              <a:rPr lang="ru-RU" sz="1800" dirty="0">
                <a:latin typeface="Arial" panose="020B0604020202020204" pitchFamily="34" charset="0"/>
                <a:cs typeface="Arial" panose="020B0604020202020204" pitchFamily="34" charset="0"/>
              </a:rPr>
              <a:t>).</a:t>
            </a:r>
          </a:p>
          <a:p>
            <a:pPr marL="0">
              <a:lnSpc>
                <a:spcPct val="100000"/>
              </a:lnSpc>
              <a:spcBef>
                <a:spcPts val="0"/>
              </a:spcBef>
              <a:buNone/>
            </a:pPr>
            <a:r>
              <a:rPr lang="ru-RU" sz="1800" dirty="0" smtClean="0">
                <a:latin typeface="Arial" panose="020B0604020202020204" pitchFamily="34" charset="0"/>
                <a:cs typeface="Arial" panose="020B0604020202020204" pitchFamily="34" charset="0"/>
              </a:rPr>
              <a:t>	</a:t>
            </a:r>
            <a:r>
              <a:rPr lang="ru-RU" sz="1800" dirty="0" err="1" smtClean="0">
                <a:latin typeface="Arial" panose="020B0604020202020204" pitchFamily="34" charset="0"/>
                <a:cs typeface="Arial" panose="020B0604020202020204" pitchFamily="34" charset="0"/>
              </a:rPr>
              <a:t>Ушивание</a:t>
            </a:r>
            <a:r>
              <a:rPr lang="ru-RU" sz="1800" dirty="0" smtClean="0">
                <a:latin typeface="Arial" panose="020B0604020202020204" pitchFamily="34" charset="0"/>
                <a:cs typeface="Arial" panose="020B0604020202020204" pitchFamily="34" charset="0"/>
              </a:rPr>
              <a:t> </a:t>
            </a:r>
            <a:r>
              <a:rPr lang="ru-RU" sz="1800" dirty="0">
                <a:latin typeface="Arial" panose="020B0604020202020204" pitchFamily="34" charset="0"/>
                <a:cs typeface="Arial" panose="020B0604020202020204" pitchFamily="34" charset="0"/>
              </a:rPr>
              <a:t>прободной язвы двенадцатиперстной кишки может быть дополнено </a:t>
            </a:r>
            <a:r>
              <a:rPr lang="ru-RU" sz="1800" dirty="0" err="1">
                <a:latin typeface="Arial" panose="020B0604020202020204" pitchFamily="34" charset="0"/>
                <a:cs typeface="Arial" panose="020B0604020202020204" pitchFamily="34" charset="0"/>
              </a:rPr>
              <a:t>ваготомией</a:t>
            </a:r>
            <a:r>
              <a:rPr lang="ru-RU" sz="1800" dirty="0">
                <a:latin typeface="Arial" panose="020B0604020202020204" pitchFamily="34" charset="0"/>
                <a:cs typeface="Arial" panose="020B0604020202020204" pitchFamily="34" charset="0"/>
              </a:rPr>
              <a:t> по усмотрению хирурга. В первые сутки после операции больным назначается инъекционная форма ингибитора протонной помпы.</a:t>
            </a:r>
          </a:p>
          <a:p>
            <a:pPr>
              <a:buNone/>
            </a:pPr>
            <a:endParaRPr lang="ru-RU" altLang="ru-RU" sz="1800" dirty="0">
              <a:latin typeface="Times New Roman" pitchFamily="18" charset="0"/>
              <a:cs typeface="Times New Roman" pitchFamily="18" charset="0"/>
            </a:endParaRPr>
          </a:p>
        </p:txBody>
      </p:sp>
      <p:sp>
        <p:nvSpPr>
          <p:cNvPr id="51201" name="Rectangle 1"/>
          <p:cNvSpPr>
            <a:spLocks noChangeArrowheads="1"/>
          </p:cNvSpPr>
          <p:nvPr/>
        </p:nvSpPr>
        <p:spPr bwMode="auto">
          <a:xfrm>
            <a:off x="692106" y="207717"/>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7EC18886-4A1A-657A-FF5F-D4E7DDECFD28}"/>
              </a:ext>
            </a:extLst>
          </p:cNvPr>
          <p:cNvSpPr txBox="1"/>
          <p:nvPr/>
        </p:nvSpPr>
        <p:spPr>
          <a:xfrm>
            <a:off x="692106" y="216891"/>
            <a:ext cx="8344390" cy="8233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a:cs typeface="Times New Roman"/>
              </a:rPr>
              <a:t>Методы </a:t>
            </a:r>
            <a:r>
              <a:rPr lang="ru-RU" sz="2800" b="1" dirty="0" err="1" smtClean="0">
                <a:latin typeface="Arial"/>
                <a:cs typeface="Times New Roman"/>
              </a:rPr>
              <a:t>ушивания</a:t>
            </a:r>
            <a:r>
              <a:rPr lang="ru-RU" sz="2800" b="1" dirty="0" smtClean="0">
                <a:latin typeface="Arial"/>
                <a:cs typeface="Times New Roman"/>
              </a:rPr>
              <a:t> прободного </a:t>
            </a:r>
            <a:r>
              <a:rPr lang="ru-RU" sz="2800" b="1" dirty="0">
                <a:latin typeface="Arial"/>
                <a:cs typeface="Times New Roman"/>
              </a:rPr>
              <a:t>отверстия</a:t>
            </a:r>
            <a:r>
              <a:rPr lang="ru-RU" sz="2100" b="1" dirty="0">
                <a:latin typeface="Arial"/>
                <a:cs typeface="Times New Roman"/>
              </a:rPr>
              <a:t> </a:t>
            </a:r>
            <a:endParaRPr lang="ru-RU" sz="2100" b="1" dirty="0">
              <a:latin typeface="Arial"/>
              <a:ea typeface="+mn-lt"/>
              <a:cs typeface="+mn-lt"/>
            </a:endParaRPr>
          </a:p>
          <a:p>
            <a:pPr algn="ctr"/>
            <a:endParaRPr lang="ru-RU" sz="2100" b="1" dirty="0">
              <a:solidFill>
                <a:schemeClr val="accent4">
                  <a:lumMod val="75000"/>
                </a:schemeClr>
              </a:solidFill>
              <a:latin typeface="Arial"/>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0" y="1120222"/>
            <a:ext cx="8892480" cy="4454525"/>
          </a:xfrm>
        </p:spPr>
        <p:txBody>
          <a:bodyPr vert="horz" lIns="68580" tIns="34290" rIns="68580" bIns="34290" rtlCol="0" anchor="t">
            <a:normAutofit/>
          </a:bodyPr>
          <a:lstStyle/>
          <a:p>
            <a:pPr>
              <a:buNone/>
            </a:pPr>
            <a:r>
              <a:rPr lang="ru-RU" altLang="ru-RU" sz="1800" dirty="0"/>
              <a:t>    </a:t>
            </a:r>
            <a:r>
              <a:rPr lang="ru-RU" altLang="ru-RU" sz="2000" dirty="0" err="1">
                <a:latin typeface="Arial" panose="020B0604020202020204" pitchFamily="34" charset="0"/>
                <a:cs typeface="Arial" panose="020B0604020202020204" pitchFamily="34" charset="0"/>
              </a:rPr>
              <a:t>Лапароскопическое</a:t>
            </a:r>
            <a:r>
              <a:rPr lang="ru-RU" altLang="ru-RU" sz="2000" dirty="0">
                <a:latin typeface="Arial" panose="020B0604020202020204" pitchFamily="34" charset="0"/>
                <a:cs typeface="Arial" panose="020B0604020202020204" pitchFamily="34" charset="0"/>
              </a:rPr>
              <a:t> ушивание язвы показано пациентам любого возраста без язвенного анамнеза, у которых перфорация стала первым проявлением заболевания; лицам молодого возраста (до 30 лет) с непродолжительным язвенным анамнезом (менее 5 лет) и неадекватным лечением, у которых перфорация была первым осложнением заболевания. От </a:t>
            </a:r>
            <a:r>
              <a:rPr lang="ru-RU" altLang="ru-RU" sz="2000" dirty="0" err="1">
                <a:latin typeface="Arial" panose="020B0604020202020204" pitchFamily="34" charset="0"/>
                <a:cs typeface="Arial" panose="020B0604020202020204" pitchFamily="34" charset="0"/>
              </a:rPr>
              <a:t>лапароскопических</a:t>
            </a:r>
            <a:r>
              <a:rPr lang="ru-RU" altLang="ru-RU" sz="2000" dirty="0">
                <a:latin typeface="Arial" panose="020B0604020202020204" pitchFamily="34" charset="0"/>
                <a:cs typeface="Arial" panose="020B0604020202020204" pitchFamily="34" charset="0"/>
              </a:rPr>
              <a:t> вмешательств следует отказаться, если диаметр перфорационного отверстия превышает 10 мм.  Традиционное </a:t>
            </a:r>
            <a:r>
              <a:rPr lang="ru-RU" altLang="ru-RU" sz="2000" dirty="0" err="1">
                <a:latin typeface="Arial" panose="020B0604020202020204" pitchFamily="34" charset="0"/>
                <a:cs typeface="Arial" panose="020B0604020202020204" pitchFamily="34" charset="0"/>
              </a:rPr>
              <a:t>ушивание</a:t>
            </a:r>
            <a:r>
              <a:rPr lang="ru-RU" altLang="ru-RU" sz="2000" dirty="0">
                <a:latin typeface="Arial" panose="020B0604020202020204" pitchFamily="34" charset="0"/>
                <a:cs typeface="Arial" panose="020B0604020202020204" pitchFamily="34" charset="0"/>
              </a:rPr>
              <a:t> язвы показано больным с очень высоким операционно-анестезиологическим риском, а также при распространенном гнойном перитоните  в токсической и терминальных фазах.</a:t>
            </a:r>
          </a:p>
          <a:p>
            <a:pPr>
              <a:buNone/>
            </a:pPr>
            <a:endParaRPr lang="ru-RU" sz="2000" dirty="0">
              <a:latin typeface="Times New Roman" panose="02020603050405020304" pitchFamily="18" charset="0"/>
              <a:cs typeface="Times New Roman" panose="02020603050405020304" pitchFamily="18" charset="0"/>
            </a:endParaRPr>
          </a:p>
        </p:txBody>
      </p:sp>
      <p:sp>
        <p:nvSpPr>
          <p:cNvPr id="51201" name="Rectangle 1"/>
          <p:cNvSpPr>
            <a:spLocks noChangeArrowheads="1"/>
          </p:cNvSpPr>
          <p:nvPr/>
        </p:nvSpPr>
        <p:spPr bwMode="auto">
          <a:xfrm>
            <a:off x="1403648" y="-76767"/>
            <a:ext cx="6618421" cy="120802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ctr" fontAlgn="base">
              <a:spcBef>
                <a:spcPct val="0"/>
              </a:spcBef>
              <a:spcAft>
                <a:spcPct val="0"/>
              </a:spcAft>
            </a:pPr>
            <a:r>
              <a:rPr lang="ru-RU" sz="2800" b="1" dirty="0" err="1">
                <a:latin typeface="Arial" panose="020B0604020202020204" pitchFamily="34" charset="0"/>
                <a:cs typeface="Arial" panose="020B0604020202020204" pitchFamily="34" charset="0"/>
              </a:rPr>
              <a:t>Лапароскопическое</a:t>
            </a:r>
            <a:r>
              <a:rPr lang="ru-RU" sz="2800" b="1" dirty="0">
                <a:latin typeface="Arial" panose="020B0604020202020204" pitchFamily="34" charset="0"/>
                <a:cs typeface="Arial" panose="020B0604020202020204" pitchFamily="34" charset="0"/>
              </a:rPr>
              <a:t> </a:t>
            </a:r>
            <a:r>
              <a:rPr lang="ru-RU" sz="2800" b="1" dirty="0" err="1">
                <a:latin typeface="Arial" panose="020B0604020202020204" pitchFamily="34" charset="0"/>
                <a:cs typeface="Arial" panose="020B0604020202020204" pitchFamily="34" charset="0"/>
              </a:rPr>
              <a:t>ушивание</a:t>
            </a:r>
            <a:r>
              <a:rPr lang="ru-RU" sz="2800" b="1" dirty="0">
                <a:latin typeface="Arial" panose="020B0604020202020204" pitchFamily="34" charset="0"/>
                <a:cs typeface="Arial" panose="020B0604020202020204" pitchFamily="34" charset="0"/>
              </a:rPr>
              <a:t> </a:t>
            </a:r>
            <a:r>
              <a:rPr lang="ru-RU" sz="2800" b="1" dirty="0" err="1">
                <a:latin typeface="Arial" panose="020B0604020202020204" pitchFamily="34" charset="0"/>
                <a:cs typeface="Arial" panose="020B0604020202020204" pitchFamily="34" charset="0"/>
              </a:rPr>
              <a:t>перфоративной</a:t>
            </a:r>
            <a:r>
              <a:rPr lang="ru-RU" sz="2800" b="1" dirty="0">
                <a:latin typeface="Arial" panose="020B0604020202020204" pitchFamily="34" charset="0"/>
                <a:cs typeface="Arial" panose="020B0604020202020204" pitchFamily="34" charset="0"/>
              </a:rPr>
              <a:t> язвы</a:t>
            </a:r>
          </a:p>
        </p:txBody>
      </p:sp>
      <p:sp>
        <p:nvSpPr>
          <p:cNvPr id="2" name="TextBox 1">
            <a:extLst>
              <a:ext uri="{FF2B5EF4-FFF2-40B4-BE49-F238E27FC236}">
                <a16:creationId xmlns="" xmlns:a16="http://schemas.microsoft.com/office/drawing/2014/main" id="{AD2D38F8-221A-5CF5-28D3-AA473A95597C}"/>
              </a:ext>
            </a:extLst>
          </p:cNvPr>
          <p:cNvSpPr txBox="1"/>
          <p:nvPr/>
        </p:nvSpPr>
        <p:spPr>
          <a:xfrm>
            <a:off x="1817695" y="571930"/>
            <a:ext cx="6941497" cy="5482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endParaRPr lang="ru-RU" sz="2100" b="1" dirty="0">
              <a:latin typeface="Times New Roman" panose="02020603050405020304" pitchFamily="18" charset="0"/>
              <a:ea typeface="+mn-lt"/>
              <a:cs typeface="Times New Roman" panose="02020603050405020304" pitchFamily="18" charset="0"/>
            </a:endParaRPr>
          </a:p>
          <a:p>
            <a:pPr algn="l"/>
            <a:endParaRPr lang="ru-RU" sz="1013" b="1" dirty="0">
              <a:solidFill>
                <a:srgbClr val="15537E"/>
              </a:solidFill>
              <a:latin typeface="Arial"/>
              <a:cs typeface="Calibri"/>
            </a:endParaRPr>
          </a:p>
        </p:txBody>
      </p:sp>
    </p:spTree>
    <p:extLst>
      <p:ext uri="{BB962C8B-B14F-4D97-AF65-F5344CB8AC3E}">
        <p14:creationId xmlns:p14="http://schemas.microsoft.com/office/powerpoint/2010/main" val="87333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2971800" y="357188"/>
            <a:ext cx="6172200" cy="4237037"/>
          </a:xfrm>
        </p:spPr>
        <p:txBody>
          <a:bodyPr>
            <a:normAutofit/>
          </a:bodyPr>
          <a:lstStyle/>
          <a:p>
            <a:pPr eaLnBrk="1" hangingPunct="1">
              <a:buFont typeface="Arial" pitchFamily="34" charset="0"/>
              <a:buNone/>
            </a:pPr>
            <a:r>
              <a:rPr lang="ru-RU" altLang="ru-RU" sz="1800" dirty="0"/>
              <a:t>            </a:t>
            </a:r>
            <a:endParaRPr lang="ru-RU" altLang="ru-RU" sz="1350" dirty="0"/>
          </a:p>
        </p:txBody>
      </p:sp>
      <p:sp>
        <p:nvSpPr>
          <p:cNvPr id="51201" name="Rectangle 1"/>
          <p:cNvSpPr>
            <a:spLocks noChangeArrowheads="1"/>
          </p:cNvSpPr>
          <p:nvPr/>
        </p:nvSpPr>
        <p:spPr bwMode="auto">
          <a:xfrm>
            <a:off x="722540" y="1707654"/>
            <a:ext cx="8025923" cy="1300356"/>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marL="342892" indent="-342892" fontAlgn="base">
              <a:spcBef>
                <a:spcPct val="0"/>
              </a:spcBef>
              <a:spcAft>
                <a:spcPct val="0"/>
              </a:spcAft>
              <a:buFont typeface="Arial"/>
              <a:buChar char="•"/>
            </a:pPr>
            <a:r>
              <a:rPr lang="ru-RU" sz="2000" dirty="0">
                <a:latin typeface="Arial" panose="020B0604020202020204" pitchFamily="34" charset="0"/>
                <a:ea typeface="Calibri" pitchFamily="34" charset="0"/>
                <a:cs typeface="Arial" panose="020B0604020202020204" pitchFamily="34" charset="0"/>
              </a:rPr>
              <a:t>Установление факта кровотечения в ЖКТ;</a:t>
            </a:r>
            <a:endParaRPr lang="ru-RU" sz="2000" dirty="0">
              <a:latin typeface="Arial" panose="020B0604020202020204" pitchFamily="34" charset="0"/>
              <a:cs typeface="Arial" panose="020B0604020202020204" pitchFamily="34" charset="0"/>
            </a:endParaRPr>
          </a:p>
          <a:p>
            <a:pPr marL="342892" indent="-342892" eaLnBrk="0" fontAlgn="base" hangingPunct="0">
              <a:spcBef>
                <a:spcPct val="0"/>
              </a:spcBef>
              <a:spcAft>
                <a:spcPct val="0"/>
              </a:spcAft>
              <a:buFont typeface="Arial"/>
              <a:buChar char="•"/>
            </a:pPr>
            <a:r>
              <a:rPr lang="ru-RU" sz="2000" dirty="0">
                <a:latin typeface="Arial" panose="020B0604020202020204" pitchFamily="34" charset="0"/>
                <a:ea typeface="Calibri" pitchFamily="34" charset="0"/>
                <a:cs typeface="Arial" panose="020B0604020202020204" pitchFamily="34" charset="0"/>
              </a:rPr>
              <a:t>Верификация источника кровотечения </a:t>
            </a:r>
            <a:r>
              <a:rPr lang="ru-RU" sz="2000" dirty="0" smtClean="0">
                <a:latin typeface="Arial" panose="020B0604020202020204" pitchFamily="34" charset="0"/>
                <a:ea typeface="Calibri" pitchFamily="34" charset="0"/>
                <a:cs typeface="Arial" panose="020B0604020202020204" pitchFamily="34" charset="0"/>
              </a:rPr>
              <a:t>и</a:t>
            </a:r>
            <a:r>
              <a:rPr lang="ru-RU" sz="2000" dirty="0">
                <a:latin typeface="Arial" panose="020B0604020202020204" pitchFamily="34" charset="0"/>
                <a:ea typeface="Calibri" pitchFamily="34" charset="0"/>
                <a:cs typeface="Arial" panose="020B0604020202020204" pitchFamily="34" charset="0"/>
              </a:rPr>
              <a:t> </a:t>
            </a:r>
            <a:r>
              <a:rPr lang="ru-RU" sz="2000" dirty="0" smtClean="0">
                <a:latin typeface="Arial" panose="020B0604020202020204" pitchFamily="34" charset="0"/>
                <a:ea typeface="Calibri" pitchFamily="34" charset="0"/>
                <a:cs typeface="Arial" panose="020B0604020202020204" pitchFamily="34" charset="0"/>
              </a:rPr>
              <a:t>прогнозирование </a:t>
            </a:r>
            <a:r>
              <a:rPr lang="ru-RU" sz="2000" dirty="0">
                <a:latin typeface="Arial" panose="020B0604020202020204" pitchFamily="34" charset="0"/>
                <a:ea typeface="Calibri" pitchFamily="34" charset="0"/>
                <a:cs typeface="Arial" panose="020B0604020202020204" pitchFamily="34" charset="0"/>
              </a:rPr>
              <a:t>его рецидива;</a:t>
            </a:r>
            <a:endParaRPr lang="ru-RU" sz="2000" dirty="0">
              <a:latin typeface="Arial" panose="020B0604020202020204" pitchFamily="34" charset="0"/>
              <a:cs typeface="Arial" panose="020B0604020202020204" pitchFamily="34" charset="0"/>
            </a:endParaRPr>
          </a:p>
          <a:p>
            <a:pPr marL="342892" indent="-342892" eaLnBrk="0" fontAlgn="base" hangingPunct="0">
              <a:spcBef>
                <a:spcPct val="0"/>
              </a:spcBef>
              <a:spcAft>
                <a:spcPct val="0"/>
              </a:spcAft>
              <a:buFont typeface="Arial"/>
              <a:buChar char="•"/>
            </a:pPr>
            <a:r>
              <a:rPr lang="ru-RU" sz="2000" dirty="0">
                <a:latin typeface="Arial" panose="020B0604020202020204" pitchFamily="34" charset="0"/>
                <a:ea typeface="Calibri" pitchFamily="34" charset="0"/>
                <a:cs typeface="Arial" panose="020B0604020202020204" pitchFamily="34" charset="0"/>
              </a:rPr>
              <a:t>Оценка степени тяжести кровопотери.</a:t>
            </a:r>
            <a:endParaRPr lang="ru-RU"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A544648A-C04E-C927-CF1F-9A4B496008F2}"/>
              </a:ext>
            </a:extLst>
          </p:cNvPr>
          <p:cNvSpPr txBox="1"/>
          <p:nvPr/>
        </p:nvSpPr>
        <p:spPr>
          <a:xfrm>
            <a:off x="1331640" y="357188"/>
            <a:ext cx="6900872" cy="142346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Три узловых этапа диагностического алгоритма</a:t>
            </a:r>
            <a:endParaRPr lang="ru-RU" sz="2800" b="1" dirty="0">
              <a:latin typeface="Arial" panose="020B0604020202020204" pitchFamily="34" charset="0"/>
              <a:ea typeface="+mn-lt"/>
              <a:cs typeface="Arial" panose="020B0604020202020204" pitchFamily="34" charset="0"/>
            </a:endParaRPr>
          </a:p>
          <a:p>
            <a:pPr algn="l"/>
            <a:endParaRPr lang="ru-RU" sz="3200" dirty="0">
              <a:solidFill>
                <a:schemeClr val="accent4">
                  <a:lumMod val="75000"/>
                </a:schemeClr>
              </a:solidFill>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1331640" y="4258272"/>
            <a:ext cx="6515100" cy="628650"/>
          </a:xfrm>
        </p:spPr>
        <p:txBody>
          <a:bodyPr>
            <a:normAutofit fontScale="90000"/>
          </a:bodyPr>
          <a:lstStyle/>
          <a:p>
            <a:pPr algn="ctr"/>
            <a:r>
              <a:rPr lang="ru-RU" sz="2100" b="1" dirty="0">
                <a:latin typeface="Times New Roman" panose="02020603050405020304" pitchFamily="18" charset="0"/>
                <a:cs typeface="Times New Roman" panose="02020603050405020304" pitchFamily="18" charset="0"/>
              </a:rPr>
              <a:t>    </a:t>
            </a:r>
            <a:r>
              <a:rPr lang="ru-RU" sz="2200" b="1" dirty="0" err="1">
                <a:latin typeface="Arial" panose="020B0604020202020204" pitchFamily="34" charset="0"/>
                <a:cs typeface="Arial" panose="020B0604020202020204" pitchFamily="34" charset="0"/>
              </a:rPr>
              <a:t>Ушивание</a:t>
            </a:r>
            <a:r>
              <a:rPr lang="ru-RU" sz="2200" b="1" dirty="0">
                <a:latin typeface="Arial" panose="020B0604020202020204" pitchFamily="34" charset="0"/>
                <a:cs typeface="Arial" panose="020B0604020202020204" pitchFamily="34" charset="0"/>
              </a:rPr>
              <a:t> </a:t>
            </a:r>
            <a:r>
              <a:rPr lang="ru-RU" sz="2200" b="1" dirty="0" err="1">
                <a:latin typeface="Arial" panose="020B0604020202020204" pitchFamily="34" charset="0"/>
                <a:cs typeface="Arial" panose="020B0604020202020204" pitchFamily="34" charset="0"/>
              </a:rPr>
              <a:t>перфоративной</a:t>
            </a:r>
            <a:r>
              <a:rPr lang="ru-RU" sz="2200" b="1" dirty="0">
                <a:latin typeface="Arial" panose="020B0604020202020204" pitchFamily="34" charset="0"/>
                <a:cs typeface="Arial" panose="020B0604020202020204" pitchFamily="34" charset="0"/>
              </a:rPr>
              <a:t> язвы желудка. Наложение узловых серозно-мышечных швов</a:t>
            </a:r>
          </a:p>
        </p:txBody>
      </p:sp>
      <p:pic>
        <p:nvPicPr>
          <p:cNvPr id="9" name="Содержимое 8" descr="Ушивание 1.jpg"/>
          <p:cNvPicPr>
            <a:picLocks noGrp="1" noChangeAspect="1"/>
          </p:cNvPicPr>
          <p:nvPr>
            <p:ph idx="1"/>
          </p:nvPr>
        </p:nvPicPr>
        <p:blipFill>
          <a:blip r:embed="rId2" cstate="print"/>
          <a:stretch>
            <a:fillRect/>
          </a:stretch>
        </p:blipFill>
        <p:spPr>
          <a:xfrm>
            <a:off x="2284987" y="45274"/>
            <a:ext cx="4176197" cy="4232702"/>
          </a:xfrm>
          <a:prstGeom prst="rect">
            <a:avLst/>
          </a:prstGeom>
          <a:ln>
            <a:noFill/>
          </a:ln>
          <a:effectLst>
            <a:softEdge rad="112500"/>
          </a:effectLst>
        </p:spPr>
      </p:pic>
    </p:spTree>
    <p:extLst>
      <p:ext uri="{BB962C8B-B14F-4D97-AF65-F5344CB8AC3E}">
        <p14:creationId xmlns:p14="http://schemas.microsoft.com/office/powerpoint/2010/main" val="189365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56" presetClass="entr" presetSubtype="0" fill="hold"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by="(-#ppt_w*2)" calcmode="lin" valueType="num">
                                      <p:cBhvr rctx="PPT">
                                        <p:cTn id="11" dur="500" autoRev="1" fill="hold">
                                          <p:stCondLst>
                                            <p:cond delay="0"/>
                                          </p:stCondLst>
                                        </p:cTn>
                                        <p:tgtEl>
                                          <p:spTgt spid="9"/>
                                        </p:tgtEl>
                                        <p:attrNameLst>
                                          <p:attrName>ppt_w</p:attrName>
                                        </p:attrNameLst>
                                      </p:cBhvr>
                                    </p:anim>
                                    <p:anim by="(#ppt_w*0.50)" calcmode="lin" valueType="num">
                                      <p:cBhvr>
                                        <p:cTn id="12" dur="500" decel="50000" autoRev="1" fill="hold">
                                          <p:stCondLst>
                                            <p:cond delay="0"/>
                                          </p:stCondLst>
                                        </p:cTn>
                                        <p:tgtEl>
                                          <p:spTgt spid="9"/>
                                        </p:tgtEl>
                                        <p:attrNameLst>
                                          <p:attrName>ppt_x</p:attrName>
                                        </p:attrNameLst>
                                      </p:cBhvr>
                                    </p:anim>
                                    <p:anim from="(-#ppt_h/2)" to="(#ppt_y)" calcmode="lin" valueType="num">
                                      <p:cBhvr>
                                        <p:cTn id="13" dur="1000" fill="hold">
                                          <p:stCondLst>
                                            <p:cond delay="0"/>
                                          </p:stCondLst>
                                        </p:cTn>
                                        <p:tgtEl>
                                          <p:spTgt spid="9"/>
                                        </p:tgtEl>
                                        <p:attrNameLst>
                                          <p:attrName>ppt_y</p:attrName>
                                        </p:attrNameLst>
                                      </p:cBhvr>
                                    </p:anim>
                                    <p:animRot by="21600000">
                                      <p:cBhvr>
                                        <p:cTn id="14"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1047550" y="4443958"/>
            <a:ext cx="6692802" cy="631761"/>
          </a:xfrm>
        </p:spPr>
        <p:txBody>
          <a:bodyPr>
            <a:noAutofit/>
          </a:bodyPr>
          <a:lstStyle/>
          <a:p>
            <a:pPr algn="ctr"/>
            <a:r>
              <a:rPr lang="ru-RU" sz="2000" b="1" dirty="0">
                <a:latin typeface="Arial" panose="020B0604020202020204" pitchFamily="34" charset="0"/>
                <a:cs typeface="Arial" panose="020B0604020202020204" pitchFamily="34" charset="0"/>
              </a:rPr>
              <a:t>Наложение второго ряда серозно-мышечных швов и подвязывание сальника на </a:t>
            </a:r>
            <a:r>
              <a:rPr lang="ru-RU" sz="2000" b="1" dirty="0" smtClean="0">
                <a:latin typeface="Arial" panose="020B0604020202020204" pitchFamily="34" charset="0"/>
                <a:cs typeface="Arial" panose="020B0604020202020204" pitchFamily="34" charset="0"/>
              </a:rPr>
              <a:t>ножке</a:t>
            </a:r>
            <a:r>
              <a:rPr lang="ru-RU" sz="2000" b="1" dirty="0">
                <a:latin typeface="Arial" panose="020B0604020202020204" pitchFamily="34" charset="0"/>
                <a:cs typeface="Arial" panose="020B0604020202020204" pitchFamily="34" charset="0"/>
              </a:rPr>
              <a:t/>
            </a:r>
            <a:br>
              <a:rPr lang="ru-RU" sz="2000" b="1" dirty="0">
                <a:latin typeface="Arial" panose="020B0604020202020204" pitchFamily="34" charset="0"/>
                <a:cs typeface="Arial" panose="020B0604020202020204" pitchFamily="34" charset="0"/>
              </a:rPr>
            </a:br>
            <a:endParaRPr lang="ru-RU" sz="2000" b="1" dirty="0">
              <a:latin typeface="Arial" panose="020B0604020202020204" pitchFamily="34" charset="0"/>
              <a:cs typeface="Arial" panose="020B0604020202020204" pitchFamily="34" charset="0"/>
            </a:endParaRPr>
          </a:p>
        </p:txBody>
      </p:sp>
      <p:pic>
        <p:nvPicPr>
          <p:cNvPr id="9" name="Содержимое 8" descr="Ушивание 2.jpg"/>
          <p:cNvPicPr>
            <a:picLocks noGrp="1" noChangeAspect="1"/>
          </p:cNvPicPr>
          <p:nvPr>
            <p:ph idx="1"/>
          </p:nvPr>
        </p:nvPicPr>
        <p:blipFill>
          <a:blip r:embed="rId2" cstate="print"/>
          <a:stretch>
            <a:fillRect/>
          </a:stretch>
        </p:blipFill>
        <p:spPr>
          <a:xfrm>
            <a:off x="2282819" y="91896"/>
            <a:ext cx="4179123" cy="4232702"/>
          </a:xfrm>
          <a:prstGeom prst="rect">
            <a:avLst/>
          </a:prstGeom>
          <a:ln>
            <a:noFill/>
          </a:ln>
          <a:effectLst>
            <a:softEdge rad="112500"/>
          </a:effectLst>
        </p:spPr>
      </p:pic>
    </p:spTree>
    <p:extLst>
      <p:ext uri="{BB962C8B-B14F-4D97-AF65-F5344CB8AC3E}">
        <p14:creationId xmlns:p14="http://schemas.microsoft.com/office/powerpoint/2010/main" val="364074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56" presetClass="entr" presetSubtype="0" fill="hold"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by="(-#ppt_w*2)" calcmode="lin" valueType="num">
                                      <p:cBhvr rctx="PPT">
                                        <p:cTn id="11" dur="500" autoRev="1" fill="hold">
                                          <p:stCondLst>
                                            <p:cond delay="0"/>
                                          </p:stCondLst>
                                        </p:cTn>
                                        <p:tgtEl>
                                          <p:spTgt spid="9"/>
                                        </p:tgtEl>
                                        <p:attrNameLst>
                                          <p:attrName>ppt_w</p:attrName>
                                        </p:attrNameLst>
                                      </p:cBhvr>
                                    </p:anim>
                                    <p:anim by="(#ppt_w*0.50)" calcmode="lin" valueType="num">
                                      <p:cBhvr>
                                        <p:cTn id="12" dur="500" decel="50000" autoRev="1" fill="hold">
                                          <p:stCondLst>
                                            <p:cond delay="0"/>
                                          </p:stCondLst>
                                        </p:cTn>
                                        <p:tgtEl>
                                          <p:spTgt spid="9"/>
                                        </p:tgtEl>
                                        <p:attrNameLst>
                                          <p:attrName>ppt_x</p:attrName>
                                        </p:attrNameLst>
                                      </p:cBhvr>
                                    </p:anim>
                                    <p:anim from="(-#ppt_h/2)" to="(#ppt_y)" calcmode="lin" valueType="num">
                                      <p:cBhvr>
                                        <p:cTn id="13" dur="1000" fill="hold">
                                          <p:stCondLst>
                                            <p:cond delay="0"/>
                                          </p:stCondLst>
                                        </p:cTn>
                                        <p:tgtEl>
                                          <p:spTgt spid="9"/>
                                        </p:tgtEl>
                                        <p:attrNameLst>
                                          <p:attrName>ppt_y</p:attrName>
                                        </p:attrNameLst>
                                      </p:cBhvr>
                                    </p:anim>
                                    <p:animRot by="21600000">
                                      <p:cBhvr>
                                        <p:cTn id="14"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a:spLocks noGrp="1"/>
          </p:cNvSpPr>
          <p:nvPr>
            <p:ph type="title"/>
          </p:nvPr>
        </p:nvSpPr>
        <p:spPr>
          <a:xfrm>
            <a:off x="1233698" y="4405588"/>
            <a:ext cx="6515100" cy="628650"/>
          </a:xfrm>
        </p:spPr>
        <p:txBody>
          <a:bodyPr>
            <a:noAutofit/>
          </a:bodyPr>
          <a:lstStyle/>
          <a:p>
            <a:pPr algn="ctr"/>
            <a:r>
              <a:rPr lang="ru-RU" sz="2000" b="1" dirty="0">
                <a:latin typeface="Arial" panose="020B0604020202020204" pitchFamily="34" charset="0"/>
                <a:cs typeface="Arial" panose="020B0604020202020204" pitchFamily="34" charset="0"/>
              </a:rPr>
              <a:t>Тампонада перфоративной язвы желудка сальником на ножке</a:t>
            </a:r>
            <a:br>
              <a:rPr lang="ru-RU" sz="2000" b="1" dirty="0">
                <a:latin typeface="Arial" panose="020B0604020202020204" pitchFamily="34" charset="0"/>
                <a:cs typeface="Arial" panose="020B0604020202020204" pitchFamily="34" charset="0"/>
              </a:rPr>
            </a:br>
            <a:endParaRPr lang="ru-RU" sz="2000" b="1" dirty="0">
              <a:latin typeface="Arial" panose="020B0604020202020204" pitchFamily="34" charset="0"/>
              <a:cs typeface="Arial" panose="020B0604020202020204" pitchFamily="34" charset="0"/>
            </a:endParaRPr>
          </a:p>
        </p:txBody>
      </p:sp>
      <p:pic>
        <p:nvPicPr>
          <p:cNvPr id="8" name="Содержимое 7" descr="Ушивание 3.jpg"/>
          <p:cNvPicPr>
            <a:picLocks noGrp="1" noChangeAspect="1"/>
          </p:cNvPicPr>
          <p:nvPr>
            <p:ph idx="1"/>
          </p:nvPr>
        </p:nvPicPr>
        <p:blipFill>
          <a:blip r:embed="rId2" cstate="print"/>
          <a:stretch>
            <a:fillRect/>
          </a:stretch>
        </p:blipFill>
        <p:spPr>
          <a:xfrm>
            <a:off x="2693200" y="-492"/>
            <a:ext cx="3829589" cy="4097480"/>
          </a:xfrm>
          <a:prstGeom prst="rect">
            <a:avLst/>
          </a:prstGeom>
          <a:ln>
            <a:noFill/>
          </a:ln>
          <a:effectLst>
            <a:softEdge rad="112500"/>
          </a:effectLst>
        </p:spPr>
      </p:pic>
    </p:spTree>
    <p:extLst>
      <p:ext uri="{BB962C8B-B14F-4D97-AF65-F5344CB8AC3E}">
        <p14:creationId xmlns:p14="http://schemas.microsoft.com/office/powerpoint/2010/main" val="260680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56"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by="(-#ppt_w*2)" calcmode="lin" valueType="num">
                                      <p:cBhvr rctx="PPT">
                                        <p:cTn id="11" dur="500" autoRev="1" fill="hold">
                                          <p:stCondLst>
                                            <p:cond delay="0"/>
                                          </p:stCondLst>
                                        </p:cTn>
                                        <p:tgtEl>
                                          <p:spTgt spid="8"/>
                                        </p:tgtEl>
                                        <p:attrNameLst>
                                          <p:attrName>ppt_w</p:attrName>
                                        </p:attrNameLst>
                                      </p:cBhvr>
                                    </p:anim>
                                    <p:anim by="(#ppt_w*0.50)" calcmode="lin" valueType="num">
                                      <p:cBhvr>
                                        <p:cTn id="12" dur="500" decel="50000" autoRev="1" fill="hold">
                                          <p:stCondLst>
                                            <p:cond delay="0"/>
                                          </p:stCondLst>
                                        </p:cTn>
                                        <p:tgtEl>
                                          <p:spTgt spid="8"/>
                                        </p:tgtEl>
                                        <p:attrNameLst>
                                          <p:attrName>ppt_x</p:attrName>
                                        </p:attrNameLst>
                                      </p:cBhvr>
                                    </p:anim>
                                    <p:anim from="(-#ppt_h/2)" to="(#ppt_y)" calcmode="lin" valueType="num">
                                      <p:cBhvr>
                                        <p:cTn id="13" dur="1000" fill="hold">
                                          <p:stCondLst>
                                            <p:cond delay="0"/>
                                          </p:stCondLst>
                                        </p:cTn>
                                        <p:tgtEl>
                                          <p:spTgt spid="8"/>
                                        </p:tgtEl>
                                        <p:attrNameLst>
                                          <p:attrName>ppt_y</p:attrName>
                                        </p:attrNameLst>
                                      </p:cBhvr>
                                    </p:anim>
                                    <p:animRot by="21600000">
                                      <p:cBhvr>
                                        <p:cTn id="14"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179512" y="1347614"/>
            <a:ext cx="8892480" cy="4454525"/>
          </a:xfrm>
        </p:spPr>
        <p:txBody>
          <a:bodyPr vert="horz" lIns="68580" tIns="34290" rIns="68580" bIns="34290" rtlCol="0" anchor="t">
            <a:normAutofit/>
          </a:bodyPr>
          <a:lstStyle/>
          <a:p>
            <a:pPr>
              <a:buNone/>
            </a:pPr>
            <a:r>
              <a:rPr lang="en-US" altLang="ru-RU" sz="1800" dirty="0"/>
              <a:t>  </a:t>
            </a:r>
          </a:p>
          <a:p>
            <a:pPr>
              <a:buNone/>
            </a:pPr>
            <a:r>
              <a:rPr lang="en-US" altLang="ru-RU" sz="2000" dirty="0">
                <a:latin typeface="Arial" panose="020B0604020202020204" pitchFamily="34" charset="0"/>
                <a:cs typeface="Arial" panose="020B0604020202020204" pitchFamily="34" charset="0"/>
              </a:rPr>
              <a:t>   </a:t>
            </a:r>
            <a:r>
              <a:rPr lang="ru-RU" altLang="ru-RU" sz="2000" dirty="0">
                <a:latin typeface="Arial" panose="020B0604020202020204" pitchFamily="34" charset="0"/>
                <a:cs typeface="Arial" panose="020B0604020202020204" pitchFamily="34" charset="0"/>
              </a:rPr>
              <a:t> Противопоказания: наличие явлений разлитого гнойного перитонита</a:t>
            </a:r>
            <a:r>
              <a:rPr lang="en-US" altLang="ru-RU" sz="2000" dirty="0">
                <a:latin typeface="Arial" panose="020B0604020202020204" pitchFamily="34" charset="0"/>
                <a:cs typeface="Arial" panose="020B0604020202020204" pitchFamily="34" charset="0"/>
              </a:rPr>
              <a:t> </a:t>
            </a:r>
            <a:r>
              <a:rPr lang="ru-RU" altLang="ru-RU" sz="2000" dirty="0">
                <a:latin typeface="Arial" panose="020B0604020202020204" pitchFamily="34" charset="0"/>
                <a:cs typeface="Arial" panose="020B0604020202020204" pitchFamily="34" charset="0"/>
              </a:rPr>
              <a:t>и  абдоминального сепсиса, большой диаметр перфорации, труднодоступная  ее локализация, выраженная </a:t>
            </a:r>
            <a:r>
              <a:rPr lang="ru-RU" altLang="ru-RU" sz="2000" dirty="0" err="1">
                <a:latin typeface="Arial" panose="020B0604020202020204" pitchFamily="34" charset="0"/>
                <a:cs typeface="Arial" panose="020B0604020202020204" pitchFamily="34" charset="0"/>
              </a:rPr>
              <a:t>перифокальная</a:t>
            </a:r>
            <a:r>
              <a:rPr lang="ru-RU" altLang="ru-RU" sz="2000" dirty="0">
                <a:latin typeface="Arial" panose="020B0604020202020204" pitchFamily="34" charset="0"/>
                <a:cs typeface="Arial" panose="020B0604020202020204" pitchFamily="34" charset="0"/>
              </a:rPr>
              <a:t> инфильтрация, перфорация каллезной язвы, тяжелая сопутствующая патология сердечно-сосудистой и дыхательной систем, препятствующая наложению </a:t>
            </a:r>
            <a:r>
              <a:rPr lang="ru-RU" altLang="ru-RU" sz="2000" dirty="0" err="1">
                <a:latin typeface="Arial" panose="020B0604020202020204" pitchFamily="34" charset="0"/>
                <a:cs typeface="Arial" panose="020B0604020202020204" pitchFamily="34" charset="0"/>
              </a:rPr>
              <a:t>карбоксиперитонеума</a:t>
            </a:r>
            <a:r>
              <a:rPr lang="ru-RU" altLang="ru-RU" sz="2000" dirty="0">
                <a:latin typeface="Arial" panose="020B0604020202020204" pitchFamily="34" charset="0"/>
                <a:cs typeface="Arial" panose="020B0604020202020204" pitchFamily="34" charset="0"/>
              </a:rPr>
              <a:t>.</a:t>
            </a:r>
          </a:p>
          <a:p>
            <a:pPr>
              <a:buNone/>
            </a:pPr>
            <a:endParaRPr lang="ru-RU" sz="1800" dirty="0">
              <a:latin typeface="Times New Roman" panose="02020603050405020304" pitchFamily="18" charset="0"/>
              <a:cs typeface="Times New Roman" panose="02020603050405020304" pitchFamily="18" charset="0"/>
            </a:endParaRPr>
          </a:p>
        </p:txBody>
      </p:sp>
      <p:sp>
        <p:nvSpPr>
          <p:cNvPr id="51201" name="Rectangle 1"/>
          <p:cNvSpPr>
            <a:spLocks noChangeArrowheads="1"/>
          </p:cNvSpPr>
          <p:nvPr/>
        </p:nvSpPr>
        <p:spPr bwMode="auto">
          <a:xfrm>
            <a:off x="1403648" y="-164554"/>
            <a:ext cx="6618421" cy="1962076"/>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ctr" fontAlgn="base">
              <a:spcBef>
                <a:spcPct val="0"/>
              </a:spcBef>
              <a:spcAft>
                <a:spcPct val="0"/>
              </a:spcAft>
            </a:pPr>
            <a:r>
              <a:rPr lang="ru-RU" sz="2800" b="1" dirty="0">
                <a:latin typeface="Arial" panose="020B0604020202020204" pitchFamily="34" charset="0"/>
                <a:cs typeface="Arial" panose="020B0604020202020204" pitchFamily="34" charset="0"/>
              </a:rPr>
              <a:t>Противопоказания </a:t>
            </a:r>
            <a:endParaRPr lang="ru-RU" sz="2800" b="1" dirty="0" smtClean="0">
              <a:latin typeface="Arial" panose="020B0604020202020204" pitchFamily="34" charset="0"/>
              <a:cs typeface="Arial" panose="020B0604020202020204" pitchFamily="34" charset="0"/>
            </a:endParaRPr>
          </a:p>
          <a:p>
            <a:pPr indent="202401" algn="ctr" fontAlgn="base">
              <a:spcBef>
                <a:spcPct val="0"/>
              </a:spcBef>
              <a:spcAft>
                <a:spcPct val="0"/>
              </a:spcAft>
            </a:pPr>
            <a:r>
              <a:rPr lang="ru-RU" sz="2800" b="1" dirty="0" smtClean="0">
                <a:latin typeface="Arial" panose="020B0604020202020204" pitchFamily="34" charset="0"/>
                <a:cs typeface="Arial" panose="020B0604020202020204" pitchFamily="34" charset="0"/>
              </a:rPr>
              <a:t>к </a:t>
            </a:r>
            <a:r>
              <a:rPr lang="ru-RU" sz="2800" b="1" dirty="0" err="1">
                <a:latin typeface="Arial" panose="020B0604020202020204" pitchFamily="34" charset="0"/>
                <a:cs typeface="Arial" panose="020B0604020202020204" pitchFamily="34" charset="0"/>
              </a:rPr>
              <a:t>лапароскопическому</a:t>
            </a:r>
            <a:r>
              <a:rPr lang="ru-RU" sz="2800" b="1" dirty="0">
                <a:latin typeface="Arial" panose="020B0604020202020204" pitchFamily="34" charset="0"/>
                <a:cs typeface="Arial" panose="020B0604020202020204" pitchFamily="34" charset="0"/>
              </a:rPr>
              <a:t> </a:t>
            </a:r>
            <a:r>
              <a:rPr lang="ru-RU" sz="2800" b="1" dirty="0" err="1">
                <a:latin typeface="Arial" panose="020B0604020202020204" pitchFamily="34" charset="0"/>
                <a:cs typeface="Arial" panose="020B0604020202020204" pitchFamily="34" charset="0"/>
              </a:rPr>
              <a:t>ушиванию</a:t>
            </a:r>
            <a:r>
              <a:rPr lang="ru-RU" sz="2800" b="1" dirty="0">
                <a:latin typeface="Arial" panose="020B0604020202020204" pitchFamily="34" charset="0"/>
                <a:cs typeface="Arial" panose="020B0604020202020204" pitchFamily="34" charset="0"/>
              </a:rPr>
              <a:t> </a:t>
            </a:r>
            <a:r>
              <a:rPr lang="ru-RU" sz="2800" b="1" dirty="0" err="1">
                <a:latin typeface="Arial" panose="020B0604020202020204" pitchFamily="34" charset="0"/>
                <a:cs typeface="Arial" panose="020B0604020202020204" pitchFamily="34" charset="0"/>
              </a:rPr>
              <a:t>перфоративной</a:t>
            </a:r>
            <a:r>
              <a:rPr lang="ru-RU" sz="2800" b="1" dirty="0">
                <a:latin typeface="Arial" panose="020B0604020202020204" pitchFamily="34" charset="0"/>
                <a:cs typeface="Arial" panose="020B0604020202020204" pitchFamily="34" charset="0"/>
              </a:rPr>
              <a:t> язвы</a:t>
            </a:r>
            <a:endParaRPr lang="en-US" sz="2800" b="1" dirty="0">
              <a:latin typeface="Arial" panose="020B0604020202020204" pitchFamily="34" charset="0"/>
              <a:cs typeface="Arial" panose="020B0604020202020204" pitchFamily="34" charset="0"/>
            </a:endParaRPr>
          </a:p>
          <a:p>
            <a:pPr indent="202401" algn="ctr" fontAlgn="base">
              <a:spcBef>
                <a:spcPct val="0"/>
              </a:spcBef>
              <a:spcAft>
                <a:spcPct val="0"/>
              </a:spcAft>
            </a:pPr>
            <a:endParaRPr lang="ru-RU"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119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251520" y="1347614"/>
            <a:ext cx="8748464" cy="4028554"/>
          </a:xfrm>
        </p:spPr>
        <p:txBody>
          <a:bodyPr vert="horz" lIns="68580" tIns="34290" rIns="68580" bIns="34290" rtlCol="0" anchor="t">
            <a:noAutofit/>
          </a:bodyPr>
          <a:lstStyle/>
          <a:p>
            <a:pPr>
              <a:buNone/>
            </a:pPr>
            <a:r>
              <a:rPr lang="ru-RU" altLang="ru-RU" sz="1200" dirty="0">
                <a:latin typeface="Times New Roman"/>
                <a:cs typeface="Times New Roman"/>
              </a:rPr>
              <a:t>    </a:t>
            </a:r>
            <a:r>
              <a:rPr lang="ru-RU" altLang="ru-RU" sz="2000" dirty="0">
                <a:latin typeface="Arial" panose="020B0604020202020204" pitchFamily="34" charset="0"/>
                <a:cs typeface="Arial" panose="020B0604020202020204" pitchFamily="34" charset="0"/>
              </a:rPr>
              <a:t>Иссечение язвы примерно в 10 % случаев.  Как правило, иссекают язвы передней стенки двенадцатиперстной кишки.  Иссечение язвенного дефекта производится ромбовидно вместе с перфорацией и зоной инфильтрации. Последующее  ушивание выполняют в поперечном направлении во избежание сужение просвета органа. </a:t>
            </a:r>
          </a:p>
          <a:p>
            <a:pPr eaLnBrk="1" hangingPunct="1">
              <a:buFont typeface="Arial" pitchFamily="34" charset="0"/>
              <a:buNone/>
            </a:pPr>
            <a:r>
              <a:rPr lang="ru-RU" altLang="ru-RU" sz="2000" dirty="0">
                <a:latin typeface="Times New Roman" pitchFamily="18" charset="0"/>
                <a:cs typeface="Times New Roman" pitchFamily="18" charset="0"/>
              </a:rPr>
              <a:t>   </a:t>
            </a:r>
          </a:p>
        </p:txBody>
      </p:sp>
      <p:sp>
        <p:nvSpPr>
          <p:cNvPr id="51201" name="Rectangle 1"/>
          <p:cNvSpPr>
            <a:spLocks noChangeArrowheads="1"/>
          </p:cNvSpPr>
          <p:nvPr/>
        </p:nvSpPr>
        <p:spPr bwMode="auto">
          <a:xfrm>
            <a:off x="1259632" y="-64857"/>
            <a:ext cx="6299992" cy="120802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ctr" fontAlgn="base">
              <a:spcBef>
                <a:spcPct val="0"/>
              </a:spcBef>
              <a:spcAft>
                <a:spcPct val="0"/>
              </a:spcAft>
            </a:pPr>
            <a:r>
              <a:rPr lang="ru-RU" sz="2800" b="1" dirty="0">
                <a:latin typeface="Arial" panose="020B0604020202020204" pitchFamily="34" charset="0"/>
                <a:cs typeface="Arial" panose="020B0604020202020204" pitchFamily="34" charset="0"/>
              </a:rPr>
              <a:t>Иссечение язвы </a:t>
            </a:r>
            <a:endParaRPr lang="ru-RU" sz="2800" b="1" dirty="0" smtClean="0">
              <a:latin typeface="Arial" panose="020B0604020202020204" pitchFamily="34" charset="0"/>
              <a:cs typeface="Arial" panose="020B0604020202020204" pitchFamily="34" charset="0"/>
            </a:endParaRPr>
          </a:p>
          <a:p>
            <a:pPr indent="202401" algn="ctr" fontAlgn="base">
              <a:spcBef>
                <a:spcPct val="0"/>
              </a:spcBef>
              <a:spcAft>
                <a:spcPct val="0"/>
              </a:spcAft>
            </a:pPr>
            <a:r>
              <a:rPr lang="ru-RU" sz="2800" b="1" dirty="0" smtClean="0">
                <a:latin typeface="Arial" panose="020B0604020202020204" pitchFamily="34" charset="0"/>
                <a:cs typeface="Arial" panose="020B0604020202020204" pitchFamily="34" charset="0"/>
              </a:rPr>
              <a:t>с </a:t>
            </a:r>
            <a:r>
              <a:rPr lang="ru-RU" sz="2800" b="1" dirty="0" err="1">
                <a:latin typeface="Arial" panose="020B0604020202020204" pitchFamily="34" charset="0"/>
                <a:cs typeface="Arial" panose="020B0604020202020204" pitchFamily="34" charset="0"/>
              </a:rPr>
              <a:t>пилоропластикой</a:t>
            </a:r>
            <a:endParaRPr lang="ru-RU" sz="2800" b="1" dirty="0">
              <a:latin typeface="Arial" panose="020B0604020202020204" pitchFamily="34" charset="0"/>
              <a:cs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251520" y="1514369"/>
            <a:ext cx="8712968" cy="4154594"/>
          </a:xfrm>
        </p:spPr>
        <p:txBody>
          <a:bodyPr vert="horz" lIns="68580" tIns="34290" rIns="68580" bIns="34290" rtlCol="0" anchor="t">
            <a:normAutofit/>
          </a:bodyPr>
          <a:lstStyle/>
          <a:p>
            <a:pPr>
              <a:buNone/>
            </a:pPr>
            <a:r>
              <a:rPr lang="ru-RU" altLang="ru-RU" sz="1800" dirty="0"/>
              <a:t>   </a:t>
            </a:r>
            <a:r>
              <a:rPr lang="ru-RU" altLang="ru-RU" sz="2000" dirty="0">
                <a:latin typeface="Arial" panose="020B0604020202020204" pitchFamily="34" charset="0"/>
                <a:cs typeface="Arial" panose="020B0604020202020204" pitchFamily="34" charset="0"/>
              </a:rPr>
              <a:t>Стволовая </a:t>
            </a:r>
            <a:r>
              <a:rPr lang="ru-RU" altLang="ru-RU" sz="2000" dirty="0" err="1">
                <a:latin typeface="Arial" panose="020B0604020202020204" pitchFamily="34" charset="0"/>
                <a:cs typeface="Arial" panose="020B0604020202020204" pitchFamily="34" charset="0"/>
              </a:rPr>
              <a:t>ваготомия</a:t>
            </a:r>
            <a:r>
              <a:rPr lang="ru-RU" altLang="ru-RU" sz="2000" dirty="0">
                <a:latin typeface="Arial" panose="020B0604020202020204" pitchFamily="34" charset="0"/>
                <a:cs typeface="Arial" panose="020B0604020202020204" pitchFamily="34" charset="0"/>
              </a:rPr>
              <a:t>   с </a:t>
            </a:r>
            <a:r>
              <a:rPr lang="ru-RU" altLang="ru-RU" sz="2000" dirty="0" err="1">
                <a:latin typeface="Arial" panose="020B0604020202020204" pitchFamily="34" charset="0"/>
                <a:cs typeface="Arial" panose="020B0604020202020204" pitchFamily="34" charset="0"/>
              </a:rPr>
              <a:t>пилоропластикой</a:t>
            </a:r>
            <a:r>
              <a:rPr lang="ru-RU" altLang="ru-RU" sz="2000" dirty="0">
                <a:latin typeface="Arial" panose="020B0604020202020204" pitchFamily="34" charset="0"/>
                <a:cs typeface="Arial" panose="020B0604020202020204" pitchFamily="34" charset="0"/>
              </a:rPr>
              <a:t> по </a:t>
            </a:r>
            <a:r>
              <a:rPr lang="ru-RU" altLang="ru-RU" sz="2000" dirty="0" err="1">
                <a:latin typeface="Arial" panose="020B0604020202020204" pitchFamily="34" charset="0"/>
                <a:cs typeface="Arial" panose="020B0604020202020204" pitchFamily="34" charset="0"/>
              </a:rPr>
              <a:t>Финнею</a:t>
            </a:r>
            <a:r>
              <a:rPr lang="ru-RU" altLang="ru-RU" sz="2000" dirty="0">
                <a:latin typeface="Arial" panose="020B0604020202020204" pitchFamily="34" charset="0"/>
                <a:cs typeface="Arial" panose="020B0604020202020204" pitchFamily="34" charset="0"/>
              </a:rPr>
              <a:t> и иссечением язвы показана при сочетании перфорации с кровотечением из язвы или дуоденальным стенозом; в случаях повторной перфорации рецидивной язвы; при больших и гигантских язвах  с размерами перфорационного отверстия более 10 мм; пациентам любого возраста с язвенным анамнезом более 5 лет, ежегодными обострениями и неоднократным стационарным лечением. </a:t>
            </a:r>
          </a:p>
          <a:p>
            <a:pPr>
              <a:buNone/>
            </a:pPr>
            <a:r>
              <a:rPr lang="ru-RU" altLang="ru-RU" sz="2000" dirty="0">
                <a:latin typeface="Arial" panose="020B0604020202020204" pitchFamily="34" charset="0"/>
                <a:cs typeface="Arial" panose="020B0604020202020204" pitchFamily="34" charset="0"/>
              </a:rPr>
              <a:t>   Единственное обоснованное показание к резекции желудка – перфорация рецидивной дуоденальной язвы после стволовой </a:t>
            </a:r>
            <a:r>
              <a:rPr lang="ru-RU" altLang="ru-RU" sz="2000" dirty="0" err="1">
                <a:latin typeface="Arial" panose="020B0604020202020204" pitchFamily="34" charset="0"/>
                <a:cs typeface="Arial" panose="020B0604020202020204" pitchFamily="34" charset="0"/>
              </a:rPr>
              <a:t>ваготомии</a:t>
            </a:r>
            <a:r>
              <a:rPr lang="ru-RU" altLang="ru-RU" sz="2000" dirty="0">
                <a:latin typeface="Arial" panose="020B0604020202020204" pitchFamily="34" charset="0"/>
                <a:cs typeface="Arial" panose="020B0604020202020204" pitchFamily="34" charset="0"/>
              </a:rPr>
              <a:t> с </a:t>
            </a:r>
            <a:r>
              <a:rPr lang="ru-RU" altLang="ru-RU" sz="2000" dirty="0" err="1">
                <a:latin typeface="Arial" panose="020B0604020202020204" pitchFamily="34" charset="0"/>
                <a:cs typeface="Arial" panose="020B0604020202020204" pitchFamily="34" charset="0"/>
              </a:rPr>
              <a:t>пилоропластикой</a:t>
            </a:r>
            <a:r>
              <a:rPr lang="ru-RU" altLang="ru-RU" sz="2000" dirty="0">
                <a:latin typeface="Arial" panose="020B0604020202020204" pitchFamily="34" charset="0"/>
                <a:cs typeface="Arial" panose="020B0604020202020204" pitchFamily="34" charset="0"/>
              </a:rPr>
              <a:t>.</a:t>
            </a:r>
          </a:p>
        </p:txBody>
      </p:sp>
      <p:sp>
        <p:nvSpPr>
          <p:cNvPr id="51201" name="Rectangle 1"/>
          <p:cNvSpPr>
            <a:spLocks noChangeArrowheads="1"/>
          </p:cNvSpPr>
          <p:nvPr/>
        </p:nvSpPr>
        <p:spPr bwMode="auto">
          <a:xfrm>
            <a:off x="1303712" y="267875"/>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12D01F4F-DB45-B133-8916-96C59F051D36}"/>
              </a:ext>
            </a:extLst>
          </p:cNvPr>
          <p:cNvSpPr txBox="1"/>
          <p:nvPr/>
        </p:nvSpPr>
        <p:spPr>
          <a:xfrm>
            <a:off x="1303712" y="152458"/>
            <a:ext cx="6889514" cy="136191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ea typeface="+mn-lt"/>
                <a:cs typeface="Arial" panose="020B0604020202020204" pitchFamily="34" charset="0"/>
              </a:rPr>
              <a:t>Стволовая </a:t>
            </a:r>
            <a:r>
              <a:rPr lang="ru-RU" sz="2800" b="1" dirty="0" err="1">
                <a:latin typeface="Arial" panose="020B0604020202020204" pitchFamily="34" charset="0"/>
                <a:ea typeface="+mn-lt"/>
                <a:cs typeface="Arial" panose="020B0604020202020204" pitchFamily="34" charset="0"/>
              </a:rPr>
              <a:t>ваготомия</a:t>
            </a:r>
            <a:r>
              <a:rPr lang="ru-RU" sz="2800" b="1" dirty="0">
                <a:latin typeface="Arial" panose="020B0604020202020204" pitchFamily="34" charset="0"/>
                <a:ea typeface="+mn-lt"/>
                <a:cs typeface="Arial" panose="020B0604020202020204" pitchFamily="34" charset="0"/>
              </a:rPr>
              <a:t>   </a:t>
            </a:r>
            <a:endParaRPr lang="ru-RU" sz="2800" b="1" dirty="0" smtClean="0">
              <a:latin typeface="Arial" panose="020B0604020202020204" pitchFamily="34" charset="0"/>
              <a:ea typeface="+mn-lt"/>
              <a:cs typeface="Arial" panose="020B0604020202020204" pitchFamily="34" charset="0"/>
            </a:endParaRPr>
          </a:p>
          <a:p>
            <a:pPr algn="ctr"/>
            <a:r>
              <a:rPr lang="ru-RU" sz="2800" b="1" dirty="0" smtClean="0">
                <a:latin typeface="Arial" panose="020B0604020202020204" pitchFamily="34" charset="0"/>
                <a:ea typeface="+mn-lt"/>
                <a:cs typeface="Arial" panose="020B0604020202020204" pitchFamily="34" charset="0"/>
              </a:rPr>
              <a:t>с </a:t>
            </a:r>
            <a:r>
              <a:rPr lang="ru-RU" sz="2800" b="1" dirty="0" err="1">
                <a:latin typeface="Arial" panose="020B0604020202020204" pitchFamily="34" charset="0"/>
                <a:ea typeface="+mn-lt"/>
                <a:cs typeface="Arial" panose="020B0604020202020204" pitchFamily="34" charset="0"/>
              </a:rPr>
              <a:t>пилоропластикой</a:t>
            </a:r>
            <a:r>
              <a:rPr lang="ru-RU" sz="2800" b="1" dirty="0">
                <a:latin typeface="Arial" panose="020B0604020202020204" pitchFamily="34" charset="0"/>
                <a:ea typeface="+mn-lt"/>
                <a:cs typeface="Arial" panose="020B0604020202020204" pitchFamily="34" charset="0"/>
              </a:rPr>
              <a:t> по </a:t>
            </a:r>
            <a:r>
              <a:rPr lang="ru-RU" sz="2800" b="1" dirty="0" err="1">
                <a:latin typeface="Arial" panose="020B0604020202020204" pitchFamily="34" charset="0"/>
                <a:ea typeface="+mn-lt"/>
                <a:cs typeface="Arial" panose="020B0604020202020204" pitchFamily="34" charset="0"/>
              </a:rPr>
              <a:t>Финнею</a:t>
            </a:r>
            <a:r>
              <a:rPr lang="ru-RU" sz="2800" b="1" dirty="0">
                <a:latin typeface="Arial" panose="020B0604020202020204" pitchFamily="34" charset="0"/>
                <a:ea typeface="+mn-lt"/>
                <a:cs typeface="Arial" panose="020B0604020202020204" pitchFamily="34" charset="0"/>
              </a:rPr>
              <a:t> </a:t>
            </a:r>
            <a:endParaRPr lang="ru-RU" sz="2800" b="1" dirty="0" smtClean="0">
              <a:latin typeface="Arial" panose="020B0604020202020204" pitchFamily="34" charset="0"/>
              <a:ea typeface="+mn-lt"/>
              <a:cs typeface="Arial" panose="020B0604020202020204" pitchFamily="34" charset="0"/>
            </a:endParaRPr>
          </a:p>
          <a:p>
            <a:pPr algn="ctr"/>
            <a:r>
              <a:rPr lang="ru-RU" sz="2800" b="1" dirty="0" smtClean="0">
                <a:latin typeface="Arial" panose="020B0604020202020204" pitchFamily="34" charset="0"/>
                <a:ea typeface="+mn-lt"/>
                <a:cs typeface="Arial" panose="020B0604020202020204" pitchFamily="34" charset="0"/>
              </a:rPr>
              <a:t>и </a:t>
            </a:r>
            <a:r>
              <a:rPr lang="ru-RU" sz="2800" b="1" dirty="0">
                <a:latin typeface="Arial" panose="020B0604020202020204" pitchFamily="34" charset="0"/>
                <a:ea typeface="+mn-lt"/>
                <a:cs typeface="Arial" panose="020B0604020202020204" pitchFamily="34" charset="0"/>
              </a:rPr>
              <a:t>иссечение язвы</a:t>
            </a:r>
            <a:endParaRPr lang="ru-RU"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9475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429916" y="915566"/>
            <a:ext cx="8462564" cy="4038600"/>
          </a:xfrm>
        </p:spPr>
        <p:txBody>
          <a:bodyPr vert="horz" lIns="68580" tIns="34290" rIns="68580" bIns="34290" rtlCol="0" anchor="t">
            <a:noAutofit/>
          </a:bodyPr>
          <a:lstStyle/>
          <a:p>
            <a:pPr algn="just">
              <a:buNone/>
            </a:pPr>
            <a:r>
              <a:rPr lang="ru-RU" altLang="ru-RU" sz="1500" dirty="0">
                <a:latin typeface="Times New Roman"/>
                <a:cs typeface="Times New Roman"/>
              </a:rPr>
              <a:t>  </a:t>
            </a:r>
            <a:r>
              <a:rPr lang="ru-RU" altLang="ru-RU" sz="1800" dirty="0">
                <a:latin typeface="Arial" panose="020B0604020202020204" pitchFamily="34" charset="0"/>
                <a:cs typeface="Arial" panose="020B0604020202020204" pitchFamily="34" charset="0"/>
              </a:rPr>
              <a:t>С точки зрения подавления желудочной </a:t>
            </a:r>
            <a:r>
              <a:rPr lang="ru-RU" altLang="ru-RU" sz="1800" dirty="0" err="1">
                <a:latin typeface="Arial" panose="020B0604020202020204" pitchFamily="34" charset="0"/>
                <a:cs typeface="Arial" panose="020B0604020202020204" pitchFamily="34" charset="0"/>
              </a:rPr>
              <a:t>кислотопродукции</a:t>
            </a:r>
            <a:r>
              <a:rPr lang="ru-RU" altLang="ru-RU" sz="1800" dirty="0">
                <a:latin typeface="Arial" panose="020B0604020202020204" pitchFamily="34" charset="0"/>
                <a:cs typeface="Arial" panose="020B0604020202020204" pitchFamily="34" charset="0"/>
              </a:rPr>
              <a:t> к радикальным операциям относятся дистальная резекция в объеме не менее 2/3 желудка, и </a:t>
            </a:r>
            <a:r>
              <a:rPr lang="ru-RU" altLang="ru-RU" sz="1800" dirty="0" err="1">
                <a:latin typeface="Arial" panose="020B0604020202020204" pitchFamily="34" charset="0"/>
                <a:cs typeface="Arial" panose="020B0604020202020204" pitchFamily="34" charset="0"/>
              </a:rPr>
              <a:t>антрумэктомия</a:t>
            </a:r>
            <a:r>
              <a:rPr lang="ru-RU" altLang="ru-RU" sz="1800" dirty="0">
                <a:latin typeface="Arial" panose="020B0604020202020204" pitchFamily="34" charset="0"/>
                <a:cs typeface="Arial" panose="020B0604020202020204" pitchFamily="34" charset="0"/>
              </a:rPr>
              <a:t> с различными вариантами </a:t>
            </a:r>
            <a:r>
              <a:rPr lang="ru-RU" altLang="ru-RU" sz="1800" dirty="0" err="1">
                <a:latin typeface="Arial" panose="020B0604020202020204" pitchFamily="34" charset="0"/>
                <a:cs typeface="Arial" panose="020B0604020202020204" pitchFamily="34" charset="0"/>
              </a:rPr>
              <a:t>ваготомии</a:t>
            </a:r>
            <a:r>
              <a:rPr lang="ru-RU" altLang="ru-RU" sz="1800" dirty="0">
                <a:latin typeface="Arial" panose="020B0604020202020204" pitchFamily="34" charset="0"/>
                <a:cs typeface="Arial" panose="020B0604020202020204" pitchFamily="34" charset="0"/>
              </a:rPr>
              <a:t>.  </a:t>
            </a:r>
          </a:p>
          <a:p>
            <a:pPr algn="just">
              <a:buNone/>
            </a:pPr>
            <a:r>
              <a:rPr lang="ru-RU" altLang="ru-RU" sz="1800" dirty="0">
                <a:latin typeface="Arial" panose="020B0604020202020204" pitchFamily="34" charset="0"/>
                <a:cs typeface="Arial" panose="020B0604020202020204" pitchFamily="34" charset="0"/>
              </a:rPr>
              <a:t> </a:t>
            </a:r>
            <a:r>
              <a:rPr lang="ru-RU" altLang="ru-RU" sz="1800" dirty="0" smtClean="0">
                <a:latin typeface="Arial" panose="020B0604020202020204" pitchFamily="34" charset="0"/>
                <a:cs typeface="Arial" panose="020B0604020202020204" pitchFamily="34" charset="0"/>
              </a:rPr>
              <a:t>Для </a:t>
            </a:r>
            <a:r>
              <a:rPr lang="ru-RU" altLang="ru-RU" sz="1800" dirty="0">
                <a:latin typeface="Arial" panose="020B0604020202020204" pitchFamily="34" charset="0"/>
                <a:cs typeface="Arial" panose="020B0604020202020204" pitchFamily="34" charset="0"/>
              </a:rPr>
              <a:t>резекции желудка во время экстренной операции должны быть  соответствующие условия: стабильное состояние пациента, отсутствие разлитого гнойного перитонита, давность перфорации не более 12ч, владение хирургом этим методом. </a:t>
            </a:r>
          </a:p>
          <a:p>
            <a:pPr algn="just">
              <a:buNone/>
            </a:pPr>
            <a:r>
              <a:rPr lang="ru-RU" altLang="ru-RU" sz="1800" dirty="0">
                <a:latin typeface="Arial" panose="020B0604020202020204" pitchFamily="34" charset="0"/>
                <a:cs typeface="Arial" panose="020B0604020202020204" pitchFamily="34" charset="0"/>
              </a:rPr>
              <a:t>  Необходимость удаления 2</a:t>
            </a:r>
            <a:r>
              <a:rPr lang="en-US" altLang="ru-RU" sz="1800" dirty="0">
                <a:latin typeface="Arial" panose="020B0604020202020204" pitchFamily="34" charset="0"/>
                <a:cs typeface="Arial" panose="020B0604020202020204" pitchFamily="34" charset="0"/>
              </a:rPr>
              <a:t>/3  </a:t>
            </a:r>
            <a:r>
              <a:rPr lang="ru-RU" altLang="ru-RU" sz="1800" dirty="0">
                <a:latin typeface="Arial" panose="020B0604020202020204" pitchFamily="34" charset="0"/>
                <a:cs typeface="Arial" panose="020B0604020202020204" pitchFamily="34" charset="0"/>
              </a:rPr>
              <a:t>желудка  обычно возникает при перфорации больших и гигантских  каллезных  желудочных язв, особенно расположенных на малой кривизне, а также при сочетании перфорации с язвенным </a:t>
            </a:r>
            <a:r>
              <a:rPr lang="ru-RU" altLang="ru-RU" sz="1800" dirty="0" err="1">
                <a:latin typeface="Arial" panose="020B0604020202020204" pitchFamily="34" charset="0"/>
                <a:cs typeface="Arial" panose="020B0604020202020204" pitchFamily="34" charset="0"/>
              </a:rPr>
              <a:t>гастродуоденальным</a:t>
            </a:r>
            <a:r>
              <a:rPr lang="ru-RU" altLang="ru-RU" sz="1800" dirty="0">
                <a:latin typeface="Arial" panose="020B0604020202020204" pitchFamily="34" charset="0"/>
                <a:cs typeface="Arial" panose="020B0604020202020204" pitchFamily="34" charset="0"/>
              </a:rPr>
              <a:t> кровотечением.  В большинстве случаев выполняется резекция желудка по </a:t>
            </a:r>
            <a:r>
              <a:rPr lang="ru-RU" altLang="ru-RU" sz="1800" dirty="0" err="1">
                <a:latin typeface="Arial" panose="020B0604020202020204" pitchFamily="34" charset="0"/>
                <a:cs typeface="Arial" panose="020B0604020202020204" pitchFamily="34" charset="0"/>
              </a:rPr>
              <a:t>Бильрот</a:t>
            </a:r>
            <a:r>
              <a:rPr lang="ru-RU" altLang="ru-RU" sz="1800" dirty="0">
                <a:latin typeface="Arial" panose="020B0604020202020204" pitchFamily="34" charset="0"/>
                <a:cs typeface="Arial" panose="020B0604020202020204" pitchFamily="34" charset="0"/>
              </a:rPr>
              <a:t> </a:t>
            </a:r>
            <a:r>
              <a:rPr lang="en-US" altLang="ru-RU" sz="1800" dirty="0">
                <a:latin typeface="Arial" panose="020B0604020202020204" pitchFamily="34" charset="0"/>
                <a:cs typeface="Arial" panose="020B0604020202020204" pitchFamily="34" charset="0"/>
              </a:rPr>
              <a:t>II </a:t>
            </a:r>
            <a:r>
              <a:rPr lang="ru-RU" altLang="ru-RU" sz="1800" dirty="0">
                <a:latin typeface="Arial" panose="020B0604020202020204" pitchFamily="34" charset="0"/>
                <a:cs typeface="Arial" panose="020B0604020202020204" pitchFamily="34" charset="0"/>
              </a:rPr>
              <a:t>в различных модификациях. </a:t>
            </a:r>
          </a:p>
        </p:txBody>
      </p:sp>
      <p:sp>
        <p:nvSpPr>
          <p:cNvPr id="51201" name="Rectangle 1"/>
          <p:cNvSpPr>
            <a:spLocks noChangeArrowheads="1"/>
          </p:cNvSpPr>
          <p:nvPr/>
        </p:nvSpPr>
        <p:spPr bwMode="auto">
          <a:xfrm>
            <a:off x="1233527" y="799269"/>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9E62C807-CB7C-1D87-8305-347AA0F0DD3A}"/>
              </a:ext>
            </a:extLst>
          </p:cNvPr>
          <p:cNvSpPr txBox="1"/>
          <p:nvPr/>
        </p:nvSpPr>
        <p:spPr>
          <a:xfrm>
            <a:off x="1907704" y="127297"/>
            <a:ext cx="5118450"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Резекция желудка</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323528" y="873502"/>
            <a:ext cx="8568952" cy="3806825"/>
          </a:xfrm>
        </p:spPr>
        <p:txBody>
          <a:bodyPr vert="horz" lIns="68580" tIns="34290" rIns="68580" bIns="34290" rtlCol="0" anchor="t">
            <a:noAutofit/>
          </a:bodyPr>
          <a:lstStyle/>
          <a:p>
            <a:pPr>
              <a:buNone/>
            </a:pPr>
            <a:r>
              <a:rPr lang="ru-RU" altLang="ru-RU" sz="1500" dirty="0">
                <a:latin typeface="Times New Roman"/>
                <a:cs typeface="Times New Roman"/>
              </a:rPr>
              <a:t>    </a:t>
            </a:r>
            <a:r>
              <a:rPr lang="ru-RU" altLang="ru-RU" sz="2000" dirty="0">
                <a:latin typeface="Arial" panose="020B0604020202020204" pitchFamily="34" charset="0"/>
                <a:cs typeface="Arial" panose="020B0604020202020204" pitchFamily="34" charset="0"/>
              </a:rPr>
              <a:t>Существует вариант резекции желудка, который можно отнести к органосохраняющим радикальным операциям.  Операция заключается в удалении  только  </a:t>
            </a:r>
            <a:r>
              <a:rPr lang="ru-RU" altLang="ru-RU" sz="2000" dirty="0" err="1">
                <a:latin typeface="Arial" panose="020B0604020202020204" pitchFamily="34" charset="0"/>
                <a:cs typeface="Arial" panose="020B0604020202020204" pitchFamily="34" charset="0"/>
              </a:rPr>
              <a:t>антрального</a:t>
            </a:r>
            <a:r>
              <a:rPr lang="ru-RU" altLang="ru-RU" sz="2000" dirty="0">
                <a:latin typeface="Arial" panose="020B0604020202020204" pitchFamily="34" charset="0"/>
                <a:cs typeface="Arial" panose="020B0604020202020204" pitchFamily="34" charset="0"/>
              </a:rPr>
              <a:t> отдела желудка </a:t>
            </a:r>
            <a:r>
              <a:rPr lang="ru-RU" altLang="ru-RU" sz="2000" dirty="0" smtClean="0">
                <a:latin typeface="Arial" panose="020B0604020202020204" pitchFamily="34" charset="0"/>
                <a:cs typeface="Arial" panose="020B0604020202020204" pitchFamily="34" charset="0"/>
              </a:rPr>
              <a:t>(</a:t>
            </a:r>
            <a:r>
              <a:rPr lang="ru-RU" altLang="ru-RU" sz="2000" dirty="0" err="1" smtClean="0">
                <a:latin typeface="Arial" panose="020B0604020202020204" pitchFamily="34" charset="0"/>
                <a:cs typeface="Arial" panose="020B0604020202020204" pitchFamily="34" charset="0"/>
              </a:rPr>
              <a:t>антрум</a:t>
            </a:r>
            <a:r>
              <a:rPr lang="ru-RU" altLang="ru-RU" sz="2000" dirty="0" smtClean="0">
                <a:latin typeface="Arial" panose="020B0604020202020204" pitchFamily="34" charset="0"/>
                <a:cs typeface="Arial" panose="020B0604020202020204" pitchFamily="34" charset="0"/>
              </a:rPr>
              <a:t>-резекция</a:t>
            </a:r>
            <a:r>
              <a:rPr lang="ru-RU" altLang="ru-RU" sz="2000" dirty="0">
                <a:latin typeface="Arial" panose="020B0604020202020204" pitchFamily="34" charset="0"/>
                <a:cs typeface="Arial" panose="020B0604020202020204" pitchFamily="34" charset="0"/>
              </a:rPr>
              <a:t>) и наложение </a:t>
            </a:r>
            <a:r>
              <a:rPr lang="ru-RU" altLang="ru-RU" sz="2000" dirty="0" err="1">
                <a:latin typeface="Arial" panose="020B0604020202020204" pitchFamily="34" charset="0"/>
                <a:cs typeface="Arial" panose="020B0604020202020204" pitchFamily="34" charset="0"/>
              </a:rPr>
              <a:t>гастродуоденоанастомоза</a:t>
            </a:r>
            <a:r>
              <a:rPr lang="ru-RU" altLang="ru-RU" sz="2000" dirty="0">
                <a:latin typeface="Arial" panose="020B0604020202020204" pitchFamily="34" charset="0"/>
                <a:cs typeface="Arial" panose="020B0604020202020204" pitchFamily="34" charset="0"/>
              </a:rPr>
              <a:t>, который должны  дополняться  </a:t>
            </a:r>
            <a:r>
              <a:rPr lang="ru-RU" altLang="ru-RU" sz="2000" dirty="0" err="1">
                <a:latin typeface="Arial" panose="020B0604020202020204" pitchFamily="34" charset="0"/>
                <a:cs typeface="Arial" panose="020B0604020202020204" pitchFamily="34" charset="0"/>
              </a:rPr>
              <a:t>ваготомией</a:t>
            </a:r>
            <a:r>
              <a:rPr lang="ru-RU" altLang="ru-RU" sz="2000" dirty="0">
                <a:latin typeface="Arial" panose="020B0604020202020204" pitchFamily="34" charset="0"/>
                <a:cs typeface="Arial" panose="020B0604020202020204" pitchFamily="34" charset="0"/>
              </a:rPr>
              <a:t> (задней стволовой и передней селективной проксимальной).  </a:t>
            </a:r>
          </a:p>
          <a:p>
            <a:pPr>
              <a:buNone/>
            </a:pPr>
            <a:r>
              <a:rPr lang="ru-RU" altLang="ru-RU" sz="2000" dirty="0">
                <a:latin typeface="Arial" panose="020B0604020202020204" pitchFamily="34" charset="0"/>
                <a:cs typeface="Arial" panose="020B0604020202020204" pitchFamily="34" charset="0"/>
              </a:rPr>
              <a:t>   Во всех операциях при прободной язве после герметизации просвета полого органа производятся эвакуация </a:t>
            </a:r>
            <a:r>
              <a:rPr lang="ru-RU" altLang="ru-RU" sz="2000" dirty="0" err="1">
                <a:latin typeface="Arial" panose="020B0604020202020204" pitchFamily="34" charset="0"/>
                <a:cs typeface="Arial" panose="020B0604020202020204" pitchFamily="34" charset="0"/>
              </a:rPr>
              <a:t>гастродуоденального</a:t>
            </a:r>
            <a:r>
              <a:rPr lang="ru-RU" altLang="ru-RU" sz="2000" dirty="0">
                <a:latin typeface="Arial" panose="020B0604020202020204" pitchFamily="34" charset="0"/>
                <a:cs typeface="Arial" panose="020B0604020202020204" pitchFamily="34" charset="0"/>
              </a:rPr>
              <a:t> содержимого  и тщательная санация брюшной полости. </a:t>
            </a:r>
          </a:p>
        </p:txBody>
      </p:sp>
      <p:sp>
        <p:nvSpPr>
          <p:cNvPr id="51201" name="Rectangle 1"/>
          <p:cNvSpPr>
            <a:spLocks noChangeArrowheads="1"/>
          </p:cNvSpPr>
          <p:nvPr/>
        </p:nvSpPr>
        <p:spPr bwMode="auto">
          <a:xfrm>
            <a:off x="1303712" y="267875"/>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2987DED5-90E6-F110-0450-0C7790A96F88}"/>
              </a:ext>
            </a:extLst>
          </p:cNvPr>
          <p:cNvSpPr txBox="1"/>
          <p:nvPr/>
        </p:nvSpPr>
        <p:spPr>
          <a:xfrm>
            <a:off x="1979712" y="239329"/>
            <a:ext cx="5110100"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Резекция желудка</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179512" y="948831"/>
            <a:ext cx="8784976" cy="3265488"/>
          </a:xfrm>
        </p:spPr>
        <p:txBody>
          <a:bodyPr vert="horz" lIns="68580" tIns="34290" rIns="68580" bIns="34290" rtlCol="0" anchor="t">
            <a:normAutofit/>
          </a:bodyPr>
          <a:lstStyle/>
          <a:p>
            <a:pPr>
              <a:buNone/>
            </a:pPr>
            <a:r>
              <a:rPr lang="ru-RU" altLang="ru-RU" sz="1800" dirty="0"/>
              <a:t> </a:t>
            </a:r>
            <a:r>
              <a:rPr lang="ru-RU" altLang="ru-RU" sz="2000" dirty="0"/>
              <a:t>    </a:t>
            </a:r>
            <a:r>
              <a:rPr lang="ru-RU" altLang="ru-RU" sz="2000" dirty="0">
                <a:latin typeface="Arial" panose="020B0604020202020204" pitchFamily="34" charset="0"/>
                <a:cs typeface="Arial" panose="020B0604020202020204" pitchFamily="34" charset="0"/>
              </a:rPr>
              <a:t>Резекция желудка показана пациентам с язвенным анамнезом более 3 лет и рецидивирующем течением заболевания, особенно если ранее уже имелись осложнения( кровотечение, перфорация); при сочетании перфорации язвы с кровотечением из нее или стенозом выходного отдела желудка; пациентам с гигантскими </a:t>
            </a:r>
            <a:r>
              <a:rPr lang="ru-RU" altLang="ru-RU" sz="2000" dirty="0" smtClean="0">
                <a:latin typeface="Arial" panose="020B0604020202020204" pitchFamily="34" charset="0"/>
                <a:cs typeface="Arial" panose="020B0604020202020204" pitchFamily="34" charset="0"/>
              </a:rPr>
              <a:t>(более </a:t>
            </a:r>
            <a:r>
              <a:rPr lang="ru-RU" altLang="ru-RU" sz="2000" dirty="0">
                <a:latin typeface="Arial" panose="020B0604020202020204" pitchFamily="34" charset="0"/>
                <a:cs typeface="Arial" panose="020B0604020202020204" pitchFamily="34" charset="0"/>
              </a:rPr>
              <a:t>2,5 см) и каллезными язвами с высокой вероятностью малигнизации, а также при </a:t>
            </a:r>
            <a:r>
              <a:rPr lang="ru-RU" altLang="ru-RU" sz="2000" dirty="0" err="1">
                <a:latin typeface="Arial" panose="020B0604020202020204" pitchFamily="34" charset="0"/>
                <a:cs typeface="Arial" panose="020B0604020202020204" pitchFamily="34" charset="0"/>
              </a:rPr>
              <a:t>множенственных</a:t>
            </a:r>
            <a:r>
              <a:rPr lang="ru-RU" altLang="ru-RU" sz="2000" dirty="0">
                <a:latin typeface="Arial" panose="020B0604020202020204" pitchFamily="34" charset="0"/>
                <a:cs typeface="Arial" panose="020B0604020202020204" pitchFamily="34" charset="0"/>
              </a:rPr>
              <a:t> язвах желудка, одна из которых осложнилась перфорацией.  Резекция желудка может выполнена в сроки до 6-8 ч от момента перфорации. </a:t>
            </a:r>
            <a:endParaRPr lang="ru-RU" altLang="ru-RU" sz="2000" dirty="0">
              <a:solidFill>
                <a:schemeClr val="tx1"/>
              </a:solidFill>
              <a:latin typeface="Arial" panose="020B0604020202020204" pitchFamily="34" charset="0"/>
              <a:cs typeface="Arial" panose="020B0604020202020204" pitchFamily="34" charset="0"/>
            </a:endParaRPr>
          </a:p>
        </p:txBody>
      </p:sp>
      <p:sp>
        <p:nvSpPr>
          <p:cNvPr id="51201" name="Rectangle 1"/>
          <p:cNvSpPr>
            <a:spLocks noChangeArrowheads="1"/>
          </p:cNvSpPr>
          <p:nvPr/>
        </p:nvSpPr>
        <p:spPr bwMode="auto">
          <a:xfrm>
            <a:off x="1303712" y="267875"/>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85484B1A-F89C-C600-8152-1AA6042EBF0B}"/>
              </a:ext>
            </a:extLst>
          </p:cNvPr>
          <p:cNvSpPr txBox="1"/>
          <p:nvPr/>
        </p:nvSpPr>
        <p:spPr>
          <a:xfrm>
            <a:off x="1178529" y="164000"/>
            <a:ext cx="6622365"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Показания для резекции желудка</a:t>
            </a:r>
          </a:p>
        </p:txBody>
      </p:sp>
    </p:spTree>
    <p:extLst>
      <p:ext uri="{BB962C8B-B14F-4D97-AF65-F5344CB8AC3E}">
        <p14:creationId xmlns:p14="http://schemas.microsoft.com/office/powerpoint/2010/main" val="12652080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179512" y="898477"/>
            <a:ext cx="8784976" cy="4237037"/>
          </a:xfrm>
        </p:spPr>
        <p:txBody>
          <a:bodyPr vert="horz" lIns="68580" tIns="34290" rIns="68580" bIns="34290" rtlCol="0" anchor="t">
            <a:normAutofit/>
          </a:bodyPr>
          <a:lstStyle/>
          <a:p>
            <a:pPr>
              <a:buNone/>
            </a:pPr>
            <a:r>
              <a:rPr lang="ru-RU" altLang="ru-RU" sz="1800" dirty="0"/>
              <a:t> </a:t>
            </a:r>
            <a:r>
              <a:rPr lang="ru-RU" altLang="ru-RU" sz="1800" dirty="0">
                <a:latin typeface="Times New Roman" panose="02020603050405020304" pitchFamily="18" charset="0"/>
                <a:cs typeface="Times New Roman" panose="02020603050405020304" pitchFamily="18" charset="0"/>
              </a:rPr>
              <a:t>  </a:t>
            </a:r>
            <a:r>
              <a:rPr lang="ru-RU" altLang="ru-RU" sz="2000" dirty="0">
                <a:latin typeface="Arial" panose="020B0604020202020204" pitchFamily="34" charset="0"/>
                <a:cs typeface="Arial" panose="020B0604020202020204" pitchFamily="34" charset="0"/>
              </a:rPr>
              <a:t>При «радикальных»  операциях целесообразно устанавливать тонкие зонды в желудок или культю желудка с целью дренирования  и тощую кишку для искусственного питания на срок до 5 дней. После лапароскопического  вмешательства показано дренирование желудка в течение 3 суток.  </a:t>
            </a:r>
          </a:p>
          <a:p>
            <a:pPr>
              <a:buNone/>
            </a:pPr>
            <a:r>
              <a:rPr lang="ru-RU" altLang="ru-RU" sz="2000" dirty="0">
                <a:latin typeface="Arial" panose="020B0604020202020204" pitchFamily="34" charset="0"/>
                <a:cs typeface="Arial" panose="020B0604020202020204" pitchFamily="34" charset="0"/>
              </a:rPr>
              <a:t>    Открытое ушивание или иссечение перфоративных язв в условиях перитонита сопровождается обязательной </a:t>
            </a:r>
            <a:r>
              <a:rPr lang="ru-RU" altLang="ru-RU" sz="2000" dirty="0" err="1" smtClean="0">
                <a:latin typeface="Arial" panose="020B0604020202020204" pitchFamily="34" charset="0"/>
                <a:cs typeface="Arial" panose="020B0604020202020204" pitchFamily="34" charset="0"/>
              </a:rPr>
              <a:t>назогастроинтестинальной</a:t>
            </a:r>
            <a:r>
              <a:rPr lang="ru-RU" altLang="ru-RU" sz="2000" dirty="0">
                <a:latin typeface="Arial" panose="020B0604020202020204" pitchFamily="34" charset="0"/>
                <a:cs typeface="Arial" panose="020B0604020202020204" pitchFamily="34" charset="0"/>
              </a:rPr>
              <a:t>  интубацией.  Дренирование брюшной полости с целью ее пролонгированной санации в течение 3 суток  выполняется  широкими </a:t>
            </a:r>
            <a:r>
              <a:rPr lang="ru-RU" altLang="ru-RU" sz="2000" dirty="0" err="1">
                <a:latin typeface="Arial" panose="020B0604020202020204" pitchFamily="34" charset="0"/>
                <a:cs typeface="Arial" panose="020B0604020202020204" pitchFamily="34" charset="0"/>
              </a:rPr>
              <a:t>двухпросветными</a:t>
            </a:r>
            <a:r>
              <a:rPr lang="ru-RU" altLang="ru-RU" sz="2000" dirty="0">
                <a:latin typeface="Arial" panose="020B0604020202020204" pitchFamily="34" charset="0"/>
                <a:cs typeface="Arial" panose="020B0604020202020204" pitchFamily="34" charset="0"/>
              </a:rPr>
              <a:t>  трубками. </a:t>
            </a:r>
            <a:r>
              <a:rPr lang="ru-RU" altLang="ru-RU" sz="2000" dirty="0" smtClean="0">
                <a:latin typeface="Arial" panose="020B0604020202020204" pitchFamily="34" charset="0"/>
                <a:cs typeface="Arial" panose="020B0604020202020204" pitchFamily="34" charset="0"/>
              </a:rPr>
              <a:t>Невозможность </a:t>
            </a:r>
            <a:r>
              <a:rPr lang="ru-RU" altLang="ru-RU" sz="2000" dirty="0">
                <a:latin typeface="Arial" panose="020B0604020202020204" pitchFamily="34" charset="0"/>
                <a:cs typeface="Arial" panose="020B0604020202020204" pitchFamily="34" charset="0"/>
              </a:rPr>
              <a:t>адекватной </a:t>
            </a:r>
            <a:r>
              <a:rPr lang="ru-RU" altLang="ru-RU" sz="2000" dirty="0" err="1">
                <a:latin typeface="Arial" panose="020B0604020202020204" pitchFamily="34" charset="0"/>
                <a:cs typeface="Arial" panose="020B0604020202020204" pitchFamily="34" charset="0"/>
              </a:rPr>
              <a:t>интраоперационной</a:t>
            </a:r>
            <a:r>
              <a:rPr lang="ru-RU" altLang="ru-RU" sz="2000" dirty="0">
                <a:latin typeface="Arial" panose="020B0604020202020204" pitchFamily="34" charset="0"/>
                <a:cs typeface="Arial" panose="020B0604020202020204" pitchFamily="34" charset="0"/>
              </a:rPr>
              <a:t> санации живота является показанием к формированию </a:t>
            </a:r>
            <a:r>
              <a:rPr lang="ru-RU" altLang="ru-RU" sz="2000" dirty="0" err="1">
                <a:latin typeface="Arial" panose="020B0604020202020204" pitchFamily="34" charset="0"/>
                <a:cs typeface="Arial" panose="020B0604020202020204" pitchFamily="34" charset="0"/>
              </a:rPr>
              <a:t>лапаростомы</a:t>
            </a:r>
            <a:r>
              <a:rPr lang="ru-RU" altLang="ru-RU" sz="2000" dirty="0">
                <a:latin typeface="Arial" panose="020B0604020202020204" pitchFamily="34" charset="0"/>
                <a:cs typeface="Arial" panose="020B0604020202020204" pitchFamily="34" charset="0"/>
              </a:rPr>
              <a:t>. </a:t>
            </a:r>
          </a:p>
        </p:txBody>
      </p:sp>
      <p:sp>
        <p:nvSpPr>
          <p:cNvPr id="51201" name="Rectangle 1"/>
          <p:cNvSpPr>
            <a:spLocks noChangeArrowheads="1"/>
          </p:cNvSpPr>
          <p:nvPr/>
        </p:nvSpPr>
        <p:spPr bwMode="auto">
          <a:xfrm>
            <a:off x="1303712" y="267875"/>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9256852D-69FD-980C-9D29-9BE86C5ACC54}"/>
              </a:ext>
            </a:extLst>
          </p:cNvPr>
          <p:cNvSpPr txBox="1"/>
          <p:nvPr/>
        </p:nvSpPr>
        <p:spPr>
          <a:xfrm>
            <a:off x="1187624" y="267875"/>
            <a:ext cx="6568327"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Хирургическое лечение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377202"/>
            <a:ext cx="6515100" cy="757254"/>
          </a:xfrm>
        </p:spPr>
        <p:txBody>
          <a:bodyPr vert="horz" lIns="68580" tIns="34290" rIns="68580" bIns="34290" rtlCol="0" anchor="ctr">
            <a:noAutofit/>
          </a:bodyPr>
          <a:lstStyle/>
          <a:p>
            <a:pPr algn="ctr"/>
            <a:r>
              <a:rPr lang="ru-RU" sz="2800" b="1" dirty="0">
                <a:latin typeface="Arial" panose="020B0604020202020204" pitchFamily="34" charset="0"/>
                <a:cs typeface="Arial" panose="020B0604020202020204" pitchFamily="34" charset="0"/>
              </a:rPr>
              <a:t>Диагностика </a:t>
            </a:r>
            <a:r>
              <a:rPr lang="ru-RU" sz="2800" b="1" dirty="0" smtClean="0">
                <a:latin typeface="Arial" panose="020B0604020202020204" pitchFamily="34" charset="0"/>
                <a:cs typeface="Arial" panose="020B0604020202020204" pitchFamily="34" charset="0"/>
              </a:rPr>
              <a:t/>
            </a:r>
            <a:br>
              <a:rPr lang="ru-RU" sz="2800" b="1" dirty="0" smtClean="0">
                <a:latin typeface="Arial" panose="020B0604020202020204" pitchFamily="34" charset="0"/>
                <a:cs typeface="Arial" panose="020B0604020202020204" pitchFamily="34" charset="0"/>
              </a:rPr>
            </a:br>
            <a:r>
              <a:rPr lang="ru-RU" sz="2800" b="1" dirty="0" smtClean="0">
                <a:latin typeface="Arial" panose="020B0604020202020204" pitchFamily="34" charset="0"/>
                <a:cs typeface="Arial" panose="020B0604020202020204" pitchFamily="34" charset="0"/>
              </a:rPr>
              <a:t>язвенного кровотечения</a:t>
            </a:r>
            <a:r>
              <a:rPr lang="ru-RU" sz="2800" b="1" dirty="0">
                <a:latin typeface="Times New Roman" panose="02020603050405020304" pitchFamily="18" charset="0"/>
                <a:cs typeface="Times New Roman" panose="02020603050405020304" pitchFamily="18" charset="0"/>
              </a:rPr>
              <a:t/>
            </a:r>
            <a:br>
              <a:rPr lang="ru-RU" sz="2800" b="1"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67544" y="1275606"/>
            <a:ext cx="6569106" cy="3975906"/>
          </a:xfrm>
        </p:spPr>
        <p:txBody>
          <a:bodyPr vert="horz" lIns="68580" tIns="34290" rIns="68580" bIns="34290" rtlCol="0" anchor="t">
            <a:normAutofit/>
          </a:bodyPr>
          <a:lstStyle/>
          <a:p>
            <a:pPr marL="557199" indent="-557199">
              <a:buFont typeface="+mj-lt"/>
              <a:buAutoNum type="arabicParenR"/>
            </a:pPr>
            <a:r>
              <a:rPr lang="ru-RU" sz="2000" dirty="0">
                <a:latin typeface="Arial" panose="020B0604020202020204" pitchFamily="34" charset="0"/>
                <a:cs typeface="Arial" panose="020B0604020202020204" pitchFamily="34" charset="0"/>
              </a:rPr>
              <a:t>Жалобы</a:t>
            </a:r>
          </a:p>
          <a:p>
            <a:pPr marL="557199" indent="-557199">
              <a:buFont typeface="+mj-lt"/>
              <a:buAutoNum type="arabicParenR"/>
            </a:pPr>
            <a:r>
              <a:rPr lang="ru-RU" sz="2000" dirty="0">
                <a:latin typeface="Arial" panose="020B0604020202020204" pitchFamily="34" charset="0"/>
                <a:cs typeface="Arial" panose="020B0604020202020204" pitchFamily="34" charset="0"/>
              </a:rPr>
              <a:t>Анамнез</a:t>
            </a:r>
          </a:p>
          <a:p>
            <a:pPr marL="557199" indent="-557199">
              <a:buFont typeface="+mj-lt"/>
              <a:buAutoNum type="arabicParenR"/>
            </a:pPr>
            <a:r>
              <a:rPr lang="ru-RU" sz="2000" dirty="0">
                <a:latin typeface="Arial" panose="020B0604020202020204" pitchFamily="34" charset="0"/>
                <a:cs typeface="Arial" panose="020B0604020202020204" pitchFamily="34" charset="0"/>
              </a:rPr>
              <a:t>Объективное обследование больного</a:t>
            </a:r>
          </a:p>
          <a:p>
            <a:pPr marL="557199" indent="-557199">
              <a:buFont typeface="+mj-lt"/>
              <a:buAutoNum type="arabicParenR"/>
            </a:pPr>
            <a:r>
              <a:rPr lang="ru-RU" sz="2000" dirty="0">
                <a:latin typeface="Arial" panose="020B0604020202020204" pitchFamily="34" charset="0"/>
                <a:cs typeface="Arial" panose="020B0604020202020204" pitchFamily="34" charset="0"/>
              </a:rPr>
              <a:t>Лабораторная диагностика</a:t>
            </a:r>
          </a:p>
          <a:p>
            <a:pPr marL="0" indent="0">
              <a:buNone/>
            </a:pPr>
            <a:r>
              <a:rPr lang="ru-RU" sz="2000" dirty="0" smtClean="0">
                <a:latin typeface="Arial" panose="020B0604020202020204" pitchFamily="34" charset="0"/>
                <a:cs typeface="Arial" panose="020B0604020202020204" pitchFamily="34" charset="0"/>
              </a:rPr>
              <a:t>5</a:t>
            </a:r>
            <a:r>
              <a:rPr lang="ru-RU" sz="2000" dirty="0">
                <a:latin typeface="Arial" panose="020B0604020202020204" pitchFamily="34" charset="0"/>
                <a:cs typeface="Arial" panose="020B0604020202020204" pitchFamily="34" charset="0"/>
              </a:rPr>
              <a:t>)   Инструментальная диагностика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4294967295"/>
          </p:nvPr>
        </p:nvSpPr>
        <p:spPr>
          <a:xfrm>
            <a:off x="205712" y="844956"/>
            <a:ext cx="8568000" cy="4680000"/>
          </a:xfrm>
        </p:spPr>
        <p:txBody>
          <a:bodyPr vert="horz" lIns="68580" tIns="34290" rIns="68580" bIns="34290" rtlCol="0" anchor="t">
            <a:noAutofit/>
          </a:bodyPr>
          <a:lstStyle/>
          <a:p>
            <a:pPr marL="0" indent="0">
              <a:buNone/>
            </a:pPr>
            <a:r>
              <a:rPr lang="ru-RU" sz="1600" dirty="0">
                <a:latin typeface="Arial" panose="020B0604020202020204" pitchFamily="34" charset="0"/>
                <a:cs typeface="Arial" panose="020B0604020202020204" pitchFamily="34" charset="0"/>
              </a:rPr>
              <a:t>Основная литература:</a:t>
            </a:r>
          </a:p>
          <a:p>
            <a:pPr marL="0" indent="0">
              <a:buNone/>
            </a:pPr>
            <a:r>
              <a:rPr lang="ru-RU" sz="1600" dirty="0">
                <a:latin typeface="Arial" panose="020B0604020202020204" pitchFamily="34" charset="0"/>
                <a:cs typeface="Arial" panose="020B0604020202020204" pitchFamily="34" charset="0"/>
              </a:rPr>
              <a:t>  Хирургические болезни: учебник для студентов / </a:t>
            </a:r>
            <a:r>
              <a:rPr lang="ru-RU" sz="1600" dirty="0" err="1">
                <a:latin typeface="Arial" panose="020B0604020202020204" pitchFamily="34" charset="0"/>
                <a:cs typeface="Arial" panose="020B0604020202020204" pitchFamily="34" charset="0"/>
              </a:rPr>
              <a:t>М.И.Кузин</a:t>
            </a:r>
            <a:r>
              <a:rPr lang="ru-RU" sz="1600" dirty="0">
                <a:latin typeface="Arial" panose="020B0604020202020204" pitchFamily="34" charset="0"/>
                <a:cs typeface="Arial" panose="020B0604020202020204" pitchFamily="34" charset="0"/>
              </a:rPr>
              <a:t>, Н.М. Кузин, В.А. </a:t>
            </a:r>
            <a:r>
              <a:rPr lang="ru-RU" sz="1600" dirty="0" err="1">
                <a:latin typeface="Arial" panose="020B0604020202020204" pitchFamily="34" charset="0"/>
                <a:cs typeface="Arial" panose="020B0604020202020204" pitchFamily="34" charset="0"/>
              </a:rPr>
              <a:t>Кубышкин</a:t>
            </a:r>
            <a:r>
              <a:rPr lang="ru-RU" sz="1600" dirty="0">
                <a:latin typeface="Arial" panose="020B0604020202020204" pitchFamily="34" charset="0"/>
                <a:cs typeface="Arial" panose="020B0604020202020204" pitchFamily="34" charset="0"/>
              </a:rPr>
              <a:t> 5 – е изд., </a:t>
            </a:r>
            <a:r>
              <a:rPr lang="ru-RU" sz="1600" dirty="0" err="1">
                <a:latin typeface="Arial" panose="020B0604020202020204" pitchFamily="34" charset="0"/>
                <a:cs typeface="Arial" panose="020B0604020202020204" pitchFamily="34" charset="0"/>
              </a:rPr>
              <a:t>перераб</a:t>
            </a:r>
            <a:r>
              <a:rPr lang="ru-RU" sz="1600" dirty="0">
                <a:latin typeface="Arial" panose="020B0604020202020204" pitchFamily="34" charset="0"/>
                <a:cs typeface="Arial" panose="020B0604020202020204" pitchFamily="34" charset="0"/>
              </a:rPr>
              <a:t>. и доп. М.: ГЭОТАР – Медиа, 2021.1024 с.</a:t>
            </a:r>
          </a:p>
          <a:p>
            <a:pPr marL="0" indent="0">
              <a:buNone/>
            </a:pPr>
            <a:r>
              <a:rPr lang="ru-RU" sz="1600" dirty="0">
                <a:latin typeface="Arial" panose="020B0604020202020204" pitchFamily="34" charset="0"/>
                <a:cs typeface="Arial" panose="020B0604020202020204" pitchFamily="34" charset="0"/>
              </a:rPr>
              <a:t>Хирургические болезни: учебник: в 2 т. для студентов / под ред. Н.Н. Крылова. М.: ГЭОТАР– Медиа, 2019.Т.1. 816с.</a:t>
            </a:r>
          </a:p>
          <a:p>
            <a:pPr marL="0" indent="0">
              <a:buNone/>
            </a:pPr>
            <a:r>
              <a:rPr lang="ru-RU" sz="1600" dirty="0">
                <a:latin typeface="Arial" panose="020B0604020202020204" pitchFamily="34" charset="0"/>
                <a:cs typeface="Arial" panose="020B0604020202020204" pitchFamily="34" charset="0"/>
              </a:rPr>
              <a:t> Хирургические болезни: учебник: в 2 т. для студентов / под ред. В.С. Савельева, А.И. Кириенко. 2–е изд., </a:t>
            </a:r>
            <a:r>
              <a:rPr lang="ru-RU" sz="1600" dirty="0" err="1">
                <a:latin typeface="Arial" panose="020B0604020202020204" pitchFamily="34" charset="0"/>
                <a:cs typeface="Arial" panose="020B0604020202020204" pitchFamily="34" charset="0"/>
              </a:rPr>
              <a:t>перераб</a:t>
            </a:r>
            <a:r>
              <a:rPr lang="ru-RU" sz="1600" dirty="0">
                <a:latin typeface="Arial" panose="020B0604020202020204" pitchFamily="34" charset="0"/>
                <a:cs typeface="Arial" panose="020B0604020202020204" pitchFamily="34" charset="0"/>
              </a:rPr>
              <a:t>. и доп. М.: ГЭОТАР – Медиа, 2017.Т.1. 720с.</a:t>
            </a:r>
          </a:p>
          <a:p>
            <a:pPr marL="0" indent="0">
              <a:buNone/>
            </a:pPr>
            <a:r>
              <a:rPr lang="ru-RU" sz="1600" dirty="0">
                <a:latin typeface="Arial" panose="020B0604020202020204" pitchFamily="34" charset="0"/>
                <a:cs typeface="Arial" panose="020B0604020202020204" pitchFamily="34" charset="0"/>
              </a:rPr>
              <a:t>Дополнительная литература:</a:t>
            </a:r>
          </a:p>
          <a:p>
            <a:r>
              <a:rPr lang="ru-RU" sz="1600" dirty="0" err="1">
                <a:latin typeface="Arial" panose="020B0604020202020204" pitchFamily="34" charset="0"/>
                <a:cs typeface="Arial" panose="020B0604020202020204" pitchFamily="34" charset="0"/>
              </a:rPr>
              <a:t>Нузова</a:t>
            </a:r>
            <a:r>
              <a:rPr lang="ru-RU" sz="1600" dirty="0">
                <a:latin typeface="Arial" panose="020B0604020202020204" pitchFamily="34" charset="0"/>
                <a:cs typeface="Arial" panose="020B0604020202020204" pitchFamily="34" charset="0"/>
              </a:rPr>
              <a:t> О.Б., Демин Д.Б., </a:t>
            </a:r>
            <a:r>
              <a:rPr lang="ru-RU" sz="1600" dirty="0" err="1">
                <a:latin typeface="Arial" panose="020B0604020202020204" pitchFamily="34" charset="0"/>
                <a:cs typeface="Arial" panose="020B0604020202020204" pitchFamily="34" charset="0"/>
              </a:rPr>
              <a:t>Урбанский</a:t>
            </a:r>
            <a:r>
              <a:rPr lang="ru-RU" sz="1600" dirty="0">
                <a:latin typeface="Arial" panose="020B0604020202020204" pitchFamily="34" charset="0"/>
                <a:cs typeface="Arial" panose="020B0604020202020204" pitchFamily="34" charset="0"/>
              </a:rPr>
              <a:t> А.К., Авченко М.Т., Кондрашов Н.И., Соболев Ю.А., Солодов Ю.Ю., </a:t>
            </a:r>
            <a:r>
              <a:rPr lang="ru-RU" sz="1600" dirty="0" err="1">
                <a:latin typeface="Arial" panose="020B0604020202020204" pitchFamily="34" charset="0"/>
                <a:cs typeface="Arial" panose="020B0604020202020204" pitchFamily="34" charset="0"/>
              </a:rPr>
              <a:t>Файзулина</a:t>
            </a:r>
            <a:r>
              <a:rPr lang="ru-RU" sz="1600" dirty="0">
                <a:latin typeface="Arial" panose="020B0604020202020204" pitchFamily="34" charset="0"/>
                <a:cs typeface="Arial" panose="020B0604020202020204" pitchFamily="34" charset="0"/>
              </a:rPr>
              <a:t> Р.Р., </a:t>
            </a:r>
            <a:r>
              <a:rPr lang="ru-RU" sz="1600" dirty="0" err="1">
                <a:latin typeface="Arial" panose="020B0604020202020204" pitchFamily="34" charset="0"/>
                <a:cs typeface="Arial" panose="020B0604020202020204" pitchFamily="34" charset="0"/>
              </a:rPr>
              <a:t>Фуныгин</a:t>
            </a:r>
            <a:r>
              <a:rPr lang="ru-RU" sz="1600" dirty="0">
                <a:latin typeface="Arial" panose="020B0604020202020204" pitchFamily="34" charset="0"/>
                <a:cs typeface="Arial" panose="020B0604020202020204" pitchFamily="34" charset="0"/>
              </a:rPr>
              <a:t> М.С., Бородкин И.Н., Савин Д.В., Мусина Ю.С. – Осложнения язвенной болезни желудка и </a:t>
            </a:r>
            <a:r>
              <a:rPr lang="ru-RU" sz="1600" dirty="0" err="1">
                <a:latin typeface="Arial" panose="020B0604020202020204" pitchFamily="34" charset="0"/>
                <a:cs typeface="Arial" panose="020B0604020202020204" pitchFamily="34" charset="0"/>
              </a:rPr>
              <a:t>двенадцатипертстной</a:t>
            </a:r>
            <a:r>
              <a:rPr lang="ru-RU" sz="1600" dirty="0">
                <a:latin typeface="Arial" panose="020B0604020202020204" pitchFamily="34" charset="0"/>
                <a:cs typeface="Arial" panose="020B0604020202020204" pitchFamily="34" charset="0"/>
              </a:rPr>
              <a:t> кишки. Учебное пособие для студентов – Оренбург, 2022. – 88с.</a:t>
            </a:r>
          </a:p>
          <a:p>
            <a:pPr>
              <a:buNone/>
            </a:pPr>
            <a:endParaRPr lang="ru-RU" altLang="ru-RU" sz="1600" dirty="0">
              <a:latin typeface="Times New Roman" panose="02020603050405020304" pitchFamily="18" charset="0"/>
              <a:cs typeface="Times New Roman" panose="02020603050405020304" pitchFamily="18" charset="0"/>
            </a:endParaRPr>
          </a:p>
        </p:txBody>
      </p:sp>
      <p:sp>
        <p:nvSpPr>
          <p:cNvPr id="51201" name="Rectangle 1"/>
          <p:cNvSpPr>
            <a:spLocks noChangeArrowheads="1"/>
          </p:cNvSpPr>
          <p:nvPr/>
        </p:nvSpPr>
        <p:spPr bwMode="auto">
          <a:xfrm>
            <a:off x="1303712" y="267875"/>
            <a:ext cx="6372000" cy="5770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ru-RU" sz="1800" dirty="0"/>
              <a:t> </a:t>
            </a:r>
          </a:p>
          <a:p>
            <a:pPr indent="202401" algn="just" fontAlgn="base">
              <a:spcBef>
                <a:spcPct val="0"/>
              </a:spcBef>
              <a:spcAft>
                <a:spcPct val="0"/>
              </a:spcAft>
            </a:pPr>
            <a:endParaRPr lang="ru-RU" sz="1500" dirty="0">
              <a:latin typeface="Arial" pitchFamily="34" charset="0"/>
              <a:cs typeface="Arial" pitchFamily="34" charset="0"/>
            </a:endParaRPr>
          </a:p>
        </p:txBody>
      </p:sp>
      <p:sp>
        <p:nvSpPr>
          <p:cNvPr id="2" name="TextBox 1">
            <a:extLst>
              <a:ext uri="{FF2B5EF4-FFF2-40B4-BE49-F238E27FC236}">
                <a16:creationId xmlns="" xmlns:a16="http://schemas.microsoft.com/office/drawing/2014/main" id="{9256852D-69FD-980C-9D29-9BE86C5ACC54}"/>
              </a:ext>
            </a:extLst>
          </p:cNvPr>
          <p:cNvSpPr txBox="1"/>
          <p:nvPr/>
        </p:nvSpPr>
        <p:spPr>
          <a:xfrm>
            <a:off x="1567880" y="166248"/>
            <a:ext cx="6568327"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ru-RU" sz="2800" b="1" dirty="0">
                <a:latin typeface="Arial" panose="020B0604020202020204" pitchFamily="34" charset="0"/>
                <a:cs typeface="Arial" panose="020B0604020202020204" pitchFamily="34" charset="0"/>
              </a:rPr>
              <a:t>Список литературы</a:t>
            </a:r>
          </a:p>
        </p:txBody>
      </p:sp>
    </p:spTree>
    <p:extLst>
      <p:ext uri="{BB962C8B-B14F-4D97-AF65-F5344CB8AC3E}">
        <p14:creationId xmlns:p14="http://schemas.microsoft.com/office/powerpoint/2010/main" val="113717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95486"/>
            <a:ext cx="6515100" cy="757254"/>
          </a:xfrm>
        </p:spPr>
        <p:txBody>
          <a:bodyPr vert="horz" lIns="68580" tIns="34290" rIns="68580" bIns="34290" rtlCol="0" anchor="ctr">
            <a:noAutofit/>
          </a:bodyPr>
          <a:lstStyle/>
          <a:p>
            <a:pPr algn="ctr"/>
            <a:r>
              <a:rPr lang="ru-RU" sz="2700" b="1" dirty="0">
                <a:latin typeface="Times New Roman" panose="02020603050405020304" pitchFamily="18" charset="0"/>
                <a:cs typeface="Times New Roman" panose="02020603050405020304" pitchFamily="18" charset="0"/>
              </a:rPr>
              <a:t>      </a:t>
            </a:r>
            <a:br>
              <a:rPr lang="ru-RU" sz="2700" b="1" dirty="0">
                <a:latin typeface="Times New Roman" panose="02020603050405020304" pitchFamily="18" charset="0"/>
                <a:cs typeface="Times New Roman" panose="02020603050405020304" pitchFamily="18" charset="0"/>
              </a:rPr>
            </a:br>
            <a:r>
              <a:rPr lang="ru-RU" sz="2800" b="1" dirty="0">
                <a:latin typeface="Arial" panose="020B0604020202020204" pitchFamily="34" charset="0"/>
                <a:cs typeface="Arial" panose="020B0604020202020204" pitchFamily="34" charset="0"/>
              </a:rPr>
              <a:t>Диагностика  </a:t>
            </a:r>
            <a:r>
              <a:rPr lang="ru-RU" sz="2800" b="1" dirty="0" smtClean="0">
                <a:latin typeface="Arial" panose="020B0604020202020204" pitchFamily="34" charset="0"/>
                <a:cs typeface="Arial" panose="020B0604020202020204" pitchFamily="34" charset="0"/>
              </a:rPr>
              <a:t/>
            </a:r>
            <a:br>
              <a:rPr lang="ru-RU" sz="2800" b="1" dirty="0" smtClean="0">
                <a:latin typeface="Arial" panose="020B0604020202020204" pitchFamily="34" charset="0"/>
                <a:cs typeface="Arial" panose="020B0604020202020204" pitchFamily="34" charset="0"/>
              </a:rPr>
            </a:br>
            <a:r>
              <a:rPr lang="ru-RU" sz="2800" b="1" dirty="0" smtClean="0">
                <a:latin typeface="Arial" panose="020B0604020202020204" pitchFamily="34" charset="0"/>
                <a:cs typeface="Arial" panose="020B0604020202020204" pitchFamily="34" charset="0"/>
              </a:rPr>
              <a:t>язвенного </a:t>
            </a:r>
            <a:r>
              <a:rPr lang="ru-RU" sz="2800" b="1" dirty="0">
                <a:latin typeface="Arial" panose="020B0604020202020204" pitchFamily="34" charset="0"/>
                <a:cs typeface="Arial" panose="020B0604020202020204" pitchFamily="34" charset="0"/>
              </a:rPr>
              <a:t>кровотечения</a:t>
            </a:r>
            <a:br>
              <a:rPr lang="ru-RU" sz="2800" b="1" dirty="0">
                <a:latin typeface="Arial" panose="020B0604020202020204" pitchFamily="34" charset="0"/>
                <a:cs typeface="Arial" panose="020B0604020202020204" pitchFamily="34" charset="0"/>
              </a:rPr>
            </a:br>
            <a:endParaRPr lang="ru-RU" sz="2800" dirty="0">
              <a:latin typeface="Arial" panose="020B0604020202020204" pitchFamily="34" charset="0"/>
              <a:cs typeface="Arial" panose="020B0604020202020204" pitchFamily="34" charset="0"/>
            </a:endParaRPr>
          </a:p>
        </p:txBody>
      </p:sp>
      <p:sp>
        <p:nvSpPr>
          <p:cNvPr id="3" name="Содержимое 2"/>
          <p:cNvSpPr>
            <a:spLocks noGrp="1"/>
          </p:cNvSpPr>
          <p:nvPr>
            <p:ph idx="1"/>
          </p:nvPr>
        </p:nvSpPr>
        <p:spPr>
          <a:xfrm>
            <a:off x="251520" y="1131590"/>
            <a:ext cx="8496944" cy="4232702"/>
          </a:xfrm>
        </p:spPr>
        <p:txBody>
          <a:bodyPr vert="horz" lIns="68580" tIns="34290" rIns="68580" bIns="34290" rtlCol="0" anchor="t">
            <a:normAutofit/>
          </a:bodyPr>
          <a:lstStyle/>
          <a:p>
            <a:pPr>
              <a:buNone/>
            </a:pPr>
            <a:r>
              <a:rPr lang="ru-RU" sz="1800" dirty="0">
                <a:latin typeface="Times New Roman"/>
                <a:cs typeface="Times New Roman"/>
              </a:rPr>
              <a:t>    </a:t>
            </a:r>
            <a:r>
              <a:rPr lang="ru-RU" sz="2000" dirty="0">
                <a:latin typeface="Arial" panose="020B0604020202020204" pitchFamily="34" charset="0"/>
                <a:cs typeface="Arial" panose="020B0604020202020204" pitchFamily="34" charset="0"/>
              </a:rPr>
              <a:t>Наличие в анамнезе коллапса, как правило, указывает на тяжелую степень перенесенной кровопотери.</a:t>
            </a: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Развитие феномена ортостатической </a:t>
            </a:r>
            <a:r>
              <a:rPr lang="ru-RU" sz="2000" dirty="0" smtClean="0">
                <a:latin typeface="Arial" panose="020B0604020202020204" pitchFamily="34" charset="0"/>
                <a:cs typeface="Arial" panose="020B0604020202020204" pitchFamily="34" charset="0"/>
              </a:rPr>
              <a:t>гипотензии</a:t>
            </a:r>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(учащение </a:t>
            </a:r>
            <a:r>
              <a:rPr lang="ru-RU" sz="2000" dirty="0">
                <a:latin typeface="Arial" panose="020B0604020202020204" pitchFamily="34" charset="0"/>
                <a:cs typeface="Arial" panose="020B0604020202020204" pitchFamily="34" charset="0"/>
              </a:rPr>
              <a:t>пульса на 20 уд.</a:t>
            </a:r>
            <a:r>
              <a:rPr lang="en-US" sz="2000"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мин при понижении давления более чем на 10 мм </a:t>
            </a:r>
            <a:r>
              <a:rPr lang="ru-RU" sz="2000" dirty="0" err="1">
                <a:latin typeface="Arial" panose="020B0604020202020204" pitchFamily="34" charset="0"/>
                <a:cs typeface="Arial" panose="020B0604020202020204" pitchFamily="34" charset="0"/>
              </a:rPr>
              <a:t>рт.ст</a:t>
            </a:r>
            <a:r>
              <a:rPr lang="ru-RU" sz="2000" dirty="0">
                <a:latin typeface="Arial" panose="020B0604020202020204" pitchFamily="34" charset="0"/>
                <a:cs typeface="Arial" panose="020B0604020202020204" pitchFamily="34" charset="0"/>
              </a:rPr>
              <a:t>. в ответ на переход больного из положения лежав положение сидя) заставляет предположить острую кровопотерю в объеме  около  1000 </a:t>
            </a:r>
            <a:r>
              <a:rPr lang="ru-RU" sz="2000" dirty="0" smtClean="0">
                <a:latin typeface="Arial" panose="020B0604020202020204" pitchFamily="34" charset="0"/>
                <a:cs typeface="Arial" panose="020B0604020202020204" pitchFamily="34" charset="0"/>
              </a:rPr>
              <a:t>мл).</a:t>
            </a:r>
            <a:r>
              <a:rPr lang="ru-RU" sz="2000" dirty="0">
                <a:latin typeface="Arial" panose="020B0604020202020204" pitchFamily="34" charset="0"/>
                <a:cs typeface="Arial" panose="020B0604020202020204" pitchFamily="34" charset="0"/>
              </a:rPr>
              <a:t> </a:t>
            </a:r>
          </a:p>
          <a:p>
            <a:pPr>
              <a:buNone/>
            </a:pPr>
            <a:r>
              <a:rPr lang="ru-RU" sz="2000" dirty="0">
                <a:latin typeface="Arial" panose="020B0604020202020204" pitchFamily="34" charset="0"/>
                <a:cs typeface="Arial" panose="020B0604020202020204" pitchFamily="34" charset="0"/>
              </a:rPr>
              <a:t>   Снижение часового  (норма 40-60 мл) или минутного (норма 1мл) диуреза вплоть до анурии; появление одышки, нарушение сознания и </a:t>
            </a:r>
            <a:r>
              <a:rPr lang="ru-RU" sz="2000" dirty="0" smtClean="0">
                <a:latin typeface="Arial" panose="020B0604020202020204" pitchFamily="34" charset="0"/>
                <a:cs typeface="Arial" panose="020B0604020202020204" pitchFamily="34" charset="0"/>
              </a:rPr>
              <a:t>психические расстройства </a:t>
            </a:r>
            <a:r>
              <a:rPr lang="ru-RU" sz="2000" dirty="0">
                <a:latin typeface="Arial" panose="020B0604020202020204" pitchFamily="34" charset="0"/>
                <a:cs typeface="Arial" panose="020B0604020202020204" pitchFamily="34" charset="0"/>
              </a:rPr>
              <a:t>характерны для выраженного геморрагического шока. </a:t>
            </a:r>
          </a:p>
          <a:p>
            <a:pPr>
              <a:buNone/>
            </a:pPr>
            <a:r>
              <a:rPr lang="ru-RU" sz="1800" dirty="0">
                <a:solidFill>
                  <a:srgbClr val="00206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1" end="1"/>
                                            </p:txEl>
                                          </p:spTgt>
                                        </p:tgtEl>
                                      </p:cBhvr>
                                    </p:animEffect>
                                  </p:childTnLst>
                                </p:cTn>
                              </p:par>
                            </p:childTnLst>
                          </p:cTn>
                        </p:par>
                        <p:par>
                          <p:cTn id="21" fill="hold">
                            <p:stCondLst>
                              <p:cond delay="1000"/>
                            </p:stCondLst>
                            <p:childTnLst>
                              <p:par>
                                <p:cTn id="22" presetID="50" presetClass="entr" presetSubtype="0" decel="10000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30320"/>
            <a:ext cx="6515100" cy="757254"/>
          </a:xfrm>
        </p:spPr>
        <p:txBody>
          <a:bodyPr vert="horz" lIns="68580" tIns="34290" rIns="68580" bIns="34290" rtlCol="0" anchor="ctr">
            <a:noAutofit/>
          </a:bodyPr>
          <a:lstStyle/>
          <a:p>
            <a:pPr algn="ctr"/>
            <a:r>
              <a:rPr lang="ru-RU" sz="2800" b="1" dirty="0" err="1">
                <a:latin typeface="Arial" panose="020B0604020202020204" pitchFamily="34" charset="0"/>
                <a:cs typeface="Arial" panose="020B0604020202020204" pitchFamily="34" charset="0"/>
              </a:rPr>
              <a:t>Физикальное</a:t>
            </a:r>
            <a:r>
              <a:rPr lang="ru-RU" sz="2800" b="1" dirty="0">
                <a:latin typeface="Arial" panose="020B0604020202020204" pitchFamily="34" charset="0"/>
                <a:cs typeface="Arial" panose="020B0604020202020204" pitchFamily="34" charset="0"/>
              </a:rPr>
              <a:t> исследование</a:t>
            </a:r>
            <a:br>
              <a:rPr lang="ru-RU" sz="2800" b="1" dirty="0">
                <a:latin typeface="Arial" panose="020B0604020202020204" pitchFamily="34" charset="0"/>
                <a:cs typeface="Arial" panose="020B0604020202020204" pitchFamily="34" charset="0"/>
              </a:rPr>
            </a:br>
            <a:endParaRPr lang="ru-RU" sz="2800" dirty="0">
              <a:latin typeface="Arial" panose="020B0604020202020204" pitchFamily="34" charset="0"/>
              <a:cs typeface="Arial" panose="020B0604020202020204" pitchFamily="34" charset="0"/>
            </a:endParaRPr>
          </a:p>
        </p:txBody>
      </p:sp>
      <p:sp>
        <p:nvSpPr>
          <p:cNvPr id="3" name="Содержимое 2"/>
          <p:cNvSpPr>
            <a:spLocks noGrp="1"/>
          </p:cNvSpPr>
          <p:nvPr>
            <p:ph idx="1"/>
          </p:nvPr>
        </p:nvSpPr>
        <p:spPr>
          <a:xfrm>
            <a:off x="395536" y="910798"/>
            <a:ext cx="8496944" cy="4232702"/>
          </a:xfrm>
        </p:spPr>
        <p:txBody>
          <a:bodyPr vert="horz" lIns="68580" tIns="34290" rIns="68580" bIns="34290" rtlCol="0" anchor="t">
            <a:normAutofit fontScale="92500" lnSpcReduction="10000"/>
          </a:bodyPr>
          <a:lstStyle/>
          <a:p>
            <a:pPr>
              <a:lnSpc>
                <a:spcPct val="110000"/>
              </a:lnSpc>
              <a:buNone/>
            </a:pPr>
            <a:r>
              <a:rPr lang="ru-RU" sz="1500" dirty="0">
                <a:latin typeface="Times New Roman"/>
                <a:cs typeface="Times New Roman"/>
              </a:rPr>
              <a:t>    </a:t>
            </a:r>
            <a:r>
              <a:rPr lang="ru-RU" sz="1900" dirty="0">
                <a:latin typeface="Arial" panose="020B0604020202020204" pitchFamily="34" charset="0"/>
                <a:cs typeface="Arial" panose="020B0604020202020204" pitchFamily="34" charset="0"/>
              </a:rPr>
              <a:t>Данные </a:t>
            </a:r>
            <a:r>
              <a:rPr lang="ru-RU" sz="1900" dirty="0" err="1">
                <a:latin typeface="Arial" panose="020B0604020202020204" pitchFamily="34" charset="0"/>
                <a:cs typeface="Arial" panose="020B0604020202020204" pitchFamily="34" charset="0"/>
              </a:rPr>
              <a:t>физикального</a:t>
            </a:r>
            <a:r>
              <a:rPr lang="ru-RU" sz="1900" dirty="0">
                <a:latin typeface="Arial" panose="020B0604020202020204" pitchFamily="34" charset="0"/>
                <a:cs typeface="Arial" panose="020B0604020202020204" pitchFamily="34" charset="0"/>
              </a:rPr>
              <a:t> исследования позволяют судить о степени тяжести кровотечения. При легкой и средней степени тяжести – дефицит глобулярного объема (ГО) менее 30% общее состояние больных удовлетворительное либо средней тяжести, гемодинамические показатели в пределах нормы или изменяются умеренно, рвота и мелена редко бывают многократными.</a:t>
            </a:r>
          </a:p>
          <a:p>
            <a:pPr>
              <a:lnSpc>
                <a:spcPct val="110000"/>
              </a:lnSpc>
              <a:buNone/>
            </a:pPr>
            <a:r>
              <a:rPr lang="ru-RU" sz="1900" dirty="0">
                <a:latin typeface="Arial" panose="020B0604020202020204" pitchFamily="34" charset="0"/>
                <a:cs typeface="Arial" panose="020B0604020202020204" pitchFamily="34" charset="0"/>
              </a:rPr>
              <a:t>   Тяжелое состояние, спутанное сознание, резкая бледность кожных покровов, частый пульс слабого наполнения и напряжения, снижение артериального и пульсового давления, а также обнаружение при ректальном исследовании черного жидкого стула с примесью крови содержимого являются признаками острого массивного кровотечения (дефицит ГО крови свыше 30%).</a:t>
            </a:r>
          </a:p>
          <a:p>
            <a:pPr>
              <a:lnSpc>
                <a:spcPct val="110000"/>
              </a:lnSpc>
              <a:buNone/>
            </a:pPr>
            <a:r>
              <a:rPr lang="ru-RU" sz="1900" dirty="0">
                <a:latin typeface="Arial" panose="020B0604020202020204" pitchFamily="34" charset="0"/>
                <a:cs typeface="Arial" panose="020B0604020202020204" pitchFamily="34" charset="0"/>
              </a:rPr>
              <a:t>   </a:t>
            </a:r>
            <a:r>
              <a:rPr lang="ru-RU" sz="1900" dirty="0" smtClean="0">
                <a:latin typeface="Arial" panose="020B0604020202020204" pitchFamily="34" charset="0"/>
                <a:cs typeface="Arial" panose="020B0604020202020204" pitchFamily="34" charset="0"/>
              </a:rPr>
              <a:t>Осмотр </a:t>
            </a:r>
            <a:r>
              <a:rPr lang="ru-RU" sz="1900" dirty="0">
                <a:latin typeface="Arial" panose="020B0604020202020204" pitchFamily="34" charset="0"/>
                <a:cs typeface="Arial" panose="020B0604020202020204" pitchFamily="34" charset="0"/>
              </a:rPr>
              <a:t>больного необходимого завершить пальцевым исследованием прямой кишки, а затем выполнить зондирование желудка.</a:t>
            </a:r>
          </a:p>
          <a:p>
            <a:pPr>
              <a:buNone/>
            </a:pPr>
            <a:endParaRPr lang="ru-RU" sz="1900" dirty="0">
              <a:latin typeface="Times New Roman"/>
              <a:cs typeface="Times New Roman"/>
            </a:endParaRPr>
          </a:p>
        </p:txBody>
      </p:sp>
    </p:spTree>
    <p:extLst>
      <p:ext uri="{BB962C8B-B14F-4D97-AF65-F5344CB8AC3E}">
        <p14:creationId xmlns:p14="http://schemas.microsoft.com/office/powerpoint/2010/main" val="400841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childTnLst>
                          </p:cTn>
                        </p:par>
                        <p:par>
                          <p:cTn id="20" fill="hold">
                            <p:stCondLst>
                              <p:cond delay="3000"/>
                            </p:stCondLst>
                            <p:childTnLst>
                              <p:par>
                                <p:cTn id="21" presetID="50" presetClass="entr" presetSubtype="0" decel="10000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1513</TotalTime>
  <Words>2263</Words>
  <Application>Microsoft Office PowerPoint</Application>
  <PresentationFormat>Экран (16:9)</PresentationFormat>
  <Paragraphs>395</Paragraphs>
  <Slides>70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70</vt:i4>
      </vt:variant>
    </vt:vector>
  </HeadingPairs>
  <TitlesOfParts>
    <vt:vector size="76" baseType="lpstr">
      <vt:lpstr>Arial</vt:lpstr>
      <vt:lpstr>Calibri</vt:lpstr>
      <vt:lpstr>Calibri Light</vt:lpstr>
      <vt:lpstr>MS Mincho</vt:lpstr>
      <vt:lpstr>Times New Roman</vt:lpstr>
      <vt:lpstr>Office Theme</vt:lpstr>
      <vt:lpstr> </vt:lpstr>
      <vt:lpstr>Осложнения язвенной болезни </vt:lpstr>
      <vt:lpstr> </vt:lpstr>
      <vt:lpstr>Презентация PowerPoint</vt:lpstr>
      <vt:lpstr>Презентация PowerPoint</vt:lpstr>
      <vt:lpstr>Презентация PowerPoint</vt:lpstr>
      <vt:lpstr>Диагностика  язвенного кровотечения </vt:lpstr>
      <vt:lpstr>       Диагностика   язвенного кровотечения </vt:lpstr>
      <vt:lpstr>Физикальное исследование </vt:lpstr>
      <vt:lpstr> Лабораторная диагностика  </vt:lpstr>
      <vt:lpstr> Язвенное кровотечение </vt:lpstr>
      <vt:lpstr> Критерии отнесения  к группе «Тяжелое кровотечение»</vt:lpstr>
      <vt:lpstr> Критерии отнесения  к группе «Тяжелое кровотечение»</vt:lpstr>
      <vt:lpstr>Классификация степени тяжести кровопотери  по  А.И. Горбашко ( 1982)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Прободение одной из зеркальных язв </vt:lpstr>
      <vt:lpstr>Презентация PowerPoint</vt:lpstr>
      <vt:lpstr>Презентация PowerPoint</vt:lpstr>
      <vt:lpstr>Презентация PowerPoint</vt:lpstr>
      <vt:lpstr> Стадии перфоративной язвы (Мондор,1939) </vt:lpstr>
      <vt:lpstr>Презентация PowerPoint</vt:lpstr>
      <vt:lpstr>I стадия первичного шока   (первые 6 часов) </vt:lpstr>
      <vt:lpstr>I стадия первичного шока   (первые 6 часов) </vt:lpstr>
      <vt:lpstr>Симптомы </vt:lpstr>
      <vt:lpstr>Объективное  обследование больного </vt:lpstr>
      <vt:lpstr>II стадия. Период временного,  кажущегося благополучия, улучшения –  стадия эйфории (6-12 часов) </vt:lpstr>
      <vt:lpstr>III стадия – стадия разлитого прогрессирующего перитонита, терминальная</vt:lpstr>
      <vt:lpstr>Нетипичное течение перфорации язвы</vt:lpstr>
      <vt:lpstr> Прободение язвы  задней стенки желудка</vt:lpstr>
      <vt:lpstr>Диагностика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Ушивание перфоративной язвы желудка. Наложение узловых серозно-мышечных швов</vt:lpstr>
      <vt:lpstr>Наложение второго ряда серозно-мышечных швов и подвязывание сальника на ножке </vt:lpstr>
      <vt:lpstr>Тампонада перфоративной язвы желудка сальником на ножке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Modern</cp:lastModifiedBy>
  <cp:revision>1259</cp:revision>
  <dcterms:modified xsi:type="dcterms:W3CDTF">2022-10-19T16:28:06Z</dcterms:modified>
</cp:coreProperties>
</file>