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69" r:id="rId3"/>
    <p:sldId id="270" r:id="rId4"/>
    <p:sldId id="257" r:id="rId5"/>
    <p:sldId id="259" r:id="rId6"/>
    <p:sldId id="260" r:id="rId7"/>
    <p:sldId id="271" r:id="rId8"/>
    <p:sldId id="272" r:id="rId9"/>
    <p:sldId id="273" r:id="rId10"/>
    <p:sldId id="274" r:id="rId11"/>
    <p:sldId id="275" r:id="rId12"/>
    <p:sldId id="261" r:id="rId13"/>
    <p:sldId id="262"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60"/>
  </p:normalViewPr>
  <p:slideViewPr>
    <p:cSldViewPr>
      <p:cViewPr varScale="1">
        <p:scale>
          <a:sx n="62" d="100"/>
          <a:sy n="62" d="100"/>
        </p:scale>
        <p:origin x="-46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6B7AB3-4351-4608-8829-DFF8541A95AA}" type="datetimeFigureOut">
              <a:rPr lang="ru-RU" smtClean="0"/>
              <a:t>29.01.2019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4508B3-DC6A-4123-BEE8-433F077E6108}" type="slidenum">
              <a:rPr lang="ru-RU" smtClean="0"/>
              <a:t>‹#›</a:t>
            </a:fld>
            <a:endParaRPr lang="ru-RU"/>
          </a:p>
        </p:txBody>
      </p:sp>
    </p:spTree>
    <p:extLst>
      <p:ext uri="{BB962C8B-B14F-4D97-AF65-F5344CB8AC3E}">
        <p14:creationId xmlns:p14="http://schemas.microsoft.com/office/powerpoint/2010/main" val="2575843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94508B3-DC6A-4123-BEE8-433F077E6108}" type="slidenum">
              <a:rPr lang="ru-RU" smtClean="0"/>
              <a:t>8</a:t>
            </a:fld>
            <a:endParaRPr lang="ru-RU"/>
          </a:p>
        </p:txBody>
      </p:sp>
    </p:spTree>
    <p:extLst>
      <p:ext uri="{BB962C8B-B14F-4D97-AF65-F5344CB8AC3E}">
        <p14:creationId xmlns:p14="http://schemas.microsoft.com/office/powerpoint/2010/main" val="16793617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94508B3-DC6A-4123-BEE8-433F077E6108}" type="slidenum">
              <a:rPr lang="ru-RU" smtClean="0"/>
              <a:t>9</a:t>
            </a:fld>
            <a:endParaRPr lang="ru-RU"/>
          </a:p>
        </p:txBody>
      </p:sp>
    </p:spTree>
    <p:extLst>
      <p:ext uri="{BB962C8B-B14F-4D97-AF65-F5344CB8AC3E}">
        <p14:creationId xmlns:p14="http://schemas.microsoft.com/office/powerpoint/2010/main" val="13945115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7DA0475D-46E3-405A-B5CF-2FA2B937D13E}" type="datetimeFigureOut">
              <a:rPr lang="ru-RU" smtClean="0"/>
              <a:t>29.01.2019</a:t>
            </a:fld>
            <a:endParaRPr lang="ru-RU"/>
          </a:p>
        </p:txBody>
      </p:sp>
      <p:sp>
        <p:nvSpPr>
          <p:cNvPr id="16" name="Номер слайда 15"/>
          <p:cNvSpPr>
            <a:spLocks noGrp="1"/>
          </p:cNvSpPr>
          <p:nvPr>
            <p:ph type="sldNum" sz="quarter" idx="11"/>
          </p:nvPr>
        </p:nvSpPr>
        <p:spPr/>
        <p:txBody>
          <a:bodyPr/>
          <a:lstStyle/>
          <a:p>
            <a:fld id="{1F487D57-5FFE-4F0F-A44C-794480B5768E}" type="slidenum">
              <a:rPr lang="ru-RU" smtClean="0"/>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DA0475D-46E3-405A-B5CF-2FA2B937D13E}" type="datetimeFigureOut">
              <a:rPr lang="ru-RU" smtClean="0"/>
              <a:t>29.01.2019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487D57-5FFE-4F0F-A44C-794480B5768E}"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DA0475D-46E3-405A-B5CF-2FA2B937D13E}" type="datetimeFigureOut">
              <a:rPr lang="ru-RU" smtClean="0"/>
              <a:t>29.01.2019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487D57-5FFE-4F0F-A44C-794480B5768E}"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Объект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7DA0475D-46E3-405A-B5CF-2FA2B937D13E}" type="datetimeFigureOut">
              <a:rPr lang="ru-RU" smtClean="0"/>
              <a:t>29.01.2019</a:t>
            </a:fld>
            <a:endParaRPr lang="ru-RU"/>
          </a:p>
        </p:txBody>
      </p:sp>
      <p:sp>
        <p:nvSpPr>
          <p:cNvPr id="15" name="Номер слайда 14"/>
          <p:cNvSpPr>
            <a:spLocks noGrp="1"/>
          </p:cNvSpPr>
          <p:nvPr>
            <p:ph type="sldNum" sz="quarter" idx="15"/>
          </p:nvPr>
        </p:nvSpPr>
        <p:spPr/>
        <p:txBody>
          <a:bodyPr/>
          <a:lstStyle>
            <a:lvl1pPr algn="ctr">
              <a:defRPr/>
            </a:lvl1pPr>
          </a:lstStyle>
          <a:p>
            <a:fld id="{1F487D57-5FFE-4F0F-A44C-794480B5768E}" type="slidenum">
              <a:rPr lang="ru-RU" smtClean="0"/>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7DA0475D-46E3-405A-B5CF-2FA2B937D13E}" type="datetimeFigureOut">
              <a:rPr lang="ru-RU" smtClean="0"/>
              <a:t>29.01.2019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487D57-5FFE-4F0F-A44C-794480B5768E}" type="slidenum">
              <a:rPr lang="ru-RU" smtClean="0"/>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7DA0475D-46E3-405A-B5CF-2FA2B937D13E}" type="datetimeFigureOut">
              <a:rPr lang="ru-RU" smtClean="0"/>
              <a:t>29.01.2019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487D57-5FFE-4F0F-A44C-794480B5768E}"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Объект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1F487D57-5FFE-4F0F-A44C-794480B5768E}" type="slidenum">
              <a:rPr lang="ru-RU" smtClean="0"/>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7DA0475D-46E3-405A-B5CF-2FA2B937D13E}" type="datetimeFigureOut">
              <a:rPr lang="ru-RU" smtClean="0"/>
              <a:t>29.01.2019</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Объект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Объект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7DA0475D-46E3-405A-B5CF-2FA2B937D13E}" type="datetimeFigureOut">
              <a:rPr lang="ru-RU" smtClean="0"/>
              <a:t>29.01.2019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F487D57-5FFE-4F0F-A44C-794480B5768E}"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DA0475D-46E3-405A-B5CF-2FA2B937D13E}" type="datetimeFigureOut">
              <a:rPr lang="ru-RU" smtClean="0"/>
              <a:t>29.01.2019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F487D57-5FFE-4F0F-A44C-794480B5768E}"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Объект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7DA0475D-46E3-405A-B5CF-2FA2B937D13E}" type="datetimeFigureOut">
              <a:rPr lang="ru-RU" smtClean="0"/>
              <a:t>29.01.2019</a:t>
            </a:fld>
            <a:endParaRPr lang="ru-RU"/>
          </a:p>
        </p:txBody>
      </p:sp>
      <p:sp>
        <p:nvSpPr>
          <p:cNvPr id="9" name="Номер слайда 8"/>
          <p:cNvSpPr>
            <a:spLocks noGrp="1"/>
          </p:cNvSpPr>
          <p:nvPr>
            <p:ph type="sldNum" sz="quarter" idx="15"/>
          </p:nvPr>
        </p:nvSpPr>
        <p:spPr/>
        <p:txBody>
          <a:bodyPr/>
          <a:lstStyle/>
          <a:p>
            <a:fld id="{1F487D57-5FFE-4F0F-A44C-794480B5768E}" type="slidenum">
              <a:rPr lang="ru-RU" smtClean="0"/>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7DA0475D-46E3-405A-B5CF-2FA2B937D13E}" type="datetimeFigureOut">
              <a:rPr lang="ru-RU" smtClean="0"/>
              <a:t>29.01.2019</a:t>
            </a:fld>
            <a:endParaRPr lang="ru-RU"/>
          </a:p>
        </p:txBody>
      </p:sp>
      <p:sp>
        <p:nvSpPr>
          <p:cNvPr id="9" name="Номер слайда 8"/>
          <p:cNvSpPr>
            <a:spLocks noGrp="1"/>
          </p:cNvSpPr>
          <p:nvPr>
            <p:ph type="sldNum" sz="quarter" idx="11"/>
          </p:nvPr>
        </p:nvSpPr>
        <p:spPr/>
        <p:txBody>
          <a:bodyPr/>
          <a:lstStyle/>
          <a:p>
            <a:fld id="{1F487D57-5FFE-4F0F-A44C-794480B5768E}" type="slidenum">
              <a:rPr lang="ru-RU" smtClean="0"/>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7DA0475D-46E3-405A-B5CF-2FA2B937D13E}" type="datetimeFigureOut">
              <a:rPr lang="ru-RU" smtClean="0"/>
              <a:t>29.01.2019</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1F487D57-5FFE-4F0F-A44C-794480B5768E}" type="slidenum">
              <a:rPr lang="ru-RU" smtClean="0"/>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995936" y="4221088"/>
            <a:ext cx="5148064" cy="2636912"/>
          </a:xfrm>
        </p:spPr>
        <p:txBody>
          <a:bodyPr>
            <a:normAutofit/>
          </a:bodyPr>
          <a:lstStyle/>
          <a:p>
            <a:endParaRPr lang="ru-RU" dirty="0">
              <a:solidFill>
                <a:schemeClr val="tx1"/>
              </a:solidFill>
            </a:endParaRPr>
          </a:p>
        </p:txBody>
      </p:sp>
      <p:sp>
        <p:nvSpPr>
          <p:cNvPr id="2" name="Заголовок 1"/>
          <p:cNvSpPr>
            <a:spLocks noGrp="1"/>
          </p:cNvSpPr>
          <p:nvPr>
            <p:ph type="ctrTitle"/>
          </p:nvPr>
        </p:nvSpPr>
        <p:spPr>
          <a:xfrm>
            <a:off x="611560" y="188640"/>
            <a:ext cx="7772400" cy="2448271"/>
          </a:xfrm>
        </p:spPr>
        <p:txBody>
          <a:bodyPr/>
          <a:lstStyle/>
          <a:p>
            <a:r>
              <a:rPr lang="ru-RU" b="1" dirty="0" smtClean="0"/>
              <a:t>Первоначальные и достоверные признаки смерти</a:t>
            </a:r>
            <a:endParaRPr lang="ru-RU" b="1" dirty="0"/>
          </a:p>
        </p:txBody>
      </p:sp>
    </p:spTree>
    <p:extLst>
      <p:ext uri="{BB962C8B-B14F-4D97-AF65-F5344CB8AC3E}">
        <p14:creationId xmlns:p14="http://schemas.microsoft.com/office/powerpoint/2010/main" val="190607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60649"/>
            <a:ext cx="8496944" cy="4248472"/>
          </a:xfrm>
        </p:spPr>
        <p:txBody>
          <a:bodyPr>
            <a:normAutofit fontScale="92500" lnSpcReduction="10000"/>
          </a:bodyPr>
          <a:lstStyle/>
          <a:p>
            <a:r>
              <a:rPr lang="ru-RU" dirty="0" smtClean="0"/>
              <a:t>Реакция зрачка. В течение первых суток зрачки сохраняют способность реагировать на воздействие определенных фармакологических веществ, введенных в переднюю камеру глаза. Скорость реакции зрачков уменьшается с увеличением времени наступления смерти. После введения пилокарпина сужение зрачка через 3–5 с соответствует 3–5 ч после смерти, через 6—15 с – 6—14 ч, 20–30 с – 14–24 ч.</a:t>
            </a:r>
          </a:p>
          <a:p>
            <a:r>
              <a:rPr lang="ru-RU" dirty="0" smtClean="0"/>
              <a:t>Феномен Белоглазова. Через 15–20 мин после наступления смерти в глазных яблоках снижается внутриглазное давление. Поэтому при сдавлении глазного яблока зрачок принимает </a:t>
            </a:r>
            <a:endParaRPr lang="ru-RU" dirty="0"/>
          </a:p>
        </p:txBody>
      </p:sp>
      <p:pic>
        <p:nvPicPr>
          <p:cNvPr id="2050" name="Picture 2" descr="C:\Users\Лера\Desktop\image-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7639" y="4293096"/>
            <a:ext cx="4060745" cy="2324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779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a:buFont typeface="Wingdings" pitchFamily="2" charset="2"/>
              <a:buChar char="v"/>
            </a:pPr>
            <a:r>
              <a:rPr lang="ru-RU" dirty="0" smtClean="0"/>
              <a:t>1</a:t>
            </a:r>
            <a:r>
              <a:rPr lang="ru-RU" dirty="0"/>
              <a:t>. В результате действия небиологических факторов:</a:t>
            </a:r>
          </a:p>
          <a:p>
            <a:r>
              <a:rPr lang="ru-RU" dirty="0"/>
              <a:t>М</a:t>
            </a:r>
            <a:r>
              <a:rPr lang="ru-RU" dirty="0" smtClean="0"/>
              <a:t>умификация;</a:t>
            </a:r>
            <a:endParaRPr lang="ru-RU" dirty="0"/>
          </a:p>
          <a:p>
            <a:r>
              <a:rPr lang="ru-RU" dirty="0" err="1" smtClean="0"/>
              <a:t>Сапонификация</a:t>
            </a:r>
            <a:r>
              <a:rPr lang="ru-RU" dirty="0" smtClean="0"/>
              <a:t> </a:t>
            </a:r>
            <a:r>
              <a:rPr lang="ru-RU" dirty="0"/>
              <a:t>(образование </a:t>
            </a:r>
            <a:r>
              <a:rPr lang="ru-RU" dirty="0" err="1" smtClean="0"/>
              <a:t>фировоска</a:t>
            </a:r>
            <a:r>
              <a:rPr lang="ru-RU" dirty="0" smtClean="0"/>
              <a:t>);</a:t>
            </a:r>
            <a:endParaRPr lang="ru-RU" dirty="0"/>
          </a:p>
          <a:p>
            <a:r>
              <a:rPr lang="ru-RU" dirty="0" err="1" smtClean="0"/>
              <a:t>Карбогенизация</a:t>
            </a:r>
            <a:r>
              <a:rPr lang="ru-RU" dirty="0" smtClean="0"/>
              <a:t> </a:t>
            </a:r>
            <a:r>
              <a:rPr lang="ru-RU" dirty="0"/>
              <a:t>(обгорание);</a:t>
            </a:r>
          </a:p>
          <a:p>
            <a:r>
              <a:rPr lang="ru-RU" dirty="0" err="1" smtClean="0"/>
              <a:t>Фрострация</a:t>
            </a:r>
            <a:r>
              <a:rPr lang="ru-RU" dirty="0" smtClean="0"/>
              <a:t> </a:t>
            </a:r>
            <a:r>
              <a:rPr lang="ru-RU" dirty="0"/>
              <a:t>(оледенение, промерзание);</a:t>
            </a:r>
          </a:p>
          <a:p>
            <a:r>
              <a:rPr lang="ru-RU" dirty="0" smtClean="0"/>
              <a:t>Мацерация</a:t>
            </a:r>
            <a:r>
              <a:rPr lang="ru-RU" dirty="0"/>
              <a:t>;</a:t>
            </a:r>
          </a:p>
          <a:p>
            <a:r>
              <a:rPr lang="ru-RU" dirty="0" smtClean="0"/>
              <a:t>Торфяное дубление.</a:t>
            </a:r>
            <a:endParaRPr lang="ru-RU" dirty="0"/>
          </a:p>
          <a:p>
            <a:endParaRPr lang="ru-RU" dirty="0"/>
          </a:p>
        </p:txBody>
      </p:sp>
      <p:sp>
        <p:nvSpPr>
          <p:cNvPr id="2" name="Заголовок 1"/>
          <p:cNvSpPr>
            <a:spLocks noGrp="1"/>
          </p:cNvSpPr>
          <p:nvPr>
            <p:ph type="title"/>
          </p:nvPr>
        </p:nvSpPr>
        <p:spPr/>
        <p:txBody>
          <a:bodyPr>
            <a:normAutofit fontScale="90000"/>
          </a:bodyPr>
          <a:lstStyle/>
          <a:p>
            <a:r>
              <a:rPr lang="ru-RU" dirty="0" smtClean="0"/>
              <a:t>Изменения трупа в результате действия факторов внешней среды: </a:t>
            </a:r>
            <a:endParaRPr lang="ru-RU" dirty="0"/>
          </a:p>
        </p:txBody>
      </p:sp>
    </p:spTree>
    <p:extLst>
      <p:ext uri="{BB962C8B-B14F-4D97-AF65-F5344CB8AC3E}">
        <p14:creationId xmlns:p14="http://schemas.microsoft.com/office/powerpoint/2010/main" val="237260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92696"/>
            <a:ext cx="8229600" cy="5318051"/>
          </a:xfrm>
        </p:spPr>
        <p:txBody>
          <a:bodyPr/>
          <a:lstStyle/>
          <a:p>
            <a:pPr>
              <a:buFont typeface="Wingdings" pitchFamily="2" charset="2"/>
              <a:buChar char="v"/>
            </a:pPr>
            <a:r>
              <a:rPr lang="ru-RU" dirty="0" smtClean="0"/>
              <a:t>2.В </a:t>
            </a:r>
            <a:r>
              <a:rPr lang="ru-RU" dirty="0"/>
              <a:t>результате действия биологических факторов:</a:t>
            </a:r>
          </a:p>
          <a:p>
            <a:r>
              <a:rPr lang="ru-RU" dirty="0" smtClean="0"/>
              <a:t>Гумификация </a:t>
            </a:r>
            <a:r>
              <a:rPr lang="ru-RU" dirty="0"/>
              <a:t>(изменения трупа при его захоронении в почве);</a:t>
            </a:r>
          </a:p>
          <a:p>
            <a:r>
              <a:rPr lang="ru-RU" dirty="0" smtClean="0"/>
              <a:t>Разрушение </a:t>
            </a:r>
            <a:r>
              <a:rPr lang="ru-RU" dirty="0"/>
              <a:t>трупа насекомыми;</a:t>
            </a:r>
          </a:p>
          <a:p>
            <a:r>
              <a:rPr lang="ru-RU" dirty="0" smtClean="0"/>
              <a:t>Разрушение </a:t>
            </a:r>
            <a:r>
              <a:rPr lang="ru-RU" dirty="0"/>
              <a:t>трупа животными;</a:t>
            </a:r>
          </a:p>
          <a:p>
            <a:r>
              <a:rPr lang="ru-RU" dirty="0" smtClean="0"/>
              <a:t>Прорастание </a:t>
            </a:r>
            <a:r>
              <a:rPr lang="ru-RU" dirty="0"/>
              <a:t>трупа растениями. </a:t>
            </a:r>
          </a:p>
        </p:txBody>
      </p:sp>
    </p:spTree>
    <p:extLst>
      <p:ext uri="{BB962C8B-B14F-4D97-AF65-F5344CB8AC3E}">
        <p14:creationId xmlns:p14="http://schemas.microsoft.com/office/powerpoint/2010/main" val="3492907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fontScale="92500" lnSpcReduction="20000"/>
          </a:bodyPr>
          <a:lstStyle/>
          <a:p>
            <a:pPr marL="0" indent="0">
              <a:buNone/>
            </a:pPr>
            <a:r>
              <a:rPr lang="ru-RU" dirty="0"/>
              <a:t>Наличие достоверных признаков смерти свидетельствует о развитии необратимых физических и биохимических изменений, не свойственных живому организму, о наступлении биологической смерти. По выраженности этих изменений определяется </a:t>
            </a:r>
            <a:r>
              <a:rPr lang="ru-RU" u="sng" dirty="0" smtClean="0"/>
              <a:t>время наступления смерти</a:t>
            </a:r>
            <a:r>
              <a:rPr lang="ru-RU" dirty="0" smtClean="0"/>
              <a:t>.</a:t>
            </a:r>
            <a:endParaRPr lang="ru-RU" dirty="0"/>
          </a:p>
          <a:p>
            <a:pPr marL="0" indent="0">
              <a:buNone/>
            </a:pPr>
            <a:endParaRPr lang="ru-RU" dirty="0" smtClean="0"/>
          </a:p>
          <a:p>
            <a:pPr marL="0" indent="0">
              <a:buNone/>
            </a:pPr>
            <a:r>
              <a:rPr lang="ru-RU" dirty="0" smtClean="0"/>
              <a:t>Достоверные </a:t>
            </a:r>
            <a:r>
              <a:rPr lang="ru-RU" dirty="0"/>
              <a:t>признаки смерти в судебной медицине чаще принято называть </a:t>
            </a:r>
            <a:r>
              <a:rPr lang="ru-RU" u="sng" dirty="0" smtClean="0"/>
              <a:t>трупные явления</a:t>
            </a:r>
            <a:r>
              <a:rPr lang="ru-RU" dirty="0" smtClean="0"/>
              <a:t>, </a:t>
            </a:r>
            <a:r>
              <a:rPr lang="ru-RU" dirty="0"/>
              <a:t>которые по времени проявления делятся на ранние и поздние.</a:t>
            </a:r>
          </a:p>
          <a:p>
            <a:pPr marL="0" indent="0">
              <a:buNone/>
            </a:pPr>
            <a:endParaRPr lang="ru-RU" dirty="0" smtClean="0"/>
          </a:p>
          <a:p>
            <a:pPr marL="0" indent="0">
              <a:buNone/>
            </a:pPr>
            <a:r>
              <a:rPr lang="ru-RU" dirty="0" smtClean="0"/>
              <a:t>Экспертиза </a:t>
            </a:r>
            <a:r>
              <a:rPr lang="ru-RU" dirty="0"/>
              <a:t>трупа может быть начата лишь после появления достоверных признаков смерти — ранних трупных изменений (охлаждение, трупные пятна, трупное окоченение). До появления указанных изменений исследование трупа может быть произведено только после констатации факта смерти в установленном законом порядке.</a:t>
            </a:r>
          </a:p>
          <a:p>
            <a:endParaRPr lang="ru-RU" dirty="0"/>
          </a:p>
        </p:txBody>
      </p:sp>
    </p:spTree>
    <p:extLst>
      <p:ext uri="{BB962C8B-B14F-4D97-AF65-F5344CB8AC3E}">
        <p14:creationId xmlns:p14="http://schemas.microsoft.com/office/powerpoint/2010/main" val="1026538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7504" y="1700808"/>
            <a:ext cx="8784976" cy="4536504"/>
          </a:xfrm>
        </p:spPr>
        <p:txBody>
          <a:bodyPr>
            <a:normAutofit/>
          </a:bodyPr>
          <a:lstStyle/>
          <a:p>
            <a:r>
              <a:rPr lang="ru-RU" dirty="0" smtClean="0">
                <a:solidFill>
                  <a:schemeClr val="tx1"/>
                </a:solidFill>
              </a:rPr>
              <a:t>Смерть - необратимое прекращение основных жизненных функций организма (кровообращения, дыхания, центральной нервной системы).</a:t>
            </a:r>
          </a:p>
          <a:p>
            <a:r>
              <a:rPr lang="ru-RU" b="1" dirty="0" smtClean="0">
                <a:solidFill>
                  <a:schemeClr val="tx1"/>
                </a:solidFill>
              </a:rPr>
              <a:t>Танатология </a:t>
            </a:r>
            <a:r>
              <a:rPr lang="ru-RU" dirty="0" smtClean="0">
                <a:solidFill>
                  <a:schemeClr val="tx1"/>
                </a:solidFill>
              </a:rPr>
              <a:t>(</a:t>
            </a:r>
            <a:r>
              <a:rPr lang="ru-RU" dirty="0" err="1" smtClean="0">
                <a:solidFill>
                  <a:schemeClr val="tx1"/>
                </a:solidFill>
              </a:rPr>
              <a:t>thanatos</a:t>
            </a:r>
            <a:r>
              <a:rPr lang="ru-RU" dirty="0" smtClean="0">
                <a:solidFill>
                  <a:schemeClr val="tx1"/>
                </a:solidFill>
              </a:rPr>
              <a:t>-смерть) - учение о закономерностях умирания и обусловленных ими изменениях в органах и тканях.</a:t>
            </a:r>
            <a:br>
              <a:rPr lang="ru-RU" dirty="0" smtClean="0">
                <a:solidFill>
                  <a:schemeClr val="tx1"/>
                </a:solidFill>
              </a:rPr>
            </a:br>
            <a:endParaRPr lang="ru-RU" dirty="0">
              <a:solidFill>
                <a:schemeClr val="tx1"/>
              </a:solidFill>
            </a:endParaRPr>
          </a:p>
        </p:txBody>
      </p:sp>
      <p:sp>
        <p:nvSpPr>
          <p:cNvPr id="2" name="Заголовок 1"/>
          <p:cNvSpPr>
            <a:spLocks noGrp="1"/>
          </p:cNvSpPr>
          <p:nvPr>
            <p:ph type="ctrTitle"/>
          </p:nvPr>
        </p:nvSpPr>
        <p:spPr>
          <a:xfrm>
            <a:off x="323528" y="404664"/>
            <a:ext cx="8208912" cy="1224136"/>
          </a:xfrm>
        </p:spPr>
        <p:txBody>
          <a:bodyPr>
            <a:normAutofit/>
          </a:bodyPr>
          <a:lstStyle/>
          <a:p>
            <a:r>
              <a:rPr lang="ru-RU" dirty="0" smtClean="0"/>
              <a:t>Определение</a:t>
            </a:r>
            <a:endParaRPr lang="ru-RU" dirty="0"/>
          </a:p>
        </p:txBody>
      </p:sp>
    </p:spTree>
    <p:extLst>
      <p:ext uri="{BB962C8B-B14F-4D97-AF65-F5344CB8AC3E}">
        <p14:creationId xmlns:p14="http://schemas.microsoft.com/office/powerpoint/2010/main" val="2245323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a:bodyPr>
          <a:lstStyle/>
          <a:p>
            <a:pPr marL="0" indent="0">
              <a:buNone/>
            </a:pPr>
            <a:r>
              <a:rPr lang="ru-RU" dirty="0" smtClean="0"/>
              <a:t>Конечным выключением основных функций организма является умирание клеток тела в основном вследствие прекращения доставки к ним кислорода. Так при отсутствии дыхательных движений прекращается вентиляция крови, насыщение кислородом и освобождение от углекислоты, накопившейся в результате тканевого обмена. Остановка сердца влечет остановку всего кровотока, прекращается доставка кислорода к тканям и органам, и удаления из них вредных продуктов обмена. Выпадение функции центральной нервной системы приводит к полному расстройству регуляции и взаимосвязи всех систем организма.</a:t>
            </a:r>
            <a:endParaRPr lang="ru-RU" b="1" dirty="0" smtClean="0"/>
          </a:p>
        </p:txBody>
      </p:sp>
    </p:spTree>
    <p:extLst>
      <p:ext uri="{BB962C8B-B14F-4D97-AF65-F5344CB8AC3E}">
        <p14:creationId xmlns:p14="http://schemas.microsoft.com/office/powerpoint/2010/main" val="1078453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1268760"/>
            <a:ext cx="8568952" cy="5328592"/>
          </a:xfrm>
        </p:spPr>
        <p:txBody>
          <a:bodyPr>
            <a:normAutofit fontScale="92500" lnSpcReduction="20000"/>
          </a:bodyPr>
          <a:lstStyle/>
          <a:p>
            <a:r>
              <a:rPr lang="ru-RU" dirty="0"/>
              <a:t>1) неподвижность тела;</a:t>
            </a:r>
          </a:p>
          <a:p>
            <a:r>
              <a:rPr lang="ru-RU" dirty="0"/>
              <a:t>2) бледность кожных покровов;</a:t>
            </a:r>
          </a:p>
          <a:p>
            <a:r>
              <a:rPr lang="ru-RU" dirty="0"/>
              <a:t>3) отсутствие реакции на звуковые, болевые, термические и другие раздражения;</a:t>
            </a:r>
          </a:p>
          <a:p>
            <a:r>
              <a:rPr lang="ru-RU" dirty="0"/>
              <a:t>4) максимальное расширение зрачков и отсутствие их реакции на свет;</a:t>
            </a:r>
          </a:p>
          <a:p>
            <a:r>
              <a:rPr lang="ru-RU" dirty="0"/>
              <a:t>5) отсутствие реакции роговицы глазного яблока на механическое воздействие;</a:t>
            </a:r>
          </a:p>
          <a:p>
            <a:r>
              <a:rPr lang="ru-RU" dirty="0"/>
              <a:t>6) отсутствие пульса на крупных артериях, особенно на сонной артерии;</a:t>
            </a:r>
          </a:p>
          <a:p>
            <a:r>
              <a:rPr lang="ru-RU" dirty="0"/>
              <a:t>7) отсутствие сердцебиения – по данным аускультации или электрокардиографии;</a:t>
            </a:r>
          </a:p>
          <a:p>
            <a:r>
              <a:rPr lang="ru-RU" dirty="0"/>
              <a:t>8) прекращение дыхания – нет видимой экскурсии грудной клетки, зеркало, поднесенное к носу пострадавшего, не запотевает.</a:t>
            </a:r>
          </a:p>
          <a:p>
            <a:pPr marL="0" indent="0">
              <a:buNone/>
            </a:pPr>
            <a:endParaRPr lang="ru-RU" dirty="0"/>
          </a:p>
        </p:txBody>
      </p:sp>
      <p:sp>
        <p:nvSpPr>
          <p:cNvPr id="2" name="Заголовок 1"/>
          <p:cNvSpPr>
            <a:spLocks noGrp="1"/>
          </p:cNvSpPr>
          <p:nvPr>
            <p:ph type="title"/>
          </p:nvPr>
        </p:nvSpPr>
        <p:spPr>
          <a:xfrm>
            <a:off x="457200" y="274638"/>
            <a:ext cx="8229600" cy="1426170"/>
          </a:xfrm>
        </p:spPr>
        <p:txBody>
          <a:bodyPr>
            <a:normAutofit/>
          </a:bodyPr>
          <a:lstStyle/>
          <a:p>
            <a:r>
              <a:rPr lang="ru-RU" sz="3100" u="sng" dirty="0" smtClean="0"/>
              <a:t>Вероятные </a:t>
            </a:r>
            <a:r>
              <a:rPr lang="ru-RU" sz="3100" u="sng" dirty="0"/>
              <a:t>(ориентирующие) признаки смерти</a:t>
            </a:r>
            <a:r>
              <a:rPr lang="ru-RU" dirty="0"/>
              <a:t/>
            </a:r>
            <a:br>
              <a:rPr lang="ru-RU" dirty="0"/>
            </a:br>
            <a:endParaRPr lang="ru-RU" dirty="0"/>
          </a:p>
        </p:txBody>
      </p:sp>
    </p:spTree>
    <p:extLst>
      <p:ext uri="{BB962C8B-B14F-4D97-AF65-F5344CB8AC3E}">
        <p14:creationId xmlns:p14="http://schemas.microsoft.com/office/powerpoint/2010/main" val="3413088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buNone/>
            </a:pPr>
            <a:r>
              <a:rPr lang="ru-RU" dirty="0"/>
              <a:t>Наличие достоверных признаков смерти свидетельствует о развитии необратимых физических и биохимических изменений, не свойственных живому организму, о наступлении биологической смерти. По выраженности этих изменений определяется время наступления смерти. </a:t>
            </a:r>
          </a:p>
        </p:txBody>
      </p:sp>
      <p:sp>
        <p:nvSpPr>
          <p:cNvPr id="2" name="Заголовок 1"/>
          <p:cNvSpPr>
            <a:spLocks noGrp="1"/>
          </p:cNvSpPr>
          <p:nvPr>
            <p:ph type="title"/>
          </p:nvPr>
        </p:nvSpPr>
        <p:spPr>
          <a:xfrm>
            <a:off x="457200" y="476672"/>
            <a:ext cx="8229600" cy="894928"/>
          </a:xfrm>
        </p:spPr>
        <p:txBody>
          <a:bodyPr>
            <a:normAutofit fontScale="90000"/>
          </a:bodyPr>
          <a:lstStyle/>
          <a:p>
            <a:r>
              <a:rPr lang="ru-RU" u="sng" dirty="0" smtClean="0"/>
              <a:t>Достоверные </a:t>
            </a:r>
            <a:r>
              <a:rPr lang="ru-RU" u="sng" dirty="0"/>
              <a:t>признаки смерти</a:t>
            </a:r>
            <a:r>
              <a:rPr lang="ru-RU" dirty="0"/>
              <a:t/>
            </a:r>
            <a:br>
              <a:rPr lang="ru-RU" dirty="0"/>
            </a:br>
            <a:endParaRPr lang="ru-RU" dirty="0"/>
          </a:p>
        </p:txBody>
      </p:sp>
    </p:spTree>
    <p:extLst>
      <p:ext uri="{BB962C8B-B14F-4D97-AF65-F5344CB8AC3E}">
        <p14:creationId xmlns:p14="http://schemas.microsoft.com/office/powerpoint/2010/main" val="3086402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179513" y="188640"/>
            <a:ext cx="8964488" cy="6120680"/>
          </a:xfrm>
        </p:spPr>
        <p:txBody>
          <a:bodyPr>
            <a:normAutofit/>
          </a:bodyPr>
          <a:lstStyle/>
          <a:p>
            <a:r>
              <a:rPr lang="ru-RU" sz="2400" dirty="0" smtClean="0"/>
              <a:t>Трупные пятна. В основе образования трупных пятен лежит процесс перераспределения крови в сосудах после наступления смерти. При жизни тонус мускулатуры стенки сосудов и сокращение миокарда сердца способствуют движению крови в определенном направлении. После смерти эти регулирующие факторы исчезают и кровь перераспределяется в нижележащие отделы туловища и органы. Например, если человек лежит на спине, то кровь стекает в область спины. Если труп находится в вертикальном положении (висит и т. п.), то кровь стекает в нижние части живота, нижние конечности.</a:t>
            </a:r>
          </a:p>
          <a:p>
            <a:pPr>
              <a:buFont typeface="Courier New" pitchFamily="49" charset="0"/>
              <a:buChar char="o"/>
            </a:pPr>
            <a:r>
              <a:rPr lang="ru-RU" sz="2200" dirty="0"/>
              <a:t>Стадия I – гипостаз, развивается через 2–4 ч. Если в этой стадии надавить на пятно, то оно полностью исчезает</a:t>
            </a:r>
            <a:r>
              <a:rPr lang="ru-RU" sz="2200" dirty="0" smtClean="0"/>
              <a:t>.</a:t>
            </a:r>
          </a:p>
          <a:p>
            <a:pPr>
              <a:buFont typeface="Courier New" pitchFamily="49" charset="0"/>
              <a:buChar char="o"/>
            </a:pPr>
            <a:r>
              <a:rPr lang="ru-RU" sz="2200" dirty="0"/>
              <a:t> </a:t>
            </a:r>
            <a:r>
              <a:rPr lang="ru-RU" sz="2200" dirty="0" smtClean="0"/>
              <a:t>Стадия II – диффузия (стаз), развивается через 14–20 ч.</a:t>
            </a:r>
            <a:endParaRPr lang="ru-RU" sz="2200" i="1" dirty="0" smtClean="0"/>
          </a:p>
          <a:p>
            <a:pPr>
              <a:buFont typeface="Courier New" pitchFamily="49" charset="0"/>
              <a:buChar char="o"/>
            </a:pPr>
            <a:r>
              <a:rPr lang="ru-RU" sz="2200" dirty="0" smtClean="0"/>
              <a:t>Стадия III – гипостатическая </a:t>
            </a:r>
            <a:r>
              <a:rPr lang="ru-RU" sz="2200" dirty="0" err="1" smtClean="0"/>
              <a:t>имбибиция</a:t>
            </a:r>
            <a:r>
              <a:rPr lang="ru-RU" sz="2200" dirty="0" smtClean="0"/>
              <a:t>, развивается через 20–24 ч и более</a:t>
            </a:r>
            <a:r>
              <a:rPr lang="ru-RU" sz="2400" dirty="0" smtClean="0"/>
              <a:t>.</a:t>
            </a:r>
            <a:endParaRPr lang="ru-RU" sz="2400" dirty="0"/>
          </a:p>
          <a:p>
            <a:endParaRPr lang="ru-RU" i="1" dirty="0" smtClean="0"/>
          </a:p>
        </p:txBody>
      </p:sp>
      <p:pic>
        <p:nvPicPr>
          <p:cNvPr id="1026" name="Picture 2" descr="C:\Users\Лера\Desktop\image009.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4008" y="5383613"/>
            <a:ext cx="3722866" cy="14743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7679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77500" lnSpcReduction="20000"/>
          </a:bodyPr>
          <a:lstStyle/>
          <a:p>
            <a:r>
              <a:rPr lang="ru-RU" sz="4600" dirty="0" smtClean="0"/>
              <a:t>Трупное охлаждение. Достоверным признаком смерти является понижение температуры в прямой кишке до 25 °C и ниже.</a:t>
            </a:r>
            <a:endParaRPr lang="ru-RU" dirty="0" smtClean="0"/>
          </a:p>
          <a:p>
            <a:pPr marL="0" indent="0">
              <a:buNone/>
            </a:pPr>
            <a:r>
              <a:rPr lang="ru-RU" dirty="0" smtClean="0"/>
              <a:t> </a:t>
            </a:r>
          </a:p>
          <a:p>
            <a:pPr marL="0" indent="0">
              <a:buNone/>
            </a:pPr>
            <a:r>
              <a:rPr lang="ru-RU" dirty="0" smtClean="0"/>
              <a:t>В норме температура тела человека находится в пределах 36,4—36,9 °C при измерении в подмышечной впадине. Во внутренних органах она выше на 0,5 °C, температура в прямой кишке равна 37,0 °C. После смерти процессы терморегуляции прекращаются и температура тела стремится сравняться с температурой окружающей среды. При температуре окружающей среды, равной 20 °C, время остывания длится до 24–30 ч, при 10 °C – до 40 ч.</a:t>
            </a:r>
          </a:p>
          <a:p>
            <a:pPr marL="0" indent="0">
              <a:buNone/>
            </a:pPr>
            <a:endParaRPr lang="ru-RU" dirty="0"/>
          </a:p>
          <a:p>
            <a:pPr marL="0" indent="0">
              <a:buNone/>
            </a:pPr>
            <a:r>
              <a:rPr lang="ru-RU" dirty="0" smtClean="0"/>
              <a:t>При </a:t>
            </a:r>
            <a:r>
              <a:rPr lang="ru-RU" dirty="0"/>
              <a:t>инструментальной термометрии время наступления смерти определяется достаточно точно. Приблизительно температура тела снижается на 1 °C за 1 ч в первые 7–9 ч, далее она снижается на 1 °C за 1,5 ч. Измерять температуру тела следует дважды с интервалом 1 ч, в начале и в конце осмотра трупа.</a:t>
            </a:r>
          </a:p>
        </p:txBody>
      </p:sp>
    </p:spTree>
    <p:extLst>
      <p:ext uri="{BB962C8B-B14F-4D97-AF65-F5344CB8AC3E}">
        <p14:creationId xmlns:p14="http://schemas.microsoft.com/office/powerpoint/2010/main" val="3201511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717032"/>
            <a:ext cx="8229600" cy="2808312"/>
          </a:xfrm>
        </p:spPr>
        <p:txBody>
          <a:bodyPr>
            <a:normAutofit fontScale="77500" lnSpcReduction="20000"/>
          </a:bodyPr>
          <a:lstStyle/>
          <a:p>
            <a:pPr marL="0" indent="0" algn="just">
              <a:buNone/>
            </a:pPr>
            <a:r>
              <a:rPr lang="ru-RU" dirty="0" smtClean="0"/>
              <a:t>Непосредственно после смерти все мышцы, как правило, расслаблены и пассивные движения во всех суставах возможны в полном объеме. Окоченение заметно через 2–4 ч после смерти и развивается сверху вниз. Быстрее окоченевают мышцы лица (затруднено открывание и закрывание рта, ограничены боковые смещения нижней челюсти) и кистей, далее – мышцы шеи (затруднены движения головы и шейного отдела позвоночника), затем мышцы конечностей и т. д. Полностью труп окоченевает через 14–24 ч. При определении степени окоченения необходимо сравнивать его выраженность в правой и левой частях тела.</a:t>
            </a:r>
            <a:endParaRPr lang="ru-RU" dirty="0"/>
          </a:p>
        </p:txBody>
      </p:sp>
      <p:sp>
        <p:nvSpPr>
          <p:cNvPr id="2" name="Заголовок 1"/>
          <p:cNvSpPr>
            <a:spLocks noGrp="1"/>
          </p:cNvSpPr>
          <p:nvPr>
            <p:ph type="title"/>
          </p:nvPr>
        </p:nvSpPr>
        <p:spPr>
          <a:xfrm>
            <a:off x="251520" y="188640"/>
            <a:ext cx="8892480" cy="3528392"/>
          </a:xfrm>
        </p:spPr>
        <p:txBody>
          <a:bodyPr>
            <a:noAutofit/>
          </a:bodyPr>
          <a:lstStyle/>
          <a:p>
            <a:pPr marL="342900" indent="-342900">
              <a:buFont typeface="Arial" pitchFamily="34" charset="0"/>
              <a:buChar char="•"/>
            </a:pPr>
            <a:r>
              <a:rPr lang="ru-RU" sz="2400" b="1" i="1" dirty="0"/>
              <a:t>Трупное окоченение</a:t>
            </a:r>
            <a:r>
              <a:rPr lang="ru-RU" sz="2400" i="1" dirty="0"/>
              <a:t>.</a:t>
            </a:r>
            <a:r>
              <a:rPr lang="ru-RU" sz="2400" dirty="0">
                <a:solidFill>
                  <a:schemeClr val="bg2">
                    <a:lumMod val="50000"/>
                  </a:schemeClr>
                </a:solidFill>
              </a:rPr>
              <a:t> Это своеобразное состояние мышечной ткани, которое обусловливает ограничение движений в суставах. Эксперт своими руками старается произвести то или иное движение в какой-либо части тела, конечности трупа. Встречая сопротивление, эксперт по его силе и ограниченности объема движений в суставах определяет выраженность мышечного окоченения. На ощупь окоченевшие мышцы становятся плотными.</a:t>
            </a:r>
          </a:p>
        </p:txBody>
      </p:sp>
    </p:spTree>
    <p:extLst>
      <p:ext uri="{BB962C8B-B14F-4D97-AF65-F5344CB8AC3E}">
        <p14:creationId xmlns:p14="http://schemas.microsoft.com/office/powerpoint/2010/main" val="3565938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548680"/>
            <a:ext cx="8496944" cy="6120680"/>
          </a:xfrm>
        </p:spPr>
        <p:txBody>
          <a:bodyPr>
            <a:noAutofit/>
          </a:bodyPr>
          <a:lstStyle/>
          <a:p>
            <a:r>
              <a:rPr lang="ru-RU" sz="2800" i="1" dirty="0"/>
              <a:t>Частичное трупное высыхание.</a:t>
            </a:r>
            <a:r>
              <a:rPr lang="ru-RU" sz="2800" dirty="0"/>
              <a:t> В основе высыхания лежит процесс испарения влаги с поверхности кожи, слизистых и других открытых участков тела. </a:t>
            </a:r>
            <a:endParaRPr lang="ru-RU" sz="2800" dirty="0" smtClean="0"/>
          </a:p>
          <a:p>
            <a:endParaRPr lang="ru-RU" sz="2800" i="1" dirty="0" smtClean="0"/>
          </a:p>
          <a:p>
            <a:r>
              <a:rPr lang="ru-RU" sz="2800" i="1" dirty="0" smtClean="0"/>
              <a:t>Трупный </a:t>
            </a:r>
            <a:r>
              <a:rPr lang="ru-RU" sz="2800" i="1" dirty="0" err="1"/>
              <a:t>аутолиз</a:t>
            </a:r>
            <a:r>
              <a:rPr lang="ru-RU" sz="2800" i="1" dirty="0"/>
              <a:t>.</a:t>
            </a:r>
            <a:r>
              <a:rPr lang="ru-RU" sz="2800" dirty="0"/>
              <a:t> В организме человека ряд желез вырабатывает химически активные секреты. После смерти эти секреты начинают разрушать ткань самих желез, так как собственные механизмы защиты органа отсутствуют. Происходит саморазрушение железы. Особенно это характерно для поджелудочной железы, печени. </a:t>
            </a:r>
            <a:endParaRPr lang="ru-RU" sz="2800" dirty="0" smtClean="0"/>
          </a:p>
        </p:txBody>
      </p:sp>
    </p:spTree>
    <p:extLst>
      <p:ext uri="{BB962C8B-B14F-4D97-AF65-F5344CB8AC3E}">
        <p14:creationId xmlns:p14="http://schemas.microsoft.com/office/powerpoint/2010/main" val="37332382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74</TotalTime>
  <Words>416</Words>
  <Application>Microsoft Office PowerPoint</Application>
  <PresentationFormat>Экран (4:3)</PresentationFormat>
  <Paragraphs>52</Paragraphs>
  <Slides>13</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Бумажная</vt:lpstr>
      <vt:lpstr>Первоначальные и достоверные признаки смерти</vt:lpstr>
      <vt:lpstr>Определение</vt:lpstr>
      <vt:lpstr>Презентация PowerPoint</vt:lpstr>
      <vt:lpstr>Вероятные (ориентирующие) признаки смерти </vt:lpstr>
      <vt:lpstr>Достоверные признаки смерти </vt:lpstr>
      <vt:lpstr>Презентация PowerPoint</vt:lpstr>
      <vt:lpstr>Презентация PowerPoint</vt:lpstr>
      <vt:lpstr>Трупное окоченение. Это своеобразное состояние мышечной ткани, которое обусловливает ограничение движений в суставах. Эксперт своими руками старается произвести то или иное движение в какой-либо части тела, конечности трупа. Встречая сопротивление, эксперт по его силе и ограниченности объема движений в суставах определяет выраженность мышечного окоченения. На ощупь окоченевшие мышцы становятся плотными.</vt:lpstr>
      <vt:lpstr>Презентация PowerPoint</vt:lpstr>
      <vt:lpstr>Презентация PowerPoint</vt:lpstr>
      <vt:lpstr>Изменения трупа в результате действия факторов внешней среды: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Лера</dc:creator>
  <cp:lastModifiedBy>Кафедра судебной мед</cp:lastModifiedBy>
  <cp:revision>9</cp:revision>
  <dcterms:created xsi:type="dcterms:W3CDTF">2018-10-07T13:12:18Z</dcterms:created>
  <dcterms:modified xsi:type="dcterms:W3CDTF">2019-01-29T06:22:00Z</dcterms:modified>
</cp:coreProperties>
</file>