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409" r:id="rId2"/>
    <p:sldId id="257" r:id="rId3"/>
    <p:sldId id="355" r:id="rId4"/>
    <p:sldId id="356" r:id="rId5"/>
    <p:sldId id="357" r:id="rId6"/>
    <p:sldId id="362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7" r:id="rId15"/>
    <p:sldId id="408" r:id="rId16"/>
    <p:sldId id="388" r:id="rId17"/>
    <p:sldId id="392" r:id="rId18"/>
    <p:sldId id="390" r:id="rId19"/>
    <p:sldId id="393" r:id="rId20"/>
    <p:sldId id="394" r:id="rId21"/>
    <p:sldId id="395" r:id="rId22"/>
    <p:sldId id="411" r:id="rId23"/>
    <p:sldId id="412" r:id="rId24"/>
    <p:sldId id="349" r:id="rId25"/>
    <p:sldId id="262" r:id="rId26"/>
    <p:sldId id="352" r:id="rId27"/>
    <p:sldId id="353" r:id="rId28"/>
    <p:sldId id="330" r:id="rId29"/>
    <p:sldId id="332" r:id="rId30"/>
    <p:sldId id="331" r:id="rId31"/>
    <p:sldId id="334" r:id="rId32"/>
    <p:sldId id="333" r:id="rId33"/>
    <p:sldId id="336" r:id="rId34"/>
    <p:sldId id="337" r:id="rId35"/>
    <p:sldId id="338" r:id="rId36"/>
    <p:sldId id="340" r:id="rId37"/>
    <p:sldId id="341" r:id="rId38"/>
    <p:sldId id="342" r:id="rId39"/>
    <p:sldId id="343" r:id="rId40"/>
    <p:sldId id="291" r:id="rId41"/>
    <p:sldId id="293" r:id="rId42"/>
    <p:sldId id="292" r:id="rId43"/>
    <p:sldId id="294" r:id="rId44"/>
    <p:sldId id="300" r:id="rId45"/>
    <p:sldId id="301" r:id="rId46"/>
    <p:sldId id="299" r:id="rId47"/>
    <p:sldId id="298" r:id="rId48"/>
    <p:sldId id="297" r:id="rId49"/>
    <p:sldId id="296" r:id="rId50"/>
    <p:sldId id="304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74" r:id="rId59"/>
    <p:sldId id="375" r:id="rId60"/>
    <p:sldId id="396" r:id="rId61"/>
    <p:sldId id="376" r:id="rId62"/>
    <p:sldId id="380" r:id="rId63"/>
    <p:sldId id="378" r:id="rId64"/>
    <p:sldId id="381" r:id="rId65"/>
    <p:sldId id="382" r:id="rId66"/>
    <p:sldId id="383" r:id="rId67"/>
    <p:sldId id="384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8E70079-A451-42A6-B028-FD188F9F1585}">
          <p14:sldIdLst>
            <p14:sldId id="409"/>
            <p14:sldId id="257"/>
            <p14:sldId id="355"/>
            <p14:sldId id="356"/>
            <p14:sldId id="357"/>
            <p14:sldId id="362"/>
            <p14:sldId id="398"/>
            <p14:sldId id="399"/>
            <p14:sldId id="400"/>
            <p14:sldId id="401"/>
            <p14:sldId id="402"/>
            <p14:sldId id="403"/>
            <p14:sldId id="404"/>
            <p14:sldId id="407"/>
            <p14:sldId id="408"/>
            <p14:sldId id="388"/>
            <p14:sldId id="392"/>
            <p14:sldId id="390"/>
            <p14:sldId id="393"/>
            <p14:sldId id="394"/>
            <p14:sldId id="395"/>
            <p14:sldId id="411"/>
            <p14:sldId id="412"/>
            <p14:sldId id="349"/>
            <p14:sldId id="262"/>
            <p14:sldId id="352"/>
            <p14:sldId id="353"/>
            <p14:sldId id="330"/>
            <p14:sldId id="332"/>
            <p14:sldId id="331"/>
            <p14:sldId id="334"/>
            <p14:sldId id="333"/>
            <p14:sldId id="336"/>
            <p14:sldId id="337"/>
            <p14:sldId id="338"/>
            <p14:sldId id="340"/>
            <p14:sldId id="341"/>
            <p14:sldId id="342"/>
            <p14:sldId id="343"/>
            <p14:sldId id="291"/>
            <p14:sldId id="293"/>
            <p14:sldId id="292"/>
            <p14:sldId id="294"/>
            <p14:sldId id="300"/>
            <p14:sldId id="301"/>
            <p14:sldId id="299"/>
            <p14:sldId id="298"/>
            <p14:sldId id="297"/>
            <p14:sldId id="296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74"/>
            <p14:sldId id="375"/>
            <p14:sldId id="396"/>
            <p14:sldId id="376"/>
            <p14:sldId id="380"/>
            <p14:sldId id="378"/>
            <p14:sldId id="381"/>
            <p14:sldId id="382"/>
            <p14:sldId id="383"/>
            <p14:sldId id="3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6D8F8-0C01-494C-BFCB-379B18728E3C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527A4-F817-4844-A006-A5D605FA6E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60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527A4-F817-4844-A006-A5D605FA6E86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01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527A4-F817-4844-A006-A5D605FA6E86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778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AB24-6130-4778-92F0-72712DD6B5CA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97A-5345-4728-BC8B-0D252ECE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1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AB24-6130-4778-92F0-72712DD6B5CA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97A-5345-4728-BC8B-0D252ECE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49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AB24-6130-4778-92F0-72712DD6B5CA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97A-5345-4728-BC8B-0D252ECE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19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AB24-6130-4778-92F0-72712DD6B5CA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97A-5345-4728-BC8B-0D252ECE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510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AB24-6130-4778-92F0-72712DD6B5CA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97A-5345-4728-BC8B-0D252ECE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09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AB24-6130-4778-92F0-72712DD6B5CA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97A-5345-4728-BC8B-0D252ECE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AB24-6130-4778-92F0-72712DD6B5CA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97A-5345-4728-BC8B-0D252ECE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0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AB24-6130-4778-92F0-72712DD6B5CA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97A-5345-4728-BC8B-0D252ECE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61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AB24-6130-4778-92F0-72712DD6B5CA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97A-5345-4728-BC8B-0D252ECE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3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AB24-6130-4778-92F0-72712DD6B5CA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97A-5345-4728-BC8B-0D252ECE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2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AB24-6130-4778-92F0-72712DD6B5CA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97A-5345-4728-BC8B-0D252ECE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03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AB24-6130-4778-92F0-72712DD6B5CA}" type="datetimeFigureOut">
              <a:rPr lang="ru-RU" smtClean="0"/>
              <a:pPr/>
              <a:t>05.02.2020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97A-5345-4728-BC8B-0D252ECEE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33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surgeon.my1.ru/_pu/0/77022809.jpg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71934" y="4572008"/>
            <a:ext cx="4714908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Старший преподаватель кафедры «Обучающий </a:t>
            </a:r>
            <a:r>
              <a:rPr lang="ru-RU" sz="2400" dirty="0" err="1" smtClean="0">
                <a:solidFill>
                  <a:schemeClr val="tx1"/>
                </a:solidFill>
              </a:rPr>
              <a:t>симуляционный</a:t>
            </a:r>
            <a:r>
              <a:rPr lang="ru-RU" sz="2400" dirty="0" smtClean="0">
                <a:solidFill>
                  <a:schemeClr val="tx1"/>
                </a:solidFill>
              </a:rPr>
              <a:t> центр» </a:t>
            </a:r>
            <a:r>
              <a:rPr lang="ru-RU" sz="2400" dirty="0" err="1" smtClean="0">
                <a:solidFill>
                  <a:schemeClr val="tx1"/>
                </a:solidFill>
              </a:rPr>
              <a:t>ОрГМУ</a:t>
            </a:r>
            <a:r>
              <a:rPr lang="ru-RU" sz="2400" dirty="0" smtClean="0">
                <a:solidFill>
                  <a:schemeClr val="tx1"/>
                </a:solidFill>
              </a:rPr>
              <a:t>, Виноградова </a:t>
            </a:r>
            <a:r>
              <a:rPr lang="ru-RU" sz="2400" dirty="0" err="1" smtClean="0">
                <a:solidFill>
                  <a:schemeClr val="tx1"/>
                </a:solidFill>
              </a:rPr>
              <a:t>Гузалия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Фариховна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214290"/>
            <a:ext cx="8834437" cy="3378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Скальпированные раны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происходит отслойка кожи и подкожной клетчатки. Часто возникают при </a:t>
            </a:r>
            <a:r>
              <a:rPr lang="ru-RU" dirty="0" err="1" smtClean="0"/>
              <a:t>автотравмах</a:t>
            </a:r>
            <a:r>
              <a:rPr lang="ru-RU" dirty="0" smtClean="0"/>
              <a:t> за счет волочения пострадавшего по земле. 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Рубленые раны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Рубленые раны </a:t>
            </a:r>
            <a:r>
              <a:rPr lang="ru-RU" dirty="0" smtClean="0"/>
              <a:t> образуются при ударе острым и тяжелым предметом (топор, сабля и т. д.) Характерно  глубокое повреждение тканей, широкое зияние, ушиб и сотрясение окружающих тканей,  значительное кровотечение, отёк и кровоизлияние вокруг.   Заживление происходит более медленно.</a:t>
            </a: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Ушибленные раны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/>
              <a:t>Ушибленные раны</a:t>
            </a:r>
            <a:r>
              <a:rPr lang="ru-RU" dirty="0" smtClean="0"/>
              <a:t> возникают при воздействии какого-либо тупого предмета (палка, камень и т. д.) или предметом, обладающим большой скоростью. Раны характеризуются большим количеством размозженных, нежизнеспособных тканей, глубокое повреждение мягких тканей, ушиб и сотрясение окружающих тканей.</a:t>
            </a:r>
          </a:p>
          <a:p>
            <a:r>
              <a:rPr lang="ru-RU" dirty="0" smtClean="0"/>
              <a:t>Из-за большого размозжения тканей наблюдается омертвение краев раны. Легко присоединяется инфекция, возникает нагноение.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Рваные раны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Рваные раны </a:t>
            </a:r>
            <a:r>
              <a:rPr lang="ru-RU" dirty="0" smtClean="0"/>
              <a:t>- кожа, подкожная клетчатка и мышца имеют дефекты неправильной формы со множеством углов, рана на своем протяжении имеет разную глубину.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Огнестрельные раны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Огнестрельные раны</a:t>
            </a:r>
            <a:r>
              <a:rPr lang="ru-RU" dirty="0" smtClean="0"/>
              <a:t> — результат поражения огнестрельным оружием. Могут быть пулевыми, дробовыми, осколочными и т. д. Наиболее сложны раны, наносимые осколками.</a:t>
            </a:r>
          </a:p>
          <a:p>
            <a:r>
              <a:rPr lang="ru-RU" dirty="0" smtClean="0"/>
              <a:t> Раны могут быть </a:t>
            </a:r>
            <a:r>
              <a:rPr lang="ru-RU" u="sng" dirty="0" smtClean="0"/>
              <a:t>сквозными</a:t>
            </a:r>
            <a:r>
              <a:rPr lang="ru-RU" dirty="0" smtClean="0"/>
              <a:t>, когда ранящий предмет проходит насквозь участок тела, и имеется как входное, так и выходное отверстие (входные ворота меньше, чем выходные), и </a:t>
            </a:r>
            <a:r>
              <a:rPr lang="ru-RU" u="sng" dirty="0" smtClean="0"/>
              <a:t>слепыми</a:t>
            </a:r>
            <a:r>
              <a:rPr lang="ru-RU" dirty="0" smtClean="0"/>
              <a:t>, когда отмечаются только входные ворота и ранящий предмет остается в тканях.</a:t>
            </a:r>
            <a:br>
              <a:rPr lang="ru-RU" dirty="0" smtClean="0"/>
            </a:br>
            <a:r>
              <a:rPr lang="ru-RU" dirty="0" smtClean="0"/>
              <a:t>Все огнестрельные раны являются первично инфицированными, сопровождаются большим повреждением тканей, что создает неблагоприятные условия для их заживления.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Отравленные раны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Отравленные раны</a:t>
            </a:r>
            <a:r>
              <a:rPr lang="ru-RU" dirty="0" smtClean="0"/>
              <a:t> - это раны, образующиеся в результате укусов специфическими животными (ядовитыми змеями, пауками, насекомыми) или в результате загрязнения раны боевыми или промышленно-бытовыми ядовитыми веществами.</a:t>
            </a:r>
          </a:p>
          <a:p>
            <a:r>
              <a:rPr lang="ru-RU" i="1" dirty="0" smtClean="0"/>
              <a:t>В России распространены  змеи из семейства </a:t>
            </a:r>
            <a:r>
              <a:rPr lang="ru-RU" i="1" dirty="0" err="1" smtClean="0"/>
              <a:t>гадюковых</a:t>
            </a:r>
            <a:r>
              <a:rPr lang="ru-RU" i="1" dirty="0" smtClean="0"/>
              <a:t>, это обыкновенная гадюка, степная, песчаная, гюрза и </a:t>
            </a:r>
            <a:r>
              <a:rPr lang="ru-RU" i="1" dirty="0" err="1" smtClean="0"/>
              <a:t>др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Гюрза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ic.academic.ru/pictures/wiki/files/77/Macrovipera-lebetina-turanica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3529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5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Гадюка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 descr="http://img-fotki.yandex.ru/get/5812/66197311.2/0_5c59f_64a3f984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84249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47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31905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4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При </a:t>
            </a:r>
            <a:r>
              <a:rPr lang="ru-RU" sz="2400" b="1" dirty="0" smtClean="0"/>
              <a:t>укусах змей</a:t>
            </a:r>
            <a:r>
              <a:rPr lang="ru-RU" sz="2400" dirty="0" smtClean="0"/>
              <a:t> семейства </a:t>
            </a:r>
            <a:r>
              <a:rPr lang="ru-RU" sz="2400" dirty="0" err="1" smtClean="0"/>
              <a:t>гадюковых</a:t>
            </a:r>
            <a:r>
              <a:rPr lang="ru-RU" sz="2400" dirty="0" smtClean="0"/>
              <a:t>, на </a:t>
            </a:r>
            <a:r>
              <a:rPr lang="ru-RU" sz="2400" dirty="0"/>
              <a:t>месте укуса отчетливо видны две </a:t>
            </a:r>
            <a:r>
              <a:rPr lang="ru-RU" sz="2400" dirty="0" smtClean="0"/>
              <a:t>точки </a:t>
            </a:r>
            <a:r>
              <a:rPr lang="ru-RU" sz="2400" dirty="0"/>
              <a:t>– следы ядовитых зубов змеи. Кроме того, место укуса </a:t>
            </a:r>
            <a:r>
              <a:rPr lang="ru-RU" sz="2400" dirty="0" smtClean="0"/>
              <a:t>отмечается  гиперемия. подкожные кровоизлияния и отечность. Ранки (следы прокола кожи ядовитыми зубами) могут длительно кровоточить либо выделять серозно-сукровичную отечную жидкость. </a:t>
            </a:r>
            <a:r>
              <a:rPr lang="ru-RU" sz="2400" i="1" dirty="0" smtClean="0"/>
              <a:t> </a:t>
            </a:r>
            <a:r>
              <a:rPr lang="ru-RU" sz="2800" i="1" dirty="0" smtClean="0"/>
              <a:t> 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692077"/>
            <a:ext cx="7704856" cy="416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50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54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Рана </a:t>
            </a:r>
            <a:r>
              <a:rPr lang="ru-RU" sz="36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– </a:t>
            </a:r>
            <a:r>
              <a:rPr lang="ru-RU" b="1" dirty="0" smtClean="0">
                <a:solidFill>
                  <a:srgbClr val="17365D"/>
                </a:solidFill>
                <a:effectLst/>
                <a:latin typeface="Arial"/>
                <a:ea typeface="Times New Roman"/>
                <a:cs typeface="Times New Roman"/>
              </a:rPr>
              <a:t>это повреждение тканей и органов, которое возникает одновременно с нарушением целостности кожи и слизистых оболочек вследствие ряда причин.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0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Перед оказанием помощи, снять кольца, браслеты. Пострадавший должен находиться в положении лежа как при оказании помощи, так и при транспортировке. Полезны обильное питье (чай, кофе, бульон). Прием алкоголя в любом виде противопоказан. Санация  яда из ранки в течение 10-15 минут. Для этого лучше использовать маленькую банку или пузырек (</a:t>
            </a:r>
            <a:r>
              <a:rPr lang="ru-RU" sz="2700" i="1" dirty="0" smtClean="0"/>
              <a:t>создайте разряженное пространство в полости банки). </a:t>
            </a:r>
            <a:endParaRPr lang="ru-RU" sz="27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857496"/>
            <a:ext cx="6034212" cy="364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8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45624" cy="175029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Или пальцами через салфетки сильно сдавить ткани вокруг ранки, отжимая  яд  по направлению к месту укуса. Обработать антисептиком по общим правилам лечения ран, наложить стерильную тугую повязку, обездвижить конечность. Срочно в ЛПУ за сывороткой </a:t>
            </a:r>
            <a:r>
              <a:rPr lang="ru-RU" sz="2400" dirty="0"/>
              <a:t>против яда </a:t>
            </a:r>
            <a:r>
              <a:rPr lang="ru-RU" sz="2400" dirty="0" smtClean="0"/>
              <a:t>гадюки.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84887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30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Укушенные раны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Укушенные раны наносят домашние животные (собаки, кошки), редко дикие. Раны разнообразной формы, загрязнены слюной животных. Особенно опасны раны после укусов животных, больных бешенством</a:t>
            </a:r>
            <a:r>
              <a:rPr lang="ru-RU" i="1" dirty="0" smtClean="0"/>
              <a:t>. </a:t>
            </a:r>
            <a:endParaRPr lang="ru-RU" dirty="0" smtClean="0"/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Укусы насекомых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 обнаружении клеща нельзя его раздавливать или удалять с применением усилий. Необходимо наложить ватный тампон смоченный растительным маслом на клеща. В течение 20-30 минут клещ отпадает сам или легко удалится при незначительном потягивании. Ранку следует обработать антисептиком и срочно  в лечебное учреждение для проведения профилактики клещевого энцефалита. </a:t>
            </a:r>
          </a:p>
          <a:p>
            <a:endParaRPr lang="ru-RU" dirty="0"/>
          </a:p>
        </p:txBody>
      </p:sp>
      <p:pic>
        <p:nvPicPr>
          <p:cNvPr id="4" name="Picture 4" descr="3muravjy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571480"/>
            <a:ext cx="165735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При колотых ранах входное отверстие небольшое, а глубина ран значительная.</a:t>
            </a:r>
            <a:endParaRPr lang="ru-RU" sz="3200" dirty="0"/>
          </a:p>
        </p:txBody>
      </p:sp>
      <p:pic>
        <p:nvPicPr>
          <p:cNvPr id="4" name="Содержимое 3" descr="http://forens-gallery.ru/uploads/Forensic/Cherepkolrez673/004exp465745600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00200"/>
            <a:ext cx="7632847" cy="47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171"/>
            <a:ext cx="8856984" cy="681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6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 </a:t>
            </a:r>
            <a:r>
              <a:rPr lang="ru-RU" sz="2800" dirty="0" smtClean="0"/>
              <a:t>Рана располагающиеся поперек направления эластических волокон кожи (</a:t>
            </a:r>
            <a:r>
              <a:rPr lang="ru-RU" sz="2800" dirty="0" err="1" smtClean="0"/>
              <a:t>лангеровские</a:t>
            </a:r>
            <a:r>
              <a:rPr lang="ru-RU" sz="2800" dirty="0" smtClean="0"/>
              <a:t> линии) обычно отличаются большим зиянием, чем раны, идущие им параллельно</a:t>
            </a:r>
            <a:endParaRPr lang="ru-RU" sz="2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92088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Рубленые </a:t>
            </a:r>
            <a:r>
              <a:rPr lang="ru-RU" dirty="0"/>
              <a:t>раны кисти</a:t>
            </a:r>
          </a:p>
        </p:txBody>
      </p:sp>
      <p:pic>
        <p:nvPicPr>
          <p:cNvPr id="4" name="Объект 3" descr="002rub_man.jpg: 876x584, 68k (29.04.2009 16:22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1412776"/>
            <a:ext cx="82809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9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Укус </a:t>
            </a:r>
            <a:r>
              <a:rPr lang="ru-RU" dirty="0"/>
              <a:t>гремучей змеи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Последствия Укуса Гремучей Зме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7768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71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59024"/>
          </a:xfrm>
        </p:spPr>
        <p:txBody>
          <a:bodyPr>
            <a:noAutofit/>
          </a:bodyPr>
          <a:lstStyle/>
          <a:p>
            <a:r>
              <a:rPr lang="ru-RU" sz="2400" b="1" dirty="0"/>
              <a:t>Укус змеи может быть смертельно опасен для </a:t>
            </a:r>
            <a:r>
              <a:rPr lang="ru-RU" sz="2400" b="1" dirty="0" smtClean="0"/>
              <a:t>человека. </a:t>
            </a:r>
            <a:r>
              <a:rPr lang="ru-RU" sz="2400" dirty="0" smtClean="0"/>
              <a:t>Яд </a:t>
            </a:r>
            <a:r>
              <a:rPr lang="ru-RU" sz="2400" dirty="0"/>
              <a:t>змеи содержит ферменты, которые парализуют нервную систему и </a:t>
            </a:r>
            <a:r>
              <a:rPr lang="ru-RU" sz="2400" dirty="0" err="1" smtClean="0"/>
              <a:t>местно</a:t>
            </a:r>
            <a:r>
              <a:rPr lang="ru-RU" sz="2400" dirty="0" smtClean="0"/>
              <a:t> вызывает некроз ткани.</a:t>
            </a:r>
            <a:endParaRPr lang="ru-RU" sz="2400" dirty="0"/>
          </a:p>
        </p:txBody>
      </p:sp>
      <p:pic>
        <p:nvPicPr>
          <p:cNvPr id="4" name="Объект 3" descr="Последствия Укуса Гремучей Зме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13690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5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6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 этиологии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400" dirty="0" smtClean="0"/>
              <a:t>1. Хирургические (наносятся в условиях операционной, являются асептическими).</a:t>
            </a:r>
          </a:p>
          <a:p>
            <a:pPr marL="0" indent="0">
              <a:buNone/>
            </a:pPr>
            <a:r>
              <a:rPr lang="ru-RU" sz="2400" dirty="0" smtClean="0"/>
              <a:t>2. Случайные (травматические).</a:t>
            </a:r>
          </a:p>
          <a:p>
            <a:pPr>
              <a:buNone/>
            </a:pPr>
            <a:r>
              <a:rPr lang="ru-RU" sz="2400" i="1" dirty="0" smtClean="0"/>
              <a:t> 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По степени инфицированности</a:t>
            </a:r>
            <a:r>
              <a:rPr lang="ru-RU" sz="2400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2400" dirty="0" smtClean="0"/>
              <a:t>1. Асептические.</a:t>
            </a:r>
          </a:p>
          <a:p>
            <a:pPr marL="0" indent="0">
              <a:buNone/>
            </a:pPr>
            <a:r>
              <a:rPr lang="ru-RU" sz="2400" dirty="0" smtClean="0"/>
              <a:t>2 </a:t>
            </a:r>
            <a:r>
              <a:rPr lang="ru-RU" sz="2400" dirty="0" err="1" smtClean="0"/>
              <a:t>Свеже</a:t>
            </a:r>
            <a:r>
              <a:rPr lang="ru-RU" sz="2400" dirty="0" smtClean="0"/>
              <a:t> - инфицированные (</a:t>
            </a:r>
            <a:r>
              <a:rPr lang="ru-RU" sz="2400" dirty="0" err="1" smtClean="0"/>
              <a:t>микробно</a:t>
            </a:r>
            <a:r>
              <a:rPr lang="ru-RU" sz="2400" dirty="0" smtClean="0"/>
              <a:t>- загрязненные) с момента повреждения прошло 3 дня.</a:t>
            </a:r>
          </a:p>
          <a:p>
            <a:pPr marL="0" indent="0">
              <a:buNone/>
            </a:pPr>
            <a:r>
              <a:rPr lang="ru-RU" sz="2400" dirty="0" smtClean="0"/>
              <a:t>3. Гнойные.</a:t>
            </a:r>
          </a:p>
          <a:p>
            <a:pPr>
              <a:buNone/>
            </a:pPr>
            <a:r>
              <a:rPr lang="ru-RU" sz="2400" b="1" dirty="0" smtClean="0"/>
              <a:t> 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В зависимости от наличия осложнений</a:t>
            </a:r>
            <a:r>
              <a:rPr lang="ru-RU" sz="24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/>
              <a:t>1. Осложненные.</a:t>
            </a:r>
          </a:p>
          <a:p>
            <a:pPr marL="0" indent="0">
              <a:buNone/>
            </a:pPr>
            <a:r>
              <a:rPr lang="ru-RU" sz="2400" dirty="0" smtClean="0"/>
              <a:t>2. Неосложненные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Укус был настолько серьезным, что потребовалось разрезать кожу на руке до бицепса, что бы ее</a:t>
            </a:r>
            <a:br>
              <a:rPr lang="ru-RU" sz="2800" dirty="0" smtClean="0"/>
            </a:br>
            <a:r>
              <a:rPr lang="ru-RU" sz="2800" dirty="0" smtClean="0"/>
              <a:t>спасти.</a:t>
            </a:r>
            <a:endParaRPr lang="ru-RU" sz="2800" dirty="0"/>
          </a:p>
        </p:txBody>
      </p:sp>
      <p:pic>
        <p:nvPicPr>
          <p:cNvPr id="4" name="Объект 3" descr="Последствия Укуса Гремучей Зме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792088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1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В больнице он пролежал 35 дней и перенес 8 хирургических операций</a:t>
            </a:r>
            <a:endParaRPr lang="ru-RU" sz="3600" dirty="0"/>
          </a:p>
        </p:txBody>
      </p:sp>
      <p:pic>
        <p:nvPicPr>
          <p:cNvPr id="4" name="Объект 3" descr="Последствия Укуса Гремучей Зме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1369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89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Заживление вторичным натяжением .</a:t>
            </a:r>
            <a:endParaRPr lang="ru-RU" sz="3600" dirty="0"/>
          </a:p>
        </p:txBody>
      </p:sp>
      <p:pic>
        <p:nvPicPr>
          <p:cNvPr id="4" name="Объект 3" descr="Последствия Укуса Гремучей Зме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208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67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Образование грануляционной ткани ( </a:t>
            </a:r>
            <a:r>
              <a:rPr lang="ru-RU" dirty="0" err="1" smtClean="0"/>
              <a:t>ярко-розовые</a:t>
            </a:r>
            <a:r>
              <a:rPr lang="ru-RU" dirty="0" smtClean="0"/>
              <a:t> мелкозернистые блестящие образования) </a:t>
            </a:r>
          </a:p>
        </p:txBody>
      </p:sp>
      <p:pic>
        <p:nvPicPr>
          <p:cNvPr id="4" name="Объект 3" descr="Последствия Укуса Гремучей Зме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7768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145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</a:t>
            </a:r>
            <a:r>
              <a:rPr lang="ru-RU" sz="3600" dirty="0" err="1" smtClean="0"/>
              <a:t>Аутодермопластика</a:t>
            </a:r>
            <a:r>
              <a:rPr lang="ru-RU" sz="3600" dirty="0" smtClean="0"/>
              <a:t> сетчатым трансплантатом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Последствия Укуса Гремучей Зме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6489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519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Пересадка кожи с ноги на руку</a:t>
            </a:r>
            <a:endParaRPr lang="ru-RU" dirty="0"/>
          </a:p>
        </p:txBody>
      </p:sp>
      <p:pic>
        <p:nvPicPr>
          <p:cNvPr id="4" name="Объект 3" descr="Последствия Укуса Гремучей Зме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208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9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Дренирование раны.</a:t>
            </a:r>
            <a:endParaRPr lang="ru-RU" dirty="0"/>
          </a:p>
        </p:txBody>
      </p:sp>
      <p:pic>
        <p:nvPicPr>
          <p:cNvPr id="4" name="Объект 3" descr="Последствия Укуса Гремучей Зме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80648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42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следствия Укуса Гремучей Зме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792088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059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Сейчас рука почти восстановила свои силы (хотя первый месяц бедняга мог пошевелить пальцам лишь на 2-3 мм).</a:t>
            </a:r>
            <a:endParaRPr lang="ru-RU" sz="2800" dirty="0"/>
          </a:p>
        </p:txBody>
      </p:sp>
      <p:pic>
        <p:nvPicPr>
          <p:cNvPr id="4" name="Объект 3" descr="Последствия Укуса Гремучей Зме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4888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22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Рубец в области поврежденной ткани.</a:t>
            </a:r>
            <a:endParaRPr lang="ru-RU" dirty="0"/>
          </a:p>
        </p:txBody>
      </p:sp>
      <p:pic>
        <p:nvPicPr>
          <p:cNvPr id="4" name="Объект 3" descr="Последствия Укуса Гремучей Змеи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7768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61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61206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По глубине проникновения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/>
              <a:t>раны могут быть:</a:t>
            </a:r>
          </a:p>
          <a:p>
            <a:r>
              <a:rPr lang="ru-RU" sz="4000" dirty="0" smtClean="0"/>
              <a:t> 1) </a:t>
            </a:r>
            <a:r>
              <a:rPr lang="ru-RU" sz="4000" u="sng" dirty="0" smtClean="0"/>
              <a:t>непроникающими</a:t>
            </a:r>
            <a:r>
              <a:rPr lang="ru-RU" sz="4000" dirty="0" smtClean="0"/>
              <a:t>, когда не повреждается барьерная перегородка соответствующей полости (брюшина, плевра); </a:t>
            </a:r>
          </a:p>
          <a:p>
            <a:r>
              <a:rPr lang="ru-RU" sz="4000" dirty="0" smtClean="0"/>
              <a:t>2) </a:t>
            </a:r>
            <a:r>
              <a:rPr lang="ru-RU" sz="4000" u="sng" dirty="0" smtClean="0"/>
              <a:t>проникающими</a:t>
            </a:r>
            <a:r>
              <a:rPr lang="ru-RU" sz="4000" dirty="0" smtClean="0"/>
              <a:t>, когда имеется повреждение барьерной перегородки. </a:t>
            </a:r>
            <a:br>
              <a:rPr lang="ru-RU" sz="4000" dirty="0" smtClean="0"/>
            </a:br>
            <a:endParaRPr lang="ru-RU" sz="4000" dirty="0" smtClean="0"/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От числа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одновременно нанесенных повреждений</a:t>
            </a:r>
            <a:r>
              <a:rPr lang="ru-RU" sz="4000" dirty="0" smtClean="0">
                <a:solidFill>
                  <a:srgbClr val="FF0000"/>
                </a:solidFill>
              </a:rPr>
              <a:t>   </a:t>
            </a:r>
            <a:r>
              <a:rPr lang="ru-RU" sz="4000" dirty="0" smtClean="0"/>
              <a:t>выделяют: </a:t>
            </a:r>
            <a:r>
              <a:rPr lang="ru-RU" sz="4000" u="sng" dirty="0" smtClean="0"/>
              <a:t>одиночные и множественные.</a:t>
            </a:r>
          </a:p>
          <a:p>
            <a:pPr>
              <a:buNone/>
            </a:pPr>
            <a:endParaRPr lang="ru-RU" sz="4000" u="sng" dirty="0" smtClean="0"/>
          </a:p>
          <a:p>
            <a:pPr>
              <a:buNone/>
            </a:pPr>
            <a:r>
              <a:rPr lang="ru-RU" sz="4000" b="1" dirty="0">
                <a:solidFill>
                  <a:srgbClr val="FF0000"/>
                </a:solidFill>
              </a:rPr>
              <a:t>По локализации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повреждения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/>
              <a:t>выделяют </a:t>
            </a:r>
            <a:r>
              <a:rPr lang="ru-RU" sz="4000" u="sng" dirty="0"/>
              <a:t>раны шеи, головы, туловища, конечностей и пр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Размозженная </a:t>
            </a:r>
            <a:r>
              <a:rPr lang="ru-RU" sz="2800" dirty="0"/>
              <a:t>рана левой голени и бедра в результате ДТП была ушита травматологом районной ЦРБ – вид раны при поступлении в </a:t>
            </a:r>
            <a:r>
              <a:rPr lang="ru-RU" sz="2800" dirty="0" smtClean="0"/>
              <a:t>клинику (обработана йодом).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 descr="http://www.burn.ru/images/secon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05472"/>
            <a:ext cx="79208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59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ПХО  </a:t>
            </a:r>
            <a:r>
              <a:rPr lang="ru-RU" sz="3100" dirty="0"/>
              <a:t>раны с иссечением нежизнеспособных участков кожи, клетчатки, мышц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www.burn.ru/images/fou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7048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21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/>
              <a:t>Этапы операции – </a:t>
            </a:r>
            <a:r>
              <a:rPr lang="ru-RU" sz="3600" dirty="0" err="1"/>
              <a:t>некрэктомия</a:t>
            </a:r>
            <a:r>
              <a:rPr lang="ru-RU" sz="3600" dirty="0"/>
              <a:t>, вскрытие гнойных затеков и флегмон.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www.burn.ru/images/third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92087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264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Пластика </a:t>
            </a:r>
            <a:r>
              <a:rPr lang="ru-RU" sz="2700" dirty="0"/>
              <a:t>подготовленной раневой поверхности расщепленным </a:t>
            </a:r>
            <a:r>
              <a:rPr lang="ru-RU" sz="2700" dirty="0" err="1"/>
              <a:t>аутодермотрансплантатом</a:t>
            </a:r>
            <a:r>
              <a:rPr lang="ru-RU" sz="2700" dirty="0"/>
              <a:t>, 5 сутки после операции.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www.burn.ru/images/fifth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0485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24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Рваные </a:t>
            </a:r>
            <a:r>
              <a:rPr lang="ru-RU" sz="4000" dirty="0"/>
              <a:t>раны – вызванные движущими частями механизмов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Объект 3" descr="Закрутило руки в мясорубку (3 фото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064896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8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Закрутило руки в мясорубку (3 фото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648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4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Закрутило руки в мясорубку (3 фото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3281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221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Закрутило руки в мясорубку (3 фото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71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Берегите руки (4 фото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4096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39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Берегите руки (4 фото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2809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438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 количеству различных повреждений разделяются на</a:t>
            </a:r>
            <a:r>
              <a:rPr lang="ru-RU" b="1" dirty="0" smtClean="0"/>
              <a:t>:</a:t>
            </a:r>
          </a:p>
          <a:p>
            <a:r>
              <a:rPr lang="ru-RU" u="sng" dirty="0" smtClean="0"/>
              <a:t>сочетанные</a:t>
            </a:r>
            <a:r>
              <a:rPr lang="ru-RU" dirty="0" smtClean="0"/>
              <a:t>, когда рана затрагивает различные, органы одной или разных анатомических областей</a:t>
            </a:r>
          </a:p>
          <a:p>
            <a:r>
              <a:rPr lang="ru-RU" u="sng" dirty="0" smtClean="0"/>
              <a:t>комбинированные</a:t>
            </a:r>
            <a:r>
              <a:rPr lang="ru-RU" i="1" dirty="0" smtClean="0"/>
              <a:t> </a:t>
            </a:r>
            <a:r>
              <a:rPr lang="ru-RU" dirty="0" smtClean="0"/>
              <a:t>раны, которые подверглись дополнительному воздействию физических, биологических или химических факторов (отморожение, ожог, микробное загрязнение и т.д.)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Пластика скальпированной раны</a:t>
            </a:r>
            <a:endParaRPr lang="ru-RU" dirty="0"/>
          </a:p>
        </p:txBody>
      </p:sp>
      <p:pic>
        <p:nvPicPr>
          <p:cNvPr id="4" name="Объект 3" descr="Пластика скальпированной раны 1-го пальца кисти лучевым лоскутом на ретроградном кровоток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2008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1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Клинический </a:t>
            </a:r>
            <a:r>
              <a:rPr lang="ru-RU" sz="3100" dirty="0"/>
              <a:t>пример. Больной Ч., 4 л., поступил в клинику с диагнозом: обширная укушенная рана лица слева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surgeon.my1.ru/_pu/0/s9592958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927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Выполнили </a:t>
            </a:r>
            <a:r>
              <a:rPr lang="ru-RU" sz="2800" dirty="0"/>
              <a:t>ПХО ран лица, одномоментную пластику с закрытием истинного дефекта тканей лица слева собственными тканями.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 descr="http://surgeon.my1.ru/_pu/0/s77022809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556792"/>
            <a:ext cx="79928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53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этой же зоне сформировался некроз тканей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surgeon.my1.ru/_pu/0/s6827909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799288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835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Отечность тканей, гиперемия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 descr="http://surgeon.my1.ru/_pu/0/s583673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0648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1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Произведена </a:t>
            </a:r>
            <a:r>
              <a:rPr lang="ru-RU" dirty="0" err="1"/>
              <a:t>некрэктомия</a:t>
            </a:r>
            <a:r>
              <a:rPr lang="ru-RU" dirty="0"/>
              <a:t> </a:t>
            </a:r>
            <a:br>
              <a:rPr lang="ru-RU" dirty="0"/>
            </a:b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surgeon.my1.ru/_pu/0/s003534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8488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32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Свободная </a:t>
            </a:r>
            <a:r>
              <a:rPr lang="ru-RU" dirty="0"/>
              <a:t>кожная пластика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surgeon.my1.ru/_pu/0/s683639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77768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72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Выздоровление</a:t>
            </a:r>
            <a:r>
              <a:rPr lang="ru-RU" dirty="0"/>
              <a:t>, эстетический результат хороший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surgeon.my1.ru/_pu/0/s8380225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0648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11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 smtClean="0">
                <a:solidFill>
                  <a:srgbClr val="FF0000"/>
                </a:solidFill>
              </a:rPr>
              <a:t>Основные </a:t>
            </a:r>
            <a:r>
              <a:rPr lang="ru-RU" sz="3600" b="1" dirty="0">
                <a:solidFill>
                  <a:srgbClr val="FF0000"/>
                </a:solidFill>
              </a:rPr>
              <a:t>клинические признаки ран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544616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11200" b="1" u="sng" dirty="0" smtClean="0"/>
              <a:t>Боль</a:t>
            </a:r>
            <a:r>
              <a:rPr lang="ru-RU" sz="11200" dirty="0" smtClean="0"/>
              <a:t> зависит </a:t>
            </a:r>
            <a:r>
              <a:rPr lang="ru-RU" sz="11200" dirty="0"/>
              <a:t>от локализации </a:t>
            </a:r>
            <a:r>
              <a:rPr lang="ru-RU" sz="11200" dirty="0" smtClean="0"/>
              <a:t>раны, </a:t>
            </a:r>
            <a:r>
              <a:rPr lang="ru-RU" sz="11200" dirty="0"/>
              <a:t>от характера ранящего орудия и быстроты </a:t>
            </a:r>
            <a:r>
              <a:rPr lang="ru-RU" sz="11200" dirty="0" smtClean="0"/>
              <a:t>нанесения. </a:t>
            </a:r>
            <a:r>
              <a:rPr lang="ru-RU" sz="11200" dirty="0"/>
              <a:t>Болевые ощущения могут быть снижены  при пребывании пострадавшего в состоянии аффекта, шока, </a:t>
            </a:r>
            <a:r>
              <a:rPr lang="ru-RU" sz="11200" dirty="0" smtClean="0"/>
              <a:t>алкогольного </a:t>
            </a:r>
            <a:r>
              <a:rPr lang="ru-RU" sz="11200" dirty="0"/>
              <a:t>или наркотического </a:t>
            </a:r>
            <a:r>
              <a:rPr lang="ru-RU" sz="11200" dirty="0" smtClean="0"/>
              <a:t>опьянения.</a:t>
            </a:r>
          </a:p>
          <a:p>
            <a:pPr marL="0" indent="0">
              <a:buNone/>
            </a:pPr>
            <a:r>
              <a:rPr lang="ru-RU" sz="11200" b="1" u="sng" dirty="0" smtClean="0"/>
              <a:t>Кровотечение </a:t>
            </a:r>
            <a:r>
              <a:rPr lang="ru-RU" sz="11200" dirty="0" smtClean="0"/>
              <a:t>интенсивнее при </a:t>
            </a:r>
            <a:r>
              <a:rPr lang="ru-RU" sz="11200" dirty="0"/>
              <a:t>повреждения крупных сосудов, локализации раны (наиболее выраженные при </a:t>
            </a:r>
            <a:r>
              <a:rPr lang="ru-RU" sz="11200" dirty="0" smtClean="0"/>
              <a:t>ранении </a:t>
            </a:r>
            <a:r>
              <a:rPr lang="ru-RU" sz="11200" dirty="0"/>
              <a:t>в области лица, головы, шеи), состояния свертывающей системы и гемодинамики (сильное кровотечение бывает при гемофилии, высоком артериальном давлении).	</a:t>
            </a:r>
          </a:p>
          <a:p>
            <a:pPr marL="0" indent="0">
              <a:buNone/>
            </a:pPr>
            <a:r>
              <a:rPr lang="ru-RU" sz="11200" b="1" u="sng" dirty="0" smtClean="0"/>
              <a:t>Зияние </a:t>
            </a:r>
            <a:r>
              <a:rPr lang="ru-RU" sz="11200" u="sng" dirty="0"/>
              <a:t>раны</a:t>
            </a:r>
            <a:r>
              <a:rPr lang="ru-RU" sz="11200" dirty="0"/>
              <a:t>   определяется ее величиной, глубиной и нарушением эластических волокон кожи. </a:t>
            </a:r>
            <a:endParaRPr lang="ru-RU" sz="11200" b="1" u="sng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69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Раневой процесс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213" y="1052736"/>
            <a:ext cx="8964488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Раневой процесс  - это сложный комплекс местных и общих реакций организма, развивающихся в ответ на повреждение тканей и внедрение инфекции.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943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576064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По характеру повреждения</a:t>
            </a:r>
            <a:r>
              <a:rPr lang="ru-RU" i="1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Колотые  раны</a:t>
            </a:r>
          </a:p>
          <a:p>
            <a:r>
              <a:rPr lang="ru-RU" dirty="0" smtClean="0"/>
              <a:t> Резаные  раны</a:t>
            </a:r>
          </a:p>
          <a:p>
            <a:r>
              <a:rPr lang="ru-RU" dirty="0" smtClean="0"/>
              <a:t> Скальпированные  раны</a:t>
            </a:r>
          </a:p>
          <a:p>
            <a:r>
              <a:rPr lang="ru-RU" dirty="0" smtClean="0"/>
              <a:t> Рубленые  раны</a:t>
            </a:r>
          </a:p>
          <a:p>
            <a:r>
              <a:rPr lang="ru-RU" dirty="0" smtClean="0"/>
              <a:t> Размозженные  раны</a:t>
            </a:r>
          </a:p>
          <a:p>
            <a:r>
              <a:rPr lang="ru-RU" dirty="0" smtClean="0"/>
              <a:t>Ушибленные  раны</a:t>
            </a:r>
          </a:p>
          <a:p>
            <a:r>
              <a:rPr lang="ru-RU" dirty="0" smtClean="0"/>
              <a:t> Рваные раны</a:t>
            </a:r>
          </a:p>
          <a:p>
            <a:r>
              <a:rPr lang="ru-RU" dirty="0" smtClean="0"/>
              <a:t>Огнестрельные  раны</a:t>
            </a:r>
          </a:p>
          <a:p>
            <a:r>
              <a:rPr lang="ru-RU" dirty="0" smtClean="0"/>
              <a:t> Отравленные  раны</a:t>
            </a:r>
          </a:p>
          <a:p>
            <a:r>
              <a:rPr lang="ru-RU" dirty="0" smtClean="0"/>
              <a:t>Укушенные  раны</a:t>
            </a:r>
          </a:p>
          <a:p>
            <a:r>
              <a:rPr lang="ru-RU" dirty="0" smtClean="0"/>
              <a:t>Термические  раны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519"/>
            <a:ext cx="8229600" cy="89020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dirty="0" smtClean="0">
                <a:solidFill>
                  <a:srgbClr val="FF0000"/>
                </a:solidFill>
              </a:rPr>
              <a:t>Общие </a:t>
            </a:r>
            <a:r>
              <a:rPr lang="ru-RU" sz="3100" dirty="0">
                <a:solidFill>
                  <a:srgbClr val="FF0000"/>
                </a:solidFill>
              </a:rPr>
              <a:t>реакции организма имеют две стадии: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568863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/>
              <a:t>первая (катаболическая)</a:t>
            </a:r>
            <a:r>
              <a:rPr lang="ru-RU" dirty="0"/>
              <a:t> - 1-4-е сутки после травмы/операции - в этот период усиливаются процессы жизнедеятельности - повышение температуры тела, слабость, снижение работоспособности (интоксикация). Боль изменяет функцию сердечно-сосудистой, дыхательной и выделительной  </a:t>
            </a:r>
            <a:r>
              <a:rPr lang="ru-RU" dirty="0">
                <a:sym typeface="Symbol"/>
              </a:rPr>
              <a:t></a:t>
            </a:r>
            <a:r>
              <a:rPr lang="ru-RU" dirty="0"/>
              <a:t> к  учащению пульса, повышению АД, учащению дыхания, снижению мочевыделения, в анализах мочи появляется белок. Кровопотеря </a:t>
            </a:r>
            <a:r>
              <a:rPr lang="ru-RU" dirty="0">
                <a:sym typeface="Symbol"/>
              </a:rPr>
              <a:t></a:t>
            </a:r>
            <a:r>
              <a:rPr lang="ru-RU" dirty="0"/>
              <a:t>к  сниженного объема циркулирующей крови (ОЦК), что сопровождается нарушением кровоснабжения органов и тканей.  В анализе крови - лейкоцитоз со сдвигом влево, в моче появляется белок. При значительной кровопотере снижается количество эритроцитов, гемоглобин.</a:t>
            </a:r>
          </a:p>
          <a:p>
            <a:pPr marL="0" indent="0">
              <a:buNone/>
            </a:pPr>
            <a:r>
              <a:rPr lang="ru-RU" b="1" dirty="0"/>
              <a:t>•вторая (анаболическая)</a:t>
            </a:r>
            <a:r>
              <a:rPr lang="ru-RU" dirty="0"/>
              <a:t> фаза - 4-10-е сутки после травмы/операции, когда купируются признаки воспаления и интоксикации, стихает боль, снижается температура тела, нормализуются лабораторные анализы крови, мочи, состояние пациента улучшается. </a:t>
            </a:r>
          </a:p>
        </p:txBody>
      </p:sp>
    </p:spTree>
    <p:extLst>
      <p:ext uri="{BB962C8B-B14F-4D97-AF65-F5344CB8AC3E}">
        <p14:creationId xmlns:p14="http://schemas.microsoft.com/office/powerpoint/2010/main" val="154978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2700" u="sng" dirty="0">
                <a:solidFill>
                  <a:srgbClr val="FF0000"/>
                </a:solidFill>
              </a:rPr>
              <a:t>Комплекс  местных повреждений</a:t>
            </a:r>
            <a:r>
              <a:rPr lang="ru-RU" sz="2700" dirty="0">
                <a:solidFill>
                  <a:srgbClr val="FF0000"/>
                </a:solidFill>
              </a:rPr>
              <a:t> ткани и органов можно  условно разделить на 3  фазы:</a:t>
            </a:r>
            <a:br>
              <a:rPr lang="ru-RU" sz="2700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7260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100" u="sng" dirty="0" smtClean="0">
                <a:solidFill>
                  <a:srgbClr val="FF0000"/>
                </a:solidFill>
              </a:rPr>
              <a:t>Первая </a:t>
            </a:r>
            <a:r>
              <a:rPr lang="ru-RU" sz="5100" u="sng" dirty="0">
                <a:solidFill>
                  <a:srgbClr val="FF0000"/>
                </a:solidFill>
              </a:rPr>
              <a:t>фаза воспаления</a:t>
            </a:r>
            <a:r>
              <a:rPr lang="ru-RU" sz="5100" dirty="0"/>
              <a:t> (гидратации) - делится на 2 периода:</a:t>
            </a:r>
            <a:br>
              <a:rPr lang="ru-RU" sz="5100" dirty="0"/>
            </a:br>
            <a:r>
              <a:rPr lang="ru-RU" sz="5100" dirty="0"/>
              <a:t>А - период сосудистых изменений;</a:t>
            </a:r>
            <a:br>
              <a:rPr lang="ru-RU" sz="5100" dirty="0"/>
            </a:br>
            <a:r>
              <a:rPr lang="ru-RU" sz="5100" dirty="0"/>
              <a:t>Б - период очищения раны.</a:t>
            </a:r>
            <a:br>
              <a:rPr lang="ru-RU" sz="5100" dirty="0"/>
            </a:br>
            <a:r>
              <a:rPr lang="ru-RU" sz="5100" dirty="0"/>
              <a:t>Протекает в первые 5 суток.- это формирование грануляций, т.е. нежной соединительной ткани с новообразованными капиллярами. Появляется воспаление тканей, которое выражается в </a:t>
            </a:r>
            <a:r>
              <a:rPr lang="ru-RU" sz="5100" dirty="0" smtClean="0"/>
              <a:t>гиперемии, </a:t>
            </a:r>
            <a:r>
              <a:rPr lang="ru-RU" sz="5100" dirty="0"/>
              <a:t>повышении местной температуры. Нарастание отёка, инфильтрация тканей, тромбоз мелких сосудов нарушают питание тканей, что приводит к некрозам. При загрязнении раны в этот период может присоединиться инфекция. Наряду с воспалительной реакцией в ране идет процесс очищения очага повреждения ткани от мертвых клеток, токсинов, продуктов белкового распада.</a:t>
            </a:r>
            <a:br>
              <a:rPr lang="ru-RU" sz="5100" dirty="0"/>
            </a:br>
            <a:r>
              <a:rPr lang="ru-RU" sz="5100" dirty="0"/>
              <a:t/>
            </a:r>
            <a:br>
              <a:rPr lang="ru-RU" sz="5100" dirty="0"/>
            </a:br>
            <a:r>
              <a:rPr lang="ru-RU" sz="5100" dirty="0">
                <a:solidFill>
                  <a:srgbClr val="FF0000"/>
                </a:solidFill>
              </a:rPr>
              <a:t> </a:t>
            </a:r>
            <a:r>
              <a:rPr lang="ru-RU" sz="5100" u="sng" dirty="0">
                <a:solidFill>
                  <a:srgbClr val="FF0000"/>
                </a:solidFill>
              </a:rPr>
              <a:t>Вторая фаза</a:t>
            </a:r>
            <a:r>
              <a:rPr lang="ru-RU" sz="5100" dirty="0">
                <a:solidFill>
                  <a:srgbClr val="FF0000"/>
                </a:solidFill>
              </a:rPr>
              <a:t> -</a:t>
            </a:r>
            <a:r>
              <a:rPr lang="ru-RU" sz="5100" dirty="0"/>
              <a:t> фаза регенераций (дегидратации) – протекает с 6 до 14 дня от момента травмы. Происходит рост кровеносных, лимфатических сосудов, улучшается кровообращение и стихает воспалительный процесс. В ране происходит развитие грануляционной ткани.</a:t>
            </a:r>
            <a:br>
              <a:rPr lang="ru-RU" sz="5100" dirty="0"/>
            </a:br>
            <a:endParaRPr lang="ru-RU" sz="5100" dirty="0"/>
          </a:p>
          <a:p>
            <a:pPr marL="0" indent="0">
              <a:buNone/>
            </a:pPr>
            <a:r>
              <a:rPr lang="ru-RU" sz="5100" dirty="0"/>
              <a:t> </a:t>
            </a:r>
            <a:r>
              <a:rPr lang="ru-RU" sz="5100" u="sng" dirty="0">
                <a:solidFill>
                  <a:srgbClr val="FF0000"/>
                </a:solidFill>
              </a:rPr>
              <a:t>Третья фаза</a:t>
            </a:r>
            <a:r>
              <a:rPr lang="ru-RU" sz="5100" dirty="0">
                <a:solidFill>
                  <a:srgbClr val="FF0000"/>
                </a:solidFill>
              </a:rPr>
              <a:t> — </a:t>
            </a:r>
            <a:r>
              <a:rPr lang="ru-RU" sz="5100" dirty="0"/>
              <a:t>фаза заживления раны - начинается с 15 дня и может протекать около 6 месяцев. Образуется рубец в области поврежденных тканей. 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7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Заживление ран 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заживление </a:t>
            </a:r>
            <a:r>
              <a:rPr lang="ru-RU" b="1" dirty="0"/>
              <a:t>первичным </a:t>
            </a:r>
            <a:r>
              <a:rPr lang="ru-RU" b="1" dirty="0" smtClean="0"/>
              <a:t>натяжением, </a:t>
            </a:r>
            <a:r>
              <a:rPr lang="ru-RU" dirty="0" smtClean="0"/>
              <a:t>случайные поверхностные раны небольшого размера с расхождением краев раны до1см без наложения швов</a:t>
            </a:r>
            <a:r>
              <a:rPr lang="ru-RU" b="1" dirty="0" smtClean="0"/>
              <a:t>;</a:t>
            </a:r>
            <a:endParaRPr lang="ru-RU" b="1" dirty="0"/>
          </a:p>
          <a:p>
            <a:pPr lvl="0"/>
            <a:r>
              <a:rPr lang="ru-RU" b="1" dirty="0"/>
              <a:t>заживление вторичным </a:t>
            </a:r>
            <a:r>
              <a:rPr lang="ru-RU" b="1" dirty="0" smtClean="0"/>
              <a:t>натяжением</a:t>
            </a:r>
            <a:r>
              <a:rPr lang="ru-RU" dirty="0" smtClean="0"/>
              <a:t> когда их края соединены швами, наблюдается при инфицированности раны, наличии некротической ткани, гематом или инородных тел, большом зиянии краев раны</a:t>
            </a:r>
            <a:r>
              <a:rPr lang="ru-RU" b="1" dirty="0" smtClean="0"/>
              <a:t>;</a:t>
            </a:r>
            <a:endParaRPr lang="ru-RU" b="1" dirty="0"/>
          </a:p>
          <a:p>
            <a:pPr lvl="0"/>
            <a:r>
              <a:rPr lang="ru-RU" b="1" dirty="0"/>
              <a:t>заживление под </a:t>
            </a:r>
            <a:r>
              <a:rPr lang="ru-RU" b="1" dirty="0" smtClean="0"/>
              <a:t>струпом</a:t>
            </a:r>
            <a:r>
              <a:rPr lang="ru-RU" dirty="0" smtClean="0"/>
              <a:t> Рана покрывается коркой, которая отторгается и оставляет после себя маленький ру­бец. Струп не следует удалять, если отсутствуют симптомы воспаления.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 Итогом заживления любой раны является образование рубца.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5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На заживление ран оказывают влияние следующие факторы: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Возраст пациента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Состояние питания и масса тела</a:t>
            </a:r>
            <a:endParaRPr lang="ru-RU" i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Вторичное инфицирование раны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Хронические заболевания сердечно-сосудистой и дыхательной систем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Сахарный диабет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Обезвоживание организма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24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491"/>
            <a:ext cx="8229600" cy="531189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/>
            </a:r>
            <a:br>
              <a:rPr lang="ru-RU" sz="2700" b="1" dirty="0" smtClean="0">
                <a:solidFill>
                  <a:srgbClr val="FF0000"/>
                </a:solidFill>
              </a:rPr>
            </a:br>
            <a:r>
              <a:rPr lang="ru-RU" sz="2700" b="1" dirty="0">
                <a:solidFill>
                  <a:srgbClr val="FF0000"/>
                </a:solidFill>
              </a:rPr>
              <a:t/>
            </a:r>
            <a:br>
              <a:rPr lang="ru-RU" sz="2700" b="1" dirty="0">
                <a:solidFill>
                  <a:srgbClr val="FF0000"/>
                </a:solidFill>
              </a:rPr>
            </a:br>
            <a:r>
              <a:rPr lang="ru-RU" sz="2700" b="1" dirty="0" smtClean="0">
                <a:solidFill>
                  <a:srgbClr val="FF0000"/>
                </a:solidFill>
              </a:rPr>
              <a:t>Принципы </a:t>
            </a:r>
            <a:r>
              <a:rPr lang="ru-RU" sz="2700" b="1" dirty="0">
                <a:solidFill>
                  <a:srgbClr val="FF0000"/>
                </a:solidFill>
              </a:rPr>
              <a:t>оказания первой помощи при ранении.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sz="3800" dirty="0" smtClean="0"/>
              <a:t>Обеспечить собственную безопасность. Обеспечить  безопасность пострадавшему.</a:t>
            </a:r>
          </a:p>
          <a:p>
            <a:r>
              <a:rPr lang="ru-RU" sz="3800" dirty="0" smtClean="0"/>
              <a:t>Освободить данный участок тела от одежды или обуви, без дополнительной </a:t>
            </a:r>
            <a:r>
              <a:rPr lang="ru-RU" sz="3800" dirty="0" err="1" smtClean="0"/>
              <a:t>травматизации</a:t>
            </a:r>
            <a:r>
              <a:rPr lang="ru-RU" sz="3800" dirty="0" smtClean="0"/>
              <a:t>.</a:t>
            </a:r>
          </a:p>
          <a:p>
            <a:pPr lvl="0"/>
            <a:r>
              <a:rPr lang="ru-RU" sz="3800" dirty="0" smtClean="0"/>
              <a:t>Осмотреть рану, оценить состояние пострадавшего. Оценить состояние раны. </a:t>
            </a:r>
            <a:r>
              <a:rPr lang="ru-RU" sz="4000" dirty="0" smtClean="0"/>
              <a:t>Если из раны выступают наружу какие-либо ткани , их  </a:t>
            </a:r>
            <a:r>
              <a:rPr lang="ru-RU" sz="4000" u="sng" dirty="0" smtClean="0"/>
              <a:t>не вправлять.</a:t>
            </a:r>
          </a:p>
          <a:p>
            <a:r>
              <a:rPr lang="ru-RU" sz="3800" dirty="0" smtClean="0"/>
              <a:t>Остановка кровотечения. </a:t>
            </a:r>
          </a:p>
          <a:p>
            <a:pPr lvl="0"/>
            <a:r>
              <a:rPr lang="ru-RU" sz="3800" dirty="0" smtClean="0"/>
              <a:t>Вызов скорой помощи.</a:t>
            </a:r>
          </a:p>
          <a:p>
            <a:pPr lvl="0"/>
            <a:r>
              <a:rPr lang="ru-RU" sz="3800" dirty="0" smtClean="0"/>
              <a:t>Не извлекать, не удалять инородные тела. </a:t>
            </a:r>
          </a:p>
          <a:p>
            <a:r>
              <a:rPr lang="ru-RU" sz="3800" dirty="0" smtClean="0"/>
              <a:t>Обработка раны: вокруг раны кожу  обработать  марлевыми  шариками, смоченными спиртсодержащим антисептиком. Рану обработать,  методом полива,  водным раствором антисептика.</a:t>
            </a:r>
          </a:p>
          <a:p>
            <a:pPr lvl="0"/>
            <a:r>
              <a:rPr lang="ru-RU" sz="3800" dirty="0" smtClean="0"/>
              <a:t>Наложить  стерильную повязку.</a:t>
            </a:r>
          </a:p>
          <a:p>
            <a:pPr lvl="0"/>
            <a:r>
              <a:rPr lang="ru-RU" sz="3800" dirty="0" smtClean="0"/>
              <a:t>К повязке приложить холод. </a:t>
            </a:r>
            <a:endParaRPr lang="ru-RU" sz="3800" i="1" dirty="0" smtClean="0"/>
          </a:p>
          <a:p>
            <a:pPr lvl="0"/>
            <a:r>
              <a:rPr lang="ru-RU" sz="3800" dirty="0" smtClean="0"/>
              <a:t>Создать покой травмированному участку/части тела.  </a:t>
            </a:r>
          </a:p>
          <a:p>
            <a:pPr lvl="0"/>
            <a:r>
              <a:rPr lang="ru-RU" sz="3800" dirty="0" smtClean="0"/>
              <a:t>Наблюдать за состоянием пострадавшего до прибытия медицинских работников (измерить АД, пульс, ЧДД).</a:t>
            </a:r>
          </a:p>
          <a:p>
            <a:pPr lvl="0"/>
            <a:r>
              <a:rPr lang="ru-RU" sz="3800" dirty="0" smtClean="0"/>
              <a:t>Госпитализация пациента в положении лежа на носилках в хирургическое отделение. </a:t>
            </a:r>
          </a:p>
          <a:p>
            <a:pPr lvl="0"/>
            <a:r>
              <a:rPr lang="ru-RU" sz="3800" dirty="0" smtClean="0"/>
              <a:t>Введение противогангренозных, </a:t>
            </a:r>
            <a:r>
              <a:rPr lang="ru-RU" sz="3800" dirty="0" err="1" smtClean="0"/>
              <a:t>противостолбнясных</a:t>
            </a:r>
            <a:r>
              <a:rPr lang="ru-RU" sz="3800" dirty="0" smtClean="0"/>
              <a:t>  сывороток  (после пробы на аллергическую реакцию).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4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Если </a:t>
            </a:r>
            <a:r>
              <a:rPr lang="ru-RU" sz="3600" b="1" dirty="0">
                <a:solidFill>
                  <a:srgbClr val="FF0000"/>
                </a:solidFill>
              </a:rPr>
              <a:t>в ране находится инородное тело.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Нельзя </a:t>
            </a:r>
            <a:r>
              <a:rPr lang="ru-RU" dirty="0"/>
              <a:t>из раны доставать торчащие предметы.</a:t>
            </a:r>
          </a:p>
          <a:p>
            <a:pPr lvl="0"/>
            <a:r>
              <a:rPr lang="ru-RU" dirty="0"/>
              <a:t>Зафиксируйте торчащий предмет.</a:t>
            </a:r>
          </a:p>
          <a:p>
            <a:pPr lvl="0"/>
            <a:r>
              <a:rPr lang="ru-RU" dirty="0"/>
              <a:t>Обработка раны так же, как без инородного тела.</a:t>
            </a:r>
          </a:p>
          <a:p>
            <a:pPr lvl="0"/>
            <a:r>
              <a:rPr lang="ru-RU" dirty="0"/>
              <a:t>Повязку накладывают вокруг торчащего предмета.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59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Нельзя смешивать ПХО с туалетом раны</a:t>
            </a:r>
            <a:r>
              <a:rPr lang="ru-RU" sz="2400" dirty="0" smtClean="0"/>
              <a:t>. 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FF0000"/>
                </a:solidFill>
              </a:rPr>
              <a:t>Туалет раны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835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/>
              <a:t>это обработка раны антисептическими </a:t>
            </a:r>
            <a:r>
              <a:rPr lang="ru-RU" dirty="0" smtClean="0"/>
              <a:t>средствами, осмотр и очистка раны, </a:t>
            </a:r>
            <a:r>
              <a:rPr lang="ru-RU" dirty="0"/>
              <a:t>посредством марлевого шарика, смоченного антисептиком краев раны и ее окружности от грязи, наложение асептической повязки. Необходимо учесть, что очищая окружность раны, следует производить движения от раны наружи, во избежание занесения вторичной инфекции в рану. </a:t>
            </a:r>
          </a:p>
          <a:p>
            <a:pPr marL="0" indent="0">
              <a:buNone/>
            </a:pPr>
            <a:r>
              <a:rPr lang="ru-RU" dirty="0"/>
              <a:t>Свежие поверхностные раны, царапины, ссадины обрабатывают антисептиком и </a:t>
            </a:r>
            <a:r>
              <a:rPr lang="ru-RU" dirty="0" smtClean="0"/>
              <a:t>накладывают </a:t>
            </a:r>
            <a:r>
              <a:rPr lang="ru-RU" dirty="0"/>
              <a:t>асептическую повязку. Такие раны заживают самостоятельно без наложения шва. </a:t>
            </a:r>
          </a:p>
          <a:p>
            <a:pPr marL="0" indent="0">
              <a:buNone/>
            </a:pPr>
            <a:r>
              <a:rPr lang="ru-RU" dirty="0"/>
              <a:t>В остальных случаях обязательно </a:t>
            </a:r>
            <a:r>
              <a:rPr lang="ru-RU" dirty="0" smtClean="0"/>
              <a:t>проводится </a:t>
            </a:r>
            <a:r>
              <a:rPr lang="ru-RU" dirty="0"/>
              <a:t>первичная хирургическая обработка раны (ПХО ран).      </a:t>
            </a:r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4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5158"/>
            <a:ext cx="8229600" cy="799862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пхо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736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Первичная </a:t>
            </a:r>
            <a:r>
              <a:rPr lang="ru-RU" b="1" dirty="0"/>
              <a:t>хирургическая обработка раны</a:t>
            </a:r>
            <a:r>
              <a:rPr lang="ru-RU" dirty="0"/>
              <a:t> — оперативное вмешательство, направленное на удаление нежизнеспособных тканей, предупреждение осложнений и создание благоприятных условий для заживления раны.</a:t>
            </a:r>
          </a:p>
          <a:p>
            <a:endParaRPr lang="ru-RU" dirty="0"/>
          </a:p>
        </p:txBody>
      </p:sp>
      <p:pic>
        <p:nvPicPr>
          <p:cNvPr id="4" name="Объект 3" descr="http://im6-tub-ru.yandex.net/i?id=449170458-33-72&amp;n=2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237" y="3356992"/>
            <a:ext cx="69847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03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Колотые раны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Наносят острые колющие предметы (шило, гвоздь, штык, иглой  и т. д.). </a:t>
            </a:r>
          </a:p>
          <a:p>
            <a:r>
              <a:rPr lang="ru-RU" dirty="0" smtClean="0"/>
              <a:t>Рана характеризует­ся большой глубиной, малым входным отверстием, раневой канал извитой (</a:t>
            </a:r>
            <a:r>
              <a:rPr lang="ru-RU" i="1" dirty="0" smtClean="0"/>
              <a:t>в области большого массива мышц в результате их сокращения раневой канал смещается и спадается)</a:t>
            </a:r>
            <a:r>
              <a:rPr lang="ru-RU" dirty="0" smtClean="0"/>
              <a:t>. </a:t>
            </a:r>
            <a:r>
              <a:rPr lang="ru-RU" i="1" dirty="0" smtClean="0"/>
              <a:t>В этом случае при повреждении крупных сосудов, полых или паренхиматозных органов выделение кишечного содержимого или крови через рану иногда не происходит, что может явиться причиной диагностических ошибок и неадекватного лечения.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Колотые раны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Из-за сравнительно узкого раневого отверстия и канала дренирование раны затруднено, что увеличивает риск развития гнойного процесса. </a:t>
            </a:r>
          </a:p>
          <a:p>
            <a:r>
              <a:rPr lang="ru-RU" dirty="0" smtClean="0"/>
              <a:t>Особенно опасны колотые раны грудной клетки и живота из-за возможного повреждения внутренних органов  </a:t>
            </a:r>
            <a:r>
              <a:rPr lang="ru-RU" i="1" dirty="0" smtClean="0"/>
              <a:t>(крупные кровеносные сосуды, легкие, сердце, печень и т. </a:t>
            </a:r>
            <a:r>
              <a:rPr lang="ru-RU" i="1" dirty="0" err="1" smtClean="0"/>
              <a:t>д</a:t>
            </a:r>
            <a:r>
              <a:rPr lang="ru-RU" i="1" dirty="0" smtClean="0"/>
              <a:t>)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Наружное кровотечение незначительно, зато может быть весьма большим в глубжележащих тканях. Такие раны весьма опасны. При оказании первой помощи не рекомендуется вынимать колющий предмет из раны, чтобы не изменить направления раневого канала и иметь возможность определить его глубину. При лечении требуется широкая ревизия раневого канала с целью выявления повреждения внутренних органов. Подобные ранения могут осложняться развитием анаэробной инфекции.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Резаные раны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Резаные раны</a:t>
            </a:r>
            <a:r>
              <a:rPr lang="ru-RU" dirty="0" smtClean="0"/>
              <a:t> возникают вследствие воздействия на ткани какого-либо режущего предмета (нож, стекло, железо и т. д.). Рана характеризуется линейным раневым каналом, зияет на всем протяжении, что обеспечивает хороший отток отделяемого из раны.</a:t>
            </a:r>
          </a:p>
          <a:p>
            <a:r>
              <a:rPr lang="ru-RU" dirty="0" smtClean="0"/>
              <a:t> Резаные раны наиболее благоприятны для заживления  (в норме чаще заживает первичным натяжением).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1434</Words>
  <Application>Microsoft Office PowerPoint</Application>
  <PresentationFormat>Экран (4:3)</PresentationFormat>
  <Paragraphs>153</Paragraphs>
  <Slides>67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Презентация PowerPoint</vt:lpstr>
      <vt:lpstr>Рана – это повреждение тканей и органов, которое возникает одновременно с нарушением целостности кожи и слизистых оболочек вследствие ряда причин. </vt:lpstr>
      <vt:lpstr>Презентация PowerPoint</vt:lpstr>
      <vt:lpstr>Презентация PowerPoint</vt:lpstr>
      <vt:lpstr>Презентация PowerPoint</vt:lpstr>
      <vt:lpstr>Презентация PowerPoint</vt:lpstr>
      <vt:lpstr>Колотые раны </vt:lpstr>
      <vt:lpstr>Колотые раны </vt:lpstr>
      <vt:lpstr>Резаные раны</vt:lpstr>
      <vt:lpstr>Скальпированные раны </vt:lpstr>
      <vt:lpstr>Рубленые раны</vt:lpstr>
      <vt:lpstr>Ушибленные раны</vt:lpstr>
      <vt:lpstr>Рваные раны</vt:lpstr>
      <vt:lpstr>Огнестрельные раны</vt:lpstr>
      <vt:lpstr>Отравленные раны</vt:lpstr>
      <vt:lpstr>Гюрза </vt:lpstr>
      <vt:lpstr>Гадюка </vt:lpstr>
      <vt:lpstr>Презентация PowerPoint</vt:lpstr>
      <vt:lpstr> При укусах змей семейства гадюковых, на месте укуса отчетливо видны две точки – следы ядовитых зубов змеи. Кроме того, место укуса отмечается  гиперемия. подкожные кровоизлияния и отечность. Ранки (следы прокола кожи ядовитыми зубами) могут длительно кровоточить либо выделять серозно-сукровичную отечную жидкость.   </vt:lpstr>
      <vt:lpstr>   Перед оказанием помощи, снять кольца, браслеты. Пострадавший должен находиться в положении лежа как при оказании помощи, так и при транспортировке. Полезны обильное питье (чай, кофе, бульон). Прием алкоголя в любом виде противопоказан. Санация  яда из ранки в течение 10-15 минут. Для этого лучше использовать маленькую банку или пузырек (создайте разряженное пространство в полости банки). </vt:lpstr>
      <vt:lpstr>Или пальцами через салфетки сильно сдавить ткани вокруг ранки, отжимая  яд  по направлению к месту укуса. Обработать антисептиком по общим правилам лечения ран, наложить стерильную тугую повязку, обездвижить конечность. Срочно в ЛПУ за сывороткой против яда гадюки.</vt:lpstr>
      <vt:lpstr>Укушенные раны</vt:lpstr>
      <vt:lpstr>Укусы насекомых </vt:lpstr>
      <vt:lpstr>При колотых ранах входное отверстие небольшое, а глубина ран значительная.</vt:lpstr>
      <vt:lpstr>Презентация PowerPoint</vt:lpstr>
      <vt:lpstr> Рана располагающиеся поперек направления эластических волокон кожи (лангеровские линии) обычно отличаются большим зиянием, чем раны, идущие им параллельно</vt:lpstr>
      <vt:lpstr>Рубленые раны кисти</vt:lpstr>
      <vt:lpstr>Укус гремучей змеи </vt:lpstr>
      <vt:lpstr>Укус змеи может быть смертельно опасен для человека. Яд змеи содержит ферменты, которые парализуют нервную систему и местно вызывает некроз ткани.</vt:lpstr>
      <vt:lpstr>Укус был настолько серьезным, что потребовалось разрезать кожу на руке до бицепса, что бы ее спасти.</vt:lpstr>
      <vt:lpstr>В больнице он пролежал 35 дней и перенес 8 хирургических операций</vt:lpstr>
      <vt:lpstr>Заживление вторичным натяжением .</vt:lpstr>
      <vt:lpstr>Образование грануляционной ткани ( ярко-розовые мелкозернистые блестящие образования) </vt:lpstr>
      <vt:lpstr>     Аутодермопластика сетчатым трансплантатом   </vt:lpstr>
      <vt:lpstr>Пересадка кожи с ноги на руку</vt:lpstr>
      <vt:lpstr>Дренирование раны.</vt:lpstr>
      <vt:lpstr>Презентация PowerPoint</vt:lpstr>
      <vt:lpstr>Сейчас рука почти восстановила свои силы (хотя первый месяц бедняга мог пошевелить пальцам лишь на 2-3 мм).</vt:lpstr>
      <vt:lpstr>Рубец в области поврежденной ткани.</vt:lpstr>
      <vt:lpstr>  Размозженная рана левой голени и бедра в результате ДТП была ушита травматологом районной ЦРБ – вид раны при поступлении в клинику (обработана йодом). </vt:lpstr>
      <vt:lpstr>  ПХО  раны с иссечением нежизнеспособных участков кожи, клетчатки, мышц  </vt:lpstr>
      <vt:lpstr>Этапы операции – некрэктомия, вскрытие гнойных затеков и флегмон. </vt:lpstr>
      <vt:lpstr>   Пластика подготовленной раневой поверхности расщепленным аутодермотрансплантатом, 5 сутки после операции.   </vt:lpstr>
      <vt:lpstr> Рваные раны – вызванные движущими частями механизмов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Пластика скальпированной раны</vt:lpstr>
      <vt:lpstr>  Клинический пример. Больной Ч., 4 л., поступил в клинику с диагнозом: обширная укушенная рана лица слева </vt:lpstr>
      <vt:lpstr> Выполнили ПХО ран лица, одномоментную пластику с закрытием истинного дефекта тканей лица слева собственными тканями. </vt:lpstr>
      <vt:lpstr> В этой же зоне сформировался некроз тканей  </vt:lpstr>
      <vt:lpstr>Отечность тканей, гиперемия.</vt:lpstr>
      <vt:lpstr>  Произведена некрэктомия    </vt:lpstr>
      <vt:lpstr>Свободная кожная пластика </vt:lpstr>
      <vt:lpstr> Выздоровление, эстетический результат хороший  </vt:lpstr>
      <vt:lpstr>  Основные клинические признаки ран   </vt:lpstr>
      <vt:lpstr>Раневой процесс </vt:lpstr>
      <vt:lpstr> Общие реакции организма имеют две стадии: </vt:lpstr>
      <vt:lpstr>Комплекс  местных повреждений ткани и органов можно  условно разделить на 3  фазы: </vt:lpstr>
      <vt:lpstr>Заживление ран  </vt:lpstr>
      <vt:lpstr>На заживление ран оказывают влияние следующие факторы: </vt:lpstr>
      <vt:lpstr>   Принципы оказания первой помощи при ранении.   </vt:lpstr>
      <vt:lpstr> Если в ране находится инородное тело. </vt:lpstr>
      <vt:lpstr>Нельзя смешивать ПХО с туалетом раны.   Туалет раны </vt:lpstr>
      <vt:lpstr>пхо</vt:lpstr>
    </vt:vector>
  </TitlesOfParts>
  <Company>ОрГМА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Кафедра</dc:creator>
  <cp:lastModifiedBy>Андрей Виноградов</cp:lastModifiedBy>
  <cp:revision>91</cp:revision>
  <dcterms:created xsi:type="dcterms:W3CDTF">2013-02-15T05:01:57Z</dcterms:created>
  <dcterms:modified xsi:type="dcterms:W3CDTF">2020-02-05T18:22:15Z</dcterms:modified>
</cp:coreProperties>
</file>