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47"/>
  </p:notesMasterIdLst>
  <p:handoutMasterIdLst>
    <p:handoutMasterId r:id="rId148"/>
  </p:handout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80" r:id="rId23"/>
    <p:sldId id="279" r:id="rId24"/>
    <p:sldId id="278" r:id="rId25"/>
    <p:sldId id="281" r:id="rId26"/>
    <p:sldId id="282" r:id="rId27"/>
    <p:sldId id="283" r:id="rId28"/>
    <p:sldId id="284" r:id="rId29"/>
    <p:sldId id="390" r:id="rId30"/>
    <p:sldId id="285" r:id="rId31"/>
    <p:sldId id="286" r:id="rId32"/>
    <p:sldId id="291" r:id="rId33"/>
    <p:sldId id="289" r:id="rId34"/>
    <p:sldId id="287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9" r:id="rId49"/>
    <p:sldId id="304" r:id="rId50"/>
    <p:sldId id="305" r:id="rId51"/>
    <p:sldId id="307" r:id="rId52"/>
    <p:sldId id="308" r:id="rId53"/>
    <p:sldId id="306" r:id="rId54"/>
    <p:sldId id="312" r:id="rId55"/>
    <p:sldId id="311" r:id="rId56"/>
    <p:sldId id="315" r:id="rId57"/>
    <p:sldId id="316" r:id="rId58"/>
    <p:sldId id="313" r:id="rId59"/>
    <p:sldId id="317" r:id="rId60"/>
    <p:sldId id="318" r:id="rId61"/>
    <p:sldId id="324" r:id="rId62"/>
    <p:sldId id="319" r:id="rId63"/>
    <p:sldId id="320" r:id="rId64"/>
    <p:sldId id="323" r:id="rId65"/>
    <p:sldId id="325" r:id="rId66"/>
    <p:sldId id="326" r:id="rId67"/>
    <p:sldId id="327" r:id="rId68"/>
    <p:sldId id="328" r:id="rId69"/>
    <p:sldId id="329" r:id="rId70"/>
    <p:sldId id="392" r:id="rId71"/>
    <p:sldId id="330" r:id="rId72"/>
    <p:sldId id="331" r:id="rId73"/>
    <p:sldId id="393" r:id="rId74"/>
    <p:sldId id="332" r:id="rId75"/>
    <p:sldId id="333" r:id="rId76"/>
    <p:sldId id="394" r:id="rId77"/>
    <p:sldId id="334" r:id="rId78"/>
    <p:sldId id="335" r:id="rId79"/>
    <p:sldId id="337" r:id="rId80"/>
    <p:sldId id="338" r:id="rId81"/>
    <p:sldId id="336" r:id="rId82"/>
    <p:sldId id="342" r:id="rId83"/>
    <p:sldId id="343" r:id="rId84"/>
    <p:sldId id="344" r:id="rId85"/>
    <p:sldId id="347" r:id="rId86"/>
    <p:sldId id="345" r:id="rId87"/>
    <p:sldId id="346" r:id="rId88"/>
    <p:sldId id="348" r:id="rId89"/>
    <p:sldId id="350" r:id="rId90"/>
    <p:sldId id="349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2" r:id="rId101"/>
    <p:sldId id="360" r:id="rId102"/>
    <p:sldId id="361" r:id="rId103"/>
    <p:sldId id="363" r:id="rId104"/>
    <p:sldId id="364" r:id="rId105"/>
    <p:sldId id="398" r:id="rId106"/>
    <p:sldId id="399" r:id="rId107"/>
    <p:sldId id="400" r:id="rId108"/>
    <p:sldId id="401" r:id="rId109"/>
    <p:sldId id="396" r:id="rId110"/>
    <p:sldId id="397" r:id="rId111"/>
    <p:sldId id="365" r:id="rId112"/>
    <p:sldId id="366" r:id="rId113"/>
    <p:sldId id="395" r:id="rId114"/>
    <p:sldId id="367" r:id="rId115"/>
    <p:sldId id="402" r:id="rId116"/>
    <p:sldId id="403" r:id="rId117"/>
    <p:sldId id="404" r:id="rId118"/>
    <p:sldId id="405" r:id="rId119"/>
    <p:sldId id="368" r:id="rId120"/>
    <p:sldId id="406" r:id="rId121"/>
    <p:sldId id="407" r:id="rId122"/>
    <p:sldId id="408" r:id="rId123"/>
    <p:sldId id="409" r:id="rId124"/>
    <p:sldId id="410" r:id="rId125"/>
    <p:sldId id="370" r:id="rId126"/>
    <p:sldId id="391" r:id="rId127"/>
    <p:sldId id="372" r:id="rId128"/>
    <p:sldId id="373" r:id="rId129"/>
    <p:sldId id="374" r:id="rId130"/>
    <p:sldId id="375" r:id="rId131"/>
    <p:sldId id="376" r:id="rId132"/>
    <p:sldId id="377" r:id="rId133"/>
    <p:sldId id="378" r:id="rId134"/>
    <p:sldId id="411" r:id="rId135"/>
    <p:sldId id="379" r:id="rId136"/>
    <p:sldId id="380" r:id="rId137"/>
    <p:sldId id="381" r:id="rId138"/>
    <p:sldId id="382" r:id="rId139"/>
    <p:sldId id="384" r:id="rId140"/>
    <p:sldId id="385" r:id="rId141"/>
    <p:sldId id="386" r:id="rId142"/>
    <p:sldId id="387" r:id="rId143"/>
    <p:sldId id="413" r:id="rId144"/>
    <p:sldId id="388" r:id="rId145"/>
    <p:sldId id="389" r:id="rId1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 varScale="1">
        <p:scale>
          <a:sx n="88" d="100"/>
          <a:sy n="88" d="100"/>
        </p:scale>
        <p:origin x="106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2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F44FC-59C8-4AC2-A205-D3D247909573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AC136-0A97-4279-968C-E79B07F54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49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FD9B3-B13B-4C6E-88D7-B0793BA4EAE5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0161-E9CB-4B49-8B45-F829E5D6D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2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FD34-E4AB-479F-B88B-D076BD8D49CC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50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F5A53-8BC7-447B-90F4-5A762E3FA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569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  <a:extLst/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8378A03-91A6-44DA-8735-21ED2CE994D4}" type="datetimeFigureOut">
              <a:rPr lang="ru-RU" smtClean="0"/>
              <a:t>18.01.2017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D969EE9-6943-44A1-8423-FFFB865878C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radio\images\Large\46834683HK,IVU11_1.jpg&amp;template=izoom2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hyperlink" Target="http://www.emedicine.com/cgi-bin/foxweb.exe/makezoom@/em/makezoom?picture=\websites\emedicine\radio\images\Large\46724672HK,CT1_26000.jpg&amp;template=izoom2" TargetMode="External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emedicine.com/cgi-bin/foxweb.exe/makezoom@/em/makezoom?picture=\websites\emedicine\radio\images\Large\65172_6517pic2a.jpg&amp;template=izoom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2132856"/>
            <a:ext cx="7406640" cy="147218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4800" b="1" dirty="0" smtClean="0"/>
              <a:t>Пороки развития мочеполовой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8242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24075" y="-171450"/>
            <a:ext cx="5422900" cy="981075"/>
          </a:xfrm>
        </p:spPr>
        <p:txBody>
          <a:bodyPr/>
          <a:lstStyle/>
          <a:p>
            <a:r>
              <a:rPr lang="ru-RU" altLang="ru-RU"/>
              <a:t>Аномалии развития</a:t>
            </a:r>
          </a:p>
        </p:txBody>
      </p:sp>
      <p:sp>
        <p:nvSpPr>
          <p:cNvPr id="1382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87624" y="3371850"/>
            <a:ext cx="7603951" cy="3486150"/>
          </a:xfrm>
        </p:spPr>
        <p:txBody>
          <a:bodyPr>
            <a:normAutofit lnSpcReduction="10000"/>
          </a:bodyPr>
          <a:lstStyle/>
          <a:p>
            <a:pPr marL="342900" indent="-342900" algn="just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ru-RU" altLang="ru-RU" sz="1600" dirty="0"/>
              <a:t>При нарушенном краниальном смещении возникает </a:t>
            </a:r>
            <a:r>
              <a:rPr lang="ru-RU" altLang="ru-RU" sz="1600" b="1" dirty="0"/>
              <a:t>ДИСТОПИЯ ПОЧКИ</a:t>
            </a:r>
            <a:r>
              <a:rPr lang="ru-RU" altLang="ru-RU" sz="1600" dirty="0"/>
              <a:t>;</a:t>
            </a:r>
          </a:p>
          <a:p>
            <a:pPr marL="342900" indent="-342900" algn="just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ru-RU" altLang="ru-RU" sz="1600" dirty="0"/>
              <a:t>Слияние </a:t>
            </a:r>
            <a:r>
              <a:rPr lang="ru-RU" altLang="ru-RU" sz="1600" dirty="0" err="1"/>
              <a:t>метанефрогенной</a:t>
            </a:r>
            <a:r>
              <a:rPr lang="ru-RU" altLang="ru-RU" sz="1600" dirty="0"/>
              <a:t> ткани приводит к </a:t>
            </a:r>
            <a:r>
              <a:rPr lang="ru-RU" altLang="ru-RU" sz="1600" b="1" dirty="0"/>
              <a:t>СРАЩЕНИЮ ПОЧКИ</a:t>
            </a:r>
            <a:r>
              <a:rPr lang="ru-RU" altLang="ru-RU" sz="1600" dirty="0"/>
              <a:t> (образование подковообразной почки);</a:t>
            </a:r>
          </a:p>
          <a:p>
            <a:pPr marL="360000" indent="-360000" algn="just">
              <a:spcBef>
                <a:spcPts val="0"/>
              </a:spcBef>
              <a:buSzPct val="100000"/>
              <a:buFont typeface="Wingdings" pitchFamily="2" charset="2"/>
              <a:buAutoNum type="arabicPeriod"/>
            </a:pPr>
            <a:r>
              <a:rPr lang="ru-RU" altLang="ru-RU" sz="1600" dirty="0"/>
              <a:t>Расщепление мочеточникового выроста приводит к </a:t>
            </a:r>
            <a:r>
              <a:rPr lang="ru-RU" altLang="ru-RU" sz="1600" b="1" dirty="0"/>
              <a:t>НЕПОЛНОМУ УДВОЕНИЮ МОЧЕТОЧНИКА</a:t>
            </a:r>
            <a:r>
              <a:rPr lang="ru-RU" altLang="ru-RU" sz="1600" dirty="0"/>
              <a:t>, а при добавочном мочеточниковом выросте – </a:t>
            </a:r>
            <a:r>
              <a:rPr lang="ru-RU" altLang="ru-RU" sz="1600" b="1" dirty="0"/>
              <a:t>ПОЛНОЕ</a:t>
            </a:r>
            <a:r>
              <a:rPr lang="ru-RU" altLang="ru-RU" sz="1600" dirty="0"/>
              <a:t> </a:t>
            </a:r>
            <a:r>
              <a:rPr lang="ru-RU" altLang="ru-RU" sz="1600" b="1" dirty="0"/>
              <a:t>УДВОЕНИЕ</a:t>
            </a:r>
            <a:r>
              <a:rPr lang="ru-RU" altLang="ru-RU" sz="1600" dirty="0"/>
              <a:t> </a:t>
            </a:r>
            <a:r>
              <a:rPr lang="ru-RU" altLang="ru-RU" sz="1600" b="1" dirty="0"/>
              <a:t>МОЧЕТОЧНИКОВ</a:t>
            </a:r>
            <a:r>
              <a:rPr lang="ru-RU" altLang="ru-RU" sz="1600" dirty="0"/>
              <a:t>;</a:t>
            </a:r>
          </a:p>
          <a:p>
            <a:pPr marL="360000" indent="-360000" algn="just">
              <a:spcBef>
                <a:spcPts val="0"/>
              </a:spcBef>
              <a:buSzPct val="100000"/>
              <a:buFont typeface="Wingdings" pitchFamily="2" charset="2"/>
              <a:buAutoNum type="arabicPeriod"/>
            </a:pPr>
            <a:r>
              <a:rPr lang="ru-RU" altLang="ru-RU" sz="1600" b="1" dirty="0"/>
              <a:t>ДОБАВОЧНАЯ ПОЧКА</a:t>
            </a:r>
            <a:r>
              <a:rPr lang="ru-RU" altLang="ru-RU" sz="1600" dirty="0"/>
              <a:t> формируется в результате наличия дополнительного участка </a:t>
            </a:r>
            <a:r>
              <a:rPr lang="ru-RU" altLang="ru-RU" sz="1600" dirty="0" err="1"/>
              <a:t>метанефрогенной</a:t>
            </a:r>
            <a:r>
              <a:rPr lang="ru-RU" altLang="ru-RU" sz="1600" dirty="0"/>
              <a:t> ткани;</a:t>
            </a:r>
          </a:p>
          <a:p>
            <a:pPr marL="360000" indent="-360000" algn="just">
              <a:spcBef>
                <a:spcPts val="0"/>
              </a:spcBef>
              <a:buSzPct val="100000"/>
              <a:buFont typeface="Wingdings" pitchFamily="2" charset="2"/>
              <a:buAutoNum type="arabicPeriod"/>
            </a:pPr>
            <a:r>
              <a:rPr lang="ru-RU" altLang="ru-RU" sz="1600" dirty="0"/>
              <a:t>Если добавочный мочеточниковый вырост закладывается далеко от основного, то, соответственно, устье мочеточника будет открываться либо в шейке мочевого пузыря, либо в мочеиспускательном канале (</a:t>
            </a:r>
            <a:r>
              <a:rPr lang="ru-RU" altLang="ru-RU" sz="1600" b="1" dirty="0"/>
              <a:t>ЭКТОПИЯ МОЧЕТОЧНИКА</a:t>
            </a:r>
            <a:r>
              <a:rPr lang="ru-RU" altLang="ru-RU" sz="1600" dirty="0"/>
              <a:t>);</a:t>
            </a:r>
          </a:p>
          <a:p>
            <a:pPr marL="360000" indent="-360000" algn="just">
              <a:spcBef>
                <a:spcPts val="0"/>
              </a:spcBef>
              <a:buSzPct val="100000"/>
              <a:buFont typeface="Wingdings" pitchFamily="2" charset="2"/>
              <a:buAutoNum type="arabicPeriod"/>
            </a:pPr>
            <a:r>
              <a:rPr lang="ru-RU" altLang="ru-RU" sz="1600" dirty="0"/>
              <a:t>При отсутствии мочеточникового выроста на одной из сторон – развивается односторонняя </a:t>
            </a:r>
            <a:r>
              <a:rPr lang="ru-RU" altLang="ru-RU" sz="1600" b="1" dirty="0"/>
              <a:t>АГЕНЕЗИЯ ПОЧКИ</a:t>
            </a:r>
            <a:r>
              <a:rPr lang="ru-RU" altLang="ru-RU" sz="1600" dirty="0"/>
              <a:t> и формируется только половина треугольника;</a:t>
            </a: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17436" r="11475" b="26822"/>
          <a:stretch>
            <a:fillRect/>
          </a:stretch>
        </p:blipFill>
        <p:spPr bwMode="auto">
          <a:xfrm>
            <a:off x="1403648" y="933065"/>
            <a:ext cx="3189813" cy="21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5" descr="Копия P11000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765175"/>
            <a:ext cx="359092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8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884368" cy="83671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dirty="0"/>
              <a:t>Аномалии мочеиспускательного канала: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340768"/>
            <a:ext cx="7920880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/>
              <a:t> </a:t>
            </a:r>
            <a:r>
              <a:rPr lang="ru-RU" b="1" dirty="0" smtClean="0">
                <a:solidFill>
                  <a:srgbClr val="0070C0"/>
                </a:solidFill>
              </a:rPr>
              <a:t>гипоспадия</a:t>
            </a:r>
            <a:r>
              <a:rPr lang="ru-RU" b="1" dirty="0" smtClean="0"/>
              <a:t> 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 </a:t>
            </a:r>
            <a:r>
              <a:rPr lang="ru-RU" b="1" dirty="0" err="1" smtClean="0">
                <a:solidFill>
                  <a:srgbClr val="0070C0"/>
                </a:solidFill>
              </a:rPr>
              <a:t>эписпадия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/>
              <a:t> </a:t>
            </a:r>
          </a:p>
          <a:p>
            <a:pPr algn="just"/>
            <a:r>
              <a:rPr lang="ru-RU" b="1" dirty="0" smtClean="0"/>
              <a:t>врожденные </a:t>
            </a:r>
            <a:r>
              <a:rPr lang="ru-RU" b="1" dirty="0" smtClean="0">
                <a:solidFill>
                  <a:srgbClr val="0070C0"/>
                </a:solidFill>
              </a:rPr>
              <a:t>клапаны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0070C0"/>
                </a:solidFill>
              </a:rPr>
              <a:t>облитерации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0070C0"/>
                </a:solidFill>
              </a:rPr>
              <a:t>стриктуры,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дивертикулы </a:t>
            </a:r>
            <a:r>
              <a:rPr lang="ru-RU" b="1" dirty="0" smtClean="0"/>
              <a:t>и </a:t>
            </a:r>
            <a:r>
              <a:rPr lang="ru-RU" b="1" dirty="0" smtClean="0">
                <a:solidFill>
                  <a:srgbClr val="0070C0"/>
                </a:solidFill>
              </a:rPr>
              <a:t>кисты</a:t>
            </a:r>
            <a:r>
              <a:rPr lang="ru-RU" b="1" dirty="0" smtClean="0"/>
              <a:t> уретры </a:t>
            </a:r>
          </a:p>
          <a:p>
            <a:pPr algn="just"/>
            <a:r>
              <a:rPr lang="ru-RU" b="1" dirty="0" smtClean="0"/>
              <a:t> </a:t>
            </a:r>
            <a:r>
              <a:rPr lang="ru-RU" b="1" dirty="0" smtClean="0">
                <a:solidFill>
                  <a:srgbClr val="0070C0"/>
                </a:solidFill>
              </a:rPr>
              <a:t>гипертрофия семенного бугорка</a:t>
            </a:r>
            <a:r>
              <a:rPr lang="ru-RU" b="1" dirty="0" smtClean="0"/>
              <a:t> 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 удвоение </a:t>
            </a:r>
            <a:r>
              <a:rPr lang="ru-RU" b="1" dirty="0" smtClean="0"/>
              <a:t>уретры </a:t>
            </a:r>
          </a:p>
          <a:p>
            <a:pPr algn="just"/>
            <a:r>
              <a:rPr lang="ru-RU" b="1" dirty="0" smtClean="0"/>
              <a:t> </a:t>
            </a:r>
            <a:r>
              <a:rPr lang="ru-RU" b="1" dirty="0" err="1" smtClean="0"/>
              <a:t>уретро</a:t>
            </a:r>
            <a:r>
              <a:rPr lang="ru-RU" b="1" dirty="0" smtClean="0"/>
              <a:t>-прямокишечные </a:t>
            </a:r>
            <a:r>
              <a:rPr lang="ru-RU" b="1" dirty="0" smtClean="0">
                <a:solidFill>
                  <a:srgbClr val="0070C0"/>
                </a:solidFill>
              </a:rPr>
              <a:t>свищи</a:t>
            </a:r>
            <a:endParaRPr lang="ru-RU" b="1" dirty="0"/>
          </a:p>
          <a:p>
            <a:r>
              <a:rPr lang="ru-RU" b="1" dirty="0" smtClean="0">
                <a:solidFill>
                  <a:srgbClr val="0070C0"/>
                </a:solidFill>
              </a:rPr>
              <a:t>выпадение слизистой </a:t>
            </a:r>
            <a:r>
              <a:rPr lang="ru-RU" b="1" dirty="0" smtClean="0"/>
              <a:t>мочеиспускательного канала.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77349495"/>
      </p:ext>
    </p:extLst>
  </p:cSld>
  <p:clrMapOvr>
    <a:masterClrMapping/>
  </p:clrMapOvr>
  <p:transition spd="med">
    <p:wedge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Гипоспадия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b="1" dirty="0" smtClean="0"/>
              <a:t>врожденное недоразвитие губчатой части уретры с замещением недостающего участка соединительной тканью и искривлением полового члена в сторону мошонки. Гипоспадия является одной из наиболее часто встречающихся аномалий мочеиспускательного канала (у 1 из 150—300 новорожденных). В зависимости от расположения наружного отверстия уретры различают: </a:t>
            </a:r>
          </a:p>
          <a:p>
            <a:pPr lvl="2" algn="just"/>
            <a:r>
              <a:rPr lang="ru-RU" sz="3600" i="1" dirty="0" smtClean="0"/>
              <a:t>головчатую гипоспадию, </a:t>
            </a:r>
          </a:p>
          <a:p>
            <a:pPr lvl="2" algn="just"/>
            <a:r>
              <a:rPr lang="ru-RU" sz="3600" i="1" dirty="0" smtClean="0"/>
              <a:t>стволовую гипоспадию, </a:t>
            </a:r>
          </a:p>
          <a:p>
            <a:pPr lvl="2" algn="just"/>
            <a:r>
              <a:rPr lang="ru-RU" sz="3600" i="1" dirty="0" smtClean="0"/>
              <a:t>мошоночную гипоспадию, </a:t>
            </a:r>
          </a:p>
          <a:p>
            <a:pPr lvl="2" algn="just"/>
            <a:r>
              <a:rPr lang="ru-RU" sz="3600" i="1" dirty="0" smtClean="0"/>
              <a:t>промежностную гипоспадию.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22040901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000" dirty="0" smtClean="0"/>
              <a:t>Аномалии мочеиспускательного канала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981200"/>
            <a:ext cx="7543800" cy="56959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sz="2800" b="1" dirty="0" smtClean="0"/>
              <a:t>Гипоспадия полового члена ( венца головки, </a:t>
            </a:r>
            <a:r>
              <a:rPr lang="ru-RU" altLang="ru-RU" sz="2800" b="1" dirty="0" err="1" smtClean="0"/>
              <a:t>окологоловчатая</a:t>
            </a:r>
            <a:r>
              <a:rPr lang="ru-RU" altLang="ru-RU" sz="2800" b="1" dirty="0" smtClean="0"/>
              <a:t>, дистальной-, средней-, проксимальной трети полового члена )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sz="2800" b="1" dirty="0" smtClean="0"/>
              <a:t>Мошоночная гипоспадия ( дистальной-, средней трети мошонки )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sz="2800" b="1" dirty="0" err="1" smtClean="0"/>
              <a:t>Мошоночно</a:t>
            </a:r>
            <a:r>
              <a:rPr lang="ru-RU" altLang="ru-RU" sz="2800" b="1" dirty="0" smtClean="0"/>
              <a:t>-промежностная гипоспадия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sz="2800" b="1" dirty="0" smtClean="0"/>
              <a:t>Промежностная гипоспадия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sz="2800" b="1" dirty="0" smtClean="0"/>
              <a:t>Гипоспадия без гипоспадии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endParaRPr lang="ru-RU" altLang="ru-RU" sz="2800" b="1" dirty="0" smtClean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altLang="ru-RU" sz="2800" b="1" dirty="0" smtClean="0"/>
              <a:t>       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ru-RU" alt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0125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dirty="0"/>
              <a:t>Гипоспадия: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5328592" cy="5589240"/>
          </a:xfrm>
        </p:spPr>
        <p:txBody>
          <a:bodyPr>
            <a:normAutofit fontScale="62500" lnSpcReduction="20000"/>
          </a:bodyPr>
          <a:lstStyle/>
          <a:p>
            <a:pPr algn="just">
              <a:spcBef>
                <a:spcPct val="50000"/>
              </a:spcBef>
            </a:pPr>
            <a:r>
              <a:rPr lang="ru-RU" b="1" dirty="0" smtClean="0">
                <a:solidFill>
                  <a:srgbClr val="0070C0"/>
                </a:solidFill>
              </a:rPr>
              <a:t>1 : 250-300 </a:t>
            </a:r>
            <a:r>
              <a:rPr lang="ru-RU" b="1" dirty="0" smtClean="0"/>
              <a:t>новорожденных, </a:t>
            </a:r>
          </a:p>
          <a:p>
            <a:pPr algn="just">
              <a:spcBef>
                <a:spcPct val="50000"/>
              </a:spcBef>
            </a:pPr>
            <a:r>
              <a:rPr lang="ru-RU" b="1" dirty="0" err="1" smtClean="0">
                <a:solidFill>
                  <a:srgbClr val="0070C0"/>
                </a:solidFill>
              </a:rPr>
              <a:t>Тестикулярная</a:t>
            </a:r>
            <a:r>
              <a:rPr lang="ru-RU" b="1" dirty="0" smtClean="0">
                <a:solidFill>
                  <a:srgbClr val="0070C0"/>
                </a:solidFill>
              </a:rPr>
              <a:t>  недостаточность</a:t>
            </a:r>
            <a:r>
              <a:rPr lang="ru-RU" b="1" dirty="0" smtClean="0"/>
              <a:t>.</a:t>
            </a:r>
          </a:p>
          <a:p>
            <a:pPr algn="just">
              <a:spcBef>
                <a:spcPct val="50000"/>
              </a:spcBef>
              <a:buNone/>
            </a:pPr>
            <a:endParaRPr lang="ru-RU" b="1" dirty="0" smtClean="0"/>
          </a:p>
          <a:p>
            <a:pPr algn="just"/>
            <a:r>
              <a:rPr lang="ru-RU" b="1" dirty="0" smtClean="0"/>
              <a:t>Гипоспадия </a:t>
            </a:r>
            <a:r>
              <a:rPr lang="ru-RU" b="1" dirty="0" smtClean="0">
                <a:solidFill>
                  <a:srgbClr val="FF33CC"/>
                </a:solidFill>
              </a:rPr>
              <a:t>венца полового члена.</a:t>
            </a:r>
          </a:p>
          <a:p>
            <a:pPr algn="just"/>
            <a:r>
              <a:rPr lang="ru-RU" b="1" dirty="0" err="1" smtClean="0">
                <a:solidFill>
                  <a:srgbClr val="FF33CC"/>
                </a:solidFill>
              </a:rPr>
              <a:t>Окологоловчатая</a:t>
            </a:r>
            <a:r>
              <a:rPr lang="ru-RU" b="1" dirty="0" smtClean="0"/>
              <a:t> (</a:t>
            </a:r>
            <a:r>
              <a:rPr lang="ru-RU" b="1" dirty="0" err="1" smtClean="0"/>
              <a:t>околовенечная</a:t>
            </a:r>
            <a:r>
              <a:rPr lang="ru-RU" b="1" dirty="0" smtClean="0"/>
              <a:t>)гипоспадия.</a:t>
            </a:r>
          </a:p>
          <a:p>
            <a:pPr algn="just"/>
            <a:r>
              <a:rPr lang="ru-RU" b="1" dirty="0" smtClean="0"/>
              <a:t>Гипоспадия </a:t>
            </a:r>
            <a:r>
              <a:rPr lang="ru-RU" b="1" dirty="0" smtClean="0">
                <a:solidFill>
                  <a:srgbClr val="FF33CC"/>
                </a:solidFill>
              </a:rPr>
              <a:t>дистальной, средней и проксимальной  третей полового члена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err="1" smtClean="0">
                <a:solidFill>
                  <a:srgbClr val="FF33CC"/>
                </a:solidFill>
              </a:rPr>
              <a:t>Мошоночно-промежностная</a:t>
            </a:r>
            <a:r>
              <a:rPr lang="ru-RU" b="1" dirty="0" smtClean="0">
                <a:solidFill>
                  <a:srgbClr val="FF33CC"/>
                </a:solidFill>
              </a:rPr>
              <a:t> и промежностные </a:t>
            </a:r>
            <a:r>
              <a:rPr lang="ru-RU" b="1" dirty="0" smtClean="0"/>
              <a:t>формы гипоспадии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Диагноз гипоспадии устанавливают при </a:t>
            </a:r>
            <a:r>
              <a:rPr lang="ru-RU" b="1" dirty="0" smtClean="0">
                <a:solidFill>
                  <a:srgbClr val="FF0000"/>
                </a:solidFill>
              </a:rPr>
              <a:t>объективном исследовании</a:t>
            </a:r>
            <a:r>
              <a:rPr lang="ru-RU" b="1" dirty="0" smtClean="0"/>
              <a:t>, определить </a:t>
            </a:r>
            <a:r>
              <a:rPr lang="ru-RU" b="1" dirty="0" smtClean="0">
                <a:solidFill>
                  <a:srgbClr val="FF9900"/>
                </a:solidFill>
              </a:rPr>
              <a:t>генетический пол ребенка.</a:t>
            </a:r>
          </a:p>
          <a:p>
            <a:pPr algn="just">
              <a:buNone/>
            </a:pPr>
            <a:endParaRPr lang="ru-RU" b="1" dirty="0" smtClean="0">
              <a:solidFill>
                <a:srgbClr val="FF9900"/>
              </a:solidFill>
            </a:endParaRP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операцию проводят </a:t>
            </a:r>
            <a:r>
              <a:rPr lang="ru-RU" b="1" i="1" dirty="0" smtClean="0">
                <a:solidFill>
                  <a:srgbClr val="800000"/>
                </a:solidFill>
              </a:rPr>
              <a:t>при значительном искривлении </a:t>
            </a:r>
            <a:r>
              <a:rPr lang="ru-RU" b="1" dirty="0" smtClean="0"/>
              <a:t>головки полового члена и/ или </a:t>
            </a:r>
            <a:r>
              <a:rPr lang="ru-RU" b="1" i="1" dirty="0" err="1" smtClean="0">
                <a:solidFill>
                  <a:srgbClr val="800000"/>
                </a:solidFill>
              </a:rPr>
              <a:t>меатостенозе</a:t>
            </a:r>
            <a:r>
              <a:rPr lang="ru-RU" b="1" i="1" dirty="0" smtClean="0">
                <a:solidFill>
                  <a:srgbClr val="800000"/>
                </a:solidFill>
              </a:rPr>
              <a:t>.</a:t>
            </a:r>
          </a:p>
        </p:txBody>
      </p:sp>
      <p:pic>
        <p:nvPicPr>
          <p:cNvPr id="4" name="Picture 14" descr="hypospadi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3" y="764704"/>
            <a:ext cx="2555777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7" descr="F:\КАФЕДРА РАБОТА (Кочетов)\аномалии\Гипоспадия пластика\05042011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191000"/>
            <a:ext cx="241176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30826866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300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115616" y="1988840"/>
            <a:ext cx="2051050" cy="2168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b="1" dirty="0" smtClean="0"/>
              <a:t>1:450-500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709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800" dirty="0"/>
              <a:t>«гипоспадия без гипоспадии»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68760"/>
            <a:ext cx="7920880" cy="532859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dirty="0" smtClean="0"/>
              <a:t>гипоспадия, </a:t>
            </a:r>
            <a:r>
              <a:rPr lang="ru-RU" sz="3600" dirty="0" smtClean="0"/>
              <a:t>при которой </a:t>
            </a:r>
            <a:r>
              <a:rPr lang="ru-RU" sz="3600" dirty="0"/>
              <a:t>наружное отверстие уретры находится в обычном месте на головке </a:t>
            </a:r>
            <a:r>
              <a:rPr lang="ru-RU" sz="3600" dirty="0" smtClean="0"/>
              <a:t>полового члена</a:t>
            </a:r>
            <a:r>
              <a:rPr lang="ru-RU" sz="3600" dirty="0"/>
              <a:t>, но сама она значительно укорочена. </a:t>
            </a:r>
            <a:endParaRPr lang="ru-RU" sz="3600" dirty="0" smtClean="0"/>
          </a:p>
          <a:p>
            <a:r>
              <a:rPr lang="ru-RU" sz="3600" dirty="0" smtClean="0"/>
              <a:t>Между </a:t>
            </a:r>
            <a:r>
              <a:rPr lang="ru-RU" sz="3600" dirty="0"/>
              <a:t>укороченной уретрой и </a:t>
            </a:r>
            <a:r>
              <a:rPr lang="ru-RU" sz="3600" dirty="0" smtClean="0"/>
              <a:t>нормальной длины </a:t>
            </a:r>
            <a:r>
              <a:rPr lang="ru-RU" sz="3600" dirty="0"/>
              <a:t>половым членом располагается плотный соединительнотканный тяж (хорда</a:t>
            </a:r>
            <a:r>
              <a:rPr lang="ru-RU" sz="3600" dirty="0" smtClean="0"/>
              <a:t>), который </a:t>
            </a:r>
            <a:r>
              <a:rPr lang="ru-RU" sz="3600" dirty="0"/>
              <a:t>делает пенис резко искривленным в дорсальном направлении.</a:t>
            </a:r>
          </a:p>
        </p:txBody>
      </p:sp>
    </p:spTree>
    <p:extLst>
      <p:ext uri="{BB962C8B-B14F-4D97-AF65-F5344CB8AC3E}">
        <p14:creationId xmlns:p14="http://schemas.microsoft.com/office/powerpoint/2010/main" val="5332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 </a:t>
            </a:r>
            <a:r>
              <a:rPr lang="ru-RU" dirty="0"/>
              <a:t>типа «</a:t>
            </a:r>
            <a:r>
              <a:rPr lang="ru-RU" dirty="0" smtClean="0"/>
              <a:t>гипоспадии </a:t>
            </a:r>
            <a:r>
              <a:rPr lang="ru-RU" dirty="0"/>
              <a:t>без гипоспадии»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7638"/>
            <a:ext cx="7944068" cy="474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5498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647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Диагноз гипоспадии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Autofit/>
          </a:bodyPr>
          <a:lstStyle/>
          <a:p>
            <a:r>
              <a:rPr lang="ru-RU" sz="3600" dirty="0" smtClean="0"/>
              <a:t>устанавливают </a:t>
            </a:r>
            <a:r>
              <a:rPr lang="ru-RU" sz="3600" dirty="0"/>
              <a:t>при объективном исследовании. В ряде </a:t>
            </a:r>
            <a:r>
              <a:rPr lang="ru-RU" sz="3600" dirty="0" smtClean="0"/>
              <a:t>случаев бывает </a:t>
            </a:r>
            <a:r>
              <a:rPr lang="ru-RU" sz="3600" dirty="0"/>
              <a:t>трудно отличить мошоночную и промежностную гипоспадию от </a:t>
            </a:r>
            <a:r>
              <a:rPr lang="ru-RU" sz="3600" dirty="0" smtClean="0"/>
              <a:t>женского ложного </a:t>
            </a:r>
            <a:r>
              <a:rPr lang="ru-RU" sz="3600" dirty="0"/>
              <a:t>гермафродитизма. В таких случаях необходимо определить генетический </a:t>
            </a:r>
            <a:r>
              <a:rPr lang="ru-RU" sz="3600" dirty="0" smtClean="0"/>
              <a:t>пол ребенка</a:t>
            </a:r>
            <a:r>
              <a:rPr lang="ru-RU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50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Лечение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8388424" cy="6336704"/>
          </a:xfrm>
        </p:spPr>
        <p:txBody>
          <a:bodyPr>
            <a:normAutofit/>
          </a:bodyPr>
          <a:lstStyle/>
          <a:p>
            <a:r>
              <a:rPr lang="ru-RU" sz="2400" dirty="0"/>
              <a:t>Оперативное лечение показано при всех формах данной аномалии и выполняется </a:t>
            </a:r>
            <a:r>
              <a:rPr lang="ru-RU" sz="2400" dirty="0" smtClean="0"/>
              <a:t>в первые </a:t>
            </a:r>
            <a:r>
              <a:rPr lang="ru-RU" sz="2400" dirty="0"/>
              <a:t>годы жизни ребенка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При </a:t>
            </a:r>
            <a:r>
              <a:rPr lang="ru-RU" sz="2400" dirty="0"/>
              <a:t>головчатой и венечной гипоспадии операцию </a:t>
            </a:r>
            <a:r>
              <a:rPr lang="ru-RU" sz="2400" dirty="0" smtClean="0"/>
              <a:t>проводят при </a:t>
            </a:r>
            <a:r>
              <a:rPr lang="ru-RU" sz="2400" dirty="0"/>
              <a:t>значительном искривлении головки полового члена и/ или </a:t>
            </a:r>
            <a:r>
              <a:rPr lang="ru-RU" sz="2400" dirty="0" err="1"/>
              <a:t>меатостенозе</a:t>
            </a:r>
            <a:r>
              <a:rPr lang="ru-RU" sz="2400" dirty="0" smtClean="0"/>
              <a:t>.</a:t>
            </a:r>
          </a:p>
          <a:p>
            <a:r>
              <a:rPr lang="ru-RU" sz="2400" b="1" dirty="0" smtClean="0"/>
              <a:t>Методы лечения направлены </a:t>
            </a:r>
            <a:r>
              <a:rPr lang="ru-RU" sz="2400" b="1" dirty="0"/>
              <a:t>на достижение двух основных целей</a:t>
            </a:r>
            <a:r>
              <a:rPr lang="ru-RU" sz="2400" dirty="0"/>
              <a:t>: </a:t>
            </a:r>
            <a:r>
              <a:rPr lang="ru-RU" sz="2400" dirty="0" smtClean="0"/>
              <a:t>создание недостающей </a:t>
            </a:r>
            <a:r>
              <a:rPr lang="ru-RU" sz="2400" dirty="0"/>
              <a:t>части уретры с формированием ее наружного отверстия в </a:t>
            </a:r>
            <a:r>
              <a:rPr lang="ru-RU" sz="2400" dirty="0" smtClean="0"/>
              <a:t>нормальном анатомическом </a:t>
            </a:r>
            <a:r>
              <a:rPr lang="ru-RU" sz="2400" dirty="0"/>
              <a:t>положении и выпрямление полового члена за счет </a:t>
            </a:r>
            <a:r>
              <a:rPr lang="ru-RU" sz="2400" dirty="0" smtClean="0"/>
              <a:t>иссечения соединительнотканных </a:t>
            </a:r>
            <a:r>
              <a:rPr lang="ru-RU" sz="2400" dirty="0"/>
              <a:t>рубцов (хорды). </a:t>
            </a:r>
            <a:endParaRPr lang="ru-RU" sz="2400" dirty="0" smtClean="0"/>
          </a:p>
          <a:p>
            <a:r>
              <a:rPr lang="ru-RU" sz="2400" dirty="0" smtClean="0"/>
              <a:t>Прогноз </a:t>
            </a:r>
            <a:r>
              <a:rPr lang="ru-RU" sz="2400" dirty="0"/>
              <a:t>при своевременно </a:t>
            </a:r>
            <a:r>
              <a:rPr lang="ru-RU" sz="2400" dirty="0" smtClean="0"/>
              <a:t>выполненной пластической </a:t>
            </a:r>
            <a:r>
              <a:rPr lang="ru-RU" sz="2400" dirty="0"/>
              <a:t>операции благоприятный.</a:t>
            </a:r>
          </a:p>
        </p:txBody>
      </p:sp>
    </p:spTree>
    <p:extLst>
      <p:ext uri="{BB962C8B-B14F-4D97-AF65-F5344CB8AC3E}">
        <p14:creationId xmlns:p14="http://schemas.microsoft.com/office/powerpoint/2010/main" val="24771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620688"/>
            <a:ext cx="7632848" cy="622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ведения пациентов с Гипоспадией.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«гипоспадии без гипоспадии» мочеиспускание нарушается незначительно, поэтому основным критерием, определяющим необходимость хирургической коррекции, является степень искривления полового члена. </a:t>
            </a:r>
          </a:p>
          <a:p>
            <a:pPr algn="ctr">
              <a:lnSpc>
                <a:spcPct val="12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при выпрямлении приходится пересекать короткую, хотя и нормально открывающуюся, уретру и создавать на какое-то время искусственную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дистопию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ее наружного отверстия, то решение о необходимости вмешательства представляет собой трудную и ответственную задачу. Необходимо учитывать как настойчивость больного, так и опыт медицинского учреждения в лечении гипоспадии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8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2" name="Rectangle 6"/>
          <p:cNvSpPr>
            <a:spLocks noGrp="1" noRot="1" noChangeArrowheads="1"/>
          </p:cNvSpPr>
          <p:nvPr>
            <p:ph sz="half" idx="1"/>
          </p:nvPr>
        </p:nvSpPr>
        <p:spPr>
          <a:xfrm>
            <a:off x="1115616" y="5013176"/>
            <a:ext cx="7777559" cy="1728192"/>
          </a:xfrm>
        </p:spPr>
        <p:txBody>
          <a:bodyPr/>
          <a:lstStyle/>
          <a:p>
            <a:pPr marL="360000" indent="-360000" algn="just"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1600" dirty="0"/>
              <a:t>10. </a:t>
            </a:r>
            <a:r>
              <a:rPr lang="ru-RU" altLang="ru-RU" sz="1600" dirty="0" smtClean="0"/>
              <a:t>Нарушение </a:t>
            </a:r>
            <a:r>
              <a:rPr lang="ru-RU" altLang="ru-RU" sz="1600" dirty="0"/>
              <a:t>смещения мочевого пузыря вниз приводит к образованию </a:t>
            </a:r>
            <a:r>
              <a:rPr lang="ru-RU" altLang="ru-RU" sz="1600" b="1" dirty="0"/>
              <a:t>ДИВЕРТИКУЛА МОЧЕВОГО ПУЗЫРЯ;</a:t>
            </a:r>
          </a:p>
          <a:p>
            <a:pPr marL="360000" indent="-360000" algn="just"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1600" dirty="0"/>
              <a:t>11. </a:t>
            </a:r>
            <a:r>
              <a:rPr lang="ru-RU" altLang="ru-RU" sz="1600" dirty="0" smtClean="0"/>
              <a:t>Нарушение </a:t>
            </a:r>
            <a:r>
              <a:rPr lang="ru-RU" altLang="ru-RU" sz="1600" dirty="0"/>
              <a:t>закладки полового бугорка приводит к тому, что мочеполовая бороздка частично или полностью открыта (на дорсальной поверхности </a:t>
            </a:r>
            <a:r>
              <a:rPr lang="ru-RU" altLang="ru-RU" sz="1600" dirty="0" err="1"/>
              <a:t>пещеритсых</a:t>
            </a:r>
            <a:r>
              <a:rPr lang="ru-RU" altLang="ru-RU" sz="1600" dirty="0"/>
              <a:t> тел) –   </a:t>
            </a:r>
            <a:r>
              <a:rPr lang="ru-RU" altLang="ru-RU" sz="1600" b="1" dirty="0"/>
              <a:t>ЭПИСПАДИЯ</a:t>
            </a:r>
            <a:r>
              <a:rPr lang="ru-RU" altLang="ru-RU" sz="1600" dirty="0"/>
              <a:t>; </a:t>
            </a:r>
          </a:p>
          <a:p>
            <a:pPr marL="360000" indent="-360000" algn="just"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1600" dirty="0"/>
              <a:t>12.   Нарушение срастания мочеполовых складок вызывает – </a:t>
            </a:r>
            <a:r>
              <a:rPr lang="ru-RU" altLang="ru-RU" sz="1600" b="1" dirty="0"/>
              <a:t>ГИПОСПАДИЮ</a:t>
            </a:r>
            <a:r>
              <a:rPr lang="ru-RU" altLang="ru-RU" sz="1600" dirty="0"/>
              <a:t>;</a:t>
            </a:r>
          </a:p>
        </p:txBody>
      </p:sp>
      <p:sp>
        <p:nvSpPr>
          <p:cNvPr id="137223" name="Rectangle 7"/>
          <p:cNvSpPr>
            <a:spLocks noGrp="1" noRot="1" noChangeArrowheads="1"/>
          </p:cNvSpPr>
          <p:nvPr>
            <p:ph sz="half" idx="2"/>
          </p:nvPr>
        </p:nvSpPr>
        <p:spPr>
          <a:xfrm>
            <a:off x="4051300" y="3141663"/>
            <a:ext cx="4913313" cy="2736850"/>
          </a:xfrm>
        </p:spPr>
        <p:txBody>
          <a:bodyPr/>
          <a:lstStyle/>
          <a:p>
            <a:pPr marL="360000" indent="-360000" algn="just"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1600" dirty="0"/>
              <a:t>7.   Если </a:t>
            </a:r>
            <a:r>
              <a:rPr lang="ru-RU" altLang="ru-RU" sz="1600" dirty="0" err="1"/>
              <a:t>мочепрямокишечная</a:t>
            </a:r>
            <a:r>
              <a:rPr lang="ru-RU" altLang="ru-RU" sz="1600" dirty="0"/>
              <a:t> перегородка на 5 </a:t>
            </a:r>
            <a:r>
              <a:rPr lang="ru-RU" altLang="ru-RU" sz="1600" dirty="0" err="1"/>
              <a:t>нед</a:t>
            </a:r>
            <a:r>
              <a:rPr lang="ru-RU" altLang="ru-RU" sz="1600" dirty="0"/>
              <a:t>. не разделяет клоаку – </a:t>
            </a:r>
            <a:r>
              <a:rPr lang="ru-RU" altLang="ru-RU" sz="1600" b="1" dirty="0"/>
              <a:t>ВРОЖДЕННАЯ КЛОАКА;</a:t>
            </a:r>
          </a:p>
          <a:p>
            <a:pPr marL="360000" indent="-360000" algn="just"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1600" dirty="0"/>
              <a:t>8.   Из-за неполного разделения – </a:t>
            </a:r>
            <a:r>
              <a:rPr lang="ru-RU" altLang="ru-RU" sz="1600" b="1" dirty="0"/>
              <a:t>ВРОЖДЕННЫЕ СВИЩИ</a:t>
            </a:r>
            <a:r>
              <a:rPr lang="ru-RU" altLang="ru-RU" sz="1600" dirty="0"/>
              <a:t> в сочетании с атрезией заднего похода;</a:t>
            </a:r>
          </a:p>
          <a:p>
            <a:pPr marL="360000" indent="-360000" algn="just"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1600" dirty="0"/>
              <a:t>9.   </a:t>
            </a:r>
            <a:r>
              <a:rPr lang="ru-RU" altLang="ru-RU" sz="1600" dirty="0" err="1"/>
              <a:t>Незаращение</a:t>
            </a:r>
            <a:r>
              <a:rPr lang="ru-RU" altLang="ru-RU" sz="1600" dirty="0"/>
              <a:t> мочевого протока приводит к образованию </a:t>
            </a:r>
            <a:r>
              <a:rPr lang="ru-RU" altLang="ru-RU" sz="1600" b="1" dirty="0"/>
              <a:t>ПУЗЫРНО-ПУПОЧНОГО СВИЩА</a:t>
            </a:r>
            <a:r>
              <a:rPr lang="ru-RU" altLang="ru-RU" sz="1600" dirty="0"/>
              <a:t> (киста);</a:t>
            </a:r>
          </a:p>
          <a:p>
            <a:pPr marL="360000" indent="-360000" algn="just">
              <a:spcBef>
                <a:spcPts val="0"/>
              </a:spcBef>
              <a:buFont typeface="Wingdings" pitchFamily="2" charset="2"/>
              <a:buNone/>
            </a:pPr>
            <a:endParaRPr lang="ru-RU" altLang="ru-RU" sz="1600" dirty="0"/>
          </a:p>
        </p:txBody>
      </p:sp>
      <p:pic>
        <p:nvPicPr>
          <p:cNvPr id="137220" name="Picture 4" descr="P110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88913"/>
            <a:ext cx="5092700" cy="27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9" t="7607" r="32628" b="10565"/>
          <a:stretch>
            <a:fillRect/>
          </a:stretch>
        </p:blipFill>
        <p:spPr bwMode="auto">
          <a:xfrm>
            <a:off x="1087638" y="260648"/>
            <a:ext cx="2951640" cy="40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8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63661"/>
            <a:ext cx="8172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Показаниями к операции при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окологоловчатой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Гипоспадии.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вляются сужение наружного отверстия уретры, нарушающее отток мочи, и (или) значительное искривление полового члена и его головки. Если сужение наружного отверстия уретры в этих случаях является абсолютным показанием к хирургическому лечению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меатотомии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ввиду его опасности для вышележащих мочевых путей и здоровья больного, то искривление полового члена — относительным и должно учитываться в зависимости от степени его влияния на половую функцию, как правило, во взрослом состоянии пациента. При отсутствии этих признаков удлинение уретры на 1 — 2 см и перемещение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дистопированного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отверстия на головку нецелесообразно из-за возможных серьезных осложнений (образование стриктур, искривление и запустение сосудов головки и др.).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3705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000" dirty="0" smtClean="0"/>
              <a:t>Аномалии мочеиспускательного канала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b="1" dirty="0" err="1" smtClean="0"/>
              <a:t>Эписпадия</a:t>
            </a:r>
            <a:r>
              <a:rPr lang="ru-RU" altLang="ru-RU" b="1" dirty="0" smtClean="0"/>
              <a:t> головки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b="1" dirty="0" err="1" smtClean="0"/>
              <a:t>Эписпадия</a:t>
            </a:r>
            <a:r>
              <a:rPr lang="ru-RU" altLang="ru-RU" b="1" dirty="0" smtClean="0"/>
              <a:t> полового члена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b="1" dirty="0" smtClean="0"/>
              <a:t>Полная ( тотальная ) </a:t>
            </a:r>
            <a:r>
              <a:rPr lang="ru-RU" altLang="ru-RU" b="1" dirty="0" err="1" smtClean="0"/>
              <a:t>эписпадия</a:t>
            </a:r>
            <a:endParaRPr lang="ru-RU" alt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2034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 algn="ctr"/>
            <a:r>
              <a:rPr lang="ru-RU" dirty="0" err="1" smtClean="0"/>
              <a:t>Эписпадия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59632" y="1412776"/>
            <a:ext cx="7498080" cy="48006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/>
              <a:t> порок развития мочеиспускательного канала, для которого характерно недоразвитие или отсутствие на большем или меньшем протяжении верхней его стенки. Частота встречаемости реже, чем у гипоспадии,- примерно у 1 из 50 000 новорожденных. Мочеиспускательный канал при этой патологии расположен на задней стороне полового члена между расщепленными пещеристыми телами.</a:t>
            </a:r>
          </a:p>
          <a:p>
            <a:pPr algn="just"/>
            <a:endParaRPr lang="ru-RU" b="1" dirty="0" smtClean="0"/>
          </a:p>
          <a:p>
            <a:pPr marL="82296" indent="0" algn="just">
              <a:buNone/>
            </a:pPr>
            <a:r>
              <a:rPr lang="ru-RU" b="1" dirty="0" smtClean="0"/>
              <a:t>Различают: </a:t>
            </a:r>
          </a:p>
          <a:p>
            <a:pPr algn="just"/>
            <a:r>
              <a:rPr lang="ru-RU" sz="3600" b="1" i="1" dirty="0" err="1" smtClean="0"/>
              <a:t>эписпадию</a:t>
            </a:r>
            <a:r>
              <a:rPr lang="ru-RU" sz="3600" b="1" i="1" dirty="0" smtClean="0"/>
              <a:t> головки, </a:t>
            </a:r>
          </a:p>
          <a:p>
            <a:pPr algn="just"/>
            <a:r>
              <a:rPr lang="ru-RU" sz="3600" b="1" i="1" dirty="0" err="1" smtClean="0"/>
              <a:t>эписпадию</a:t>
            </a:r>
            <a:r>
              <a:rPr lang="ru-RU" sz="3600" b="1" i="1" dirty="0" smtClean="0"/>
              <a:t> полового члена, </a:t>
            </a:r>
          </a:p>
          <a:p>
            <a:pPr algn="just"/>
            <a:r>
              <a:rPr lang="ru-RU" sz="3600" b="1" i="1" dirty="0" smtClean="0"/>
              <a:t>тотальную </a:t>
            </a:r>
            <a:r>
              <a:rPr lang="ru-RU" sz="3600" b="1" i="1" dirty="0" err="1" smtClean="0"/>
              <a:t>эписпадию</a:t>
            </a:r>
            <a:r>
              <a:rPr lang="ru-RU" sz="3600" b="1" i="1" dirty="0" smtClean="0"/>
              <a:t>.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1827010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dirty="0" err="1"/>
              <a:t>Эписпадия</a:t>
            </a:r>
            <a:r>
              <a:rPr lang="ru-RU" sz="4000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620688"/>
            <a:ext cx="7812360" cy="5256584"/>
          </a:xfrm>
        </p:spPr>
        <p:txBody>
          <a:bodyPr>
            <a:normAutofit/>
          </a:bodyPr>
          <a:lstStyle/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smtClean="0"/>
              <a:t>Врожденное </a:t>
            </a:r>
            <a:r>
              <a:rPr lang="ru-RU" sz="1400" b="1" dirty="0" smtClean="0">
                <a:solidFill>
                  <a:srgbClr val="00B0F0"/>
                </a:solidFill>
              </a:rPr>
              <a:t>расщепление всей или части передней стенки мочеиспускательного канала </a:t>
            </a:r>
            <a:r>
              <a:rPr lang="ru-RU" sz="1400" b="1" dirty="0" smtClean="0"/>
              <a:t>, 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smtClean="0"/>
              <a:t>На дорсальной поверхности полового члена обнаруживается отверстие уретры.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err="1" smtClean="0">
                <a:solidFill>
                  <a:srgbClr val="FF33CC"/>
                </a:solidFill>
              </a:rPr>
              <a:t>Эписпадия</a:t>
            </a:r>
            <a:r>
              <a:rPr lang="ru-RU" sz="1400" b="1" dirty="0" smtClean="0">
                <a:solidFill>
                  <a:srgbClr val="FF33CC"/>
                </a:solidFill>
              </a:rPr>
              <a:t> головки </a:t>
            </a:r>
            <a:r>
              <a:rPr lang="ru-RU" sz="1400" b="1" dirty="0" smtClean="0"/>
              <a:t>полового члена встречается крайне редко и не требует хирургической коррекции.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err="1" smtClean="0">
                <a:solidFill>
                  <a:srgbClr val="FF33CC"/>
                </a:solidFill>
              </a:rPr>
              <a:t>Эписпадия</a:t>
            </a:r>
            <a:r>
              <a:rPr lang="ru-RU" sz="1400" b="1" dirty="0" smtClean="0">
                <a:solidFill>
                  <a:srgbClr val="FF33CC"/>
                </a:solidFill>
              </a:rPr>
              <a:t> полового члена</a:t>
            </a:r>
            <a:r>
              <a:rPr lang="ru-RU" sz="1400" b="1" dirty="0" smtClean="0"/>
              <a:t>. Наружное отверстие уретры находится в области венца на тыльной поверхности полового члена.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rgbClr val="FF33CC"/>
                </a:solidFill>
              </a:rPr>
              <a:t>Полная (тотальная) </a:t>
            </a:r>
            <a:r>
              <a:rPr lang="ru-RU" sz="1400" b="1" dirty="0" err="1" smtClean="0"/>
              <a:t>эписпадия</a:t>
            </a:r>
            <a:r>
              <a:rPr lang="ru-RU" sz="1400" b="1" dirty="0" smtClean="0"/>
              <a:t> - самая тяжелая форма при которой наружное отверстие уретры располагается </a:t>
            </a:r>
            <a:r>
              <a:rPr lang="ru-RU" sz="1400" b="1" dirty="0" smtClean="0">
                <a:solidFill>
                  <a:srgbClr val="00B0F0"/>
                </a:solidFill>
              </a:rPr>
              <a:t>у корня </a:t>
            </a:r>
            <a:r>
              <a:rPr lang="ru-RU" sz="1400" b="1" dirty="0" smtClean="0"/>
              <a:t>полового члена. Отверстие напоминает широкую воронку.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err="1" smtClean="0">
                <a:solidFill>
                  <a:srgbClr val="FF33CC"/>
                </a:solidFill>
              </a:rPr>
              <a:t>Клиторная</a:t>
            </a:r>
            <a:r>
              <a:rPr lang="ru-RU" sz="1400" b="1" dirty="0" smtClean="0">
                <a:solidFill>
                  <a:srgbClr val="FF33CC"/>
                </a:solidFill>
              </a:rPr>
              <a:t> форма </a:t>
            </a:r>
            <a:r>
              <a:rPr lang="ru-RU" sz="1400" b="1" dirty="0" err="1" smtClean="0"/>
              <a:t>эписпадии</a:t>
            </a:r>
            <a:r>
              <a:rPr lang="ru-RU" sz="1400" b="1" dirty="0" smtClean="0"/>
              <a:t> у девочек - незначительное расщепление терминального отдела уретры. Чаще всего эта форма остается незамеченной.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err="1" smtClean="0">
                <a:solidFill>
                  <a:srgbClr val="FF33CC"/>
                </a:solidFill>
              </a:rPr>
              <a:t>Подлобковая</a:t>
            </a:r>
            <a:r>
              <a:rPr lang="ru-RU" sz="1400" b="1" dirty="0" smtClean="0">
                <a:solidFill>
                  <a:srgbClr val="FF33CC"/>
                </a:solidFill>
              </a:rPr>
              <a:t> </a:t>
            </a:r>
            <a:r>
              <a:rPr lang="ru-RU" sz="1400" b="1" dirty="0" err="1" smtClean="0">
                <a:solidFill>
                  <a:srgbClr val="FF33CC"/>
                </a:solidFill>
              </a:rPr>
              <a:t>э</a:t>
            </a:r>
            <a:r>
              <a:rPr lang="ru-RU" sz="1400" b="1" dirty="0" err="1" smtClean="0"/>
              <a:t>писпадия</a:t>
            </a:r>
            <a:r>
              <a:rPr lang="ru-RU" sz="1400" b="1" dirty="0" smtClean="0"/>
              <a:t> характеризуется расщеплением мочеиспускательного канала </a:t>
            </a:r>
            <a:r>
              <a:rPr lang="ru-RU" sz="1400" b="1" dirty="0" smtClean="0">
                <a:solidFill>
                  <a:srgbClr val="00B0F0"/>
                </a:solidFill>
              </a:rPr>
              <a:t>до шейки мочевого </a:t>
            </a:r>
            <a:r>
              <a:rPr lang="ru-RU" sz="1400" b="1" dirty="0" smtClean="0"/>
              <a:t>пузыря и расщеплением клитора.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rgbClr val="FF33CC"/>
                </a:solidFill>
              </a:rPr>
              <a:t>Полная (</a:t>
            </a:r>
            <a:r>
              <a:rPr lang="ru-RU" sz="1400" b="1" dirty="0" err="1" smtClean="0">
                <a:solidFill>
                  <a:srgbClr val="FF33CC"/>
                </a:solidFill>
              </a:rPr>
              <a:t>залобковая</a:t>
            </a:r>
            <a:r>
              <a:rPr lang="ru-RU" sz="1400" b="1" dirty="0" smtClean="0">
                <a:solidFill>
                  <a:srgbClr val="FF33CC"/>
                </a:solidFill>
              </a:rPr>
              <a:t>) </a:t>
            </a:r>
            <a:r>
              <a:rPr lang="ru-RU" sz="1400" b="1" dirty="0" err="1" smtClean="0"/>
              <a:t>эписпадия</a:t>
            </a:r>
            <a:r>
              <a:rPr lang="ru-RU" sz="1400" b="1" dirty="0" smtClean="0"/>
              <a:t>: </a:t>
            </a:r>
            <a:r>
              <a:rPr lang="ru-RU" sz="1400" b="1" dirty="0" smtClean="0">
                <a:solidFill>
                  <a:srgbClr val="00B0F0"/>
                </a:solidFill>
              </a:rPr>
              <a:t>передняя стенка </a:t>
            </a:r>
            <a:r>
              <a:rPr lang="ru-RU" sz="1400" b="1" dirty="0" smtClean="0"/>
              <a:t>мочеиспускательного </a:t>
            </a:r>
            <a:r>
              <a:rPr lang="ru-RU" sz="1400" b="1" dirty="0" smtClean="0">
                <a:solidFill>
                  <a:srgbClr val="00B0F0"/>
                </a:solidFill>
              </a:rPr>
              <a:t>канала</a:t>
            </a:r>
            <a:r>
              <a:rPr lang="ru-RU" sz="1400" b="1" dirty="0" smtClean="0"/>
              <a:t> и стенка переднего сегмента </a:t>
            </a:r>
            <a:r>
              <a:rPr lang="ru-RU" sz="1400" b="1" dirty="0" smtClean="0">
                <a:solidFill>
                  <a:srgbClr val="00B0F0"/>
                </a:solidFill>
              </a:rPr>
              <a:t>шейки </a:t>
            </a:r>
            <a:r>
              <a:rPr lang="ru-RU" sz="1400" b="1" dirty="0" smtClean="0"/>
              <a:t>мочевого пузыря </a:t>
            </a:r>
            <a:r>
              <a:rPr lang="ru-RU" sz="1400" b="1" dirty="0" smtClean="0">
                <a:solidFill>
                  <a:srgbClr val="00B0F0"/>
                </a:solidFill>
              </a:rPr>
              <a:t>отсутствуют.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r>
              <a:rPr lang="ru-RU" sz="1400" b="1" dirty="0" smtClean="0"/>
              <a:t>Оперативное лечение </a:t>
            </a:r>
            <a:r>
              <a:rPr lang="ru-RU" sz="1400" b="1" dirty="0" err="1" smtClean="0"/>
              <a:t>эписпадии</a:t>
            </a:r>
            <a:r>
              <a:rPr lang="ru-RU" sz="1400" b="1" dirty="0" smtClean="0"/>
              <a:t> проводится </a:t>
            </a:r>
            <a:r>
              <a:rPr lang="ru-RU" sz="1400" b="1" dirty="0" smtClean="0">
                <a:solidFill>
                  <a:srgbClr val="92D050"/>
                </a:solidFill>
              </a:rPr>
              <a:t>в первые годы жизни</a:t>
            </a:r>
            <a:r>
              <a:rPr lang="ru-RU" sz="1400" b="1" dirty="0" smtClean="0"/>
              <a:t>. Оно заключается в </a:t>
            </a:r>
            <a:r>
              <a:rPr lang="ru-RU" sz="1400" b="1" dirty="0" smtClean="0">
                <a:solidFill>
                  <a:srgbClr val="00B050"/>
                </a:solidFill>
              </a:rPr>
              <a:t>реконструкции уретры и устранении искривления полового члена</a:t>
            </a:r>
            <a:r>
              <a:rPr lang="ru-RU" sz="1400" b="1" dirty="0" smtClean="0"/>
              <a:t>.</a:t>
            </a:r>
          </a:p>
          <a:p>
            <a:pPr marL="360000" indent="-360000">
              <a:lnSpc>
                <a:spcPct val="120000"/>
              </a:lnSpc>
              <a:spcBef>
                <a:spcPts val="0"/>
              </a:spcBef>
            </a:pPr>
            <a:endParaRPr lang="ru-RU" sz="14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64521" y="4941168"/>
            <a:ext cx="7779479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Right"/>
            <a:lightRig rig="balanced" dir="t">
              <a:rot lat="0" lon="0" rev="87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45269132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060848"/>
            <a:ext cx="300039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488" y="571480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Эписпадия</a:t>
            </a:r>
            <a:endParaRPr lang="ru-RU" sz="3600" b="1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928802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413444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/>
              <a:t>Эписпадия</a:t>
            </a:r>
            <a:r>
              <a:rPr lang="ru-RU" sz="3200" dirty="0"/>
              <a:t> головки полового члена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4000" dirty="0"/>
              <a:t> характеризуется тем, что передняя стенка </a:t>
            </a:r>
            <a:r>
              <a:rPr lang="ru-RU" sz="4000" dirty="0" smtClean="0"/>
              <a:t>уретры расщеплена </a:t>
            </a:r>
            <a:r>
              <a:rPr lang="ru-RU" sz="4000" dirty="0"/>
              <a:t>до венечной бороздки. Половой член незначительно искривлен и </a:t>
            </a:r>
            <a:r>
              <a:rPr lang="ru-RU" sz="4000" dirty="0" smtClean="0"/>
              <a:t>приподнят вверх</a:t>
            </a:r>
            <a:r>
              <a:rPr lang="ru-RU" sz="4000" dirty="0"/>
              <a:t>. Мочеиспускание и эрекция при данной форме </a:t>
            </a:r>
            <a:r>
              <a:rPr lang="ru-RU" sz="4000" dirty="0" err="1"/>
              <a:t>эписпадии</a:t>
            </a:r>
            <a:r>
              <a:rPr lang="ru-RU" sz="4000" dirty="0"/>
              <a:t> обычно не нарушены.</a:t>
            </a:r>
          </a:p>
        </p:txBody>
      </p:sp>
    </p:spTree>
    <p:extLst>
      <p:ext uri="{BB962C8B-B14F-4D97-AF65-F5344CB8AC3E}">
        <p14:creationId xmlns:p14="http://schemas.microsoft.com/office/powerpoint/2010/main" val="9743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/>
              <a:t>Стволовая </a:t>
            </a:r>
            <a:r>
              <a:rPr lang="ru-RU" dirty="0" smtClean="0"/>
              <a:t>форма </a:t>
            </a:r>
            <a:r>
              <a:rPr lang="ru-RU" dirty="0" err="1" smtClean="0"/>
              <a:t>эписпадии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характеризуется тем, что передняя стенка уретры расщеплена </a:t>
            </a:r>
            <a:r>
              <a:rPr lang="ru-RU" dirty="0" smtClean="0"/>
              <a:t>на протяжении </a:t>
            </a:r>
            <a:r>
              <a:rPr lang="ru-RU" dirty="0"/>
              <a:t>всего полового члена - до области перехода кожи в лобковую область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 данной </a:t>
            </a:r>
            <a:r>
              <a:rPr lang="ru-RU" dirty="0"/>
              <a:t>форме </a:t>
            </a:r>
            <a:r>
              <a:rPr lang="ru-RU" dirty="0" err="1"/>
              <a:t>эписпадии</a:t>
            </a:r>
            <a:r>
              <a:rPr lang="ru-RU" dirty="0"/>
              <a:t> отмечается расщепление лобкового симфиза, а иногда </a:t>
            </a:r>
            <a:r>
              <a:rPr lang="ru-RU" dirty="0" smtClean="0"/>
              <a:t>и расхождение </a:t>
            </a:r>
            <a:r>
              <a:rPr lang="ru-RU" dirty="0"/>
              <a:t>мышц живота. </a:t>
            </a:r>
            <a:endParaRPr lang="ru-RU" dirty="0" smtClean="0"/>
          </a:p>
          <a:p>
            <a:r>
              <a:rPr lang="ru-RU" dirty="0" smtClean="0"/>
              <a:t>Половой </a:t>
            </a:r>
            <a:r>
              <a:rPr lang="ru-RU" dirty="0"/>
              <a:t>член укорочен и изогнут в сторону </a:t>
            </a:r>
            <a:r>
              <a:rPr lang="ru-RU" dirty="0" smtClean="0"/>
              <a:t>передней брюшной </a:t>
            </a:r>
            <a:r>
              <a:rPr lang="ru-RU" dirty="0"/>
              <a:t>стенки. Отверстие уретры имеет форму воронки. При мочеиспускании </a:t>
            </a:r>
            <a:r>
              <a:rPr lang="ru-RU" dirty="0" smtClean="0"/>
              <a:t>струя направлена </a:t>
            </a:r>
            <a:r>
              <a:rPr lang="ru-RU" dirty="0"/>
              <a:t>вверх, моча разбрызгивается, что приводит к намоканию одежды. </a:t>
            </a:r>
            <a:endParaRPr lang="ru-RU" dirty="0" smtClean="0"/>
          </a:p>
          <a:p>
            <a:r>
              <a:rPr lang="ru-RU" dirty="0" smtClean="0"/>
              <a:t>Половая жизнь </a:t>
            </a:r>
            <a:r>
              <a:rPr lang="ru-RU" dirty="0"/>
              <a:t>невозможна, так как половой член небольших размеров и во время эрекции </a:t>
            </a:r>
            <a:r>
              <a:rPr lang="ru-RU" dirty="0" smtClean="0"/>
              <a:t>сильно искривлен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3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Тотальная (полная) </a:t>
            </a:r>
            <a:r>
              <a:rPr lang="ru-RU" sz="4800" dirty="0" err="1"/>
              <a:t>эписпадия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036496" cy="566124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кроме расщепления передней стенки </a:t>
            </a:r>
            <a:r>
              <a:rPr lang="ru-RU" dirty="0" smtClean="0"/>
              <a:t>уретры характеризуется </a:t>
            </a:r>
            <a:r>
              <a:rPr lang="ru-RU" dirty="0"/>
              <a:t>расщеплением сфинктера мочевого пузыря. Уретра имеет вид воронки </a:t>
            </a:r>
            <a:r>
              <a:rPr lang="ru-RU" dirty="0" smtClean="0"/>
              <a:t>и расположена </a:t>
            </a:r>
            <a:r>
              <a:rPr lang="ru-RU" dirty="0"/>
              <a:t>сразу под лоном. </a:t>
            </a:r>
            <a:endParaRPr lang="ru-RU" dirty="0" smtClean="0"/>
          </a:p>
          <a:p>
            <a:r>
              <a:rPr lang="ru-RU" dirty="0" smtClean="0"/>
              <a:t>Эта </a:t>
            </a:r>
            <a:r>
              <a:rPr lang="ru-RU" dirty="0"/>
              <a:t>форма характеризуется недержанием мочи </a:t>
            </a:r>
            <a:r>
              <a:rPr lang="ru-RU" dirty="0" smtClean="0"/>
              <a:t>из-за недоразвития </a:t>
            </a:r>
            <a:r>
              <a:rPr lang="ru-RU" dirty="0"/>
              <a:t>сфинктера мочевого пузыря. Постоянное </a:t>
            </a:r>
            <a:r>
              <a:rPr lang="ru-RU" dirty="0" err="1"/>
              <a:t>подтекание</a:t>
            </a:r>
            <a:r>
              <a:rPr lang="ru-RU" dirty="0"/>
              <a:t> мочи приводит </a:t>
            </a:r>
            <a:r>
              <a:rPr lang="ru-RU" dirty="0" smtClean="0"/>
              <a:t>к раздражению </a:t>
            </a:r>
            <a:r>
              <a:rPr lang="ru-RU" dirty="0"/>
              <a:t>кожи в области мошонки и промежности, развивается дерматит, </a:t>
            </a:r>
            <a:r>
              <a:rPr lang="ru-RU" dirty="0" smtClean="0"/>
              <a:t>нарушается нормальная </a:t>
            </a:r>
            <a:r>
              <a:rPr lang="ru-RU" dirty="0"/>
              <a:t>социальная адаптация ребенка в обществе сверстников. </a:t>
            </a:r>
            <a:r>
              <a:rPr lang="ru-RU" dirty="0" smtClean="0"/>
              <a:t>Отмечается недоразвитие </a:t>
            </a:r>
            <a:r>
              <a:rPr lang="ru-RU" dirty="0"/>
              <a:t>полового члена и мошонки.</a:t>
            </a:r>
          </a:p>
        </p:txBody>
      </p:sp>
    </p:spTree>
    <p:extLst>
      <p:ext uri="{BB962C8B-B14F-4D97-AF65-F5344CB8AC3E}">
        <p14:creationId xmlns:p14="http://schemas.microsoft.com/office/powerpoint/2010/main" val="8230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Лечение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Оперативное лечение </a:t>
            </a:r>
            <a:r>
              <a:rPr lang="ru-RU" sz="4400" dirty="0" err="1"/>
              <a:t>эписпадии</a:t>
            </a:r>
            <a:r>
              <a:rPr lang="ru-RU" sz="4400" dirty="0"/>
              <a:t> проводится в первые годы жизни. </a:t>
            </a:r>
            <a:endParaRPr lang="ru-RU" sz="4400" dirty="0" smtClean="0"/>
          </a:p>
          <a:p>
            <a:r>
              <a:rPr lang="ru-RU" sz="4400" dirty="0" smtClean="0"/>
              <a:t>Оно </a:t>
            </a:r>
            <a:r>
              <a:rPr lang="ru-RU" sz="4400" dirty="0"/>
              <a:t>заключается </a:t>
            </a:r>
            <a:r>
              <a:rPr lang="ru-RU" sz="4400" dirty="0" smtClean="0"/>
              <a:t>в реконструкции </a:t>
            </a:r>
            <a:r>
              <a:rPr lang="ru-RU" sz="4400" dirty="0"/>
              <a:t>уретры и устранении искривления полового члена.</a:t>
            </a:r>
          </a:p>
        </p:txBody>
      </p:sp>
    </p:spTree>
    <p:extLst>
      <p:ext uri="{BB962C8B-B14F-4D97-AF65-F5344CB8AC3E}">
        <p14:creationId xmlns:p14="http://schemas.microsoft.com/office/powerpoint/2010/main" val="37665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000" dirty="0" smtClean="0"/>
              <a:t>Аномалии мочеиспускательного канала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b="1" dirty="0" err="1" smtClean="0"/>
              <a:t>Клиторная</a:t>
            </a:r>
            <a:r>
              <a:rPr lang="ru-RU" altLang="ru-RU" b="1" dirty="0" smtClean="0"/>
              <a:t> форма </a:t>
            </a:r>
            <a:r>
              <a:rPr lang="ru-RU" altLang="ru-RU" b="1" dirty="0" err="1" smtClean="0"/>
              <a:t>эписпадии</a:t>
            </a:r>
            <a:endParaRPr lang="ru-RU" altLang="ru-RU" b="1" dirty="0" smtClean="0"/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b="1" dirty="0" err="1" smtClean="0"/>
              <a:t>Подлобковая</a:t>
            </a:r>
            <a:r>
              <a:rPr lang="ru-RU" altLang="ru-RU" b="1" dirty="0" smtClean="0"/>
              <a:t> </a:t>
            </a:r>
            <a:r>
              <a:rPr lang="ru-RU" altLang="ru-RU" b="1" dirty="0" err="1" smtClean="0"/>
              <a:t>эписпадия</a:t>
            </a:r>
            <a:endParaRPr lang="ru-RU" altLang="ru-RU" b="1" dirty="0" smtClean="0"/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altLang="ru-RU" b="1" dirty="0" smtClean="0"/>
              <a:t>Полная ( </a:t>
            </a:r>
            <a:r>
              <a:rPr lang="ru-RU" altLang="ru-RU" b="1" dirty="0" err="1" smtClean="0"/>
              <a:t>залобковая</a:t>
            </a:r>
            <a:r>
              <a:rPr lang="ru-RU" altLang="ru-RU" b="1" dirty="0" smtClean="0"/>
              <a:t> ) </a:t>
            </a:r>
            <a:r>
              <a:rPr lang="ru-RU" altLang="ru-RU" b="1" dirty="0" err="1" smtClean="0"/>
              <a:t>эписпадия</a:t>
            </a:r>
            <a:endParaRPr lang="ru-RU" altLang="ru-RU" b="1" dirty="0" smtClean="0"/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endParaRPr lang="ru-RU" alt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116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292080" y="188913"/>
            <a:ext cx="3672533" cy="4895850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dirty="0"/>
              <a:t>13. Отсутствие половых желез – </a:t>
            </a:r>
            <a:r>
              <a:rPr lang="ru-RU" altLang="ru-RU" sz="1600" b="1" dirty="0"/>
              <a:t>АГЕНЕЗИЯ</a:t>
            </a:r>
            <a:r>
              <a:rPr lang="ru-RU" altLang="ru-RU" sz="1600" dirty="0"/>
              <a:t>, неполное – </a:t>
            </a:r>
            <a:r>
              <a:rPr lang="ru-RU" altLang="ru-RU" sz="1600" b="1" dirty="0"/>
              <a:t>ГИПОПЛАЗИЯ</a:t>
            </a:r>
            <a:r>
              <a:rPr lang="ru-RU" altLang="ru-RU" sz="1600" dirty="0"/>
              <a:t>;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dirty="0"/>
              <a:t>14. Нарушение опускания яичек в мошонку – </a:t>
            </a:r>
            <a:r>
              <a:rPr lang="ru-RU" altLang="ru-RU" sz="1600" b="1" dirty="0"/>
              <a:t>ОДНО-</a:t>
            </a:r>
            <a:r>
              <a:rPr lang="ru-RU" altLang="ru-RU" sz="1600" dirty="0"/>
              <a:t> или </a:t>
            </a:r>
            <a:r>
              <a:rPr lang="ru-RU" altLang="ru-RU" sz="1600" b="1" dirty="0"/>
              <a:t>ДВУСТОРОННИЙ КИПТОРХИЗМ</a:t>
            </a:r>
            <a:r>
              <a:rPr lang="ru-RU" altLang="ru-RU" sz="1600" dirty="0"/>
              <a:t>;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dirty="0"/>
              <a:t>15. Опускание яичка вдоль направляющих волокон направляющей связки вызывает </a:t>
            </a:r>
            <a:r>
              <a:rPr lang="ru-RU" altLang="ru-RU" sz="1600" b="1" dirty="0"/>
              <a:t>ЭКТОПИЮ ЯИЧКА</a:t>
            </a:r>
            <a:r>
              <a:rPr lang="ru-RU" altLang="ru-RU" sz="1600" dirty="0"/>
              <a:t>;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dirty="0"/>
              <a:t>16. </a:t>
            </a:r>
            <a:r>
              <a:rPr lang="ru-RU" altLang="ru-RU" sz="1600" b="1" dirty="0"/>
              <a:t>АЗООСПЕРМИЯ</a:t>
            </a:r>
            <a:r>
              <a:rPr lang="ru-RU" altLang="ru-RU" sz="1600" dirty="0"/>
              <a:t> (бесплодие) возникает в результате </a:t>
            </a:r>
            <a:r>
              <a:rPr lang="ru-RU" altLang="ru-RU" sz="1600" dirty="0" err="1"/>
              <a:t>несращения</a:t>
            </a:r>
            <a:r>
              <a:rPr lang="ru-RU" altLang="ru-RU" sz="1600" dirty="0"/>
              <a:t> сети яичка с выносящими канальцами;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dirty="0"/>
              <a:t>17. </a:t>
            </a:r>
            <a:r>
              <a:rPr lang="ru-RU" altLang="ru-RU" sz="1600" b="1" dirty="0"/>
              <a:t>МИКРОПЕНИС</a:t>
            </a:r>
            <a:r>
              <a:rPr lang="ru-RU" altLang="ru-RU" sz="1600" dirty="0"/>
              <a:t> при </a:t>
            </a:r>
            <a:r>
              <a:rPr lang="ru-RU" altLang="ru-RU" sz="1600" dirty="0" err="1"/>
              <a:t>псевдогермафродитизме</a:t>
            </a:r>
            <a:endParaRPr lang="ru-RU" altLang="ru-RU" sz="1600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dirty="0"/>
              <a:t>18. Отсутствие передней стенки мочевого пузыря – </a:t>
            </a:r>
            <a:r>
              <a:rPr lang="ru-RU" altLang="ru-RU" sz="1600" b="1" dirty="0"/>
              <a:t>ЭКСТРОФИЯ МОЧЕВОГО ПУЗЫРЯ.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dirty="0"/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F0E2"/>
              </a:clrFrom>
              <a:clrTo>
                <a:srgbClr val="EFF0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4168165" cy="453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2" name="Picture 6" descr="180px-gray1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2" r="-371"/>
          <a:stretch>
            <a:fillRect/>
          </a:stretch>
        </p:blipFill>
        <p:spPr bwMode="auto">
          <a:xfrm>
            <a:off x="6551613" y="4306888"/>
            <a:ext cx="2592387" cy="2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9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Врожденные клапаны уретры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472608"/>
          </a:xfrm>
        </p:spPr>
        <p:txBody>
          <a:bodyPr>
            <a:normAutofit/>
          </a:bodyPr>
          <a:lstStyle/>
          <a:p>
            <a:r>
              <a:rPr lang="ru-RU" dirty="0" smtClean="0"/>
              <a:t>наличие </a:t>
            </a:r>
            <a:r>
              <a:rPr lang="ru-RU" dirty="0"/>
              <a:t>в ее проксимальном отделе </a:t>
            </a:r>
            <a:r>
              <a:rPr lang="ru-RU" dirty="0" smtClean="0"/>
              <a:t>выраженных складок </a:t>
            </a:r>
            <a:r>
              <a:rPr lang="ru-RU" dirty="0"/>
              <a:t>слизистой, выступающих в просвет мочеиспускательного канала в </a:t>
            </a:r>
            <a:r>
              <a:rPr lang="ru-RU" dirty="0" smtClean="0"/>
              <a:t>виде перемычек.</a:t>
            </a:r>
          </a:p>
          <a:p>
            <a:r>
              <a:rPr lang="ru-RU" dirty="0"/>
              <a:t>Встречается у  1 на 50 </a:t>
            </a:r>
            <a:r>
              <a:rPr lang="ru-RU" dirty="0" smtClean="0"/>
              <a:t>тыс. новорожденных.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8597248" cy="28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1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6048672"/>
          </a:xfrm>
        </p:spPr>
        <p:txBody>
          <a:bodyPr>
            <a:normAutofit fontScale="92500"/>
          </a:bodyPr>
          <a:lstStyle/>
          <a:p>
            <a:r>
              <a:rPr lang="ru-RU" sz="4000" dirty="0"/>
              <a:t>Клапаны уретры нарушают нормальное мочеиспускание, затрудняют опорожнение мочевого пузыря, приводят к появлению остаточной мочи, развитию </a:t>
            </a:r>
            <a:r>
              <a:rPr lang="ru-RU" sz="4000" dirty="0" err="1"/>
              <a:t>гидроуретеронефроза</a:t>
            </a:r>
            <a:r>
              <a:rPr lang="ru-RU" sz="4000" dirty="0"/>
              <a:t> и хронического пиелонефрита. </a:t>
            </a:r>
            <a:endParaRPr lang="ru-RU" sz="4000" dirty="0" smtClean="0"/>
          </a:p>
          <a:p>
            <a:r>
              <a:rPr lang="ru-RU" sz="4000" dirty="0" smtClean="0"/>
              <a:t>Лечение оперативное – </a:t>
            </a:r>
            <a:r>
              <a:rPr lang="ru-RU" sz="4000" dirty="0" err="1" smtClean="0"/>
              <a:t>эндоуретральная</a:t>
            </a:r>
            <a:r>
              <a:rPr lang="ru-RU" sz="4000" dirty="0" smtClean="0"/>
              <a:t> резекция слизистой оболочки мочеиспускательного канала вместе с клапаном.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6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Врожденная облитерация мочеиспускательного канала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" y="1556792"/>
            <a:ext cx="903934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814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Врожденная </a:t>
            </a:r>
            <a:r>
              <a:rPr lang="ru-RU" sz="2400" b="1" dirty="0"/>
              <a:t>стриктура уретры </a:t>
            </a:r>
            <a:r>
              <a:rPr lang="ru-RU" sz="2400" dirty="0"/>
              <a:t>- редкая аномалия, при которой имеется </a:t>
            </a:r>
            <a:r>
              <a:rPr lang="ru-RU" sz="2400" dirty="0" smtClean="0"/>
              <a:t>рубцовое сужение </a:t>
            </a:r>
            <a:r>
              <a:rPr lang="ru-RU" sz="2400" dirty="0"/>
              <a:t>ее просвета, приводящее к нарушениям мочеиспускания.</a:t>
            </a:r>
          </a:p>
          <a:p>
            <a:r>
              <a:rPr lang="ru-RU" sz="2400" b="1" dirty="0"/>
              <a:t>Врожденный дивертикул уретры </a:t>
            </a:r>
            <a:r>
              <a:rPr lang="ru-RU" sz="2400" dirty="0"/>
              <a:t>- также редкий порок развития, заключающийся </a:t>
            </a:r>
            <a:r>
              <a:rPr lang="ru-RU" sz="2400" dirty="0" smtClean="0"/>
              <a:t>в наличии </a:t>
            </a:r>
            <a:r>
              <a:rPr lang="ru-RU" sz="2400" dirty="0" err="1"/>
              <a:t>мешковидного</a:t>
            </a:r>
            <a:r>
              <a:rPr lang="ru-RU" sz="2400" dirty="0"/>
              <a:t> выпячивания задней стенки мочеиспускательного канала. </a:t>
            </a:r>
            <a:r>
              <a:rPr lang="ru-RU" sz="2400" dirty="0" smtClean="0"/>
              <a:t>Чаще локализуется </a:t>
            </a:r>
            <a:r>
              <a:rPr lang="ru-RU" sz="2400" dirty="0"/>
              <a:t>в переднем отделе уретры. Проявляется дизурией и выделением капель </a:t>
            </a:r>
            <a:r>
              <a:rPr lang="ru-RU" sz="2400" dirty="0" smtClean="0"/>
              <a:t>мочи после </a:t>
            </a:r>
            <a:r>
              <a:rPr lang="ru-RU" sz="2400" dirty="0"/>
              <a:t>окончания акта мочеиспускания. Диагноз устанавливается на </a:t>
            </a:r>
            <a:r>
              <a:rPr lang="ru-RU" sz="2400" dirty="0" smtClean="0"/>
              <a:t>основании </a:t>
            </a:r>
            <a:r>
              <a:rPr lang="ru-RU" sz="2400" dirty="0" err="1" smtClean="0"/>
              <a:t>уретрографии</a:t>
            </a:r>
            <a:r>
              <a:rPr lang="ru-RU" sz="2400" dirty="0" smtClean="0"/>
              <a:t> </a:t>
            </a:r>
            <a:r>
              <a:rPr lang="ru-RU" sz="2400" dirty="0"/>
              <a:t>и уретроскопии, </a:t>
            </a:r>
            <a:r>
              <a:rPr lang="ru-RU" sz="2400" dirty="0" err="1"/>
              <a:t>микционной</a:t>
            </a:r>
            <a:r>
              <a:rPr lang="ru-RU" sz="2400" dirty="0"/>
              <a:t> </a:t>
            </a:r>
            <a:r>
              <a:rPr lang="ru-RU" sz="2400" dirty="0" err="1"/>
              <a:t>цистоуретерографии</a:t>
            </a:r>
            <a:r>
              <a:rPr lang="ru-RU" sz="2400" dirty="0"/>
              <a:t>. Лечение заключается </a:t>
            </a:r>
            <a:r>
              <a:rPr lang="ru-RU" sz="2400" dirty="0" err="1" smtClean="0"/>
              <a:t>виссечении</a:t>
            </a:r>
            <a:r>
              <a:rPr lang="ru-RU" sz="2400" dirty="0" smtClean="0"/>
              <a:t> </a:t>
            </a:r>
            <a:r>
              <a:rPr lang="ru-RU" sz="2400" dirty="0"/>
              <a:t>дивертикула.</a:t>
            </a:r>
          </a:p>
          <a:p>
            <a:r>
              <a:rPr lang="ru-RU" sz="2400" b="1" dirty="0"/>
              <a:t>Врожденные кисты уретры </a:t>
            </a:r>
            <a:r>
              <a:rPr lang="ru-RU" sz="2400" dirty="0"/>
              <a:t>развиваются в результате облитерации </a:t>
            </a:r>
            <a:r>
              <a:rPr lang="ru-RU" sz="2400" dirty="0" smtClean="0"/>
              <a:t>выводных отверстий </a:t>
            </a:r>
            <a:r>
              <a:rPr lang="ru-RU" sz="2400" dirty="0" err="1"/>
              <a:t>бульбоуретральных</a:t>
            </a:r>
            <a:r>
              <a:rPr lang="ru-RU" sz="2400" dirty="0"/>
              <a:t> желез. Преимущественно локализуются в </a:t>
            </a:r>
            <a:r>
              <a:rPr lang="ru-RU" sz="2400" dirty="0" smtClean="0"/>
              <a:t>области луковицы </a:t>
            </a:r>
            <a:r>
              <a:rPr lang="ru-RU" sz="2400" dirty="0"/>
              <a:t>мочеиспускательного канала. </a:t>
            </a:r>
            <a:r>
              <a:rPr lang="ru-RU" sz="2400" dirty="0" smtClean="0"/>
              <a:t>Установить диагноз позволяет </a:t>
            </a:r>
            <a:r>
              <a:rPr lang="ru-RU" sz="2400" dirty="0" err="1" smtClean="0"/>
              <a:t>микционная</a:t>
            </a:r>
            <a:r>
              <a:rPr lang="ru-RU" sz="2400" dirty="0" smtClean="0"/>
              <a:t> </a:t>
            </a:r>
            <a:r>
              <a:rPr lang="ru-RU" sz="2400" dirty="0" err="1" smtClean="0"/>
              <a:t>цистоуретрография</a:t>
            </a:r>
            <a:r>
              <a:rPr lang="ru-RU" sz="2400" dirty="0" smtClean="0"/>
              <a:t>. Их </a:t>
            </a:r>
            <a:r>
              <a:rPr lang="ru-RU" sz="2400" dirty="0"/>
              <a:t>удаляют оперативным путем.</a:t>
            </a:r>
          </a:p>
        </p:txBody>
      </p:sp>
    </p:spTree>
    <p:extLst>
      <p:ext uri="{BB962C8B-B14F-4D97-AF65-F5344CB8AC3E}">
        <p14:creationId xmlns:p14="http://schemas.microsoft.com/office/powerpoint/2010/main" val="138859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Удвоение </a:t>
            </a:r>
            <a:r>
              <a:rPr lang="ru-RU" sz="3600" b="1" dirty="0"/>
              <a:t>уретры </a:t>
            </a:r>
            <a:r>
              <a:rPr lang="ru-RU" sz="2400" dirty="0"/>
              <a:t>- редкий порок развития. Оно бывает полным и неполным. </a:t>
            </a:r>
            <a:r>
              <a:rPr lang="ru-RU" sz="2400" dirty="0" smtClean="0"/>
              <a:t>Полное удвоение </a:t>
            </a:r>
            <a:r>
              <a:rPr lang="ru-RU" sz="2400" dirty="0"/>
              <a:t>сочетается с удвоением полового члена. Чаще встречается неполное </a:t>
            </a:r>
            <a:r>
              <a:rPr lang="ru-RU" sz="2400" dirty="0" smtClean="0"/>
              <a:t>удвоение уретры</a:t>
            </a:r>
            <a:r>
              <a:rPr lang="ru-RU" sz="2400" dirty="0"/>
              <a:t>. В большинстве случаев дополнительный мочеиспускательный </a:t>
            </a:r>
            <a:r>
              <a:rPr lang="ru-RU" sz="2400" dirty="0" smtClean="0"/>
              <a:t>канал заканчивается </a:t>
            </a:r>
            <a:r>
              <a:rPr lang="ru-RU" sz="2400" dirty="0"/>
              <a:t>слепо. Дополнительная уретра всегда имеет недоразвитое пещеристое тело</a:t>
            </a:r>
            <a:r>
              <a:rPr lang="ru-RU" sz="2400" dirty="0" smtClean="0"/>
              <a:t>. Лечение заключается в полном иссечении добавочного мочеиспускательного канала и </a:t>
            </a:r>
            <a:r>
              <a:rPr lang="ru-RU" sz="2400" dirty="0" err="1" smtClean="0"/>
              <a:t>парауретральных</a:t>
            </a:r>
            <a:r>
              <a:rPr lang="ru-RU" sz="2400" dirty="0" smtClean="0"/>
              <a:t> ходов.</a:t>
            </a:r>
            <a:endParaRPr lang="ru-RU" sz="2400" dirty="0"/>
          </a:p>
          <a:p>
            <a:r>
              <a:rPr lang="ru-RU" sz="3600" b="1" dirty="0" err="1"/>
              <a:t>Уретро</a:t>
            </a:r>
            <a:r>
              <a:rPr lang="ru-RU" sz="3600" b="1" dirty="0"/>
              <a:t>-прямокишечные свищи </a:t>
            </a:r>
            <a:r>
              <a:rPr lang="ru-RU" sz="2400" dirty="0"/>
              <a:t>- </a:t>
            </a:r>
            <a:r>
              <a:rPr lang="ru-RU" sz="2400" dirty="0" smtClean="0"/>
              <a:t>порок </a:t>
            </a:r>
            <a:r>
              <a:rPr lang="ru-RU" sz="2400" dirty="0"/>
              <a:t>развития, который почти </a:t>
            </a:r>
            <a:r>
              <a:rPr lang="ru-RU" sz="2400" dirty="0" smtClean="0"/>
              <a:t>всегда сочетается </a:t>
            </a:r>
            <a:r>
              <a:rPr lang="ru-RU" sz="2400" dirty="0"/>
              <a:t>с атрезией заднего прохода. Возникает в результате </a:t>
            </a:r>
            <a:r>
              <a:rPr lang="ru-RU" sz="2400" dirty="0" smtClean="0"/>
              <a:t>недоразвития </a:t>
            </a:r>
            <a:r>
              <a:rPr lang="ru-RU" sz="2400" dirty="0" err="1" smtClean="0"/>
              <a:t>мочепрямокишечной</a:t>
            </a:r>
            <a:r>
              <a:rPr lang="ru-RU" sz="2400" dirty="0" smtClean="0"/>
              <a:t> </a:t>
            </a:r>
            <a:r>
              <a:rPr lang="ru-RU" sz="2400" dirty="0"/>
              <a:t>перегородки.</a:t>
            </a:r>
          </a:p>
          <a:p>
            <a:r>
              <a:rPr lang="ru-RU" b="1" dirty="0"/>
              <a:t>Выпадение слизистой мочеиспускательного канала</a:t>
            </a:r>
            <a:r>
              <a:rPr lang="ru-RU" dirty="0"/>
              <a:t> </a:t>
            </a:r>
            <a:r>
              <a:rPr lang="ru-RU" sz="2400" dirty="0"/>
              <a:t>- </a:t>
            </a:r>
            <a:r>
              <a:rPr lang="ru-RU" sz="2400" dirty="0" smtClean="0"/>
              <a:t> </a:t>
            </a:r>
            <a:r>
              <a:rPr lang="ru-RU" sz="2400" dirty="0"/>
              <a:t>редкая </a:t>
            </a:r>
            <a:r>
              <a:rPr lang="ru-RU" sz="2400" dirty="0" smtClean="0"/>
              <a:t>аномалия. Выпавшая </a:t>
            </a:r>
            <a:r>
              <a:rPr lang="ru-RU" sz="2400" dirty="0"/>
              <a:t>слизистая из-за нарушения микроциркуляции имеет синюшный </a:t>
            </a:r>
            <a:r>
              <a:rPr lang="ru-RU" sz="2400" dirty="0" smtClean="0"/>
              <a:t>оттенок, иногда </a:t>
            </a:r>
            <a:r>
              <a:rPr lang="ru-RU" sz="2400" dirty="0"/>
              <a:t>кровоточит. Лечение оперативное.</a:t>
            </a:r>
          </a:p>
        </p:txBody>
      </p:sp>
    </p:spTree>
    <p:extLst>
      <p:ext uri="{BB962C8B-B14F-4D97-AF65-F5344CB8AC3E}">
        <p14:creationId xmlns:p14="http://schemas.microsoft.com/office/powerpoint/2010/main" val="26424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000" dirty="0" smtClean="0"/>
              <a:t>Врожденные клапаны мочеиспускательного канала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55" y="2799588"/>
            <a:ext cx="4053840" cy="20970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7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385175" cy="1431925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sz="4000"/>
              <a:t>Анатомия мочевого пузыря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6650" y="1844675"/>
            <a:ext cx="8007350" cy="419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mtClean="0"/>
              <a:t>	</a:t>
            </a:r>
          </a:p>
        </p:txBody>
      </p:sp>
      <p:pic>
        <p:nvPicPr>
          <p:cNvPr id="83972" name="Picture 4" descr="МОЧЕВОЙ ПУЗЫРЬ-ЗОН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268760"/>
            <a:ext cx="7416800" cy="5329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48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686800" cy="5760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dirty="0"/>
              <a:t> АНОМАЛИИ МОЧЕВОГО ПУЗЫРЯ: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340768"/>
            <a:ext cx="7740352" cy="4752528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 аномалии мочевого протока </a:t>
            </a:r>
            <a:r>
              <a:rPr lang="ru-RU" b="1" dirty="0" smtClean="0">
                <a:solidFill>
                  <a:srgbClr val="0070C0"/>
                </a:solidFill>
              </a:rPr>
              <a:t>(</a:t>
            </a:r>
            <a:r>
              <a:rPr lang="ru-RU" b="1" dirty="0" err="1" smtClean="0">
                <a:solidFill>
                  <a:srgbClr val="0070C0"/>
                </a:solidFill>
              </a:rPr>
              <a:t>урахуса</a:t>
            </a:r>
            <a:r>
              <a:rPr lang="ru-RU" b="1" dirty="0" smtClean="0">
                <a:solidFill>
                  <a:srgbClr val="0070C0"/>
                </a:solidFill>
              </a:rPr>
              <a:t>);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 агенезия </a:t>
            </a:r>
            <a:r>
              <a:rPr lang="ru-RU" b="1" dirty="0" smtClean="0"/>
              <a:t>мочевого пузыря;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 удвоение </a:t>
            </a:r>
            <a:r>
              <a:rPr lang="ru-RU" b="1" dirty="0" smtClean="0"/>
              <a:t>мочевого пузыря;</a:t>
            </a:r>
          </a:p>
          <a:p>
            <a:r>
              <a:rPr lang="ru-RU" b="1" dirty="0" smtClean="0"/>
              <a:t> врожденный </a:t>
            </a:r>
            <a:r>
              <a:rPr lang="ru-RU" b="1" dirty="0" smtClean="0">
                <a:solidFill>
                  <a:srgbClr val="0070C0"/>
                </a:solidFill>
              </a:rPr>
              <a:t>дивертикул</a:t>
            </a:r>
            <a:r>
              <a:rPr lang="ru-RU" b="1" dirty="0" smtClean="0"/>
              <a:t> мочевого пузыря;</a:t>
            </a:r>
          </a:p>
          <a:p>
            <a:r>
              <a:rPr lang="ru-RU" b="1" dirty="0" smtClean="0"/>
              <a:t> </a:t>
            </a:r>
            <a:r>
              <a:rPr lang="ru-RU" b="1" dirty="0" err="1" smtClean="0">
                <a:solidFill>
                  <a:srgbClr val="0070C0"/>
                </a:solidFill>
              </a:rPr>
              <a:t>экстрофия</a:t>
            </a:r>
            <a:r>
              <a:rPr lang="ru-RU" b="1" dirty="0" smtClean="0"/>
              <a:t> мочевого пузыря;</a:t>
            </a:r>
          </a:p>
          <a:p>
            <a:r>
              <a:rPr lang="ru-RU" b="1" dirty="0" smtClean="0"/>
              <a:t> врожденная </a:t>
            </a:r>
            <a:r>
              <a:rPr lang="ru-RU" b="1" dirty="0" smtClean="0">
                <a:solidFill>
                  <a:srgbClr val="0070C0"/>
                </a:solidFill>
              </a:rPr>
              <a:t>контрактура шейки </a:t>
            </a:r>
            <a:r>
              <a:rPr lang="ru-RU" b="1" dirty="0" smtClean="0"/>
              <a:t>мочевого пузыря.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328165"/>
      </p:ext>
    </p:extLst>
  </p:cSld>
  <p:clrMapOvr>
    <a:masterClrMapping/>
  </p:clrMapOvr>
  <p:transition spd="med">
    <p:wheel spokes="3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0" b="8780"/>
          <a:stretch>
            <a:fillRect/>
          </a:stretch>
        </p:blipFill>
        <p:spPr bwMode="auto">
          <a:xfrm>
            <a:off x="1396289" y="476250"/>
            <a:ext cx="7496886" cy="525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3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48872" cy="79208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dirty="0"/>
              <a:t>Врожденный дивертикул мочевого пузыря 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196752"/>
            <a:ext cx="5272236" cy="566124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 smtClean="0">
                <a:solidFill>
                  <a:srgbClr val="00B0F0"/>
                </a:solidFill>
              </a:rPr>
              <a:t>мешковидное</a:t>
            </a:r>
            <a:r>
              <a:rPr lang="ru-RU" b="1" dirty="0" smtClean="0">
                <a:solidFill>
                  <a:srgbClr val="00B0F0"/>
                </a:solidFill>
              </a:rPr>
              <a:t> выпячивание </a:t>
            </a:r>
            <a:r>
              <a:rPr lang="ru-RU" b="1" dirty="0" smtClean="0"/>
              <a:t>стенки мочевого пузыря наружу ,он располагается на </a:t>
            </a:r>
            <a:r>
              <a:rPr lang="ru-RU" b="1" dirty="0" smtClean="0">
                <a:solidFill>
                  <a:srgbClr val="00B0F0"/>
                </a:solidFill>
              </a:rPr>
              <a:t>заднебоковой стенке </a:t>
            </a:r>
            <a:r>
              <a:rPr lang="ru-RU" b="1" dirty="0" smtClean="0"/>
              <a:t>мочевого пузыря рядом с устьем, несколько выше и </a:t>
            </a:r>
            <a:r>
              <a:rPr lang="ru-RU" b="1" dirty="0" err="1" smtClean="0"/>
              <a:t>латеральней</a:t>
            </a:r>
            <a:r>
              <a:rPr lang="ru-RU" b="1" dirty="0" smtClean="0"/>
              <a:t> его.</a:t>
            </a:r>
          </a:p>
          <a:p>
            <a:pPr>
              <a:buNone/>
            </a:pPr>
            <a:endParaRPr lang="ru-RU" b="1" dirty="0" smtClean="0"/>
          </a:p>
          <a:p>
            <a:r>
              <a:rPr lang="ru-RU" b="1" dirty="0" smtClean="0"/>
              <a:t>Постоянный </a:t>
            </a:r>
            <a:r>
              <a:rPr lang="ru-RU" b="1" dirty="0" smtClean="0">
                <a:solidFill>
                  <a:srgbClr val="00B0F0"/>
                </a:solidFill>
              </a:rPr>
              <a:t>застой мочи </a:t>
            </a:r>
            <a:r>
              <a:rPr lang="ru-RU" b="1" dirty="0" smtClean="0"/>
              <a:t>в дивертикуле способствует образованию </a:t>
            </a:r>
            <a:r>
              <a:rPr lang="ru-RU" b="1" i="1" dirty="0" smtClean="0">
                <a:solidFill>
                  <a:srgbClr val="C00000"/>
                </a:solidFill>
              </a:rPr>
              <a:t>в нем камней </a:t>
            </a:r>
            <a:r>
              <a:rPr lang="ru-RU" b="1" dirty="0" smtClean="0"/>
              <a:t>и развитию </a:t>
            </a:r>
            <a:r>
              <a:rPr lang="ru-RU" b="1" i="1" dirty="0" smtClean="0">
                <a:solidFill>
                  <a:srgbClr val="C00000"/>
                </a:solidFill>
              </a:rPr>
              <a:t>хронического воспаления</a:t>
            </a:r>
            <a:r>
              <a:rPr lang="ru-RU" b="1" dirty="0" smtClean="0"/>
              <a:t>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затруднение мочеиспускания </a:t>
            </a:r>
            <a:r>
              <a:rPr lang="ru-RU" b="1" dirty="0" smtClean="0"/>
              <a:t>и опорожнение мочевого пузыря </a:t>
            </a:r>
            <a:r>
              <a:rPr lang="ru-RU" b="1" i="1" dirty="0" smtClean="0">
                <a:solidFill>
                  <a:srgbClr val="FF0000"/>
                </a:solidFill>
              </a:rPr>
              <a:t>в два этапа.</a:t>
            </a:r>
          </a:p>
          <a:p>
            <a:r>
              <a:rPr lang="ru-RU" b="1" dirty="0" smtClean="0"/>
              <a:t>на основании </a:t>
            </a:r>
            <a:r>
              <a:rPr lang="ru-RU" b="1" dirty="0" smtClean="0">
                <a:solidFill>
                  <a:srgbClr val="FF9900"/>
                </a:solidFill>
              </a:rPr>
              <a:t>УЗИ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FF9900"/>
                </a:solidFill>
              </a:rPr>
              <a:t>цистографии </a:t>
            </a:r>
            <a:r>
              <a:rPr lang="ru-RU" b="1" dirty="0" smtClean="0"/>
              <a:t>и </a:t>
            </a:r>
            <a:r>
              <a:rPr lang="ru-RU" b="1" dirty="0" smtClean="0">
                <a:solidFill>
                  <a:srgbClr val="FF9900"/>
                </a:solidFill>
              </a:rPr>
              <a:t>цистоскопии.</a:t>
            </a:r>
          </a:p>
          <a:p>
            <a:pPr>
              <a:buNone/>
            </a:pPr>
            <a:endParaRPr lang="ru-RU" b="1" dirty="0" smtClean="0">
              <a:solidFill>
                <a:srgbClr val="FF9900"/>
              </a:solidFill>
            </a:endParaRPr>
          </a:p>
          <a:p>
            <a:r>
              <a:rPr lang="ru-RU" b="1" dirty="0" smtClean="0"/>
              <a:t>Лечение оперативное, заключается в </a:t>
            </a:r>
            <a:r>
              <a:rPr lang="ru-RU" b="1" dirty="0" smtClean="0">
                <a:solidFill>
                  <a:srgbClr val="00B050"/>
                </a:solidFill>
              </a:rPr>
              <a:t>иссечении дивертикула и </a:t>
            </a:r>
            <a:r>
              <a:rPr lang="ru-RU" b="1" dirty="0" err="1" smtClean="0">
                <a:solidFill>
                  <a:srgbClr val="00B050"/>
                </a:solidFill>
              </a:rPr>
              <a:t>ушивании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/>
              <a:t>образовавшегося дефекта стенки мочевого пузыря.</a:t>
            </a:r>
          </a:p>
          <a:p>
            <a:endParaRPr lang="ru-RU" b="1" dirty="0"/>
          </a:p>
        </p:txBody>
      </p:sp>
      <p:pic>
        <p:nvPicPr>
          <p:cNvPr id="4" name="Рисунок 3" descr="http://vmede.org/sait/content/Urologiya_komyakov_2012/7_files/mb4_03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860" y="1268760"/>
            <a:ext cx="268414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9881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b="0" dirty="0" smtClean="0"/>
              <a:t>Анатомия почек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1484784"/>
            <a:ext cx="3635375" cy="5300662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ru-RU" altLang="ru-RU" sz="2800" b="1" dirty="0" smtClean="0"/>
              <a:t>	Каждая из почек имеет переднюю и заднюю поверхности, латеральный и медиальный края, верхний и нижний концы (полюсы). </a:t>
            </a:r>
          </a:p>
        </p:txBody>
      </p:sp>
      <p:pic>
        <p:nvPicPr>
          <p:cNvPr id="5124" name="Picture 4" descr="АНАТОМИЯ ПОЧ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8548" y="1412875"/>
            <a:ext cx="4296065" cy="41763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0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0696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dirty="0" err="1"/>
              <a:t>Экстрофия</a:t>
            </a:r>
            <a:r>
              <a:rPr lang="ru-RU" sz="4000" dirty="0"/>
              <a:t> мочевого пузыря: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268760"/>
            <a:ext cx="7344816" cy="558924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/>
              <a:t>тяжелый порок развития, заключающийся в </a:t>
            </a:r>
            <a:r>
              <a:rPr lang="ru-RU" b="1" dirty="0" smtClean="0">
                <a:solidFill>
                  <a:srgbClr val="00B0F0"/>
                </a:solidFill>
              </a:rPr>
              <a:t>отсутствии передней стенки мочевого пузыря и соответствующей ей части передней брюшной стенки. 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у 1 из 30-50 тыс</a:t>
            </a:r>
            <a:r>
              <a:rPr lang="ru-RU" b="1" dirty="0" smtClean="0"/>
              <a:t>. нередко сочетается </a:t>
            </a:r>
            <a:r>
              <a:rPr lang="ru-RU" b="1" dirty="0" smtClean="0">
                <a:solidFill>
                  <a:srgbClr val="0070C0"/>
                </a:solidFill>
              </a:rPr>
              <a:t>с пороками развития </a:t>
            </a:r>
            <a:r>
              <a:rPr lang="ru-RU" b="1" dirty="0" smtClean="0"/>
              <a:t>верхних и нижних мочевых путей,</a:t>
            </a:r>
          </a:p>
          <a:p>
            <a:pPr algn="just"/>
            <a:r>
              <a:rPr lang="ru-RU" b="1" dirty="0" smtClean="0"/>
              <a:t>  </a:t>
            </a:r>
            <a:r>
              <a:rPr lang="ru-RU" b="1" dirty="0" err="1" smtClean="0"/>
              <a:t>Экстрофия</a:t>
            </a:r>
            <a:r>
              <a:rPr lang="ru-RU" b="1" dirty="0" smtClean="0"/>
              <a:t> мочевого пузыря всегда сопровождается </a:t>
            </a:r>
            <a:r>
              <a:rPr lang="ru-RU" b="1" dirty="0" smtClean="0">
                <a:solidFill>
                  <a:srgbClr val="0070C0"/>
                </a:solidFill>
              </a:rPr>
              <a:t>тотальной </a:t>
            </a:r>
            <a:r>
              <a:rPr lang="ru-RU" b="1" dirty="0" err="1" smtClean="0">
                <a:solidFill>
                  <a:srgbClr val="0070C0"/>
                </a:solidFill>
              </a:rPr>
              <a:t>эписпадией</a:t>
            </a:r>
            <a:r>
              <a:rPr lang="ru-RU" b="1" dirty="0" smtClean="0">
                <a:solidFill>
                  <a:srgbClr val="0070C0"/>
                </a:solidFill>
              </a:rPr>
              <a:t> и расщеплением лобковых костей</a:t>
            </a:r>
          </a:p>
          <a:p>
            <a:pPr algn="just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Моча при такой аномалии постоянно изливается наружу.</a:t>
            </a:r>
          </a:p>
          <a:p>
            <a:pPr algn="just"/>
            <a:r>
              <a:rPr lang="ru-RU" b="1" dirty="0" smtClean="0"/>
              <a:t>способствует развитию </a:t>
            </a:r>
            <a:r>
              <a:rPr lang="ru-RU" b="1" i="1" dirty="0" smtClean="0">
                <a:solidFill>
                  <a:srgbClr val="800000"/>
                </a:solidFill>
              </a:rPr>
              <a:t>хронического цистита </a:t>
            </a:r>
            <a:r>
              <a:rPr lang="ru-RU" b="1" dirty="0" smtClean="0"/>
              <a:t>и </a:t>
            </a:r>
            <a:r>
              <a:rPr lang="ru-RU" b="1" i="1" dirty="0" err="1" smtClean="0">
                <a:solidFill>
                  <a:srgbClr val="800000"/>
                </a:solidFill>
              </a:rPr>
              <a:t>пиелонефрита</a:t>
            </a:r>
            <a:r>
              <a:rPr lang="ru-RU" b="1" i="1" dirty="0" smtClean="0">
                <a:solidFill>
                  <a:srgbClr val="800000"/>
                </a:solidFill>
              </a:rPr>
              <a:t>.</a:t>
            </a:r>
          </a:p>
          <a:p>
            <a:pPr algn="just">
              <a:buNone/>
            </a:pPr>
            <a:endParaRPr lang="ru-RU" b="1" i="1" dirty="0" smtClean="0">
              <a:solidFill>
                <a:srgbClr val="800000"/>
              </a:solidFill>
            </a:endParaRP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реконструктивно-пластические операции</a:t>
            </a:r>
            <a:r>
              <a:rPr lang="ru-RU" b="1" dirty="0" smtClean="0"/>
              <a:t>, формирование искусственного </a:t>
            </a:r>
            <a:r>
              <a:rPr lang="ru-RU" b="1" dirty="0" err="1" smtClean="0"/>
              <a:t>ортотопического</a:t>
            </a:r>
            <a:r>
              <a:rPr lang="ru-RU" b="1" dirty="0" smtClean="0"/>
              <a:t> мочевого резервуара из участка подвздошной кишки.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512546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02" y="1125539"/>
            <a:ext cx="7393647" cy="381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15616" y="260648"/>
            <a:ext cx="8280920" cy="504056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dirty="0" smtClean="0"/>
              <a:t>Патология </a:t>
            </a:r>
            <a:r>
              <a:rPr lang="ru-RU" sz="3600" dirty="0" err="1" smtClean="0"/>
              <a:t>урахуса</a:t>
            </a:r>
            <a:r>
              <a:rPr lang="ru-RU" sz="3600" dirty="0" smtClean="0"/>
              <a:t>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2557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dirty="0" smtClean="0"/>
              <a:t>Аномалии яичек (5-7%)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84313"/>
            <a:ext cx="7543800" cy="46116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mtClean="0"/>
              <a:t>Анорхизм</a:t>
            </a:r>
          </a:p>
          <a:p>
            <a:pPr eaLnBrk="1" hangingPunct="1">
              <a:defRPr/>
            </a:pPr>
            <a:r>
              <a:rPr lang="ru-RU" altLang="ru-RU" smtClean="0"/>
              <a:t>Монорхизм</a:t>
            </a:r>
          </a:p>
          <a:p>
            <a:pPr eaLnBrk="1" hangingPunct="1">
              <a:defRPr/>
            </a:pPr>
            <a:r>
              <a:rPr lang="ru-RU" altLang="ru-RU" smtClean="0"/>
              <a:t>Полиорхизм</a:t>
            </a:r>
          </a:p>
          <a:p>
            <a:pPr eaLnBrk="1" hangingPunct="1">
              <a:defRPr/>
            </a:pPr>
            <a:r>
              <a:rPr lang="ru-RU" altLang="ru-RU" smtClean="0"/>
              <a:t>Гипоплазия</a:t>
            </a:r>
          </a:p>
          <a:p>
            <a:pPr eaLnBrk="1" hangingPunct="1">
              <a:defRPr/>
            </a:pPr>
            <a:r>
              <a:rPr lang="ru-RU" altLang="ru-RU" smtClean="0"/>
              <a:t>Синорхизм</a:t>
            </a:r>
          </a:p>
          <a:p>
            <a:pPr eaLnBrk="1" hangingPunct="1">
              <a:defRPr/>
            </a:pPr>
            <a:r>
              <a:rPr lang="ru-RU" altLang="ru-RU" smtClean="0"/>
              <a:t>Крипторхизм</a:t>
            </a:r>
          </a:p>
          <a:p>
            <a:pPr eaLnBrk="1" hangingPunct="1">
              <a:defRPr/>
            </a:pPr>
            <a:r>
              <a:rPr lang="ru-RU" altLang="ru-RU" smtClean="0"/>
              <a:t>Эктопия яичка</a:t>
            </a:r>
          </a:p>
        </p:txBody>
      </p:sp>
    </p:spTree>
    <p:extLst>
      <p:ext uri="{BB962C8B-B14F-4D97-AF65-F5344CB8AC3E}">
        <p14:creationId xmlns:p14="http://schemas.microsoft.com/office/powerpoint/2010/main" val="18041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dirty="0"/>
              <a:t>Крипторхизм: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908720"/>
            <a:ext cx="7272808" cy="594928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/>
              <a:t> порок развития (от греч. </a:t>
            </a:r>
            <a:r>
              <a:rPr lang="ru-RU" b="1" dirty="0" err="1" smtClean="0"/>
              <a:t>kriptos</a:t>
            </a:r>
            <a:r>
              <a:rPr lang="ru-RU" b="1" dirty="0" smtClean="0"/>
              <a:t> - скрытый и </a:t>
            </a:r>
            <a:r>
              <a:rPr lang="ru-RU" b="1" dirty="0" err="1" smtClean="0"/>
              <a:t>orchis</a:t>
            </a:r>
            <a:r>
              <a:rPr lang="ru-RU" b="1" dirty="0" smtClean="0"/>
              <a:t> - яичко), при котором </a:t>
            </a:r>
            <a:r>
              <a:rPr lang="ru-RU" b="1" dirty="0" smtClean="0">
                <a:solidFill>
                  <a:srgbClr val="00B0F0"/>
                </a:solidFill>
              </a:rPr>
              <a:t>отмечается </a:t>
            </a:r>
            <a:r>
              <a:rPr lang="ru-RU" b="1" dirty="0" err="1" smtClean="0">
                <a:solidFill>
                  <a:srgbClr val="00B0F0"/>
                </a:solidFill>
              </a:rPr>
              <a:t>неопущение</a:t>
            </a:r>
            <a:r>
              <a:rPr lang="ru-RU" b="1" dirty="0" smtClean="0">
                <a:solidFill>
                  <a:srgbClr val="00B0F0"/>
                </a:solidFill>
              </a:rPr>
              <a:t> в мошонку одного или обоих яичек.</a:t>
            </a:r>
          </a:p>
          <a:p>
            <a:pPr algn="just"/>
            <a:r>
              <a:rPr lang="ru-RU" b="1" dirty="0" smtClean="0"/>
              <a:t> составляет </a:t>
            </a:r>
            <a:r>
              <a:rPr lang="ru-RU" b="1" dirty="0" smtClean="0">
                <a:solidFill>
                  <a:srgbClr val="0070C0"/>
                </a:solidFill>
              </a:rPr>
              <a:t>3 %, </a:t>
            </a:r>
          </a:p>
          <a:p>
            <a:pPr algn="just"/>
            <a:r>
              <a:rPr lang="ru-RU" b="1" dirty="0" smtClean="0"/>
              <a:t>Ненормальное положение яичка приводит к </a:t>
            </a:r>
            <a:r>
              <a:rPr lang="ru-RU" b="1" dirty="0" smtClean="0">
                <a:solidFill>
                  <a:srgbClr val="C00000"/>
                </a:solidFill>
              </a:rPr>
              <a:t>его анатомо-функциональной недостато</a:t>
            </a:r>
            <a:r>
              <a:rPr lang="ru-RU" b="1" dirty="0" smtClean="0"/>
              <a:t>чности вплоть </a:t>
            </a:r>
            <a:r>
              <a:rPr lang="ru-RU" b="1" dirty="0" smtClean="0">
                <a:solidFill>
                  <a:srgbClr val="C00000"/>
                </a:solidFill>
              </a:rPr>
              <a:t>до атрофии</a:t>
            </a:r>
          </a:p>
          <a:p>
            <a:pPr algn="just"/>
            <a:r>
              <a:rPr lang="ru-RU" b="1" dirty="0" smtClean="0"/>
              <a:t>риск </a:t>
            </a:r>
            <a:r>
              <a:rPr lang="ru-RU" b="1" dirty="0" smtClean="0">
                <a:solidFill>
                  <a:srgbClr val="C00000"/>
                </a:solidFill>
              </a:rPr>
              <a:t>малигнизации</a:t>
            </a:r>
          </a:p>
          <a:p>
            <a:pPr algn="just"/>
            <a:r>
              <a:rPr lang="ru-RU" b="1" dirty="0" smtClean="0"/>
              <a:t>Данный порок развития может быть </a:t>
            </a:r>
            <a:r>
              <a:rPr lang="ru-RU" b="1" i="1" dirty="0" smtClean="0">
                <a:solidFill>
                  <a:srgbClr val="FF33CC"/>
                </a:solidFill>
              </a:rPr>
              <a:t>односторонним</a:t>
            </a:r>
            <a:r>
              <a:rPr lang="ru-RU" b="1" i="1" dirty="0" smtClean="0"/>
              <a:t> </a:t>
            </a:r>
            <a:r>
              <a:rPr lang="ru-RU" b="1" dirty="0" smtClean="0"/>
              <a:t>и </a:t>
            </a:r>
            <a:r>
              <a:rPr lang="ru-RU" b="1" i="1" dirty="0" smtClean="0">
                <a:solidFill>
                  <a:srgbClr val="FF33CC"/>
                </a:solidFill>
              </a:rPr>
              <a:t>двусторонним</a:t>
            </a:r>
            <a:r>
              <a:rPr lang="ru-RU" b="1" i="1" dirty="0" smtClean="0"/>
              <a:t>, </a:t>
            </a:r>
            <a:r>
              <a:rPr lang="ru-RU" b="1" i="1" dirty="0" smtClean="0">
                <a:solidFill>
                  <a:srgbClr val="FF33CC"/>
                </a:solidFill>
              </a:rPr>
              <a:t>истинным</a:t>
            </a:r>
            <a:r>
              <a:rPr lang="ru-RU" b="1" i="1" dirty="0" smtClean="0"/>
              <a:t> </a:t>
            </a:r>
            <a:r>
              <a:rPr lang="ru-RU" b="1" dirty="0" smtClean="0"/>
              <a:t>и </a:t>
            </a:r>
            <a:r>
              <a:rPr lang="ru-RU" b="1" i="1" dirty="0" smtClean="0">
                <a:solidFill>
                  <a:srgbClr val="FF33CC"/>
                </a:solidFill>
              </a:rPr>
              <a:t>ложным.</a:t>
            </a:r>
          </a:p>
          <a:p>
            <a:pPr algn="just"/>
            <a:r>
              <a:rPr lang="ru-RU" b="1" dirty="0" smtClean="0"/>
              <a:t>Диагноз устанавливают на основании данных </a:t>
            </a:r>
            <a:r>
              <a:rPr lang="ru-RU" b="1" dirty="0" err="1" smtClean="0">
                <a:solidFill>
                  <a:srgbClr val="FF0000"/>
                </a:solidFill>
              </a:rPr>
              <a:t>физикального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исследования, </a:t>
            </a:r>
            <a:r>
              <a:rPr lang="ru-RU" b="1" dirty="0" err="1" smtClean="0">
                <a:solidFill>
                  <a:srgbClr val="FF9900"/>
                </a:solidFill>
              </a:rPr>
              <a:t>сонографии</a:t>
            </a:r>
            <a:r>
              <a:rPr lang="ru-RU" b="1" dirty="0" smtClean="0">
                <a:solidFill>
                  <a:srgbClr val="FF9900"/>
                </a:solidFill>
              </a:rPr>
              <a:t>, КТ, </a:t>
            </a:r>
            <a:r>
              <a:rPr lang="ru-RU" b="1" dirty="0" err="1" smtClean="0">
                <a:solidFill>
                  <a:srgbClr val="FF9900"/>
                </a:solidFill>
              </a:rPr>
              <a:t>сцинтиграфии</a:t>
            </a:r>
            <a:r>
              <a:rPr lang="ru-RU" b="1" dirty="0" smtClean="0">
                <a:solidFill>
                  <a:srgbClr val="FF9900"/>
                </a:solidFill>
              </a:rPr>
              <a:t> яичек и лапароскопии.</a:t>
            </a:r>
          </a:p>
          <a:p>
            <a:pPr algn="just"/>
            <a:r>
              <a:rPr lang="ru-RU" b="1" dirty="0" smtClean="0"/>
              <a:t>Используют </a:t>
            </a:r>
            <a:r>
              <a:rPr lang="ru-RU" b="1" dirty="0" smtClean="0">
                <a:solidFill>
                  <a:srgbClr val="92D050"/>
                </a:solidFill>
              </a:rPr>
              <a:t>гормональную терапию хорионическим </a:t>
            </a:r>
            <a:r>
              <a:rPr lang="ru-RU" b="1" dirty="0" err="1" smtClean="0">
                <a:solidFill>
                  <a:srgbClr val="92D050"/>
                </a:solidFill>
              </a:rPr>
              <a:t>го-надотропином</a:t>
            </a:r>
            <a:r>
              <a:rPr lang="ru-RU" b="1" dirty="0" smtClean="0">
                <a:solidFill>
                  <a:srgbClr val="92D050"/>
                </a:solidFill>
              </a:rPr>
              <a:t> </a:t>
            </a:r>
            <a:r>
              <a:rPr lang="ru-RU" b="1" dirty="0" smtClean="0"/>
              <a:t>.</a:t>
            </a:r>
          </a:p>
          <a:p>
            <a:pPr algn="just">
              <a:buNone/>
            </a:pP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00B050"/>
                </a:solidFill>
              </a:rPr>
              <a:t>Оперативное лечение проводится в первые годы жизни ребенка</a:t>
            </a:r>
          </a:p>
          <a:p>
            <a:pPr algn="just">
              <a:buNone/>
            </a:pPr>
            <a:r>
              <a:rPr lang="ru-RU" b="1" dirty="0" smtClean="0">
                <a:solidFill>
                  <a:srgbClr val="00B050"/>
                </a:solidFill>
              </a:rPr>
              <a:t>    </a:t>
            </a:r>
            <a:r>
              <a:rPr lang="ru-RU" b="1" dirty="0" smtClean="0"/>
              <a:t>при неэффективности (</a:t>
            </a:r>
            <a:r>
              <a:rPr lang="ru-RU" b="1" dirty="0" err="1" smtClean="0"/>
              <a:t>орхипексия</a:t>
            </a:r>
            <a:r>
              <a:rPr lang="ru-RU" b="1" dirty="0" smtClean="0"/>
              <a:t>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7249006"/>
      </p:ext>
    </p:extLst>
  </p:cSld>
  <p:clrMapOvr>
    <a:masterClrMapping/>
  </p:clrMapOvr>
  <p:transition spd="med">
    <p:strips dir="ru"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>
            <a:normAutofit fontScale="92500" lnSpcReduction="10000"/>
          </a:bodyPr>
          <a:lstStyle/>
          <a:p>
            <a:r>
              <a:rPr lang="ru-RU" sz="3500" b="1" dirty="0"/>
              <a:t>Эктопия яичка </a:t>
            </a:r>
            <a:r>
              <a:rPr lang="ru-RU" dirty="0"/>
              <a:t>- врожденный порок развития, при котором оно располагается </a:t>
            </a:r>
            <a:r>
              <a:rPr lang="ru-RU" dirty="0" smtClean="0"/>
              <a:t>в различных </a:t>
            </a:r>
            <a:r>
              <a:rPr lang="ru-RU" dirty="0"/>
              <a:t>анатомических областях, но не по ходу своего эмбрионального пути </a:t>
            </a:r>
            <a:r>
              <a:rPr lang="ru-RU" dirty="0" smtClean="0"/>
              <a:t>в мошонку</a:t>
            </a:r>
            <a:r>
              <a:rPr lang="ru-RU" dirty="0"/>
              <a:t>. Этим данная аномалия отличается от крипторхизма. В зависимости </a:t>
            </a:r>
            <a:r>
              <a:rPr lang="ru-RU" dirty="0" smtClean="0"/>
              <a:t>от локализации </a:t>
            </a:r>
            <a:r>
              <a:rPr lang="ru-RU" dirty="0"/>
              <a:t>яичка различают паховую, бедренную, промежностную и </a:t>
            </a:r>
            <a:r>
              <a:rPr lang="ru-RU" dirty="0" smtClean="0"/>
              <a:t>перекрестную эктопию. </a:t>
            </a:r>
          </a:p>
          <a:p>
            <a:r>
              <a:rPr lang="ru-RU" dirty="0" smtClean="0"/>
              <a:t>Лечение </a:t>
            </a:r>
            <a:r>
              <a:rPr lang="ru-RU" dirty="0"/>
              <a:t>оперативное - низведение яичка в </a:t>
            </a:r>
            <a:r>
              <a:rPr lang="ru-RU" dirty="0" smtClean="0"/>
              <a:t>соответствующую половину </a:t>
            </a:r>
            <a:r>
              <a:rPr lang="ru-RU" dirty="0"/>
              <a:t>мошонки.</a:t>
            </a:r>
          </a:p>
          <a:p>
            <a:r>
              <a:rPr lang="ru-RU" dirty="0"/>
              <a:t>Прогноз для развития яичек при крипторхизме и эктопии благоприятный, </a:t>
            </a:r>
            <a:r>
              <a:rPr lang="ru-RU" dirty="0" smtClean="0"/>
              <a:t>если операция </a:t>
            </a:r>
            <a:r>
              <a:rPr lang="ru-RU" dirty="0"/>
              <a:t>выполнена в первые годы жизни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20029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7" descr="13_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764704"/>
            <a:ext cx="7883792" cy="44644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693357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Анорхизм 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31640" y="1524000"/>
            <a:ext cx="7355160" cy="290513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/>
              <a:t>это отсутствие обоих яичек. Обычно сопровождается одновременным недоразвитием придатков яичек и семявыносящих протоков. При этой аномалии у ребенка резко снижено количество мужских половых гормонов, отсутствуют вторичные мужские половые признаки (евнухоидизм). 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192" y="4214458"/>
            <a:ext cx="1643074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1811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Полиорхизм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59632" y="1524000"/>
            <a:ext cx="7427168" cy="283369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/>
              <a:t>одновременно имеются три или, что бывает очень редко, больше яичек. Недоразвитое добавочное яичко располагается рядом с нормальным яичком. Иногда добавочное яичко обнаруживается в малом тазу. Добавочное яичко удаляют потому, что оно подвержено частому злокачественному перерождению.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05945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Гипоплазия яичка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59632" y="1524000"/>
            <a:ext cx="7427168" cy="23336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1" dirty="0" smtClean="0"/>
              <a:t>аномалия структуры яичка. При этом одно или оба яичка недоразвиты, уменьшены в размерах до 5-7 мм. Двухстороннее недоразвитие яичек сопровождается гормональной недостаточностью и требует заместительной гормональной терапии.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674115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mtClean="0"/>
              <a:t>Аномалии полового члена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mtClean="0"/>
              <a:t>Врожденный фимоз</a:t>
            </a:r>
          </a:p>
          <a:p>
            <a:pPr eaLnBrk="1" hangingPunct="1">
              <a:defRPr/>
            </a:pPr>
            <a:r>
              <a:rPr lang="ru-RU" altLang="ru-RU" smtClean="0"/>
              <a:t>Скрытый половой член</a:t>
            </a:r>
          </a:p>
          <a:p>
            <a:pPr eaLnBrk="1" hangingPunct="1">
              <a:defRPr/>
            </a:pPr>
            <a:r>
              <a:rPr lang="ru-RU" altLang="ru-RU" smtClean="0"/>
              <a:t>Эктопия полового члена</a:t>
            </a:r>
          </a:p>
          <a:p>
            <a:pPr eaLnBrk="1" hangingPunct="1">
              <a:defRPr/>
            </a:pPr>
            <a:r>
              <a:rPr lang="ru-RU" altLang="ru-RU" smtClean="0"/>
              <a:t>Удвоенный половой член</a:t>
            </a:r>
          </a:p>
        </p:txBody>
      </p:sp>
    </p:spTree>
    <p:extLst>
      <p:ext uri="{BB962C8B-B14F-4D97-AF65-F5344CB8AC3E}">
        <p14:creationId xmlns:p14="http://schemas.microsoft.com/office/powerpoint/2010/main" val="30389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sz="4000" dirty="0"/>
              <a:t>Анатомия почек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844824"/>
            <a:ext cx="3889376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800" b="1" dirty="0" smtClean="0"/>
              <a:t>	В синусе почки вены залегают впереди, артерии и нервы позади вен, а почечная лоханка и мочеточник кзади от артерий.</a:t>
            </a:r>
          </a:p>
        </p:txBody>
      </p:sp>
      <p:pic>
        <p:nvPicPr>
          <p:cNvPr id="6148" name="Picture 4" descr="АНАТОМИЯ ПОЧЕК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368" y="1484313"/>
            <a:ext cx="4407632" cy="40329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530" y="44624"/>
            <a:ext cx="8229600" cy="83671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Врожденный фимоз: </a:t>
            </a:r>
            <a:endParaRPr lang="ru-RU" dirty="0">
              <a:solidFill>
                <a:schemeClr val="accent5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980728"/>
            <a:ext cx="7416824" cy="587727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rgbClr val="00B0F0"/>
                </a:solidFill>
              </a:rPr>
              <a:t>врожденное сужение отверстия крайней плоти, не позволяющее обнажить головку полового члена.</a:t>
            </a:r>
          </a:p>
          <a:p>
            <a:pPr algn="just"/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До 3 лет </a:t>
            </a:r>
            <a:r>
              <a:rPr lang="ru-RU" sz="2800" b="1" dirty="0" smtClean="0"/>
              <a:t>у мальчиков в большинстве случаев регистрируется </a:t>
            </a:r>
            <a:r>
              <a:rPr lang="ru-RU" sz="2800" b="1" dirty="0" smtClean="0">
                <a:solidFill>
                  <a:srgbClr val="7030A0"/>
                </a:solidFill>
              </a:rPr>
              <a:t>физиологический</a:t>
            </a:r>
            <a:r>
              <a:rPr lang="ru-RU" sz="2800" b="1" dirty="0" smtClean="0"/>
              <a:t> фимоз</a:t>
            </a:r>
          </a:p>
          <a:p>
            <a:pPr algn="just"/>
            <a:r>
              <a:rPr lang="ru-RU" sz="2800" b="1" dirty="0" smtClean="0"/>
              <a:t>В случае выраженного сужения крайней плоти прибегают к ее круговому иссечению </a:t>
            </a:r>
            <a:r>
              <a:rPr lang="ru-RU" sz="2800" b="1" dirty="0" smtClean="0">
                <a:solidFill>
                  <a:srgbClr val="00B050"/>
                </a:solidFill>
              </a:rPr>
              <a:t>(</a:t>
            </a:r>
            <a:r>
              <a:rPr lang="ru-RU" sz="2800" b="1" dirty="0" err="1" smtClean="0">
                <a:solidFill>
                  <a:srgbClr val="00B050"/>
                </a:solidFill>
              </a:rPr>
              <a:t>циркумцизии</a:t>
            </a:r>
            <a:r>
              <a:rPr lang="ru-RU" sz="2800" b="1" dirty="0" smtClean="0">
                <a:solidFill>
                  <a:srgbClr val="00B050"/>
                </a:solidFill>
              </a:rPr>
              <a:t>).</a:t>
            </a:r>
          </a:p>
          <a:p>
            <a:pPr algn="just"/>
            <a:endParaRPr lang="ru-RU" sz="2800" b="1" dirty="0"/>
          </a:p>
        </p:txBody>
      </p:sp>
      <p:pic>
        <p:nvPicPr>
          <p:cNvPr id="4" name="Рисунок 3" descr="fim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404048"/>
            <a:ext cx="7920880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bliqueBottomLeft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7258149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Фимоз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75656" y="1524000"/>
            <a:ext cx="7211144" cy="240506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1" dirty="0" smtClean="0"/>
              <a:t> сужение крайней плоти, препятствующее освобождению головки из препуциального мешка. При фимозе часто возникает </a:t>
            </a:r>
            <a:r>
              <a:rPr lang="ru-RU" b="1" dirty="0" err="1" smtClean="0"/>
              <a:t>баланопостит</a:t>
            </a:r>
            <a:r>
              <a:rPr lang="ru-RU" b="1" dirty="0" smtClean="0"/>
              <a:t>. Фимоз является предрасполагающим фактором развития опухолей полового члена.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214818"/>
            <a:ext cx="27146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2368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Парафимоз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03648" y="1524000"/>
            <a:ext cx="7283152" cy="269081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ущемление головки полового члена узкой крайней плотью. При парафимозе возникает отек головки, сильная боль, затрудненное мочеиспускание, резкий отек кожи полового члена. При несвоевременном вправлении может развиться омертвение ущемляющего кольца.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4214818"/>
            <a:ext cx="3243269" cy="221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97725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06" y="3068960"/>
            <a:ext cx="4333439" cy="375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5400" b="1" dirty="0"/>
              <a:t>Скрытый половой член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7020272" cy="5217443"/>
          </a:xfrm>
        </p:spPr>
        <p:txBody>
          <a:bodyPr>
            <a:normAutofit/>
          </a:bodyPr>
          <a:lstStyle/>
          <a:p>
            <a:r>
              <a:rPr lang="ru-RU" dirty="0"/>
              <a:t>чрезвычайно редкая аномалия, при которой </a:t>
            </a:r>
            <a:r>
              <a:rPr lang="ru-RU" dirty="0" smtClean="0"/>
              <a:t>нормально развитые </a:t>
            </a:r>
            <a:r>
              <a:rPr lang="ru-RU" dirty="0"/>
              <a:t>кавернозные тела скрыты окружающими тканями мошонки и кожи </a:t>
            </a:r>
            <a:r>
              <a:rPr lang="ru-RU" dirty="0" smtClean="0"/>
              <a:t>лобковой области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Половой </a:t>
            </a:r>
            <a:r>
              <a:rPr lang="ru-RU" dirty="0"/>
              <a:t>член, как правило, уменьшен в размере, кавернозные тела </a:t>
            </a:r>
            <a:r>
              <a:rPr lang="ru-RU" dirty="0" smtClean="0"/>
              <a:t>определяются только </a:t>
            </a:r>
            <a:r>
              <a:rPr lang="ru-RU" dirty="0"/>
              <a:t>при пальпации в складках окружающей кожи.</a:t>
            </a:r>
          </a:p>
        </p:txBody>
      </p:sp>
    </p:spTree>
    <p:extLst>
      <p:ext uri="{BB962C8B-B14F-4D97-AF65-F5344CB8AC3E}">
        <p14:creationId xmlns:p14="http://schemas.microsoft.com/office/powerpoint/2010/main" val="16992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Короткая уздечка полового члена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59632" y="1524000"/>
            <a:ext cx="7427168" cy="219075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1" dirty="0" smtClean="0"/>
              <a:t>препятствует освобождению головки полового члена из препуциального мешка, вызывает искривление полового члена при эрекции и возникновение боли при половом сношении.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786190"/>
            <a:ext cx="2381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23430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8149" y="1052736"/>
            <a:ext cx="8229600" cy="3919542"/>
          </a:xfrm>
        </p:spPr>
        <p:txBody>
          <a:bodyPr>
            <a:noAutofit/>
          </a:bodyPr>
          <a:lstStyle/>
          <a:p>
            <a:pPr algn="ctr"/>
            <a:r>
              <a:rPr lang="ru-RU" sz="8000" i="1" dirty="0" smtClean="0"/>
              <a:t>Спасибо  за  внимание!!!</a:t>
            </a:r>
            <a:br>
              <a:rPr lang="ru-RU" sz="8000" i="1" dirty="0" smtClean="0"/>
            </a:br>
            <a:r>
              <a:rPr lang="ru-RU" sz="8000" i="1" dirty="0" smtClean="0"/>
              <a:t> </a:t>
            </a:r>
            <a:endParaRPr lang="ru-RU" sz="8000" i="1" dirty="0"/>
          </a:p>
        </p:txBody>
      </p:sp>
    </p:spTree>
    <p:extLst>
      <p:ext uri="{BB962C8B-B14F-4D97-AF65-F5344CB8AC3E}">
        <p14:creationId xmlns:p14="http://schemas.microsoft.com/office/powerpoint/2010/main" val="277224221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39825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sz="4000" dirty="0"/>
              <a:t>Анатомия почек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1700808"/>
            <a:ext cx="2951163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800" dirty="0" smtClean="0"/>
              <a:t>	Почки состоят из мозгового и коркового вещества </a:t>
            </a:r>
          </a:p>
        </p:txBody>
      </p:sp>
      <p:pic>
        <p:nvPicPr>
          <p:cNvPr id="8196" name="Picture 4" descr="ПОЧКА-СРЕЗ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0276" y="1196975"/>
            <a:ext cx="5082424" cy="4536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35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sz="4000" dirty="0"/>
              <a:t>Анатомия почек</a:t>
            </a:r>
          </a:p>
        </p:txBody>
      </p:sp>
      <p:pic>
        <p:nvPicPr>
          <p:cNvPr id="9219" name="Picture 3" descr="СКЕЛЕТОТОПИЯ ПОЧЕ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657860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543800" cy="10525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dirty="0" smtClean="0"/>
              <a:t>Аномалии почечных сосудов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125538"/>
            <a:ext cx="7812360" cy="5732462"/>
          </a:xfrm>
        </p:spPr>
        <p:txBody>
          <a:bodyPr>
            <a:normAutofit/>
          </a:bodyPr>
          <a:lstStyle/>
          <a:p>
            <a:pPr marL="360000" indent="-360000" algn="just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ru-RU" altLang="ru-RU" sz="2400" dirty="0" smtClean="0"/>
              <a:t>Аномалии количества и положения почечных сосудов:</a:t>
            </a:r>
          </a:p>
          <a:p>
            <a:pPr marL="634320" lvl="1" indent="-36000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000" dirty="0" smtClean="0"/>
              <a:t>     а) Добавочная почечная артерия</a:t>
            </a:r>
          </a:p>
          <a:p>
            <a:pPr marL="634320" lvl="1" indent="-36000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000" dirty="0" smtClean="0"/>
              <a:t>     б) Двойная почечная артерия</a:t>
            </a:r>
          </a:p>
          <a:p>
            <a:pPr marL="634320" lvl="1" indent="-36000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000" dirty="0" smtClean="0"/>
              <a:t>     в) Множественные артерии</a:t>
            </a:r>
          </a:p>
          <a:p>
            <a:pPr marL="360000" indent="-360000" algn="just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AutoNum type="arabicPeriod" startAt="2"/>
              <a:defRPr/>
            </a:pPr>
            <a:r>
              <a:rPr lang="ru-RU" altLang="ru-RU" sz="2400" dirty="0" smtClean="0"/>
              <a:t>Аномалии формы и структуры артериальных стволов</a:t>
            </a:r>
          </a:p>
          <a:p>
            <a:pPr marL="634320" lvl="1" indent="-36000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000" dirty="0" smtClean="0"/>
              <a:t>     а) Аневризмы почечных артерий</a:t>
            </a:r>
          </a:p>
          <a:p>
            <a:pPr marL="634320" lvl="1" indent="-36000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000" dirty="0" smtClean="0"/>
              <a:t>     б) фибромускулярный стеноз почечных артерий</a:t>
            </a:r>
          </a:p>
          <a:p>
            <a:pPr marL="360000" indent="-360000" algn="just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AutoNum type="arabicPeriod" startAt="3"/>
              <a:defRPr/>
            </a:pPr>
            <a:r>
              <a:rPr lang="ru-RU" altLang="ru-RU" sz="2400" dirty="0" smtClean="0"/>
              <a:t>Артериовенозные фистулы</a:t>
            </a:r>
          </a:p>
          <a:p>
            <a:pPr marL="360000" indent="-360000" algn="just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AutoNum type="arabicPeriod" startAt="3"/>
              <a:defRPr/>
            </a:pPr>
            <a:r>
              <a:rPr lang="ru-RU" altLang="ru-RU" sz="2400" dirty="0" smtClean="0"/>
              <a:t>Аномалии почечных вен </a:t>
            </a:r>
          </a:p>
          <a:p>
            <a:pPr marL="634320" lvl="1" indent="-36000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000" dirty="0" smtClean="0"/>
              <a:t>     а) Аномалии правой вены : множественные вены, впадение вен яичка в почечную вену справа</a:t>
            </a:r>
          </a:p>
          <a:p>
            <a:pPr marL="634320" lvl="1" indent="-36000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000" dirty="0" smtClean="0"/>
              <a:t>     б) Аномалии левой вены : кольцевидная, </a:t>
            </a:r>
            <a:r>
              <a:rPr lang="ru-RU" altLang="ru-RU" sz="2000" dirty="0" err="1" smtClean="0"/>
              <a:t>ретроаортальная</a:t>
            </a:r>
            <a:r>
              <a:rPr lang="ru-RU" altLang="ru-RU" sz="2000" dirty="0" smtClean="0"/>
              <a:t> левая почечная вена, </a:t>
            </a:r>
            <a:r>
              <a:rPr lang="ru-RU" altLang="ru-RU" sz="2000" dirty="0" err="1" smtClean="0"/>
              <a:t>экстракавальное</a:t>
            </a:r>
            <a:r>
              <a:rPr lang="ru-RU" altLang="ru-RU" sz="2000" dirty="0" smtClean="0"/>
              <a:t> впадение левой почечной вены</a:t>
            </a:r>
          </a:p>
        </p:txBody>
      </p:sp>
    </p:spTree>
    <p:extLst>
      <p:ext uri="{BB962C8B-B14F-4D97-AF65-F5344CB8AC3E}">
        <p14:creationId xmlns:p14="http://schemas.microsoft.com/office/powerpoint/2010/main" val="14991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9176" cy="79208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dirty="0"/>
              <a:t>Добавочные и множественные вены почек: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628800"/>
            <a:ext cx="7427168" cy="4896544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/>
              <a:t>встречаются в </a:t>
            </a:r>
            <a:r>
              <a:rPr lang="ru-RU" sz="2800" b="1" dirty="0">
                <a:solidFill>
                  <a:srgbClr val="0070C0"/>
                </a:solidFill>
              </a:rPr>
              <a:t>17-20 % </a:t>
            </a:r>
            <a:r>
              <a:rPr lang="ru-RU" sz="2800" b="1" dirty="0" smtClean="0"/>
              <a:t>случаев , </a:t>
            </a:r>
            <a:r>
              <a:rPr lang="ru-RU" sz="2800" b="1" dirty="0"/>
              <a:t>которые идут </a:t>
            </a:r>
            <a:r>
              <a:rPr lang="ru-RU" sz="2800" b="1" dirty="0">
                <a:solidFill>
                  <a:srgbClr val="0070C0"/>
                </a:solidFill>
              </a:rPr>
              <a:t>к нижнему </a:t>
            </a:r>
            <a:r>
              <a:rPr lang="ru-RU" sz="2800" b="1" dirty="0"/>
              <a:t>полюсу почки, сопровождая соответствующую артерию, перекрещиваются с </a:t>
            </a:r>
            <a:r>
              <a:rPr lang="ru-RU" sz="2800" b="1" dirty="0" smtClean="0"/>
              <a:t>мочеточником, тем </a:t>
            </a:r>
            <a:r>
              <a:rPr lang="ru-RU" sz="2800" b="1" dirty="0"/>
              <a:t>самым вызывая нарушение оттока мочи из почки и развитие </a:t>
            </a:r>
            <a:r>
              <a:rPr lang="ru-RU" sz="2800" b="1" dirty="0">
                <a:solidFill>
                  <a:srgbClr val="800000"/>
                </a:solidFill>
              </a:rPr>
              <a:t>гидронефроза</a:t>
            </a:r>
            <a:r>
              <a:rPr lang="ru-RU" sz="2800" b="1" dirty="0"/>
              <a:t>.</a:t>
            </a:r>
          </a:p>
          <a:p>
            <a:pPr algn="just"/>
            <a:endParaRPr lang="ar-SY" sz="2800" b="1" dirty="0" smtClean="0"/>
          </a:p>
          <a:p>
            <a:pPr algn="just"/>
            <a:endParaRPr lang="ar-SY" sz="2800" b="1" dirty="0"/>
          </a:p>
          <a:p>
            <a:pPr algn="just"/>
            <a:endParaRPr lang="ar-SY" sz="2800" b="1" dirty="0" smtClean="0"/>
          </a:p>
          <a:p>
            <a:pPr algn="just"/>
            <a:endParaRPr lang="ar-SY" sz="2800" b="1" dirty="0"/>
          </a:p>
          <a:p>
            <a:pPr algn="just"/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907647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"/>
          <a:stretch>
            <a:fillRect/>
          </a:stretch>
        </p:blipFill>
        <p:spPr bwMode="auto">
          <a:xfrm>
            <a:off x="1692275" y="0"/>
            <a:ext cx="554355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>
          <a:xfrm>
            <a:off x="5795963" y="304800"/>
            <a:ext cx="1368425" cy="1431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bg1"/>
                </a:solidFill>
              </a:rPr>
              <a:t>84,6%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5265029" y="2204864"/>
            <a:ext cx="1970796" cy="147616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235825" y="3573016"/>
            <a:ext cx="1539219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Добавочная артерия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052736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dirty="0"/>
              <a:t>CОДЕРЖАНИЕ: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340768"/>
            <a:ext cx="7499176" cy="498383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ВВЕДЕНИЕ</a:t>
            </a:r>
            <a:endParaRPr lang="ru-RU" sz="2800" b="1" dirty="0"/>
          </a:p>
          <a:p>
            <a:r>
              <a:rPr lang="ru-RU" sz="2800" b="1" dirty="0" smtClean="0"/>
              <a:t>Аномалии почечных сосудов</a:t>
            </a:r>
          </a:p>
          <a:p>
            <a:r>
              <a:rPr lang="en-US" sz="2800" b="1" dirty="0" err="1">
                <a:latin typeface="Corbel" panose="020B0503020204020204" pitchFamily="34" charset="0"/>
              </a:rPr>
              <a:t>Аномалии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b="1" dirty="0" err="1">
                <a:latin typeface="Corbel" panose="020B0503020204020204" pitchFamily="34" charset="0"/>
              </a:rPr>
              <a:t>почек</a:t>
            </a:r>
            <a:endParaRPr lang="ru-RU" sz="2800" b="1" dirty="0">
              <a:latin typeface="Corbel" panose="020B0503020204020204" pitchFamily="34" charset="0"/>
            </a:endParaRPr>
          </a:p>
          <a:p>
            <a:r>
              <a:rPr lang="ru-RU" sz="2800" b="1" dirty="0" smtClean="0"/>
              <a:t>Аномалии мочеточников</a:t>
            </a:r>
          </a:p>
          <a:p>
            <a:r>
              <a:rPr lang="ru-RU" sz="2800" b="1" dirty="0" smtClean="0"/>
              <a:t>Аномалии мочевого пузыря</a:t>
            </a:r>
          </a:p>
          <a:p>
            <a:r>
              <a:rPr lang="ru-RU" sz="2800" b="1" dirty="0" smtClean="0"/>
              <a:t>Аномалии мочеиспускательного канала</a:t>
            </a:r>
          </a:p>
          <a:p>
            <a:r>
              <a:rPr lang="ru-RU" sz="2800" b="1" dirty="0" smtClean="0"/>
              <a:t>Аномалии мужских половых органов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842639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3" r="23773" b="18456"/>
          <a:stretch>
            <a:fillRect/>
          </a:stretch>
        </p:blipFill>
        <p:spPr bwMode="auto">
          <a:xfrm>
            <a:off x="1979712" y="738080"/>
            <a:ext cx="5976838" cy="611992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Двойная почечная артерия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4343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20334"/>
            <a:ext cx="5112990" cy="593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Множественные артерии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9007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0" y="304800"/>
            <a:ext cx="1619250" cy="1431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200" b="1" dirty="0" smtClean="0">
                <a:latin typeface="+mn-lt"/>
              </a:rPr>
              <a:t>О,11%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92054"/>
            <a:ext cx="4966494" cy="60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Аневризма почечной артерии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9932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07288" cy="64807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dirty="0"/>
              <a:t>Фибромускулярный стеноз: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016732"/>
            <a:ext cx="5616624" cy="55446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/>
              <a:t>Ч</a:t>
            </a:r>
            <a:r>
              <a:rPr lang="ru-RU" sz="2400" b="1" dirty="0" smtClean="0"/>
              <a:t>аще встречается у </a:t>
            </a:r>
            <a:r>
              <a:rPr lang="ru-RU" sz="2400" b="1" dirty="0" smtClean="0">
                <a:solidFill>
                  <a:srgbClr val="FF0000"/>
                </a:solidFill>
              </a:rPr>
              <a:t>ж</a:t>
            </a:r>
            <a:r>
              <a:rPr lang="ru-RU" sz="2400" b="1" dirty="0" smtClean="0"/>
              <a:t>енщин.</a:t>
            </a:r>
            <a:endParaRPr lang="ar-SY" sz="2400" b="1" dirty="0" smtClean="0"/>
          </a:p>
          <a:p>
            <a:pPr algn="just"/>
            <a:r>
              <a:rPr lang="ru-RU" sz="2400" b="1" dirty="0" smtClean="0"/>
              <a:t>Заболевание приводит </a:t>
            </a:r>
            <a:r>
              <a:rPr lang="ru-RU" sz="2400" b="1" dirty="0" smtClean="0">
                <a:solidFill>
                  <a:srgbClr val="0070C0"/>
                </a:solidFill>
              </a:rPr>
              <a:t>к сужению просвета </a:t>
            </a:r>
            <a:r>
              <a:rPr lang="ru-RU" sz="2400" b="1" dirty="0" smtClean="0"/>
              <a:t>почечной артерии</a:t>
            </a:r>
            <a:endParaRPr lang="ar-SY" sz="2400" b="1" dirty="0" smtClean="0"/>
          </a:p>
          <a:p>
            <a:pPr algn="just"/>
            <a:r>
              <a:rPr lang="ru-RU" sz="2400" b="1" dirty="0"/>
              <a:t>Я</a:t>
            </a:r>
            <a:r>
              <a:rPr lang="ru-RU" sz="2400" b="1" dirty="0" smtClean="0"/>
              <a:t>вляется высокое диастолическое и низкое пульсовое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давление</a:t>
            </a:r>
            <a:r>
              <a:rPr lang="ru-RU" sz="2400" b="1" dirty="0" smtClean="0"/>
              <a:t>, а также </a:t>
            </a:r>
            <a:r>
              <a:rPr lang="ru-RU" sz="2400" b="1" dirty="0" err="1" smtClean="0">
                <a:solidFill>
                  <a:srgbClr val="FF0000"/>
                </a:solidFill>
              </a:rPr>
              <a:t>рефрактерность</a:t>
            </a:r>
            <a:r>
              <a:rPr lang="ru-RU" sz="2400" b="1" dirty="0" smtClean="0">
                <a:solidFill>
                  <a:srgbClr val="FF0000"/>
                </a:solidFill>
              </a:rPr>
              <a:t> к гипотензивной терапии</a:t>
            </a:r>
            <a:r>
              <a:rPr lang="ru-RU" sz="2400" b="1" dirty="0" smtClean="0"/>
              <a:t>.</a:t>
            </a:r>
            <a:endParaRPr lang="ar-SY" sz="2400" b="1" dirty="0" smtClean="0"/>
          </a:p>
          <a:p>
            <a:pPr algn="just"/>
            <a:r>
              <a:rPr lang="ru-RU" sz="2400" b="1" dirty="0"/>
              <a:t>Н</a:t>
            </a:r>
            <a:r>
              <a:rPr lang="ru-RU" sz="2400" b="1" dirty="0" smtClean="0"/>
              <a:t>а основании почечной </a:t>
            </a:r>
            <a:r>
              <a:rPr lang="ru-RU" sz="2400" b="1" dirty="0" smtClean="0">
                <a:solidFill>
                  <a:srgbClr val="FF9900"/>
                </a:solidFill>
              </a:rPr>
              <a:t>ангиографии.</a:t>
            </a:r>
            <a:endParaRPr lang="ar-SY" sz="2400" b="1" dirty="0" smtClean="0">
              <a:solidFill>
                <a:srgbClr val="FF9900"/>
              </a:solidFill>
            </a:endParaRPr>
          </a:p>
          <a:p>
            <a:pPr algn="just"/>
            <a:r>
              <a:rPr lang="ru-RU" sz="2400" b="1" dirty="0" smtClean="0"/>
              <a:t>Лечение оперативное </a:t>
            </a:r>
            <a:r>
              <a:rPr lang="ru-RU" sz="2400" b="1" dirty="0" smtClean="0">
                <a:solidFill>
                  <a:srgbClr val="00B050"/>
                </a:solidFill>
              </a:rPr>
              <a:t>баллонная</a:t>
            </a:r>
            <a:r>
              <a:rPr lang="ru-RU" sz="2400" b="1" dirty="0" smtClean="0"/>
              <a:t> дилатация </a:t>
            </a:r>
            <a:endParaRPr lang="ar-SY" sz="2400" b="1" dirty="0" smtClean="0"/>
          </a:p>
          <a:p>
            <a:pPr algn="just">
              <a:buNone/>
            </a:pPr>
            <a:r>
              <a:rPr lang="ru-RU" sz="2400" b="1" dirty="0" smtClean="0"/>
              <a:t>  установка </a:t>
            </a:r>
            <a:r>
              <a:rPr lang="ru-RU" sz="2400" b="1" dirty="0"/>
              <a:t>артериального </a:t>
            </a:r>
            <a:r>
              <a:rPr lang="ru-RU" sz="2400" b="1" dirty="0" err="1" smtClean="0">
                <a:solidFill>
                  <a:srgbClr val="00B050"/>
                </a:solidFill>
              </a:rPr>
              <a:t>стента</a:t>
            </a:r>
            <a:endParaRPr lang="ar-SY" sz="2400" b="1" dirty="0" smtClean="0">
              <a:solidFill>
                <a:srgbClr val="00B050"/>
              </a:solidFill>
            </a:endParaRPr>
          </a:p>
          <a:p>
            <a:pPr algn="just">
              <a:buNone/>
            </a:pPr>
            <a:r>
              <a:rPr lang="ru-RU" sz="2400" b="1" dirty="0" smtClean="0"/>
              <a:t>   </a:t>
            </a:r>
            <a:r>
              <a:rPr lang="ru-RU" sz="2400" b="1" dirty="0"/>
              <a:t>выполняют </a:t>
            </a:r>
            <a:r>
              <a:rPr lang="ru-RU" sz="2400" b="1" dirty="0" smtClean="0">
                <a:solidFill>
                  <a:srgbClr val="00B050"/>
                </a:solidFill>
              </a:rPr>
              <a:t>реконструктивную</a:t>
            </a:r>
            <a:endParaRPr lang="ru-RU" sz="2400" b="1" dirty="0"/>
          </a:p>
          <a:p>
            <a:pPr algn="just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операцию</a:t>
            </a:r>
            <a:endParaRPr lang="ar-SY" sz="2400" b="1" dirty="0" smtClean="0"/>
          </a:p>
          <a:p>
            <a:pPr algn="just"/>
            <a:endParaRPr lang="ru-RU" dirty="0"/>
          </a:p>
        </p:txBody>
      </p:sp>
      <p:pic>
        <p:nvPicPr>
          <p:cNvPr id="4" name="Содержимое 3" descr="http://vmede.org/sait/content/Urologiya_komyakov_2012/7_files/mb4_036.jpe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196752"/>
            <a:ext cx="192707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533238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16106" r="2147" b="16106"/>
          <a:stretch>
            <a:fillRect/>
          </a:stretch>
        </p:blipFill>
        <p:spPr bwMode="auto">
          <a:xfrm>
            <a:off x="1056520" y="836712"/>
            <a:ext cx="6005334" cy="567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148064" y="2564904"/>
            <a:ext cx="1728192" cy="43204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061854" y="2044358"/>
            <a:ext cx="1902634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Фибромускуляр-ный</a:t>
            </a:r>
            <a:r>
              <a:rPr lang="ru-RU" dirty="0" smtClean="0">
                <a:solidFill>
                  <a:schemeClr val="tx1"/>
                </a:solidFill>
              </a:rPr>
              <a:t> стеноз артерии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54404"/>
            <a:ext cx="3192190" cy="581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Артериовенозная фистула и аплазия почки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0370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dirty="0" smtClean="0"/>
              <a:t>Аномалии почек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435608" y="1447800"/>
            <a:ext cx="6880808" cy="4800600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dirty="0" smtClean="0"/>
              <a:t>Встречаются у 3-5,5% больных</a:t>
            </a:r>
          </a:p>
          <a:p>
            <a:pPr algn="just" eaLnBrk="1" hangingPunct="1">
              <a:defRPr/>
            </a:pPr>
            <a:r>
              <a:rPr lang="ru-RU" altLang="ru-RU" dirty="0" smtClean="0"/>
              <a:t>Составляют 10% от всех аномалий МПС</a:t>
            </a:r>
          </a:p>
          <a:p>
            <a:pPr algn="just" eaLnBrk="1" hangingPunct="1">
              <a:defRPr/>
            </a:pPr>
            <a:r>
              <a:rPr lang="ru-RU" altLang="ru-RU" dirty="0" smtClean="0"/>
              <a:t>За последние годы не имеют тенденции к уменьшению</a:t>
            </a:r>
          </a:p>
        </p:txBody>
      </p:sp>
    </p:spTree>
    <p:extLst>
      <p:ext uri="{BB962C8B-B14F-4D97-AF65-F5344CB8AC3E}">
        <p14:creationId xmlns:p14="http://schemas.microsoft.com/office/powerpoint/2010/main" val="8875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Аномалии почек делят на 5 групп: </a:t>
            </a:r>
            <a:br>
              <a:rPr lang="ru-RU" dirty="0"/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аномалии количества </a:t>
            </a:r>
          </a:p>
          <a:p>
            <a:r>
              <a:rPr lang="ru-RU" dirty="0" smtClean="0"/>
              <a:t>аномалии величины </a:t>
            </a:r>
          </a:p>
          <a:p>
            <a:r>
              <a:rPr lang="ru-RU" dirty="0" smtClean="0"/>
              <a:t>аномалии расположения </a:t>
            </a:r>
          </a:p>
          <a:p>
            <a:r>
              <a:rPr lang="ru-RU" dirty="0" smtClean="0"/>
              <a:t>аномалии взаимоотношения</a:t>
            </a:r>
          </a:p>
          <a:p>
            <a:r>
              <a:rPr lang="ru-RU" dirty="0" smtClean="0"/>
              <a:t>аномалии структуры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dirty="0" smtClean="0"/>
              <a:t>Классификация         (</a:t>
            </a:r>
            <a:r>
              <a:rPr lang="ru-RU" altLang="ru-RU" dirty="0" err="1" smtClean="0"/>
              <a:t>Н.А.Лопаткина</a:t>
            </a:r>
            <a:r>
              <a:rPr lang="ru-RU" altLang="ru-RU" dirty="0" smtClean="0"/>
              <a:t>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mtClean="0"/>
              <a:t>1 Аномалии количества почек: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mtClean="0"/>
              <a:t>    а) Аплазия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mtClean="0"/>
              <a:t>    б) Удвоение почки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mtClean="0"/>
              <a:t>    в) Добавочная почка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mtClean="0"/>
              <a:t>2 Аномалии величины почек: гипоплазия</a:t>
            </a:r>
          </a:p>
        </p:txBody>
      </p:sp>
    </p:spTree>
    <p:extLst>
      <p:ext uri="{BB962C8B-B14F-4D97-AF65-F5344CB8AC3E}">
        <p14:creationId xmlns:p14="http://schemas.microsoft.com/office/powerpoint/2010/main" val="14580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980728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Аплазия: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196752"/>
            <a:ext cx="5400600" cy="547260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/>
              <a:t>встречается относительно часто - </a:t>
            </a:r>
            <a:r>
              <a:rPr lang="ru-RU" sz="2400" b="1" dirty="0" smtClean="0">
                <a:solidFill>
                  <a:srgbClr val="0070C0"/>
                </a:solidFill>
              </a:rPr>
              <a:t>у 4-8 % </a:t>
            </a:r>
            <a:r>
              <a:rPr lang="ru-RU" sz="2400" b="1" dirty="0" smtClean="0"/>
              <a:t>больных с аномалиями почек.</a:t>
            </a:r>
          </a:p>
          <a:p>
            <a:pPr algn="just">
              <a:buNone/>
            </a:pPr>
            <a:endParaRPr lang="ar-SY" sz="2400" b="1" dirty="0" smtClean="0"/>
          </a:p>
          <a:p>
            <a:pPr algn="just"/>
            <a:r>
              <a:rPr lang="ru-RU" sz="2400" b="1" dirty="0" smtClean="0"/>
              <a:t>отсутствие </a:t>
            </a:r>
            <a:r>
              <a:rPr lang="ru-RU" sz="2400" b="1" dirty="0"/>
              <a:t>не только почек, но </a:t>
            </a:r>
            <a:r>
              <a:rPr lang="ru-RU" sz="2400" b="1" dirty="0">
                <a:solidFill>
                  <a:srgbClr val="0070C0"/>
                </a:solidFill>
              </a:rPr>
              <a:t>и ее </a:t>
            </a:r>
            <a:r>
              <a:rPr lang="ru-RU" sz="2400" b="1" dirty="0" smtClean="0">
                <a:solidFill>
                  <a:srgbClr val="0070C0"/>
                </a:solidFill>
              </a:rPr>
              <a:t>сосудов</a:t>
            </a:r>
            <a:endParaRPr lang="ar-SY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2400" b="1" dirty="0"/>
              <a:t>отсутствием </a:t>
            </a:r>
            <a:r>
              <a:rPr lang="ru-RU" sz="2400" b="1" dirty="0" smtClean="0"/>
              <a:t> соответствующей  половины </a:t>
            </a:r>
            <a:r>
              <a:rPr lang="ru-RU" sz="2400" b="1" dirty="0" err="1" smtClean="0"/>
              <a:t>межмочеточниковой</a:t>
            </a:r>
            <a:r>
              <a:rPr lang="ru-RU" sz="2400" b="1" dirty="0" smtClean="0"/>
              <a:t>  </a:t>
            </a:r>
            <a:r>
              <a:rPr lang="ru-RU" sz="2400" b="1" dirty="0"/>
              <a:t>складки и устья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мочеточника</a:t>
            </a:r>
          </a:p>
          <a:p>
            <a:pPr algn="just">
              <a:buNone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2400" b="1" dirty="0" smtClean="0"/>
              <a:t>Экскреторная  урография  и  УЗИ  позволяют  обнаружить </a:t>
            </a:r>
            <a:r>
              <a:rPr lang="ru-RU" sz="2400" b="1" dirty="0" smtClean="0">
                <a:solidFill>
                  <a:srgbClr val="FF9900"/>
                </a:solidFill>
              </a:rPr>
              <a:t>единственную, увеличенную в размерах почку</a:t>
            </a:r>
            <a:endParaRPr lang="ar-SY" sz="2400" b="1" dirty="0" smtClean="0">
              <a:solidFill>
                <a:srgbClr val="FF9900"/>
              </a:solidFill>
            </a:endParaRPr>
          </a:p>
          <a:p>
            <a:pPr algn="just"/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http://vmede.org/sait/content/Urologiya_komyakov_2012/7_files/mb4.jpeg"/>
          <p:cNvPicPr/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6948264" y="1988840"/>
            <a:ext cx="201622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599249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 b="0" dirty="0" smtClean="0"/>
              <a:t>Анатомия почек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1988840"/>
            <a:ext cx="338455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800" b="1" dirty="0" smtClean="0"/>
              <a:t>	Почки:</a:t>
            </a:r>
          </a:p>
          <a:p>
            <a:pPr marL="288000" indent="-288000">
              <a:spcBef>
                <a:spcPts val="0"/>
              </a:spcBef>
              <a:defRPr/>
            </a:pPr>
            <a:r>
              <a:rPr lang="ru-RU" altLang="ru-RU" sz="2800" b="1" dirty="0" smtClean="0"/>
              <a:t>парный орган</a:t>
            </a:r>
          </a:p>
          <a:p>
            <a:pPr marL="288000" indent="-288000">
              <a:spcBef>
                <a:spcPts val="0"/>
              </a:spcBef>
              <a:defRPr/>
            </a:pPr>
            <a:r>
              <a:rPr lang="ru-RU" altLang="ru-RU" sz="2800" b="1" dirty="0" smtClean="0"/>
              <a:t>расположены по</a:t>
            </a:r>
          </a:p>
          <a:p>
            <a:pPr marL="288000" indent="0">
              <a:spcBef>
                <a:spcPts val="0"/>
              </a:spcBef>
              <a:buNone/>
              <a:defRPr/>
            </a:pPr>
            <a:r>
              <a:rPr lang="ru-RU" altLang="ru-RU" sz="2800" b="1" dirty="0" smtClean="0"/>
              <a:t>обе стороны от</a:t>
            </a:r>
          </a:p>
          <a:p>
            <a:pPr marL="287338" indent="-14288">
              <a:spcBef>
                <a:spcPts val="0"/>
              </a:spcBef>
              <a:buNone/>
              <a:defRPr/>
            </a:pPr>
            <a:r>
              <a:rPr lang="ru-RU" altLang="ru-RU" sz="2800" b="1" dirty="0" smtClean="0"/>
              <a:t>позвоночника в</a:t>
            </a:r>
          </a:p>
          <a:p>
            <a:pPr marL="287338" indent="-14288">
              <a:spcBef>
                <a:spcPts val="0"/>
              </a:spcBef>
              <a:buNone/>
              <a:defRPr/>
            </a:pPr>
            <a:r>
              <a:rPr lang="ru-RU" altLang="ru-RU" sz="2800" b="1" dirty="0" smtClean="0"/>
              <a:t>поясничной</a:t>
            </a:r>
          </a:p>
          <a:p>
            <a:pPr marL="287338" indent="-14288">
              <a:spcBef>
                <a:spcPts val="0"/>
              </a:spcBef>
              <a:buNone/>
              <a:defRPr/>
            </a:pPr>
            <a:r>
              <a:rPr lang="ru-RU" altLang="ru-RU" sz="2800" b="1" dirty="0" smtClean="0"/>
              <a:t>области </a:t>
            </a:r>
          </a:p>
        </p:txBody>
      </p:sp>
      <p:pic>
        <p:nvPicPr>
          <p:cNvPr id="4100" name="Picture 4" descr="АНАТОМИЯ МП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8751" y="1916113"/>
            <a:ext cx="4515861" cy="36011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1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lum bright="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0"/>
          <a:stretch>
            <a:fillRect/>
          </a:stretch>
        </p:blipFill>
        <p:spPr bwMode="auto">
          <a:xfrm>
            <a:off x="1035245" y="1124744"/>
            <a:ext cx="8108755" cy="520030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4368895" y="1700808"/>
            <a:ext cx="1441450" cy="1431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tx1"/>
                </a:solidFill>
              </a:rPr>
              <a:t>0,083%</a:t>
            </a:r>
            <a:br>
              <a:rPr lang="ru-RU" altLang="ru-RU" sz="2800" dirty="0" smtClean="0">
                <a:solidFill>
                  <a:schemeClr val="tx1"/>
                </a:solidFill>
              </a:rPr>
            </a:br>
            <a:r>
              <a:rPr lang="ru-RU" altLang="ru-RU" sz="2800" dirty="0" smtClean="0">
                <a:solidFill>
                  <a:schemeClr val="tx1"/>
                </a:solidFill>
              </a:rPr>
              <a:t>1:1200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Аплазия почки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901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Аномалии количества почек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ru-RU" sz="3200" i="1" dirty="0" smtClean="0"/>
              <a:t>Удвоение почки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часто встречающаяся аномалия количества. Удвоенная почка по длине значительно больше нормальной, нередко бывает выражена ее эмбриональная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дольчатость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Между верхней и нижней почками существует борозда различной степени выраженности. Верхняя половина удвоенной почки чаще всего меньше нижней. Кровоснабжение удвоенной почки осуществляется 2-мя почечными артериями.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Лимфообращение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в каждой половине удвоенной почки также раздельное. При полном удвоении почки, в каждой из половин имеется отдельная чашечно-лоханочная система, причем в нижней она развита нормально, а в верхней - недоразвита. От каждой лоханки отходит по мочеточнику. Удвоение паренхимы и сосудов почки без удвоения лоханок следует считать неполным удвоением почки.</a:t>
            </a:r>
            <a:br>
              <a:rPr lang="ru-RU" dirty="0" smtClean="0">
                <a:latin typeface="Calibri" pitchFamily="34" charset="0"/>
                <a:cs typeface="Calibri" pitchFamily="34" charset="0"/>
              </a:rPr>
            </a:br>
            <a:r>
              <a:rPr lang="ru-RU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dirty="0" smtClean="0">
                <a:latin typeface="Calibri" pitchFamily="34" charset="0"/>
                <a:cs typeface="Calibri" pitchFamily="34" charset="0"/>
              </a:rPr>
            </a:br>
            <a:r>
              <a:rPr lang="ru-RU" dirty="0" smtClean="0">
                <a:latin typeface="Calibri" pitchFamily="34" charset="0"/>
                <a:cs typeface="Calibri" pitchFamily="34" charset="0"/>
              </a:rPr>
              <a:t>Диагностика - цистоскопия, экскреторная урография, сканирование почки. Эта аномалия не требует лечения. Клинические проявления зависят от различных патологических процессов, развивающихся в одной или обеих половинах почки.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72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8"/>
          <a:stretch>
            <a:fillRect/>
          </a:stretch>
        </p:blipFill>
        <p:spPr bwMode="auto">
          <a:xfrm>
            <a:off x="2555776" y="938644"/>
            <a:ext cx="4536802" cy="591935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275856" y="130323"/>
            <a:ext cx="3600400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Полное удвоение почки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8483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07288" cy="64807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dirty="0"/>
              <a:t>Добавочная (третья) почка: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124744"/>
            <a:ext cx="7884368" cy="5733256"/>
          </a:xfrm>
        </p:spPr>
        <p:txBody>
          <a:bodyPr>
            <a:normAutofit fontScale="92500" lnSpcReduction="20000"/>
          </a:bodyPr>
          <a:lstStyle/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Одна из наиболее </a:t>
            </a:r>
            <a:r>
              <a:rPr lang="ru-RU" sz="1800" b="1" dirty="0">
                <a:solidFill>
                  <a:srgbClr val="0070C0"/>
                </a:solidFill>
              </a:rPr>
              <a:t>редких аномалий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почек (2%).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Третья почка развивается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вследствие </a:t>
            </a:r>
            <a:r>
              <a:rPr lang="ru-RU" sz="1800" b="1" dirty="0">
                <a:solidFill>
                  <a:srgbClr val="0070C0"/>
                </a:solidFill>
              </a:rPr>
              <a:t>расщепления </a:t>
            </a:r>
            <a:r>
              <a:rPr lang="ru-RU" sz="1800" b="1" dirty="0" err="1">
                <a:solidFill>
                  <a:srgbClr val="0070C0"/>
                </a:solidFill>
              </a:rPr>
              <a:t>нефрогенного</a:t>
            </a:r>
            <a:r>
              <a:rPr lang="ru-RU" sz="1800" b="1" dirty="0">
                <a:solidFill>
                  <a:srgbClr val="0070C0"/>
                </a:solidFill>
              </a:rPr>
              <a:t> ростка. 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Имеет </a:t>
            </a:r>
            <a:r>
              <a:rPr lang="ru-RU" sz="1800" b="1" dirty="0">
                <a:solidFill>
                  <a:srgbClr val="0070C0"/>
                </a:solidFill>
              </a:rPr>
              <a:t>отдельное кровоснабжение и мочеточник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часто располагается </a:t>
            </a:r>
            <a:r>
              <a:rPr lang="ru-RU" sz="1800" b="1" dirty="0">
                <a:solidFill>
                  <a:srgbClr val="0070C0"/>
                </a:solidFill>
              </a:rPr>
              <a:t>ниже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нормальной почки (в подвздошной области, в тазу, впереди лобкового симфиза).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Размеры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обычно значительно </a:t>
            </a:r>
            <a:r>
              <a:rPr lang="ru-RU" sz="1800" b="1" dirty="0">
                <a:solidFill>
                  <a:srgbClr val="0070C0"/>
                </a:solidFill>
              </a:rPr>
              <a:t>уменьшены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за исключением случаев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гидронефротической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трансформации.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Добавочная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почка имеет </a:t>
            </a:r>
            <a:r>
              <a:rPr lang="ru-RU" sz="1800" b="1" dirty="0">
                <a:solidFill>
                  <a:srgbClr val="0070C0"/>
                </a:solidFill>
              </a:rPr>
              <a:t>собственную капсулу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иногда имеет </a:t>
            </a:r>
            <a:r>
              <a:rPr lang="ru-RU" sz="1800" b="1" dirty="0">
                <a:solidFill>
                  <a:srgbClr val="0070C0"/>
                </a:solidFill>
              </a:rPr>
              <a:t>рыхлое</a:t>
            </a:r>
            <a:r>
              <a:rPr lang="ru-RU" sz="1800" dirty="0">
                <a:solidFill>
                  <a:srgbClr val="0070C0"/>
                </a:solidFill>
              </a:rPr>
              <a:t> </a:t>
            </a:r>
            <a:r>
              <a:rPr lang="ru-RU" sz="1800" b="1" dirty="0">
                <a:solidFill>
                  <a:srgbClr val="0070C0"/>
                </a:solidFill>
              </a:rPr>
              <a:t>соединительнотканное сращение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нормальной почкой.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Добавочная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почка </a:t>
            </a:r>
            <a:r>
              <a:rPr lang="ru-RU" sz="1800" b="1" dirty="0">
                <a:solidFill>
                  <a:srgbClr val="0070C0"/>
                </a:solidFill>
              </a:rPr>
              <a:t>нередко бывает аномальной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(гипоплазия, удвоение лоханок и мочеточников,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дистопия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 </a:t>
            </a:r>
            <a:r>
              <a:rPr lang="ru-RU" sz="1800" b="1" dirty="0">
                <a:solidFill>
                  <a:srgbClr val="0070C0"/>
                </a:solidFill>
              </a:rPr>
              <a:t>и сочетается с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различными пороками развития основных почек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Мочеточник добавочной почки может самостоятельно открываться в мочевой пузырь </a:t>
            </a:r>
            <a:r>
              <a:rPr lang="ru-RU" sz="1800" b="1" dirty="0" err="1">
                <a:solidFill>
                  <a:srgbClr val="FF9900"/>
                </a:solidFill>
              </a:rPr>
              <a:t>латеральнее</a:t>
            </a:r>
            <a:r>
              <a:rPr lang="ru-RU" sz="1800" b="1" dirty="0">
                <a:solidFill>
                  <a:srgbClr val="FF9900"/>
                </a:solidFill>
              </a:rPr>
              <a:t> и выше устьев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основных мочеточников или открываться </a:t>
            </a:r>
            <a:r>
              <a:rPr lang="ru-RU" sz="1800" b="1" dirty="0" err="1">
                <a:solidFill>
                  <a:srgbClr val="FF9900"/>
                </a:solidFill>
              </a:rPr>
              <a:t>внепузырно</a:t>
            </a:r>
            <a:r>
              <a:rPr lang="ru-RU" sz="1800" b="1" dirty="0" smtClean="0">
                <a:solidFill>
                  <a:srgbClr val="FF9900"/>
                </a:solidFill>
              </a:rPr>
              <a:t>.</a:t>
            </a:r>
            <a:endParaRPr lang="ru-RU" sz="1800" b="1" i="1" dirty="0">
              <a:solidFill>
                <a:srgbClr val="FF9900"/>
              </a:solidFill>
            </a:endParaRP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Добавочная почка обычно имеет клинические 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проявления </a:t>
            </a:r>
            <a:r>
              <a:rPr lang="ru-RU" sz="1800" b="1" i="1" dirty="0" smtClean="0">
                <a:solidFill>
                  <a:srgbClr val="FF0000"/>
                </a:solidFill>
              </a:rPr>
              <a:t>лишь </a:t>
            </a:r>
            <a:r>
              <a:rPr lang="ru-RU" sz="1800" b="1" i="1" dirty="0">
                <a:solidFill>
                  <a:srgbClr val="FF0000"/>
                </a:solidFill>
              </a:rPr>
              <a:t>при развитии в ней пиелонефрита, гидронефроза, камней, опухолей или при эктопии </a:t>
            </a:r>
            <a:r>
              <a:rPr lang="ru-RU" sz="1800" b="1" i="1" dirty="0" smtClean="0">
                <a:solidFill>
                  <a:srgbClr val="FF0000"/>
                </a:solidFill>
              </a:rPr>
              <a:t>мочеточника.</a:t>
            </a: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1800" b="1" i="1" dirty="0" smtClean="0">
              <a:solidFill>
                <a:srgbClr val="FF0000"/>
              </a:solidFill>
            </a:endParaRPr>
          </a:p>
          <a:p>
            <a:pPr marL="360000" indent="-360000" algn="just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800" dirty="0" smtClean="0"/>
              <a:t>    Хронический пиелонефрит, мочекаменная болезнь и других, служит показанием к выполнению </a:t>
            </a:r>
            <a:r>
              <a:rPr lang="ru-RU" sz="1800" b="1" dirty="0" err="1" smtClean="0">
                <a:solidFill>
                  <a:srgbClr val="00B050"/>
                </a:solidFill>
              </a:rPr>
              <a:t>нефрэктомии</a:t>
            </a:r>
            <a:endParaRPr lang="ru-RU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8020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924175"/>
            <a:ext cx="1081087" cy="1009650"/>
          </a:xfrm>
        </p:spPr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6092825"/>
            <a:ext cx="3241675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mtClean="0"/>
              <a:t>10,4%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9144000" cy="47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43608" y="404664"/>
            <a:ext cx="3600400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Удвоение почки</a:t>
            </a:r>
            <a:endParaRPr lang="ru-RU" altLang="ru-RU" sz="2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64088" y="404664"/>
            <a:ext cx="3600400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Добавочная почка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8067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Добавочная почка</a:t>
            </a:r>
            <a:endParaRPr lang="ru-RU" dirty="0"/>
          </a:p>
        </p:txBody>
      </p:sp>
      <p:pic>
        <p:nvPicPr>
          <p:cNvPr id="4" name="Содержимое 3" descr="image24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89350" y="1495425"/>
            <a:ext cx="2990850" cy="4705350"/>
          </a:xfrm>
        </p:spPr>
      </p:pic>
      <p:cxnSp>
        <p:nvCxnSpPr>
          <p:cNvPr id="5" name="Прямая со стрелкой 4"/>
          <p:cNvCxnSpPr/>
          <p:nvPr/>
        </p:nvCxnSpPr>
        <p:spPr>
          <a:xfrm rot="5400000" flipH="1" flipV="1">
            <a:off x="4608004" y="2600908"/>
            <a:ext cx="504056" cy="288032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16200000" flipV="1">
            <a:off x="3383868" y="1376772"/>
            <a:ext cx="432048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 flipH="1" flipV="1">
            <a:off x="5040052" y="5913276"/>
            <a:ext cx="576064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3563888" y="4437112"/>
            <a:ext cx="576064" cy="288032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9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r="18970"/>
          <a:stretch>
            <a:fillRect/>
          </a:stretch>
        </p:blipFill>
        <p:spPr bwMode="auto">
          <a:xfrm>
            <a:off x="3275856" y="1210762"/>
            <a:ext cx="3024932" cy="564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03648" y="155608"/>
            <a:ext cx="7416824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Удвоение и гидронефроз нижней половины почки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6394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t="13422" r="21475"/>
          <a:stretch>
            <a:fillRect/>
          </a:stretch>
        </p:blipFill>
        <p:spPr bwMode="auto">
          <a:xfrm>
            <a:off x="3347864" y="1028046"/>
            <a:ext cx="3672061" cy="582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43808" y="260648"/>
            <a:ext cx="4392488" cy="5486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800" b="1" dirty="0" smtClean="0"/>
              <a:t>Неполное удвоение почки</a:t>
            </a:r>
            <a:endParaRPr lang="ru-RU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223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Аномалии величины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87624" y="1340768"/>
            <a:ext cx="7725544" cy="504401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dirty="0" smtClean="0">
                <a:cs typeface="Calibri" pitchFamily="34" charset="0"/>
              </a:rPr>
              <a:t>Гипоплазия почки характеризуется нормальным гистологическим строением и отсутствием нарушения почечной функции. Гипоплазия чаще бывает односторонней, но может отмечаться и с обеих сторон.</a:t>
            </a:r>
            <a:br>
              <a:rPr lang="ru-RU" b="1" dirty="0" smtClean="0">
                <a:cs typeface="Calibri" pitchFamily="34" charset="0"/>
              </a:rPr>
            </a:br>
            <a:r>
              <a:rPr lang="ru-RU" b="1" dirty="0" smtClean="0">
                <a:cs typeface="Calibri" pitchFamily="34" charset="0"/>
              </a:rPr>
              <a:t/>
            </a:r>
            <a:br>
              <a:rPr lang="ru-RU" b="1" dirty="0" smtClean="0">
                <a:cs typeface="Calibri" pitchFamily="34" charset="0"/>
              </a:rPr>
            </a:br>
            <a:r>
              <a:rPr lang="ru-RU" b="1" dirty="0" smtClean="0">
                <a:cs typeface="Calibri" pitchFamily="34" charset="0"/>
              </a:rPr>
              <a:t>Диагностика - экскреторная урография, радиоизотопное и ультразвуковое сканирование почек. </a:t>
            </a:r>
          </a:p>
          <a:p>
            <a:pPr algn="just"/>
            <a:r>
              <a:rPr lang="ru-RU" b="1" dirty="0" smtClean="0">
                <a:cs typeface="Calibri" pitchFamily="34" charset="0"/>
              </a:rPr>
              <a:t>Почечная </a:t>
            </a:r>
            <a:r>
              <a:rPr lang="ru-RU" b="1" dirty="0" err="1" smtClean="0">
                <a:cs typeface="Calibri" pitchFamily="34" charset="0"/>
              </a:rPr>
              <a:t>артериография</a:t>
            </a:r>
            <a:r>
              <a:rPr lang="ru-RU" b="1" dirty="0" smtClean="0">
                <a:cs typeface="Calibri" pitchFamily="34" charset="0"/>
              </a:rPr>
              <a:t> позволяет дифференцировать гипоплазию от уменьшенной в размерах почки, обусловленной патологическим процессом (нефросклерозом). </a:t>
            </a:r>
          </a:p>
          <a:p>
            <a:pPr algn="just"/>
            <a:r>
              <a:rPr lang="ru-RU" b="1" dirty="0" smtClean="0">
                <a:cs typeface="Calibri" pitchFamily="34" charset="0"/>
              </a:rPr>
              <a:t>При гипоплазии просвет сосудов как в почечной ножке, так и внутри почки равномерно уменьшен, а при вторичной атрофии имеется резкое уменьшение просвета </a:t>
            </a:r>
            <a:r>
              <a:rPr lang="ru-RU" b="1" dirty="0" err="1" smtClean="0">
                <a:cs typeface="Calibri" pitchFamily="34" charset="0"/>
              </a:rPr>
              <a:t>внутрипочечных</a:t>
            </a:r>
            <a:r>
              <a:rPr lang="ru-RU" b="1" dirty="0" smtClean="0">
                <a:cs typeface="Calibri" pitchFamily="34" charset="0"/>
              </a:rPr>
              <a:t> сосудов, неправильное их распределение в почке, значительное уменьшение их количества, особенно в коре почки, при нормальном калибре сосудов почечной ножки.</a:t>
            </a:r>
            <a:br>
              <a:rPr lang="ru-RU" b="1" dirty="0" smtClean="0">
                <a:cs typeface="Calibri" pitchFamily="34" charset="0"/>
              </a:rPr>
            </a:br>
            <a:r>
              <a:rPr lang="ru-RU" b="1" dirty="0" smtClean="0">
                <a:cs typeface="Calibri" pitchFamily="34" charset="0"/>
              </a:rPr>
              <a:t/>
            </a:r>
            <a:br>
              <a:rPr lang="ru-RU" b="1" dirty="0" smtClean="0">
                <a:cs typeface="Calibri" pitchFamily="34" charset="0"/>
              </a:rPr>
            </a:br>
            <a:r>
              <a:rPr lang="ru-RU" b="1" dirty="0" smtClean="0">
                <a:cs typeface="Calibri" pitchFamily="34" charset="0"/>
              </a:rPr>
              <a:t>При односторонней гипоплазии почки больной нуждается в лечении только при наличии патологического процесса в ней. Обычно это </a:t>
            </a:r>
            <a:r>
              <a:rPr lang="ru-RU" b="1" dirty="0" err="1" smtClean="0">
                <a:cs typeface="Calibri" pitchFamily="34" charset="0"/>
              </a:rPr>
              <a:t>пиелонефрит</a:t>
            </a:r>
            <a:r>
              <a:rPr lang="ru-RU" b="1" dirty="0" smtClean="0">
                <a:cs typeface="Calibri" pitchFamily="34" charset="0"/>
              </a:rPr>
              <a:t>, который нередко осложняется сморщиванием почки и артериальной гипертензией. В этом случае выполняют </a:t>
            </a:r>
            <a:r>
              <a:rPr lang="ru-RU" b="1" dirty="0" err="1" smtClean="0">
                <a:cs typeface="Calibri" pitchFamily="34" charset="0"/>
              </a:rPr>
              <a:t>нефрэктомию</a:t>
            </a:r>
            <a:r>
              <a:rPr lang="ru-RU" b="1" dirty="0" smtClean="0">
                <a:cs typeface="Calibri" pitchFamily="34" charset="0"/>
              </a:rPr>
              <a:t>.</a:t>
            </a:r>
            <a:endParaRPr lang="ru-RU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Гипоплазия почки</a:t>
            </a:r>
            <a:endParaRPr lang="ru-RU" dirty="0"/>
          </a:p>
        </p:txBody>
      </p:sp>
      <p:pic>
        <p:nvPicPr>
          <p:cNvPr id="4" name="Содержимое 3" descr="http://www.uroweb.ru/catalog/med_lib/uro_gin_kan/img/032_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324036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uroweb.ru/catalog/med_lib/uro_gin_kan/img/032_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33843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rot="5400000" flipH="1" flipV="1">
            <a:off x="3095836" y="2456892"/>
            <a:ext cx="576064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V="1">
            <a:off x="6336196" y="2672916"/>
            <a:ext cx="504056" cy="432048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3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 anchor="ctr">
            <a:normAutofit/>
          </a:bodyPr>
          <a:lstStyle/>
          <a:p>
            <a:pPr algn="ctr"/>
            <a:r>
              <a:rPr lang="ru-RU" sz="4000" dirty="0"/>
              <a:t>Эмбриогенез: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908720"/>
            <a:ext cx="8028384" cy="5949280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ru-RU" sz="3200" dirty="0" smtClean="0"/>
              <a:t>Основой развития почки служат три структуры:</a:t>
            </a:r>
          </a:p>
          <a:p>
            <a:r>
              <a:rPr lang="ru-RU" sz="2200" b="1" i="1" dirty="0" err="1" smtClean="0">
                <a:solidFill>
                  <a:srgbClr val="7030A0"/>
                </a:solidFill>
              </a:rPr>
              <a:t>Пронефрос</a:t>
            </a:r>
            <a:r>
              <a:rPr lang="ru-RU" sz="2200" b="1" i="1" dirty="0" smtClean="0">
                <a:solidFill>
                  <a:srgbClr val="7030A0"/>
                </a:solidFill>
              </a:rPr>
              <a:t> </a:t>
            </a:r>
            <a:r>
              <a:rPr lang="ru-RU" sz="2200" b="1" i="1" dirty="0" smtClean="0"/>
              <a:t>–</a:t>
            </a:r>
            <a:r>
              <a:rPr lang="ru-RU" sz="2200" b="1" dirty="0" smtClean="0"/>
              <a:t> онтогенетический остаток экскреторной системы низших позвоночных, образуется 6-10 парами канальцев, соединяемых </a:t>
            </a:r>
            <a:r>
              <a:rPr lang="ru-RU" sz="2200" b="1" dirty="0" err="1" smtClean="0"/>
              <a:t>мезонефральным</a:t>
            </a:r>
            <a:r>
              <a:rPr lang="ru-RU" sz="2200" b="1" dirty="0" smtClean="0"/>
              <a:t> протоком – </a:t>
            </a:r>
            <a:r>
              <a:rPr lang="ru-RU" sz="2200" b="1" dirty="0" err="1" smtClean="0"/>
              <a:t>вольфов</a:t>
            </a:r>
            <a:r>
              <a:rPr lang="ru-RU" sz="2200" b="1" dirty="0" smtClean="0"/>
              <a:t> проток или </a:t>
            </a:r>
            <a:r>
              <a:rPr lang="ru-RU" sz="2200" b="1" dirty="0" smtClean="0">
                <a:solidFill>
                  <a:srgbClr val="00B0F0"/>
                </a:solidFill>
              </a:rPr>
              <a:t>первичный канал</a:t>
            </a:r>
            <a:r>
              <a:rPr lang="ru-RU" sz="2200" b="1" dirty="0" smtClean="0"/>
              <a:t>.</a:t>
            </a:r>
          </a:p>
          <a:p>
            <a:pPr>
              <a:buNone/>
            </a:pPr>
            <a:endParaRPr lang="ru-RU" sz="2200" b="1" dirty="0" smtClean="0"/>
          </a:p>
          <a:p>
            <a:r>
              <a:rPr lang="ru-RU" sz="2200" b="1" i="1" dirty="0" err="1" smtClean="0">
                <a:solidFill>
                  <a:srgbClr val="7030A0"/>
                </a:solidFill>
              </a:rPr>
              <a:t>Мезонефрос</a:t>
            </a:r>
            <a:r>
              <a:rPr lang="ru-RU" sz="2200" b="1" i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smtClean="0"/>
              <a:t>– развивается из </a:t>
            </a:r>
            <a:r>
              <a:rPr lang="ru-RU" sz="2200" b="1" dirty="0" err="1" smtClean="0">
                <a:solidFill>
                  <a:srgbClr val="FF0000"/>
                </a:solidFill>
              </a:rPr>
              <a:t>мезобластической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ru-RU" sz="2200" b="1" dirty="0" smtClean="0"/>
              <a:t>клеточной массы и имеет </a:t>
            </a:r>
            <a:r>
              <a:rPr lang="ru-RU" sz="2200" b="1" dirty="0" smtClean="0">
                <a:solidFill>
                  <a:srgbClr val="00B0F0"/>
                </a:solidFill>
              </a:rPr>
              <a:t>функционирующие клубочки и канальцы</a:t>
            </a:r>
            <a:r>
              <a:rPr lang="ru-RU" sz="2200" b="1" dirty="0" smtClean="0"/>
              <a:t>. На </a:t>
            </a:r>
            <a:r>
              <a:rPr lang="ru-RU" sz="2200" b="1" dirty="0" smtClean="0">
                <a:solidFill>
                  <a:srgbClr val="FF0000"/>
                </a:solidFill>
              </a:rPr>
              <a:t>12-14 </a:t>
            </a:r>
            <a:r>
              <a:rPr lang="ru-RU" sz="2200" b="1" dirty="0" err="1" smtClean="0"/>
              <a:t>нед</a:t>
            </a:r>
            <a:r>
              <a:rPr lang="ru-RU" sz="2200" b="1" dirty="0" smtClean="0"/>
              <a:t>. наступает </a:t>
            </a:r>
            <a:r>
              <a:rPr lang="ru-RU" sz="2200" b="1" dirty="0" smtClean="0">
                <a:solidFill>
                  <a:srgbClr val="FF0000"/>
                </a:solidFill>
              </a:rPr>
              <a:t>его атрофия</a:t>
            </a:r>
            <a:r>
              <a:rPr lang="ru-RU" sz="2200" b="1" dirty="0" smtClean="0"/>
              <a:t>.</a:t>
            </a:r>
          </a:p>
          <a:p>
            <a:pPr>
              <a:buNone/>
            </a:pPr>
            <a:endParaRPr lang="ru-RU" sz="2200" b="1" i="1" dirty="0" smtClean="0"/>
          </a:p>
          <a:p>
            <a:r>
              <a:rPr lang="ru-RU" sz="2200" b="1" i="1" dirty="0" err="1" smtClean="0">
                <a:solidFill>
                  <a:srgbClr val="7030A0"/>
                </a:solidFill>
              </a:rPr>
              <a:t>Метанефрос</a:t>
            </a:r>
            <a:r>
              <a:rPr lang="ru-RU" sz="2200" b="1" i="1" dirty="0" smtClean="0"/>
              <a:t> </a:t>
            </a:r>
            <a:r>
              <a:rPr lang="ru-RU" sz="2200" b="1" dirty="0" smtClean="0"/>
              <a:t>– состоит из </a:t>
            </a:r>
            <a:r>
              <a:rPr lang="ru-RU" sz="2200" b="1" dirty="0" smtClean="0">
                <a:solidFill>
                  <a:srgbClr val="00B0F0"/>
                </a:solidFill>
              </a:rPr>
              <a:t>секреторной и собирательной систем. </a:t>
            </a:r>
          </a:p>
          <a:p>
            <a:pPr>
              <a:buNone/>
            </a:pPr>
            <a:endParaRPr lang="ru-RU" sz="2200" b="1" dirty="0" smtClean="0">
              <a:solidFill>
                <a:srgbClr val="00B0F0"/>
              </a:solidFill>
            </a:endParaRPr>
          </a:p>
          <a:p>
            <a:pPr>
              <a:buFontTx/>
              <a:buNone/>
            </a:pPr>
            <a:r>
              <a:rPr lang="ru-RU" sz="2200" b="1" dirty="0" smtClean="0">
                <a:solidFill>
                  <a:srgbClr val="00B0F0"/>
                </a:solidFill>
              </a:rPr>
              <a:t>Секреторная система </a:t>
            </a:r>
            <a:r>
              <a:rPr lang="ru-RU" sz="2200" b="1" dirty="0" smtClean="0"/>
              <a:t>почки состоит из </a:t>
            </a:r>
            <a:r>
              <a:rPr lang="ru-RU" sz="2200" b="1" dirty="0" err="1" smtClean="0"/>
              <a:t>мезонефрогенной</a:t>
            </a:r>
            <a:r>
              <a:rPr lang="ru-RU" sz="2200" b="1" dirty="0" smtClean="0"/>
              <a:t> бластемы, а экскреторная – из остатка </a:t>
            </a:r>
            <a:r>
              <a:rPr lang="ru-RU" sz="2200" b="1" dirty="0" err="1" smtClean="0"/>
              <a:t>вольфова</a:t>
            </a:r>
            <a:r>
              <a:rPr lang="ru-RU" sz="2200" b="1" dirty="0" smtClean="0"/>
              <a:t> протока. </a:t>
            </a:r>
          </a:p>
          <a:p>
            <a:pPr>
              <a:buFontTx/>
              <a:buNone/>
            </a:pPr>
            <a:r>
              <a:rPr lang="ru-RU" sz="2200" b="1" dirty="0" smtClean="0">
                <a:solidFill>
                  <a:srgbClr val="00B0F0"/>
                </a:solidFill>
              </a:rPr>
              <a:t>Кора почки – </a:t>
            </a:r>
            <a:r>
              <a:rPr lang="ru-RU" sz="2200" b="1" dirty="0" smtClean="0"/>
              <a:t>из </a:t>
            </a:r>
            <a:r>
              <a:rPr lang="ru-RU" sz="2200" b="1" dirty="0" err="1"/>
              <a:t>метанефрогенной</a:t>
            </a:r>
            <a:r>
              <a:rPr lang="ru-RU" sz="2200" b="1" dirty="0"/>
              <a:t> </a:t>
            </a:r>
            <a:r>
              <a:rPr lang="ru-RU" sz="2200" b="1" dirty="0" smtClean="0"/>
              <a:t>бластемы. </a:t>
            </a:r>
            <a:endParaRPr lang="ru-RU" sz="2200" b="1" i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4925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mtClean="0"/>
              <a:t>Классификация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smtClean="0"/>
              <a:t>3. Аномалии расположения и формы почек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smtClean="0"/>
              <a:t>   а) Дистопия почек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smtClean="0"/>
              <a:t>       - Односторонняя ( грудная, поясничная, подвздошная, тазовая 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smtClean="0"/>
              <a:t>       - Перекрестная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smtClean="0"/>
              <a:t>   б) Сращение почек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smtClean="0"/>
              <a:t>       - Одностороннее ( </a:t>
            </a:r>
            <a:r>
              <a:rPr lang="en-US" altLang="ru-RU" sz="2800" smtClean="0"/>
              <a:t>L</a:t>
            </a:r>
            <a:r>
              <a:rPr lang="ru-RU" altLang="ru-RU" sz="2800" smtClean="0"/>
              <a:t>- образная почка 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800" smtClean="0"/>
              <a:t>       - Двустороннее ( симметричное – подковообразная, галетообразная почки; ассиметричное – </a:t>
            </a:r>
            <a:r>
              <a:rPr lang="en-US" altLang="ru-RU" sz="2800" smtClean="0"/>
              <a:t>L  </a:t>
            </a:r>
            <a:r>
              <a:rPr lang="ru-RU" altLang="ru-RU" sz="2800" smtClean="0"/>
              <a:t>и </a:t>
            </a:r>
            <a:r>
              <a:rPr lang="en-US" altLang="ru-RU" sz="2800" smtClean="0"/>
              <a:t>S </a:t>
            </a:r>
            <a:r>
              <a:rPr lang="ru-RU" altLang="ru-RU" sz="2800" smtClean="0"/>
              <a:t>образные почки ) </a:t>
            </a:r>
          </a:p>
        </p:txBody>
      </p:sp>
    </p:spTree>
    <p:extLst>
      <p:ext uri="{BB962C8B-B14F-4D97-AF65-F5344CB8AC3E}">
        <p14:creationId xmlns:p14="http://schemas.microsoft.com/office/powerpoint/2010/main" val="283957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3"/>
          <a:stretch>
            <a:fillRect/>
          </a:stretch>
        </p:blipFill>
        <p:spPr bwMode="auto">
          <a:xfrm>
            <a:off x="1476375" y="0"/>
            <a:ext cx="604837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619250" y="304800"/>
            <a:ext cx="1800225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chemeClr val="tx1"/>
                </a:solidFill>
              </a:rPr>
              <a:t>2,8%</a:t>
            </a:r>
          </a:p>
        </p:txBody>
      </p:sp>
    </p:spTree>
    <p:extLst>
      <p:ext uri="{BB962C8B-B14F-4D97-AF65-F5344CB8AC3E}">
        <p14:creationId xmlns:p14="http://schemas.microsoft.com/office/powerpoint/2010/main" val="4230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Аномалии расположения почек (</a:t>
            </a:r>
            <a:r>
              <a:rPr lang="ru-RU" dirty="0" err="1" smtClean="0"/>
              <a:t>дистопия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87624" y="1700808"/>
            <a:ext cx="7714104" cy="4800600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Calibri" pitchFamily="34" charset="0"/>
                <a:cs typeface="Calibri" pitchFamily="34" charset="0"/>
              </a:rPr>
              <a:t>Торакальная </a:t>
            </a:r>
            <a:r>
              <a:rPr lang="ru-RU" i="1" dirty="0" err="1" smtClean="0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i="1" dirty="0" smtClean="0">
                <a:latin typeface="Calibri" pitchFamily="34" charset="0"/>
                <a:cs typeface="Calibri" pitchFamily="34" charset="0"/>
              </a:rPr>
              <a:t> почки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ru-RU" i="1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b="1" dirty="0" smtClean="0">
                <a:cs typeface="Calibri" pitchFamily="34" charset="0"/>
              </a:rPr>
              <a:t>встречается редко, может проявляться неясными болями за грудиной, нередко после приема пищи. Диагностика - рентгеноскопия грудной клетки, флюорография - обнаруживают тень в грудной полости над диафрагмой. С помощью экскреторной урографии и сканирования почек можно установить правильный диагноз. У торакальной </a:t>
            </a:r>
            <a:r>
              <a:rPr lang="ru-RU" b="1" dirty="0" err="1" smtClean="0">
                <a:cs typeface="Calibri" pitchFamily="34" charset="0"/>
              </a:rPr>
              <a:t>дистопированнной</a:t>
            </a:r>
            <a:r>
              <a:rPr lang="ru-RU" b="1" dirty="0" smtClean="0">
                <a:cs typeface="Calibri" pitchFamily="34" charset="0"/>
              </a:rPr>
              <a:t> почки мочеточник длиннее обычного и отмечается высокое отхождение сосудов почки.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711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Торакальная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почки</a:t>
            </a:r>
            <a:br>
              <a:rPr lang="ru-RU" dirty="0" smtClean="0">
                <a:latin typeface="Calibri" pitchFamily="34" charset="0"/>
                <a:cs typeface="Calibri" pitchFamily="34" charset="0"/>
              </a:rPr>
            </a:br>
            <a:endParaRPr lang="ru-RU" dirty="0"/>
          </a:p>
        </p:txBody>
      </p:sp>
      <p:pic>
        <p:nvPicPr>
          <p:cNvPr id="4" name="Содержимое 3" descr="mb4_003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976160"/>
            <a:ext cx="4608512" cy="5485084"/>
          </a:xfrm>
        </p:spPr>
      </p:pic>
      <p:cxnSp>
        <p:nvCxnSpPr>
          <p:cNvPr id="6" name="Прямая со стрелкой 5"/>
          <p:cNvCxnSpPr/>
          <p:nvPr/>
        </p:nvCxnSpPr>
        <p:spPr>
          <a:xfrm rot="5400000" flipH="1" flipV="1">
            <a:off x="5207671" y="3104964"/>
            <a:ext cx="504056" cy="432048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9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Аномалии расположения почек (</a:t>
            </a:r>
            <a:r>
              <a:rPr lang="ru-RU" dirty="0" err="1" smtClean="0"/>
              <a:t>дистопия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03648" y="1772816"/>
            <a:ext cx="7498080" cy="48006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500" i="1" dirty="0">
                <a:latin typeface="Calibri" pitchFamily="34" charset="0"/>
                <a:cs typeface="Calibri" pitchFamily="34" charset="0"/>
              </a:rPr>
              <a:t>Поясничная </a:t>
            </a:r>
            <a:r>
              <a:rPr lang="ru-RU" sz="2500" i="1" dirty="0" err="1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sz="25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500" i="1" dirty="0" smtClean="0">
                <a:latin typeface="Calibri" pitchFamily="34" charset="0"/>
                <a:cs typeface="Calibri" pitchFamily="34" charset="0"/>
              </a:rPr>
              <a:t>почки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ru-RU" sz="2500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500" b="1" dirty="0">
                <a:cs typeface="Calibri" pitchFamily="34" charset="0"/>
              </a:rPr>
              <a:t>артерия </a:t>
            </a:r>
            <a:r>
              <a:rPr lang="ru-RU" sz="2500" b="1" dirty="0" err="1">
                <a:cs typeface="Calibri" pitchFamily="34" charset="0"/>
              </a:rPr>
              <a:t>дистопированнной</a:t>
            </a:r>
            <a:r>
              <a:rPr lang="ru-RU" sz="2500" b="1" dirty="0">
                <a:cs typeface="Calibri" pitchFamily="34" charset="0"/>
              </a:rPr>
              <a:t> почки обычно отходит от аорты более низко, на уровне II-III поясничных позвонков, лоханка обращена кпереди. Эта аномалия проявляет себя болями. Прощупывается почка в области подреберья и может быть принята за опухоль или нефроптоз</a:t>
            </a:r>
          </a:p>
        </p:txBody>
      </p:sp>
    </p:spTree>
    <p:extLst>
      <p:ext uri="{BB962C8B-B14F-4D97-AF65-F5344CB8AC3E}">
        <p14:creationId xmlns:p14="http://schemas.microsoft.com/office/powerpoint/2010/main" val="18335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65653" y="1764579"/>
            <a:ext cx="1539219" cy="5040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ебро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Поясничная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почки</a:t>
            </a:r>
            <a:br>
              <a:rPr lang="ru-RU" dirty="0" smtClean="0">
                <a:latin typeface="Calibri" pitchFamily="34" charset="0"/>
                <a:cs typeface="Calibri" pitchFamily="34" charset="0"/>
              </a:rPr>
            </a:br>
            <a:endParaRPr lang="ru-RU" dirty="0"/>
          </a:p>
        </p:txBody>
      </p:sp>
      <p:pic>
        <p:nvPicPr>
          <p:cNvPr id="4" name="Содержимое 3" descr="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124744"/>
            <a:ext cx="3481685" cy="5234133"/>
          </a:xfrm>
        </p:spPr>
      </p:pic>
      <p:cxnSp>
        <p:nvCxnSpPr>
          <p:cNvPr id="6" name="Прямая со стрелкой 5"/>
          <p:cNvCxnSpPr/>
          <p:nvPr/>
        </p:nvCxnSpPr>
        <p:spPr>
          <a:xfrm rot="16200000" flipV="1">
            <a:off x="3779912" y="4005064"/>
            <a:ext cx="432048" cy="43204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V="1">
            <a:off x="3188848" y="1916832"/>
            <a:ext cx="216024" cy="14401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0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Аномалии расположения почек (</a:t>
            </a:r>
            <a:r>
              <a:rPr lang="ru-RU" dirty="0" err="1" smtClean="0"/>
              <a:t>дистопия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03648" y="1700808"/>
            <a:ext cx="7498080" cy="480060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500" i="1" dirty="0" err="1">
                <a:latin typeface="Calibri" pitchFamily="34" charset="0"/>
                <a:cs typeface="Calibri" pitchFamily="34" charset="0"/>
              </a:rPr>
              <a:t>Повздошная</a:t>
            </a:r>
            <a:r>
              <a:rPr lang="ru-RU" sz="25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500" i="1" dirty="0" err="1" smtClean="0">
                <a:latin typeface="Calibri" pitchFamily="34" charset="0"/>
                <a:cs typeface="Calibri" pitchFamily="34" charset="0"/>
              </a:rPr>
              <a:t>дистопия</a:t>
            </a:r>
            <a:endParaRPr lang="ru-RU" sz="2500" i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ru-RU" sz="2500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2500" b="1" dirty="0">
                <a:cs typeface="Calibri" pitchFamily="34" charset="0"/>
              </a:rPr>
              <a:t>почка расположена в </a:t>
            </a:r>
            <a:r>
              <a:rPr lang="ru-RU" sz="2500" b="1" dirty="0" err="1">
                <a:cs typeface="Calibri" pitchFamily="34" charset="0"/>
              </a:rPr>
              <a:t>повздошной</a:t>
            </a:r>
            <a:r>
              <a:rPr lang="ru-RU" sz="2500" b="1" dirty="0">
                <a:cs typeface="Calibri" pitchFamily="34" charset="0"/>
              </a:rPr>
              <a:t> ямке, почечные артерии обычно множественные, отходят от общей </a:t>
            </a:r>
            <a:r>
              <a:rPr lang="ru-RU" sz="2500" b="1" dirty="0" err="1">
                <a:cs typeface="Calibri" pitchFamily="34" charset="0"/>
              </a:rPr>
              <a:t>повздошной</a:t>
            </a:r>
            <a:r>
              <a:rPr lang="ru-RU" sz="2500" b="1" dirty="0">
                <a:cs typeface="Calibri" pitchFamily="34" charset="0"/>
              </a:rPr>
              <a:t> артерии. Проявляет себя болями в животе, обусловленными давлением </a:t>
            </a:r>
            <a:r>
              <a:rPr lang="ru-RU" sz="2500" b="1" dirty="0" err="1">
                <a:cs typeface="Calibri" pitchFamily="34" charset="0"/>
              </a:rPr>
              <a:t>дистопированной</a:t>
            </a:r>
            <a:r>
              <a:rPr lang="ru-RU" sz="2500" b="1" dirty="0">
                <a:cs typeface="Calibri" pitchFamily="34" charset="0"/>
              </a:rPr>
              <a:t> почки на соседние органы и нервные сплетения, а также признаками нарушенной </a:t>
            </a:r>
            <a:r>
              <a:rPr lang="ru-RU" sz="2500" b="1" dirty="0" err="1">
                <a:cs typeface="Calibri" pitchFamily="34" charset="0"/>
              </a:rPr>
              <a:t>уродинамики</a:t>
            </a:r>
            <a:r>
              <a:rPr lang="ru-RU" sz="2500" b="1" dirty="0"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0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Calibri" pitchFamily="34" charset="0"/>
                <a:cs typeface="Calibri" pitchFamily="34" charset="0"/>
              </a:rPr>
              <a:t>Повздошная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dirty="0" smtClean="0">
                <a:latin typeface="Calibri" pitchFamily="34" charset="0"/>
                <a:cs typeface="Calibri" pitchFamily="34" charset="0"/>
              </a:rPr>
            </a:br>
            <a:endParaRPr lang="ru-RU" dirty="0"/>
          </a:p>
        </p:txBody>
      </p:sp>
      <p:pic>
        <p:nvPicPr>
          <p:cNvPr id="4" name="Содержимое 3" descr="mb4_006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916518"/>
            <a:ext cx="5112568" cy="5700996"/>
          </a:xfrm>
        </p:spPr>
      </p:pic>
    </p:spTree>
    <p:extLst>
      <p:ext uri="{BB962C8B-B14F-4D97-AF65-F5344CB8AC3E}">
        <p14:creationId xmlns:p14="http://schemas.microsoft.com/office/powerpoint/2010/main" val="33562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15434"/>
          <a:stretch>
            <a:fillRect/>
          </a:stretch>
        </p:blipFill>
        <p:spPr bwMode="auto">
          <a:xfrm>
            <a:off x="2699792" y="767616"/>
            <a:ext cx="5147221" cy="609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Подвздошная </a:t>
            </a:r>
            <a:r>
              <a:rPr lang="ru-RU" altLang="ru-RU" sz="2400" dirty="0" err="1" smtClean="0"/>
              <a:t>дистопия</a:t>
            </a:r>
            <a:r>
              <a:rPr lang="ru-RU" altLang="ru-RU" sz="2400" dirty="0" smtClean="0"/>
              <a:t> чашки (</a:t>
            </a:r>
            <a:r>
              <a:rPr lang="ru-RU" altLang="ru-RU" sz="2400" dirty="0" err="1" smtClean="0"/>
              <a:t>медиально</a:t>
            </a:r>
            <a:r>
              <a:rPr lang="ru-RU" altLang="ru-RU" sz="2400" dirty="0" smtClean="0"/>
              <a:t>) и неполная ротация почки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6757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Аномалии расположения почек (</a:t>
            </a:r>
            <a:r>
              <a:rPr lang="ru-RU" dirty="0" err="1" smtClean="0"/>
              <a:t>дистопия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31640" y="1844824"/>
            <a:ext cx="7498080" cy="48006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500" i="1" dirty="0">
                <a:latin typeface="Calibri" pitchFamily="34" charset="0"/>
                <a:cs typeface="Calibri" pitchFamily="34" charset="0"/>
              </a:rPr>
              <a:t>Тазовая </a:t>
            </a:r>
            <a:r>
              <a:rPr lang="ru-RU" sz="2500" i="1" dirty="0" err="1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sz="2500" i="1" dirty="0">
                <a:latin typeface="Calibri" pitchFamily="34" charset="0"/>
                <a:cs typeface="Calibri" pitchFamily="34" charset="0"/>
              </a:rPr>
              <a:t> </a:t>
            </a:r>
            <a:endParaRPr lang="ru-RU" sz="2500" i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ru-RU" sz="2500" i="1" dirty="0">
              <a:latin typeface="Calibri" pitchFamily="34" charset="0"/>
              <a:cs typeface="Calibri" pitchFamily="34" charset="0"/>
            </a:endParaRPr>
          </a:p>
          <a:p>
            <a:r>
              <a:rPr lang="ru-RU" sz="2500" b="1" dirty="0">
                <a:cs typeface="Calibri" pitchFamily="34" charset="0"/>
              </a:rPr>
              <a:t>характеризуется глубоким расположением почки в тазу.</a:t>
            </a:r>
            <a:br>
              <a:rPr lang="ru-RU" sz="2500" b="1" dirty="0">
                <a:cs typeface="Calibri" pitchFamily="34" charset="0"/>
              </a:rPr>
            </a:br>
            <a:r>
              <a:rPr lang="ru-RU" sz="2500" b="1" dirty="0">
                <a:cs typeface="Calibri" pitchFamily="34" charset="0"/>
              </a:rPr>
              <a:t/>
            </a:r>
            <a:br>
              <a:rPr lang="ru-RU" sz="2500" b="1" dirty="0">
                <a:cs typeface="Calibri" pitchFamily="34" charset="0"/>
              </a:rPr>
            </a:br>
            <a:r>
              <a:rPr lang="ru-RU" sz="2500" b="1" dirty="0">
                <a:cs typeface="Calibri" pitchFamily="34" charset="0"/>
              </a:rPr>
              <a:t>Клинические проявления связаны со смещением пограничных органов, что вызывает нарушение их функции и боли.</a:t>
            </a:r>
            <a:br>
              <a:rPr lang="ru-RU" sz="2500" b="1" dirty="0">
                <a:cs typeface="Calibri" pitchFamily="34" charset="0"/>
              </a:rPr>
            </a:br>
            <a:endParaRPr lang="ru-RU" sz="25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-171450"/>
            <a:ext cx="8510588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>
                <a:effectLst/>
              </a:rPr>
              <a:t>Главные особенности эмбриогенеза почек и мочеточников</a:t>
            </a:r>
          </a:p>
        </p:txBody>
      </p:sp>
      <p:sp>
        <p:nvSpPr>
          <p:cNvPr id="134147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115616" y="3501008"/>
            <a:ext cx="7560840" cy="2736280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/>
              <a:t>Развиваются из мезодермы;</a:t>
            </a:r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 err="1"/>
              <a:t>Предпочка</a:t>
            </a:r>
            <a:r>
              <a:rPr lang="ru-RU" altLang="ru-RU" sz="1600" b="1" dirty="0"/>
              <a:t> и первичная почка – рудиментарны;</a:t>
            </a:r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/>
              <a:t>Протоки </a:t>
            </a:r>
            <a:r>
              <a:rPr lang="ru-RU" altLang="ru-RU" sz="1600" b="1" dirty="0" err="1"/>
              <a:t>предпочки</a:t>
            </a:r>
            <a:r>
              <a:rPr lang="ru-RU" altLang="ru-RU" sz="1600" b="1" dirty="0"/>
              <a:t> дают начало </a:t>
            </a:r>
            <a:r>
              <a:rPr lang="ru-RU" altLang="ru-RU" sz="1600" b="1" dirty="0" err="1"/>
              <a:t>Вольфовым</a:t>
            </a:r>
            <a:r>
              <a:rPr lang="ru-RU" altLang="ru-RU" sz="1600" b="1" dirty="0"/>
              <a:t> протокам и, следовательно, мочеточникам;</a:t>
            </a:r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/>
              <a:t>Вольфов проток не исчезает и участвует в развитии половой системы у зародыша мужского пола; </a:t>
            </a:r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/>
              <a:t>К канальцам первичной почки от аорты подходят сосуды, образующие капиллярный клубок. В результате, образуется почечное тельце, состоящее из капиллярного клубочка и капсулы из канальца первичной почки;</a:t>
            </a:r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/>
              <a:t>Окончательная почка функционирует со второй половины эмбриогенеза;</a:t>
            </a:r>
            <a:endParaRPr lang="ru-RU" altLang="ru-RU" sz="1600" dirty="0"/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/>
              <a:t>Из выпячивания </a:t>
            </a:r>
            <a:r>
              <a:rPr lang="ru-RU" altLang="ru-RU" sz="1600" b="1" dirty="0" err="1"/>
              <a:t>Вольфова</a:t>
            </a:r>
            <a:r>
              <a:rPr lang="ru-RU" altLang="ru-RU" sz="1600" b="1" dirty="0"/>
              <a:t> протока образуются мочеточник, почечная лоханка, почечные чашечки, собирательные трубочки;</a:t>
            </a:r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1600" b="1" dirty="0"/>
              <a:t>Из </a:t>
            </a:r>
            <a:r>
              <a:rPr lang="ru-RU" altLang="ru-RU" sz="1600" b="1" dirty="0" err="1"/>
              <a:t>метанефрогенной</a:t>
            </a:r>
            <a:r>
              <a:rPr lang="ru-RU" altLang="ru-RU" sz="1600" b="1" dirty="0"/>
              <a:t> ткани образуется капсула клубочка, извитые и прямые канальцы нефрона.</a:t>
            </a:r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1600" b="1" dirty="0"/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1600" b="1" dirty="0"/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1600" b="1" dirty="0"/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1600" b="1" dirty="0"/>
          </a:p>
          <a:p>
            <a:pPr algn="just">
              <a:lnSpc>
                <a:spcPct val="80000"/>
              </a:lnSpc>
            </a:pPr>
            <a:endParaRPr lang="ru-RU" altLang="ru-RU" sz="1600" b="1" dirty="0"/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1600" b="1" dirty="0"/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1600" b="1" dirty="0"/>
          </a:p>
          <a:p>
            <a:pPr algn="just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1600" b="1" dirty="0"/>
          </a:p>
          <a:p>
            <a:pPr algn="just">
              <a:lnSpc>
                <a:spcPct val="80000"/>
              </a:lnSpc>
            </a:pPr>
            <a:r>
              <a:rPr lang="ru-RU" altLang="ru-RU" sz="1600" b="1" dirty="0"/>
              <a:t>Окончательная почка начинает функционировать со второй половины эмбриогенеза.</a:t>
            </a:r>
            <a:r>
              <a:rPr lang="ru-RU" altLang="ru-RU" sz="1600" dirty="0"/>
              <a:t> </a:t>
            </a:r>
            <a:r>
              <a:rPr lang="ru-RU" altLang="ru-RU" sz="1600" b="1" dirty="0"/>
              <a:t>Из выпячивания </a:t>
            </a:r>
            <a:r>
              <a:rPr lang="ru-RU" altLang="ru-RU" sz="1600" b="1" dirty="0" err="1"/>
              <a:t>Вольфова</a:t>
            </a:r>
            <a:r>
              <a:rPr lang="ru-RU" altLang="ru-RU" sz="1600" b="1" dirty="0"/>
              <a:t> протока образуются мочеточник, почечная лоханка, почечные чашечки, собирательные трубочки. Таким образом, из </a:t>
            </a:r>
            <a:r>
              <a:rPr lang="ru-RU" altLang="ru-RU" sz="1600" b="1" dirty="0" err="1"/>
              <a:t>нефрогенной</a:t>
            </a:r>
            <a:r>
              <a:rPr lang="ru-RU" altLang="ru-RU" sz="1600" b="1" dirty="0"/>
              <a:t> ткани образуется капсула клубочка, извитые и прямые канальцы нефрона </a:t>
            </a:r>
          </a:p>
          <a:p>
            <a:pPr algn="just">
              <a:lnSpc>
                <a:spcPct val="80000"/>
              </a:lnSpc>
            </a:pPr>
            <a:endParaRPr lang="ru-RU" altLang="ru-RU" sz="1600" b="1" dirty="0"/>
          </a:p>
          <a:p>
            <a:pPr algn="just">
              <a:lnSpc>
                <a:spcPct val="80000"/>
              </a:lnSpc>
            </a:pPr>
            <a:endParaRPr lang="ru-RU" altLang="ru-RU" sz="1600" dirty="0"/>
          </a:p>
        </p:txBody>
      </p:sp>
      <p:sp>
        <p:nvSpPr>
          <p:cNvPr id="134150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5435600" y="1125538"/>
            <a:ext cx="3529013" cy="29575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2000" dirty="0"/>
              <a:t>  </a:t>
            </a:r>
            <a:r>
              <a:rPr lang="ru-RU" altLang="ru-RU" sz="2000" dirty="0" err="1"/>
              <a:t>нефротомы</a:t>
            </a:r>
            <a:endParaRPr lang="ru-RU" altLang="ru-RU" sz="2000" dirty="0"/>
          </a:p>
          <a:p>
            <a:pPr>
              <a:buFont typeface="Wingdings" pitchFamily="2" charset="2"/>
              <a:buNone/>
            </a:pPr>
            <a:endParaRPr lang="ru-RU" altLang="ru-RU" sz="2000" dirty="0"/>
          </a:p>
          <a:p>
            <a:pPr>
              <a:buFont typeface="Wingdings" pitchFamily="2" charset="2"/>
              <a:buNone/>
            </a:pPr>
            <a:r>
              <a:rPr lang="ru-RU" altLang="ru-RU" sz="2000" dirty="0" err="1" smtClean="0"/>
              <a:t>мезонефритический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проток</a:t>
            </a:r>
          </a:p>
          <a:p>
            <a:pPr>
              <a:buFont typeface="Wingdings" pitchFamily="2" charset="2"/>
              <a:buNone/>
            </a:pPr>
            <a:r>
              <a:rPr lang="ru-RU" altLang="ru-RU" sz="2000" dirty="0"/>
              <a:t> </a:t>
            </a:r>
            <a:endParaRPr lang="ru-RU" altLang="ru-RU" sz="2000" dirty="0" smtClean="0"/>
          </a:p>
          <a:p>
            <a:pPr>
              <a:buFont typeface="Wingdings" pitchFamily="2" charset="2"/>
              <a:buNone/>
            </a:pPr>
            <a:endParaRPr lang="ru-RU" altLang="ru-RU" sz="2000" dirty="0"/>
          </a:p>
          <a:p>
            <a:pPr>
              <a:buFont typeface="Wingdings" pitchFamily="2" charset="2"/>
              <a:buNone/>
            </a:pPr>
            <a:r>
              <a:rPr lang="ru-RU" altLang="ru-RU" sz="2000" dirty="0" smtClean="0"/>
              <a:t>урогенитальный </a:t>
            </a:r>
            <a:r>
              <a:rPr lang="ru-RU" altLang="ru-RU" sz="2000" dirty="0"/>
              <a:t>гребень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r="1491"/>
          <a:stretch>
            <a:fillRect/>
          </a:stretch>
        </p:blipFill>
        <p:spPr bwMode="auto">
          <a:xfrm>
            <a:off x="1059096" y="981076"/>
            <a:ext cx="4017729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9" name="Line 5"/>
          <p:cNvSpPr>
            <a:spLocks noChangeShapeType="1"/>
          </p:cNvSpPr>
          <p:nvPr/>
        </p:nvSpPr>
        <p:spPr bwMode="auto">
          <a:xfrm flipH="1">
            <a:off x="2771775" y="1484313"/>
            <a:ext cx="295275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600"/>
          </a:p>
        </p:txBody>
      </p:sp>
      <p:sp>
        <p:nvSpPr>
          <p:cNvPr id="134151" name="Line 7"/>
          <p:cNvSpPr>
            <a:spLocks noChangeShapeType="1"/>
          </p:cNvSpPr>
          <p:nvPr/>
        </p:nvSpPr>
        <p:spPr bwMode="auto">
          <a:xfrm flipH="1">
            <a:off x="3923928" y="2276872"/>
            <a:ext cx="16561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600"/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 flipH="1" flipV="1">
            <a:off x="3492550" y="2636912"/>
            <a:ext cx="2087562" cy="5047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600"/>
          </a:p>
        </p:txBody>
      </p:sp>
    </p:spTree>
    <p:extLst>
      <p:ext uri="{BB962C8B-B14F-4D97-AF65-F5344CB8AC3E}">
        <p14:creationId xmlns:p14="http://schemas.microsoft.com/office/powerpoint/2010/main" val="31280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Тазовая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dirty="0"/>
          </a:p>
        </p:txBody>
      </p:sp>
      <p:pic>
        <p:nvPicPr>
          <p:cNvPr id="4" name="Содержимое 3" descr="mb4_038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340768"/>
            <a:ext cx="4104456" cy="5044536"/>
          </a:xfrm>
        </p:spPr>
      </p:pic>
    </p:spTree>
    <p:extLst>
      <p:ext uri="{BB962C8B-B14F-4D97-AF65-F5344CB8AC3E}">
        <p14:creationId xmlns:p14="http://schemas.microsoft.com/office/powerpoint/2010/main" val="5697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15434" b="2013"/>
          <a:stretch>
            <a:fillRect/>
          </a:stretch>
        </p:blipFill>
        <p:spPr bwMode="auto">
          <a:xfrm>
            <a:off x="3059832" y="750060"/>
            <a:ext cx="4685581" cy="610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Тазовая </a:t>
            </a:r>
            <a:r>
              <a:rPr lang="ru-RU" altLang="ru-RU" sz="2400" dirty="0" err="1" smtClean="0"/>
              <a:t>дистопия</a:t>
            </a:r>
            <a:r>
              <a:rPr lang="ru-RU" altLang="ru-RU" sz="2400" dirty="0" smtClean="0"/>
              <a:t> чашки (</a:t>
            </a:r>
            <a:r>
              <a:rPr lang="ru-RU" altLang="ru-RU" sz="2400" dirty="0" err="1" smtClean="0"/>
              <a:t>медиально</a:t>
            </a:r>
            <a:r>
              <a:rPr lang="ru-RU" altLang="ru-RU" sz="2400" dirty="0" smtClean="0"/>
              <a:t>).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3615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dirty="0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83" y="692696"/>
            <a:ext cx="4125480" cy="590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Тазовая </a:t>
            </a:r>
            <a:r>
              <a:rPr lang="ru-RU" altLang="ru-RU" sz="2400" dirty="0" err="1" smtClean="0"/>
              <a:t>дистопия</a:t>
            </a:r>
            <a:r>
              <a:rPr lang="ru-RU" altLang="ru-RU" sz="2400" dirty="0" smtClean="0"/>
              <a:t> чашки (</a:t>
            </a:r>
            <a:r>
              <a:rPr lang="ru-RU" altLang="ru-RU" sz="2400" dirty="0" err="1" smtClean="0"/>
              <a:t>медиально</a:t>
            </a:r>
            <a:r>
              <a:rPr lang="ru-RU" altLang="ru-RU" sz="2400" dirty="0" smtClean="0"/>
              <a:t>).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5648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Аномалии расположения почек (</a:t>
            </a:r>
            <a:r>
              <a:rPr lang="ru-RU" dirty="0" err="1" smtClean="0"/>
              <a:t>дистопия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03648" y="1628800"/>
            <a:ext cx="7498080" cy="480060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sz="2700" i="1" dirty="0">
                <a:latin typeface="Calibri" pitchFamily="34" charset="0"/>
                <a:cs typeface="Calibri" pitchFamily="34" charset="0"/>
              </a:rPr>
              <a:t>Перекрестная </a:t>
            </a:r>
            <a:r>
              <a:rPr lang="ru-RU" sz="2700" i="1" dirty="0" err="1">
                <a:latin typeface="Calibri" pitchFamily="34" charset="0"/>
                <a:cs typeface="Calibri" pitchFamily="34" charset="0"/>
              </a:rPr>
              <a:t>дистопия</a:t>
            </a:r>
            <a:r>
              <a:rPr lang="ru-RU" sz="2700" i="1" dirty="0">
                <a:latin typeface="Calibri" pitchFamily="34" charset="0"/>
                <a:cs typeface="Calibri" pitchFamily="34" charset="0"/>
              </a:rPr>
              <a:t> </a:t>
            </a:r>
            <a:endParaRPr lang="ru-RU" sz="2700" i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ru-RU" sz="2700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2700" b="1" dirty="0">
                <a:cs typeface="Calibri" pitchFamily="34" charset="0"/>
              </a:rPr>
              <a:t>характеризуется смещением одной почки за среднюю линию, вследствие чего обе почки оказываются расположенными с одной стороны. При </a:t>
            </a:r>
            <a:r>
              <a:rPr lang="ru-RU" sz="2700" b="1" dirty="0" err="1">
                <a:cs typeface="Calibri" pitchFamily="34" charset="0"/>
              </a:rPr>
              <a:t>дистопии</a:t>
            </a:r>
            <a:r>
              <a:rPr lang="ru-RU" sz="2700" b="1" dirty="0">
                <a:cs typeface="Calibri" pitchFamily="34" charset="0"/>
              </a:rPr>
              <a:t> почки сосуды короткие, отходят ниже, чем обычно, почка лишена мобильности. Операцию проводят лишь при наличии патологического процесса в </a:t>
            </a:r>
            <a:r>
              <a:rPr lang="ru-RU" sz="2700" b="1" dirty="0" err="1">
                <a:cs typeface="Calibri" pitchFamily="34" charset="0"/>
              </a:rPr>
              <a:t>дистопированной</a:t>
            </a:r>
            <a:r>
              <a:rPr lang="ru-RU" sz="2700" b="1" dirty="0">
                <a:cs typeface="Calibri" pitchFamily="34" charset="0"/>
              </a:rPr>
              <a:t> почке.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6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>
            <a:fillRect/>
          </a:stretch>
        </p:blipFill>
        <p:spPr bwMode="auto">
          <a:xfrm>
            <a:off x="2195736" y="747488"/>
            <a:ext cx="5292948" cy="61105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Перекрестная </a:t>
            </a:r>
            <a:r>
              <a:rPr lang="ru-RU" altLang="ru-RU" sz="2400" dirty="0" err="1" smtClean="0"/>
              <a:t>дистопия</a:t>
            </a:r>
            <a:r>
              <a:rPr lang="ru-RU" altLang="ru-RU" sz="2400" dirty="0" smtClean="0"/>
              <a:t>.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7989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Перекрестная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дистопия</a:t>
            </a:r>
            <a:endParaRPr lang="ru-RU" dirty="0"/>
          </a:p>
        </p:txBody>
      </p:sp>
      <p:pic>
        <p:nvPicPr>
          <p:cNvPr id="4" name="Содержимое 3" descr="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56025" y="1914525"/>
            <a:ext cx="2857500" cy="3867150"/>
          </a:xfrm>
        </p:spPr>
      </p:pic>
    </p:spTree>
    <p:extLst>
      <p:ext uri="{BB962C8B-B14F-4D97-AF65-F5344CB8AC3E}">
        <p14:creationId xmlns:p14="http://schemas.microsoft.com/office/powerpoint/2010/main" val="40358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712" y="260648"/>
            <a:ext cx="8507288" cy="908720"/>
          </a:xfrm>
        </p:spPr>
        <p:txBody>
          <a:bodyPr anchor="ctr">
            <a:noAutofit/>
          </a:bodyPr>
          <a:lstStyle/>
          <a:p>
            <a:pPr algn="ctr"/>
            <a:r>
              <a:rPr lang="ru-RU" sz="3600" dirty="0">
                <a:latin typeface="Calibri" pitchFamily="34" charset="0"/>
                <a:cs typeface="Calibri" pitchFamily="34" charset="0"/>
              </a:rPr>
              <a:t>АНОМАЛИИ  ВЗАИМООТНОШЕНИЯ  ПОЧЕК: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83777"/>
            <a:ext cx="4186808" cy="4525963"/>
          </a:xfrm>
        </p:spPr>
        <p:txBody>
          <a:bodyPr>
            <a:noAutofit/>
          </a:bodyPr>
          <a:lstStyle/>
          <a:p>
            <a:pPr marL="360000" indent="-360000" algn="just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Сращение может происходить </a:t>
            </a:r>
            <a:r>
              <a:rPr lang="ru-RU" sz="2000" dirty="0" smtClean="0">
                <a:solidFill>
                  <a:srgbClr val="0070C0"/>
                </a:solidFill>
              </a:rPr>
              <a:t>симметрично</a:t>
            </a:r>
            <a:r>
              <a:rPr lang="ru-RU" sz="2000" dirty="0" smtClean="0">
                <a:solidFill>
                  <a:srgbClr val="000000"/>
                </a:solidFill>
              </a:rPr>
              <a:t> верхними или нижними полюсами (</a:t>
            </a:r>
            <a:r>
              <a:rPr lang="ru-RU" sz="2000" dirty="0" smtClean="0">
                <a:solidFill>
                  <a:srgbClr val="FF9900"/>
                </a:solidFill>
              </a:rPr>
              <a:t>подковообразная почка</a:t>
            </a:r>
            <a:r>
              <a:rPr lang="ru-RU" sz="2000" dirty="0" smtClean="0">
                <a:solidFill>
                  <a:srgbClr val="000000"/>
                </a:solidFill>
              </a:rPr>
              <a:t>), </a:t>
            </a:r>
          </a:p>
          <a:p>
            <a:pPr marL="360000" indent="-360000" algn="just">
              <a:spcBef>
                <a:spcPts val="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а также средними частями или </a:t>
            </a:r>
            <a:r>
              <a:rPr lang="ru-RU" sz="2000" dirty="0" smtClean="0">
                <a:solidFill>
                  <a:srgbClr val="0070C0"/>
                </a:solidFill>
              </a:rPr>
              <a:t>асимметрично</a:t>
            </a:r>
            <a:r>
              <a:rPr lang="ru-RU" sz="2000" dirty="0" smtClean="0">
                <a:solidFill>
                  <a:srgbClr val="000000"/>
                </a:solidFill>
              </a:rPr>
              <a:t>, когда нижний полюс одной почки срастается с верхним полюсом вертикально повернутой (</a:t>
            </a:r>
            <a:r>
              <a:rPr lang="en-US" sz="2000" dirty="0" smtClean="0">
                <a:solidFill>
                  <a:srgbClr val="FF9900"/>
                </a:solidFill>
              </a:rPr>
              <a:t>S</a:t>
            </a:r>
            <a:r>
              <a:rPr lang="ru-RU" sz="2000" dirty="0" smtClean="0">
                <a:solidFill>
                  <a:srgbClr val="FF9900"/>
                </a:solidFill>
              </a:rPr>
              <a:t>-образная почка</a:t>
            </a:r>
            <a:r>
              <a:rPr lang="ru-RU" sz="2000" dirty="0" smtClean="0">
                <a:solidFill>
                  <a:srgbClr val="000000"/>
                </a:solidFill>
              </a:rPr>
              <a:t>) или горизонтально расположенной (</a:t>
            </a:r>
            <a:r>
              <a:rPr lang="en-US" sz="2000" dirty="0" smtClean="0">
                <a:solidFill>
                  <a:srgbClr val="FF9900"/>
                </a:solidFill>
              </a:rPr>
              <a:t>L</a:t>
            </a:r>
            <a:r>
              <a:rPr lang="ru-RU" sz="2000" dirty="0" smtClean="0">
                <a:solidFill>
                  <a:srgbClr val="FF9900"/>
                </a:solidFill>
              </a:rPr>
              <a:t>-образная </a:t>
            </a:r>
            <a:r>
              <a:rPr lang="ru-RU" sz="2000" dirty="0" smtClean="0">
                <a:solidFill>
                  <a:srgbClr val="000000"/>
                </a:solidFill>
              </a:rPr>
              <a:t>почка ) другой почки.</a:t>
            </a:r>
          </a:p>
          <a:p>
            <a:pPr marL="360000" indent="-360000" algn="just">
              <a:spcBef>
                <a:spcPts val="0"/>
              </a:spcBef>
            </a:pPr>
            <a:r>
              <a:rPr lang="ru-RU" sz="2000" dirty="0" smtClean="0">
                <a:solidFill>
                  <a:srgbClr val="000000"/>
                </a:solidFill>
              </a:rPr>
              <a:t> Иногда обе почки сращены </a:t>
            </a:r>
            <a:r>
              <a:rPr lang="ru-RU" sz="2000" dirty="0" smtClean="0">
                <a:solidFill>
                  <a:srgbClr val="0070C0"/>
                </a:solidFill>
              </a:rPr>
              <a:t>полностью </a:t>
            </a:r>
            <a:r>
              <a:rPr lang="ru-RU" sz="2000" dirty="0" smtClean="0">
                <a:solidFill>
                  <a:srgbClr val="000000"/>
                </a:solidFill>
              </a:rPr>
              <a:t>и имеют </a:t>
            </a:r>
            <a:r>
              <a:rPr lang="ru-RU" sz="2000" dirty="0" err="1" smtClean="0">
                <a:solidFill>
                  <a:srgbClr val="FF9900"/>
                </a:solidFill>
              </a:rPr>
              <a:t>галетообразную</a:t>
            </a:r>
            <a:r>
              <a:rPr lang="ru-RU" sz="2000" dirty="0" smtClean="0">
                <a:solidFill>
                  <a:srgbClr val="000000"/>
                </a:solidFill>
              </a:rPr>
              <a:t> форму.</a:t>
            </a:r>
            <a:endParaRPr lang="ru-RU" sz="2000" dirty="0"/>
          </a:p>
        </p:txBody>
      </p:sp>
      <p:pic>
        <p:nvPicPr>
          <p:cNvPr id="4" name="Picture 4" descr="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12776"/>
            <a:ext cx="3384550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89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Аномалии взаимоотношения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cs typeface="Calibri" pitchFamily="34" charset="0"/>
              </a:rPr>
              <a:t>Сращения между обеими почками рассматривают как аномалии взаимоотношения. Сращение почек по их медиальной поверхности называется </a:t>
            </a:r>
            <a:r>
              <a:rPr lang="ru-RU" sz="2400" b="1" dirty="0" err="1" smtClean="0">
                <a:cs typeface="Calibri" pitchFamily="34" charset="0"/>
              </a:rPr>
              <a:t>галетообразной</a:t>
            </a:r>
            <a:r>
              <a:rPr lang="ru-RU" sz="2400" b="1" dirty="0" smtClean="0">
                <a:cs typeface="Calibri" pitchFamily="34" charset="0"/>
              </a:rPr>
              <a:t> почкой. При соединении верхнего полюса одной почки с нижним полюсом другой образуется S-образная или L-образная почка. При 1-й форме лоханочно-мочеточниковый сегмент одной почки обращен </a:t>
            </a:r>
            <a:r>
              <a:rPr lang="ru-RU" sz="2400" b="1" dirty="0" err="1" smtClean="0">
                <a:cs typeface="Calibri" pitchFamily="34" charset="0"/>
              </a:rPr>
              <a:t>медиально</a:t>
            </a:r>
            <a:r>
              <a:rPr lang="ru-RU" sz="2400" b="1" dirty="0" smtClean="0">
                <a:cs typeface="Calibri" pitchFamily="34" charset="0"/>
              </a:rPr>
              <a:t>, а другой - </a:t>
            </a:r>
            <a:r>
              <a:rPr lang="ru-RU" sz="2400" b="1" dirty="0" err="1" smtClean="0">
                <a:cs typeface="Calibri" pitchFamily="34" charset="0"/>
              </a:rPr>
              <a:t>латерально</a:t>
            </a:r>
            <a:r>
              <a:rPr lang="ru-RU" sz="2400" b="1" dirty="0" smtClean="0">
                <a:cs typeface="Calibri" pitchFamily="34" charset="0"/>
              </a:rPr>
              <a:t>; при 2-й форме длинные оси почек перпендикулярны друг другу.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51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4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40295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85" y="623888"/>
            <a:ext cx="7498328" cy="50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1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Галетообразная</a:t>
            </a:r>
            <a:r>
              <a:rPr lang="ru-RU" dirty="0" smtClean="0"/>
              <a:t> почка</a:t>
            </a:r>
            <a:endParaRPr lang="ru-RU" dirty="0"/>
          </a:p>
        </p:txBody>
      </p:sp>
      <p:pic>
        <p:nvPicPr>
          <p:cNvPr id="4" name="Содержимое 3" descr="ufkt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186127"/>
            <a:ext cx="3839982" cy="4979177"/>
          </a:xfrm>
        </p:spPr>
      </p:pic>
    </p:spTree>
    <p:extLst>
      <p:ext uri="{BB962C8B-B14F-4D97-AF65-F5344CB8AC3E}">
        <p14:creationId xmlns:p14="http://schemas.microsoft.com/office/powerpoint/2010/main" val="24355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6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932363" y="2636838"/>
            <a:ext cx="5054600" cy="173037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1400"/>
              <a:t>Слившиеся Мюллеровы протоки (9 нед)</a:t>
            </a:r>
          </a:p>
        </p:txBody>
      </p:sp>
      <p:sp>
        <p:nvSpPr>
          <p:cNvPr id="14029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4500563" y="476250"/>
            <a:ext cx="4481512" cy="256540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altLang="ru-RU" sz="1800" dirty="0"/>
              <a:t>К 7 </a:t>
            </a:r>
            <a:r>
              <a:rPr lang="ru-RU" altLang="ru-RU" sz="1800" dirty="0" err="1"/>
              <a:t>нед</a:t>
            </a:r>
            <a:r>
              <a:rPr lang="ru-RU" altLang="ru-RU" sz="1800" dirty="0"/>
              <a:t>. </a:t>
            </a:r>
            <a:r>
              <a:rPr lang="ru-RU" altLang="ru-RU" sz="1800" dirty="0" smtClean="0"/>
              <a:t>эмбриогенеза </a:t>
            </a:r>
            <a:r>
              <a:rPr lang="ru-RU" altLang="ru-RU" sz="1800" dirty="0" err="1"/>
              <a:t>Вольфовы</a:t>
            </a:r>
            <a:r>
              <a:rPr lang="ru-RU" altLang="ru-RU" sz="1800" dirty="0"/>
              <a:t> протоки и мочеточники открываются в </a:t>
            </a:r>
            <a:r>
              <a:rPr lang="ru-RU" altLang="ru-RU" sz="1800" dirty="0" err="1"/>
              <a:t>мочепоовой</a:t>
            </a:r>
            <a:r>
              <a:rPr lang="ru-RU" altLang="ru-RU" sz="1800" dirty="0"/>
              <a:t> синус отдельными отверстиями. Между ними появляется скопление мезодермы (треугольник мочевого пузыря).</a:t>
            </a:r>
          </a:p>
          <a:p>
            <a:pPr algn="just">
              <a:lnSpc>
                <a:spcPct val="80000"/>
              </a:lnSpc>
            </a:pPr>
            <a:r>
              <a:rPr lang="ru-RU" altLang="ru-RU" sz="1800" dirty="0" err="1"/>
              <a:t>Вольфовы</a:t>
            </a:r>
            <a:r>
              <a:rPr lang="ru-RU" altLang="ru-RU" sz="1800" dirty="0"/>
              <a:t> (семявыносящие) протоки смещаются вниз, а мочеточники наверх.</a:t>
            </a:r>
          </a:p>
        </p:txBody>
      </p:sp>
      <p:sp>
        <p:nvSpPr>
          <p:cNvPr id="140294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1115616" y="3429000"/>
            <a:ext cx="3672284" cy="3816350"/>
          </a:xfrm>
        </p:spPr>
        <p:txBody>
          <a:bodyPr/>
          <a:lstStyle/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Мочеполовой синус делится на 2 сегмента: 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В первый впадают мочеточники, из него образуются: мочевой пузырь, женский и часть мужского мочеиспускательного канала;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Во второй – </a:t>
            </a:r>
            <a:r>
              <a:rPr lang="ru-RU" altLang="ru-RU" sz="1800" dirty="0" err="1"/>
              <a:t>Вольфовы</a:t>
            </a:r>
            <a:r>
              <a:rPr lang="ru-RU" altLang="ru-RU" sz="1800" dirty="0"/>
              <a:t> и слившиеся </a:t>
            </a:r>
            <a:r>
              <a:rPr lang="ru-RU" altLang="ru-RU" sz="1800" dirty="0" err="1"/>
              <a:t>Мюллеровы</a:t>
            </a:r>
            <a:r>
              <a:rPr lang="ru-RU" altLang="ru-RU" sz="1800" dirty="0"/>
              <a:t> протоки, из него образуется: часть мужского мочеиспускательного канала, дистальная часть и преддверие влагалища</a:t>
            </a:r>
          </a:p>
        </p:txBody>
      </p:sp>
      <p:pic>
        <p:nvPicPr>
          <p:cNvPr id="140292" name="Picture 4" descr="Копия (2) P1100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643437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5" name="Picture 7" descr="Копия P1100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4122737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8" name="Line 10"/>
          <p:cNvSpPr>
            <a:spLocks noChangeShapeType="1"/>
          </p:cNvSpPr>
          <p:nvPr/>
        </p:nvSpPr>
        <p:spPr bwMode="auto">
          <a:xfrm>
            <a:off x="5508625" y="2852738"/>
            <a:ext cx="935038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0302" name="Rectangle 14"/>
          <p:cNvSpPr>
            <a:spLocks noRot="1" noChangeArrowheads="1"/>
          </p:cNvSpPr>
          <p:nvPr/>
        </p:nvSpPr>
        <p:spPr bwMode="auto">
          <a:xfrm>
            <a:off x="4787900" y="6021388"/>
            <a:ext cx="5054600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/>
            <a:r>
              <a:rPr lang="ru-RU" altLang="ru-RU" sz="1400"/>
              <a:t>Мюллеров бугорок (9 нед)</a:t>
            </a:r>
          </a:p>
        </p:txBody>
      </p:sp>
      <p:sp>
        <p:nvSpPr>
          <p:cNvPr id="140303" name="Line 15"/>
          <p:cNvSpPr>
            <a:spLocks noChangeShapeType="1"/>
          </p:cNvSpPr>
          <p:nvPr/>
        </p:nvSpPr>
        <p:spPr bwMode="auto">
          <a:xfrm flipV="1">
            <a:off x="5651500" y="5229225"/>
            <a:ext cx="2889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4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S-</a:t>
            </a:r>
            <a:r>
              <a:rPr lang="ru-RU" dirty="0" smtClean="0"/>
              <a:t>образная и </a:t>
            </a:r>
            <a:r>
              <a:rPr lang="en-US" dirty="0" smtClean="0"/>
              <a:t>L-</a:t>
            </a:r>
            <a:r>
              <a:rPr lang="ru-RU" dirty="0" smtClean="0"/>
              <a:t>образная почки</a:t>
            </a:r>
            <a:endParaRPr lang="ru-RU" dirty="0"/>
          </a:p>
        </p:txBody>
      </p:sp>
      <p:pic>
        <p:nvPicPr>
          <p:cNvPr id="4" name="Содержимое 3" descr="urology_material_clip_image004_000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615440"/>
            <a:ext cx="5688632" cy="4127127"/>
          </a:xfrm>
        </p:spPr>
      </p:pic>
      <p:sp>
        <p:nvSpPr>
          <p:cNvPr id="5" name="Полилиния 4"/>
          <p:cNvSpPr/>
          <p:nvPr/>
        </p:nvSpPr>
        <p:spPr>
          <a:xfrm>
            <a:off x="2009335" y="1615440"/>
            <a:ext cx="1758461" cy="3413760"/>
          </a:xfrm>
          <a:custGeom>
            <a:avLst/>
            <a:gdLst>
              <a:gd name="connsiteX0" fmla="*/ 410308 w 1758461"/>
              <a:gd name="connsiteY0" fmla="*/ 466578 h 3413760"/>
              <a:gd name="connsiteX1" fmla="*/ 311834 w 1758461"/>
              <a:gd name="connsiteY1" fmla="*/ 607255 h 3413760"/>
              <a:gd name="connsiteX2" fmla="*/ 607256 w 1758461"/>
              <a:gd name="connsiteY2" fmla="*/ 1155895 h 3413760"/>
              <a:gd name="connsiteX3" fmla="*/ 705730 w 1758461"/>
              <a:gd name="connsiteY3" fmla="*/ 1380978 h 3413760"/>
              <a:gd name="connsiteX4" fmla="*/ 368105 w 1758461"/>
              <a:gd name="connsiteY4" fmla="*/ 1521655 h 3413760"/>
              <a:gd name="connsiteX5" fmla="*/ 72683 w 1758461"/>
              <a:gd name="connsiteY5" fmla="*/ 1929618 h 3413760"/>
              <a:gd name="connsiteX6" fmla="*/ 2345 w 1758461"/>
              <a:gd name="connsiteY6" fmla="*/ 2520462 h 3413760"/>
              <a:gd name="connsiteX7" fmla="*/ 86751 w 1758461"/>
              <a:gd name="connsiteY7" fmla="*/ 3153508 h 3413760"/>
              <a:gd name="connsiteX8" fmla="*/ 325902 w 1758461"/>
              <a:gd name="connsiteY8" fmla="*/ 3378591 h 3413760"/>
              <a:gd name="connsiteX9" fmla="*/ 593188 w 1758461"/>
              <a:gd name="connsiteY9" fmla="*/ 3322320 h 3413760"/>
              <a:gd name="connsiteX10" fmla="*/ 1001151 w 1758461"/>
              <a:gd name="connsiteY10" fmla="*/ 2829951 h 3413760"/>
              <a:gd name="connsiteX11" fmla="*/ 1226234 w 1758461"/>
              <a:gd name="connsiteY11" fmla="*/ 2365717 h 3413760"/>
              <a:gd name="connsiteX12" fmla="*/ 1212167 w 1758461"/>
              <a:gd name="connsiteY12" fmla="*/ 1915551 h 3413760"/>
              <a:gd name="connsiteX13" fmla="*/ 1423182 w 1758461"/>
              <a:gd name="connsiteY13" fmla="*/ 1915551 h 3413760"/>
              <a:gd name="connsiteX14" fmla="*/ 1718603 w 1758461"/>
              <a:gd name="connsiteY14" fmla="*/ 1521655 h 3413760"/>
              <a:gd name="connsiteX15" fmla="*/ 1662333 w 1758461"/>
              <a:gd name="connsiteY15" fmla="*/ 1001151 h 3413760"/>
              <a:gd name="connsiteX16" fmla="*/ 1352843 w 1758461"/>
              <a:gd name="connsiteY16" fmla="*/ 297766 h 3413760"/>
              <a:gd name="connsiteX17" fmla="*/ 719797 w 1758461"/>
              <a:gd name="connsiteY17" fmla="*/ 30480 h 3413760"/>
              <a:gd name="connsiteX18" fmla="*/ 339970 w 1758461"/>
              <a:gd name="connsiteY18" fmla="*/ 480646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58461" h="3413760">
                <a:moveTo>
                  <a:pt x="410308" y="466578"/>
                </a:moveTo>
                <a:cubicBezTo>
                  <a:pt x="344658" y="479473"/>
                  <a:pt x="279009" y="492369"/>
                  <a:pt x="311834" y="607255"/>
                </a:cubicBezTo>
                <a:cubicBezTo>
                  <a:pt x="344659" y="722141"/>
                  <a:pt x="541607" y="1026941"/>
                  <a:pt x="607256" y="1155895"/>
                </a:cubicBezTo>
                <a:cubicBezTo>
                  <a:pt x="672905" y="1284849"/>
                  <a:pt x="745588" y="1320018"/>
                  <a:pt x="705730" y="1380978"/>
                </a:cubicBezTo>
                <a:cubicBezTo>
                  <a:pt x="665872" y="1441938"/>
                  <a:pt x="473613" y="1430215"/>
                  <a:pt x="368105" y="1521655"/>
                </a:cubicBezTo>
                <a:cubicBezTo>
                  <a:pt x="262597" y="1613095"/>
                  <a:pt x="133643" y="1763150"/>
                  <a:pt x="72683" y="1929618"/>
                </a:cubicBezTo>
                <a:cubicBezTo>
                  <a:pt x="11723" y="2096086"/>
                  <a:pt x="0" y="2316480"/>
                  <a:pt x="2345" y="2520462"/>
                </a:cubicBezTo>
                <a:cubicBezTo>
                  <a:pt x="4690" y="2724444"/>
                  <a:pt x="32825" y="3010486"/>
                  <a:pt x="86751" y="3153508"/>
                </a:cubicBezTo>
                <a:cubicBezTo>
                  <a:pt x="140677" y="3296530"/>
                  <a:pt x="241496" y="3350456"/>
                  <a:pt x="325902" y="3378591"/>
                </a:cubicBezTo>
                <a:cubicBezTo>
                  <a:pt x="410308" y="3406726"/>
                  <a:pt x="480647" y="3413760"/>
                  <a:pt x="593188" y="3322320"/>
                </a:cubicBezTo>
                <a:cubicBezTo>
                  <a:pt x="705729" y="3230880"/>
                  <a:pt x="895643" y="2989385"/>
                  <a:pt x="1001151" y="2829951"/>
                </a:cubicBezTo>
                <a:cubicBezTo>
                  <a:pt x="1106659" y="2670517"/>
                  <a:pt x="1191065" y="2518117"/>
                  <a:pt x="1226234" y="2365717"/>
                </a:cubicBezTo>
                <a:cubicBezTo>
                  <a:pt x="1261403" y="2213317"/>
                  <a:pt x="1179342" y="1990579"/>
                  <a:pt x="1212167" y="1915551"/>
                </a:cubicBezTo>
                <a:cubicBezTo>
                  <a:pt x="1244992" y="1840523"/>
                  <a:pt x="1338776" y="1981200"/>
                  <a:pt x="1423182" y="1915551"/>
                </a:cubicBezTo>
                <a:cubicBezTo>
                  <a:pt x="1507588" y="1849902"/>
                  <a:pt x="1678745" y="1674055"/>
                  <a:pt x="1718603" y="1521655"/>
                </a:cubicBezTo>
                <a:cubicBezTo>
                  <a:pt x="1758461" y="1369255"/>
                  <a:pt x="1723293" y="1205132"/>
                  <a:pt x="1662333" y="1001151"/>
                </a:cubicBezTo>
                <a:cubicBezTo>
                  <a:pt x="1601373" y="797170"/>
                  <a:pt x="1509932" y="459545"/>
                  <a:pt x="1352843" y="297766"/>
                </a:cubicBezTo>
                <a:cubicBezTo>
                  <a:pt x="1195754" y="135988"/>
                  <a:pt x="888609" y="0"/>
                  <a:pt x="719797" y="30480"/>
                </a:cubicBezTo>
                <a:cubicBezTo>
                  <a:pt x="550985" y="60960"/>
                  <a:pt x="445477" y="270803"/>
                  <a:pt x="339970" y="48064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5134707" y="1542757"/>
            <a:ext cx="2067951" cy="3448930"/>
          </a:xfrm>
          <a:custGeom>
            <a:avLst/>
            <a:gdLst>
              <a:gd name="connsiteX0" fmla="*/ 759656 w 2067951"/>
              <a:gd name="connsiteY0" fmla="*/ 511126 h 3448930"/>
              <a:gd name="connsiteX1" fmla="*/ 900333 w 2067951"/>
              <a:gd name="connsiteY1" fmla="*/ 1495865 h 3448930"/>
              <a:gd name="connsiteX2" fmla="*/ 1083213 w 2067951"/>
              <a:gd name="connsiteY2" fmla="*/ 1819421 h 3448930"/>
              <a:gd name="connsiteX3" fmla="*/ 436099 w 2067951"/>
              <a:gd name="connsiteY3" fmla="*/ 2030437 h 3448930"/>
              <a:gd name="connsiteX4" fmla="*/ 56271 w 2067951"/>
              <a:gd name="connsiteY4" fmla="*/ 2705686 h 3448930"/>
              <a:gd name="connsiteX5" fmla="*/ 98475 w 2067951"/>
              <a:gd name="connsiteY5" fmla="*/ 3254326 h 3448930"/>
              <a:gd name="connsiteX6" fmla="*/ 590844 w 2067951"/>
              <a:gd name="connsiteY6" fmla="*/ 3409071 h 3448930"/>
              <a:gd name="connsiteX7" fmla="*/ 1041010 w 2067951"/>
              <a:gd name="connsiteY7" fmla="*/ 3015175 h 3448930"/>
              <a:gd name="connsiteX8" fmla="*/ 1716259 w 2067951"/>
              <a:gd name="connsiteY8" fmla="*/ 2719754 h 3448930"/>
              <a:gd name="connsiteX9" fmla="*/ 1941342 w 2067951"/>
              <a:gd name="connsiteY9" fmla="*/ 2255520 h 3448930"/>
              <a:gd name="connsiteX10" fmla="*/ 1772530 w 2067951"/>
              <a:gd name="connsiteY10" fmla="*/ 1847557 h 3448930"/>
              <a:gd name="connsiteX11" fmla="*/ 2025748 w 2067951"/>
              <a:gd name="connsiteY11" fmla="*/ 1622474 h 3448930"/>
              <a:gd name="connsiteX12" fmla="*/ 1997613 w 2067951"/>
              <a:gd name="connsiteY12" fmla="*/ 1073834 h 3448930"/>
              <a:gd name="connsiteX13" fmla="*/ 1603718 w 2067951"/>
              <a:gd name="connsiteY13" fmla="*/ 342314 h 3448930"/>
              <a:gd name="connsiteX14" fmla="*/ 1209822 w 2067951"/>
              <a:gd name="connsiteY14" fmla="*/ 32825 h 3448930"/>
              <a:gd name="connsiteX15" fmla="*/ 844062 w 2067951"/>
              <a:gd name="connsiteY15" fmla="*/ 145366 h 3448930"/>
              <a:gd name="connsiteX16" fmla="*/ 759656 w 2067951"/>
              <a:gd name="connsiteY16" fmla="*/ 511126 h 344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7951" h="3448930">
                <a:moveTo>
                  <a:pt x="759656" y="511126"/>
                </a:moveTo>
                <a:cubicBezTo>
                  <a:pt x="769034" y="736209"/>
                  <a:pt x="846407" y="1277816"/>
                  <a:pt x="900333" y="1495865"/>
                </a:cubicBezTo>
                <a:cubicBezTo>
                  <a:pt x="954259" y="1713914"/>
                  <a:pt x="1160585" y="1730326"/>
                  <a:pt x="1083213" y="1819421"/>
                </a:cubicBezTo>
                <a:cubicBezTo>
                  <a:pt x="1005841" y="1908516"/>
                  <a:pt x="607256" y="1882726"/>
                  <a:pt x="436099" y="2030437"/>
                </a:cubicBezTo>
                <a:cubicBezTo>
                  <a:pt x="264942" y="2178148"/>
                  <a:pt x="112542" y="2501704"/>
                  <a:pt x="56271" y="2705686"/>
                </a:cubicBezTo>
                <a:cubicBezTo>
                  <a:pt x="0" y="2909668"/>
                  <a:pt x="9379" y="3137095"/>
                  <a:pt x="98475" y="3254326"/>
                </a:cubicBezTo>
                <a:cubicBezTo>
                  <a:pt x="187571" y="3371557"/>
                  <a:pt x="433755" y="3448930"/>
                  <a:pt x="590844" y="3409071"/>
                </a:cubicBezTo>
                <a:cubicBezTo>
                  <a:pt x="747933" y="3369213"/>
                  <a:pt x="853441" y="3130061"/>
                  <a:pt x="1041010" y="3015175"/>
                </a:cubicBezTo>
                <a:cubicBezTo>
                  <a:pt x="1228579" y="2900289"/>
                  <a:pt x="1566204" y="2846363"/>
                  <a:pt x="1716259" y="2719754"/>
                </a:cubicBezTo>
                <a:cubicBezTo>
                  <a:pt x="1866314" y="2593145"/>
                  <a:pt x="1931964" y="2400886"/>
                  <a:pt x="1941342" y="2255520"/>
                </a:cubicBezTo>
                <a:cubicBezTo>
                  <a:pt x="1950720" y="2110154"/>
                  <a:pt x="1758462" y="1953065"/>
                  <a:pt x="1772530" y="1847557"/>
                </a:cubicBezTo>
                <a:cubicBezTo>
                  <a:pt x="1786598" y="1742049"/>
                  <a:pt x="1988234" y="1751428"/>
                  <a:pt x="2025748" y="1622474"/>
                </a:cubicBezTo>
                <a:cubicBezTo>
                  <a:pt x="2063262" y="1493520"/>
                  <a:pt x="2067951" y="1287194"/>
                  <a:pt x="1997613" y="1073834"/>
                </a:cubicBezTo>
                <a:cubicBezTo>
                  <a:pt x="1927275" y="860474"/>
                  <a:pt x="1735017" y="515816"/>
                  <a:pt x="1603718" y="342314"/>
                </a:cubicBezTo>
                <a:cubicBezTo>
                  <a:pt x="1472420" y="168813"/>
                  <a:pt x="1336431" y="65650"/>
                  <a:pt x="1209822" y="32825"/>
                </a:cubicBezTo>
                <a:cubicBezTo>
                  <a:pt x="1083213" y="0"/>
                  <a:pt x="921434" y="70338"/>
                  <a:pt x="844062" y="145366"/>
                </a:cubicBezTo>
                <a:cubicBezTo>
                  <a:pt x="766690" y="220394"/>
                  <a:pt x="750278" y="286043"/>
                  <a:pt x="759656" y="511126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5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07288" cy="5760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dirty="0"/>
              <a:t>Подковообразная почка:</a:t>
            </a:r>
          </a:p>
        </p:txBody>
      </p:sp>
      <p:pic>
        <p:nvPicPr>
          <p:cNvPr id="4" name="Picture 4" descr="anatomy_Horseshoe_Kidne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24128" y="3519264"/>
            <a:ext cx="2520057" cy="3201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Click to see larger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172794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Click to see larger pictu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094919"/>
            <a:ext cx="241176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87624" y="1195527"/>
            <a:ext cx="33843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При этой аномалии почки сращиваются друг с другом своими </a:t>
            </a:r>
            <a:r>
              <a:rPr lang="ru-RU" b="1" dirty="0" smtClean="0">
                <a:solidFill>
                  <a:srgbClr val="0070C0"/>
                </a:solidFill>
              </a:rPr>
              <a:t>верхними или, чаще, нижними полюсами.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Это способствует более частому </a:t>
            </a:r>
            <a:r>
              <a:rPr lang="ru-RU" b="1" dirty="0" smtClean="0">
                <a:solidFill>
                  <a:srgbClr val="800000"/>
                </a:solidFill>
              </a:rPr>
              <a:t>травматическому </a:t>
            </a:r>
            <a:r>
              <a:rPr lang="ru-RU" b="1" dirty="0" smtClean="0"/>
              <a:t>повреждению почки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>
                <a:solidFill>
                  <a:srgbClr val="800000"/>
                </a:solidFill>
              </a:rPr>
              <a:t>давления </a:t>
            </a:r>
            <a:r>
              <a:rPr lang="ru-RU" b="1" dirty="0" smtClean="0"/>
              <a:t>почки на соседние органы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>
                <a:solidFill>
                  <a:srgbClr val="800000"/>
                </a:solidFill>
              </a:rPr>
              <a:t> мочекаменная  </a:t>
            </a:r>
            <a:r>
              <a:rPr lang="ru-RU" b="1" dirty="0" smtClean="0"/>
              <a:t>болезнь,</a:t>
            </a:r>
          </a:p>
          <a:p>
            <a:pPr algn="just"/>
            <a:r>
              <a:rPr lang="ru-RU" b="1" dirty="0" smtClean="0">
                <a:solidFill>
                  <a:srgbClr val="800000"/>
                </a:solidFill>
              </a:rPr>
              <a:t>Гидронефроз </a:t>
            </a:r>
            <a:r>
              <a:rPr lang="ru-RU" b="1" dirty="0" smtClean="0"/>
              <a:t>развития,</a:t>
            </a:r>
          </a:p>
          <a:p>
            <a:pPr algn="just"/>
            <a:r>
              <a:rPr lang="ru-RU" b="1" dirty="0" smtClean="0"/>
              <a:t> в ней </a:t>
            </a:r>
            <a:r>
              <a:rPr lang="ru-RU" b="1" dirty="0" smtClean="0">
                <a:solidFill>
                  <a:srgbClr val="800000"/>
                </a:solidFill>
              </a:rPr>
              <a:t>опухолевого </a:t>
            </a:r>
            <a:r>
              <a:rPr lang="ru-RU" b="1" dirty="0" smtClean="0"/>
              <a:t>процесса, чаще в области перешейка.. 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при возникновении в почке заболевания требующего </a:t>
            </a:r>
            <a:r>
              <a:rPr lang="ru-RU" b="1" dirty="0" smtClean="0">
                <a:solidFill>
                  <a:srgbClr val="00B050"/>
                </a:solidFill>
              </a:rPr>
              <a:t>оперативного лечения</a:t>
            </a:r>
            <a:r>
              <a:rPr lang="ru-RU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3925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Аномалии взаимоотношения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cs typeface="Calibri" pitchFamily="34" charset="0"/>
              </a:rPr>
              <a:t>Подковообразная почка - характеризуется соединением почек одноименными полюсами. Подковообразная почка почти неподвижна. Более прочная фиксация является результатом ее многочисленных сосудистых связей и своеобразной формы. Перешеек почки, соединяющий нижние сегменты обеих половин, обычно располагается впереди больших сосудов (аорты, нижней полой вены, общих </a:t>
            </a:r>
            <a:r>
              <a:rPr lang="ru-RU" b="1" dirty="0" err="1" smtClean="0">
                <a:cs typeface="Calibri" pitchFamily="34" charset="0"/>
              </a:rPr>
              <a:t>повздошных</a:t>
            </a:r>
            <a:r>
              <a:rPr lang="ru-RU" b="1" dirty="0" smtClean="0">
                <a:cs typeface="Calibri" pitchFamily="34" charset="0"/>
              </a:rPr>
              <a:t> сосудов) и солнечного сплетения, которые прижимает к позвоночнику. Очень редко возможно </a:t>
            </a:r>
            <a:r>
              <a:rPr lang="ru-RU" b="1" dirty="0" err="1" smtClean="0">
                <a:cs typeface="Calibri" pitchFamily="34" charset="0"/>
              </a:rPr>
              <a:t>ретроаортальное</a:t>
            </a:r>
            <a:r>
              <a:rPr lang="ru-RU" b="1" dirty="0" smtClean="0">
                <a:cs typeface="Calibri" pitchFamily="34" charset="0"/>
              </a:rPr>
              <a:t> положение перешейка.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888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5434" b="6711"/>
          <a:stretch>
            <a:fillRect/>
          </a:stretch>
        </p:blipFill>
        <p:spPr bwMode="auto">
          <a:xfrm>
            <a:off x="2483768" y="913098"/>
            <a:ext cx="4937992" cy="583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altLang="ru-RU" sz="2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75856" y="260714"/>
            <a:ext cx="3600400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altLang="ru-RU" sz="2400" dirty="0" smtClean="0"/>
              <a:t>J-</a:t>
            </a:r>
            <a:r>
              <a:rPr lang="ru-RU" altLang="ru-RU" sz="2400" dirty="0" smtClean="0"/>
              <a:t>образная почка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6089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3144838" cy="8366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200" dirty="0" smtClean="0">
                <a:solidFill>
                  <a:schemeClr val="tx1"/>
                </a:solidFill>
              </a:rPr>
              <a:t>0,25%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42350" cy="62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Подковообразная почка</a:t>
            </a:r>
            <a:endParaRPr lang="ru-RU" dirty="0"/>
          </a:p>
        </p:txBody>
      </p:sp>
      <p:pic>
        <p:nvPicPr>
          <p:cNvPr id="4" name="Содержимое 3" descr="podkovoobrazn_pochk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4775" y="1803400"/>
            <a:ext cx="5080000" cy="4089400"/>
          </a:xfrm>
        </p:spPr>
      </p:pic>
    </p:spTree>
    <p:extLst>
      <p:ext uri="{BB962C8B-B14F-4D97-AF65-F5344CB8AC3E}">
        <p14:creationId xmlns:p14="http://schemas.microsoft.com/office/powerpoint/2010/main" val="371828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mtClean="0"/>
              <a:t>Классификация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/>
              <a:t>4. Аномалии структуры почки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а) </a:t>
            </a:r>
            <a:r>
              <a:rPr lang="ru-RU" altLang="ru-RU" sz="2400" b="1" dirty="0" err="1" smtClean="0"/>
              <a:t>Диспластическая</a:t>
            </a:r>
            <a:r>
              <a:rPr lang="ru-RU" altLang="ru-RU" sz="2400" b="1" dirty="0" smtClean="0"/>
              <a:t> почка ( рудиментарная, карликовая )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б) </a:t>
            </a:r>
            <a:r>
              <a:rPr lang="ru-RU" altLang="ru-RU" sz="2400" b="1" dirty="0" err="1" smtClean="0"/>
              <a:t>Мультикистозная</a:t>
            </a:r>
            <a:r>
              <a:rPr lang="ru-RU" altLang="ru-RU" sz="2400" b="1" dirty="0" smtClean="0"/>
              <a:t> почка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в) </a:t>
            </a:r>
            <a:r>
              <a:rPr lang="ru-RU" altLang="ru-RU" sz="2400" b="1" dirty="0" err="1" smtClean="0"/>
              <a:t>Поликистоз</a:t>
            </a:r>
            <a:r>
              <a:rPr lang="ru-RU" altLang="ru-RU" sz="2400" b="1" dirty="0" smtClean="0"/>
              <a:t> почек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г) Кисты почек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д) Чашечно-медуллярные аномалии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    - </a:t>
            </a:r>
            <a:r>
              <a:rPr lang="ru-RU" altLang="ru-RU" sz="2400" b="1" dirty="0" err="1" smtClean="0"/>
              <a:t>мегакаликс</a:t>
            </a:r>
            <a:endParaRPr lang="ru-RU" altLang="ru-RU" sz="2400" b="1" dirty="0" smtClean="0"/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dirty="0" smtClean="0"/>
              <a:t>       - губчатая почка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/>
              <a:t>5. Сочетанные аномалии почек</a:t>
            </a:r>
          </a:p>
        </p:txBody>
      </p:sp>
    </p:spTree>
    <p:extLst>
      <p:ext uri="{BB962C8B-B14F-4D97-AF65-F5344CB8AC3E}">
        <p14:creationId xmlns:p14="http://schemas.microsoft.com/office/powerpoint/2010/main" val="2938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620688"/>
            <a:ext cx="7632848" cy="6237312"/>
          </a:xfrm>
        </p:spPr>
        <p:txBody>
          <a:bodyPr>
            <a:noAutofit/>
          </a:bodyPr>
          <a:lstStyle/>
          <a:p>
            <a:pPr marL="360000" indent="-360000" algn="just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Аномалии структуры почек: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Диспластическая</a:t>
            </a:r>
            <a:r>
              <a:rPr lang="ru-RU" sz="2000" b="1" dirty="0" smtClean="0"/>
              <a:t> почка (</a:t>
            </a:r>
            <a:r>
              <a:rPr lang="ru-RU" sz="2000" b="1" dirty="0" smtClean="0">
                <a:solidFill>
                  <a:srgbClr val="FF9900"/>
                </a:solidFill>
              </a:rPr>
              <a:t>рудиментарная</a:t>
            </a:r>
            <a:r>
              <a:rPr lang="ru-RU" sz="2000" b="1" dirty="0" smtClean="0">
                <a:solidFill>
                  <a:srgbClr val="FFC000"/>
                </a:solidFill>
              </a:rPr>
              <a:t>,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9900"/>
                </a:solidFill>
              </a:rPr>
              <a:t>карликовая</a:t>
            </a:r>
            <a:r>
              <a:rPr lang="ru-RU" sz="2000" b="1" dirty="0" smtClean="0"/>
              <a:t> почка).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9900"/>
                </a:solidFill>
              </a:rPr>
              <a:t>  </a:t>
            </a:r>
            <a:r>
              <a:rPr lang="ru-RU" sz="2000" b="1" dirty="0" err="1" smtClean="0">
                <a:solidFill>
                  <a:srgbClr val="FF9900"/>
                </a:solidFill>
              </a:rPr>
              <a:t>Мультикистозная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 smtClean="0"/>
              <a:t>почка.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9900"/>
                </a:solidFill>
              </a:rPr>
              <a:t>  </a:t>
            </a:r>
            <a:r>
              <a:rPr lang="ru-RU" sz="2000" b="1" dirty="0" err="1" smtClean="0">
                <a:solidFill>
                  <a:srgbClr val="FF9900"/>
                </a:solidFill>
              </a:rPr>
              <a:t>Поликистоз</a:t>
            </a:r>
            <a:r>
              <a:rPr lang="ru-RU" sz="2000" b="1" dirty="0" smtClean="0">
                <a:solidFill>
                  <a:srgbClr val="FF9900"/>
                </a:solidFill>
              </a:rPr>
              <a:t> </a:t>
            </a:r>
            <a:r>
              <a:rPr lang="ru-RU" sz="2000" b="1" dirty="0" smtClean="0"/>
              <a:t>почек: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/>
              <a:t>     </a:t>
            </a:r>
            <a:r>
              <a:rPr lang="ru-RU" sz="2000" b="1" dirty="0" err="1" smtClean="0"/>
              <a:t>поликистоз</a:t>
            </a:r>
            <a:r>
              <a:rPr lang="ru-RU" sz="2000" b="1" dirty="0" smtClean="0">
                <a:solidFill>
                  <a:srgbClr val="800000"/>
                </a:solidFill>
              </a:rPr>
              <a:t> </a:t>
            </a:r>
            <a:r>
              <a:rPr lang="ru-RU" sz="2000" b="1" i="1" dirty="0" smtClean="0">
                <a:solidFill>
                  <a:srgbClr val="800000"/>
                </a:solidFill>
              </a:rPr>
              <a:t>взрослых.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/>
              <a:t>     </a:t>
            </a:r>
            <a:r>
              <a:rPr lang="ru-RU" sz="2000" b="1" dirty="0" err="1" smtClean="0"/>
              <a:t>поликистоз</a:t>
            </a:r>
            <a:r>
              <a:rPr lang="ru-RU" sz="2000" b="1" dirty="0" smtClean="0"/>
              <a:t> </a:t>
            </a:r>
            <a:r>
              <a:rPr lang="ru-RU" sz="2000" b="1" i="1" dirty="0" smtClean="0">
                <a:solidFill>
                  <a:srgbClr val="800000"/>
                </a:solidFill>
              </a:rPr>
              <a:t>детского</a:t>
            </a:r>
            <a:r>
              <a:rPr lang="ru-RU" sz="2000" b="1" dirty="0" smtClean="0">
                <a:solidFill>
                  <a:srgbClr val="800000"/>
                </a:solidFill>
              </a:rPr>
              <a:t> </a:t>
            </a:r>
            <a:r>
              <a:rPr lang="ru-RU" sz="2000" b="1" dirty="0" smtClean="0"/>
              <a:t>возраста.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9900"/>
                </a:solidFill>
              </a:rPr>
              <a:t>  </a:t>
            </a:r>
            <a:r>
              <a:rPr lang="ru-RU" sz="2000" b="1" dirty="0" err="1" smtClean="0">
                <a:solidFill>
                  <a:srgbClr val="FF9900"/>
                </a:solidFill>
              </a:rPr>
              <a:t>Парапельвикальная</a:t>
            </a:r>
            <a:r>
              <a:rPr lang="ru-RU" sz="2000" b="1" dirty="0" smtClean="0">
                <a:solidFill>
                  <a:srgbClr val="FF9900"/>
                </a:solidFill>
              </a:rPr>
              <a:t> киста</a:t>
            </a:r>
            <a:r>
              <a:rPr lang="ru-RU" sz="2000" b="1" dirty="0" smtClean="0"/>
              <a:t>, </a:t>
            </a:r>
            <a:r>
              <a:rPr lang="ru-RU" sz="2000" b="1" dirty="0" smtClean="0">
                <a:solidFill>
                  <a:srgbClr val="FF9900"/>
                </a:solidFill>
              </a:rPr>
              <a:t>чашечные и лоханочные </a:t>
            </a:r>
            <a:r>
              <a:rPr lang="ru-RU" sz="2000" b="1" dirty="0" smtClean="0"/>
              <a:t>кисты.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Чашечно-медуллярные аномалии: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9900"/>
                </a:solidFill>
              </a:rPr>
              <a:t>    а) </a:t>
            </a:r>
            <a:r>
              <a:rPr lang="ru-RU" sz="2000" b="1" dirty="0" err="1" smtClean="0">
                <a:solidFill>
                  <a:srgbClr val="FF9900"/>
                </a:solidFill>
              </a:rPr>
              <a:t>мегакаликс</a:t>
            </a:r>
            <a:r>
              <a:rPr lang="ru-RU" sz="2000" b="1" dirty="0" smtClean="0">
                <a:solidFill>
                  <a:srgbClr val="FF9900"/>
                </a:solidFill>
              </a:rPr>
              <a:t>,</a:t>
            </a:r>
            <a:r>
              <a:rPr lang="ru-RU" sz="2000" b="1" dirty="0" smtClean="0"/>
              <a:t> </a:t>
            </a:r>
            <a:r>
              <a:rPr lang="ru-RU" sz="2000" b="1" dirty="0" err="1" smtClean="0">
                <a:solidFill>
                  <a:srgbClr val="FF9900"/>
                </a:solidFill>
              </a:rPr>
              <a:t>полим</a:t>
            </a:r>
            <a:r>
              <a:rPr lang="ru-RU" sz="2000" b="1" dirty="0" err="1" smtClean="0"/>
              <a:t>егакаликс</a:t>
            </a:r>
            <a:r>
              <a:rPr lang="ru-RU" sz="2000" b="1" dirty="0" smtClean="0"/>
              <a:t>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9900"/>
                </a:solidFill>
              </a:rPr>
              <a:t>    б) губчатая </a:t>
            </a:r>
            <a:r>
              <a:rPr lang="ru-RU" sz="2000" b="1" dirty="0" smtClean="0"/>
              <a:t>почка.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endParaRPr lang="ru-RU" sz="2000" b="1" dirty="0" smtClean="0"/>
          </a:p>
          <a:p>
            <a:pPr marL="360000" indent="-360000" algn="just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70C0"/>
                </a:solidFill>
              </a:rPr>
              <a:t>Сочетанные аномалии почек: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1600" b="1" dirty="0" smtClean="0"/>
              <a:t>   </a:t>
            </a:r>
            <a:r>
              <a:rPr lang="ru-RU" sz="1600" b="1" dirty="0" smtClean="0">
                <a:solidFill>
                  <a:srgbClr val="FF0000"/>
                </a:solidFill>
              </a:rPr>
              <a:t>а) </a:t>
            </a:r>
            <a:r>
              <a:rPr lang="ru-RU" sz="2000" b="1" dirty="0" smtClean="0"/>
              <a:t>с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/>
              <a:t>пузырно-мочеточниковым </a:t>
            </a:r>
            <a:r>
              <a:rPr lang="ru-RU" sz="2000" b="1" dirty="0" err="1" smtClean="0">
                <a:solidFill>
                  <a:srgbClr val="FF0000"/>
                </a:solidFill>
              </a:rPr>
              <a:t>рефлюксом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/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б) </a:t>
            </a:r>
            <a:r>
              <a:rPr lang="ru-RU" sz="2000" b="1" dirty="0" smtClean="0"/>
              <a:t>с </a:t>
            </a:r>
            <a:r>
              <a:rPr lang="ru-RU" sz="2000" b="1" dirty="0" err="1" smtClean="0"/>
              <a:t>инфравезикальной</a:t>
            </a:r>
            <a:r>
              <a:rPr lang="ru-RU" sz="2000" b="1" dirty="0" smtClean="0"/>
              <a:t> обструкцией.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/>
              <a:t>   </a:t>
            </a:r>
            <a:r>
              <a:rPr lang="ru-RU" sz="2000" b="1" dirty="0" smtClean="0">
                <a:solidFill>
                  <a:srgbClr val="FF0000"/>
                </a:solidFill>
              </a:rPr>
              <a:t>в)с</a:t>
            </a:r>
            <a:r>
              <a:rPr lang="ru-RU" sz="2000" b="1" dirty="0" smtClean="0"/>
              <a:t> пузырно-мочеточниковым </a:t>
            </a:r>
            <a:r>
              <a:rPr lang="ru-RU" sz="2000" b="1" dirty="0" err="1" smtClean="0">
                <a:solidFill>
                  <a:srgbClr val="FF0000"/>
                </a:solidFill>
              </a:rPr>
              <a:t>рефлюксом</a:t>
            </a:r>
            <a:r>
              <a:rPr lang="ru-RU" sz="2000" b="1" dirty="0" smtClean="0">
                <a:solidFill>
                  <a:srgbClr val="FF0000"/>
                </a:solidFill>
              </a:rPr>
              <a:t> и </a:t>
            </a:r>
            <a:r>
              <a:rPr lang="ru-RU" sz="2000" b="1" dirty="0" err="1" smtClean="0">
                <a:solidFill>
                  <a:srgbClr val="FF0000"/>
                </a:solidFill>
              </a:rPr>
              <a:t>инфравезикальной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/>
              <a:t>обструкцией.</a:t>
            </a:r>
          </a:p>
          <a:p>
            <a:pPr marL="634320" lvl="1" indent="-36000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г) с </a:t>
            </a:r>
            <a:r>
              <a:rPr lang="ru-RU" sz="2000" b="1" dirty="0" smtClean="0"/>
              <a:t>аномалиями </a:t>
            </a:r>
            <a:r>
              <a:rPr lang="ru-RU" sz="2000" b="1" dirty="0" smtClean="0">
                <a:solidFill>
                  <a:srgbClr val="FF0000"/>
                </a:solidFill>
              </a:rPr>
              <a:t>других органов </a:t>
            </a:r>
            <a:r>
              <a:rPr lang="ru-RU" sz="2000" b="1" dirty="0" smtClean="0"/>
              <a:t>и систем – половой, </a:t>
            </a:r>
            <a:r>
              <a:rPr lang="ru-RU" sz="2000" b="1" dirty="0" err="1" smtClean="0"/>
              <a:t>костно</a:t>
            </a:r>
            <a:r>
              <a:rPr lang="ru-RU" sz="2000" b="1" dirty="0" smtClean="0"/>
              <a:t>- мышечной, сердечно- сосудистой, пищеварительной.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4698025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Аномалии структуры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59632" y="1484784"/>
            <a:ext cx="7498080" cy="4800600"/>
          </a:xfrm>
        </p:spPr>
        <p:txBody>
          <a:bodyPr/>
          <a:lstStyle/>
          <a:p>
            <a:pPr algn="just"/>
            <a:r>
              <a:rPr lang="ru-RU" b="1" dirty="0" smtClean="0"/>
              <a:t>Дисплазия почки - при этой аномалии отмечается врожденное уменьшение почки в размерах с порочным развитием паренхимы и снижением почечной функции. Существуют 2 формы дисплазии почки - рудиментарная и карликовая почка.</a:t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030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Дисплазия почки</a:t>
            </a:r>
            <a:endParaRPr lang="ru-RU" dirty="0"/>
          </a:p>
        </p:txBody>
      </p:sp>
      <p:pic>
        <p:nvPicPr>
          <p:cNvPr id="4" name="Содержимое 3" descr="mb4_01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447980"/>
            <a:ext cx="4948932" cy="4645316"/>
          </a:xfrm>
        </p:spPr>
      </p:pic>
    </p:spTree>
    <p:extLst>
      <p:ext uri="{BB962C8B-B14F-4D97-AF65-F5344CB8AC3E}">
        <p14:creationId xmlns:p14="http://schemas.microsoft.com/office/powerpoint/2010/main" val="17954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87624" y="3716338"/>
            <a:ext cx="7654751" cy="2952750"/>
          </a:xfrm>
        </p:spPr>
        <p:txBody>
          <a:bodyPr/>
          <a:lstStyle/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dirty="0"/>
              <a:t>Из окружающей мезенхимы формируется мышечная оболочка. Простата формируется из эпителиальных выростов. На 3м мес. эмбриогенеза вентральный отдел мочеполового синуса расширяется, образуя мочевой пузырь. 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100" dirty="0"/>
              <a:t>Мочевой пузырь двигается к пупку, соединяется с аллантоисом, который на 15 </a:t>
            </a:r>
            <a:r>
              <a:rPr lang="ru-RU" altLang="ru-RU" sz="2100" dirty="0" err="1"/>
              <a:t>нед</a:t>
            </a:r>
            <a:r>
              <a:rPr lang="ru-RU" altLang="ru-RU" sz="2100" dirty="0"/>
              <a:t>. </a:t>
            </a:r>
            <a:r>
              <a:rPr lang="ru-RU" altLang="ru-RU" sz="2100" dirty="0" err="1"/>
              <a:t>облитерируется</a:t>
            </a:r>
            <a:r>
              <a:rPr lang="ru-RU" altLang="ru-RU" sz="2100" dirty="0"/>
              <a:t>. С 18 </a:t>
            </a:r>
            <a:r>
              <a:rPr lang="ru-RU" altLang="ru-RU" sz="2100" dirty="0" err="1"/>
              <a:t>нед</a:t>
            </a:r>
            <a:r>
              <a:rPr lang="ru-RU" altLang="ru-RU" sz="2100" dirty="0"/>
              <a:t>. мочевой пузырь смещается вниз и тянет за собой аллантоис (мочевой проток). С 20 </a:t>
            </a:r>
            <a:r>
              <a:rPr lang="ru-RU" altLang="ru-RU" sz="2100" dirty="0" err="1"/>
              <a:t>нед</a:t>
            </a:r>
            <a:r>
              <a:rPr lang="ru-RU" altLang="ru-RU" sz="2100" dirty="0"/>
              <a:t>. мочевой проток – срединная пупочная связка.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100" dirty="0"/>
              <a:t>Из узкого тазового отдела мочеполового синуса формируется часть мужского мочеиспускательного канала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endParaRPr lang="ru-RU" altLang="ru-RU" sz="2000" dirty="0"/>
          </a:p>
        </p:txBody>
      </p:sp>
      <p:pic>
        <p:nvPicPr>
          <p:cNvPr id="139268" name="Picture 4" descr="P1100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66389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08720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 err="1"/>
              <a:t>Мультикистозная</a:t>
            </a:r>
            <a:r>
              <a:rPr lang="ru-RU" sz="3600" b="1" dirty="0"/>
              <a:t> почка: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980728"/>
            <a:ext cx="5256584" cy="5877272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</a:rPr>
              <a:t>редкая</a:t>
            </a:r>
            <a:r>
              <a:rPr lang="ru-RU" sz="2000" b="1" dirty="0" smtClean="0"/>
              <a:t> аномалия, характеризующаяся </a:t>
            </a:r>
            <a:r>
              <a:rPr lang="ru-RU" sz="2000" b="1" dirty="0" smtClean="0">
                <a:solidFill>
                  <a:srgbClr val="00B0F0"/>
                </a:solidFill>
              </a:rPr>
              <a:t>множественными кистами разной формы и величины, занимающими всю паренхиму, с отсутствием ее нормальной ткани и недоразвитием мочеточника</a:t>
            </a:r>
          </a:p>
          <a:p>
            <a:pPr marL="360000" indent="-360000" algn="just">
              <a:spcBef>
                <a:spcPts val="0"/>
              </a:spcBef>
            </a:pPr>
            <a:endParaRPr lang="ru-RU" sz="2000" b="1" dirty="0" smtClean="0">
              <a:solidFill>
                <a:srgbClr val="00B0F0"/>
              </a:solidFill>
            </a:endParaRPr>
          </a:p>
          <a:p>
            <a:pPr marL="342900" indent="-342900" algn="just">
              <a:spcBef>
                <a:spcPts val="0"/>
              </a:spcBef>
            </a:pPr>
            <a:r>
              <a:rPr lang="ru-RU" sz="2000" b="1" i="1" dirty="0" smtClean="0">
                <a:solidFill>
                  <a:srgbClr val="0070C0"/>
                </a:solidFill>
              </a:rPr>
              <a:t>односторонний</a:t>
            </a:r>
            <a:r>
              <a:rPr lang="ru-RU" sz="2000" b="1" dirty="0" smtClean="0"/>
              <a:t> процесс.</a:t>
            </a:r>
          </a:p>
          <a:p>
            <a:pPr marL="360000" indent="-360000" algn="just">
              <a:spcBef>
                <a:spcPts val="0"/>
              </a:spcBef>
              <a:buFontTx/>
              <a:buChar char="-"/>
            </a:pPr>
            <a:endParaRPr lang="ru-RU" sz="2000" b="1" dirty="0" smtClean="0"/>
          </a:p>
          <a:p>
            <a:pPr marL="342900" indent="-342900" algn="just">
              <a:spcBef>
                <a:spcPts val="0"/>
              </a:spcBef>
            </a:pPr>
            <a:r>
              <a:rPr lang="ru-RU" sz="2000" b="1" dirty="0" smtClean="0"/>
              <a:t>До </a:t>
            </a:r>
            <a:r>
              <a:rPr lang="ru-RU" sz="2000" b="1" i="1" dirty="0" smtClean="0">
                <a:solidFill>
                  <a:srgbClr val="800000"/>
                </a:solidFill>
              </a:rPr>
              <a:t>присоединения инфекции </a:t>
            </a:r>
            <a:r>
              <a:rPr lang="ru-RU" sz="2000" b="1" dirty="0" smtClean="0"/>
              <a:t>односторонняя </a:t>
            </a:r>
            <a:r>
              <a:rPr lang="ru-RU" sz="2000" b="1" dirty="0" err="1" smtClean="0"/>
              <a:t>мультикистозная</a:t>
            </a:r>
            <a:r>
              <a:rPr lang="ru-RU" sz="2000" b="1" dirty="0" smtClean="0"/>
              <a:t> почка клинически не </a:t>
            </a:r>
            <a:r>
              <a:rPr lang="ru-RU" sz="2000" b="1" i="1" dirty="0" smtClean="0">
                <a:solidFill>
                  <a:srgbClr val="800000"/>
                </a:solidFill>
              </a:rPr>
              <a:t>проявляется.</a:t>
            </a:r>
          </a:p>
          <a:p>
            <a:pPr marL="342900" indent="-342900" algn="just">
              <a:spcBef>
                <a:spcPts val="0"/>
              </a:spcBef>
            </a:pPr>
            <a:endParaRPr lang="ru-RU" sz="2000" b="1" i="1" dirty="0" smtClean="0">
              <a:solidFill>
                <a:srgbClr val="800000"/>
              </a:solidFill>
            </a:endParaRPr>
          </a:p>
          <a:p>
            <a:pPr marL="342900" indent="-342900" algn="just">
              <a:spcBef>
                <a:spcPts val="0"/>
              </a:spcBef>
            </a:pPr>
            <a:r>
              <a:rPr lang="ru-RU" sz="2000" b="1" dirty="0" smtClean="0"/>
              <a:t>Диагноз устанавливается с помощью </a:t>
            </a:r>
            <a:r>
              <a:rPr lang="ru-RU" sz="2000" b="1" dirty="0" err="1" smtClean="0">
                <a:solidFill>
                  <a:srgbClr val="FF9900"/>
                </a:solidFill>
              </a:rPr>
              <a:t>сонографии</a:t>
            </a:r>
            <a:r>
              <a:rPr lang="ru-RU" sz="2000" b="1" dirty="0" smtClean="0"/>
              <a:t> и </a:t>
            </a:r>
            <a:r>
              <a:rPr lang="ru-RU" sz="2000" b="1" dirty="0" err="1" smtClean="0">
                <a:solidFill>
                  <a:srgbClr val="FF9900"/>
                </a:solidFill>
              </a:rPr>
              <a:t>рентгенорадионуклидных</a:t>
            </a:r>
            <a:r>
              <a:rPr lang="ru-RU" sz="2000" b="1" dirty="0" smtClean="0"/>
              <a:t> методов исследования</a:t>
            </a:r>
          </a:p>
          <a:p>
            <a:pPr marL="360000" indent="-360000" algn="just">
              <a:spcBef>
                <a:spcPts val="0"/>
              </a:spcBef>
              <a:buFontTx/>
              <a:buChar char="-"/>
            </a:pPr>
            <a:endParaRPr lang="ru-RU" sz="2000" b="1" dirty="0" smtClean="0"/>
          </a:p>
          <a:p>
            <a:pPr marL="342900" indent="-342900" algn="just">
              <a:spcBef>
                <a:spcPts val="0"/>
              </a:spcBef>
            </a:pPr>
            <a:r>
              <a:rPr lang="ru-RU" sz="2000" b="1" dirty="0" smtClean="0"/>
              <a:t>Лечение оперативное, заключающееся в </a:t>
            </a:r>
            <a:r>
              <a:rPr lang="ru-RU" sz="2000" b="1" dirty="0" err="1" smtClean="0">
                <a:solidFill>
                  <a:srgbClr val="00B050"/>
                </a:solidFill>
              </a:rPr>
              <a:t>нефрэктомии</a:t>
            </a:r>
            <a:r>
              <a:rPr lang="ru-RU" sz="2000" b="1" dirty="0" smtClean="0">
                <a:solidFill>
                  <a:srgbClr val="00B050"/>
                </a:solidFill>
              </a:rPr>
              <a:t>.</a:t>
            </a:r>
          </a:p>
          <a:p>
            <a:pPr marL="360000" indent="-360000" algn="just">
              <a:spcBef>
                <a:spcPts val="0"/>
              </a:spcBef>
              <a:buFontTx/>
              <a:buChar char="-"/>
            </a:pPr>
            <a:endParaRPr lang="ru-RU" sz="2000" b="1" dirty="0" smtClean="0"/>
          </a:p>
        </p:txBody>
      </p:sp>
      <p:pic>
        <p:nvPicPr>
          <p:cNvPr id="4" name="Рисунок 3" descr="http://vmede.org/sait/content/Urologiya_komyakov_2012/7_files/mb4_01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6015" y="3212976"/>
            <a:ext cx="2483768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 descr="RENAL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692696"/>
            <a:ext cx="2483768" cy="240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1451156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Аномалии структуры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15616" y="1447800"/>
            <a:ext cx="7704856" cy="4800600"/>
          </a:xfrm>
        </p:spPr>
        <p:txBody>
          <a:bodyPr>
            <a:normAutofit/>
          </a:bodyPr>
          <a:lstStyle/>
          <a:p>
            <a:pPr algn="just"/>
            <a:r>
              <a:rPr lang="ru-RU" b="1" dirty="0" err="1" smtClean="0"/>
              <a:t>Мультикистоз</a:t>
            </a:r>
            <a:r>
              <a:rPr lang="ru-RU" b="1" dirty="0" smtClean="0"/>
              <a:t> почек - характеризуется полным замещением почечной ткани кистами и облитерацией мочеточника в </a:t>
            </a:r>
            <a:r>
              <a:rPr lang="ru-RU" b="1" dirty="0" err="1" smtClean="0"/>
              <a:t>прилоханочном</a:t>
            </a:r>
            <a:r>
              <a:rPr lang="ru-RU" b="1" dirty="0" smtClean="0"/>
              <a:t> отделе или отсутствии его дистальной части. Чаще всего процесс бывает односторонний. Диагностируют при </a:t>
            </a:r>
            <a:r>
              <a:rPr lang="ru-RU" b="1" dirty="0" err="1" smtClean="0"/>
              <a:t>аортографии</a:t>
            </a:r>
            <a:r>
              <a:rPr lang="ru-RU" b="1" dirty="0" smtClean="0"/>
              <a:t>.</a:t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494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Мультикистоз</a:t>
            </a:r>
            <a:r>
              <a:rPr lang="ru-RU" dirty="0" smtClean="0"/>
              <a:t> почек</a:t>
            </a:r>
            <a:endParaRPr lang="ru-RU" dirty="0"/>
          </a:p>
        </p:txBody>
      </p:sp>
      <p:pic>
        <p:nvPicPr>
          <p:cNvPr id="4" name="Содержимое 3" descr="4893656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2152862"/>
            <a:ext cx="5098563" cy="4097264"/>
          </a:xfrm>
        </p:spPr>
      </p:pic>
    </p:spTree>
    <p:extLst>
      <p:ext uri="{BB962C8B-B14F-4D97-AF65-F5344CB8AC3E}">
        <p14:creationId xmlns:p14="http://schemas.microsoft.com/office/powerpoint/2010/main" val="37087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435280" cy="792088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b="1" dirty="0" err="1"/>
              <a:t>Солитарная</a:t>
            </a:r>
            <a:r>
              <a:rPr lang="ru-RU" sz="3200" b="1" dirty="0"/>
              <a:t> киста почки: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404664"/>
            <a:ext cx="6192688" cy="587727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>характеризуется образованием </a:t>
            </a:r>
            <a:r>
              <a:rPr lang="ru-RU" sz="1800" b="1" dirty="0" smtClean="0">
                <a:solidFill>
                  <a:srgbClr val="00B0F0"/>
                </a:solidFill>
              </a:rPr>
              <a:t>одной или нескольких </a:t>
            </a:r>
            <a:r>
              <a:rPr lang="ru-RU" sz="1800" b="1" dirty="0" smtClean="0"/>
              <a:t>кист, локализованных </a:t>
            </a:r>
            <a:r>
              <a:rPr lang="ru-RU" sz="1800" b="1" dirty="0" smtClean="0">
                <a:solidFill>
                  <a:srgbClr val="00B0F0"/>
                </a:solidFill>
              </a:rPr>
              <a:t>в кортикальном </a:t>
            </a:r>
            <a:r>
              <a:rPr lang="ru-RU" sz="1800" b="1" dirty="0" smtClean="0"/>
              <a:t>слое почки.</a:t>
            </a:r>
          </a:p>
          <a:p>
            <a:pPr algn="just"/>
            <a:r>
              <a:rPr lang="ru-RU" sz="1800" b="1" dirty="0" smtClean="0"/>
              <a:t>развивается из зародышевых собирательных канальцев</a:t>
            </a:r>
          </a:p>
          <a:p>
            <a:pPr algn="just">
              <a:buNone/>
            </a:pPr>
            <a:r>
              <a:rPr lang="ru-RU" sz="1800" b="1" dirty="0" smtClean="0"/>
              <a:t>     Содержимое ее чаще </a:t>
            </a:r>
            <a:r>
              <a:rPr lang="ru-RU" sz="1800" b="1" dirty="0" smtClean="0">
                <a:solidFill>
                  <a:srgbClr val="00B0F0"/>
                </a:solidFill>
              </a:rPr>
              <a:t>серозное</a:t>
            </a:r>
            <a:r>
              <a:rPr lang="ru-RU" sz="1800" b="1" dirty="0" smtClean="0"/>
              <a:t>, в 5 % случаев геморрагическое.</a:t>
            </a:r>
          </a:p>
          <a:p>
            <a:pPr algn="just"/>
            <a:r>
              <a:rPr lang="ru-RU" sz="1800" b="1" dirty="0" smtClean="0"/>
              <a:t>колеблется от </a:t>
            </a:r>
            <a:r>
              <a:rPr lang="ru-RU" sz="1800" b="1" dirty="0" smtClean="0">
                <a:solidFill>
                  <a:srgbClr val="00B0F0"/>
                </a:solidFill>
              </a:rPr>
              <a:t>2 см в диаметре до гигантских </a:t>
            </a:r>
            <a:r>
              <a:rPr lang="ru-RU" sz="1800" b="1" dirty="0" smtClean="0"/>
              <a:t>образований объемом более 1 л.</a:t>
            </a:r>
          </a:p>
          <a:p>
            <a:pPr algn="just"/>
            <a:r>
              <a:rPr lang="ru-RU" sz="1800" b="1" dirty="0" err="1" smtClean="0">
                <a:solidFill>
                  <a:srgbClr val="FF0000"/>
                </a:solidFill>
              </a:rPr>
              <a:t>Дермоидные</a:t>
            </a:r>
            <a:r>
              <a:rPr lang="ru-RU" sz="1800" b="1" dirty="0" smtClean="0">
                <a:solidFill>
                  <a:srgbClr val="FF0000"/>
                </a:solidFill>
              </a:rPr>
              <a:t> кисты </a:t>
            </a:r>
            <a:r>
              <a:rPr lang="ru-RU" sz="1800" b="1" dirty="0" smtClean="0"/>
              <a:t>почек встречаются крайне редко. Они могут </a:t>
            </a:r>
            <a:r>
              <a:rPr lang="ru-RU" sz="1800" b="1" dirty="0" smtClean="0">
                <a:solidFill>
                  <a:srgbClr val="FF0000"/>
                </a:solidFill>
              </a:rPr>
              <a:t>содержать жир, волосы, зубы и кости.</a:t>
            </a:r>
          </a:p>
          <a:p>
            <a:pPr algn="just"/>
            <a:r>
              <a:rPr lang="ru-RU" sz="1800" b="1" i="1" dirty="0" smtClean="0">
                <a:solidFill>
                  <a:srgbClr val="800000"/>
                </a:solidFill>
              </a:rPr>
              <a:t>сдавливание</a:t>
            </a:r>
            <a:r>
              <a:rPr lang="ru-RU" sz="1800" b="1" dirty="0" smtClean="0"/>
              <a:t> чашечно-лоханочной системы, мочеточника, сосудов почки, </a:t>
            </a:r>
            <a:r>
              <a:rPr lang="ru-RU" sz="1800" b="1" i="1" dirty="0" smtClean="0">
                <a:solidFill>
                  <a:srgbClr val="800000"/>
                </a:solidFill>
              </a:rPr>
              <a:t>нагноение,</a:t>
            </a:r>
            <a:r>
              <a:rPr lang="ru-RU" sz="1800" b="1" dirty="0" smtClean="0"/>
              <a:t> </a:t>
            </a:r>
            <a:r>
              <a:rPr lang="ru-RU" sz="1800" b="1" i="1" dirty="0" smtClean="0">
                <a:solidFill>
                  <a:srgbClr val="800000"/>
                </a:solidFill>
              </a:rPr>
              <a:t>кровоизлияние</a:t>
            </a:r>
            <a:r>
              <a:rPr lang="ru-RU" sz="1800" b="1" dirty="0" smtClean="0"/>
              <a:t> </a:t>
            </a:r>
            <a:r>
              <a:rPr lang="ru-RU" sz="1800" b="1" i="1" dirty="0" smtClean="0">
                <a:solidFill>
                  <a:srgbClr val="800000"/>
                </a:solidFill>
              </a:rPr>
              <a:t>и малигнизация</a:t>
            </a:r>
            <a:r>
              <a:rPr lang="ru-RU" sz="1800" b="1" dirty="0" smtClean="0"/>
              <a:t>. </a:t>
            </a:r>
          </a:p>
          <a:p>
            <a:pPr algn="just"/>
            <a:r>
              <a:rPr lang="ru-RU" sz="1800" b="1" dirty="0" smtClean="0"/>
              <a:t>наличие </a:t>
            </a:r>
            <a:r>
              <a:rPr lang="ru-RU" sz="1800" b="1" dirty="0" err="1" smtClean="0">
                <a:solidFill>
                  <a:srgbClr val="FF9900"/>
                </a:solidFill>
              </a:rPr>
              <a:t>гипоэхогенной</a:t>
            </a:r>
            <a:r>
              <a:rPr lang="ru-RU" sz="1800" b="1" dirty="0" smtClean="0">
                <a:solidFill>
                  <a:srgbClr val="FF9900"/>
                </a:solidFill>
              </a:rPr>
              <a:t> однородной с четкими </a:t>
            </a:r>
            <a:r>
              <a:rPr lang="ru-RU" sz="1800" b="1" dirty="0" smtClean="0"/>
              <a:t>контурами, округлой жидкой среды </a:t>
            </a:r>
            <a:r>
              <a:rPr lang="ru-RU" sz="1800" b="1" dirty="0" smtClean="0">
                <a:solidFill>
                  <a:srgbClr val="FF9900"/>
                </a:solidFill>
              </a:rPr>
              <a:t>в кортикальной </a:t>
            </a:r>
            <a:r>
              <a:rPr lang="ru-RU" sz="1800" b="1" dirty="0" smtClean="0"/>
              <a:t>зоне почки .</a:t>
            </a:r>
          </a:p>
          <a:p>
            <a:pPr algn="just"/>
            <a:r>
              <a:rPr lang="ru-RU" sz="1800" b="1" dirty="0" smtClean="0"/>
              <a:t>слабоконтрастная </a:t>
            </a:r>
            <a:r>
              <a:rPr lang="ru-RU" sz="1800" b="1" dirty="0" err="1" smtClean="0">
                <a:solidFill>
                  <a:srgbClr val="FF9900"/>
                </a:solidFill>
              </a:rPr>
              <a:t>бессосудистая</a:t>
            </a:r>
            <a:r>
              <a:rPr lang="ru-RU" sz="1800" b="1" dirty="0" smtClean="0">
                <a:solidFill>
                  <a:srgbClr val="FF9900"/>
                </a:solidFill>
              </a:rPr>
              <a:t> тень </a:t>
            </a:r>
            <a:r>
              <a:rPr lang="ru-RU" sz="1800" b="1" dirty="0" smtClean="0"/>
              <a:t>округлого образования. </a:t>
            </a:r>
          </a:p>
          <a:p>
            <a:pPr algn="just"/>
            <a:r>
              <a:rPr lang="ru-RU" sz="1800" b="1" i="1" dirty="0" smtClean="0">
                <a:solidFill>
                  <a:srgbClr val="800000"/>
                </a:solidFill>
              </a:rPr>
              <a:t>более 3 см и наличие ее осложнений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чрескожная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B050"/>
                </a:solidFill>
              </a:rPr>
              <a:t>пункция</a:t>
            </a:r>
            <a:r>
              <a:rPr lang="ru-RU" sz="1800" b="1" dirty="0" smtClean="0"/>
              <a:t> кисты , вводят </a:t>
            </a:r>
            <a:r>
              <a:rPr lang="ru-RU" sz="1800" b="1" dirty="0" err="1" smtClean="0">
                <a:solidFill>
                  <a:srgbClr val="00B050"/>
                </a:solidFill>
              </a:rPr>
              <a:t>склерозирующие</a:t>
            </a:r>
            <a:r>
              <a:rPr lang="ru-RU" sz="1800" b="1" dirty="0" smtClean="0"/>
              <a:t> вещества (этиловый спирт). </a:t>
            </a:r>
          </a:p>
          <a:p>
            <a:pPr algn="just"/>
            <a:r>
              <a:rPr lang="ru-RU" sz="1800" b="1" dirty="0" err="1" smtClean="0">
                <a:solidFill>
                  <a:srgbClr val="00B050"/>
                </a:solidFill>
              </a:rPr>
              <a:t>лапароскопическое</a:t>
            </a:r>
            <a:r>
              <a:rPr lang="ru-RU" sz="1800" b="1" dirty="0" smtClean="0">
                <a:solidFill>
                  <a:srgbClr val="00B050"/>
                </a:solidFill>
              </a:rPr>
              <a:t> </a:t>
            </a:r>
            <a:r>
              <a:rPr lang="ru-RU" sz="1800" b="1" dirty="0" smtClean="0"/>
              <a:t>или </a:t>
            </a:r>
            <a:r>
              <a:rPr lang="ru-RU" sz="1800" b="1" dirty="0" err="1" smtClean="0"/>
              <a:t>ретроперитонеоскопическое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B050"/>
                </a:solidFill>
              </a:rPr>
              <a:t>иссечение кисты</a:t>
            </a:r>
            <a:r>
              <a:rPr lang="ru-RU" sz="1800" b="1" dirty="0" smtClean="0"/>
              <a:t>.</a:t>
            </a:r>
          </a:p>
          <a:p>
            <a:pPr algn="just"/>
            <a:endParaRPr lang="ru-RU" sz="1800" b="1" dirty="0"/>
          </a:p>
        </p:txBody>
      </p:sp>
      <p:pic>
        <p:nvPicPr>
          <p:cNvPr id="4" name="Рисунок 3" descr="http://vmede.org/sait/content/Urologiya_komyakov_2012/7_files/mb4_02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620688"/>
            <a:ext cx="1835696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ttp://vmede.org/sait/content/Urologiya_komyakov_2012/7_files/mb4_016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708920"/>
            <a:ext cx="183569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8" descr="RENAL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769222"/>
            <a:ext cx="1835696" cy="2088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47390271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Аномалии структуры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87624" y="1447800"/>
            <a:ext cx="7746064" cy="4800600"/>
          </a:xfrm>
        </p:spPr>
        <p:txBody>
          <a:bodyPr>
            <a:normAutofit fontScale="70000" lnSpcReduction="20000"/>
          </a:bodyPr>
          <a:lstStyle/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err="1" smtClean="0"/>
              <a:t>Солитарные</a:t>
            </a:r>
            <a:r>
              <a:rPr lang="ru-RU" b="1" dirty="0" smtClean="0"/>
              <a:t> кисты почек</a:t>
            </a:r>
            <a:endParaRPr lang="ru-RU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К кистозным заболеваниям почек принадлежат простые </a:t>
            </a:r>
            <a:r>
              <a:rPr lang="ru-RU" dirty="0" err="1" smtClean="0"/>
              <a:t>солитарные</a:t>
            </a:r>
            <a:r>
              <a:rPr lang="ru-RU" dirty="0" smtClean="0"/>
              <a:t> кисты, которые могут быть врожденными и приобретенными. Происхождение последних связано со </a:t>
            </a:r>
            <a:r>
              <a:rPr lang="ru-RU" dirty="0" err="1" smtClean="0"/>
              <a:t>сдавлением</a:t>
            </a:r>
            <a:r>
              <a:rPr lang="ru-RU" dirty="0" smtClean="0"/>
              <a:t> ворот почки увеличенными лимфатическими узлами или другими образованиями.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Киста обычно исходит из коркового вещества почки, локализуется в любой части почечной паренхимы и может содержать до нескольких литров внутритканевой жидкости. Стенки кист состоят из фиброзной соединительной ткани и выстланы плоским, а иногда и многослойным эпителием. Киста не сообщается с чашечками и лоханкой почки. Содержимое ее в большей части случаев серозное, реже (12-15%) -геморрагическое.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8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Солитарные</a:t>
            </a:r>
            <a:r>
              <a:rPr lang="ru-RU" dirty="0" smtClean="0"/>
              <a:t> кисты почек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02512369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20567" y="1447800"/>
            <a:ext cx="3328416" cy="4800600"/>
          </a:xfrm>
        </p:spPr>
      </p:pic>
    </p:spTree>
    <p:extLst>
      <p:ext uri="{BB962C8B-B14F-4D97-AF65-F5344CB8AC3E}">
        <p14:creationId xmlns:p14="http://schemas.microsoft.com/office/powerpoint/2010/main" val="10922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/>
              <a:t>Губчатая почка: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908720"/>
            <a:ext cx="7488832" cy="5949280"/>
          </a:xfrm>
        </p:spPr>
        <p:txBody>
          <a:bodyPr>
            <a:normAutofit fontScale="77500" lnSpcReduction="20000"/>
          </a:bodyPr>
          <a:lstStyle/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Характеризуется наличием </a:t>
            </a:r>
            <a:r>
              <a:rPr lang="ru-RU" b="1" dirty="0" smtClean="0">
                <a:solidFill>
                  <a:srgbClr val="00B0F0"/>
                </a:solidFill>
              </a:rPr>
              <a:t>врожденных множественных мелких кист в почечных пирамидках.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Обычно эта патология встречается </a:t>
            </a:r>
            <a:r>
              <a:rPr lang="ru-RU" b="1" dirty="0" smtClean="0">
                <a:solidFill>
                  <a:srgbClr val="00B0F0"/>
                </a:solidFill>
              </a:rPr>
              <a:t>с двух сторон</a:t>
            </a:r>
            <a:r>
              <a:rPr lang="ru-RU" b="1" dirty="0" smtClean="0"/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 Чаще она встречается </a:t>
            </a:r>
            <a:r>
              <a:rPr lang="ru-RU" b="1" dirty="0" smtClean="0">
                <a:solidFill>
                  <a:srgbClr val="0070C0"/>
                </a:solidFill>
              </a:rPr>
              <a:t>у м</a:t>
            </a:r>
            <a:r>
              <a:rPr lang="ru-RU" b="1" dirty="0" smtClean="0"/>
              <a:t>ужчин.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Проявлениями губчатой почки могут быть </a:t>
            </a:r>
            <a:r>
              <a:rPr lang="ru-RU" b="1" dirty="0" smtClean="0">
                <a:solidFill>
                  <a:srgbClr val="FF0000"/>
                </a:solidFill>
              </a:rPr>
              <a:t>боли</a:t>
            </a:r>
            <a:r>
              <a:rPr lang="ru-RU" b="1" dirty="0" smtClean="0"/>
              <a:t> в пояснице и </a:t>
            </a:r>
            <a:r>
              <a:rPr lang="ru-RU" b="1" dirty="0" smtClean="0">
                <a:solidFill>
                  <a:srgbClr val="FF0000"/>
                </a:solidFill>
              </a:rPr>
              <a:t>гематурия</a:t>
            </a:r>
            <a:r>
              <a:rPr lang="ru-RU" b="1" dirty="0" smtClean="0"/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на данных рентгенологического исследования.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0000"/>
                </a:solidFill>
              </a:rPr>
              <a:t>На обзорном снимке </a:t>
            </a:r>
            <a:r>
              <a:rPr lang="ru-RU" b="1" dirty="0" smtClean="0">
                <a:solidFill>
                  <a:srgbClr val="FF9900"/>
                </a:solidFill>
              </a:rPr>
              <a:t>видны множественные мелкие тени конкрементов</a:t>
            </a:r>
            <a:r>
              <a:rPr lang="ru-RU" b="1" dirty="0" smtClean="0">
                <a:solidFill>
                  <a:srgbClr val="000000"/>
                </a:solidFill>
              </a:rPr>
              <a:t>, расположенные в зоне мозгового вещества почки.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B050"/>
                </a:solidFill>
              </a:rPr>
              <a:t>Лечение</a:t>
            </a:r>
            <a:r>
              <a:rPr lang="ru-RU" b="1" dirty="0" smtClean="0"/>
              <a:t> при губчатой почке требуется лишь </a:t>
            </a:r>
            <a:r>
              <a:rPr lang="ru-RU" b="1" i="1" dirty="0" smtClean="0">
                <a:solidFill>
                  <a:srgbClr val="800000"/>
                </a:solidFill>
              </a:rPr>
              <a:t>в случае осложнений.</a:t>
            </a:r>
            <a:endParaRPr lang="ru-RU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60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Аномалии структуры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87624" y="1447800"/>
            <a:ext cx="7200800" cy="48006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1" dirty="0" smtClean="0"/>
              <a:t>Губчатая почка - характеризуется наличием врожденных множественных мелких кист в почечных пирамидах. Основные симптомы - гематурия, боль в поясничной области, пиурия. Диагностика - рентгенологическое </a:t>
            </a:r>
            <a:r>
              <a:rPr lang="ru-RU" b="1" dirty="0" err="1" smtClean="0"/>
              <a:t>иссследование</a:t>
            </a:r>
            <a:r>
              <a:rPr lang="ru-RU" b="1" dirty="0" smtClean="0"/>
              <a:t> (тени мелких </a:t>
            </a:r>
            <a:r>
              <a:rPr lang="ru-RU" b="1" dirty="0" err="1" smtClean="0"/>
              <a:t>петрификатов</a:t>
            </a:r>
            <a:r>
              <a:rPr lang="ru-RU" b="1" dirty="0" smtClean="0"/>
              <a:t> в проекции медуллярного вещества почки), экскреторная урография (в области сосочков видна группа маленьких полостей в мозговом веществе).</a:t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55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Губчатая почка (обзорный снимок)</a:t>
            </a:r>
            <a:endParaRPr lang="ru-RU" sz="3200" dirty="0"/>
          </a:p>
        </p:txBody>
      </p:sp>
      <p:pic>
        <p:nvPicPr>
          <p:cNvPr id="4" name="Содержимое 3" descr="mb4_014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270997"/>
            <a:ext cx="4176464" cy="5437283"/>
          </a:xfrm>
        </p:spPr>
      </p:pic>
    </p:spTree>
    <p:extLst>
      <p:ext uri="{BB962C8B-B14F-4D97-AF65-F5344CB8AC3E}">
        <p14:creationId xmlns:p14="http://schemas.microsoft.com/office/powerpoint/2010/main" val="37966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980728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 err="1"/>
              <a:t>Поликистоз</a:t>
            </a:r>
            <a:r>
              <a:rPr lang="ru-RU" sz="3600" dirty="0"/>
              <a:t> почек: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967925"/>
            <a:ext cx="4824536" cy="5877272"/>
          </a:xfrm>
        </p:spPr>
        <p:txBody>
          <a:bodyPr>
            <a:normAutofit fontScale="70000" lnSpcReduction="20000"/>
          </a:bodyPr>
          <a:lstStyle/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ru-RU" sz="3500" b="1" dirty="0"/>
              <a:t>тяжелая двусторонняя аномалия </a:t>
            </a:r>
            <a:r>
              <a:rPr lang="ru-RU" sz="3500" b="1" dirty="0" smtClean="0"/>
              <a:t>почек,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sz="3500" b="1" dirty="0" smtClean="0"/>
              <a:t>характеризуется </a:t>
            </a:r>
            <a:r>
              <a:rPr lang="ru-RU" sz="3500" b="1" dirty="0"/>
              <a:t>замещением почечной паренхимы множественными кистами различной </a:t>
            </a:r>
            <a:r>
              <a:rPr lang="ru-RU" sz="3500" b="1" dirty="0" smtClean="0"/>
              <a:t>величины.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sz="3500" b="1" dirty="0" smtClean="0"/>
              <a:t>По </a:t>
            </a:r>
            <a:r>
              <a:rPr lang="ru-RU" sz="3500" b="1" dirty="0"/>
              <a:t>виду почки напоминают грозди винограда. </a:t>
            </a:r>
            <a:endParaRPr lang="ru-RU" sz="3500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sz="3500" b="1" dirty="0" smtClean="0"/>
              <a:t>Это </a:t>
            </a:r>
            <a:r>
              <a:rPr lang="ru-RU" sz="3500" b="1" dirty="0"/>
              <a:t>наследственное заболевание, передается по аутосомно-рецессивному типу у детей </a:t>
            </a:r>
            <a:r>
              <a:rPr lang="ru-RU" sz="3500" b="1" dirty="0" smtClean="0"/>
              <a:t>и </a:t>
            </a:r>
            <a:r>
              <a:rPr lang="ru-RU" sz="3500" b="1" dirty="0"/>
              <a:t>по аутосомно-доминантному - у взрослых.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54701"/>
          <a:stretch>
            <a:fillRect/>
          </a:stretch>
        </p:blipFill>
        <p:spPr bwMode="auto">
          <a:xfrm>
            <a:off x="6012160" y="764704"/>
            <a:ext cx="273630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http://vmede.org/sait/content/Urologiya_komyakov_2012/7_files/mb4_029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573016"/>
            <a:ext cx="2664297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131676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87624" y="228600"/>
            <a:ext cx="7632526" cy="1112838"/>
          </a:xfrm>
        </p:spPr>
        <p:txBody>
          <a:bodyPr>
            <a:normAutofit fontScale="90000"/>
          </a:bodyPr>
          <a:lstStyle/>
          <a:p>
            <a:pPr algn="ctr">
              <a:lnSpc>
                <a:spcPct val="50000"/>
              </a:lnSpc>
            </a:pPr>
            <a:r>
              <a:rPr lang="ru-RU" altLang="ru-RU" sz="2000" b="1" dirty="0"/>
              <a:t/>
            </a:r>
            <a:br>
              <a:rPr lang="ru-RU" altLang="ru-RU" sz="2000" b="1" dirty="0"/>
            </a:br>
            <a:r>
              <a:rPr lang="ru-RU" altLang="ru-RU" sz="2000" b="1" dirty="0"/>
              <a:t/>
            </a:r>
            <a:br>
              <a:rPr lang="ru-RU" altLang="ru-RU" sz="2000" b="1" dirty="0"/>
            </a:br>
            <a:r>
              <a:rPr lang="ru-RU" altLang="ru-RU" sz="2000" b="1" dirty="0"/>
              <a:t>РАЗВИТИЕ ПОЛОВОЙ СИСТЕМЫ</a:t>
            </a:r>
            <a:r>
              <a:rPr lang="ru-RU" altLang="ru-RU" sz="2000" dirty="0"/>
              <a:t> </a:t>
            </a:r>
            <a:br>
              <a:rPr lang="ru-RU" altLang="ru-RU" sz="2000" dirty="0"/>
            </a:b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2000" dirty="0"/>
              <a:t>в развитии мужской половой системы принимает участие Вольфов канал, а женской - Мюллеров канал</a:t>
            </a:r>
            <a:r>
              <a:rPr lang="ru-RU" altLang="ru-RU" dirty="0"/>
              <a:t> </a:t>
            </a:r>
          </a:p>
        </p:txBody>
      </p:sp>
      <p:sp>
        <p:nvSpPr>
          <p:cNvPr id="1126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860032" y="1557338"/>
            <a:ext cx="4283968" cy="2592387"/>
          </a:xfrm>
        </p:spPr>
        <p:txBody>
          <a:bodyPr/>
          <a:lstStyle/>
          <a:p>
            <a:pPr marL="82296" indent="0">
              <a:lnSpc>
                <a:spcPct val="80000"/>
              </a:lnSpc>
              <a:buNone/>
            </a:pPr>
            <a:r>
              <a:rPr lang="ru-RU" altLang="ru-RU" sz="1400" b="1" dirty="0"/>
              <a:t>МЮЛЛЕРОВ (ПАРАМЕЗОНЕФРАЛЬНЫЙ) КАНАЛ</a:t>
            </a:r>
            <a:r>
              <a:rPr lang="ru-RU" altLang="ru-RU" sz="1400" dirty="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1400" dirty="0"/>
              <a:t>на 3 неделе эмбриогенеза </a:t>
            </a:r>
            <a:r>
              <a:rPr lang="ru-RU" altLang="ru-RU" sz="1400" b="1" dirty="0"/>
              <a:t>вдоль</a:t>
            </a:r>
            <a:r>
              <a:rPr lang="ru-RU" altLang="ru-RU" sz="1400" dirty="0"/>
              <a:t> </a:t>
            </a:r>
            <a:r>
              <a:rPr lang="ru-RU" altLang="ru-RU" sz="1400" dirty="0" err="1"/>
              <a:t>Вольфова</a:t>
            </a:r>
            <a:r>
              <a:rPr lang="ru-RU" altLang="ru-RU" sz="1400" dirty="0"/>
              <a:t> канала образуется клеточный тяж, постепенно он обособляется и в нем появляется просвет; это образование получает название </a:t>
            </a:r>
            <a:r>
              <a:rPr lang="ru-RU" altLang="ru-RU" sz="1400" b="1" dirty="0" err="1"/>
              <a:t>Мюллерова</a:t>
            </a:r>
            <a:r>
              <a:rPr lang="ru-RU" altLang="ru-RU" sz="1400" b="1" dirty="0"/>
              <a:t> канала</a:t>
            </a:r>
            <a:r>
              <a:rPr lang="ru-RU" altLang="ru-RU" sz="1400" dirty="0"/>
              <a:t> или </a:t>
            </a:r>
            <a:r>
              <a:rPr lang="ru-RU" altLang="ru-RU" sz="1400" b="1" dirty="0"/>
              <a:t>протока</a:t>
            </a:r>
            <a:r>
              <a:rPr lang="ru-RU" altLang="ru-RU" sz="1400" dirty="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1400" dirty="0"/>
              <a:t>в верхней своей части он заканчивается слепо, а каудальные концы противоположных </a:t>
            </a:r>
            <a:r>
              <a:rPr lang="ru-RU" altLang="ru-RU" sz="1400" dirty="0" err="1"/>
              <a:t>Мюллеровых</a:t>
            </a:r>
            <a:r>
              <a:rPr lang="ru-RU" altLang="ru-RU" sz="1400" dirty="0"/>
              <a:t> каналов срастаются и одним общим протоком они впадают в мочеполовой синус </a:t>
            </a:r>
          </a:p>
          <a:p>
            <a:pPr>
              <a:lnSpc>
                <a:spcPct val="80000"/>
              </a:lnSpc>
            </a:pPr>
            <a:endParaRPr lang="ru-RU" altLang="ru-RU" sz="1400" dirty="0"/>
          </a:p>
        </p:txBody>
      </p:sp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5" t="10091" r="17178" b="10352"/>
          <a:stretch>
            <a:fillRect/>
          </a:stretch>
        </p:blipFill>
        <p:spPr bwMode="auto">
          <a:xfrm>
            <a:off x="1129775" y="1484313"/>
            <a:ext cx="3527950" cy="410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8" descr="Копия P1100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951724"/>
            <a:ext cx="3239021" cy="27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2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9176" cy="76470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980728"/>
            <a:ext cx="7416824" cy="568863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Клинические проявления: </a:t>
            </a:r>
            <a:r>
              <a:rPr lang="ru-RU" sz="2400" b="1" dirty="0"/>
              <a:t>б</a:t>
            </a:r>
            <a:r>
              <a:rPr lang="ru-RU" sz="2400" b="1" dirty="0" smtClean="0"/>
              <a:t>оли </a:t>
            </a:r>
            <a:r>
              <a:rPr lang="ru-RU" sz="2400" b="1" dirty="0"/>
              <a:t>в </a:t>
            </a:r>
            <a:r>
              <a:rPr lang="ru-RU" sz="2400" b="1" dirty="0" smtClean="0"/>
              <a:t>животе, слабость, повышение артериального давления.</a:t>
            </a:r>
            <a:endParaRPr lang="ar-SY" sz="2400" b="1" dirty="0" smtClean="0"/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В моче: </a:t>
            </a:r>
            <a:r>
              <a:rPr lang="ru-RU" sz="2400" b="1" dirty="0" smtClean="0"/>
              <a:t>макрогематурия.</a:t>
            </a:r>
            <a:endParaRPr lang="ar-SY" sz="2400" b="1" dirty="0" smtClean="0"/>
          </a:p>
          <a:p>
            <a:pPr algn="just"/>
            <a:r>
              <a:rPr lang="ru-RU" sz="2400" b="1" dirty="0">
                <a:solidFill>
                  <a:srgbClr val="FF0000"/>
                </a:solidFill>
              </a:rPr>
              <a:t>В крови: </a:t>
            </a:r>
            <a:r>
              <a:rPr lang="ru-RU" sz="2400" b="1" dirty="0" smtClean="0"/>
              <a:t>отмечаются </a:t>
            </a:r>
            <a:r>
              <a:rPr lang="ru-RU" sz="2400" b="1" dirty="0">
                <a:solidFill>
                  <a:srgbClr val="FF9900"/>
                </a:solidFill>
              </a:rPr>
              <a:t>анемия</a:t>
            </a:r>
            <a:r>
              <a:rPr lang="ru-RU" sz="2400" b="1" dirty="0"/>
              <a:t>, повышение уровня </a:t>
            </a:r>
            <a:r>
              <a:rPr lang="ru-RU" sz="2400" b="1" dirty="0" err="1">
                <a:solidFill>
                  <a:srgbClr val="FF9900"/>
                </a:solidFill>
              </a:rPr>
              <a:t>креатинина</a:t>
            </a:r>
            <a:r>
              <a:rPr lang="ru-RU" sz="2400" b="1" dirty="0">
                <a:solidFill>
                  <a:srgbClr val="FF9900"/>
                </a:solidFill>
              </a:rPr>
              <a:t> и </a:t>
            </a:r>
            <a:r>
              <a:rPr lang="ru-RU" sz="2400" b="1" dirty="0" smtClean="0">
                <a:solidFill>
                  <a:srgbClr val="FF9900"/>
                </a:solidFill>
              </a:rPr>
              <a:t>мочевины.</a:t>
            </a:r>
            <a:endParaRPr lang="ar-SY" sz="2400" b="1" dirty="0" smtClean="0">
              <a:solidFill>
                <a:srgbClr val="FF9900"/>
              </a:solidFill>
            </a:endParaRP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Диагноз </a:t>
            </a:r>
            <a:r>
              <a:rPr lang="ru-RU" sz="2400" b="1" dirty="0"/>
              <a:t>устанавливается на основании </a:t>
            </a:r>
            <a:r>
              <a:rPr lang="ru-RU" sz="2400" b="1" dirty="0">
                <a:solidFill>
                  <a:srgbClr val="FF9900"/>
                </a:solidFill>
              </a:rPr>
              <a:t>ультразвукового и </a:t>
            </a:r>
            <a:r>
              <a:rPr lang="ru-RU" sz="2400" b="1" dirty="0" err="1">
                <a:solidFill>
                  <a:srgbClr val="FF9900"/>
                </a:solidFill>
              </a:rPr>
              <a:t>рентгенорадионуклидных</a:t>
            </a:r>
            <a:r>
              <a:rPr lang="ru-RU" sz="2400" b="1" dirty="0">
                <a:solidFill>
                  <a:srgbClr val="FF9900"/>
                </a:solidFill>
              </a:rPr>
              <a:t> </a:t>
            </a:r>
            <a:r>
              <a:rPr lang="ru-RU" sz="2400" b="1" dirty="0"/>
              <a:t>методов исследования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Консервативное </a:t>
            </a:r>
            <a:r>
              <a:rPr lang="ru-RU" sz="2400" b="1" dirty="0"/>
              <a:t>лечение </a:t>
            </a:r>
            <a:r>
              <a:rPr lang="ru-RU" sz="2400" b="1" dirty="0" err="1"/>
              <a:t>поликистоза</a:t>
            </a:r>
            <a:r>
              <a:rPr lang="ru-RU" sz="2400" b="1" dirty="0"/>
              <a:t> заключается в </a:t>
            </a:r>
            <a:r>
              <a:rPr lang="ru-RU" sz="2400" b="1" dirty="0">
                <a:solidFill>
                  <a:srgbClr val="00B050"/>
                </a:solidFill>
              </a:rPr>
              <a:t>симптоматической и гипотензивной </a:t>
            </a:r>
            <a:r>
              <a:rPr lang="ru-RU" sz="2400" b="1" dirty="0" smtClean="0">
                <a:solidFill>
                  <a:srgbClr val="00B050"/>
                </a:solidFill>
              </a:rPr>
              <a:t>терапии.</a:t>
            </a:r>
            <a:endParaRPr lang="ar-SY" sz="2400" b="1" dirty="0" smtClean="0">
              <a:solidFill>
                <a:srgbClr val="00B050"/>
              </a:solidFill>
            </a:endParaRPr>
          </a:p>
          <a:p>
            <a:pPr algn="just"/>
            <a:r>
              <a:rPr lang="ru-RU" sz="2400" b="1" i="1" u="sng" dirty="0">
                <a:solidFill>
                  <a:srgbClr val="00B050"/>
                </a:solidFill>
              </a:rPr>
              <a:t>Оперативное</a:t>
            </a:r>
            <a:r>
              <a:rPr lang="ru-RU" sz="2400" b="1" dirty="0"/>
              <a:t> лечение показано при развитии </a:t>
            </a:r>
            <a:r>
              <a:rPr lang="ru-RU" sz="2400" b="1" u="sng" dirty="0">
                <a:solidFill>
                  <a:srgbClr val="800000"/>
                </a:solidFill>
              </a:rPr>
              <a:t>осложнений:</a:t>
            </a:r>
            <a:r>
              <a:rPr lang="ru-RU" sz="2400" b="1" dirty="0"/>
              <a:t> нагноении кист или малигнизации</a:t>
            </a:r>
            <a:r>
              <a:rPr lang="ru-RU" sz="2400" b="1" dirty="0" smtClean="0"/>
              <a:t>.</a:t>
            </a:r>
            <a:endParaRPr lang="ar-SY" sz="2400" b="1" dirty="0" smtClean="0"/>
          </a:p>
          <a:p>
            <a:pPr algn="just"/>
            <a:r>
              <a:rPr lang="ru-RU" sz="2400" b="1" dirty="0">
                <a:solidFill>
                  <a:srgbClr val="00B050"/>
                </a:solidFill>
              </a:rPr>
              <a:t>гемодиализ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B050"/>
                </a:solidFill>
              </a:rPr>
              <a:t>трансплантация </a:t>
            </a:r>
            <a:r>
              <a:rPr lang="ru-RU" sz="2400" b="1" dirty="0" smtClean="0">
                <a:solidFill>
                  <a:srgbClr val="00B050"/>
                </a:solidFill>
              </a:rPr>
              <a:t>почки.</a:t>
            </a:r>
            <a:endParaRPr lang="ar-SY" sz="2400" b="1" dirty="0" smtClean="0">
              <a:solidFill>
                <a:srgbClr val="00B050"/>
              </a:solidFill>
            </a:endParaRP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9780945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/>
          <a:stretch>
            <a:fillRect/>
          </a:stretch>
        </p:blipFill>
        <p:spPr bwMode="auto">
          <a:xfrm>
            <a:off x="2195513" y="836712"/>
            <a:ext cx="5913437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3200" dirty="0" err="1" smtClean="0"/>
              <a:t>Поликистоз</a:t>
            </a:r>
            <a:r>
              <a:rPr lang="ru-RU" altLang="ru-RU" sz="3200" dirty="0" smtClean="0"/>
              <a:t> почек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052736"/>
            <a:ext cx="7498080" cy="4800600"/>
          </a:xfrm>
        </p:spPr>
        <p:txBody>
          <a:bodyPr/>
          <a:lstStyle/>
          <a:p>
            <a:pPr marL="82296" indent="0">
              <a:buNone/>
            </a:pPr>
            <a:r>
              <a:rPr lang="ru-RU" altLang="ru-RU" b="1" dirty="0"/>
              <a:t>0,17%</a:t>
            </a:r>
          </a:p>
          <a:p>
            <a:pPr marL="82296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742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dirty="0" smtClean="0"/>
              <a:t>Анатомия мочеточников</a:t>
            </a:r>
          </a:p>
        </p:txBody>
      </p:sp>
      <p:pic>
        <p:nvPicPr>
          <p:cNvPr id="56323" name="Picture 3" descr="АНАТОМИЯ МП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71" y="1447800"/>
            <a:ext cx="6632407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9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000" dirty="0" smtClean="0"/>
              <a:t>Гистологическое строение мочеточника.</a:t>
            </a:r>
          </a:p>
        </p:txBody>
      </p:sp>
      <p:pic>
        <p:nvPicPr>
          <p:cNvPr id="57347" name="Picture 3" descr="МОЧЕТОЧНИК-СРЕЗ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43" y="1447800"/>
            <a:ext cx="7278663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9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363272" cy="792088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АНОМАЛИИ МОЧЕТОЧНИКОВ: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692696"/>
            <a:ext cx="7427168" cy="6165304"/>
          </a:xfrm>
        </p:spPr>
        <p:txBody>
          <a:bodyPr>
            <a:noAutofit/>
          </a:bodyPr>
          <a:lstStyle/>
          <a:p>
            <a:pPr marL="360000" indent="-36000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Аномалии количества мочеточников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агенезия</a:t>
            </a:r>
            <a:r>
              <a:rPr lang="ru-RU" sz="2000" dirty="0" smtClean="0"/>
              <a:t> (аплазия);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удвоение </a:t>
            </a:r>
            <a:r>
              <a:rPr lang="ru-RU" sz="2000" dirty="0" smtClean="0"/>
              <a:t>(полное и неполное);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утроение</a:t>
            </a:r>
            <a:r>
              <a:rPr lang="ru-RU" sz="2000" dirty="0" smtClean="0"/>
              <a:t>.</a:t>
            </a:r>
          </a:p>
          <a:p>
            <a:pPr marL="360000" indent="-36000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Аномалии положения мочеточников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634320" lvl="1" indent="-360000">
              <a:spcBef>
                <a:spcPts val="0"/>
              </a:spcBef>
            </a:pPr>
            <a:r>
              <a:rPr lang="ru-RU" sz="2000" dirty="0" err="1" smtClean="0">
                <a:solidFill>
                  <a:srgbClr val="FF0000"/>
                </a:solidFill>
              </a:rPr>
              <a:t>ретрокавальный</a:t>
            </a:r>
            <a:r>
              <a:rPr lang="ru-RU" sz="2000" dirty="0" smtClean="0"/>
              <a:t>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err="1" smtClean="0">
                <a:solidFill>
                  <a:srgbClr val="FF0000"/>
                </a:solidFill>
              </a:rPr>
              <a:t>ретроилиакальный</a:t>
            </a:r>
            <a:r>
              <a:rPr lang="ru-RU" sz="2000" dirty="0" smtClean="0">
                <a:solidFill>
                  <a:srgbClr val="FF0000"/>
                </a:solidFill>
              </a:rPr>
              <a:t>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эктопия устья мочеточника</a:t>
            </a:r>
            <a:r>
              <a:rPr lang="ru-RU" sz="2000" dirty="0" smtClean="0"/>
              <a:t>.</a:t>
            </a:r>
          </a:p>
          <a:p>
            <a:pPr marL="360000" indent="-36000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Аномалии формы мочеточников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спиралевидный </a:t>
            </a:r>
            <a:r>
              <a:rPr lang="ru-RU" sz="2000" dirty="0" smtClean="0"/>
              <a:t>(кольцевидный) мочеточник.</a:t>
            </a:r>
          </a:p>
          <a:p>
            <a:pPr marL="360000" indent="-36000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Аномалии структуры мочеточников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гипоплазия;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/>
              <a:t>нейромышечная дисплазия </a:t>
            </a:r>
            <a:r>
              <a:rPr lang="ru-RU" sz="2000" dirty="0" smtClean="0">
                <a:solidFill>
                  <a:srgbClr val="FF0000"/>
                </a:solidFill>
              </a:rPr>
              <a:t>(</a:t>
            </a:r>
            <a:r>
              <a:rPr lang="ru-RU" sz="2000" dirty="0" err="1" smtClean="0">
                <a:solidFill>
                  <a:srgbClr val="FF0000"/>
                </a:solidFill>
              </a:rPr>
              <a:t>ахалазия</a:t>
            </a:r>
            <a:r>
              <a:rPr lang="ru-RU" sz="2000" dirty="0" smtClean="0">
                <a:solidFill>
                  <a:srgbClr val="FF0000"/>
                </a:solidFill>
              </a:rPr>
              <a:t>, </a:t>
            </a:r>
            <a:r>
              <a:rPr lang="ru-RU" sz="2000" dirty="0" err="1" smtClean="0"/>
              <a:t>мегауретер</a:t>
            </a:r>
            <a:r>
              <a:rPr lang="ru-RU" sz="2000" dirty="0" smtClean="0"/>
              <a:t>, </a:t>
            </a:r>
            <a:r>
              <a:rPr lang="ru-RU" sz="2000" dirty="0" err="1" smtClean="0"/>
              <a:t>мегадолихоуретер</a:t>
            </a:r>
            <a:r>
              <a:rPr lang="ru-RU" sz="2000" dirty="0" smtClean="0"/>
              <a:t>);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/>
              <a:t>врожденное </a:t>
            </a:r>
            <a:r>
              <a:rPr lang="ru-RU" sz="2000" dirty="0" smtClean="0">
                <a:solidFill>
                  <a:srgbClr val="FF0000"/>
                </a:solidFill>
              </a:rPr>
              <a:t>сужение </a:t>
            </a:r>
            <a:r>
              <a:rPr lang="ru-RU" sz="2000" dirty="0" smtClean="0"/>
              <a:t>(стеноз) мочеточника;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клапан </a:t>
            </a:r>
            <a:r>
              <a:rPr lang="ru-RU" sz="2000" dirty="0" smtClean="0"/>
              <a:t>мочеточника;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дивертикул</a:t>
            </a:r>
            <a:r>
              <a:rPr lang="ru-RU" sz="2000" dirty="0" smtClean="0"/>
              <a:t> мочеточника;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err="1" smtClean="0">
                <a:solidFill>
                  <a:srgbClr val="FF0000"/>
                </a:solidFill>
              </a:rPr>
              <a:t>уретероцеле</a:t>
            </a:r>
            <a:r>
              <a:rPr lang="ru-RU" sz="2000" dirty="0" smtClean="0"/>
              <a:t>;</a:t>
            </a:r>
          </a:p>
          <a:p>
            <a:pPr marL="634320" lvl="1" indent="-360000">
              <a:spcBef>
                <a:spcPts val="0"/>
              </a:spcBef>
            </a:pPr>
            <a:r>
              <a:rPr lang="ru-RU" sz="2000" dirty="0" smtClean="0"/>
              <a:t>пузырно-мочеточниково-лоханочный </a:t>
            </a:r>
            <a:r>
              <a:rPr lang="ru-RU" sz="2000" dirty="0" smtClean="0">
                <a:solidFill>
                  <a:srgbClr val="FF0000"/>
                </a:solidFill>
              </a:rPr>
              <a:t>рефлюкс.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76928"/>
      </p:ext>
    </p:extLst>
  </p:cSld>
  <p:clrMapOvr>
    <a:masterClrMapping/>
  </p:clrMapOvr>
  <p:transition>
    <p:plus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5760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3600" dirty="0"/>
              <a:t>Удвоение </a:t>
            </a:r>
            <a:r>
              <a:rPr lang="ru-RU" sz="3600" dirty="0" smtClean="0"/>
              <a:t>лоханки и </a:t>
            </a:r>
            <a:r>
              <a:rPr lang="ru-RU" sz="3600" dirty="0"/>
              <a:t>мочеточника: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908720"/>
            <a:ext cx="5400600" cy="5949280"/>
          </a:xfrm>
        </p:spPr>
        <p:txBody>
          <a:bodyPr>
            <a:normAutofit fontScale="47500" lnSpcReduction="20000"/>
          </a:bodyPr>
          <a:lstStyle/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70C0"/>
                </a:solidFill>
              </a:rPr>
              <a:t>1 на 150 </a:t>
            </a:r>
            <a:r>
              <a:rPr lang="ru-RU" b="1" dirty="0" smtClean="0"/>
              <a:t>новорожденных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endParaRPr lang="en-US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70C0"/>
                </a:solidFill>
              </a:rPr>
              <a:t>у девочек </a:t>
            </a:r>
            <a:r>
              <a:rPr lang="ru-RU" b="1" dirty="0" smtClean="0"/>
              <a:t>бывает в 5 раз чаще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endParaRPr lang="en-US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может быть </a:t>
            </a:r>
            <a:r>
              <a:rPr lang="ru-RU" b="1" i="1" dirty="0" smtClean="0">
                <a:solidFill>
                  <a:srgbClr val="0070C0"/>
                </a:solidFill>
              </a:rPr>
              <a:t>одно- </a:t>
            </a:r>
            <a:r>
              <a:rPr lang="ru-RU" b="1" dirty="0" smtClean="0">
                <a:solidFill>
                  <a:srgbClr val="0070C0"/>
                </a:solidFill>
              </a:rPr>
              <a:t>или </a:t>
            </a:r>
            <a:r>
              <a:rPr lang="ru-RU" b="1" i="1" dirty="0" smtClean="0">
                <a:solidFill>
                  <a:srgbClr val="0070C0"/>
                </a:solidFill>
              </a:rPr>
              <a:t>двусторонним</a:t>
            </a:r>
            <a:r>
              <a:rPr lang="ru-RU" b="1" i="1" dirty="0" smtClean="0"/>
              <a:t>, </a:t>
            </a:r>
            <a:r>
              <a:rPr lang="ru-RU" b="1" i="1" dirty="0" err="1" smtClean="0">
                <a:solidFill>
                  <a:srgbClr val="0070C0"/>
                </a:solidFill>
              </a:rPr>
              <a:t>полнъм</a:t>
            </a:r>
            <a:r>
              <a:rPr lang="ru-RU" b="1" i="1" dirty="0" smtClean="0"/>
              <a:t> (</a:t>
            </a:r>
            <a:r>
              <a:rPr lang="ru-RU" b="1" i="1" dirty="0" err="1" smtClean="0"/>
              <a:t>ureter</a:t>
            </a:r>
            <a:r>
              <a:rPr lang="ru-RU" b="1" i="1" dirty="0" smtClean="0"/>
              <a:t> </a:t>
            </a:r>
            <a:r>
              <a:rPr lang="ru-RU" b="1" i="1" dirty="0" err="1" smtClean="0"/>
              <a:t>duplex</a:t>
            </a:r>
            <a:r>
              <a:rPr lang="ru-RU" b="1" i="1" dirty="0" smtClean="0"/>
              <a:t>) </a:t>
            </a:r>
            <a:r>
              <a:rPr lang="ru-RU" b="1" dirty="0" smtClean="0"/>
              <a:t>и</a:t>
            </a:r>
            <a:r>
              <a:rPr lang="ru-RU" b="1" dirty="0" smtClean="0">
                <a:solidFill>
                  <a:srgbClr val="0070C0"/>
                </a:solidFill>
              </a:rPr>
              <a:t> </a:t>
            </a:r>
            <a:r>
              <a:rPr lang="ru-RU" b="1" i="1" dirty="0" smtClean="0">
                <a:solidFill>
                  <a:srgbClr val="0070C0"/>
                </a:solidFill>
              </a:rPr>
              <a:t>неполным </a:t>
            </a:r>
            <a:r>
              <a:rPr lang="ru-RU" b="1" i="1" dirty="0" smtClean="0"/>
              <a:t>(</a:t>
            </a:r>
            <a:r>
              <a:rPr lang="ru-RU" b="1" i="1" dirty="0" err="1" smtClean="0"/>
              <a:t>ureter</a:t>
            </a:r>
            <a:r>
              <a:rPr lang="ru-RU" b="1" i="1" dirty="0" smtClean="0"/>
              <a:t> </a:t>
            </a:r>
            <a:r>
              <a:rPr lang="ru-RU" b="1" i="1" dirty="0" err="1" smtClean="0"/>
              <a:t>fissus</a:t>
            </a:r>
            <a:r>
              <a:rPr lang="ru-RU" b="1" i="1" dirty="0" smtClean="0"/>
              <a:t>) 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endParaRPr lang="en-US" b="1" i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B0F0"/>
                </a:solidFill>
              </a:rPr>
              <a:t>устье верхнего располагается ниже и </a:t>
            </a:r>
            <a:r>
              <a:rPr lang="ru-RU" b="1" dirty="0" err="1" smtClean="0">
                <a:solidFill>
                  <a:srgbClr val="00B0F0"/>
                </a:solidFill>
              </a:rPr>
              <a:t>медиальнее</a:t>
            </a:r>
            <a:r>
              <a:rPr lang="ru-RU" b="1" dirty="0" smtClean="0"/>
              <a:t>, а нижнего - выше и </a:t>
            </a:r>
            <a:r>
              <a:rPr lang="ru-RU" b="1" dirty="0" err="1" smtClean="0"/>
              <a:t>латеральнее</a:t>
            </a:r>
            <a:r>
              <a:rPr lang="en-US" b="1" dirty="0" smtClean="0"/>
              <a:t>.</a:t>
            </a:r>
            <a:r>
              <a:rPr lang="ru-RU" b="1" dirty="0" smtClean="0"/>
              <a:t> одним устьем.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Жалобы возникают при развитии осложнений</a:t>
            </a:r>
            <a:r>
              <a:rPr lang="ru-RU" b="1" dirty="0" smtClean="0"/>
              <a:t>.</a:t>
            </a:r>
            <a:endParaRPr lang="en-US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i="1" dirty="0" err="1" smtClean="0">
                <a:solidFill>
                  <a:srgbClr val="800000"/>
                </a:solidFill>
              </a:rPr>
              <a:t>гидроуретеронефроза</a:t>
            </a:r>
            <a:r>
              <a:rPr lang="ru-RU" b="1" dirty="0" smtClean="0"/>
              <a:t>. пузырно-мочеточниково-лоханочного </a:t>
            </a:r>
            <a:r>
              <a:rPr lang="ru-RU" b="1" i="1" dirty="0" smtClean="0">
                <a:solidFill>
                  <a:srgbClr val="800000"/>
                </a:solidFill>
              </a:rPr>
              <a:t>рефлюкса.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endParaRPr lang="en-US" b="1" i="1" dirty="0" smtClean="0">
              <a:solidFill>
                <a:srgbClr val="800000"/>
              </a:solidFill>
            </a:endParaRP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на основании экскреторной </a:t>
            </a:r>
            <a:r>
              <a:rPr lang="ru-RU" b="1" dirty="0" smtClean="0">
                <a:solidFill>
                  <a:srgbClr val="FF9900"/>
                </a:solidFill>
              </a:rPr>
              <a:t>урографии</a:t>
            </a:r>
            <a:r>
              <a:rPr lang="ru-RU" b="1" dirty="0" smtClean="0"/>
              <a:t>, </a:t>
            </a:r>
            <a:r>
              <a:rPr lang="ru-RU" b="1" dirty="0" err="1" smtClean="0"/>
              <a:t>мультиспиральной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9900"/>
                </a:solidFill>
              </a:rPr>
              <a:t>КТ</a:t>
            </a:r>
            <a:r>
              <a:rPr lang="ru-RU" b="1" dirty="0" smtClean="0"/>
              <a:t> с </a:t>
            </a:r>
            <a:r>
              <a:rPr lang="ru-RU" b="1" dirty="0" err="1" smtClean="0"/>
              <a:t>контрастированием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FF9900"/>
                </a:solidFill>
              </a:rPr>
              <a:t>МРТ</a:t>
            </a:r>
            <a:r>
              <a:rPr lang="ru-RU" b="1" dirty="0" smtClean="0"/>
              <a:t> и </a:t>
            </a:r>
            <a:r>
              <a:rPr lang="ru-RU" b="1" dirty="0" smtClean="0">
                <a:solidFill>
                  <a:srgbClr val="FF9900"/>
                </a:solidFill>
              </a:rPr>
              <a:t>цистоскопии</a:t>
            </a:r>
            <a:r>
              <a:rPr lang="ru-RU" b="1" dirty="0" smtClean="0"/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err="1" smtClean="0"/>
              <a:t>уретероцисто</a:t>
            </a:r>
            <a:r>
              <a:rPr lang="ru-RU" b="1" dirty="0" err="1" smtClean="0">
                <a:solidFill>
                  <a:srgbClr val="00B050"/>
                </a:solidFill>
              </a:rPr>
              <a:t>анастомоз</a:t>
            </a:r>
            <a:r>
              <a:rPr lang="ru-RU" b="1" dirty="0" smtClean="0"/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антирефлюксные</a:t>
            </a:r>
            <a:r>
              <a:rPr lang="ru-RU" b="1" dirty="0" smtClean="0"/>
              <a:t> операции </a:t>
            </a:r>
            <a:r>
              <a:rPr lang="ru-RU" b="1" dirty="0" smtClean="0">
                <a:solidFill>
                  <a:srgbClr val="00B050"/>
                </a:solidFill>
              </a:rPr>
              <a:t>- </a:t>
            </a:r>
            <a:r>
              <a:rPr lang="ru-RU" b="1" dirty="0" err="1" smtClean="0">
                <a:solidFill>
                  <a:srgbClr val="00B050"/>
                </a:solidFill>
              </a:rPr>
              <a:t>гемине</a:t>
            </a:r>
            <a:r>
              <a:rPr lang="ru-RU" b="1" dirty="0" err="1" smtClean="0"/>
              <a:t>фруретерэктомия</a:t>
            </a:r>
            <a:r>
              <a:rPr lang="ru-RU" b="1" dirty="0" smtClean="0"/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нефруретерэктомия</a:t>
            </a:r>
            <a:r>
              <a:rPr lang="ru-RU" b="1" dirty="0" smtClean="0">
                <a:solidFill>
                  <a:srgbClr val="00B050"/>
                </a:solidFill>
              </a:rPr>
              <a:t> .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endParaRPr lang="ru-RU" b="1" dirty="0"/>
          </a:p>
        </p:txBody>
      </p:sp>
      <p:pic>
        <p:nvPicPr>
          <p:cNvPr id="4" name="Picture 7" descr="Click to see larger 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6723" y="908720"/>
            <a:ext cx="1877277" cy="2718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http://vmede.org/sait/content/Urologiya_komyakov_2012/7_files/mb4_03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022304"/>
            <a:ext cx="1835696" cy="2835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 prst="artDeco"/>
          </a:sp3d>
        </p:spPr>
      </p:pic>
    </p:spTree>
    <p:extLst>
      <p:ext uri="{BB962C8B-B14F-4D97-AF65-F5344CB8AC3E}">
        <p14:creationId xmlns:p14="http://schemas.microsoft.com/office/powerpoint/2010/main" val="2933691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08501"/>
            <a:ext cx="6768554" cy="550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Утроение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688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8"/>
          <a:stretch>
            <a:fillRect/>
          </a:stretch>
        </p:blipFill>
        <p:spPr bwMode="auto">
          <a:xfrm>
            <a:off x="2627784" y="730342"/>
            <a:ext cx="4696452" cy="612765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971600" y="980728"/>
            <a:ext cx="1511300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dirty="0" smtClean="0"/>
              <a:t>13,4%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Полное удвоение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7055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16106" b="806"/>
          <a:stretch>
            <a:fillRect/>
          </a:stretch>
        </p:blipFill>
        <p:spPr bwMode="auto">
          <a:xfrm>
            <a:off x="2555775" y="663744"/>
            <a:ext cx="5168999" cy="578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15615" y="-1"/>
            <a:ext cx="7582297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Неполное удвоение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9331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8280920" cy="50405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3600" dirty="0" err="1"/>
              <a:t>Ретрокавальный</a:t>
            </a:r>
            <a:r>
              <a:rPr lang="ru-RU" sz="3600" dirty="0"/>
              <a:t> мочеточник: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052736"/>
            <a:ext cx="5256584" cy="5805264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</a:rPr>
              <a:t>редко</a:t>
            </a:r>
            <a:r>
              <a:rPr lang="ru-RU" sz="2400" b="1" dirty="0" smtClean="0"/>
              <a:t> встречающаяся аномалия, при которой мочеточник </a:t>
            </a:r>
            <a:r>
              <a:rPr lang="ru-RU" sz="2400" b="1" dirty="0" smtClean="0">
                <a:solidFill>
                  <a:srgbClr val="00B0F0"/>
                </a:solidFill>
              </a:rPr>
              <a:t>в поясничном отделе уходит под полую вену.</a:t>
            </a:r>
          </a:p>
          <a:p>
            <a:pPr algn="just"/>
            <a:r>
              <a:rPr lang="ru-RU" sz="2400" b="1" dirty="0" smtClean="0"/>
              <a:t>приводит </a:t>
            </a:r>
            <a:r>
              <a:rPr lang="ru-RU" sz="2400" b="1" dirty="0" smtClean="0">
                <a:solidFill>
                  <a:srgbClr val="00B0F0"/>
                </a:solidFill>
              </a:rPr>
              <a:t>к нарушению пассажа </a:t>
            </a:r>
            <a:r>
              <a:rPr lang="ru-RU" sz="2400" b="1" dirty="0" smtClean="0"/>
              <a:t>мочи с развитием </a:t>
            </a:r>
            <a:r>
              <a:rPr lang="ru-RU" sz="2400" b="1" i="1" dirty="0" err="1" smtClean="0">
                <a:solidFill>
                  <a:srgbClr val="800000"/>
                </a:solidFill>
              </a:rPr>
              <a:t>гидроуретеронефроза</a:t>
            </a:r>
            <a:r>
              <a:rPr lang="ru-RU" sz="2400" b="1" i="1" dirty="0" smtClean="0">
                <a:solidFill>
                  <a:srgbClr val="800000"/>
                </a:solidFill>
              </a:rPr>
              <a:t>.</a:t>
            </a:r>
          </a:p>
          <a:p>
            <a:pPr algn="just">
              <a:buNone/>
            </a:pPr>
            <a:endParaRPr lang="ru-RU" sz="2400" b="1" i="1" dirty="0" smtClean="0">
              <a:solidFill>
                <a:srgbClr val="800000"/>
              </a:solidFill>
            </a:endParaRPr>
          </a:p>
          <a:p>
            <a:pPr algn="just"/>
            <a:r>
              <a:rPr lang="ru-RU" sz="2400" b="1" dirty="0" smtClean="0"/>
              <a:t>Диагноз подтверждается с помощью </a:t>
            </a:r>
            <a:r>
              <a:rPr lang="ru-RU" sz="2400" b="1" dirty="0" err="1" smtClean="0">
                <a:solidFill>
                  <a:srgbClr val="FF9900"/>
                </a:solidFill>
              </a:rPr>
              <a:t>мультиспиральной</a:t>
            </a:r>
            <a:r>
              <a:rPr lang="ru-RU" sz="2400" b="1" dirty="0" smtClean="0">
                <a:solidFill>
                  <a:srgbClr val="FF9900"/>
                </a:solidFill>
              </a:rPr>
              <a:t> КТ и МРТ.</a:t>
            </a:r>
          </a:p>
          <a:p>
            <a:pPr algn="just">
              <a:buNone/>
            </a:pPr>
            <a:endParaRPr lang="ru-RU" sz="2400" b="1" dirty="0" smtClean="0">
              <a:solidFill>
                <a:srgbClr val="FF9900"/>
              </a:solidFill>
            </a:endParaRPr>
          </a:p>
          <a:p>
            <a:pPr algn="just"/>
            <a:r>
              <a:rPr lang="ru-RU" sz="2400" b="1" dirty="0" smtClean="0"/>
              <a:t>выполнении </a:t>
            </a:r>
            <a:r>
              <a:rPr lang="ru-RU" sz="2400" b="1" dirty="0" err="1" smtClean="0">
                <a:solidFill>
                  <a:srgbClr val="00B050"/>
                </a:solidFill>
              </a:rPr>
              <a:t>уретероуретероанастомоза</a:t>
            </a:r>
            <a:r>
              <a:rPr lang="ru-RU" sz="2400" b="1" dirty="0" smtClean="0"/>
              <a:t> с расположением органа в его нормальное положение справа от полой вены.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/>
          </a:p>
        </p:txBody>
      </p:sp>
      <p:pic>
        <p:nvPicPr>
          <p:cNvPr id="4" name="Picture 6" descr="Изображение"/>
          <p:cNvPicPr>
            <a:picLocks noChangeAspect="1" noChangeArrowheads="1"/>
          </p:cNvPicPr>
          <p:nvPr/>
        </p:nvPicPr>
        <p:blipFill>
          <a:blip r:embed="rId2" cstate="print"/>
          <a:srcRect l="9264" t="9085" r="55582" b="70665"/>
          <a:stretch>
            <a:fillRect/>
          </a:stretch>
        </p:blipFill>
        <p:spPr bwMode="auto">
          <a:xfrm>
            <a:off x="6839744" y="764704"/>
            <a:ext cx="230425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8" descr="Изображение"/>
          <p:cNvPicPr>
            <a:picLocks noChangeAspect="1" noChangeArrowheads="1"/>
          </p:cNvPicPr>
          <p:nvPr/>
        </p:nvPicPr>
        <p:blipFill>
          <a:blip r:embed="rId3" cstate="print"/>
          <a:srcRect l="3242" t="38698" r="53265" b="18507"/>
          <a:stretch>
            <a:fillRect/>
          </a:stretch>
        </p:blipFill>
        <p:spPr bwMode="auto">
          <a:xfrm>
            <a:off x="6876257" y="3318063"/>
            <a:ext cx="2267744" cy="3539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802023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0" name="Rectangle 10"/>
          <p:cNvSpPr>
            <a:spLocks noGrp="1" noRot="1" noChangeArrowheads="1"/>
          </p:cNvSpPr>
          <p:nvPr>
            <p:ph sz="half" idx="1"/>
          </p:nvPr>
        </p:nvSpPr>
        <p:spPr>
          <a:xfrm>
            <a:off x="1191205" y="2637185"/>
            <a:ext cx="4820658" cy="3240087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endParaRPr lang="ru-RU" altLang="ru-RU" sz="1600" dirty="0">
              <a:effectLst/>
            </a:endParaRPr>
          </a:p>
          <a:p>
            <a:pPr algn="just">
              <a:lnSpc>
                <a:spcPct val="80000"/>
              </a:lnSpc>
            </a:pPr>
            <a:r>
              <a:rPr lang="ru-RU" altLang="ru-RU" sz="1600" dirty="0">
                <a:effectLst/>
              </a:rPr>
              <a:t>в дальнейшем половые валики значительно развиваются, начинают выступать в полость тела, обособляются от первичной почки, приобретают овальную форму и превращаются в половую железу </a:t>
            </a:r>
          </a:p>
          <a:p>
            <a:pPr algn="just">
              <a:lnSpc>
                <a:spcPct val="80000"/>
              </a:lnSpc>
            </a:pPr>
            <a:r>
              <a:rPr lang="ru-RU" altLang="ru-RU" sz="1600" dirty="0">
                <a:effectLst/>
              </a:rPr>
              <a:t>в процессе развития половых желез </a:t>
            </a:r>
            <a:r>
              <a:rPr lang="ru-RU" altLang="ru-RU" sz="1600" dirty="0" err="1">
                <a:effectLst/>
              </a:rPr>
              <a:t>целомические</a:t>
            </a:r>
            <a:r>
              <a:rPr lang="ru-RU" altLang="ru-RU" sz="1600" dirty="0">
                <a:effectLst/>
              </a:rPr>
              <a:t> клетки и </a:t>
            </a:r>
            <a:r>
              <a:rPr lang="ru-RU" altLang="ru-RU" sz="1600" dirty="0" err="1">
                <a:effectLst/>
              </a:rPr>
              <a:t>гонобласты</a:t>
            </a:r>
            <a:r>
              <a:rPr lang="ru-RU" altLang="ru-RU" sz="1600" dirty="0">
                <a:effectLst/>
              </a:rPr>
              <a:t> половых валиков врастает в подлежащую мезенхиму и образует в ней половые тяжи (шнуры) </a:t>
            </a:r>
          </a:p>
          <a:p>
            <a:pPr algn="just">
              <a:lnSpc>
                <a:spcPct val="80000"/>
              </a:lnSpc>
            </a:pPr>
            <a:r>
              <a:rPr lang="ru-RU" altLang="ru-RU" sz="1600" dirty="0">
                <a:effectLst/>
              </a:rPr>
              <a:t>затем, в зависимости от пола, половые шнуры превращаются либо в замкнутые фолликулы (у женского пола), либо в трубки (у мужского пола), где и находятся первичные половые клетки, их которых в дальнейшем будут образовываться гаметы, и клетки </a:t>
            </a:r>
            <a:r>
              <a:rPr lang="ru-RU" altLang="ru-RU" sz="1600" dirty="0" err="1">
                <a:effectLst/>
              </a:rPr>
              <a:t>целомического</a:t>
            </a:r>
            <a:r>
              <a:rPr lang="ru-RU" altLang="ru-RU" sz="1600" dirty="0">
                <a:effectLst/>
              </a:rPr>
              <a:t> эпителия, из которых будут формироваться фолликулярные и интерстициальные клетки яичника, клетки </a:t>
            </a:r>
            <a:r>
              <a:rPr lang="ru-RU" altLang="ru-RU" sz="1600" dirty="0" err="1">
                <a:effectLst/>
              </a:rPr>
              <a:t>Лейдига</a:t>
            </a:r>
            <a:r>
              <a:rPr lang="ru-RU" altLang="ru-RU" sz="1600" dirty="0">
                <a:effectLst/>
              </a:rPr>
              <a:t> и клетки </a:t>
            </a:r>
            <a:r>
              <a:rPr lang="ru-RU" altLang="ru-RU" sz="1600" dirty="0" err="1">
                <a:effectLst/>
              </a:rPr>
              <a:t>Сертоли</a:t>
            </a:r>
            <a:r>
              <a:rPr lang="ru-RU" altLang="ru-RU" sz="1600" dirty="0">
                <a:effectLst/>
              </a:rPr>
              <a:t> яичка </a:t>
            </a:r>
          </a:p>
          <a:p>
            <a:pPr algn="just">
              <a:lnSpc>
                <a:spcPct val="80000"/>
              </a:lnSpc>
            </a:pPr>
            <a:endParaRPr lang="ru-RU" altLang="ru-RU" sz="1600" dirty="0"/>
          </a:p>
          <a:p>
            <a:pPr algn="just">
              <a:lnSpc>
                <a:spcPct val="80000"/>
              </a:lnSpc>
            </a:pPr>
            <a:endParaRPr lang="ru-RU" altLang="ru-RU" sz="1600" dirty="0"/>
          </a:p>
        </p:txBody>
      </p:sp>
      <p:sp>
        <p:nvSpPr>
          <p:cNvPr id="153607" name="Rectangle 7"/>
          <p:cNvSpPr>
            <a:spLocks noGrp="1" noRot="1" noChangeArrowheads="1"/>
          </p:cNvSpPr>
          <p:nvPr>
            <p:ph sz="half" idx="2"/>
          </p:nvPr>
        </p:nvSpPr>
        <p:spPr>
          <a:xfrm>
            <a:off x="4211960" y="260350"/>
            <a:ext cx="4625653" cy="295275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ru-RU" altLang="ru-RU" sz="1700" dirty="0">
                <a:effectLst/>
              </a:rPr>
              <a:t>развитие половых желез у обоих полов на ранних стадиях протекает одинаково (индифферентная стадия) </a:t>
            </a:r>
          </a:p>
          <a:p>
            <a:pPr algn="just">
              <a:lnSpc>
                <a:spcPct val="80000"/>
              </a:lnSpc>
            </a:pPr>
            <a:r>
              <a:rPr lang="ru-RU" altLang="ru-RU" sz="1700" dirty="0">
                <a:effectLst/>
              </a:rPr>
              <a:t>поверхность первичной почки покрыта </a:t>
            </a:r>
            <a:r>
              <a:rPr lang="ru-RU" altLang="ru-RU" sz="1700" dirty="0" err="1">
                <a:effectLst/>
              </a:rPr>
              <a:t>целомическим</a:t>
            </a:r>
            <a:r>
              <a:rPr lang="ru-RU" altLang="ru-RU" sz="1700" dirty="0">
                <a:effectLst/>
              </a:rPr>
              <a:t> эпителием (</a:t>
            </a:r>
            <a:r>
              <a:rPr lang="ru-RU" altLang="ru-RU" sz="1700" dirty="0" err="1">
                <a:effectLst/>
              </a:rPr>
              <a:t>спланхнотом</a:t>
            </a:r>
            <a:r>
              <a:rPr lang="ru-RU" altLang="ru-RU" sz="1700" dirty="0">
                <a:effectLst/>
              </a:rPr>
              <a:t>) </a:t>
            </a:r>
          </a:p>
          <a:p>
            <a:pPr algn="just">
              <a:lnSpc>
                <a:spcPct val="80000"/>
              </a:lnSpc>
            </a:pPr>
            <a:r>
              <a:rPr lang="ru-RU" altLang="ru-RU" sz="1700" dirty="0">
                <a:effectLst/>
              </a:rPr>
              <a:t>на медиальных поверхностях первичных почек происходит утолщение </a:t>
            </a:r>
            <a:r>
              <a:rPr lang="ru-RU" altLang="ru-RU" sz="1700" dirty="0" err="1">
                <a:effectLst/>
              </a:rPr>
              <a:t>целомического</a:t>
            </a:r>
            <a:r>
              <a:rPr lang="ru-RU" altLang="ru-RU" sz="1700" dirty="0">
                <a:effectLst/>
              </a:rPr>
              <a:t> эпителия, которое получает название </a:t>
            </a:r>
            <a:r>
              <a:rPr lang="ru-RU" altLang="ru-RU" sz="1700" b="1" dirty="0">
                <a:solidFill>
                  <a:srgbClr val="C00000"/>
                </a:solidFill>
              </a:rPr>
              <a:t>половых валиков</a:t>
            </a:r>
            <a:r>
              <a:rPr lang="ru-RU" altLang="ru-RU" sz="1700" dirty="0">
                <a:solidFill>
                  <a:srgbClr val="C00000"/>
                </a:solidFill>
                <a:effectLst/>
              </a:rPr>
              <a:t> </a:t>
            </a:r>
          </a:p>
          <a:p>
            <a:pPr algn="just">
              <a:lnSpc>
                <a:spcPct val="80000"/>
              </a:lnSpc>
            </a:pPr>
            <a:r>
              <a:rPr lang="ru-RU" altLang="ru-RU" sz="1700" dirty="0">
                <a:effectLst/>
              </a:rPr>
              <a:t>в область половых валиков их энтодермы желточного мешка мигрируют первичные половые клетки - </a:t>
            </a:r>
            <a:r>
              <a:rPr lang="ru-RU" altLang="ru-RU" sz="1700" dirty="0" err="1">
                <a:effectLst/>
              </a:rPr>
              <a:t>гоноблапсты</a:t>
            </a:r>
            <a:r>
              <a:rPr lang="ru-RU" altLang="ru-RU" sz="1700" dirty="0">
                <a:effectLst/>
              </a:rPr>
              <a:t> </a:t>
            </a:r>
          </a:p>
          <a:p>
            <a:pPr algn="just">
              <a:lnSpc>
                <a:spcPct val="80000"/>
              </a:lnSpc>
            </a:pPr>
            <a:endParaRPr lang="ru-RU" altLang="ru-RU" sz="1700" dirty="0">
              <a:effectLst/>
            </a:endParaRPr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9" t="15298" r="9552" b="17625"/>
          <a:stretch>
            <a:fillRect/>
          </a:stretch>
        </p:blipFill>
        <p:spPr bwMode="auto">
          <a:xfrm>
            <a:off x="1191205" y="260649"/>
            <a:ext cx="305585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6204"/>
          <a:stretch>
            <a:fillRect/>
          </a:stretch>
        </p:blipFill>
        <p:spPr bwMode="auto">
          <a:xfrm>
            <a:off x="6300788" y="3500438"/>
            <a:ext cx="2519362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7"/>
          <a:stretch>
            <a:fillRect/>
          </a:stretch>
        </p:blipFill>
        <p:spPr bwMode="auto">
          <a:xfrm>
            <a:off x="2843807" y="862720"/>
            <a:ext cx="5001617" cy="599527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971600" y="1484784"/>
            <a:ext cx="1728788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dirty="0" smtClean="0"/>
              <a:t>0,21%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260648"/>
            <a:ext cx="8280920" cy="504056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smtClean="0"/>
              <a:t>Ретрокавальный мочеточник: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455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40868"/>
            <a:ext cx="3976663" cy="565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260648"/>
            <a:ext cx="8280920" cy="504056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smtClean="0"/>
              <a:t>Ретрокавальный мочеточник: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450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16970"/>
            <a:ext cx="3646810" cy="563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260648"/>
            <a:ext cx="8280920" cy="504056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dirty="0" smtClean="0"/>
              <a:t>Штопорообразный мочеточник: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746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 err="1"/>
              <a:t>Уретероцеле</a:t>
            </a:r>
            <a:r>
              <a:rPr lang="ru-RU" sz="3600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980728"/>
            <a:ext cx="5544616" cy="5877272"/>
          </a:xfrm>
        </p:spPr>
        <p:txBody>
          <a:bodyPr>
            <a:normAutofit fontScale="47500" lnSpcReduction="20000"/>
          </a:bodyPr>
          <a:lstStyle/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err="1" smtClean="0">
                <a:solidFill>
                  <a:srgbClr val="00B0F0"/>
                </a:solidFill>
              </a:rPr>
              <a:t>кистоподобное</a:t>
            </a:r>
            <a:r>
              <a:rPr lang="ru-RU" b="1" dirty="0" smtClean="0">
                <a:solidFill>
                  <a:srgbClr val="00B0F0"/>
                </a:solidFill>
              </a:rPr>
              <a:t> расширение </a:t>
            </a:r>
            <a:r>
              <a:rPr lang="ru-RU" b="1" dirty="0" err="1" smtClean="0">
                <a:solidFill>
                  <a:srgbClr val="00B0F0"/>
                </a:solidFill>
              </a:rPr>
              <a:t>интрамурального</a:t>
            </a:r>
            <a:r>
              <a:rPr lang="ru-RU" b="1" dirty="0" smtClean="0">
                <a:solidFill>
                  <a:srgbClr val="00B0F0"/>
                </a:solidFill>
              </a:rPr>
              <a:t> отдела мочеточника с выпячиванием его в просвет мочевого пузыря.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70C0"/>
                </a:solidFill>
              </a:rPr>
              <a:t>у 1-2 % </a:t>
            </a:r>
            <a:r>
              <a:rPr lang="ru-RU" b="1" dirty="0" smtClean="0"/>
              <a:t>больных,</a:t>
            </a: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одно- </a:t>
            </a:r>
            <a:r>
              <a:rPr lang="ru-RU" b="1" dirty="0" smtClean="0">
                <a:solidFill>
                  <a:srgbClr val="0070C0"/>
                </a:solidFill>
              </a:rPr>
              <a:t>и </a:t>
            </a:r>
            <a:r>
              <a:rPr lang="ru-RU" b="1" i="1" dirty="0" smtClean="0">
                <a:solidFill>
                  <a:srgbClr val="0070C0"/>
                </a:solidFill>
              </a:rPr>
              <a:t>двусторонним.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i="1" dirty="0" smtClean="0">
              <a:solidFill>
                <a:srgbClr val="0070C0"/>
              </a:solidFill>
            </a:endParaRP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 Наружной стенкой его является слизистая </a:t>
            </a:r>
            <a:r>
              <a:rPr lang="ru-RU" b="1" dirty="0" smtClean="0">
                <a:solidFill>
                  <a:srgbClr val="FFC000"/>
                </a:solidFill>
              </a:rPr>
              <a:t>оболочка мочевого пузыря</a:t>
            </a:r>
            <a:r>
              <a:rPr lang="ru-RU" b="1" dirty="0" smtClean="0"/>
              <a:t>, а внутренней - </a:t>
            </a:r>
            <a:r>
              <a:rPr lang="ru-RU" b="1" dirty="0" smtClean="0">
                <a:solidFill>
                  <a:srgbClr val="FFC000"/>
                </a:solidFill>
              </a:rPr>
              <a:t>слизистая мочеточника</a:t>
            </a:r>
            <a:r>
              <a:rPr lang="ru-RU" b="1" dirty="0" smtClean="0"/>
              <a:t>. 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На вершине </a:t>
            </a:r>
            <a:r>
              <a:rPr lang="ru-RU" b="1" dirty="0" err="1" smtClean="0"/>
              <a:t>уретероцеле</a:t>
            </a:r>
            <a:r>
              <a:rPr lang="ru-RU" b="1" dirty="0" smtClean="0"/>
              <a:t> находится </a:t>
            </a:r>
            <a:r>
              <a:rPr lang="ru-RU" b="1" i="1" dirty="0" smtClean="0">
                <a:solidFill>
                  <a:srgbClr val="800000"/>
                </a:solidFill>
              </a:rPr>
              <a:t>суженное устье </a:t>
            </a:r>
            <a:r>
              <a:rPr lang="ru-RU" b="1" dirty="0" smtClean="0"/>
              <a:t>мочеточника.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Различают два вида этой аномалии мочеточников -</a:t>
            </a:r>
            <a:r>
              <a:rPr lang="ru-RU" b="1" dirty="0" smtClean="0">
                <a:solidFill>
                  <a:srgbClr val="7030A0"/>
                </a:solidFill>
              </a:rPr>
              <a:t> </a:t>
            </a:r>
            <a:r>
              <a:rPr lang="ru-RU" b="1" i="1" dirty="0" err="1" smtClean="0">
                <a:solidFill>
                  <a:srgbClr val="7030A0"/>
                </a:solidFill>
              </a:rPr>
              <a:t>ортотопическое</a:t>
            </a:r>
            <a:r>
              <a:rPr lang="ru-RU" b="1" i="1" dirty="0" smtClean="0"/>
              <a:t> </a:t>
            </a:r>
            <a:r>
              <a:rPr lang="ru-RU" b="1" dirty="0" smtClean="0"/>
              <a:t>и </a:t>
            </a:r>
            <a:r>
              <a:rPr lang="ru-RU" b="1" i="1" dirty="0" err="1" smtClean="0">
                <a:solidFill>
                  <a:srgbClr val="7030A0"/>
                </a:solidFill>
              </a:rPr>
              <a:t>гетеротопическое</a:t>
            </a:r>
            <a:r>
              <a:rPr lang="ru-RU" b="1" i="1" dirty="0" smtClean="0"/>
              <a:t> (эктопическое) </a:t>
            </a:r>
            <a:r>
              <a:rPr lang="ru-RU" b="1" dirty="0" err="1" smtClean="0"/>
              <a:t>уретероцеле</a:t>
            </a:r>
            <a:r>
              <a:rPr lang="ru-RU" b="1" dirty="0" smtClean="0"/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err="1" smtClean="0"/>
              <a:t>Уретероцеле</a:t>
            </a:r>
            <a:r>
              <a:rPr lang="ru-RU" b="1" dirty="0" smtClean="0"/>
              <a:t> вызывает </a:t>
            </a:r>
            <a:r>
              <a:rPr lang="ru-RU" b="1" dirty="0" smtClean="0">
                <a:solidFill>
                  <a:srgbClr val="0070C0"/>
                </a:solidFill>
              </a:rPr>
              <a:t>нарушение пассажа мочи</a:t>
            </a:r>
            <a:r>
              <a:rPr lang="ru-RU" b="1" dirty="0" smtClean="0"/>
              <a:t>, что постепенно приводит к развитию </a:t>
            </a:r>
            <a:r>
              <a:rPr lang="ru-RU" b="1" i="1" dirty="0" err="1" smtClean="0">
                <a:solidFill>
                  <a:srgbClr val="C00000"/>
                </a:solidFill>
              </a:rPr>
              <a:t>гидроуретеронефроза</a:t>
            </a:r>
            <a:r>
              <a:rPr lang="ru-RU" b="1" dirty="0" smtClean="0"/>
              <a:t>. Частым осложнением </a:t>
            </a:r>
            <a:r>
              <a:rPr lang="ru-RU" b="1" dirty="0" err="1" smtClean="0"/>
              <a:t>уретероцеле</a:t>
            </a:r>
            <a:r>
              <a:rPr lang="ru-RU" b="1" dirty="0" smtClean="0"/>
              <a:t> является образование </a:t>
            </a:r>
            <a:r>
              <a:rPr lang="ru-RU" b="1" i="1" dirty="0" smtClean="0">
                <a:solidFill>
                  <a:srgbClr val="C00000"/>
                </a:solidFill>
              </a:rPr>
              <a:t>в нем камня.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9900"/>
                </a:solidFill>
              </a:rPr>
              <a:t>Цистоскопия</a:t>
            </a:r>
            <a:r>
              <a:rPr lang="ru-RU" b="1" dirty="0" smtClean="0"/>
              <a:t> является основным методом диагностики </a:t>
            </a:r>
            <a:r>
              <a:rPr lang="ru-RU" b="1" dirty="0" err="1" smtClean="0"/>
              <a:t>уретероцеле</a:t>
            </a:r>
            <a:r>
              <a:rPr lang="ru-RU" b="1" dirty="0" smtClean="0"/>
              <a:t>.</a:t>
            </a:r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/>
          </a:p>
          <a:p>
            <a:pPr marL="360000" indent="-360000" algn="just">
              <a:lnSpc>
                <a:spcPct val="120000"/>
              </a:lnSpc>
              <a:spcBef>
                <a:spcPts val="0"/>
              </a:spcBef>
            </a:pPr>
            <a:r>
              <a:rPr lang="ru-RU" b="1" u="sng" dirty="0" err="1" smtClean="0">
                <a:solidFill>
                  <a:srgbClr val="00B050"/>
                </a:solidFill>
              </a:rPr>
              <a:t>т</a:t>
            </a:r>
            <a:r>
              <a:rPr lang="ru-RU" b="1" dirty="0" err="1" smtClean="0"/>
              <a:t>ранс</a:t>
            </a:r>
            <a:r>
              <a:rPr lang="ru-RU" b="1" u="sng" dirty="0" err="1" smtClean="0">
                <a:solidFill>
                  <a:srgbClr val="00B050"/>
                </a:solidFill>
              </a:rPr>
              <a:t>у</a:t>
            </a:r>
            <a:r>
              <a:rPr lang="ru-RU" b="1" dirty="0" err="1" smtClean="0"/>
              <a:t>ретральная</a:t>
            </a:r>
            <a:r>
              <a:rPr lang="ru-RU" b="1" dirty="0" smtClean="0"/>
              <a:t> эндоскопическая </a:t>
            </a:r>
            <a:r>
              <a:rPr lang="ru-RU" b="1" u="sng" dirty="0" smtClean="0">
                <a:solidFill>
                  <a:srgbClr val="00B050"/>
                </a:solidFill>
              </a:rPr>
              <a:t>р</a:t>
            </a:r>
            <a:r>
              <a:rPr lang="ru-RU" b="1" dirty="0" smtClean="0"/>
              <a:t>езекция </a:t>
            </a:r>
            <a:r>
              <a:rPr lang="ru-RU" b="1" dirty="0" err="1" smtClean="0"/>
              <a:t>уретероцеле</a:t>
            </a:r>
            <a:r>
              <a:rPr lang="ru-RU" b="1" dirty="0" smtClean="0"/>
              <a:t> или открытая его резекция с выполнением </a:t>
            </a:r>
            <a:r>
              <a:rPr lang="ru-RU" b="1" dirty="0" err="1" smtClean="0">
                <a:solidFill>
                  <a:srgbClr val="00B050"/>
                </a:solidFill>
              </a:rPr>
              <a:t>уретероцистоанастомоза</a:t>
            </a:r>
            <a:r>
              <a:rPr lang="ru-RU" b="1" dirty="0" smtClean="0"/>
              <a:t>.</a:t>
            </a:r>
          </a:p>
        </p:txBody>
      </p:sp>
      <p:pic>
        <p:nvPicPr>
          <p:cNvPr id="4" name="Picture 4" descr="anatomy_Ureteroce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052736"/>
            <a:ext cx="2339752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757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30138"/>
            <a:ext cx="2351708" cy="586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smtClean="0"/>
              <a:t>Уретероцеле: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115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42671"/>
            <a:ext cx="4043338" cy="558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smtClean="0"/>
              <a:t>Уретероцеле: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235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7"/>
          <a:stretch>
            <a:fillRect/>
          </a:stretch>
        </p:blipFill>
        <p:spPr bwMode="auto">
          <a:xfrm>
            <a:off x="1331913" y="765175"/>
            <a:ext cx="7380287" cy="54721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331913" y="2996952"/>
            <a:ext cx="1476375" cy="18081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3200" b="1" dirty="0" smtClean="0"/>
              <a:t>7:1000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31913" y="216494"/>
            <a:ext cx="3600400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smtClean="0"/>
              <a:t>Неполная дисплазия</a:t>
            </a:r>
            <a:endParaRPr lang="ru-RU" altLang="ru-RU" sz="24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127341" y="202869"/>
            <a:ext cx="3600400" cy="5486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err="1" smtClean="0"/>
              <a:t>Пликация</a:t>
            </a:r>
            <a:r>
              <a:rPr lang="ru-RU" altLang="ru-RU" sz="2400" dirty="0" smtClean="0"/>
              <a:t> мочеточника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40877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537" r="716" b="537"/>
          <a:stretch>
            <a:fillRect/>
          </a:stretch>
        </p:blipFill>
        <p:spPr bwMode="auto">
          <a:xfrm>
            <a:off x="2339752" y="537240"/>
            <a:ext cx="4969098" cy="630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21779" y="40913"/>
            <a:ext cx="8280920" cy="504056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dirty="0" smtClean="0"/>
              <a:t>Нейромышечная дисплазия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133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8928992" cy="62068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3600" dirty="0"/>
              <a:t>Эктопия устья мочеточника: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052736"/>
            <a:ext cx="7272808" cy="5805264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К</a:t>
            </a:r>
            <a:r>
              <a:rPr lang="ru-RU" sz="2000" b="1" dirty="0" smtClean="0">
                <a:solidFill>
                  <a:srgbClr val="0070C0"/>
                </a:solidFill>
              </a:rPr>
              <a:t> </a:t>
            </a:r>
            <a:r>
              <a:rPr lang="ru-RU" sz="2000" b="1" i="1" dirty="0" smtClean="0">
                <a:solidFill>
                  <a:srgbClr val="0070C0"/>
                </a:solidFill>
              </a:rPr>
              <a:t>внутрипузырным</a:t>
            </a:r>
            <a:r>
              <a:rPr lang="ru-RU" sz="2000" b="1" i="1" dirty="0" smtClean="0"/>
              <a:t> </a:t>
            </a:r>
            <a:r>
              <a:rPr lang="ru-RU" sz="2000" b="1" dirty="0" smtClean="0"/>
              <a:t>видам, относят смещение его вниз и </a:t>
            </a:r>
            <a:r>
              <a:rPr lang="ru-RU" sz="2000" b="1" dirty="0" err="1" smtClean="0"/>
              <a:t>медиально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в шейку. </a:t>
            </a:r>
          </a:p>
          <a:p>
            <a:pPr algn="just"/>
            <a:endParaRPr lang="ru-RU" sz="20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b="1" dirty="0" smtClean="0"/>
              <a:t>при их</a:t>
            </a:r>
            <a:r>
              <a:rPr lang="ru-RU" sz="2000" b="1" dirty="0" smtClean="0">
                <a:solidFill>
                  <a:srgbClr val="0070C0"/>
                </a:solidFill>
              </a:rPr>
              <a:t> 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внепузырной</a:t>
            </a:r>
            <a:r>
              <a:rPr lang="ru-RU" sz="2000" b="1" i="1" dirty="0" smtClean="0"/>
              <a:t> </a:t>
            </a:r>
            <a:r>
              <a:rPr lang="ru-RU" sz="2000" b="1" dirty="0" smtClean="0"/>
              <a:t>эктопии открываются в </a:t>
            </a:r>
            <a:r>
              <a:rPr lang="ru-RU" sz="2000" b="1" dirty="0" smtClean="0">
                <a:solidFill>
                  <a:srgbClr val="FF0000"/>
                </a:solidFill>
              </a:rPr>
              <a:t>мочеиспускательный канал</a:t>
            </a:r>
            <a:r>
              <a:rPr lang="ru-RU" sz="2000" b="1" dirty="0" smtClean="0"/>
              <a:t>, </a:t>
            </a:r>
            <a:r>
              <a:rPr lang="ru-RU" sz="2000" b="1" dirty="0" err="1" smtClean="0">
                <a:solidFill>
                  <a:srgbClr val="FF0000"/>
                </a:solidFill>
              </a:rPr>
              <a:t>парауретрально</a:t>
            </a:r>
            <a:r>
              <a:rPr lang="ru-RU" sz="2000" b="1" dirty="0" smtClean="0"/>
              <a:t>, </a:t>
            </a:r>
            <a:r>
              <a:rPr lang="ru-RU" sz="2000" b="1" dirty="0" smtClean="0">
                <a:solidFill>
                  <a:srgbClr val="FF0000"/>
                </a:solidFill>
              </a:rPr>
              <a:t>в матку</a:t>
            </a:r>
            <a:r>
              <a:rPr lang="ru-RU" sz="2000" b="1" dirty="0" smtClean="0"/>
              <a:t>, </a:t>
            </a:r>
            <a:r>
              <a:rPr lang="ru-RU" sz="2000" b="1" dirty="0" smtClean="0">
                <a:solidFill>
                  <a:srgbClr val="FF0000"/>
                </a:solidFill>
              </a:rPr>
              <a:t>влагалище,</a:t>
            </a:r>
            <a:r>
              <a:rPr lang="ru-RU" sz="2000" b="1" dirty="0" smtClean="0"/>
              <a:t> семявыносящий </a:t>
            </a:r>
            <a:r>
              <a:rPr lang="ru-RU" sz="2000" b="1" dirty="0" smtClean="0">
                <a:solidFill>
                  <a:srgbClr val="FF0000"/>
                </a:solidFill>
              </a:rPr>
              <a:t>проток</a:t>
            </a:r>
            <a:r>
              <a:rPr lang="ru-RU" sz="2000" b="1" dirty="0" smtClean="0"/>
              <a:t>, семенной </a:t>
            </a:r>
            <a:r>
              <a:rPr lang="ru-RU" sz="2000" b="1" dirty="0" smtClean="0">
                <a:solidFill>
                  <a:srgbClr val="FF0000"/>
                </a:solidFill>
              </a:rPr>
              <a:t>пузырек</a:t>
            </a:r>
            <a:r>
              <a:rPr lang="ru-RU" sz="2000" b="1" dirty="0" smtClean="0"/>
              <a:t>, </a:t>
            </a:r>
            <a:r>
              <a:rPr lang="ru-RU" sz="2000" b="1" dirty="0" smtClean="0">
                <a:solidFill>
                  <a:srgbClr val="FF0000"/>
                </a:solidFill>
              </a:rPr>
              <a:t>прямую кишку</a:t>
            </a:r>
            <a:r>
              <a:rPr lang="ru-RU" sz="2000" b="1" dirty="0" smtClean="0"/>
              <a:t>.</a:t>
            </a:r>
          </a:p>
          <a:p>
            <a:pPr algn="just">
              <a:buNone/>
            </a:pPr>
            <a:endParaRPr lang="ru-RU" sz="2000" b="1" dirty="0" smtClean="0"/>
          </a:p>
          <a:p>
            <a:pPr algn="just"/>
            <a:r>
              <a:rPr lang="ru-RU" sz="2000" b="1" dirty="0" smtClean="0"/>
              <a:t>проявляется </a:t>
            </a:r>
            <a:r>
              <a:rPr lang="ru-RU" sz="2000" b="1" dirty="0" smtClean="0">
                <a:solidFill>
                  <a:srgbClr val="FF33CC"/>
                </a:solidFill>
              </a:rPr>
              <a:t>недержанием мочи </a:t>
            </a:r>
            <a:r>
              <a:rPr lang="ru-RU" sz="2000" b="1" dirty="0" smtClean="0"/>
              <a:t>при сохраненном нормальном мочеиспускании.</a:t>
            </a:r>
          </a:p>
          <a:p>
            <a:pPr algn="just"/>
            <a:r>
              <a:rPr lang="ru-RU" sz="2000" b="1" dirty="0" smtClean="0">
                <a:solidFill>
                  <a:srgbClr val="FF9900"/>
                </a:solidFill>
              </a:rPr>
              <a:t>экскреторную</a:t>
            </a:r>
            <a:r>
              <a:rPr lang="ru-RU" sz="2000" b="1" dirty="0" smtClean="0"/>
              <a:t> урографию, </a:t>
            </a:r>
            <a:r>
              <a:rPr lang="ru-RU" sz="2000" b="1" dirty="0" smtClean="0">
                <a:solidFill>
                  <a:srgbClr val="FF9900"/>
                </a:solidFill>
              </a:rPr>
              <a:t>КТ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вагинографию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уретро</a:t>
            </a:r>
            <a:r>
              <a:rPr lang="ru-RU" sz="2000" b="1" dirty="0" smtClean="0"/>
              <a:t>- и </a:t>
            </a:r>
            <a:r>
              <a:rPr lang="ru-RU" sz="2000" b="1" dirty="0" smtClean="0">
                <a:solidFill>
                  <a:srgbClr val="FF9900"/>
                </a:solidFill>
              </a:rPr>
              <a:t>цистоскопию</a:t>
            </a:r>
            <a:r>
              <a:rPr lang="ru-RU" sz="2000" b="1" dirty="0" smtClean="0"/>
              <a:t>, катетеризацию </a:t>
            </a:r>
            <a:r>
              <a:rPr lang="ru-RU" sz="2000" b="1" dirty="0" err="1" smtClean="0"/>
              <a:t>эктопированного</a:t>
            </a:r>
            <a:r>
              <a:rPr lang="ru-RU" sz="2000" b="1" dirty="0" smtClean="0"/>
              <a:t> устья и </a:t>
            </a:r>
            <a:r>
              <a:rPr lang="ru-RU" sz="2000" b="1" dirty="0" smtClean="0">
                <a:solidFill>
                  <a:srgbClr val="FF9900"/>
                </a:solidFill>
              </a:rPr>
              <a:t>ретроградную </a:t>
            </a:r>
            <a:r>
              <a:rPr lang="ru-RU" sz="2000" b="1" dirty="0" err="1" smtClean="0"/>
              <a:t>уретро</a:t>
            </a:r>
            <a:r>
              <a:rPr lang="ru-RU" sz="2000" b="1" dirty="0" smtClean="0"/>
              <a:t>- и </a:t>
            </a:r>
            <a:r>
              <a:rPr lang="ru-RU" sz="2000" b="1" dirty="0" err="1" smtClean="0"/>
              <a:t>уретерографию</a:t>
            </a:r>
            <a:r>
              <a:rPr lang="ru-RU" sz="2000" b="1" dirty="0" smtClean="0"/>
              <a:t>.</a:t>
            </a:r>
          </a:p>
          <a:p>
            <a:pPr algn="just">
              <a:buNone/>
            </a:pPr>
            <a:endParaRPr lang="ru-RU" sz="2000" b="1" dirty="0" smtClean="0"/>
          </a:p>
          <a:p>
            <a:pPr algn="just"/>
            <a:r>
              <a:rPr lang="ru-RU" sz="2000" b="1" dirty="0" smtClean="0"/>
              <a:t>заключается в пересадке </a:t>
            </a:r>
            <a:r>
              <a:rPr lang="ru-RU" sz="2000" b="1" dirty="0" err="1" smtClean="0"/>
              <a:t>эктопированного</a:t>
            </a:r>
            <a:r>
              <a:rPr lang="ru-RU" sz="2000" b="1" dirty="0" smtClean="0"/>
              <a:t> мочеточника в мочевой пузырь (</a:t>
            </a:r>
            <a:r>
              <a:rPr lang="ru-RU" sz="2000" b="1" dirty="0" err="1" smtClean="0">
                <a:solidFill>
                  <a:srgbClr val="00B050"/>
                </a:solidFill>
              </a:rPr>
              <a:t>уретероцистоанастомоз</a:t>
            </a:r>
            <a:r>
              <a:rPr lang="ru-RU" sz="2000" b="1" dirty="0" smtClean="0">
                <a:solidFill>
                  <a:srgbClr val="00B050"/>
                </a:solidFill>
              </a:rPr>
              <a:t>).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814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913462" cy="469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5" y="-1"/>
            <a:ext cx="7582297" cy="9807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ru-RU" sz="2400" dirty="0" err="1" smtClean="0"/>
              <a:t>Уретероцистоанастомоз</a:t>
            </a:r>
            <a:r>
              <a:rPr lang="ru-RU" altLang="ru-RU" sz="2400" dirty="0" smtClean="0"/>
              <a:t> при </a:t>
            </a:r>
            <a:r>
              <a:rPr lang="ru-RU" altLang="ru-RU" sz="2400" dirty="0" err="1" smtClean="0"/>
              <a:t>уретероцеле</a:t>
            </a:r>
            <a:r>
              <a:rPr lang="ru-RU" altLang="ru-RU" sz="2400" dirty="0" smtClean="0"/>
              <a:t> или при высокой или низкой (по внутрипузырной эктопии устья)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7673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230</TotalTime>
  <Words>4817</Words>
  <Application>Microsoft Office PowerPoint</Application>
  <PresentationFormat>Экран (4:3)</PresentationFormat>
  <Paragraphs>587</Paragraphs>
  <Slides>145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145</vt:i4>
      </vt:variant>
    </vt:vector>
  </HeadingPairs>
  <TitlesOfParts>
    <vt:vector size="155" baseType="lpstr">
      <vt:lpstr>Arial</vt:lpstr>
      <vt:lpstr>Calibri</vt:lpstr>
      <vt:lpstr>Corbel</vt:lpstr>
      <vt:lpstr>Gill Sans MT</vt:lpstr>
      <vt:lpstr>Majalla UI</vt:lpstr>
      <vt:lpstr>Times New Roman</vt:lpstr>
      <vt:lpstr>Verdana</vt:lpstr>
      <vt:lpstr>Wingdings</vt:lpstr>
      <vt:lpstr>Wingdings 2</vt:lpstr>
      <vt:lpstr>Солнцестояние</vt:lpstr>
      <vt:lpstr>Пороки развития мочеполовой системы</vt:lpstr>
      <vt:lpstr>CОДЕРЖАНИЕ:</vt:lpstr>
      <vt:lpstr>Анатомия почек</vt:lpstr>
      <vt:lpstr>Эмбриогенез: </vt:lpstr>
      <vt:lpstr>Главные особенности эмбриогенеза почек и мочеточников</vt:lpstr>
      <vt:lpstr>Слившиеся Мюллеровы протоки (9 нед)</vt:lpstr>
      <vt:lpstr>Презентация PowerPoint</vt:lpstr>
      <vt:lpstr>  РАЗВИТИЕ ПОЛОВОЙ СИСТЕМЫ   в развитии мужской половой системы принимает участие Вольфов канал, а женской - Мюллеров канал </vt:lpstr>
      <vt:lpstr>Презентация PowerPoint</vt:lpstr>
      <vt:lpstr>Аномалии развития</vt:lpstr>
      <vt:lpstr>Презентация PowerPoint</vt:lpstr>
      <vt:lpstr>Презентация PowerPoint</vt:lpstr>
      <vt:lpstr>Анатомия почек</vt:lpstr>
      <vt:lpstr>Анатомия почек</vt:lpstr>
      <vt:lpstr>Анатомия почек</vt:lpstr>
      <vt:lpstr>Анатомия почек</vt:lpstr>
      <vt:lpstr>Аномалии почечных сосудов</vt:lpstr>
      <vt:lpstr>Добавочные и множественные вены почек:</vt:lpstr>
      <vt:lpstr>84,6%</vt:lpstr>
      <vt:lpstr>Презентация PowerPoint</vt:lpstr>
      <vt:lpstr>Презентация PowerPoint</vt:lpstr>
      <vt:lpstr>О,11%</vt:lpstr>
      <vt:lpstr>Фибромускулярный стеноз: </vt:lpstr>
      <vt:lpstr>Презентация PowerPoint</vt:lpstr>
      <vt:lpstr>Презентация PowerPoint</vt:lpstr>
      <vt:lpstr>Аномалии почек</vt:lpstr>
      <vt:lpstr>Аномалии почек делят на 5 групп:  </vt:lpstr>
      <vt:lpstr>Классификация         (Н.А.Лопаткина)</vt:lpstr>
      <vt:lpstr>Аплазия:</vt:lpstr>
      <vt:lpstr>0,083% 1:1200</vt:lpstr>
      <vt:lpstr>Аномалии количества почек</vt:lpstr>
      <vt:lpstr>Презентация PowerPoint</vt:lpstr>
      <vt:lpstr>Добавочная (третья) почка:</vt:lpstr>
      <vt:lpstr>Презентация PowerPoint</vt:lpstr>
      <vt:lpstr>Добавочная почка</vt:lpstr>
      <vt:lpstr>Презентация PowerPoint</vt:lpstr>
      <vt:lpstr>Презентация PowerPoint</vt:lpstr>
      <vt:lpstr>Аномалии величины</vt:lpstr>
      <vt:lpstr>Гипоплазия почки</vt:lpstr>
      <vt:lpstr>Классификация</vt:lpstr>
      <vt:lpstr>2,8%</vt:lpstr>
      <vt:lpstr>Аномалии расположения почек (дистопия)</vt:lpstr>
      <vt:lpstr>Торакальная дистопия почки </vt:lpstr>
      <vt:lpstr>Аномалии расположения почек (дистопия)</vt:lpstr>
      <vt:lpstr>Поясничная дистопия почки </vt:lpstr>
      <vt:lpstr>Аномалии расположения почек (дистопия)</vt:lpstr>
      <vt:lpstr>Повздошная дистопия </vt:lpstr>
      <vt:lpstr>Презентация PowerPoint</vt:lpstr>
      <vt:lpstr>Аномалии расположения почек (дистопия)</vt:lpstr>
      <vt:lpstr>Тазовая дистопия </vt:lpstr>
      <vt:lpstr>Презентация PowerPoint</vt:lpstr>
      <vt:lpstr>Презентация PowerPoint</vt:lpstr>
      <vt:lpstr>Аномалии расположения почек (дистопия)</vt:lpstr>
      <vt:lpstr>Презентация PowerPoint</vt:lpstr>
      <vt:lpstr>Перекрестная дистопия</vt:lpstr>
      <vt:lpstr>АНОМАЛИИ  ВЗАИМООТНОШЕНИЯ  ПОЧЕК:</vt:lpstr>
      <vt:lpstr>Аномалии взаимоотношения</vt:lpstr>
      <vt:lpstr>Презентация PowerPoint</vt:lpstr>
      <vt:lpstr>Галетообразная почка</vt:lpstr>
      <vt:lpstr>S-образная и L-образная почки</vt:lpstr>
      <vt:lpstr>Подковообразная почка:</vt:lpstr>
      <vt:lpstr>Аномалии взаимоотношения</vt:lpstr>
      <vt:lpstr>Презентация PowerPoint</vt:lpstr>
      <vt:lpstr>0,25%</vt:lpstr>
      <vt:lpstr>Подковообразная почка</vt:lpstr>
      <vt:lpstr>Классификация</vt:lpstr>
      <vt:lpstr>Презентация PowerPoint</vt:lpstr>
      <vt:lpstr>Аномалии структуры</vt:lpstr>
      <vt:lpstr>Дисплазия почки</vt:lpstr>
      <vt:lpstr>Мультикистозная почка: </vt:lpstr>
      <vt:lpstr>Аномалии структуры</vt:lpstr>
      <vt:lpstr>Мультикистоз почек</vt:lpstr>
      <vt:lpstr>Солитарная киста почки:</vt:lpstr>
      <vt:lpstr>Аномалии структуры</vt:lpstr>
      <vt:lpstr>Солитарные кисты почек </vt:lpstr>
      <vt:lpstr>Губчатая почка:</vt:lpstr>
      <vt:lpstr>Аномалии структуры</vt:lpstr>
      <vt:lpstr>Губчатая почка (обзорный снимок)</vt:lpstr>
      <vt:lpstr>Поликистоз почек: </vt:lpstr>
      <vt:lpstr>Презентация PowerPoint</vt:lpstr>
      <vt:lpstr>Поликистоз почек</vt:lpstr>
      <vt:lpstr>Анатомия мочеточников</vt:lpstr>
      <vt:lpstr>Гистологическое строение мочеточника.</vt:lpstr>
      <vt:lpstr>АНОМАЛИИ МОЧЕТОЧНИКОВ:</vt:lpstr>
      <vt:lpstr>Удвоение лоханки и мочеточника:</vt:lpstr>
      <vt:lpstr>Презентация PowerPoint</vt:lpstr>
      <vt:lpstr>13,4%</vt:lpstr>
      <vt:lpstr>Презентация PowerPoint</vt:lpstr>
      <vt:lpstr>Ретрокавальный мочеточник: </vt:lpstr>
      <vt:lpstr>0,21%</vt:lpstr>
      <vt:lpstr>Презентация PowerPoint</vt:lpstr>
      <vt:lpstr>Презентация PowerPoint</vt:lpstr>
      <vt:lpstr>Уретероцеле:</vt:lpstr>
      <vt:lpstr>Презентация PowerPoint</vt:lpstr>
      <vt:lpstr>Презентация PowerPoint</vt:lpstr>
      <vt:lpstr>Презентация PowerPoint</vt:lpstr>
      <vt:lpstr>Презентация PowerPoint</vt:lpstr>
      <vt:lpstr>Эктопия устья мочеточника: </vt:lpstr>
      <vt:lpstr>Презентация PowerPoint</vt:lpstr>
      <vt:lpstr>Аномалии мочеиспускательного канала:</vt:lpstr>
      <vt:lpstr>Гипоспадия</vt:lpstr>
      <vt:lpstr>Аномалии мочеиспускательного канала</vt:lpstr>
      <vt:lpstr>Гипоспадия: </vt:lpstr>
      <vt:lpstr>Презентация PowerPoint</vt:lpstr>
      <vt:lpstr> «гипоспадия без гипоспадии»</vt:lpstr>
      <vt:lpstr>4 типа «гипоспадии без гипоспадии»</vt:lpstr>
      <vt:lpstr>Диагноз гипоспадии</vt:lpstr>
      <vt:lpstr>Лечение</vt:lpstr>
      <vt:lpstr>Презентация PowerPoint</vt:lpstr>
      <vt:lpstr>Презентация PowerPoint</vt:lpstr>
      <vt:lpstr>Аномалии мочеиспускательного канала</vt:lpstr>
      <vt:lpstr>Эписпадия</vt:lpstr>
      <vt:lpstr>Эписпадия:</vt:lpstr>
      <vt:lpstr>Презентация PowerPoint</vt:lpstr>
      <vt:lpstr>Эписпадия головки полового члена</vt:lpstr>
      <vt:lpstr>Стволовая форма эписпадии</vt:lpstr>
      <vt:lpstr>Тотальная (полная) эписпадия</vt:lpstr>
      <vt:lpstr>Лечение</vt:lpstr>
      <vt:lpstr>Аномалии мочеиспускательного канала</vt:lpstr>
      <vt:lpstr>Врожденные клапаны уретры </vt:lpstr>
      <vt:lpstr>Презентация PowerPoint</vt:lpstr>
      <vt:lpstr>Врожденная облитерация мочеиспускательного канала </vt:lpstr>
      <vt:lpstr>Презентация PowerPoint</vt:lpstr>
      <vt:lpstr>Презентация PowerPoint</vt:lpstr>
      <vt:lpstr>Врожденные клапаны мочеиспускательного канала</vt:lpstr>
      <vt:lpstr>Анатомия мочевого пузыря</vt:lpstr>
      <vt:lpstr> АНОМАЛИИ МОЧЕВОГО ПУЗЫРЯ:</vt:lpstr>
      <vt:lpstr>Презентация PowerPoint</vt:lpstr>
      <vt:lpstr>Врожденный дивертикул мочевого пузыря :</vt:lpstr>
      <vt:lpstr>Экстрофия мочевого пузыря:</vt:lpstr>
      <vt:lpstr>Презентация PowerPoint</vt:lpstr>
      <vt:lpstr>Аномалии яичек (5-7%) </vt:lpstr>
      <vt:lpstr>Крипторхизм:</vt:lpstr>
      <vt:lpstr>Презентация PowerPoint</vt:lpstr>
      <vt:lpstr>Презентация PowerPoint</vt:lpstr>
      <vt:lpstr> Анорхизм </vt:lpstr>
      <vt:lpstr>Полиорхизм</vt:lpstr>
      <vt:lpstr>Гипоплазия яичка</vt:lpstr>
      <vt:lpstr>Аномалии полового члена</vt:lpstr>
      <vt:lpstr>Врожденный фимоз: </vt:lpstr>
      <vt:lpstr>Фимоз</vt:lpstr>
      <vt:lpstr>Парафимоз</vt:lpstr>
      <vt:lpstr>Скрытый половой член</vt:lpstr>
      <vt:lpstr>Короткая уздечка полового члена</vt:lpstr>
      <vt:lpstr>Спасибо  за  внимание!!!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Basov</dc:creator>
  <cp:lastModifiedBy>User</cp:lastModifiedBy>
  <cp:revision>50</cp:revision>
  <dcterms:created xsi:type="dcterms:W3CDTF">2014-11-19T14:21:54Z</dcterms:created>
  <dcterms:modified xsi:type="dcterms:W3CDTF">2017-01-18T07:07:39Z</dcterms:modified>
</cp:coreProperties>
</file>