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303" r:id="rId4"/>
    <p:sldId id="258" r:id="rId5"/>
    <p:sldId id="259" r:id="rId6"/>
    <p:sldId id="261" r:id="rId7"/>
    <p:sldId id="260" r:id="rId8"/>
    <p:sldId id="262" r:id="rId9"/>
    <p:sldId id="289" r:id="rId10"/>
    <p:sldId id="263" r:id="rId11"/>
    <p:sldId id="286" r:id="rId12"/>
    <p:sldId id="287" r:id="rId13"/>
    <p:sldId id="290" r:id="rId14"/>
    <p:sldId id="291" r:id="rId15"/>
    <p:sldId id="293" r:id="rId16"/>
    <p:sldId id="295" r:id="rId17"/>
    <p:sldId id="264" r:id="rId18"/>
    <p:sldId id="301" r:id="rId19"/>
    <p:sldId id="302" r:id="rId20"/>
    <p:sldId id="294" r:id="rId21"/>
    <p:sldId id="296" r:id="rId22"/>
    <p:sldId id="297" r:id="rId23"/>
    <p:sldId id="298" r:id="rId24"/>
    <p:sldId id="299" r:id="rId25"/>
    <p:sldId id="300" r:id="rId26"/>
    <p:sldId id="292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2DD"/>
    <a:srgbClr val="CC3300"/>
    <a:srgbClr val="A50021"/>
    <a:srgbClr val="FF9900"/>
    <a:srgbClr val="CCFF99"/>
    <a:srgbClr val="0033CC"/>
    <a:srgbClr val="66FF66"/>
    <a:srgbClr val="B7FF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44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7687856 (1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6513" y="-26988"/>
            <a:ext cx="9188451" cy="6892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192213" y="3789363"/>
            <a:ext cx="7772400" cy="1584325"/>
          </a:xfrm>
        </p:spPr>
        <p:txBody>
          <a:bodyPr/>
          <a:lstStyle>
            <a:lvl1pPr>
              <a:defRPr>
                <a:solidFill>
                  <a:srgbClr val="0033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555875" y="5445125"/>
            <a:ext cx="6400800" cy="600075"/>
          </a:xfrm>
        </p:spPr>
        <p:txBody>
          <a:bodyPr/>
          <a:lstStyle>
            <a:lvl1pPr marL="0" indent="0" algn="r">
              <a:buFontTx/>
              <a:buNone/>
              <a:defRPr sz="2000"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1116013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6210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31013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C75703-81A5-4C3F-8D91-25387DB26A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DEF42-6FF6-4FC1-B45D-A7419C9B16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2FEA0-A3BA-4C4A-970E-EFA58D7B1F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CCB8D-EACC-4E21-9386-14BC3E7DA0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4148C-EBD9-4F26-BB06-C14C58CF8D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C357ED-65E6-41F2-B7D9-801B689BA9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464CE8-8035-4110-B4AF-AFC0AF14E6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8A516-5DB5-4C6D-96A1-3A10DAB5C4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D9576-9037-4793-AC15-EFDCFC12AD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9DA21-4438-48FD-BBED-1895EA7B0A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80B2E-5609-4223-AB96-96B326051C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7687856 (1)"/>
          <p:cNvPicPr>
            <a:picLocks noChangeAspect="1" noChangeArrowheads="1"/>
          </p:cNvPicPr>
          <p:nvPr/>
        </p:nvPicPr>
        <p:blipFill>
          <a:blip r:embed="rId13"/>
          <a:srcRect b="78162"/>
          <a:stretch>
            <a:fillRect/>
          </a:stretch>
        </p:blipFill>
        <p:spPr bwMode="auto">
          <a:xfrm>
            <a:off x="0" y="0"/>
            <a:ext cx="9144000" cy="149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B862D8B-3D12-451D-958A-04A41E2E1B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FF00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FF00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FF00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FF00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FF00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FF00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FF00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FF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4C44C210F7AAEF1CC2BBE2F2FBE8BC3393767C27F3D438081F4FA12749C8236D705B0B4A2C4EDCS5f5E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844675"/>
            <a:ext cx="7561263" cy="3097213"/>
          </a:xfrm>
          <a:solidFill>
            <a:srgbClr val="C5FFB3"/>
          </a:solidFill>
        </p:spPr>
        <p:txBody>
          <a:bodyPr/>
          <a:lstStyle/>
          <a:p>
            <a:pPr algn="ctr" eaLnBrk="1" hangingPunct="1">
              <a:defRPr/>
            </a:pPr>
            <a:r>
              <a:rPr lang="ru-RU" sz="400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Организация аптечного изготовления и внутриаптечного контроля качества лекарственныхсредств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11188" y="260350"/>
            <a:ext cx="8281987" cy="14398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sz="280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ОУ </a:t>
            </a:r>
            <a:r>
              <a:rPr lang="en-US" sz="280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ВО </a:t>
            </a:r>
            <a:r>
              <a:rPr lang="ru-RU" sz="28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ОрГМУ</a:t>
            </a:r>
            <a:r>
              <a:rPr lang="ru-RU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Минздрава России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Кафедра управления и экономики фармации, фармацевтической технологии и фармакогнозии</a:t>
            </a: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4919663" y="5084763"/>
            <a:ext cx="4224337" cy="914400"/>
          </a:xfrm>
          <a:prstGeom prst="rect">
            <a:avLst/>
          </a:prstGeom>
          <a:solidFill>
            <a:srgbClr val="E1C2A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Доцент Дударенкова М.Р.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684213" y="476250"/>
            <a:ext cx="7920037" cy="941388"/>
          </a:xfrm>
        </p:spPr>
        <p:txBody>
          <a:bodyPr/>
          <a:lstStyle/>
          <a:p>
            <a:pPr algn="ctr" eaLnBrk="1" hangingPunct="1"/>
            <a:r>
              <a:rPr lang="ru-RU" sz="480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Принципы НОТ</a:t>
            </a:r>
            <a:endParaRPr lang="ru-RU" sz="4800" smtClean="0">
              <a:solidFill>
                <a:srgbClr val="FFFF00"/>
              </a:solidFill>
            </a:endParaRPr>
          </a:p>
        </p:txBody>
      </p:sp>
      <p:sp>
        <p:nvSpPr>
          <p:cNvPr id="23554" name="Содержимое 2"/>
          <p:cNvSpPr>
            <a:spLocks/>
          </p:cNvSpPr>
          <p:nvPr/>
        </p:nvSpPr>
        <p:spPr bwMode="auto">
          <a:xfrm>
            <a:off x="179388" y="1844675"/>
            <a:ext cx="8785225" cy="4537075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ru-RU" sz="2000" b="1"/>
              <a:t>в аптеках, изготавливающих ежегодно более 80 тыс. экстемпоральных ЛФ, рационально организовать 4 рабочих места по изготовлению:</a:t>
            </a: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</a:pPr>
            <a:r>
              <a:rPr lang="ru-RU" sz="2000" b="1"/>
              <a:t>жидких ЛФ для внутреннего применения</a:t>
            </a: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</a:pPr>
            <a:r>
              <a:rPr lang="ru-RU" sz="2000" b="1"/>
              <a:t>порошков и пилюль</a:t>
            </a: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</a:pPr>
            <a:r>
              <a:rPr lang="ru-RU" sz="2000" b="1"/>
              <a:t>мазей и жидких ЛФ для наружного применения</a:t>
            </a: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</a:pPr>
            <a:r>
              <a:rPr lang="ru-RU" sz="2000" b="1"/>
              <a:t>растворов для инъекций, инфузий, глазных капель, мазей,  ЛФ для новорожденных и детей до 1 года  </a:t>
            </a: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ru-RU" sz="2000" b="1"/>
              <a:t>в аптеках  с изготовлением 40-80 тыс. ЛФ – 3 рабочих места (2 для внутренних и наружных ЛФ – в ассистентской, 1 – в асептическом блоке)</a:t>
            </a: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ru-RU" sz="2000" b="1"/>
              <a:t>в аптеках с меньшим объёмом работы – 2 рабочих места (1 – в ассистентской, 1 – в асептической)</a:t>
            </a:r>
            <a:r>
              <a:rPr lang="ru-RU" sz="2000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Содержимое 2"/>
          <p:cNvSpPr>
            <a:spLocks/>
          </p:cNvSpPr>
          <p:nvPr/>
        </p:nvSpPr>
        <p:spPr bwMode="auto">
          <a:xfrm>
            <a:off x="179388" y="1844675"/>
            <a:ext cx="8785225" cy="4537075"/>
          </a:xfrm>
          <a:prstGeom prst="rect">
            <a:avLst/>
          </a:prstGeom>
          <a:solidFill>
            <a:srgbClr val="99FF66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</a:pPr>
            <a:r>
              <a:rPr lang="ru-RU" sz="2400" b="1"/>
              <a:t>Все рабочие места должны быть оснащены необходимым оборудованием для обеспечения технологических процедур </a:t>
            </a: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ru-RU" sz="2400" b="1"/>
              <a:t>изготовления ЛП (отвешивание, отмеривание, смешение, фильтрование, растирание и т.д.; расфасовки, упаковка или укупорка; оформление к отпуску; контроль качества) </a:t>
            </a: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ru-RU" sz="2400" b="1"/>
              <a:t>и процесса хранения ЛС (штангласы, вертушки, шкафы деревянные и металлические, сейфы; бюреточные установки); </a:t>
            </a: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ru-RU" sz="2400" b="1"/>
              <a:t>хранения аптечной и мерной посуды.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84213" y="476250"/>
            <a:ext cx="7920037" cy="941388"/>
          </a:xfrm>
        </p:spPr>
        <p:txBody>
          <a:bodyPr/>
          <a:lstStyle/>
          <a:p>
            <a:pPr algn="ctr" eaLnBrk="1" hangingPunct="1"/>
            <a:r>
              <a:rPr lang="ru-RU" sz="4800" smtClean="0">
                <a:solidFill>
                  <a:srgbClr val="66FF33"/>
                </a:solidFill>
              </a:rPr>
              <a:t>Помещения и оснащение</a:t>
            </a:r>
          </a:p>
        </p:txBody>
      </p:sp>
      <p:sp>
        <p:nvSpPr>
          <p:cNvPr id="25602" name="Содержимое 2"/>
          <p:cNvSpPr>
            <a:spLocks/>
          </p:cNvSpPr>
          <p:nvPr/>
        </p:nvSpPr>
        <p:spPr bwMode="auto">
          <a:xfrm>
            <a:off x="179388" y="1844675"/>
            <a:ext cx="8785225" cy="4537075"/>
          </a:xfrm>
          <a:prstGeom prst="rect">
            <a:avLst/>
          </a:prstGeom>
          <a:solidFill>
            <a:srgbClr val="BCFFA7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ru-RU" sz="3200" b="1"/>
              <a:t>СНиП 31-06-2009 «Общественные здания и сооружения»</a:t>
            </a:r>
            <a:r>
              <a:rPr lang="ru-RU" sz="3200"/>
              <a:t> </a:t>
            </a:r>
          </a:p>
          <a:p>
            <a:pPr marL="342900" indent="-342900" eaLnBrk="0" hangingPunct="0">
              <a:spcBef>
                <a:spcPct val="20000"/>
              </a:spcBef>
              <a:buFontTx/>
              <a:buBlip>
                <a:blip r:embed="rId2"/>
              </a:buBlip>
            </a:pPr>
            <a:r>
              <a:rPr lang="ru-RU" sz="3200" b="1"/>
              <a:t>«Пособие по проектированию учреждений здравоохранения (к СНИП 2.08.02-89). Раздел </a:t>
            </a:r>
            <a:r>
              <a:rPr lang="en-US" sz="3200" b="1"/>
              <a:t>V</a:t>
            </a:r>
            <a:r>
              <a:rPr lang="ru-RU" sz="3200" b="1"/>
              <a:t>, подраздел «Аптеки» (утв. МЗ СССР 25.05.1990)</a:t>
            </a:r>
            <a:r>
              <a:rPr lang="ru-RU" sz="3200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84213" y="476250"/>
            <a:ext cx="7920037" cy="941388"/>
          </a:xfrm>
        </p:spPr>
        <p:txBody>
          <a:bodyPr/>
          <a:lstStyle/>
          <a:p>
            <a:pPr algn="ctr" eaLnBrk="1" hangingPunct="1"/>
            <a:r>
              <a:rPr lang="ru-RU" sz="4800" smtClean="0">
                <a:solidFill>
                  <a:srgbClr val="66FF33"/>
                </a:solidFill>
              </a:rPr>
              <a:t>Помещения и оснащение</a:t>
            </a:r>
          </a:p>
        </p:txBody>
      </p:sp>
      <p:sp>
        <p:nvSpPr>
          <p:cNvPr id="26626" name="Содержимое 2"/>
          <p:cNvSpPr>
            <a:spLocks/>
          </p:cNvSpPr>
          <p:nvPr/>
        </p:nvSpPr>
        <p:spPr bwMode="auto">
          <a:xfrm>
            <a:off x="179388" y="1844675"/>
            <a:ext cx="8785225" cy="4537075"/>
          </a:xfrm>
          <a:prstGeom prst="rect">
            <a:avLst/>
          </a:prstGeom>
          <a:solidFill>
            <a:srgbClr val="BCFFA7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ru-RU" sz="2200" b="1"/>
              <a:t>В Пособии приведены общие требования к размещению аптек, рекомендуемый состав и площадь помещений, а также рекомендована взаимосвязь производственных помещений с целью рационализации технологического процесса.</a:t>
            </a:r>
          </a:p>
          <a:p>
            <a:pPr marL="342900" indent="-342900" eaLnBrk="0" hangingPunct="0">
              <a:spcBef>
                <a:spcPct val="20000"/>
              </a:spcBef>
              <a:buFontTx/>
              <a:buChar char="•"/>
            </a:pPr>
            <a:r>
              <a:rPr lang="ru-RU" sz="2200" b="1"/>
              <a:t>Пособие является единственным документом, где рекомендованы состав помещений и площади для больничных (в т.ч. аптек наркологических и психиатрических больниц) и межбольничных аптек в зависимости от мощности обслуживаемых МО, а также состав помещений и площади для аптек, осуществляющих розничную торговлю ЛП.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84213" y="476250"/>
            <a:ext cx="7920037" cy="941388"/>
          </a:xfrm>
        </p:spPr>
        <p:txBody>
          <a:bodyPr/>
          <a:lstStyle/>
          <a:p>
            <a:pPr algn="ctr" eaLnBrk="1" hangingPunct="1"/>
            <a:r>
              <a:rPr lang="ru-RU" sz="4800" smtClean="0">
                <a:solidFill>
                  <a:srgbClr val="66FF33"/>
                </a:solidFill>
              </a:rPr>
              <a:t>Помещения и оснащение</a:t>
            </a:r>
          </a:p>
        </p:txBody>
      </p:sp>
      <p:sp>
        <p:nvSpPr>
          <p:cNvPr id="27650" name="Содержимое 2"/>
          <p:cNvSpPr>
            <a:spLocks/>
          </p:cNvSpPr>
          <p:nvPr/>
        </p:nvSpPr>
        <p:spPr bwMode="auto">
          <a:xfrm>
            <a:off x="179388" y="1844675"/>
            <a:ext cx="8785225" cy="4824413"/>
          </a:xfrm>
          <a:prstGeom prst="rect">
            <a:avLst/>
          </a:prstGeom>
          <a:solidFill>
            <a:srgbClr val="BCFFA7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FontTx/>
              <a:buBlip>
                <a:blip r:embed="rId2"/>
              </a:buBlip>
            </a:pPr>
            <a:r>
              <a:rPr lang="ru-RU" sz="3200" b="1"/>
              <a:t> приказ МЗ РФ от 21.10.1997 № 309 «Об утверждении инструкции по санитарному режиму в аптечных организациях» </a:t>
            </a:r>
          </a:p>
          <a:p>
            <a:pPr marL="342900" indent="-342900"/>
            <a:endParaRPr lang="ru-RU" b="1"/>
          </a:p>
          <a:p>
            <a:pPr marL="342900" indent="-342900"/>
            <a:r>
              <a:rPr lang="ru-RU" sz="2200" b="1"/>
              <a:t>Приказом определены санитарные требования к помещениям, оборудованию, технологическим процессам, персоналу аптечных организаций, максимальный и минимальный перечень рабочих мест производственной аптеки.</a:t>
            </a:r>
            <a:r>
              <a:rPr lang="ru-RU" sz="2200"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84213" y="476250"/>
            <a:ext cx="7920037" cy="941388"/>
          </a:xfrm>
        </p:spPr>
        <p:txBody>
          <a:bodyPr/>
          <a:lstStyle/>
          <a:p>
            <a:pPr algn="ctr" eaLnBrk="1" hangingPunct="1"/>
            <a:r>
              <a:rPr lang="ru-RU" sz="4800" smtClean="0">
                <a:solidFill>
                  <a:srgbClr val="FF0066"/>
                </a:solidFill>
              </a:rPr>
              <a:t>Кадры</a:t>
            </a:r>
          </a:p>
        </p:txBody>
      </p:sp>
      <p:sp>
        <p:nvSpPr>
          <p:cNvPr id="28674" name="Содержимое 2"/>
          <p:cNvSpPr>
            <a:spLocks/>
          </p:cNvSpPr>
          <p:nvPr/>
        </p:nvSpPr>
        <p:spPr bwMode="auto">
          <a:xfrm>
            <a:off x="179388" y="1628775"/>
            <a:ext cx="8785225" cy="5040313"/>
          </a:xfrm>
          <a:prstGeom prst="rect">
            <a:avLst/>
          </a:prstGeom>
          <a:solidFill>
            <a:srgbClr val="FFE1ED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</a:pPr>
            <a:r>
              <a:rPr lang="ru-RU" sz="3200" b="1"/>
              <a:t>В процессе изготовления ЛП заняты провизоры-технологи и фармацевты, имеющие сертификаты соответственно по специальностям «Фармацевтическая технология» и «Фармация»,</a:t>
            </a:r>
          </a:p>
          <a:p>
            <a:pPr marL="342900" indent="-342900" algn="ctr" eaLnBrk="0" hangingPunct="0">
              <a:spcBef>
                <a:spcPct val="20000"/>
              </a:spcBef>
            </a:pPr>
            <a:r>
              <a:rPr lang="ru-RU" sz="3200" b="1"/>
              <a:t>свидетельства об аккредитации специалистов по специальности «Фармация»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84213" y="476250"/>
            <a:ext cx="7920037" cy="941388"/>
          </a:xfrm>
        </p:spPr>
        <p:txBody>
          <a:bodyPr/>
          <a:lstStyle/>
          <a:p>
            <a:pPr algn="ctr" eaLnBrk="1" hangingPunct="1"/>
            <a:r>
              <a:rPr lang="ru-RU" sz="4800" smtClean="0">
                <a:solidFill>
                  <a:srgbClr val="FF0066"/>
                </a:solidFill>
              </a:rPr>
              <a:t>Кадры</a:t>
            </a:r>
          </a:p>
        </p:txBody>
      </p:sp>
      <p:sp>
        <p:nvSpPr>
          <p:cNvPr id="29698" name="Содержимое 2"/>
          <p:cNvSpPr>
            <a:spLocks/>
          </p:cNvSpPr>
          <p:nvPr/>
        </p:nvSpPr>
        <p:spPr bwMode="auto">
          <a:xfrm>
            <a:off x="179388" y="1628775"/>
            <a:ext cx="8785225" cy="5040313"/>
          </a:xfrm>
          <a:prstGeom prst="rect">
            <a:avLst/>
          </a:prstGeom>
          <a:solidFill>
            <a:srgbClr val="FFE1ED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</a:pPr>
            <a:r>
              <a:rPr lang="ru-RU" sz="3200" b="1"/>
              <a:t>В процессе контроля качества изготовленных ЛП заняты провизоры-аналитики, имеющие сертификат по специальности «Фармацевтическая химия и фармакогнозия»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i="1" smtClean="0">
                <a:solidFill>
                  <a:srgbClr val="FFFF00"/>
                </a:solidFill>
              </a:rPr>
              <a:t/>
            </a:r>
            <a:br>
              <a:rPr lang="ru-RU" i="1" smtClean="0">
                <a:solidFill>
                  <a:srgbClr val="FFFF00"/>
                </a:solidFill>
              </a:rPr>
            </a:br>
            <a:r>
              <a:rPr lang="ru-RU" smtClean="0">
                <a:solidFill>
                  <a:srgbClr val="A50021"/>
                </a:solidFill>
              </a:rPr>
              <a:t>Осуществление деятельности</a:t>
            </a:r>
            <a:r>
              <a:rPr lang="ru-RU" sz="4800" smtClean="0">
                <a:solidFill>
                  <a:srgbClr val="A50021"/>
                </a:solidFill>
                <a:latin typeface="Times New Roman" pitchFamily="18" charset="0"/>
              </a:rPr>
              <a:t/>
            </a:r>
            <a:br>
              <a:rPr lang="ru-RU" sz="4800" smtClean="0">
                <a:solidFill>
                  <a:srgbClr val="A50021"/>
                </a:solidFill>
                <a:latin typeface="Times New Roman" pitchFamily="18" charset="0"/>
              </a:rPr>
            </a:br>
            <a:endParaRPr lang="ru-RU" sz="4800" smtClean="0">
              <a:solidFill>
                <a:srgbClr val="A50021"/>
              </a:solidFill>
              <a:latin typeface="Times New Roman" pitchFamily="18" charset="0"/>
            </a:endParaRPr>
          </a:p>
        </p:txBody>
      </p:sp>
      <p:sp>
        <p:nvSpPr>
          <p:cNvPr id="30722" name="Содержимое 2"/>
          <p:cNvSpPr>
            <a:spLocks/>
          </p:cNvSpPr>
          <p:nvPr/>
        </p:nvSpPr>
        <p:spPr bwMode="auto">
          <a:xfrm>
            <a:off x="179388" y="1557338"/>
            <a:ext cx="8785225" cy="4967287"/>
          </a:xfrm>
          <a:prstGeom prst="rect">
            <a:avLst/>
          </a:prstGeom>
          <a:solidFill>
            <a:srgbClr val="FFF2DD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buFontTx/>
              <a:buBlip>
                <a:blip r:embed="rId2"/>
              </a:buBlip>
            </a:pPr>
            <a:r>
              <a:rPr lang="ru-RU" sz="3200"/>
              <a:t> </a:t>
            </a:r>
            <a:r>
              <a:rPr lang="ru-RU" sz="3200" b="1"/>
              <a:t>Приказ Минздрава России от 26.10.2015 № 751н «Об утверждении правил изготовления и отпуска лекарственных препаратов для медицинского применения аптечными организациями, индивидуальными предпринимателями, имеющими лицензию на фармацевтическую деятельность» </a:t>
            </a:r>
            <a:r>
              <a:rPr lang="ru-RU" sz="3200" b="1">
                <a:solidFill>
                  <a:srgbClr val="CC3300"/>
                </a:solidFill>
              </a:rPr>
              <a:t>(вступил в силу с 01.07.2016)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smtClean="0">
                <a:solidFill>
                  <a:srgbClr val="66FF66"/>
                </a:solidFill>
              </a:rPr>
              <a:t>Приказ Минздрава России от 26.10.2015 № 751н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068888"/>
          </a:xfrm>
          <a:solidFill>
            <a:srgbClr val="B7FFEC"/>
          </a:solidFill>
        </p:spPr>
        <p:txBody>
          <a:bodyPr/>
          <a:lstStyle/>
          <a:p>
            <a:endParaRPr lang="ru-RU" sz="4300" b="1" smtClean="0">
              <a:solidFill>
                <a:schemeClr val="accent2"/>
              </a:solidFill>
            </a:endParaRPr>
          </a:p>
          <a:p>
            <a:r>
              <a:rPr lang="ru-RU" sz="4300" b="1" smtClean="0">
                <a:solidFill>
                  <a:schemeClr val="accent2"/>
                </a:solidFill>
              </a:rPr>
              <a:t>Общие требования</a:t>
            </a:r>
          </a:p>
          <a:p>
            <a:r>
              <a:rPr lang="ru-RU" sz="4300" b="1" smtClean="0">
                <a:solidFill>
                  <a:schemeClr val="accent2"/>
                </a:solidFill>
              </a:rPr>
              <a:t>Особенности изготовления ЛФ</a:t>
            </a:r>
          </a:p>
          <a:p>
            <a:r>
              <a:rPr lang="ru-RU" sz="4300" b="1" smtClean="0">
                <a:solidFill>
                  <a:schemeClr val="accent2"/>
                </a:solidFill>
              </a:rPr>
              <a:t>Контроль качества ЛП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algn="ctr"/>
            <a:r>
              <a:rPr lang="ru-RU" sz="4000" smtClean="0">
                <a:solidFill>
                  <a:srgbClr val="66FF66"/>
                </a:solidFill>
              </a:rPr>
              <a:t>Приказ Минздрава России от 26.10.2015 № 751н, приложения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96975"/>
            <a:ext cx="9144000" cy="5661025"/>
          </a:xfrm>
          <a:solidFill>
            <a:srgbClr val="B7FFEC"/>
          </a:solidFill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 b="1" smtClean="0">
                <a:solidFill>
                  <a:srgbClr val="0033CC"/>
                </a:solidFill>
              </a:rPr>
              <a:t>Требования к маркировке ЛП,</a:t>
            </a:r>
          </a:p>
          <a:p>
            <a:pPr>
              <a:lnSpc>
                <a:spcPct val="80000"/>
              </a:lnSpc>
            </a:pPr>
            <a:r>
              <a:rPr lang="ru-RU" sz="2000" b="1" smtClean="0">
                <a:solidFill>
                  <a:srgbClr val="0033CC"/>
                </a:solidFill>
              </a:rPr>
              <a:t>Параметры аптечных ступок, нормы потерь при растирании в ступке,</a:t>
            </a:r>
          </a:p>
          <a:p>
            <a:pPr>
              <a:lnSpc>
                <a:spcPct val="80000"/>
              </a:lnSpc>
            </a:pPr>
            <a:r>
              <a:rPr lang="ru-RU" sz="2000" b="1" smtClean="0">
                <a:solidFill>
                  <a:srgbClr val="0033CC"/>
                </a:solidFill>
              </a:rPr>
              <a:t>Допустимые отклонения в массе отдельных доз, общем объеме и массе навески, допустимые отклонения концентрации и погрешности величины рН,</a:t>
            </a:r>
          </a:p>
          <a:p>
            <a:pPr>
              <a:lnSpc>
                <a:spcPct val="80000"/>
              </a:lnSpc>
            </a:pPr>
            <a:r>
              <a:rPr lang="ru-RU" sz="2000" b="1" smtClean="0">
                <a:solidFill>
                  <a:srgbClr val="0033CC"/>
                </a:solidFill>
              </a:rPr>
              <a:t>Допустимые нормативы при  изготовлении гранул,</a:t>
            </a:r>
          </a:p>
          <a:p>
            <a:pPr>
              <a:lnSpc>
                <a:spcPct val="80000"/>
              </a:lnSpc>
            </a:pPr>
            <a:r>
              <a:rPr lang="ru-RU" sz="2000" b="1" smtClean="0">
                <a:solidFill>
                  <a:srgbClr val="0033CC"/>
                </a:solidFill>
              </a:rPr>
              <a:t>Размер частиц высушенного ЛРС в зависимости от видов,</a:t>
            </a:r>
          </a:p>
          <a:p>
            <a:pPr>
              <a:lnSpc>
                <a:spcPct val="80000"/>
              </a:lnSpc>
            </a:pPr>
            <a:r>
              <a:rPr lang="ru-RU" sz="2000" b="1" smtClean="0">
                <a:solidFill>
                  <a:srgbClr val="0033CC"/>
                </a:solidFill>
              </a:rPr>
              <a:t>Значения плотностей ЖЛС и ВВ,</a:t>
            </a:r>
          </a:p>
          <a:p>
            <a:pPr>
              <a:lnSpc>
                <a:spcPct val="80000"/>
              </a:lnSpc>
            </a:pPr>
            <a:r>
              <a:rPr lang="ru-RU" sz="2000" b="1" smtClean="0">
                <a:solidFill>
                  <a:srgbClr val="0033CC"/>
                </a:solidFill>
              </a:rPr>
              <a:t>КУО,</a:t>
            </a:r>
          </a:p>
          <a:p>
            <a:pPr>
              <a:lnSpc>
                <a:spcPct val="80000"/>
              </a:lnSpc>
            </a:pPr>
            <a:r>
              <a:rPr lang="ru-RU" sz="2000" b="1" smtClean="0">
                <a:solidFill>
                  <a:srgbClr val="0033CC"/>
                </a:solidFill>
              </a:rPr>
              <a:t>Концентрированные растворы,</a:t>
            </a:r>
          </a:p>
          <a:p>
            <a:pPr>
              <a:lnSpc>
                <a:spcPct val="80000"/>
              </a:lnSpc>
            </a:pPr>
            <a:r>
              <a:rPr lang="ru-RU" sz="2000" b="1" smtClean="0">
                <a:solidFill>
                  <a:srgbClr val="0033CC"/>
                </a:solidFill>
              </a:rPr>
              <a:t>Ароматные воды,</a:t>
            </a:r>
          </a:p>
          <a:p>
            <a:pPr>
              <a:lnSpc>
                <a:spcPct val="80000"/>
              </a:lnSpc>
            </a:pPr>
            <a:r>
              <a:rPr lang="ru-RU" sz="2000" b="1" smtClean="0">
                <a:solidFill>
                  <a:srgbClr val="0033CC"/>
                </a:solidFill>
              </a:rPr>
              <a:t>Спиртовые растворы,</a:t>
            </a:r>
          </a:p>
          <a:p>
            <a:pPr>
              <a:lnSpc>
                <a:spcPct val="80000"/>
              </a:lnSpc>
            </a:pPr>
            <a:r>
              <a:rPr lang="ru-RU" sz="2000" b="1" smtClean="0">
                <a:solidFill>
                  <a:srgbClr val="0033CC"/>
                </a:solidFill>
              </a:rPr>
              <a:t>Кол-во капель в 1 г и 1 мл,</a:t>
            </a:r>
          </a:p>
          <a:p>
            <a:pPr>
              <a:lnSpc>
                <a:spcPct val="80000"/>
              </a:lnSpc>
            </a:pPr>
            <a:r>
              <a:rPr lang="ru-RU" sz="2000" b="1" smtClean="0">
                <a:solidFill>
                  <a:srgbClr val="0033CC"/>
                </a:solidFill>
              </a:rPr>
              <a:t>Коэффициенты водопоглощения ЛРС,</a:t>
            </a:r>
          </a:p>
          <a:p>
            <a:pPr>
              <a:lnSpc>
                <a:spcPct val="80000"/>
              </a:lnSpc>
            </a:pPr>
            <a:r>
              <a:rPr lang="ru-RU" sz="2000" b="1" smtClean="0">
                <a:solidFill>
                  <a:srgbClr val="0033CC"/>
                </a:solidFill>
              </a:rPr>
              <a:t>Стабилизаторы суспензий и эмульсий,</a:t>
            </a:r>
          </a:p>
          <a:p>
            <a:pPr>
              <a:lnSpc>
                <a:spcPct val="80000"/>
              </a:lnSpc>
            </a:pPr>
            <a:r>
              <a:rPr lang="ru-RU" sz="2000" b="1" smtClean="0">
                <a:solidFill>
                  <a:srgbClr val="0033CC"/>
                </a:solidFill>
              </a:rPr>
              <a:t>Коэффициенты замещения ЛС,</a:t>
            </a:r>
          </a:p>
          <a:p>
            <a:pPr>
              <a:lnSpc>
                <a:spcPct val="80000"/>
              </a:lnSpc>
            </a:pPr>
            <a:r>
              <a:rPr lang="ru-RU" sz="2000" b="1" smtClean="0">
                <a:solidFill>
                  <a:srgbClr val="0033CC"/>
                </a:solidFill>
              </a:rPr>
              <a:t>Режимы стерилизации и сроки годности ЛП аптечного изготовления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Прямоугольник 5"/>
          <p:cNvSpPr>
            <a:spLocks noChangeArrowheads="1"/>
          </p:cNvSpPr>
          <p:nvPr/>
        </p:nvSpPr>
        <p:spPr bwMode="auto">
          <a:xfrm>
            <a:off x="323850" y="1989138"/>
            <a:ext cx="8642350" cy="1655762"/>
          </a:xfrm>
          <a:prstGeom prst="rect">
            <a:avLst/>
          </a:prstGeom>
          <a:solidFill>
            <a:srgbClr val="BBEFA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buFontTx/>
              <a:buBlip>
                <a:blip r:embed="rId2"/>
              </a:buBlip>
            </a:pPr>
            <a:r>
              <a:rPr lang="ru-RU" b="1"/>
              <a:t>Изготовление ЛП осуществляется:</a:t>
            </a:r>
          </a:p>
          <a:p>
            <a:pPr>
              <a:buFontTx/>
              <a:buBlip>
                <a:blip r:embed="rId3"/>
              </a:buBlip>
            </a:pPr>
            <a:r>
              <a:rPr lang="ru-RU" b="1"/>
              <a:t>АО, ВАО, ИП, имеющими лицензию на фармацевтическую деятельность;</a:t>
            </a:r>
          </a:p>
          <a:p>
            <a:pPr>
              <a:buFontTx/>
              <a:buBlip>
                <a:blip r:embed="rId3"/>
              </a:buBlip>
            </a:pPr>
            <a:r>
              <a:rPr lang="ru-RU" b="1"/>
              <a:t>по рецептам врачей и требованиям МО, ВО;</a:t>
            </a:r>
          </a:p>
          <a:p>
            <a:pPr>
              <a:buFontTx/>
              <a:buBlip>
                <a:blip r:embed="rId3"/>
              </a:buBlip>
            </a:pPr>
            <a:r>
              <a:rPr lang="ru-RU" b="1"/>
              <a:t>в соответствии с правилами изготовления и отпуска ЛП, утверждёнными МЗ России</a:t>
            </a:r>
            <a:endParaRPr lang="en-US" b="1"/>
          </a:p>
        </p:txBody>
      </p:sp>
      <p:sp>
        <p:nvSpPr>
          <p:cNvPr id="18" name="Выноска со стрелкой вниз 17"/>
          <p:cNvSpPr>
            <a:spLocks noChangeArrowheads="1"/>
          </p:cNvSpPr>
          <p:nvPr/>
        </p:nvSpPr>
        <p:spPr bwMode="auto">
          <a:xfrm>
            <a:off x="1619250" y="476250"/>
            <a:ext cx="6192838" cy="1366838"/>
          </a:xfrm>
          <a:prstGeom prst="downArrowCallout">
            <a:avLst>
              <a:gd name="adj1" fmla="val 25480"/>
              <a:gd name="adj2" fmla="val 14118"/>
              <a:gd name="adj3" fmla="val 73088"/>
              <a:gd name="adj4" fmla="val 64977"/>
            </a:avLst>
          </a:prstGeom>
          <a:solidFill>
            <a:srgbClr val="BBEFA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ru-RU">
              <a:solidFill>
                <a:schemeClr val="lt1"/>
              </a:solidFill>
              <a:latin typeface="+mn-lt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50825" y="404813"/>
            <a:ext cx="8713788" cy="822325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Федеральный закон от 12.04.2010 № 61-ФЗ ст. 56 </a:t>
            </a:r>
          </a:p>
          <a:p>
            <a:pPr algn="ctr">
              <a:defRPr/>
            </a:pPr>
            <a:r>
              <a:rPr lang="ru-RU" sz="24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«Изготовление и отпуск лекарственных препаратов»</a:t>
            </a:r>
            <a:r>
              <a:rPr lang="ru-RU" b="1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4340" name="Прямоугольник 5"/>
          <p:cNvSpPr>
            <a:spLocks noChangeArrowheads="1"/>
          </p:cNvSpPr>
          <p:nvPr/>
        </p:nvSpPr>
        <p:spPr bwMode="auto">
          <a:xfrm>
            <a:off x="323850" y="3933825"/>
            <a:ext cx="8642350" cy="647700"/>
          </a:xfrm>
          <a:prstGeom prst="rect">
            <a:avLst/>
          </a:prstGeom>
          <a:solidFill>
            <a:srgbClr val="BBEFA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buFontTx/>
              <a:buBlip>
                <a:blip r:embed="rId2"/>
              </a:buBlip>
            </a:pPr>
            <a:r>
              <a:rPr lang="ru-RU" b="1"/>
              <a:t>При изготовлении ЛП используются фармацевтические субстанции, включенные в Госреестр ЛС</a:t>
            </a:r>
            <a:r>
              <a:rPr lang="ru-RU"/>
              <a:t> </a:t>
            </a:r>
          </a:p>
        </p:txBody>
      </p:sp>
      <p:sp>
        <p:nvSpPr>
          <p:cNvPr id="14341" name="Прямоугольник 5"/>
          <p:cNvSpPr>
            <a:spLocks noChangeArrowheads="1"/>
          </p:cNvSpPr>
          <p:nvPr/>
        </p:nvSpPr>
        <p:spPr bwMode="auto">
          <a:xfrm>
            <a:off x="323850" y="4868863"/>
            <a:ext cx="8642350" cy="360362"/>
          </a:xfrm>
          <a:prstGeom prst="rect">
            <a:avLst/>
          </a:prstGeom>
          <a:solidFill>
            <a:srgbClr val="BBEFA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buFontTx/>
              <a:buBlip>
                <a:blip r:embed="rId2"/>
              </a:buBlip>
            </a:pPr>
            <a:r>
              <a:rPr lang="ru-RU" b="1"/>
              <a:t>Не допускается изготовление ЛП, зарегистрированных в РФ</a:t>
            </a:r>
          </a:p>
        </p:txBody>
      </p:sp>
      <p:sp>
        <p:nvSpPr>
          <p:cNvPr id="14342" name="Прямоугольник 5"/>
          <p:cNvSpPr>
            <a:spLocks noChangeArrowheads="1"/>
          </p:cNvSpPr>
          <p:nvPr/>
        </p:nvSpPr>
        <p:spPr bwMode="auto">
          <a:xfrm>
            <a:off x="323850" y="5516563"/>
            <a:ext cx="8642350" cy="647700"/>
          </a:xfrm>
          <a:prstGeom prst="rect">
            <a:avLst/>
          </a:prstGeom>
          <a:solidFill>
            <a:srgbClr val="BBEFAF"/>
          </a:solidFill>
          <a:ln w="25400" algn="ctr">
            <a:solidFill>
              <a:srgbClr val="89A4A7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buFontTx/>
              <a:buBlip>
                <a:blip r:embed="rId2"/>
              </a:buBlip>
            </a:pPr>
            <a:r>
              <a:rPr lang="ru-RU" b="1"/>
              <a:t>Маркировка и оформление изготовленных ЛП должны соответствовать правилам, утверждённым МЗ РФ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mtClean="0"/>
              <a:t>Общие требования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B7FFEC"/>
          </a:solidFill>
        </p:spPr>
        <p:txBody>
          <a:bodyPr/>
          <a:lstStyle/>
          <a:p>
            <a:pPr algn="just">
              <a:defRPr/>
            </a:pPr>
            <a:r>
              <a:rPr lang="ru-RU" b="1" smtClean="0">
                <a:solidFill>
                  <a:schemeClr val="accent2"/>
                </a:solidFill>
              </a:rPr>
              <a:t>Качество изготовленного ЛП определяется его соответствием </a:t>
            </a:r>
            <a:r>
              <a:rPr lang="ru-RU" b="1" u="sng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требованиям НД</a:t>
            </a:r>
            <a:r>
              <a:rPr lang="ru-RU" b="1" smtClean="0">
                <a:solidFill>
                  <a:schemeClr val="accent2"/>
                </a:solidFill>
              </a:rPr>
              <a:t> (ФС, ОФС, документа в области контроля качества)</a:t>
            </a:r>
          </a:p>
          <a:p>
            <a:pPr>
              <a:defRPr/>
            </a:pPr>
            <a:endParaRPr lang="ru-RU" b="1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mtClean="0"/>
              <a:t>Общие требования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B7FFEC"/>
          </a:solidFill>
        </p:spPr>
        <p:txBody>
          <a:bodyPr/>
          <a:lstStyle/>
          <a:p>
            <a:pPr algn="just">
              <a:defRPr/>
            </a:pPr>
            <a:r>
              <a:rPr lang="ru-RU" b="1" smtClean="0">
                <a:solidFill>
                  <a:schemeClr val="accent2"/>
                </a:solidFill>
              </a:rPr>
              <a:t>АО обеспечивают </a:t>
            </a:r>
            <a:r>
              <a:rPr lang="ru-RU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исправность и точность</a:t>
            </a:r>
            <a:r>
              <a:rPr lang="ru-RU" b="1" smtClean="0">
                <a:solidFill>
                  <a:schemeClr val="accent2"/>
                </a:solidFill>
              </a:rPr>
              <a:t> средств измерений, используемых при изготовлении и контроле качества ЛП, а также </a:t>
            </a:r>
            <a:r>
              <a:rPr lang="ru-RU" b="1" u="sng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регулярность их поверки и (или) калибровки.</a:t>
            </a:r>
          </a:p>
          <a:p>
            <a:pPr>
              <a:defRPr/>
            </a:pPr>
            <a:endParaRPr lang="ru-RU" b="1" u="sng" smtClean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mtClean="0"/>
              <a:t>Общие требования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B7FFEC"/>
          </a:solidFill>
        </p:spPr>
        <p:txBody>
          <a:bodyPr/>
          <a:lstStyle/>
          <a:p>
            <a:pPr>
              <a:lnSpc>
                <a:spcPct val="90000"/>
              </a:lnSpc>
              <a:buFontTx/>
              <a:buNone/>
              <a:defRPr/>
            </a:pPr>
            <a:r>
              <a:rPr lang="ru-RU" b="1" smtClean="0">
                <a:solidFill>
                  <a:schemeClr val="accent2"/>
                </a:solidFill>
              </a:rPr>
              <a:t>Штангласы, предназначенные для хранения ЛС оформляются с указанием </a:t>
            </a:r>
          </a:p>
          <a:p>
            <a:pPr>
              <a:lnSpc>
                <a:spcPct val="90000"/>
              </a:lnSpc>
              <a:defRPr/>
            </a:pPr>
            <a:r>
              <a:rPr lang="ru-RU" b="1" u="sng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наименования ЛС,</a:t>
            </a:r>
          </a:p>
          <a:p>
            <a:pPr>
              <a:lnSpc>
                <a:spcPct val="90000"/>
              </a:lnSpc>
              <a:defRPr/>
            </a:pPr>
            <a:r>
              <a:rPr lang="ru-RU" b="1" u="sng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даты заполнения,</a:t>
            </a:r>
          </a:p>
          <a:p>
            <a:pPr>
              <a:lnSpc>
                <a:spcPct val="90000"/>
              </a:lnSpc>
              <a:defRPr/>
            </a:pPr>
            <a:r>
              <a:rPr lang="ru-RU" b="1" u="sng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даты окончания срока годности,</a:t>
            </a:r>
          </a:p>
          <a:p>
            <a:pPr>
              <a:lnSpc>
                <a:spcPct val="90000"/>
              </a:lnSpc>
              <a:defRPr/>
            </a:pPr>
            <a:r>
              <a:rPr lang="ru-RU" b="1" u="sng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подписей заполнившего штанглас и проверившего подлинность ЛС в штангласе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mtClean="0"/>
              <a:t>Общие требования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785225" cy="4525963"/>
          </a:xfrm>
          <a:solidFill>
            <a:srgbClr val="B7FFEC"/>
          </a:solidFill>
        </p:spPr>
        <p:txBody>
          <a:bodyPr/>
          <a:lstStyle/>
          <a:p>
            <a:pPr algn="just">
              <a:defRPr/>
            </a:pPr>
            <a:r>
              <a:rPr lang="ru-RU" b="1" smtClean="0">
                <a:solidFill>
                  <a:schemeClr val="accent2"/>
                </a:solidFill>
              </a:rPr>
              <a:t>При изготовлении концентрированных растворов, полуфабрикатов, ЛП в виде внутриаптечной заготовки, </a:t>
            </a:r>
          </a:p>
          <a:p>
            <a:pPr algn="just">
              <a:defRPr/>
            </a:pPr>
            <a:r>
              <a:rPr lang="ru-RU" b="1" smtClean="0">
                <a:solidFill>
                  <a:schemeClr val="accent2"/>
                </a:solidFill>
              </a:rPr>
              <a:t>при фасовке ЛП </a:t>
            </a:r>
          </a:p>
          <a:p>
            <a:pPr algn="just">
              <a:buFontTx/>
              <a:buNone/>
              <a:defRPr/>
            </a:pPr>
            <a:r>
              <a:rPr lang="ru-RU" b="1" smtClean="0">
                <a:solidFill>
                  <a:schemeClr val="accent2"/>
                </a:solidFill>
              </a:rPr>
              <a:t>все записи производятся </a:t>
            </a:r>
            <a:r>
              <a:rPr lang="ru-RU" b="1" u="sng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 журнале лабораторных и фасовочных работ,</a:t>
            </a:r>
            <a:r>
              <a:rPr lang="ru-RU" b="1" smtClean="0">
                <a:solidFill>
                  <a:schemeClr val="accent2"/>
                </a:solidFill>
              </a:rPr>
              <a:t> оформляемом </a:t>
            </a:r>
            <a:r>
              <a:rPr lang="ru-RU" b="1" i="1" smtClean="0">
                <a:solidFill>
                  <a:schemeClr val="accent2"/>
                </a:solidFill>
              </a:rPr>
              <a:t>на бумажном носителе или в электронном виде.</a:t>
            </a:r>
          </a:p>
          <a:p>
            <a:pPr>
              <a:defRPr/>
            </a:pPr>
            <a:endParaRPr lang="ru-RU" b="1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mtClean="0"/>
              <a:t>Общие требования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642350" cy="4525963"/>
          </a:xfrm>
          <a:solidFill>
            <a:srgbClr val="B7FFEC"/>
          </a:solidFill>
        </p:spPr>
        <p:txBody>
          <a:bodyPr/>
          <a:lstStyle/>
          <a:p>
            <a:pPr algn="just">
              <a:lnSpc>
                <a:spcPct val="80000"/>
              </a:lnSpc>
              <a:buFontTx/>
              <a:buNone/>
              <a:defRPr/>
            </a:pPr>
            <a:r>
              <a:rPr lang="ru-RU" sz="2800" b="1" u="sng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Упаковка изготовленных ЛП осуществляется в зависимости от формы и способа применения ЛП.</a:t>
            </a:r>
          </a:p>
          <a:p>
            <a:pPr>
              <a:lnSpc>
                <a:spcPct val="80000"/>
              </a:lnSpc>
              <a:defRPr/>
            </a:pPr>
            <a:r>
              <a:rPr lang="ru-RU" sz="2800" smtClean="0">
                <a:solidFill>
                  <a:schemeClr val="accent2"/>
                </a:solidFill>
              </a:rPr>
              <a:t>ЛП, изготовленные в асептических условиях, упаковываются в стерильную упаковку.</a:t>
            </a:r>
          </a:p>
          <a:p>
            <a:pPr>
              <a:lnSpc>
                <a:spcPct val="80000"/>
              </a:lnSpc>
              <a:defRPr/>
            </a:pPr>
            <a:r>
              <a:rPr lang="ru-RU" sz="2800" smtClean="0">
                <a:solidFill>
                  <a:schemeClr val="accent2"/>
                </a:solidFill>
              </a:rPr>
              <a:t>Мази - в широкогорлые банки, контейнеры, тубы и др. ёмкости, удобные для использования.</a:t>
            </a:r>
          </a:p>
          <a:p>
            <a:pPr>
              <a:lnSpc>
                <a:spcPct val="80000"/>
              </a:lnSpc>
              <a:defRPr/>
            </a:pPr>
            <a:r>
              <a:rPr lang="ru-RU" sz="2800" smtClean="0">
                <a:solidFill>
                  <a:schemeClr val="accent2"/>
                </a:solidFill>
              </a:rPr>
              <a:t>Жидкие ЛФ - в плотно закрывающиеся емкости.</a:t>
            </a:r>
          </a:p>
          <a:p>
            <a:pPr>
              <a:lnSpc>
                <a:spcPct val="80000"/>
              </a:lnSpc>
              <a:defRPr/>
            </a:pPr>
            <a:r>
              <a:rPr lang="ru-RU" sz="2800" smtClean="0">
                <a:solidFill>
                  <a:schemeClr val="accent2"/>
                </a:solidFill>
              </a:rPr>
              <a:t>Суппозитории - в индивидуальную первичную упаковку и во вторичную упаковку (коробку или пакет).</a:t>
            </a:r>
          </a:p>
          <a:p>
            <a:pPr>
              <a:lnSpc>
                <a:spcPct val="80000"/>
              </a:lnSpc>
              <a:defRPr/>
            </a:pPr>
            <a:endParaRPr lang="ru-RU" sz="2800" b="1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mtClean="0"/>
              <a:t>Общие требования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00200"/>
            <a:ext cx="8496300" cy="4525963"/>
          </a:xfrm>
          <a:solidFill>
            <a:srgbClr val="B7FFEC"/>
          </a:solidFill>
        </p:spPr>
        <p:txBody>
          <a:bodyPr/>
          <a:lstStyle/>
          <a:p>
            <a:pPr>
              <a:defRPr/>
            </a:pPr>
            <a:r>
              <a:rPr lang="ru-RU" b="1" u="sng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Маркировка (оформление)</a:t>
            </a:r>
            <a:r>
              <a:rPr lang="ru-RU" b="1" smtClean="0">
                <a:solidFill>
                  <a:schemeClr val="accent2"/>
                </a:solidFill>
              </a:rPr>
              <a:t> изготовленных ЛП должна соответствовать требованиям, указанным в </a:t>
            </a:r>
            <a:r>
              <a:rPr lang="ru-RU" b="1" smtClean="0">
                <a:solidFill>
                  <a:schemeClr val="accent2"/>
                </a:solidFill>
                <a:hlinkClick r:id="rId2"/>
              </a:rPr>
              <a:t>приложении N 1</a:t>
            </a:r>
            <a:r>
              <a:rPr lang="ru-RU" b="1" smtClean="0">
                <a:solidFill>
                  <a:schemeClr val="accent2"/>
                </a:solidFill>
              </a:rPr>
              <a:t> к приказу 751н.</a:t>
            </a:r>
          </a:p>
          <a:p>
            <a:pPr>
              <a:defRPr/>
            </a:pPr>
            <a:endParaRPr lang="ru-RU" b="1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Содержимое 2"/>
          <p:cNvSpPr>
            <a:spLocks/>
          </p:cNvSpPr>
          <p:nvPr/>
        </p:nvSpPr>
        <p:spPr bwMode="auto">
          <a:xfrm>
            <a:off x="179388" y="3213100"/>
            <a:ext cx="8785225" cy="792163"/>
          </a:xfrm>
          <a:prstGeom prst="rect">
            <a:avLst/>
          </a:prstGeom>
          <a:solidFill>
            <a:srgbClr val="BCFFA7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ru-RU" sz="32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БЛАГОДАРЮ ЗА ВНИМАНИЕ!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785225" cy="1143000"/>
          </a:xfrm>
          <a:solidFill>
            <a:srgbClr val="CCFF99"/>
          </a:solidFill>
        </p:spPr>
        <p:txBody>
          <a:bodyPr/>
          <a:lstStyle/>
          <a:p>
            <a:pPr algn="ctr">
              <a:defRPr/>
            </a:pPr>
            <a:r>
              <a:rPr lang="ru-RU" sz="240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Федеральный закон от 12.04.2010 № 61-ФЗ</a:t>
            </a:r>
            <a:r>
              <a:rPr lang="ru-RU" sz="400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sz="400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sz="4000" smtClean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713787" cy="5068888"/>
          </a:xfrm>
          <a:solidFill>
            <a:srgbClr val="CCFF99"/>
          </a:solidFill>
        </p:spPr>
        <p:txBody>
          <a:bodyPr/>
          <a:lstStyle/>
          <a:p>
            <a:pPr>
              <a:lnSpc>
                <a:spcPct val="80000"/>
              </a:lnSpc>
              <a:buFontTx/>
              <a:buNone/>
              <a:defRPr/>
            </a:pPr>
            <a:r>
              <a:rPr lang="ru-RU" sz="2000" b="1" smtClean="0">
                <a:solidFill>
                  <a:srgbClr val="0033CC"/>
                </a:solidFill>
              </a:rPr>
              <a:t>В соответствии со ст. 8, 9 гл. 4 государственный контроль при обращении ЛС включает:</a:t>
            </a:r>
          </a:p>
          <a:p>
            <a:pPr>
              <a:lnSpc>
                <a:spcPct val="80000"/>
              </a:lnSpc>
              <a:defRPr/>
            </a:pPr>
            <a:r>
              <a:rPr lang="ru-RU" sz="2000" b="1" smtClean="0">
                <a:solidFill>
                  <a:srgbClr val="0033CC"/>
                </a:solidFill>
              </a:rPr>
              <a:t>лицензирование производства ЛС;</a:t>
            </a:r>
          </a:p>
          <a:p>
            <a:pPr>
              <a:lnSpc>
                <a:spcPct val="80000"/>
              </a:lnSpc>
              <a:defRPr/>
            </a:pPr>
            <a:r>
              <a:rPr lang="ru-RU" sz="2000" b="1" u="sng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госконтроль при обращении ЛС.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ru-RU" sz="2000" b="1" u="sng" smtClean="0">
              <a:solidFill>
                <a:srgbClr val="0033C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ru-RU" sz="2000" b="1" u="sng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Госконтроль при обращении ЛС включает в себя контроль за изготовлением и отпуском ЛП.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ru-RU" sz="2000" b="1" u="sng" smtClean="0">
              <a:solidFill>
                <a:srgbClr val="0033C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ru-RU" sz="2000" b="1" smtClean="0">
                <a:solidFill>
                  <a:srgbClr val="0033CC"/>
                </a:solidFill>
              </a:rPr>
              <a:t>В качестве инструмента госконтроля используют </a:t>
            </a:r>
            <a:r>
              <a:rPr lang="ru-RU" sz="2000" b="1" u="sng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проведение проверок</a:t>
            </a:r>
            <a:r>
              <a:rPr lang="ru-RU" sz="2000" b="1" smtClean="0">
                <a:solidFill>
                  <a:srgbClr val="0033CC"/>
                </a:solidFill>
              </a:rPr>
              <a:t> соблюдения субъектами обращения ЛС правил изготовления и отпуска ЛП.</a:t>
            </a:r>
          </a:p>
          <a:p>
            <a:pPr>
              <a:lnSpc>
                <a:spcPct val="80000"/>
              </a:lnSpc>
              <a:buFontTx/>
              <a:buNone/>
              <a:defRPr/>
            </a:pPr>
            <a:endParaRPr lang="ru-RU" sz="2000" b="1" smtClean="0">
              <a:solidFill>
                <a:srgbClr val="0033CC"/>
              </a:solidFill>
            </a:endParaRPr>
          </a:p>
          <a:p>
            <a:pPr>
              <a:lnSpc>
                <a:spcPct val="80000"/>
              </a:lnSpc>
              <a:buFontTx/>
              <a:buNone/>
              <a:defRPr/>
            </a:pPr>
            <a:r>
              <a:rPr lang="ru-RU" sz="2000" b="1" u="sng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Цель внутриаптечного контроля</a:t>
            </a:r>
            <a:r>
              <a:rPr lang="ru-RU" sz="2000" b="1" smtClean="0">
                <a:solidFill>
                  <a:srgbClr val="0033CC"/>
                </a:solidFill>
              </a:rPr>
              <a:t> – предупреждение поступления в аптеку некачественного товара; обеспечение качества изготавливаемых по рецептам и требованиям ЛП, внутриаптечной заготовки, фасовки, концентратов и полуфабрикатов действующим нормативным требованиям.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675687" cy="939800"/>
          </a:xfrm>
        </p:spPr>
        <p:txBody>
          <a:bodyPr/>
          <a:lstStyle/>
          <a:p>
            <a:pPr algn="ctr" eaLnBrk="1" hangingPunct="1"/>
            <a:r>
              <a:rPr lang="ru-RU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Ответственность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5288" y="1916113"/>
            <a:ext cx="8353425" cy="45370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b="1">
                <a:solidFill>
                  <a:srgbClr val="CC3300"/>
                </a:solidFill>
              </a:rPr>
              <a:t>Ответственность за несоблюдение правил изготовления и отпуска лекарственных препаратов предусмотрена в соответствии </a:t>
            </a:r>
          </a:p>
          <a:p>
            <a:pPr algn="ctr">
              <a:defRPr/>
            </a:pPr>
            <a:r>
              <a:rPr lang="ru-RU" sz="2000" b="1">
                <a:solidFill>
                  <a:schemeClr val="tx1"/>
                </a:solidFill>
              </a:rPr>
              <a:t>со ст. 69 «Возмещение вреда, причиненного здоровью граждан вследствие применения лекарственных препаратов» 61-ФЗ </a:t>
            </a:r>
          </a:p>
          <a:p>
            <a:pPr algn="ctr">
              <a:defRPr/>
            </a:pPr>
            <a:r>
              <a:rPr lang="ru-RU" sz="2000" b="1">
                <a:solidFill>
                  <a:schemeClr val="tx1"/>
                </a:solidFill>
              </a:rPr>
              <a:t>и с § 2 «Возмещение вреда, причиненного жизни или здоровью гражданина» КоАП. </a:t>
            </a:r>
          </a:p>
          <a:p>
            <a:pPr algn="ctr">
              <a:defRPr/>
            </a:pPr>
            <a:r>
              <a:rPr lang="ru-RU" sz="2000" b="1">
                <a:solidFill>
                  <a:srgbClr val="CC3300"/>
                </a:solidFill>
              </a:rPr>
              <a:t>Размер возмещения исчисляется от среднемесячного заработка, но не ниже установленной величины прожиточного минимума.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200" smtClean="0">
                <a:solidFill>
                  <a:srgbClr val="FFFF00"/>
                </a:solidFill>
              </a:rPr>
              <a:t>Организация процесса изготовления / контроля качества</a:t>
            </a:r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539750" y="1628775"/>
            <a:ext cx="8147050" cy="4895850"/>
          </a:xfrm>
          <a:solidFill>
            <a:srgbClr val="FFFFCC"/>
          </a:solidFill>
        </p:spPr>
        <p:txBody>
          <a:bodyPr/>
          <a:lstStyle/>
          <a:p>
            <a:pPr>
              <a:buFontTx/>
              <a:buNone/>
            </a:pPr>
            <a:r>
              <a:rPr lang="ru-RU" sz="2400" b="1" smtClean="0"/>
              <a:t>Для организации процесса изготовления / контроля качества ЛС в аптечной организации необходимо иметь:</a:t>
            </a:r>
          </a:p>
          <a:p>
            <a:pPr>
              <a:buFontTx/>
              <a:buNone/>
            </a:pPr>
            <a:endParaRPr lang="ru-RU" sz="2400" b="1" smtClean="0"/>
          </a:p>
          <a:p>
            <a:pPr>
              <a:buFontTx/>
              <a:buBlip>
                <a:blip r:embed="rId2"/>
              </a:buBlip>
            </a:pPr>
            <a:r>
              <a:rPr lang="ru-RU" sz="2400" b="1" smtClean="0"/>
              <a:t>помещения, оборудование и оснащение, соответствующие нормативным требованиям;</a:t>
            </a:r>
          </a:p>
          <a:p>
            <a:pPr>
              <a:buFontTx/>
              <a:buBlip>
                <a:blip r:embed="rId2"/>
              </a:buBlip>
            </a:pPr>
            <a:r>
              <a:rPr lang="ru-RU" sz="2400" b="1" smtClean="0"/>
              <a:t>сырьё и материалы для изготовления лекарственных форм по рецептам и требованиям, внутриаптечной заготовки, фасовки, концентратов и полуфабрикатов;</a:t>
            </a:r>
          </a:p>
          <a:p>
            <a:pPr>
              <a:buFontTx/>
              <a:buBlip>
                <a:blip r:embed="rId2"/>
              </a:buBlip>
            </a:pPr>
            <a:r>
              <a:rPr lang="ru-RU" sz="2400" b="1" smtClean="0"/>
              <a:t>специалистов (провизоров и фармацевтов), имеющих сертификаты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Скругленный прямоугольник 5"/>
          <p:cNvSpPr>
            <a:spLocks noChangeArrowheads="1"/>
          </p:cNvSpPr>
          <p:nvPr/>
        </p:nvSpPr>
        <p:spPr bwMode="auto">
          <a:xfrm>
            <a:off x="179388" y="1628775"/>
            <a:ext cx="4141787" cy="2447925"/>
          </a:xfrm>
          <a:prstGeom prst="roundRect">
            <a:avLst>
              <a:gd name="adj" fmla="val 16667"/>
            </a:avLst>
          </a:prstGeom>
          <a:solidFill>
            <a:srgbClr val="CCFF99"/>
          </a:solidFill>
          <a:ln w="25400" algn="ctr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b="1"/>
              <a:t>разнообразием прописей по составу ЛП, числу и дозировкам ингредиентов, ЛФ. Разнообразие прописей отражает индивидуальный подход к лечению больных и клиническое мышление врача</a:t>
            </a:r>
          </a:p>
        </p:txBody>
      </p:sp>
      <p:sp>
        <p:nvSpPr>
          <p:cNvPr id="20482" name="Скругленный прямоугольник 4"/>
          <p:cNvSpPr>
            <a:spLocks noChangeArrowheads="1"/>
          </p:cNvSpPr>
          <p:nvPr/>
        </p:nvSpPr>
        <p:spPr bwMode="auto">
          <a:xfrm>
            <a:off x="4643438" y="1628775"/>
            <a:ext cx="4321175" cy="2449513"/>
          </a:xfrm>
          <a:prstGeom prst="roundRect">
            <a:avLst>
              <a:gd name="adj" fmla="val 16667"/>
            </a:avLst>
          </a:prstGeom>
          <a:solidFill>
            <a:srgbClr val="CCFF99"/>
          </a:solidFill>
          <a:ln w="25400" algn="ctr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b="1"/>
              <a:t>относительной неустойчивостью экстемпоральных ЛФ за счёт редкого использования стабилизаторов</a:t>
            </a:r>
          </a:p>
        </p:txBody>
      </p:sp>
      <p:sp>
        <p:nvSpPr>
          <p:cNvPr id="2048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>
                <a:latin typeface="Times New Roman" pitchFamily="18" charset="0"/>
                <a:cs typeface="Times New Roman" pitchFamily="18" charset="0"/>
              </a:rPr>
              <a:t>Особенности аптечного изготовления обусловлены</a:t>
            </a:r>
          </a:p>
        </p:txBody>
      </p:sp>
      <p:sp>
        <p:nvSpPr>
          <p:cNvPr id="20484" name="Скругленный прямоугольник 5"/>
          <p:cNvSpPr>
            <a:spLocks noChangeArrowheads="1"/>
          </p:cNvSpPr>
          <p:nvPr/>
        </p:nvSpPr>
        <p:spPr bwMode="auto">
          <a:xfrm>
            <a:off x="4643438" y="4508500"/>
            <a:ext cx="4321175" cy="2160588"/>
          </a:xfrm>
          <a:prstGeom prst="roundRect">
            <a:avLst>
              <a:gd name="adj" fmla="val 16667"/>
            </a:avLst>
          </a:prstGeom>
          <a:solidFill>
            <a:srgbClr val="CCFF99"/>
          </a:solidFill>
          <a:ln w="25400" algn="ctr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b="1"/>
              <a:t>изготовлением на одном рабочем месте разных по составу ЛП </a:t>
            </a:r>
            <a:r>
              <a:rPr lang="ru-RU" b="1" u="sng"/>
              <a:t>(необходимо помнить о недопустимости одновременного изготовления разных ЛП)</a:t>
            </a:r>
            <a:endParaRPr lang="ru-RU" b="1"/>
          </a:p>
          <a:p>
            <a:pPr algn="ctr"/>
            <a:endParaRPr lang="ru-RU" b="1">
              <a:solidFill>
                <a:srgbClr val="FFFFFF"/>
              </a:solidFill>
            </a:endParaRPr>
          </a:p>
        </p:txBody>
      </p:sp>
      <p:sp>
        <p:nvSpPr>
          <p:cNvPr id="20485" name="Скругленный прямоугольник 5"/>
          <p:cNvSpPr>
            <a:spLocks noChangeArrowheads="1"/>
          </p:cNvSpPr>
          <p:nvPr/>
        </p:nvSpPr>
        <p:spPr bwMode="auto">
          <a:xfrm>
            <a:off x="179388" y="4508500"/>
            <a:ext cx="4141787" cy="2160588"/>
          </a:xfrm>
          <a:prstGeom prst="roundRect">
            <a:avLst>
              <a:gd name="adj" fmla="val 16667"/>
            </a:avLst>
          </a:prstGeom>
          <a:solidFill>
            <a:srgbClr val="CCFF99"/>
          </a:solidFill>
          <a:ln w="25400" algn="ctr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ru-RU" b="1"/>
          </a:p>
          <a:p>
            <a:pPr algn="ctr"/>
            <a:r>
              <a:rPr lang="ru-RU" b="1"/>
              <a:t>высокими затратами процесса изготовления ЛП (большие площади, высокотехнологичное оборудование, квалифицированный персонал, обеспечение качества технологических процессов и т.д.).</a:t>
            </a:r>
          </a:p>
          <a:p>
            <a:pPr algn="ctr"/>
            <a:endParaRPr lang="ru-RU" b="1">
              <a:solidFill>
                <a:srgbClr val="FFFFFF"/>
              </a:solidFill>
            </a:endParaRPr>
          </a:p>
        </p:txBody>
      </p:sp>
      <p:sp>
        <p:nvSpPr>
          <p:cNvPr id="20486" name="AutoShape 12"/>
          <p:cNvSpPr>
            <a:spLocks noChangeArrowheads="1"/>
          </p:cNvSpPr>
          <p:nvPr/>
        </p:nvSpPr>
        <p:spPr bwMode="auto">
          <a:xfrm rot="-2791584">
            <a:off x="4175125" y="3897313"/>
            <a:ext cx="503237" cy="719138"/>
          </a:xfrm>
          <a:custGeom>
            <a:avLst/>
            <a:gdLst>
              <a:gd name="T0" fmla="*/ 11724419 w 21600"/>
              <a:gd name="T1" fmla="*/ 11971284 h 21600"/>
              <a:gd name="T2" fmla="*/ 5862221 w 21600"/>
              <a:gd name="T3" fmla="*/ 23942567 h 21600"/>
              <a:gd name="T4" fmla="*/ 0 w 21600"/>
              <a:gd name="T5" fmla="*/ 11971284 h 21600"/>
              <a:gd name="T6" fmla="*/ 5862221 w 21600"/>
              <a:gd name="T7" fmla="*/ 0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5400 w 21600"/>
              <a:gd name="T13" fmla="*/ 5400 h 21600"/>
              <a:gd name="T14" fmla="*/ 162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400" y="5400"/>
                </a:moveTo>
                <a:lnTo>
                  <a:pt x="9450" y="5400"/>
                </a:lnTo>
                <a:lnTo>
                  <a:pt x="9450" y="2700"/>
                </a:lnTo>
                <a:lnTo>
                  <a:pt x="8100" y="2700"/>
                </a:lnTo>
                <a:lnTo>
                  <a:pt x="10800" y="0"/>
                </a:lnTo>
                <a:lnTo>
                  <a:pt x="13500" y="2700"/>
                </a:lnTo>
                <a:lnTo>
                  <a:pt x="12150" y="2700"/>
                </a:lnTo>
                <a:lnTo>
                  <a:pt x="12150" y="5400"/>
                </a:lnTo>
                <a:lnTo>
                  <a:pt x="16200" y="5400"/>
                </a:lnTo>
                <a:lnTo>
                  <a:pt x="16200" y="9450"/>
                </a:lnTo>
                <a:lnTo>
                  <a:pt x="18900" y="9450"/>
                </a:lnTo>
                <a:lnTo>
                  <a:pt x="18900" y="8100"/>
                </a:lnTo>
                <a:lnTo>
                  <a:pt x="21600" y="10800"/>
                </a:lnTo>
                <a:lnTo>
                  <a:pt x="18900" y="13500"/>
                </a:lnTo>
                <a:lnTo>
                  <a:pt x="18900" y="12150"/>
                </a:lnTo>
                <a:lnTo>
                  <a:pt x="16200" y="12150"/>
                </a:lnTo>
                <a:lnTo>
                  <a:pt x="16200" y="16200"/>
                </a:lnTo>
                <a:lnTo>
                  <a:pt x="12150" y="16200"/>
                </a:lnTo>
                <a:lnTo>
                  <a:pt x="12150" y="18900"/>
                </a:lnTo>
                <a:lnTo>
                  <a:pt x="13500" y="18900"/>
                </a:lnTo>
                <a:lnTo>
                  <a:pt x="10800" y="21600"/>
                </a:lnTo>
                <a:lnTo>
                  <a:pt x="8100" y="18900"/>
                </a:lnTo>
                <a:lnTo>
                  <a:pt x="9450" y="18900"/>
                </a:lnTo>
                <a:lnTo>
                  <a:pt x="9450" y="16200"/>
                </a:lnTo>
                <a:lnTo>
                  <a:pt x="5400" y="16200"/>
                </a:lnTo>
                <a:lnTo>
                  <a:pt x="5400" y="12150"/>
                </a:lnTo>
                <a:lnTo>
                  <a:pt x="2700" y="12150"/>
                </a:lnTo>
                <a:lnTo>
                  <a:pt x="2700" y="13500"/>
                </a:lnTo>
                <a:lnTo>
                  <a:pt x="0" y="10800"/>
                </a:lnTo>
                <a:lnTo>
                  <a:pt x="2700" y="8100"/>
                </a:lnTo>
                <a:lnTo>
                  <a:pt x="2700" y="9450"/>
                </a:lnTo>
                <a:lnTo>
                  <a:pt x="5400" y="9450"/>
                </a:lnTo>
                <a:close/>
              </a:path>
            </a:pathLst>
          </a:cu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>
                <a:solidFill>
                  <a:srgbClr val="FFFF00"/>
                </a:solidFill>
                <a:latin typeface="Times New Roman" pitchFamily="18" charset="0"/>
              </a:rPr>
              <a:t>Процедуры</a:t>
            </a:r>
          </a:p>
        </p:txBody>
      </p:sp>
      <p:sp>
        <p:nvSpPr>
          <p:cNvPr id="18438" name="Содержимое 2"/>
          <p:cNvSpPr>
            <a:spLocks noGrp="1"/>
          </p:cNvSpPr>
          <p:nvPr>
            <p:ph idx="1"/>
          </p:nvPr>
        </p:nvSpPr>
        <p:spPr>
          <a:xfrm>
            <a:off x="323850" y="1916113"/>
            <a:ext cx="8362950" cy="4752975"/>
          </a:xfrm>
          <a:solidFill>
            <a:srgbClr val="FFFFCC"/>
          </a:solidFill>
        </p:spPr>
        <p:txBody>
          <a:bodyPr/>
          <a:lstStyle/>
          <a:p>
            <a:pPr algn="just" eaLnBrk="1" hangingPunct="1">
              <a:buFontTx/>
              <a:buNone/>
            </a:pPr>
            <a:endParaRPr lang="ru-RU" sz="1800" b="1" smtClean="0">
              <a:latin typeface="Times New Roman" pitchFamily="18" charset="0"/>
            </a:endParaRPr>
          </a:p>
          <a:p>
            <a:r>
              <a:rPr lang="ru-RU" sz="2200" b="1" smtClean="0">
                <a:solidFill>
                  <a:schemeClr val="hlink"/>
                </a:solidFill>
              </a:rPr>
              <a:t>вспомогательные работы</a:t>
            </a:r>
            <a:r>
              <a:rPr lang="ru-RU" sz="2200" b="1" smtClean="0"/>
              <a:t> (подготовка помещений, оборудования, сырья и материалов; получение воды очищенной и воды для инъекций; подготовка укупорочных и упаковочных средств, вспомогательных материалов; подготовка санспецодежды и самого персонала)</a:t>
            </a:r>
          </a:p>
          <a:p>
            <a:r>
              <a:rPr lang="ru-RU" sz="2200" b="1" smtClean="0">
                <a:solidFill>
                  <a:schemeClr val="hlink"/>
                </a:solidFill>
              </a:rPr>
              <a:t>технологический процесс</a:t>
            </a:r>
            <a:r>
              <a:rPr lang="ru-RU" sz="2200" b="1" smtClean="0"/>
              <a:t> (подготовка полуфабрикатов, концентратов, стабилизаторов и изотонирующих веществ; изготовление лекарственной формы; дозирование; упаковка; контроль качества; этикетирование)</a:t>
            </a:r>
          </a:p>
          <a:p>
            <a:r>
              <a:rPr lang="ru-RU" sz="2200" b="1" smtClean="0">
                <a:solidFill>
                  <a:schemeClr val="hlink"/>
                </a:solidFill>
              </a:rPr>
              <a:t>обезвреживание отходов, брака, оборудования</a:t>
            </a:r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-4498975" y="6249988"/>
          <a:ext cx="1333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7" name="Пакет" r:id="rId3" imgW="1333440" imgH="419040" progId="Package">
                  <p:embed/>
                </p:oleObj>
              </mc:Choice>
              <mc:Fallback>
                <p:oleObj name="Пакет" r:id="rId3" imgW="1333440" imgH="419040" progId="Package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4498975" y="6249988"/>
                        <a:ext cx="1333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pPr algn="ctr" eaLnBrk="1" hangingPunct="1"/>
            <a:r>
              <a:rPr lang="ru-RU" smtClean="0">
                <a:solidFill>
                  <a:srgbClr val="FFFF00"/>
                </a:solidFill>
                <a:latin typeface="Times New Roman" pitchFamily="18" charset="0"/>
              </a:rPr>
              <a:t>Анализ рецептуры </a:t>
            </a:r>
            <a:br>
              <a:rPr lang="ru-RU" smtClean="0">
                <a:solidFill>
                  <a:srgbClr val="FFFF00"/>
                </a:solidFill>
                <a:latin typeface="Times New Roman" pitchFamily="18" charset="0"/>
              </a:rPr>
            </a:br>
            <a:r>
              <a:rPr lang="ru-RU" smtClean="0">
                <a:solidFill>
                  <a:srgbClr val="FFFF00"/>
                </a:solidFill>
                <a:latin typeface="Times New Roman" pitchFamily="18" charset="0"/>
              </a:rPr>
              <a:t>проводится с целью выявления</a:t>
            </a:r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179388" y="1844675"/>
            <a:ext cx="8785225" cy="4679950"/>
          </a:xfrm>
          <a:solidFill>
            <a:srgbClr val="FFFFCC"/>
          </a:solidFill>
        </p:spPr>
        <p:txBody>
          <a:bodyPr/>
          <a:lstStyle/>
          <a:p>
            <a:pPr>
              <a:buFontTx/>
              <a:buBlip>
                <a:blip r:embed="rId2"/>
              </a:buBlip>
            </a:pPr>
            <a:r>
              <a:rPr lang="ru-RU" sz="2200" b="1" smtClean="0"/>
              <a:t>часто встречающихся прописей для перевода их во внутриаптечные заготовки и фасовки, а при возможности и для передачи для промышленного изготовления</a:t>
            </a:r>
          </a:p>
          <a:p>
            <a:pPr>
              <a:buFontTx/>
              <a:buBlip>
                <a:blip r:embed="rId2"/>
              </a:buBlip>
            </a:pPr>
            <a:r>
              <a:rPr lang="ru-RU" sz="2200" b="1" smtClean="0"/>
              <a:t>часто и редко используемых ингредиентов с целью улучшения эргономических характеристик расположения этих ЛС (в непосредственной близости от фармацевта, занятого изготовлением, или на расстоянии от него)</a:t>
            </a:r>
          </a:p>
          <a:p>
            <a:pPr>
              <a:buFontTx/>
              <a:buBlip>
                <a:blip r:embed="rId2"/>
              </a:buBlip>
            </a:pPr>
            <a:r>
              <a:rPr lang="ru-RU" sz="2200" b="1" smtClean="0"/>
              <a:t>возможности заготовки стабилизаторов, концентратов и полуфабрикатов</a:t>
            </a:r>
          </a:p>
          <a:p>
            <a:pPr>
              <a:buFontTx/>
              <a:buBlip>
                <a:blip r:embed="rId2"/>
              </a:buBlip>
            </a:pPr>
            <a:r>
              <a:rPr lang="ru-RU" sz="2200" b="1" smtClean="0"/>
              <a:t>прописей, мало отличающихся по количеству ингредиентов в них, для последующей работы с врачами по их унификации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pPr algn="ctr" eaLnBrk="1" hangingPunct="1"/>
            <a:r>
              <a:rPr lang="ru-RU" smtClean="0">
                <a:solidFill>
                  <a:srgbClr val="FFFF00"/>
                </a:solidFill>
                <a:latin typeface="Times New Roman" pitchFamily="18" charset="0"/>
              </a:rPr>
              <a:t>Анализ рецептуры </a:t>
            </a:r>
            <a:br>
              <a:rPr lang="ru-RU" smtClean="0">
                <a:solidFill>
                  <a:srgbClr val="FFFF00"/>
                </a:solidFill>
                <a:latin typeface="Times New Roman" pitchFamily="18" charset="0"/>
              </a:rPr>
            </a:br>
            <a:r>
              <a:rPr lang="ru-RU" smtClean="0">
                <a:solidFill>
                  <a:srgbClr val="FFFF00"/>
                </a:solidFill>
                <a:latin typeface="Times New Roman" pitchFamily="18" charset="0"/>
              </a:rPr>
              <a:t>проводится с целью выявления</a:t>
            </a:r>
          </a:p>
        </p:txBody>
      </p:sp>
      <p:sp>
        <p:nvSpPr>
          <p:cNvPr id="22530" name="Содержимое 2"/>
          <p:cNvSpPr>
            <a:spLocks noGrp="1"/>
          </p:cNvSpPr>
          <p:nvPr>
            <p:ph idx="4294967295"/>
          </p:nvPr>
        </p:nvSpPr>
        <p:spPr>
          <a:xfrm>
            <a:off x="179388" y="1844675"/>
            <a:ext cx="8785225" cy="4537075"/>
          </a:xfrm>
          <a:solidFill>
            <a:srgbClr val="FFFFCC"/>
          </a:solidFill>
        </p:spPr>
        <p:txBody>
          <a:bodyPr/>
          <a:lstStyle/>
          <a:p>
            <a:pPr>
              <a:buFontTx/>
              <a:buBlip>
                <a:blip r:embed="rId2"/>
              </a:buBlip>
            </a:pPr>
            <a:endParaRPr lang="ru-RU" sz="2200" b="1" smtClean="0"/>
          </a:p>
          <a:p>
            <a:pPr>
              <a:buFontTx/>
              <a:buBlip>
                <a:blip r:embed="rId2"/>
              </a:buBlip>
            </a:pPr>
            <a:r>
              <a:rPr lang="ru-RU" sz="2200" b="1" smtClean="0"/>
              <a:t>структуры рецептуры по:</a:t>
            </a:r>
          </a:p>
          <a:p>
            <a:pPr lvl="1">
              <a:buFontTx/>
              <a:buBlip>
                <a:blip r:embed="rId3"/>
              </a:buBlip>
            </a:pPr>
            <a:endParaRPr lang="ru-RU" sz="2200" b="1" smtClean="0"/>
          </a:p>
          <a:p>
            <a:pPr lvl="1">
              <a:buFontTx/>
              <a:buBlip>
                <a:blip r:embed="rId3"/>
              </a:buBlip>
            </a:pPr>
            <a:r>
              <a:rPr lang="ru-RU" sz="2200" b="1" smtClean="0"/>
              <a:t>условиям изготовления (</a:t>
            </a:r>
            <a:r>
              <a:rPr lang="ru-RU" sz="2000" b="1" smtClean="0"/>
              <a:t>ЛП, изготавливаемые в асептических условиях и не в асептических условиях) </a:t>
            </a:r>
          </a:p>
          <a:p>
            <a:pPr lvl="1">
              <a:buFontTx/>
              <a:buBlip>
                <a:blip r:embed="rId3"/>
              </a:buBlip>
            </a:pPr>
            <a:r>
              <a:rPr lang="ru-RU" sz="2200" b="1" smtClean="0"/>
              <a:t>способам применения (</a:t>
            </a:r>
            <a:r>
              <a:rPr lang="ru-RU" sz="2000" b="1" smtClean="0"/>
              <a:t>наружные; внутренние)</a:t>
            </a:r>
          </a:p>
          <a:p>
            <a:pPr lvl="1">
              <a:buFontTx/>
              <a:buBlip>
                <a:blip r:embed="rId3"/>
              </a:buBlip>
            </a:pPr>
            <a:r>
              <a:rPr lang="ru-RU" sz="2200" b="1" smtClean="0"/>
              <a:t>видам лекарственных форм (</a:t>
            </a:r>
            <a:r>
              <a:rPr lang="ru-RU" sz="2000" b="1" smtClean="0"/>
              <a:t>порошки; растворы; мази; глазные капли и т.д.)</a:t>
            </a:r>
          </a:p>
          <a:p>
            <a:pPr lvl="1">
              <a:buFontTx/>
              <a:buBlip>
                <a:blip r:embed="rId3"/>
              </a:buBlip>
            </a:pPr>
            <a:r>
              <a:rPr lang="ru-RU" sz="2200" b="1" smtClean="0"/>
              <a:t>типу потребителей (институциональные потребители – МО и др. организации; конечные потребители (население)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04_2-bamboo">
  <a:themeElements>
    <a:clrScheme name="2-bambo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-bambo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-bambo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-bambo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-bambo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-bambo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-bambo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-bambo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-bambo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-bambo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-bambo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-bambo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-bambo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-bambo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104_2-bamboo</Template>
  <TotalTime>812</TotalTime>
  <Words>1360</Words>
  <Application>Microsoft Office PowerPoint</Application>
  <PresentationFormat>Экран (4:3)</PresentationFormat>
  <Paragraphs>130</Paragraphs>
  <Slides>26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0" baseType="lpstr">
      <vt:lpstr>Arial</vt:lpstr>
      <vt:lpstr>Times New Roman</vt:lpstr>
      <vt:lpstr>104_2-bamboo</vt:lpstr>
      <vt:lpstr>Пакет</vt:lpstr>
      <vt:lpstr>Организация аптечного изготовления и внутриаптечного контроля качества лекарственныхсредств</vt:lpstr>
      <vt:lpstr>Презентация PowerPoint</vt:lpstr>
      <vt:lpstr>Федеральный закон от 12.04.2010 № 61-ФЗ </vt:lpstr>
      <vt:lpstr>Ответственность</vt:lpstr>
      <vt:lpstr>Организация процесса изготовления / контроля качества</vt:lpstr>
      <vt:lpstr>Особенности аптечного изготовления обусловлены</vt:lpstr>
      <vt:lpstr>Процедуры</vt:lpstr>
      <vt:lpstr>Анализ рецептуры  проводится с целью выявления</vt:lpstr>
      <vt:lpstr>Анализ рецептуры  проводится с целью выявления</vt:lpstr>
      <vt:lpstr>Принципы НОТ</vt:lpstr>
      <vt:lpstr>Презентация PowerPoint</vt:lpstr>
      <vt:lpstr>Помещения и оснащение</vt:lpstr>
      <vt:lpstr>Помещения и оснащение</vt:lpstr>
      <vt:lpstr>Помещения и оснащение</vt:lpstr>
      <vt:lpstr>Кадры</vt:lpstr>
      <vt:lpstr>Кадры</vt:lpstr>
      <vt:lpstr> Осуществление деятельности </vt:lpstr>
      <vt:lpstr>Приказ Минздрава России от 26.10.2015 № 751н</vt:lpstr>
      <vt:lpstr>Приказ Минздрава России от 26.10.2015 № 751н, приложения</vt:lpstr>
      <vt:lpstr>Общие требования</vt:lpstr>
      <vt:lpstr>Общие требования</vt:lpstr>
      <vt:lpstr>Общие требования</vt:lpstr>
      <vt:lpstr>Общие требования</vt:lpstr>
      <vt:lpstr>Общие требования</vt:lpstr>
      <vt:lpstr>Общие требования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Acer</dc:creator>
  <cp:lastModifiedBy>34</cp:lastModifiedBy>
  <cp:revision>41</cp:revision>
  <dcterms:created xsi:type="dcterms:W3CDTF">2011-09-08T17:36:02Z</dcterms:created>
  <dcterms:modified xsi:type="dcterms:W3CDTF">2018-01-17T09:23:43Z</dcterms:modified>
</cp:coreProperties>
</file>