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6" r:id="rId19"/>
    <p:sldId id="277" r:id="rId20"/>
    <p:sldId id="278" r:id="rId21"/>
    <p:sldId id="279" r:id="rId22"/>
    <p:sldId id="273" r:id="rId23"/>
    <p:sldId id="274" r:id="rId24"/>
    <p:sldId id="275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03DA6-56A7-45E6-A2FD-45FA3D2036E6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231ED-A2F9-41B5-83E6-7D618060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gdb.rferl.org/4718CFD5-B8BC-426C-B9C1-B6C7B6711EAD_mw800_mh600_s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rf.foto.radikal.ru/0707/7d/9a20882d444e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92882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Естественное движение населения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215106" cy="35719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Мои документы\iроддаемость 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643182"/>
            <a:ext cx="6429420" cy="37862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Демографическое развитие </a:t>
            </a:r>
            <a:r>
              <a:rPr lang="ru-RU" sz="2400" b="1" dirty="0" smtClean="0">
                <a:solidFill>
                  <a:srgbClr val="C00000"/>
                </a:solidFill>
              </a:rPr>
              <a:t>семьи. Особенности семейной демографии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3512"/>
          </a:xfrm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Преобладание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малодетных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семей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Рост числа семей с одним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родителем («материнские»)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Проживание родственных семей отдельно друг от друга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совместное проживание двумя и тремя семьями составило 0,1% от всех семей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Различия между городскими и сельскими семьями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городе больше «материнских» семей, в селе – пожилые семейные пары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Растет число детей, родившихся вне зарегистрированного брака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Россия занимает первое место по числу абортов на число родившихся среди 40 промышленно развитых стран мира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Почти 2/3 россиян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имеют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60% из них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планирует обзавестись ими.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Старение населения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Низкий уровень рождаемости привел к тому, что люди в возрасте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65 лет и старше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России составляют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13%.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шкале ООН население считается старым, если удельный вес данного возраста превышает 7%.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прогнозам Российской Академии наук, к 2016 году пожилые люди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старше 60 лет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составят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общего числа россиян, а дети до 15 лет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17%.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Смертность.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</a:rPr>
              <a:t>Главные факторы </a:t>
            </a:r>
            <a:r>
              <a:rPr lang="ru-RU" b="1" dirty="0" smtClean="0">
                <a:solidFill>
                  <a:srgbClr val="C00000"/>
                </a:solidFill>
              </a:rPr>
              <a:t> - социально-экономические:</a:t>
            </a:r>
          </a:p>
          <a:p>
            <a:pPr>
              <a:buNone/>
            </a:pPr>
            <a:r>
              <a:rPr lang="ru-RU" b="1" dirty="0" smtClean="0"/>
              <a:t>1. Уровень благосостояния</a:t>
            </a:r>
          </a:p>
          <a:p>
            <a:pPr>
              <a:buNone/>
            </a:pPr>
            <a:r>
              <a:rPr lang="ru-RU" b="1" dirty="0" smtClean="0"/>
              <a:t>2. Образование</a:t>
            </a:r>
          </a:p>
          <a:p>
            <a:pPr>
              <a:buNone/>
            </a:pPr>
            <a:r>
              <a:rPr lang="ru-RU" b="1" dirty="0" smtClean="0"/>
              <a:t>3. Питание</a:t>
            </a:r>
          </a:p>
          <a:p>
            <a:pPr>
              <a:buNone/>
            </a:pPr>
            <a:r>
              <a:rPr lang="ru-RU" b="1" dirty="0" smtClean="0"/>
              <a:t>4. Жилищные условия</a:t>
            </a:r>
          </a:p>
          <a:p>
            <a:pPr>
              <a:buNone/>
            </a:pPr>
            <a:r>
              <a:rPr lang="ru-RU" b="1" dirty="0" smtClean="0"/>
              <a:t>5. Санитарно-гигиеническое состояние населенных мест</a:t>
            </a:r>
          </a:p>
          <a:p>
            <a:pPr>
              <a:buNone/>
            </a:pPr>
            <a:r>
              <a:rPr lang="ru-RU" b="1" dirty="0" smtClean="0"/>
              <a:t>6. Развитие </a:t>
            </a:r>
            <a:r>
              <a:rPr lang="ru-RU" b="1" dirty="0" smtClean="0"/>
              <a:t>служб</a:t>
            </a:r>
          </a:p>
          <a:p>
            <a:pPr>
              <a:buNone/>
            </a:pPr>
            <a:r>
              <a:rPr lang="ru-RU" b="1" dirty="0" smtClean="0"/>
              <a:t>     здравоохранения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940152" y="4581128"/>
            <a:ext cx="2520280" cy="1872208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Изучение уровня смертности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Смертность регистрируется в ЗАГС по месту жительства умершего или по месту наступления смерти на основании заключения медицинского учреждения не позднее 3 суток с момента наступления смерти или обнаружения трупа.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Выдается «Врачебное свидетельство о смерти»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106/у – 084) или «Фельдшерская справка о смерти»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106-1/у – 084).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Корешки документов остается в учреждении. Документы выдаются под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расписку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Показатели для изучения смертности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Повозрастная смертность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число умерших в данном возрасте за год/среднегодовая численность лиц данного возраста Х 1000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Показатель смертности данной возрастно-половой группы населения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число лиц данного пола, умерших в данном возрасте за год/ среднегодовая численность лиц данного возраста и пола Х 1000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Показатель смертности от данного заболевания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число умерших от данного заболевания за год/среднегодовая численность населения Х 1000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Показатель перинатальной смертности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число родившихся мертвыми + число умерших в первую неделю жизни/ число родившихся живыми и мертвыми Х 1000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Показатель мертворождаемости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число родившихся мертвыми/ число родившихся живыми и мертвыми Х 1000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Продолжение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Показатель младенческой смертности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число детей, умерших в течении года на первом году жизни/ число родившихся живыми в данном году Х 1000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Показатель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неонатальной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смертности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число детей, умерших в первые 4 недели жизни/ число родившихся живыми Х 1000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Показатель ранней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неонатальной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смертности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число детей, умерших в первую неделю жизни/ число родившихся живыми Х 1000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 Показатель поздней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неонатальной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смертности 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число детей умерших на 2, 3. 4 неделях жизни/число родившихся живыми – число умерших в 1 неделю жизни Х1000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Показатель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постнеонатальной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смертности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число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мерших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период с 29дня жизни до 1 года/ число родившихся живыми – число умерших в первые 28 дней жизни Х 1000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Общий коэффициент смертности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зависит от возрастного состава населения. В развитых странах общий коэффициент смертности отражает не столько увеличение смертности, сколько низкой рождаемостью. Увеличение доли пожилых людей увеличивает вероятность смерти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Более точным является показатель смертности, рассчитанный для отдельных возрастно-половых групп населения.</a:t>
            </a:r>
          </a:p>
          <a:p>
            <a:pPr algn="just">
              <a:buNone/>
            </a:pPr>
            <a:r>
              <a:rPr lang="ru-RU" dirty="0" smtClean="0"/>
              <a:t>Индикатором состояния здоровья населения, отражающим социально-экономические условия и степень </a:t>
            </a:r>
            <a:r>
              <a:rPr lang="ru-RU" dirty="0" smtClean="0"/>
              <a:t>развития </a:t>
            </a:r>
            <a:r>
              <a:rPr lang="ru-RU" dirty="0" smtClean="0"/>
              <a:t>здравоохранения, является </a:t>
            </a:r>
            <a:r>
              <a:rPr lang="ru-RU" dirty="0" smtClean="0">
                <a:solidFill>
                  <a:srgbClr val="C00000"/>
                </a:solidFill>
              </a:rPr>
              <a:t>младенческая смертность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Оценка смертности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20 – 30 %</a:t>
            </a:r>
            <a:r>
              <a:rPr lang="ru-RU" sz="2000" dirty="0" smtClean="0"/>
              <a:t>0 - </a:t>
            </a:r>
            <a:r>
              <a:rPr lang="ru-RU" dirty="0" smtClean="0"/>
              <a:t>высокая</a:t>
            </a:r>
          </a:p>
          <a:p>
            <a:pPr>
              <a:buNone/>
            </a:pPr>
            <a:r>
              <a:rPr lang="ru-RU" dirty="0" smtClean="0"/>
              <a:t>15 </a:t>
            </a:r>
            <a:r>
              <a:rPr lang="ru-RU" dirty="0"/>
              <a:t>-</a:t>
            </a:r>
            <a:r>
              <a:rPr lang="ru-RU" dirty="0" smtClean="0"/>
              <a:t> 20 %</a:t>
            </a:r>
            <a:r>
              <a:rPr lang="ru-RU" sz="2000" dirty="0" smtClean="0"/>
              <a:t>0 – </a:t>
            </a:r>
            <a:r>
              <a:rPr lang="ru-RU" dirty="0" smtClean="0"/>
              <a:t>умеренная</a:t>
            </a:r>
          </a:p>
          <a:p>
            <a:pPr>
              <a:buNone/>
            </a:pPr>
            <a:r>
              <a:rPr lang="ru-RU" dirty="0" smtClean="0"/>
              <a:t>10 – 15 %</a:t>
            </a:r>
            <a:r>
              <a:rPr lang="ru-RU" sz="2000" dirty="0" smtClean="0"/>
              <a:t>0</a:t>
            </a:r>
            <a:r>
              <a:rPr lang="ru-RU" dirty="0" smtClean="0"/>
              <a:t> – низкая</a:t>
            </a:r>
          </a:p>
          <a:p>
            <a:pPr>
              <a:buNone/>
            </a:pPr>
            <a:r>
              <a:rPr lang="ru-RU" dirty="0" smtClean="0"/>
              <a:t>Менее 10 %</a:t>
            </a:r>
            <a:r>
              <a:rPr lang="ru-RU" sz="2000" dirty="0" smtClean="0"/>
              <a:t>0 – </a:t>
            </a:r>
            <a:r>
              <a:rPr lang="ru-RU" dirty="0" smtClean="0"/>
              <a:t>очень низкая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островных странах Вест-Индии, Океании – сверх низкий уровень смертности. Это обусловлено предшествующей очень высокой смертностью в результате чего осталось молодое население с высокой рождаемостью и низкой смертностью.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Структура смертности новорожденных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26% - врожденные аномалии</a:t>
            </a:r>
          </a:p>
          <a:p>
            <a:pPr>
              <a:buNone/>
            </a:pPr>
            <a:r>
              <a:rPr lang="ru-RU" dirty="0" smtClean="0"/>
              <a:t>25% - СДР</a:t>
            </a:r>
          </a:p>
          <a:p>
            <a:pPr>
              <a:buNone/>
            </a:pPr>
            <a:r>
              <a:rPr lang="ru-RU" dirty="0" smtClean="0"/>
              <a:t>17% - внутриутробная </a:t>
            </a:r>
            <a:r>
              <a:rPr lang="ru-RU" dirty="0" smtClean="0"/>
              <a:t>гипоксия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13% - пневмония</a:t>
            </a:r>
          </a:p>
          <a:p>
            <a:pPr>
              <a:buNone/>
            </a:pPr>
            <a:r>
              <a:rPr lang="ru-RU" dirty="0" smtClean="0"/>
              <a:t>3% - несчастные случаи</a:t>
            </a:r>
          </a:p>
          <a:p>
            <a:pPr>
              <a:buNone/>
            </a:pPr>
            <a:r>
              <a:rPr lang="ru-RU" dirty="0" smtClean="0"/>
              <a:t>16% - прочие</a:t>
            </a:r>
            <a:endParaRPr lang="ru-RU" dirty="0"/>
          </a:p>
        </p:txBody>
      </p:sp>
      <p:pic>
        <p:nvPicPr>
          <p:cNvPr id="1026" name="Picture 2" descr="C:\Documents and Settings\Admin\Мои документы\признаки н 2.jpeg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4595813" y="4071942"/>
            <a:ext cx="3405211" cy="20717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Структура смертности детей от 1 до 12 месяцев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ru-RU" sz="2800" dirty="0" smtClean="0"/>
              <a:t>20% - ВПР</a:t>
            </a:r>
          </a:p>
          <a:p>
            <a:pPr>
              <a:buNone/>
            </a:pPr>
            <a:r>
              <a:rPr lang="ru-RU" sz="2800" dirty="0" smtClean="0"/>
              <a:t>19% - несчастные случаи</a:t>
            </a:r>
          </a:p>
          <a:p>
            <a:pPr>
              <a:buNone/>
            </a:pPr>
            <a:r>
              <a:rPr lang="ru-RU" sz="2800" dirty="0" smtClean="0"/>
              <a:t>12% - инфекции (пневмонии)</a:t>
            </a:r>
          </a:p>
          <a:p>
            <a:pPr>
              <a:buNone/>
            </a:pPr>
            <a:r>
              <a:rPr lang="ru-RU" sz="2800" dirty="0" smtClean="0"/>
              <a:t>11% - патология ЦНС</a:t>
            </a:r>
          </a:p>
          <a:p>
            <a:pPr>
              <a:buNone/>
            </a:pPr>
            <a:r>
              <a:rPr lang="ru-RU" sz="2800" dirty="0" smtClean="0"/>
              <a:t>9% - СВС</a:t>
            </a:r>
          </a:p>
          <a:p>
            <a:pPr>
              <a:buNone/>
            </a:pPr>
            <a:r>
              <a:rPr lang="ru-RU" sz="2800" dirty="0" smtClean="0"/>
              <a:t>17% - прочие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Смерть младенцев на дому (от младенческой смертности)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08" y="5301208"/>
          <a:ext cx="7858180" cy="10801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64545"/>
                <a:gridCol w="1892539"/>
                <a:gridCol w="2036551"/>
                <a:gridCol w="1964545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2005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2006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2007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2008 год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16,8%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9,5%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16,3%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16,9%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v.img.com.ua/b/300x200/0/f3/ecc4f839a3211be9174a38064e0e7f3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5220072" y="1628800"/>
            <a:ext cx="3214710" cy="214314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Демографические показатели – это статистические показатели, характеризующие состояние населения и его воспроизводство.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92909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Наиболее часто в практической  медицине используют показатели естественного движения:</a:t>
            </a:r>
          </a:p>
          <a:p>
            <a:pPr>
              <a:buNone/>
            </a:pPr>
            <a:r>
              <a:rPr lang="ru-RU" dirty="0" smtClean="0"/>
              <a:t>1. Рождаемость</a:t>
            </a:r>
          </a:p>
          <a:p>
            <a:pPr>
              <a:buNone/>
            </a:pPr>
            <a:r>
              <a:rPr lang="ru-RU" dirty="0" smtClean="0"/>
              <a:t>2. Смертность</a:t>
            </a:r>
          </a:p>
          <a:p>
            <a:pPr>
              <a:buNone/>
            </a:pPr>
            <a:r>
              <a:rPr lang="ru-RU" dirty="0" smtClean="0"/>
              <a:t>3. Средняя продолжительность предстоящей жизни.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Структура смертности детей старше года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42% - несчастные случаи</a:t>
            </a:r>
          </a:p>
          <a:p>
            <a:pPr>
              <a:buNone/>
            </a:pPr>
            <a:r>
              <a:rPr lang="ru-RU" dirty="0" smtClean="0"/>
              <a:t>39% - болезни (ДЦП, лейкозы)</a:t>
            </a:r>
          </a:p>
          <a:p>
            <a:pPr>
              <a:buNone/>
            </a:pPr>
            <a:r>
              <a:rPr lang="ru-RU" dirty="0" smtClean="0"/>
              <a:t>8%  - инфекции</a:t>
            </a:r>
          </a:p>
          <a:p>
            <a:pPr>
              <a:buNone/>
            </a:pPr>
            <a:r>
              <a:rPr lang="ru-RU" dirty="0" smtClean="0"/>
              <a:t>6% - ДТП</a:t>
            </a:r>
          </a:p>
          <a:p>
            <a:pPr>
              <a:buNone/>
            </a:pPr>
            <a:r>
              <a:rPr lang="ru-RU" dirty="0" smtClean="0"/>
              <a:t>4% - ВПР</a:t>
            </a:r>
          </a:p>
          <a:p>
            <a:pPr>
              <a:buNone/>
            </a:pPr>
            <a:r>
              <a:rPr lang="ru-RU" dirty="0" smtClean="0"/>
              <a:t>1% - суициды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Picture 14" descr="Картинка 8 из 240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573016"/>
            <a:ext cx="3168352" cy="2592288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Структура смертности подростков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1-ое место – травмы и отравления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2-ое место – опухоли</a:t>
            </a:r>
          </a:p>
          <a:p>
            <a:pPr>
              <a:buNone/>
            </a:pPr>
            <a:r>
              <a:rPr lang="ru-RU" dirty="0" smtClean="0"/>
              <a:t>3-е место – болезни нервной системы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08" y="1785926"/>
          <a:ext cx="7929620" cy="321470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82405"/>
                <a:gridCol w="1982405"/>
                <a:gridCol w="1982405"/>
                <a:gridCol w="1982405"/>
              </a:tblGrid>
              <a:tr h="634483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2006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2007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2008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44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ДТП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44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Суициды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44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Убийства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77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Несчастные случаи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Показатель средней продолжительности предстоящей жизни -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ипотетическое число лет, которые предстоит прожить данному поколению родившихся или числу сверстников определенного возраста при условии, что на всем протяжении их жизни смерть в каждой возрастной группе будет такой же, какой она была в том году, для которого производилось исчисление.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показатель характеризует жизнеспособность населения в целом и может служить для сравнения данных по разным странам.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 для расчета </a:t>
            </a:r>
            <a:r>
              <a:rPr lang="ru-RU" sz="3600" b="1" dirty="0" smtClean="0">
                <a:solidFill>
                  <a:srgbClr val="C00000"/>
                </a:solidFill>
              </a:rPr>
              <a:t>средней продолжительности предстоящей жизни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14842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 smtClean="0"/>
              <a:t>l</a:t>
            </a:r>
            <a:r>
              <a:rPr lang="ru-RU" sz="1800" b="1" dirty="0" err="1" smtClean="0"/>
              <a:t>х</a:t>
            </a:r>
            <a:r>
              <a:rPr lang="ru-RU" b="1" dirty="0" smtClean="0"/>
              <a:t> = Т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 / </a:t>
            </a:r>
            <a:r>
              <a:rPr lang="en-US" b="1" dirty="0" smtClean="0"/>
              <a:t>L</a:t>
            </a:r>
            <a:r>
              <a:rPr lang="ru-RU" b="1" dirty="0" smtClean="0"/>
              <a:t> </a:t>
            </a:r>
            <a:r>
              <a:rPr lang="ru-RU" sz="2000" b="1" dirty="0" err="1" smtClean="0"/>
              <a:t>х</a:t>
            </a:r>
            <a:endParaRPr lang="ru-RU" sz="2000" b="1" dirty="0" smtClean="0"/>
          </a:p>
          <a:p>
            <a:pPr>
              <a:buNone/>
            </a:pPr>
            <a:endParaRPr lang="ru-RU" sz="2000" b="1" dirty="0"/>
          </a:p>
          <a:p>
            <a:pPr>
              <a:buNone/>
            </a:pPr>
            <a:r>
              <a:rPr lang="ru-RU" b="1" dirty="0" smtClean="0"/>
              <a:t>Т </a:t>
            </a:r>
            <a:r>
              <a:rPr lang="ru-RU" b="1" dirty="0" err="1" smtClean="0"/>
              <a:t>х</a:t>
            </a:r>
            <a:r>
              <a:rPr lang="en-US" b="1" dirty="0" smtClean="0"/>
              <a:t> – </a:t>
            </a:r>
            <a:r>
              <a:rPr lang="ru-RU" dirty="0" smtClean="0"/>
              <a:t>число </a:t>
            </a:r>
            <a:r>
              <a:rPr lang="ru-RU" dirty="0" err="1" smtClean="0"/>
              <a:t>человеколет</a:t>
            </a:r>
            <a:r>
              <a:rPr lang="ru-RU" dirty="0" smtClean="0"/>
              <a:t>, которое предстоит прожить после достижения </a:t>
            </a:r>
            <a:r>
              <a:rPr lang="ru-RU" dirty="0" err="1" smtClean="0"/>
              <a:t>х</a:t>
            </a:r>
            <a:r>
              <a:rPr lang="ru-RU" dirty="0" smtClean="0"/>
              <a:t> лет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L</a:t>
            </a:r>
            <a:r>
              <a:rPr lang="ru-RU" b="1" dirty="0" smtClean="0"/>
              <a:t>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 </a:t>
            </a:r>
            <a:r>
              <a:rPr lang="ru-RU" b="1" dirty="0" smtClean="0"/>
              <a:t> - </a:t>
            </a:r>
            <a:r>
              <a:rPr lang="ru-RU" dirty="0" smtClean="0"/>
              <a:t>число доживших до </a:t>
            </a:r>
            <a:r>
              <a:rPr lang="ru-RU" dirty="0" err="1" smtClean="0"/>
              <a:t>х</a:t>
            </a:r>
            <a:r>
              <a:rPr lang="ru-RU" dirty="0" smtClean="0"/>
              <a:t> лет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C00000"/>
                </a:solidFill>
              </a:rPr>
              <a:t/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Естественный </a:t>
            </a:r>
            <a:r>
              <a:rPr lang="ru-RU" sz="3100" b="1" dirty="0" smtClean="0">
                <a:solidFill>
                  <a:srgbClr val="C00000"/>
                </a:solidFill>
              </a:rPr>
              <a:t>прирост (убыль) </a:t>
            </a:r>
            <a:r>
              <a:rPr lang="ru-RU" sz="3100" b="1" dirty="0" smtClean="0">
                <a:solidFill>
                  <a:srgbClr val="C00000"/>
                </a:solidFill>
              </a:rPr>
              <a:t>на 1000 населения, промилле (по статистическим данным статистических сборников по Оренбургской области)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5992"/>
          <a:ext cx="8229600" cy="421484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0222"/>
                <a:gridCol w="714380"/>
                <a:gridCol w="785818"/>
                <a:gridCol w="857256"/>
                <a:gridCol w="785818"/>
                <a:gridCol w="785818"/>
                <a:gridCol w="785818"/>
                <a:gridCol w="785818"/>
                <a:gridCol w="828652"/>
              </a:tblGrid>
              <a:tr h="77307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1990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1995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2005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2006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2007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773074">
                <a:tc>
                  <a:txBody>
                    <a:bodyPr/>
                    <a:lstStyle/>
                    <a:p>
                      <a:r>
                        <a:rPr lang="ru-RU" dirty="0" smtClean="0"/>
                        <a:t>РФ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2,2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-5,7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-6,6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-5,9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-4,8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-3,3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-2,5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-1,8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34347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Приволжский округ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3,1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/>
                        <a:t>-5,1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/>
                        <a:t>-6,5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/>
                        <a:t>-6,7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/>
                        <a:t>-5,5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/>
                        <a:t>-4,1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-3,3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-2,5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34347">
                <a:tc>
                  <a:txBody>
                    <a:bodyPr/>
                    <a:lstStyle/>
                    <a:p>
                      <a:r>
                        <a:rPr lang="ru-RU" dirty="0" smtClean="0"/>
                        <a:t>Оренбургская область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5,8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/>
                        <a:t>-3,3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/>
                        <a:t>-4,7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/>
                        <a:t>-5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/>
                        <a:t>-3,9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/>
                        <a:t>-2,5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/>
                        <a:t>-1,9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-0,5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Спасибо за внимание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i-main-pic" descr="Картинка 841 из 26190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636912"/>
            <a:ext cx="446449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Рождаемость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>
              <a:buFontTx/>
              <a:buChar char="-"/>
            </a:pPr>
            <a:r>
              <a:rPr lang="ru-RU" sz="2800" dirty="0" smtClean="0"/>
              <a:t>это процесс возобновления новых поколений, в основе которого лежат биологические факторы, влияющие на способность человека к воспроизводству потомства.</a:t>
            </a:r>
          </a:p>
          <a:p>
            <a:pPr>
              <a:buNone/>
            </a:pPr>
            <a:r>
              <a:rPr lang="ru-RU" sz="2800" dirty="0" smtClean="0"/>
              <a:t>Рождаемость в человеческом обществе обусловлена </a:t>
            </a:r>
            <a:r>
              <a:rPr lang="ru-RU" sz="2800" dirty="0" smtClean="0">
                <a:solidFill>
                  <a:srgbClr val="C00000"/>
                </a:solidFill>
              </a:rPr>
              <a:t>социально-экономическими процессами, условиями жизни, быта, традициями, религиозными установками и т.д.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1026" name="Picture 2" descr="C:\Documents and Settings\Admin\Мои документы\рождаемость 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9" y="4643446"/>
            <a:ext cx="3214710" cy="18573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Изучение рождаемости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Проводится на основании регистрационных документов о рождении живого ребенка. 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Согласно существующему законодательству все родившиеся должны быть зарегистрированы в течении 1 месяца. Регистрация проводится в городах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ЗАГСах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сельской местности – в сельских Советах народных депутатов на основании Медицинских справок о рождении (ф. 103/у – 84). 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Они выдаются родовспомогательными учреждениями, при многоплодной беременности справка выдается на каждого ребенка. 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роды принимались на дому медицинским работником – справку выписывает он.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роды произошли без участия медперсонала, рождение удостоверяют 2 свидетеля.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Хранение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 103/у-84 с корешками хранятся у главного врача или его заместителя.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Книжка прошивается, свидетельства и корешки нумеруются (№ учреждения/порядковый номер свидетельства)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Корешки хранятся не менее года, после окончания календарного года, в котором выдано свидетельство, затем уничтожается в соответствии с инструкцией.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определения интенсивности процесса рождения используют показатели рождаемости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Коэффициент общей рождаемости </a:t>
            </a:r>
            <a:r>
              <a:rPr lang="ru-RU" sz="2400" b="1" dirty="0" smtClean="0"/>
              <a:t>= общее число родившихся живыми/среднюю численность населения Х 1000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Коэффициент фертильности (плодовитости) = </a:t>
            </a:r>
            <a:r>
              <a:rPr lang="ru-RU" sz="2400" b="1" dirty="0" smtClean="0"/>
              <a:t>общее число родившихся живыми/численность женщин фертильного возраста (от15 до 49 лет)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Повозрастной показатель плодовитости </a:t>
            </a:r>
            <a:r>
              <a:rPr lang="ru-RU" sz="2400" b="1" dirty="0" smtClean="0"/>
              <a:t>= общее число родившихся живыми/количество женщин определенного возраста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Для подсчета этого показателя генеративный период делят на возрастные интервалы:</a:t>
            </a:r>
            <a:r>
              <a:rPr lang="ru-RU" sz="2400" b="1" dirty="0" smtClean="0"/>
              <a:t> 15 – 19, 20 – 24, 25 – 29, 30 – 34, 35 – 39, 40 – 44, 45 – 49 лет.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Продолжение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  <a:ln>
            <a:solidFill>
              <a:srgbClr val="C00000"/>
            </a:solidFill>
          </a:ln>
        </p:spPr>
        <p:txBody>
          <a:bodyPr/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Показатель брачной (внебрачной) плодовитости </a:t>
            </a:r>
            <a:r>
              <a:rPr lang="ru-RU" dirty="0" smtClean="0"/>
              <a:t>= общее количество родившихся живыми за год у женщин в браке/ среднегодовую численность женщин в возрасте 15 – 49 лет, состоящих в браке Х 1000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Показатель материнской смертности</a:t>
            </a:r>
            <a:r>
              <a:rPr lang="ru-RU" dirty="0" smtClean="0"/>
              <a:t> = количество женщин, умерших при родах / количество детей, родившихся живыми Х 100000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Оценка показателя рождаемости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15 – 25%</a:t>
            </a:r>
            <a:r>
              <a:rPr lang="ru-RU" sz="1800" b="1" dirty="0" smtClean="0"/>
              <a:t>0</a:t>
            </a:r>
            <a:r>
              <a:rPr lang="ru-RU" sz="2800" b="1" dirty="0" smtClean="0"/>
              <a:t>  - средний уровень рождаемости</a:t>
            </a:r>
          </a:p>
          <a:p>
            <a:pPr>
              <a:buNone/>
            </a:pPr>
            <a:r>
              <a:rPr lang="ru-RU" sz="2800" b="1" dirty="0" smtClean="0"/>
              <a:t>Менее 15%</a:t>
            </a:r>
            <a:r>
              <a:rPr lang="ru-RU" sz="2000" b="1" dirty="0" smtClean="0"/>
              <a:t>0 - </a:t>
            </a:r>
            <a:r>
              <a:rPr lang="ru-RU" sz="2800" b="1" dirty="0" smtClean="0"/>
              <a:t>низкий уровень</a:t>
            </a:r>
          </a:p>
          <a:p>
            <a:pPr>
              <a:buNone/>
            </a:pPr>
            <a:r>
              <a:rPr lang="ru-RU" sz="2800" b="1" dirty="0" smtClean="0"/>
              <a:t>Более 25%</a:t>
            </a:r>
            <a:r>
              <a:rPr lang="ru-RU" sz="2000" b="1" dirty="0" smtClean="0"/>
              <a:t>0 </a:t>
            </a:r>
            <a:r>
              <a:rPr lang="ru-RU" sz="2800" b="1" dirty="0" smtClean="0"/>
              <a:t>– высокий уровень (</a:t>
            </a:r>
            <a:r>
              <a:rPr lang="ru-RU" sz="2400" b="1" dirty="0" smtClean="0"/>
              <a:t>Алтай, Тува, </a:t>
            </a:r>
            <a:r>
              <a:rPr lang="ru-RU" sz="2400" b="1" dirty="0"/>
              <a:t>Ч</a:t>
            </a:r>
            <a:r>
              <a:rPr lang="ru-RU" sz="2400" b="1" dirty="0" smtClean="0"/>
              <a:t>ечня</a:t>
            </a:r>
            <a:r>
              <a:rPr lang="ru-RU" sz="2800" b="1" dirty="0"/>
              <a:t>)</a:t>
            </a:r>
            <a:endParaRPr lang="ru-RU" sz="2800" b="1" dirty="0" smtClean="0"/>
          </a:p>
          <a:p>
            <a:pPr>
              <a:buNone/>
            </a:pP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643184"/>
          <a:ext cx="8143932" cy="392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491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1980 год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15.9</a:t>
                      </a:r>
                      <a:endParaRPr lang="ru-RU" b="1" dirty="0"/>
                    </a:p>
                  </a:txBody>
                  <a:tcPr/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1990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13.4</a:t>
                      </a:r>
                      <a:endParaRPr lang="ru-RU" b="1" dirty="0"/>
                    </a:p>
                  </a:txBody>
                  <a:tcPr/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1999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8.3</a:t>
                      </a:r>
                      <a:endParaRPr lang="ru-RU" b="1" dirty="0"/>
                    </a:p>
                  </a:txBody>
                  <a:tcPr/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2003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10.2</a:t>
                      </a:r>
                      <a:endParaRPr lang="ru-RU" b="1" dirty="0"/>
                    </a:p>
                  </a:txBody>
                  <a:tcPr/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2007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11.3</a:t>
                      </a:r>
                      <a:endParaRPr lang="ru-RU" b="1" dirty="0"/>
                    </a:p>
                  </a:txBody>
                  <a:tcPr/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2008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12.1</a:t>
                      </a:r>
                      <a:endParaRPr lang="ru-RU" b="1" dirty="0"/>
                    </a:p>
                  </a:txBody>
                  <a:tcPr/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2009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12.4</a:t>
                      </a:r>
                      <a:endParaRPr lang="ru-RU" b="1" dirty="0"/>
                    </a:p>
                  </a:txBody>
                  <a:tcPr/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12.4 (январь – июнь)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Режим воспроизводства населения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Рождаемость в России не достигает уровня, необходимого для простого воспроизводства населения.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Современный режим воспроизводства населения сформировался в 1950 – 60-х годах. Он был обусловлен переходом большей части населения России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малодетной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семье.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Воспроизводство подчиняется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правилам демографии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Взаимосвязь процессов естественного воспроизводства и возрастной структуры населения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(рождаемость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увеличивается, а затем до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достижения рожденными детьми фертильного возраста снижается, затем повышается опять)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Правило компенсации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(если какое – то явление препятствуют совершению демографических событий, то накапливается прослойка, готовая к этому событию. После устранения явления (война) показатели демографического события резко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возрастают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1480</Words>
  <Application>Microsoft Office PowerPoint</Application>
  <PresentationFormat>Экран (4:3)</PresentationFormat>
  <Paragraphs>206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Естественное движение населения</vt:lpstr>
      <vt:lpstr>Демографические показатели – это статистические показатели, характеризующие состояние населения и его воспроизводство.</vt:lpstr>
      <vt:lpstr>Рождаемость</vt:lpstr>
      <vt:lpstr>Изучение рождаемости</vt:lpstr>
      <vt:lpstr>Хранение</vt:lpstr>
      <vt:lpstr>Для определения интенсивности процесса рождения используют показатели рождаемости</vt:lpstr>
      <vt:lpstr>Продолжение</vt:lpstr>
      <vt:lpstr>Оценка показателя рождаемости</vt:lpstr>
      <vt:lpstr>Режим воспроизводства населения</vt:lpstr>
      <vt:lpstr>Демографическое развитие семьи. Особенности семейной демографии</vt:lpstr>
      <vt:lpstr>Старение населения</vt:lpstr>
      <vt:lpstr>Смертность. </vt:lpstr>
      <vt:lpstr>Изучение уровня смертности</vt:lpstr>
      <vt:lpstr>Показатели для изучения смертности</vt:lpstr>
      <vt:lpstr>Продолжение</vt:lpstr>
      <vt:lpstr>Общий коэффициент смертности </vt:lpstr>
      <vt:lpstr>Оценка смертности</vt:lpstr>
      <vt:lpstr>Структура смертности новорожденных</vt:lpstr>
      <vt:lpstr>Структура смертности детей от 1 до 12 месяцев</vt:lpstr>
      <vt:lpstr>Структура смертности детей старше года</vt:lpstr>
      <vt:lpstr>Структура смертности подростков</vt:lpstr>
      <vt:lpstr>Показатель средней продолжительности предстоящей жизни - </vt:lpstr>
      <vt:lpstr>Формула для расчета средней продолжительности предстоящей жизни </vt:lpstr>
      <vt:lpstr> Естественный прирост (убыль) на 1000 населения, промилле (по статистическим данным статистических сборников по Оренбургской области) 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Естественное движение населения</dc:title>
  <dc:creator>User</dc:creator>
  <cp:lastModifiedBy>User</cp:lastModifiedBy>
  <cp:revision>29</cp:revision>
  <dcterms:created xsi:type="dcterms:W3CDTF">2015-04-06T17:03:27Z</dcterms:created>
  <dcterms:modified xsi:type="dcterms:W3CDTF">2015-04-07T10:06:25Z</dcterms:modified>
</cp:coreProperties>
</file>