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explosion val="29"/>
          </c:dPt>
          <c:dPt>
            <c:idx val="1"/>
            <c:explosion val="19"/>
          </c:dPt>
          <c:dPt>
            <c:idx val="2"/>
            <c:explosion val="28"/>
          </c:dPt>
          <c:dPt>
            <c:idx val="3"/>
            <c:explosion val="16"/>
          </c:dPt>
          <c:dLbls>
            <c:dLbl>
              <c:idx val="0"/>
              <c:layout>
                <c:manualLayout>
                  <c:x val="-0.19255395158938465"/>
                  <c:y val="4.561792510055339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Социально-экономические</a:t>
                    </a:r>
                    <a:r>
                      <a:rPr lang="ru-RU" dirty="0"/>
                      <a:t>
52%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1267269976669583"/>
                  <c:y val="-0.1474040893268755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Экологические.</a:t>
                    </a:r>
                    <a:r>
                      <a:rPr lang="ru-RU" dirty="0"/>
                      <a:t>
23%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11534266550014581"/>
                  <c:y val="0.1400283695885476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Биологические</a:t>
                    </a:r>
                    <a:r>
                      <a:rPr lang="ru-RU" dirty="0"/>
                      <a:t>
22%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0.13979099834742878"/>
                  <c:y val="-4.443368142071912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Медицина.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0.25</c:v>
                </c:pt>
                <c:pt idx="2">
                  <c:v>0.23</c:v>
                </c:pt>
                <c:pt idx="3">
                  <c:v>3.0000000000000002E-2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A913-51C7-436B-991D-6C4B105AD0DA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8EFC-9455-4473-B473-4E690CE27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A913-51C7-436B-991D-6C4B105AD0DA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8EFC-9455-4473-B473-4E690CE27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A913-51C7-436B-991D-6C4B105AD0DA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8EFC-9455-4473-B473-4E690CE27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A913-51C7-436B-991D-6C4B105AD0DA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8EFC-9455-4473-B473-4E690CE27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A913-51C7-436B-991D-6C4B105AD0DA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8EFC-9455-4473-B473-4E690CE27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A913-51C7-436B-991D-6C4B105AD0DA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8EFC-9455-4473-B473-4E690CE27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A913-51C7-436B-991D-6C4B105AD0DA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8EFC-9455-4473-B473-4E690CE27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A913-51C7-436B-991D-6C4B105AD0DA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8EFC-9455-4473-B473-4E690CE27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A913-51C7-436B-991D-6C4B105AD0DA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8EFC-9455-4473-B473-4E690CE27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A913-51C7-436B-991D-6C4B105AD0DA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8EFC-9455-4473-B473-4E690CE27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A913-51C7-436B-991D-6C4B105AD0DA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8EFC-9455-4473-B473-4E690CE27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0A913-51C7-436B-991D-6C4B105AD0DA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98EFC-9455-4473-B473-4E690CE27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_____Microsoft_Office_Excel_97-20034.xls"/><Relationship Id="rId4" Type="http://schemas.openxmlformats.org/officeDocument/2006/relationships/oleObject" Target="../embeddings/_____Microsoft_Office_Excel_97-20033.xls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6432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Место статистических показателей в оценке состояния здоровья населения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3643314"/>
            <a:ext cx="2428892" cy="29289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643314"/>
            <a:ext cx="2451100" cy="280193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Виды статистических показателей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ru-RU" sz="2400" b="1" dirty="0" smtClean="0"/>
              <a:t>Абсолютные – </a:t>
            </a:r>
            <a:r>
              <a:rPr lang="ru-RU" sz="2400" dirty="0" smtClean="0"/>
              <a:t>число обследованных, число детей до года на участке</a:t>
            </a:r>
          </a:p>
          <a:p>
            <a:pPr marL="571500" indent="-571500">
              <a:buAutoNum type="romanUcPeriod"/>
            </a:pPr>
            <a:r>
              <a:rPr lang="ru-RU" sz="2400" b="1" dirty="0" smtClean="0"/>
              <a:t>Относительные:</a:t>
            </a:r>
          </a:p>
          <a:p>
            <a:pPr marL="571500" indent="-571500" algn="just">
              <a:buNone/>
            </a:pPr>
            <a:r>
              <a:rPr lang="ru-RU" sz="2400" b="1" dirty="0" smtClean="0"/>
              <a:t>1. Интенсивные показатели </a:t>
            </a:r>
            <a:r>
              <a:rPr lang="ru-RU" sz="2400" dirty="0" smtClean="0"/>
              <a:t>– характеризуют частоту явления. Высчитываются на 1000 или 100000 населения (</a:t>
            </a:r>
            <a:r>
              <a:rPr lang="ru-RU" sz="2400" b="1" dirty="0" smtClean="0"/>
              <a:t>социально значимые болезни – </a:t>
            </a:r>
            <a:r>
              <a:rPr lang="ru-RU" sz="2400" dirty="0" smtClean="0"/>
              <a:t>ТБЦ, опухоли, ВИЧ и СПИД, гепатиты В и С, гипертония, сахарный диабет, ИППП, психические расстройства)</a:t>
            </a:r>
          </a:p>
          <a:p>
            <a:pPr marL="571500" indent="-571500" algn="just">
              <a:buNone/>
            </a:pPr>
            <a:r>
              <a:rPr lang="ru-RU" sz="2400" b="1" dirty="0" smtClean="0"/>
              <a:t>2. Экстенсивные показатели – характеризуют часть явления и выражаются в %. Так изучают </a:t>
            </a:r>
          </a:p>
          <a:p>
            <a:pPr marL="571500" indent="-571500" algn="just">
              <a:buNone/>
            </a:pPr>
            <a:r>
              <a:rPr lang="ru-RU" sz="2400" b="1" dirty="0" smtClean="0"/>
              <a:t>Структуру заболеваемости, </a:t>
            </a:r>
          </a:p>
          <a:p>
            <a:pPr marL="571500" indent="-571500" algn="just">
              <a:buNone/>
            </a:pPr>
            <a:r>
              <a:rPr lang="ru-RU" sz="2400" b="1" dirty="0" smtClean="0"/>
              <a:t>смертности и т.д.</a:t>
            </a:r>
            <a:endParaRPr lang="ru-RU" sz="2400" b="1" dirty="0"/>
          </a:p>
        </p:txBody>
      </p:sp>
      <p:graphicFrame>
        <p:nvGraphicFramePr>
          <p:cNvPr id="21507" name="Object 3"/>
          <p:cNvGraphicFramePr>
            <a:graphicFrameLocks/>
          </p:cNvGraphicFramePr>
          <p:nvPr/>
        </p:nvGraphicFramePr>
        <p:xfrm>
          <a:off x="5357818" y="4000504"/>
          <a:ext cx="2914650" cy="3168650"/>
        </p:xfrm>
        <a:graphic>
          <a:graphicData uri="http://schemas.openxmlformats.org/presentationml/2006/ole">
            <p:oleObj spid="_x0000_s21507" r:id="rId3" imgW="2914141" imgH="3164098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Продолжение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1714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3. Показатели соотношения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4. Показатели динамического ряда</a:t>
            </a:r>
            <a:endParaRPr lang="ru-RU" sz="2800" b="1" dirty="0"/>
          </a:p>
        </p:txBody>
      </p:sp>
      <p:graphicFrame>
        <p:nvGraphicFramePr>
          <p:cNvPr id="22530" name="Object 2"/>
          <p:cNvGraphicFramePr>
            <a:graphicFrameLocks/>
          </p:cNvGraphicFramePr>
          <p:nvPr/>
        </p:nvGraphicFramePr>
        <p:xfrm>
          <a:off x="428596" y="2714620"/>
          <a:ext cx="8358246" cy="3857652"/>
        </p:xfrm>
        <a:graphic>
          <a:graphicData uri="http://schemas.openxmlformats.org/presentationml/2006/ole">
            <p:oleObj spid="_x0000_s22530" r:id="rId3" imgW="8998476" imgH="396884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Факторы, влияющие на состояние здоровья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Основные статистические показатели, используемые для оценки здоровья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ru-RU" dirty="0" smtClean="0"/>
              <a:t>Демографические показатели</a:t>
            </a:r>
          </a:p>
          <a:p>
            <a:r>
              <a:rPr lang="ru-RU" dirty="0" smtClean="0"/>
              <a:t>Заболеваемость</a:t>
            </a:r>
          </a:p>
          <a:p>
            <a:r>
              <a:rPr lang="ru-RU" dirty="0" smtClean="0"/>
              <a:t>Инвалидность</a:t>
            </a:r>
          </a:p>
          <a:p>
            <a:r>
              <a:rPr lang="ru-RU" dirty="0" smtClean="0"/>
              <a:t>Физическое развитие</a:t>
            </a:r>
          </a:p>
          <a:p>
            <a:pPr>
              <a:buNone/>
            </a:pPr>
            <a:r>
              <a:rPr lang="ru-RU" dirty="0" smtClean="0"/>
              <a:t>А также интегральные показатели: младенческая смертность и средняя продолжительность предстоящей жизни.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Демография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Наука о населении, о закономерностях воспроизводства населения и их социально-экономической обусловленности</a:t>
            </a:r>
          </a:p>
          <a:p>
            <a:pPr algn="ctr">
              <a:buNone/>
            </a:pPr>
            <a:r>
              <a:rPr lang="ru-RU" dirty="0" smtClean="0"/>
              <a:t>(</a:t>
            </a:r>
            <a:r>
              <a:rPr lang="ru-RU" dirty="0" err="1" smtClean="0"/>
              <a:t>Ю.П.Лисицин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Требования к демографической информации: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2800" b="1" dirty="0" smtClean="0"/>
              <a:t>Многосторонняя и разнообразная </a:t>
            </a:r>
            <a:r>
              <a:rPr lang="ru-RU" dirty="0" smtClean="0"/>
              <a:t>(</a:t>
            </a:r>
            <a:r>
              <a:rPr lang="ru-RU" sz="2400" dirty="0" smtClean="0"/>
              <a:t>рождаемость – сведения о возрасте матери, акушерском анамнезе, социальном положении и т.д.)</a:t>
            </a:r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r>
              <a:rPr lang="ru-RU" sz="2800" b="1" dirty="0" smtClean="0"/>
              <a:t>Достоверность</a:t>
            </a:r>
          </a:p>
          <a:p>
            <a:pPr marL="457200" indent="-457200">
              <a:buAutoNum type="arabicPeriod"/>
            </a:pPr>
            <a:endParaRPr lang="ru-RU" sz="2800" b="1" dirty="0" smtClean="0"/>
          </a:p>
          <a:p>
            <a:pPr marL="457200" indent="-457200">
              <a:buAutoNum type="arabicPeriod"/>
            </a:pPr>
            <a:r>
              <a:rPr lang="ru-RU" sz="2800" b="1" dirty="0" smtClean="0"/>
              <a:t>Должна освещать демографическую ситуацию не только в стране, но и по регионам</a:t>
            </a:r>
          </a:p>
          <a:p>
            <a:pPr marL="457200" indent="-457200">
              <a:buAutoNum type="arabicPeriod"/>
            </a:pPr>
            <a:endParaRPr lang="ru-RU" sz="2800" b="1" dirty="0" smtClean="0"/>
          </a:p>
          <a:p>
            <a:pPr marL="457200" indent="-457200">
              <a:buAutoNum type="arabicPeriod"/>
            </a:pPr>
            <a:r>
              <a:rPr lang="ru-RU" sz="2800" b="1" dirty="0" smtClean="0"/>
              <a:t>Использовать источники за длительный период времени </a:t>
            </a:r>
            <a:r>
              <a:rPr lang="ru-RU" sz="2400" dirty="0" smtClean="0"/>
              <a:t>(выявлять </a:t>
            </a:r>
            <a:r>
              <a:rPr lang="ru-RU" sz="2400" dirty="0" smtClean="0"/>
              <a:t>т</a:t>
            </a:r>
            <a:r>
              <a:rPr lang="ru-RU" sz="2400" dirty="0" smtClean="0"/>
              <a:t>енденцию)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Статика населения (перепись)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  <a:ln>
            <a:solidFill>
              <a:srgbClr val="C00000"/>
            </a:solidFill>
          </a:ln>
        </p:spPr>
        <p:txBody>
          <a:bodyPr/>
          <a:lstStyle/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err="1" smtClean="0"/>
              <a:t>Одномоментность</a:t>
            </a:r>
            <a:r>
              <a:rPr lang="ru-RU" dirty="0" smtClean="0"/>
              <a:t> (10 – 14 дней)</a:t>
            </a:r>
          </a:p>
          <a:p>
            <a:pPr marL="514350" indent="-514350">
              <a:buAutoNum type="arabicPeriod"/>
            </a:pPr>
            <a:r>
              <a:rPr lang="ru-RU" dirty="0" smtClean="0"/>
              <a:t>Сведения собираются в месте проживания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Вначале оформляются персональные сведения, затем они обобщаются</a:t>
            </a:r>
          </a:p>
          <a:p>
            <a:pPr marL="514350" indent="-514350">
              <a:buAutoNum type="arabicPeriod"/>
            </a:pPr>
            <a:r>
              <a:rPr lang="ru-RU" dirty="0" smtClean="0"/>
              <a:t>Для переписи выбираются критические дата, час (точное указание даты и часа сбора информации)</a:t>
            </a:r>
          </a:p>
          <a:p>
            <a:pPr marL="514350" indent="-514350">
              <a:buAutoNum type="arabicPeriod"/>
            </a:pPr>
            <a:r>
              <a:rPr lang="ru-RU" dirty="0" smtClean="0"/>
              <a:t>Чаще проводится в зимнее время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Сведения собираются: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По полу (до 30 лет преобладают мужчины)</a:t>
            </a:r>
          </a:p>
          <a:p>
            <a:r>
              <a:rPr lang="ru-RU" dirty="0" smtClean="0"/>
              <a:t>По месту проживания</a:t>
            </a:r>
            <a:r>
              <a:rPr lang="ru-RU" sz="2400" dirty="0" smtClean="0"/>
              <a:t>(в России27% сельское население, 73% городское; в Оренбургской области – 42,2% и 57,8% соответственно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По социальному положению</a:t>
            </a:r>
          </a:p>
          <a:p>
            <a:r>
              <a:rPr lang="ru-RU" dirty="0" smtClean="0"/>
              <a:t>По национальности </a:t>
            </a:r>
            <a:r>
              <a:rPr lang="ru-RU" sz="2400" dirty="0" smtClean="0"/>
              <a:t>(русские, татары, украинцы, башкиры, чуваши, чеченцы, </a:t>
            </a:r>
          </a:p>
          <a:p>
            <a:pPr>
              <a:buNone/>
            </a:pPr>
            <a:r>
              <a:rPr lang="ru-RU" sz="2400" dirty="0" smtClean="0"/>
              <a:t>а</a:t>
            </a:r>
            <a:r>
              <a:rPr lang="ru-RU" sz="2400" dirty="0" smtClean="0"/>
              <a:t>рмяне, мордва)</a:t>
            </a:r>
          </a:p>
          <a:p>
            <a:r>
              <a:rPr lang="ru-RU" dirty="0" smtClean="0"/>
              <a:t>По возрасту: </a:t>
            </a:r>
            <a:r>
              <a:rPr lang="ru-RU" sz="2400" dirty="0" smtClean="0"/>
              <a:t>соотношение детского (от 0 до 15 лет), трудоспособного (от 15 до 50 лет), нетрудоспособного (старше 50 лет) населения. Также выделяют процент населения старше 60 лет.  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Возрастная пирамида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 тип:</a:t>
            </a:r>
            <a:r>
              <a:rPr lang="ru-RU" dirty="0" smtClean="0"/>
              <a:t>(стационарный) 25% – 50% – 25%</a:t>
            </a:r>
          </a:p>
          <a:p>
            <a:pPr>
              <a:buNone/>
            </a:pPr>
            <a:r>
              <a:rPr lang="ru-RU" b="1" dirty="0" smtClean="0"/>
              <a:t>2 тип: </a:t>
            </a:r>
            <a:r>
              <a:rPr lang="ru-RU" dirty="0" smtClean="0"/>
              <a:t>(прогрессивный) 30% - 50% - 20%</a:t>
            </a:r>
          </a:p>
          <a:p>
            <a:pPr>
              <a:buNone/>
            </a:pPr>
            <a:r>
              <a:rPr lang="ru-RU" b="1" dirty="0" smtClean="0"/>
              <a:t>3 тип: </a:t>
            </a:r>
            <a:r>
              <a:rPr lang="ru-RU" dirty="0" smtClean="0"/>
              <a:t>(регрессивный) 17% - 50% - 33%</a:t>
            </a:r>
          </a:p>
          <a:p>
            <a:pPr>
              <a:buNone/>
            </a:pPr>
            <a:r>
              <a:rPr lang="ru-RU" b="1" dirty="0" smtClean="0"/>
              <a:t>Старый тип: люди старше 60 лет составляют более 7 – 12%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В Оренбургской области:</a:t>
            </a:r>
          </a:p>
          <a:p>
            <a:pPr>
              <a:buNone/>
            </a:pPr>
            <a:r>
              <a:rPr lang="ru-RU" sz="2400" b="1" dirty="0" smtClean="0"/>
              <a:t>Каждый седьмой </a:t>
            </a:r>
            <a:r>
              <a:rPr lang="ru-RU" sz="2400" dirty="0" err="1" smtClean="0"/>
              <a:t>оренбуржец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находится </a:t>
            </a:r>
            <a:r>
              <a:rPr lang="ru-RU" sz="2400" dirty="0" smtClean="0"/>
              <a:t>в возрасте 65 лет и старше.</a:t>
            </a:r>
          </a:p>
          <a:p>
            <a:pPr>
              <a:buNone/>
            </a:pPr>
            <a:endParaRPr lang="ru-RU" b="1" dirty="0"/>
          </a:p>
        </p:txBody>
      </p:sp>
      <p:graphicFrame>
        <p:nvGraphicFramePr>
          <p:cNvPr id="24579" name="Содержимое 3"/>
          <p:cNvGraphicFramePr>
            <a:graphicFrameLocks/>
          </p:cNvGraphicFramePr>
          <p:nvPr/>
        </p:nvGraphicFramePr>
        <p:xfrm>
          <a:off x="5143504" y="2857496"/>
          <a:ext cx="4849791" cy="4000505"/>
        </p:xfrm>
        <a:graphic>
          <a:graphicData uri="http://schemas.openxmlformats.org/presentationml/2006/ole">
            <p:oleObj spid="_x0000_s24579" name="Worksheet" r:id="rId3" imgW="8696310" imgH="400060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Динамика населения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571744"/>
            <a:ext cx="4038600" cy="2214578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Механическое движение населения (миграция)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571744"/>
            <a:ext cx="4038600" cy="3554419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Естественное движение населения:</a:t>
            </a:r>
          </a:p>
          <a:p>
            <a:pPr>
              <a:buNone/>
            </a:pPr>
            <a:r>
              <a:rPr lang="ru-RU" b="1" dirty="0" smtClean="0"/>
              <a:t>Рождаемость</a:t>
            </a:r>
          </a:p>
          <a:p>
            <a:pPr>
              <a:buNone/>
            </a:pPr>
            <a:r>
              <a:rPr lang="ru-RU" b="1" dirty="0" smtClean="0"/>
              <a:t>Смертность</a:t>
            </a:r>
          </a:p>
          <a:p>
            <a:pPr>
              <a:buNone/>
            </a:pPr>
            <a:r>
              <a:rPr lang="ru-RU" b="1" dirty="0" smtClean="0"/>
              <a:t>Естественный прирост населения</a:t>
            </a:r>
            <a:endParaRPr lang="ru-RU" b="1" dirty="0"/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2857488" y="1428736"/>
            <a:ext cx="571504" cy="121444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6143636" y="1428736"/>
            <a:ext cx="802958" cy="121444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Определение ОЗ и ЗО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3600" b="1" dirty="0" smtClean="0"/>
              <a:t>ОЗ и ЗО – предмет, изучающий закономерности общественного здоровья, занимающийся разработкой и обоснованием мероприятий по его сохранению</a:t>
            </a:r>
            <a:endParaRPr lang="ru-RU" sz="36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Миграция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Внешняя миграция (эмиграция и </a:t>
            </a:r>
            <a:r>
              <a:rPr lang="ru-RU" sz="2800" dirty="0" err="1" smtClean="0"/>
              <a:t>имиграция</a:t>
            </a:r>
            <a:r>
              <a:rPr lang="ru-RU" sz="2800" dirty="0" smtClean="0"/>
              <a:t>)</a:t>
            </a:r>
          </a:p>
          <a:p>
            <a:r>
              <a:rPr lang="ru-RU" sz="2800" dirty="0" smtClean="0"/>
              <a:t>Внутренняя миграция – урбанизация, межрайонные переселения</a:t>
            </a:r>
          </a:p>
          <a:p>
            <a:r>
              <a:rPr lang="ru-RU" sz="2800" dirty="0" smtClean="0"/>
              <a:t>Временная миграция – перемещение на длительный, но ограниченный срок</a:t>
            </a:r>
          </a:p>
          <a:p>
            <a:r>
              <a:rPr lang="ru-RU" sz="2800" dirty="0" smtClean="0"/>
              <a:t>Безвозвратная миграция – постоянная смена места жительства</a:t>
            </a:r>
          </a:p>
          <a:p>
            <a:r>
              <a:rPr lang="ru-RU" sz="2800" dirty="0" smtClean="0"/>
              <a:t>Сезонная миграция</a:t>
            </a:r>
          </a:p>
          <a:p>
            <a:r>
              <a:rPr lang="ru-RU" sz="2800" dirty="0" smtClean="0"/>
              <a:t>Маятниковая миграция – ежедневная</a:t>
            </a:r>
          </a:p>
          <a:p>
            <a:r>
              <a:rPr lang="ru-RU" sz="2800" dirty="0" smtClean="0"/>
              <a:t>Челночная миграция – 1 раз в 1 – 2 недели</a:t>
            </a:r>
            <a:endParaRPr 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Показатели механического движения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2400" b="1" dirty="0" smtClean="0"/>
              <a:t>Число прибывших (убывших) на 1000 населения: </a:t>
            </a:r>
            <a:r>
              <a:rPr lang="ru-RU" sz="2400" dirty="0" smtClean="0"/>
              <a:t>число выехавших (въехавших) на административную территорию / среднегодовую численность населения Х 1000</a:t>
            </a:r>
          </a:p>
          <a:p>
            <a:endParaRPr lang="ru-RU" sz="2400" dirty="0" smtClean="0"/>
          </a:p>
          <a:p>
            <a:r>
              <a:rPr lang="ru-RU" sz="2400" b="1" dirty="0" smtClean="0"/>
              <a:t>Миграционный прирост (убыль): </a:t>
            </a:r>
            <a:r>
              <a:rPr lang="ru-RU" sz="2400" dirty="0" smtClean="0"/>
              <a:t>Число прибывших – число выбывших</a:t>
            </a:r>
          </a:p>
          <a:p>
            <a:endParaRPr lang="ru-RU" sz="2400" dirty="0" smtClean="0"/>
          </a:p>
          <a:p>
            <a:r>
              <a:rPr lang="ru-RU" sz="2400" b="1" dirty="0" smtClean="0"/>
              <a:t>Коэффициент эффективности миграции:</a:t>
            </a:r>
            <a:r>
              <a:rPr lang="ru-RU" sz="2400" dirty="0" smtClean="0"/>
              <a:t> Миграционный прирост / (число прибывших + число выбывших) Х 100%</a:t>
            </a:r>
          </a:p>
          <a:p>
            <a:endParaRPr lang="ru-RU" sz="2400" dirty="0" smtClean="0"/>
          </a:p>
          <a:p>
            <a:r>
              <a:rPr lang="ru-RU" sz="2400" b="1" dirty="0" smtClean="0"/>
              <a:t>Среднегодовая численность населения: </a:t>
            </a:r>
            <a:r>
              <a:rPr lang="ru-RU" sz="2400" dirty="0" smtClean="0"/>
              <a:t>численность населения на начало года + численность населения на конец года / 2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История становления предмета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  <a:ln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/>
              <a:t>1864 год </a:t>
            </a:r>
            <a:r>
              <a:rPr lang="ru-RU" sz="2400" dirty="0" smtClean="0"/>
              <a:t>– земская реформа Александра </a:t>
            </a:r>
            <a:r>
              <a:rPr lang="en-US" sz="2400" dirty="0" smtClean="0"/>
              <a:t>III</a:t>
            </a:r>
            <a:r>
              <a:rPr lang="ru-RU" sz="2400" dirty="0" smtClean="0"/>
              <a:t> и образование земской медицины, фабричной медицины и закладывание элементов медицинского страхования (общая касса и выделение 1 койки на 100 рабочих )</a:t>
            </a:r>
          </a:p>
          <a:p>
            <a:pPr>
              <a:buNone/>
            </a:pPr>
            <a:r>
              <a:rPr lang="ru-RU" sz="2400" b="1" dirty="0" smtClean="0"/>
              <a:t>1918 год – </a:t>
            </a:r>
            <a:r>
              <a:rPr lang="ru-RU" sz="2400" dirty="0" smtClean="0"/>
              <a:t>открытие музея социальной гигиены Народного комиссариата здравоохранения</a:t>
            </a:r>
          </a:p>
          <a:p>
            <a:pPr>
              <a:buNone/>
            </a:pPr>
            <a:r>
              <a:rPr lang="ru-RU" sz="2400" b="1" dirty="0" smtClean="0"/>
              <a:t>1922 год – </a:t>
            </a:r>
            <a:r>
              <a:rPr lang="ru-RU" sz="2400" dirty="0" smtClean="0"/>
              <a:t>образование 1-ой кафедры социальной и профессиональной медицины при 1 медицинском институте в г. Москва</a:t>
            </a:r>
          </a:p>
          <a:p>
            <a:pPr>
              <a:buNone/>
            </a:pPr>
            <a:r>
              <a:rPr lang="ru-RU" sz="2400" b="1" dirty="0" smtClean="0"/>
              <a:t>1941 год – </a:t>
            </a:r>
            <a:r>
              <a:rPr lang="ru-RU" sz="2400" dirty="0" smtClean="0"/>
              <a:t>кафедра переименована в кафедру социальной гигиены</a:t>
            </a:r>
          </a:p>
          <a:p>
            <a:pPr>
              <a:buNone/>
            </a:pPr>
            <a:r>
              <a:rPr lang="ru-RU" sz="2400" b="1" dirty="0" smtClean="0"/>
              <a:t>1948 год по 1966 год – </a:t>
            </a:r>
            <a:r>
              <a:rPr lang="ru-RU" sz="2400" dirty="0" smtClean="0"/>
              <a:t>предмет признан «лженаукой»</a:t>
            </a:r>
          </a:p>
          <a:p>
            <a:pPr>
              <a:buNone/>
            </a:pPr>
            <a:r>
              <a:rPr lang="ru-RU" sz="2400" b="1" dirty="0" smtClean="0"/>
              <a:t>1966 год – </a:t>
            </a:r>
            <a:r>
              <a:rPr lang="ru-RU" sz="2400" dirty="0" smtClean="0"/>
              <a:t>открыт институт социальной гигиены и организации здравоохранения</a:t>
            </a:r>
          </a:p>
          <a:p>
            <a:pPr>
              <a:buNone/>
            </a:pPr>
            <a:r>
              <a:rPr lang="ru-RU" sz="2400" b="1" dirty="0" smtClean="0"/>
              <a:t>1991 год – </a:t>
            </a:r>
            <a:r>
              <a:rPr lang="ru-RU" sz="2400" dirty="0" smtClean="0"/>
              <a:t>организация научно-исследовательского Центра при МЗ</a:t>
            </a:r>
          </a:p>
          <a:p>
            <a:pPr>
              <a:buNone/>
            </a:pPr>
            <a:r>
              <a:rPr lang="ru-RU" sz="2400" b="1" dirty="0" smtClean="0"/>
              <a:t>1999 год – </a:t>
            </a:r>
            <a:r>
              <a:rPr lang="ru-RU" sz="2400" dirty="0" smtClean="0"/>
              <a:t>Дисциплина переименована в ОЗ и ЗО, с</a:t>
            </a:r>
            <a:r>
              <a:rPr lang="ru-RU" sz="2400" b="1" dirty="0"/>
              <a:t> </a:t>
            </a:r>
            <a:r>
              <a:rPr lang="ru-RU" sz="2400" b="1" dirty="0" smtClean="0"/>
              <a:t>2003 года </a:t>
            </a:r>
            <a:r>
              <a:rPr lang="ru-RU" sz="2400" dirty="0" smtClean="0"/>
              <a:t>– также переименована и врачебная специальность.</a:t>
            </a:r>
          </a:p>
          <a:p>
            <a:pPr>
              <a:buNone/>
            </a:pPr>
            <a:r>
              <a:rPr lang="ru-RU" sz="2400" b="1" dirty="0" smtClean="0"/>
              <a:t>Головные учреждения – </a:t>
            </a:r>
            <a:r>
              <a:rPr lang="ru-RU" sz="2400" dirty="0" smtClean="0"/>
              <a:t>НИИ ОЗ РАМ и ЦНИИ ОЗ и ЗО МЗ РФ</a:t>
            </a: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Уровни изучения общественного здоровья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ru-RU" b="1" dirty="0" smtClean="0"/>
              <a:t>Популяционное здоровье – </a:t>
            </a:r>
            <a:r>
              <a:rPr lang="ru-RU" dirty="0" err="1" smtClean="0"/>
              <a:t>здоровье</a:t>
            </a:r>
            <a:r>
              <a:rPr lang="ru-RU" dirty="0" smtClean="0"/>
              <a:t> общества</a:t>
            </a:r>
          </a:p>
          <a:p>
            <a:r>
              <a:rPr lang="ru-RU" b="1" dirty="0" smtClean="0"/>
              <a:t>Коммунальное здоровье – </a:t>
            </a:r>
            <a:r>
              <a:rPr lang="ru-RU" dirty="0" err="1" smtClean="0"/>
              <a:t>здоровье</a:t>
            </a:r>
            <a:r>
              <a:rPr lang="ru-RU" dirty="0" smtClean="0"/>
              <a:t> однородной группы населения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Индивидуальное здоровье – </a:t>
            </a:r>
            <a:r>
              <a:rPr lang="ru-RU" dirty="0" err="1" smtClean="0"/>
              <a:t>здоровье</a:t>
            </a:r>
            <a:r>
              <a:rPr lang="ru-RU" dirty="0" smtClean="0"/>
              <a:t> каждого человека</a:t>
            </a:r>
            <a:endParaRPr lang="ru-RU" b="1" dirty="0"/>
          </a:p>
          <a:p>
            <a:endParaRPr lang="ru-RU" dirty="0" smtClean="0"/>
          </a:p>
        </p:txBody>
      </p:sp>
      <p:pic>
        <p:nvPicPr>
          <p:cNvPr id="4" name="Picture 3" descr="Кашель 2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5072074"/>
            <a:ext cx="1428750" cy="1428749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5" name="Рисунок 7" descr="breast_feeding_18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000760" y="3214686"/>
            <a:ext cx="2643206" cy="1428760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Медицинская статистика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37862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Медицинская статистика проводит анализ данных о медицинских и санитарных учреждениях, их деятельности, кадрах, оценивает эффективность различных организационных мероприятий по профилактике и лечению заболеваний.</a:t>
            </a:r>
            <a:endParaRPr lang="ru-RU" b="1" dirty="0"/>
          </a:p>
        </p:txBody>
      </p:sp>
      <p:graphicFrame>
        <p:nvGraphicFramePr>
          <p:cNvPr id="1027" name="Object 3"/>
          <p:cNvGraphicFramePr>
            <a:graphicFrameLocks noGrp="1"/>
          </p:cNvGraphicFramePr>
          <p:nvPr/>
        </p:nvGraphicFramePr>
        <p:xfrm>
          <a:off x="2714612" y="4572008"/>
          <a:ext cx="3789362" cy="2085975"/>
        </p:xfrm>
        <a:graphic>
          <a:graphicData uri="http://schemas.openxmlformats.org/presentationml/2006/ole">
            <p:oleObj spid="_x0000_s1027" name="Лист" r:id="rId3" imgW="3790899" imgH="2028749" progId="Excel.Shee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Этапы медико-статистических исследований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  <a:ln>
            <a:solidFill>
              <a:srgbClr val="C00000"/>
            </a:solidFill>
          </a:ln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sz="2800" b="1" dirty="0" smtClean="0"/>
              <a:t>Составление программы и плана исследования: </a:t>
            </a:r>
            <a:r>
              <a:rPr lang="ru-RU" sz="2400" dirty="0" smtClean="0"/>
              <a:t>цель, задачи, объем, продолжительность, участники, разрабатываются анкеты, карты, бланки и т.д.</a:t>
            </a:r>
          </a:p>
          <a:p>
            <a:pPr marL="514350" indent="-514350" algn="just">
              <a:buAutoNum type="arabicPeriod"/>
            </a:pPr>
            <a:endParaRPr lang="ru-RU" sz="2400" dirty="0" smtClean="0"/>
          </a:p>
          <a:p>
            <a:pPr marL="514350" indent="-514350" algn="just">
              <a:buAutoNum type="arabicPeriod"/>
            </a:pPr>
            <a:r>
              <a:rPr lang="ru-RU" sz="2800" b="1" dirty="0" smtClean="0"/>
              <a:t>Сбор материала: </a:t>
            </a:r>
            <a:r>
              <a:rPr lang="ru-RU" sz="2400" dirty="0" smtClean="0"/>
              <a:t>перед этим проводится обучение всех участников правильному оформлению документации.</a:t>
            </a:r>
          </a:p>
          <a:p>
            <a:pPr marL="514350" indent="-514350" algn="just">
              <a:buAutoNum type="arabicPeriod"/>
            </a:pPr>
            <a:endParaRPr lang="ru-RU" sz="2400" dirty="0" smtClean="0"/>
          </a:p>
          <a:p>
            <a:pPr marL="514350" indent="-514350" algn="just">
              <a:buAutoNum type="arabicPeriod"/>
            </a:pPr>
            <a:r>
              <a:rPr lang="ru-RU" sz="2800" b="1" dirty="0" smtClean="0"/>
              <a:t>Обработка полученного материала.</a:t>
            </a:r>
          </a:p>
          <a:p>
            <a:pPr marL="514350" indent="-514350" algn="just">
              <a:buAutoNum type="arabicPeriod"/>
            </a:pPr>
            <a:endParaRPr lang="ru-RU" sz="2800" b="1" dirty="0" smtClean="0"/>
          </a:p>
          <a:p>
            <a:pPr marL="514350" indent="-514350" algn="just">
              <a:buAutoNum type="arabicPeriod"/>
            </a:pPr>
            <a:r>
              <a:rPr lang="ru-RU" sz="2800" b="1" dirty="0" smtClean="0"/>
              <a:t>Анализ, выводы, предложения. </a:t>
            </a:r>
            <a:r>
              <a:rPr lang="ru-RU" sz="2800" dirty="0" smtClean="0"/>
              <a:t>Анализ оформляется в виде таблиц и графиков.</a:t>
            </a:r>
          </a:p>
          <a:p>
            <a:pPr marL="514350" indent="-514350" algn="just">
              <a:buAutoNum type="arabicPeriod"/>
            </a:pP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0002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786058"/>
            <a:ext cx="7858180" cy="378621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428603"/>
          <a:ext cx="7858180" cy="208091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29090"/>
                <a:gridCol w="3929090"/>
              </a:tblGrid>
              <a:tr h="6936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сотрудников</a:t>
                      </a:r>
                      <a:endParaRPr lang="ru-RU" dirty="0"/>
                    </a:p>
                  </a:txBody>
                  <a:tcPr/>
                </a:tc>
              </a:tr>
              <a:tr h="693639">
                <a:tc>
                  <a:txBody>
                    <a:bodyPr/>
                    <a:lstStyle/>
                    <a:p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693639">
                <a:tc>
                  <a:txBody>
                    <a:bodyPr/>
                    <a:lstStyle/>
                    <a:p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1" y="2857496"/>
          <a:ext cx="7858186" cy="37147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22598"/>
                <a:gridCol w="1122598"/>
                <a:gridCol w="1122598"/>
                <a:gridCol w="1122598"/>
                <a:gridCol w="1122598"/>
                <a:gridCol w="1122598"/>
                <a:gridCol w="1122598"/>
              </a:tblGrid>
              <a:tr h="22994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среднийвозраст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сотрудников с 1-ой категорией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Число сотрудников со 2-ой категорией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Число сотрудников с 3-ой категорией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Стаж работы</a:t>
                      </a:r>
                      <a:endParaRPr lang="ru-RU" dirty="0"/>
                    </a:p>
                  </a:txBody>
                  <a:tcPr/>
                </a:tc>
              </a:tr>
              <a:tr h="14153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Grp="1"/>
          </p:cNvGraphicFramePr>
          <p:nvPr/>
        </p:nvGraphicFramePr>
        <p:xfrm>
          <a:off x="357158" y="214290"/>
          <a:ext cx="3143272" cy="3143272"/>
        </p:xfrm>
        <a:graphic>
          <a:graphicData uri="http://schemas.openxmlformats.org/presentationml/2006/ole">
            <p:oleObj spid="_x0000_s2050" r:id="rId3" imgW="3999323" imgH="4285859" progId="Excel.Sheet.8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987800" y="428604"/>
          <a:ext cx="4941918" cy="3378200"/>
        </p:xfrm>
        <a:graphic>
          <a:graphicData uri="http://schemas.openxmlformats.org/presentationml/2006/ole">
            <p:oleObj spid="_x0000_s2051" r:id="rId4" imgW="5157663" imgH="3389670" progId="Excel.Sheet.8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/>
          </p:cNvGraphicFramePr>
          <p:nvPr/>
        </p:nvGraphicFramePr>
        <p:xfrm>
          <a:off x="2428860" y="3857628"/>
          <a:ext cx="4406900" cy="2643206"/>
        </p:xfrm>
        <a:graphic>
          <a:graphicData uri="http://schemas.openxmlformats.org/presentationml/2006/ole">
            <p:oleObj spid="_x0000_s2052" name="Лист" r:id="rId5" imgW="4409928" imgH="4229161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Виды статистических наблюдений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ru-RU" sz="2800" b="1" dirty="0" smtClean="0"/>
              <a:t>Выборочные:</a:t>
            </a:r>
          </a:p>
          <a:p>
            <a:pPr marL="571500" indent="-571500">
              <a:buNone/>
            </a:pPr>
            <a:r>
              <a:rPr lang="ru-RU" sz="2800" dirty="0" smtClean="0"/>
              <a:t>-     по полу</a:t>
            </a:r>
          </a:p>
          <a:p>
            <a:pPr marL="571500" indent="-571500">
              <a:buFontTx/>
              <a:buChar char="-"/>
            </a:pPr>
            <a:r>
              <a:rPr lang="ru-RU" sz="2800" dirty="0" smtClean="0"/>
              <a:t>по возрасту</a:t>
            </a:r>
          </a:p>
          <a:p>
            <a:pPr marL="571500" indent="-571500">
              <a:buFontTx/>
              <a:buChar char="-"/>
            </a:pPr>
            <a:r>
              <a:rPr lang="ru-RU" sz="2800" dirty="0" smtClean="0"/>
              <a:t>по социальному положению</a:t>
            </a:r>
          </a:p>
          <a:p>
            <a:pPr marL="571500" indent="-571500">
              <a:buFontTx/>
              <a:buChar char="-"/>
            </a:pPr>
            <a:r>
              <a:rPr lang="ru-RU" sz="2800" dirty="0" smtClean="0"/>
              <a:t>репрезентативная (случайная) выборка 5%, 10% и т.д. </a:t>
            </a:r>
          </a:p>
          <a:p>
            <a:pPr marL="571500" indent="-571500">
              <a:buFontTx/>
              <a:buChar char="-"/>
            </a:pPr>
            <a:endParaRPr lang="ru-RU" sz="2800" dirty="0" smtClean="0"/>
          </a:p>
          <a:p>
            <a:pPr marL="571500" indent="-571500">
              <a:buNone/>
            </a:pPr>
            <a:r>
              <a:rPr lang="en-US" sz="2800" b="1" dirty="0" smtClean="0"/>
              <a:t>II</a:t>
            </a:r>
            <a:r>
              <a:rPr lang="ru-RU" sz="2800" b="1" dirty="0" smtClean="0"/>
              <a:t>.   Сплошные – </a:t>
            </a:r>
            <a:r>
              <a:rPr lang="ru-RU" sz="2800" dirty="0" smtClean="0"/>
              <a:t>перепись населения страны, участка т.д.</a:t>
            </a:r>
            <a:endParaRPr lang="ru-RU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874</Words>
  <Application>Microsoft Office PowerPoint</Application>
  <PresentationFormat>Экран (4:3)</PresentationFormat>
  <Paragraphs>132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Тема Office</vt:lpstr>
      <vt:lpstr>Лист</vt:lpstr>
      <vt:lpstr>Лист Microsoft Office Excel 97-2003</vt:lpstr>
      <vt:lpstr>Worksheet</vt:lpstr>
      <vt:lpstr>Место статистических показателей в оценке состояния здоровья населения</vt:lpstr>
      <vt:lpstr>Определение ОЗ и ЗО</vt:lpstr>
      <vt:lpstr>История становления предмета</vt:lpstr>
      <vt:lpstr>Уровни изучения общественного здоровья</vt:lpstr>
      <vt:lpstr>Медицинская статистика</vt:lpstr>
      <vt:lpstr>Этапы медико-статистических исследований</vt:lpstr>
      <vt:lpstr>Слайд 7</vt:lpstr>
      <vt:lpstr>Слайд 8</vt:lpstr>
      <vt:lpstr>Виды статистических наблюдений</vt:lpstr>
      <vt:lpstr>Виды статистических показателей</vt:lpstr>
      <vt:lpstr>Продолжение</vt:lpstr>
      <vt:lpstr>Факторы, влияющие на состояние здоровья</vt:lpstr>
      <vt:lpstr>Основные статистические показатели, используемые для оценки здоровья</vt:lpstr>
      <vt:lpstr>Демография</vt:lpstr>
      <vt:lpstr>Требования к демографической информации:</vt:lpstr>
      <vt:lpstr>Статика населения (перепись)</vt:lpstr>
      <vt:lpstr>Сведения собираются:</vt:lpstr>
      <vt:lpstr>Возрастная пирамида</vt:lpstr>
      <vt:lpstr>Динамика населения</vt:lpstr>
      <vt:lpstr>Миграция</vt:lpstr>
      <vt:lpstr>Показатели механического движения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Место статистических показателей в оценке состояния здоровья населения</dc:title>
  <dc:creator>User</dc:creator>
  <cp:lastModifiedBy>User</cp:lastModifiedBy>
  <cp:revision>24</cp:revision>
  <dcterms:created xsi:type="dcterms:W3CDTF">2015-04-01T17:03:36Z</dcterms:created>
  <dcterms:modified xsi:type="dcterms:W3CDTF">2015-04-01T20:47:09Z</dcterms:modified>
</cp:coreProperties>
</file>