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720" r:id="rId2"/>
  </p:sldMasterIdLst>
  <p:notesMasterIdLst>
    <p:notesMasterId r:id="rId16"/>
  </p:notesMasterIdLst>
  <p:sldIdLst>
    <p:sldId id="344" r:id="rId3"/>
    <p:sldId id="439" r:id="rId4"/>
    <p:sldId id="433" r:id="rId5"/>
    <p:sldId id="434" r:id="rId6"/>
    <p:sldId id="525" r:id="rId7"/>
    <p:sldId id="435" r:id="rId8"/>
    <p:sldId id="436" r:id="rId9"/>
    <p:sldId id="437" r:id="rId10"/>
    <p:sldId id="438" r:id="rId11"/>
    <p:sldId id="526" r:id="rId12"/>
    <p:sldId id="529" r:id="rId13"/>
    <p:sldId id="441" r:id="rId14"/>
    <p:sldId id="392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EBFE"/>
    <a:srgbClr val="B0DEFE"/>
    <a:srgbClr val="FDD7A5"/>
    <a:srgbClr val="FF0000"/>
    <a:srgbClr val="FCCD8E"/>
    <a:srgbClr val="FCCCAE"/>
    <a:srgbClr val="FBBD97"/>
    <a:srgbClr val="F6CC8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23" autoAdjust="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BC63229-2478-4C9D-BBA7-4A45F7566DA2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B19290F-D239-45DC-A350-30C12618A86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35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5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5CDCC-502B-441F-9CE2-7533321C6386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E8D66-5A42-4E04-A419-F079AE46E0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2148A-15D5-4310-88B3-8C4FD76DE9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7BF62-CF66-4655-922F-209C9A22161C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DA755-816D-4CCE-9230-63F385B5678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DF911-952A-4BEF-A4F1-2FCFE5E9CCFA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6D3A5-F3BE-4C36-A5E3-12B32A77E5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A9100-A453-40F9-82BC-B34AD7FD2F1F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EB927C9-46FF-460C-BACF-B3B98BE011D9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6C8D3F7-CD3F-424A-950B-80A787B57D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7E166-175A-40D8-A9F7-DAC70CFF99B9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DBBC6-7119-4F75-85E2-936A856476E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4E2DE18-8B03-4E47-A34E-CFFCD1AD6450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96021-F515-4542-B94D-43D85C6D1E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45DC9-ADD2-4A02-96AA-15DF678DD1F1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BDC53-C9E1-423F-A79C-B7E60919A8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F53E2-2042-4BB9-8F3B-84DE163B9072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66318-FB3D-4CE6-8F19-1DE8C0314C0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78759-C975-4E7A-8648-2EDE3B0A6DDB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5CB26-65F9-46A3-987E-9089719F3C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74F1E-42CD-4E73-83FF-E0F1D63C5DD0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3DD78-366B-4F8A-89A8-775F637BCF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9ABAC-B852-430B-A8C1-7D35383B246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5D1CF-FA1B-49F1-895E-9F54E9FBCF19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28D66-0C4A-4559-A7E9-7A3544731815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AE057-4DF7-4903-9628-FE2F02281C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2D8DC6-E2C0-452B-B1BF-036B540084A0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62EAB-54B8-441E-921F-8924B6CE834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8F2E3-A91F-4EFC-8952-D75F793827CF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F10DD-2426-465E-A318-2EF2B0D0F0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F810E2-E130-4DA1-85DF-BF35ECC0D2DC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0DA8C-C818-470F-ACA1-797A948AF1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AD60C-C110-4CEA-A472-6106D45E17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3A0BB-1BEE-4F13-808E-76D96A062866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CD55D-3576-40B4-983F-40414452D7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3AD13-6566-483E-8930-5091D1965F6E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F23F8-56E0-4F80-8E00-6C0AF19198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F7402-58A4-44BC-8F42-EDD0417C56C9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B5EB3-CF6F-4A83-AC8B-D547379431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36873-9C1B-49DF-9CDF-8B00DE51DAAB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E3839-CE2A-4740-8CB4-2352AC3C35E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5CB10-0D25-4EFA-AE90-05B05029FFE4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BE514-CDC1-4D26-90B6-E5297B64985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14009-78DB-4A0B-B608-122203F5E278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BCD56-E7DE-4692-B347-593EAB3233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85BDD-5343-49F4-9EC8-958A551BCB2B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8D204D2E-5756-4E3C-80D5-03D9162C58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>
                <a:solidFill>
                  <a:schemeClr val="accent2"/>
                </a:solidFill>
              </a:endParaRPr>
            </a:p>
          </p:txBody>
        </p:sp>
      </p:grpSp>
      <p:sp>
        <p:nvSpPr>
          <p:cNvPr id="307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34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0A724C2-95CA-48B0-B961-A4F09D2EFCB8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  <p:sldLayoutId id="214748402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102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51BD306-7486-4B02-8DC0-ADF8B6F07276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EBAD082-C307-46A2-8B55-94AA797B3D6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25" r:id="rId2"/>
    <p:sldLayoutId id="2147484035" r:id="rId3"/>
    <p:sldLayoutId id="2147484026" r:id="rId4"/>
    <p:sldLayoutId id="2147484027" r:id="rId5"/>
    <p:sldLayoutId id="2147484028" r:id="rId6"/>
    <p:sldLayoutId id="2147484029" r:id="rId7"/>
    <p:sldLayoutId id="2147484030" r:id="rId8"/>
    <p:sldLayoutId id="2147484036" r:id="rId9"/>
    <p:sldLayoutId id="2147484031" r:id="rId10"/>
    <p:sldLayoutId id="214748403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8229600" cy="3505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bg1"/>
                </a:solidFill>
              </a:rPr>
              <a:t/>
            </a:r>
            <a:br>
              <a:rPr lang="ru-RU" sz="4800" dirty="0" smtClean="0">
                <a:solidFill>
                  <a:schemeClr val="bg1"/>
                </a:solidFill>
              </a:rPr>
            </a:br>
            <a:r>
              <a:rPr lang="ru-RU" sz="7200" dirty="0" smtClean="0">
                <a:solidFill>
                  <a:schemeClr val="bg1"/>
                </a:solidFill>
              </a:rPr>
              <a:t>Санитарная </a:t>
            </a:r>
            <a:r>
              <a:rPr lang="ru-RU" sz="7200" dirty="0" smtClean="0">
                <a:solidFill>
                  <a:schemeClr val="bg1"/>
                </a:solidFill>
              </a:rPr>
              <a:t>микробиология</a:t>
            </a:r>
            <a:endParaRPr lang="ru-RU" sz="7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EB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ru-RU" altLang="ru-RU" b="1" smtClean="0">
                <a:solidFill>
                  <a:schemeClr val="bg2"/>
                </a:solidFill>
                <a:latin typeface="Times New Roman" pitchFamily="18" charset="0"/>
              </a:rPr>
              <a:t>краткий санитарно-микробиологический анализ</a:t>
            </a:r>
            <a:r>
              <a:rPr lang="ru-RU" altLang="ru-RU" smtClean="0">
                <a:solidFill>
                  <a:schemeClr val="bg2"/>
                </a:solidFill>
                <a:latin typeface="Times New Roman" pitchFamily="18" charset="0"/>
              </a:rPr>
              <a:t> –</a:t>
            </a:r>
          </a:p>
          <a:p>
            <a:pPr algn="just">
              <a:lnSpc>
                <a:spcPct val="90000"/>
              </a:lnSpc>
            </a:pPr>
            <a:r>
              <a:rPr lang="ru-RU" altLang="ru-RU" smtClean="0">
                <a:solidFill>
                  <a:schemeClr val="bg2"/>
                </a:solidFill>
                <a:latin typeface="Times New Roman" pitchFamily="18" charset="0"/>
              </a:rPr>
              <a:t>степень фекального загрязнения; </a:t>
            </a:r>
          </a:p>
          <a:p>
            <a:pPr algn="just">
              <a:lnSpc>
                <a:spcPct val="90000"/>
              </a:lnSpc>
            </a:pPr>
            <a:r>
              <a:rPr lang="ru-RU" altLang="ru-RU" b="1" smtClean="0">
                <a:solidFill>
                  <a:schemeClr val="bg2"/>
                </a:solidFill>
                <a:latin typeface="Times New Roman" pitchFamily="18" charset="0"/>
              </a:rPr>
              <a:t>полный санитарно-микробиологический анализ</a:t>
            </a:r>
            <a:r>
              <a:rPr lang="ru-RU" altLang="ru-RU" smtClean="0">
                <a:solidFill>
                  <a:schemeClr val="bg2"/>
                </a:solidFill>
                <a:latin typeface="Times New Roman" pitchFamily="18" charset="0"/>
              </a:rPr>
              <a:t> –</a:t>
            </a:r>
          </a:p>
          <a:p>
            <a:pPr algn="just">
              <a:lnSpc>
                <a:spcPct val="90000"/>
              </a:lnSpc>
            </a:pPr>
            <a:r>
              <a:rPr lang="ru-RU" altLang="ru-RU" smtClean="0">
                <a:solidFill>
                  <a:schemeClr val="bg2"/>
                </a:solidFill>
                <a:latin typeface="Times New Roman" pitchFamily="18" charset="0"/>
              </a:rPr>
              <a:t>предупредительный санитарный надзор.</a:t>
            </a:r>
          </a:p>
          <a:p>
            <a:pPr algn="just">
              <a:lnSpc>
                <a:spcPct val="90000"/>
              </a:lnSpc>
            </a:pPr>
            <a:r>
              <a:rPr lang="ru-RU" altLang="ru-RU" b="1" smtClean="0">
                <a:solidFill>
                  <a:schemeClr val="bg2"/>
                </a:solidFill>
                <a:latin typeface="Times New Roman" pitchFamily="18" charset="0"/>
              </a:rPr>
              <a:t>индикацию патогенной микробиоты</a:t>
            </a:r>
            <a:r>
              <a:rPr lang="ru-RU" altLang="ru-RU" smtClean="0">
                <a:solidFill>
                  <a:schemeClr val="bg2"/>
                </a:solidFill>
                <a:latin typeface="Times New Roman" pitchFamily="18" charset="0"/>
              </a:rPr>
              <a:t> – </a:t>
            </a:r>
          </a:p>
          <a:p>
            <a:pPr algn="just">
              <a:lnSpc>
                <a:spcPct val="90000"/>
              </a:lnSpc>
            </a:pPr>
            <a:r>
              <a:rPr lang="ru-RU" altLang="ru-RU" smtClean="0">
                <a:solidFill>
                  <a:schemeClr val="bg2"/>
                </a:solidFill>
                <a:latin typeface="Times New Roman" pitchFamily="18" charset="0"/>
              </a:rPr>
              <a:t>по эпидемиологическим показаниям</a:t>
            </a:r>
          </a:p>
          <a:p>
            <a:endParaRPr lang="ru-RU" altLang="ru-RU" smtClean="0"/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200" b="1" smtClean="0">
                <a:solidFill>
                  <a:srgbClr val="FF0000"/>
                </a:solidFill>
                <a:latin typeface="Times New Roman" pitchFamily="18" charset="0"/>
              </a:rPr>
              <a:t>Схема оценки санитарного состояния почвы по микробиологическим показателям</a:t>
            </a:r>
            <a:endParaRPr lang="ru-RU" altLang="ru-RU" sz="3200" i="1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4"/>
          <p:cNvSpPr>
            <a:spLocks noChangeArrowheads="1"/>
          </p:cNvSpPr>
          <p:nvPr/>
        </p:nvSpPr>
        <p:spPr bwMode="auto">
          <a:xfrm>
            <a:off x="304800" y="904875"/>
            <a:ext cx="86868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>
              <a:lnSpc>
                <a:spcPct val="90000"/>
              </a:lnSpc>
            </a:pPr>
            <a:r>
              <a:rPr lang="ru-RU" sz="3200" b="1">
                <a:solidFill>
                  <a:schemeClr val="bg2"/>
                </a:solidFill>
                <a:latin typeface="Times New Roman" pitchFamily="18" charset="0"/>
              </a:rPr>
              <a:t>Вода может быть классифицирована на</a:t>
            </a:r>
            <a:r>
              <a:rPr lang="ru-RU" sz="2400" b="1">
                <a:solidFill>
                  <a:schemeClr val="bg2"/>
                </a:solidFill>
                <a:latin typeface="Times New Roman" pitchFamily="18" charset="0"/>
              </a:rPr>
              <a:t>:</a:t>
            </a:r>
          </a:p>
          <a:p>
            <a:pPr indent="457200">
              <a:lnSpc>
                <a:spcPct val="90000"/>
              </a:lnSpc>
            </a:pPr>
            <a:endParaRPr lang="ru-RU" sz="2400" b="1">
              <a:solidFill>
                <a:schemeClr val="bg2"/>
              </a:solidFill>
              <a:latin typeface="Times New Roman" pitchFamily="18" charset="0"/>
            </a:endParaRPr>
          </a:p>
          <a:p>
            <a:pPr indent="457200">
              <a:lnSpc>
                <a:spcPct val="90000"/>
              </a:lnSpc>
            </a:pPr>
            <a:r>
              <a:rPr lang="ru-RU" sz="2400" b="1">
                <a:solidFill>
                  <a:schemeClr val="bg2"/>
                </a:solidFill>
                <a:latin typeface="Times New Roman" pitchFamily="18" charset="0"/>
              </a:rPr>
              <a:t>• питьевую воду централизованного хозяйственно-питьевого</a:t>
            </a:r>
          </a:p>
          <a:p>
            <a:pPr indent="457200">
              <a:lnSpc>
                <a:spcPct val="90000"/>
              </a:lnSpc>
            </a:pPr>
            <a:r>
              <a:rPr lang="ru-RU" sz="2400" b="1">
                <a:solidFill>
                  <a:schemeClr val="bg2"/>
                </a:solidFill>
                <a:latin typeface="Times New Roman" pitchFamily="18" charset="0"/>
              </a:rPr>
              <a:t>  водоснабжения;</a:t>
            </a:r>
          </a:p>
          <a:p>
            <a:pPr indent="457200">
              <a:lnSpc>
                <a:spcPct val="90000"/>
              </a:lnSpc>
            </a:pPr>
            <a:endParaRPr lang="ru-RU" sz="1600" b="1">
              <a:solidFill>
                <a:schemeClr val="bg2"/>
              </a:solidFill>
              <a:latin typeface="Times New Roman" pitchFamily="18" charset="0"/>
            </a:endParaRPr>
          </a:p>
          <a:p>
            <a:pPr indent="457200">
              <a:lnSpc>
                <a:spcPct val="90000"/>
              </a:lnSpc>
            </a:pPr>
            <a:r>
              <a:rPr lang="ru-RU" sz="2400" b="1">
                <a:solidFill>
                  <a:schemeClr val="bg2"/>
                </a:solidFill>
                <a:latin typeface="Times New Roman" pitchFamily="18" charset="0"/>
              </a:rPr>
              <a:t>• воду подземных и поверхностных источников</a:t>
            </a:r>
          </a:p>
          <a:p>
            <a:pPr indent="457200">
              <a:lnSpc>
                <a:spcPct val="90000"/>
              </a:lnSpc>
            </a:pPr>
            <a:r>
              <a:rPr lang="ru-RU" sz="2400" b="1">
                <a:solidFill>
                  <a:schemeClr val="bg2"/>
                </a:solidFill>
                <a:latin typeface="Times New Roman" pitchFamily="18" charset="0"/>
              </a:rPr>
              <a:t> централизованного хозяйственно-питьевого водоснабжения;</a:t>
            </a:r>
          </a:p>
          <a:p>
            <a:pPr indent="457200">
              <a:lnSpc>
                <a:spcPct val="90000"/>
              </a:lnSpc>
            </a:pPr>
            <a:endParaRPr lang="ru-RU" sz="1600" b="1">
              <a:solidFill>
                <a:schemeClr val="bg2"/>
              </a:solidFill>
              <a:latin typeface="Times New Roman" pitchFamily="18" charset="0"/>
            </a:endParaRPr>
          </a:p>
          <a:p>
            <a:pPr indent="457200">
              <a:lnSpc>
                <a:spcPct val="90000"/>
              </a:lnSpc>
            </a:pPr>
            <a:r>
              <a:rPr lang="ru-RU" sz="2400" b="1">
                <a:solidFill>
                  <a:schemeClr val="bg2"/>
                </a:solidFill>
                <a:latin typeface="Times New Roman" pitchFamily="18" charset="0"/>
              </a:rPr>
              <a:t>• децентрализованную питьевую воду (при использовании</a:t>
            </a:r>
          </a:p>
          <a:p>
            <a:pPr indent="457200">
              <a:lnSpc>
                <a:spcPct val="90000"/>
              </a:lnSpc>
            </a:pPr>
            <a:r>
              <a:rPr lang="ru-RU" sz="2400" b="1">
                <a:solidFill>
                  <a:schemeClr val="bg2"/>
                </a:solidFill>
                <a:latin typeface="Times New Roman" pitchFamily="18" charset="0"/>
              </a:rPr>
              <a:t>  колодцев, артезианских скважин и родников);</a:t>
            </a:r>
          </a:p>
          <a:p>
            <a:pPr indent="457200">
              <a:lnSpc>
                <a:spcPct val="90000"/>
              </a:lnSpc>
            </a:pPr>
            <a:endParaRPr lang="ru-RU" sz="1600" b="1">
              <a:solidFill>
                <a:schemeClr val="bg2"/>
              </a:solidFill>
              <a:latin typeface="Times New Roman" pitchFamily="18" charset="0"/>
            </a:endParaRPr>
          </a:p>
          <a:p>
            <a:pPr indent="457200">
              <a:lnSpc>
                <a:spcPct val="90000"/>
              </a:lnSpc>
            </a:pPr>
            <a:r>
              <a:rPr lang="ru-RU" sz="2400" b="1">
                <a:solidFill>
                  <a:schemeClr val="bg2"/>
                </a:solidFill>
                <a:latin typeface="Times New Roman" pitchFamily="18" charset="0"/>
              </a:rPr>
              <a:t>• воду водных объектов в зонах рекреации;</a:t>
            </a:r>
          </a:p>
          <a:p>
            <a:pPr indent="457200">
              <a:lnSpc>
                <a:spcPct val="90000"/>
              </a:lnSpc>
            </a:pPr>
            <a:endParaRPr lang="ru-RU" sz="1600" b="1">
              <a:solidFill>
                <a:schemeClr val="bg2"/>
              </a:solidFill>
              <a:latin typeface="Times New Roman" pitchFamily="18" charset="0"/>
            </a:endParaRPr>
          </a:p>
          <a:p>
            <a:pPr indent="457200">
              <a:lnSpc>
                <a:spcPct val="90000"/>
              </a:lnSpc>
            </a:pPr>
            <a:r>
              <a:rPr lang="ru-RU" sz="2400" b="1">
                <a:solidFill>
                  <a:schemeClr val="bg2"/>
                </a:solidFill>
                <a:latin typeface="Times New Roman" pitchFamily="18" charset="0"/>
              </a:rPr>
              <a:t>• воду плавательных бассейнов с пресной и морской водой;</a:t>
            </a:r>
          </a:p>
          <a:p>
            <a:pPr indent="457200">
              <a:lnSpc>
                <a:spcPct val="90000"/>
              </a:lnSpc>
            </a:pPr>
            <a:endParaRPr lang="ru-RU" sz="1600" b="1">
              <a:solidFill>
                <a:schemeClr val="bg2"/>
              </a:solidFill>
              <a:latin typeface="Times New Roman" pitchFamily="18" charset="0"/>
            </a:endParaRPr>
          </a:p>
          <a:p>
            <a:pPr indent="457200">
              <a:lnSpc>
                <a:spcPct val="90000"/>
              </a:lnSpc>
            </a:pPr>
            <a:r>
              <a:rPr lang="ru-RU" sz="2400" b="1">
                <a:solidFill>
                  <a:schemeClr val="bg2"/>
                </a:solidFill>
                <a:latin typeface="Times New Roman" pitchFamily="18" charset="0"/>
              </a:rPr>
              <a:t>• хозяйственно-бытовые сточные воды после</a:t>
            </a:r>
          </a:p>
          <a:p>
            <a:pPr indent="457200">
              <a:lnSpc>
                <a:spcPct val="90000"/>
              </a:lnSpc>
            </a:pPr>
            <a:r>
              <a:rPr lang="ru-RU" sz="2400" b="1">
                <a:solidFill>
                  <a:schemeClr val="bg2"/>
                </a:solidFill>
                <a:latin typeface="Times New Roman" pitchFamily="18" charset="0"/>
              </a:rPr>
              <a:t>  обеззараживания и очистки.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38" descr="Пять заблуждений о питьевой вод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98450"/>
            <a:ext cx="9390063" cy="715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229600" cy="1066800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rgbClr val="FF0000"/>
                </a:solidFill>
                <a:latin typeface="Times New Roman" pitchFamily="18" charset="0"/>
              </a:rPr>
              <a:t>СПМО</a:t>
            </a:r>
            <a:r>
              <a:rPr lang="ru-RU" altLang="ru-RU" sz="3200" b="1" smtClean="0">
                <a:solidFill>
                  <a:schemeClr val="bg2"/>
                </a:solidFill>
                <a:latin typeface="Times New Roman" pitchFamily="18" charset="0"/>
              </a:rPr>
              <a:t> </a:t>
            </a:r>
            <a:r>
              <a:rPr lang="ru-RU" altLang="ru-RU" sz="3200" b="1" smtClean="0">
                <a:solidFill>
                  <a:srgbClr val="FF0000"/>
                </a:solidFill>
                <a:latin typeface="Times New Roman" pitchFamily="18" charset="0"/>
              </a:rPr>
              <a:t>в воде централизованного хозяйственно-питьевого водоснабжения</a:t>
            </a:r>
            <a:r>
              <a:rPr lang="ru-RU" altLang="ru-RU" sz="3200" b="1" smtClean="0">
                <a:solidFill>
                  <a:schemeClr val="bg2"/>
                </a:solidFill>
                <a:latin typeface="Times New Roman" pitchFamily="18" charset="0"/>
              </a:rPr>
              <a:t/>
            </a:r>
            <a:br>
              <a:rPr lang="ru-RU" altLang="ru-RU" sz="3200" b="1" smtClean="0">
                <a:solidFill>
                  <a:schemeClr val="bg2"/>
                </a:solidFill>
                <a:latin typeface="Times New Roman" pitchFamily="18" charset="0"/>
              </a:rPr>
            </a:br>
            <a:endParaRPr lang="ru-RU" altLang="ru-RU" sz="3200" b="1" smtClean="0">
              <a:solidFill>
                <a:schemeClr val="bg2"/>
              </a:solidFill>
              <a:latin typeface="Times New Roman" pitchFamily="18" charset="0"/>
            </a:endParaRPr>
          </a:p>
        </p:txBody>
      </p:sp>
      <p:graphicFrame>
        <p:nvGraphicFramePr>
          <p:cNvPr id="176321" name="Group 193"/>
          <p:cNvGraphicFramePr>
            <a:graphicFrameLocks noGrp="1"/>
          </p:cNvGraphicFramePr>
          <p:nvPr/>
        </p:nvGraphicFramePr>
        <p:xfrm>
          <a:off x="0" y="1066800"/>
          <a:ext cx="9296400" cy="5565817"/>
        </p:xfrm>
        <a:graphic>
          <a:graphicData uri="http://schemas.openxmlformats.org/drawingml/2006/table">
            <a:tbl>
              <a:tblPr/>
              <a:tblGrid>
                <a:gridCol w="3961075"/>
                <a:gridCol w="3395207"/>
                <a:gridCol w="1940118"/>
              </a:tblGrid>
              <a:tr h="457187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Единицы измерения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Нормативы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693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Термотолерантные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колиформные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бактерии (ТКБ)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бактерий в 100 см3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Отсутствуют</a:t>
                      </a:r>
                      <a:endParaRPr kumimoji="0" 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4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ОКБ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бактерий в 100 см3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Отсутствуют</a:t>
                      </a:r>
                      <a:endParaRPr kumimoji="0" 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7374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ОМЧ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КОЕ в 1 см3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более 50</a:t>
                      </a:r>
                      <a:endParaRPr kumimoji="0" 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7374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Колифаги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БОЕ в 100 см3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Отсутствуют</a:t>
                      </a:r>
                      <a:endParaRPr kumimoji="0" 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1906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Споры сульфитредуцирующих клостридий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спор в 20 см3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Отсутствуют</a:t>
                      </a:r>
                      <a:endParaRPr kumimoji="0" 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30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Цисты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лямблий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цист в 50 см3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Отсутствуют</a:t>
                      </a:r>
                      <a:endParaRPr kumimoji="0" 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152400"/>
            <a:ext cx="8104187" cy="592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5943600"/>
            <a:ext cx="8229600" cy="547688"/>
          </a:xfrm>
        </p:spPr>
        <p:txBody>
          <a:bodyPr/>
          <a:lstStyle/>
          <a:p>
            <a:pPr algn="ctr" eaLnBrk="1" hangingPunct="1"/>
            <a:r>
              <a:rPr lang="ru-RU" altLang="ru-RU" b="1" smtClean="0">
                <a:solidFill>
                  <a:schemeClr val="bg2"/>
                </a:solidFill>
                <a:latin typeface="Times New Roman" pitchFamily="18" charset="0"/>
              </a:rPr>
              <a:t>Спасибо за внимание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229600" cy="182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200" b="1" smtClean="0">
                <a:solidFill>
                  <a:srgbClr val="FF0000"/>
                </a:solidFill>
                <a:latin typeface="Times New Roman" pitchFamily="18" charset="0"/>
              </a:rPr>
              <a:t>Санитарная микробиология</a:t>
            </a:r>
            <a:r>
              <a:rPr lang="ru-RU" altLang="ru-RU" sz="3200" smtClean="0">
                <a:solidFill>
                  <a:schemeClr val="bg2"/>
                </a:solidFill>
                <a:latin typeface="Times New Roman" pitchFamily="18" charset="0"/>
              </a:rPr>
              <a:t> — это наука, которая изучает микрофлору (микробиоту) окружающей среды и ее вредное влияние на организм человека.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438400"/>
            <a:ext cx="8077200" cy="31242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ru-RU" altLang="ru-RU" b="1" smtClean="0">
                <a:solidFill>
                  <a:srgbClr val="FF0000"/>
                </a:solidFill>
                <a:latin typeface="Times New Roman" pitchFamily="18" charset="0"/>
              </a:rPr>
              <a:t>Объекты санитарной микробиологии:</a:t>
            </a:r>
            <a:r>
              <a:rPr lang="ru-RU" altLang="ru-RU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ru-RU" altLang="ru-RU" smtClean="0">
                <a:solidFill>
                  <a:schemeClr val="bg2"/>
                </a:solidFill>
                <a:latin typeface="Times New Roman" pitchFamily="18" charset="0"/>
              </a:rPr>
              <a:t>вода, воздух, почва,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ru-RU" altLang="ru-RU" smtClean="0">
                <a:solidFill>
                  <a:schemeClr val="bg2"/>
                </a:solidFill>
                <a:latin typeface="Times New Roman" pitchFamily="18" charset="0"/>
              </a:rPr>
              <a:t>объекты окружающей 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ru-RU" altLang="ru-RU" smtClean="0">
                <a:solidFill>
                  <a:schemeClr val="bg2"/>
                </a:solidFill>
                <a:latin typeface="Times New Roman" pitchFamily="18" charset="0"/>
              </a:rPr>
              <a:t>среды, пищевые 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ru-RU" altLang="ru-RU" smtClean="0">
                <a:solidFill>
                  <a:schemeClr val="bg2"/>
                </a:solidFill>
                <a:latin typeface="Times New Roman" pitchFamily="18" charset="0"/>
              </a:rPr>
              <a:t>продукты, оборудование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ru-RU" altLang="ru-RU" smtClean="0">
                <a:solidFill>
                  <a:schemeClr val="bg2"/>
                </a:solidFill>
                <a:latin typeface="Times New Roman" pitchFamily="18" charset="0"/>
              </a:rPr>
              <a:t>пищеблоков и т.п.</a:t>
            </a:r>
          </a:p>
        </p:txBody>
      </p:sp>
      <p:pic>
        <p:nvPicPr>
          <p:cNvPr id="82948" name="Picture 5" descr="Статьи &quot; Скачать бесплатные программы для Windows без регистрации и SM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2819400"/>
            <a:ext cx="4648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458200" cy="121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b="1" smtClean="0">
                <a:solidFill>
                  <a:srgbClr val="FF0000"/>
                </a:solidFill>
                <a:latin typeface="Times New Roman" pitchFamily="18" charset="0"/>
              </a:rPr>
              <a:t>Основные задачи</a:t>
            </a:r>
            <a:br>
              <a:rPr lang="ru-RU" altLang="ru-RU" b="1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altLang="ru-RU" b="1" smtClean="0">
                <a:solidFill>
                  <a:srgbClr val="FF0000"/>
                </a:solidFill>
                <a:latin typeface="Times New Roman" pitchFamily="18" charset="0"/>
              </a:rPr>
              <a:t>санитарной микробиологии</a:t>
            </a:r>
            <a:r>
              <a:rPr lang="ru-RU" altLang="ru-RU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400" b="1" smtClean="0">
                <a:solidFill>
                  <a:schemeClr val="bg2"/>
                </a:solidFill>
                <a:latin typeface="Times New Roman" pitchFamily="18" charset="0"/>
              </a:rPr>
              <a:t>Гигиеническая и эпидемиологическая оценка объектов внешней среды по микробиологическим показателям.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000" b="1" smtClean="0">
              <a:solidFill>
                <a:schemeClr val="bg2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2400" b="1" smtClean="0">
                <a:solidFill>
                  <a:schemeClr val="bg2"/>
                </a:solidFill>
                <a:latin typeface="Times New Roman" pitchFamily="18" charset="0"/>
              </a:rPr>
              <a:t>Разработка нормативов, определяющих соответствие микрофлоры исследуемых объектов гигиеническим требованиям.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000" b="1" smtClean="0">
              <a:solidFill>
                <a:schemeClr val="bg2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2400" b="1" smtClean="0">
                <a:solidFill>
                  <a:schemeClr val="bg2"/>
                </a:solidFill>
                <a:latin typeface="Times New Roman" pitchFamily="18" charset="0"/>
              </a:rPr>
              <a:t>Разработка и экспертиза методов микробиологических и вирусологических исследований разнообразных объектов внешней среды с целью оценки их санитарно-гигиенического состояния.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000" b="1" smtClean="0">
              <a:solidFill>
                <a:schemeClr val="bg2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2400" b="1" smtClean="0">
                <a:solidFill>
                  <a:schemeClr val="bg2"/>
                </a:solidFill>
                <a:latin typeface="Times New Roman" pitchFamily="18" charset="0"/>
              </a:rPr>
              <a:t>Разработка рекомендаций по оздоровлению объектов внешней среды путем воздействия на их микрофлору и оценка эффективности проводимых мероприятий.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000" b="1" smtClean="0">
              <a:solidFill>
                <a:schemeClr val="bg2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2400" b="1" smtClean="0">
                <a:solidFill>
                  <a:schemeClr val="bg2"/>
                </a:solidFill>
                <a:latin typeface="Times New Roman" pitchFamily="18" charset="0"/>
              </a:rPr>
              <a:t>Изучение закономерностей жизнедеятельности микрофлоры окружающей среды как в самой экосистеме, так и во взаимоотношениях с человеком.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839200" cy="762000"/>
          </a:xfrm>
        </p:spPr>
        <p:txBody>
          <a:bodyPr/>
          <a:lstStyle/>
          <a:p>
            <a:pPr eaLnBrk="1" hangingPunct="1"/>
            <a:r>
              <a:rPr lang="ru-RU" altLang="ru-RU" sz="4000" b="1" smtClean="0">
                <a:solidFill>
                  <a:srgbClr val="FF0000"/>
                </a:solidFill>
                <a:latin typeface="Times New Roman" pitchFamily="18" charset="0"/>
              </a:rPr>
              <a:t>Методы санитарной микробиологии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89916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>
                <a:solidFill>
                  <a:schemeClr val="bg2"/>
                </a:solidFill>
                <a:latin typeface="Times New Roman" pitchFamily="18" charset="0"/>
              </a:rPr>
              <a:t>    1. </a:t>
            </a:r>
            <a:r>
              <a:rPr lang="ru-RU" altLang="ru-RU" sz="2800" b="1" smtClean="0">
                <a:solidFill>
                  <a:schemeClr val="bg2"/>
                </a:solidFill>
                <a:latin typeface="Times New Roman" pitchFamily="18" charset="0"/>
              </a:rPr>
              <a:t>прямое обнаружение </a:t>
            </a:r>
            <a:r>
              <a:rPr lang="ru-RU" altLang="ru-RU" sz="2800" smtClean="0">
                <a:solidFill>
                  <a:schemeClr val="bg2"/>
                </a:solidFill>
                <a:latin typeface="Times New Roman" pitchFamily="18" charset="0"/>
              </a:rPr>
              <a:t>патогенных микроорганизмов;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>
                <a:solidFill>
                  <a:schemeClr val="bg2"/>
                </a:solidFill>
                <a:latin typeface="Times New Roman" pitchFamily="18" charset="0"/>
              </a:rPr>
              <a:t>    2. </a:t>
            </a:r>
            <a:r>
              <a:rPr lang="ru-RU" altLang="ru-RU" sz="2800" b="1" smtClean="0">
                <a:solidFill>
                  <a:schemeClr val="bg2"/>
                </a:solidFill>
                <a:latin typeface="Times New Roman" pitchFamily="18" charset="0"/>
              </a:rPr>
              <a:t>косвенная индикация </a:t>
            </a:r>
            <a:r>
              <a:rPr lang="ru-RU" altLang="ru-RU" sz="2800" smtClean="0">
                <a:solidFill>
                  <a:schemeClr val="bg2"/>
                </a:solidFill>
                <a:latin typeface="Times New Roman" pitchFamily="18" charset="0"/>
              </a:rPr>
              <a:t>возможного присутствия патогена: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>
                <a:solidFill>
                  <a:schemeClr val="bg2"/>
                </a:solidFill>
                <a:latin typeface="Times New Roman" pitchFamily="18" charset="0"/>
              </a:rPr>
              <a:t>    </a:t>
            </a:r>
            <a:r>
              <a:rPr lang="ru-RU" altLang="ru-RU" sz="2800" b="1" smtClean="0">
                <a:solidFill>
                  <a:schemeClr val="bg2"/>
                </a:solidFill>
                <a:latin typeface="Times New Roman" pitchFamily="18" charset="0"/>
              </a:rPr>
              <a:t>общее микробное число</a:t>
            </a:r>
            <a:r>
              <a:rPr lang="ru-RU" altLang="ru-RU" sz="2800" smtClean="0">
                <a:solidFill>
                  <a:schemeClr val="bg2"/>
                </a:solidFill>
                <a:latin typeface="Times New Roman" pitchFamily="18" charset="0"/>
              </a:rPr>
              <a:t> (ОМЧ) — это число всех микроорганизмов в 1 см3 (мл) или в 1 г субстрата.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>
                <a:solidFill>
                  <a:schemeClr val="bg2"/>
                </a:solidFill>
                <a:latin typeface="Times New Roman" pitchFamily="18" charset="0"/>
              </a:rPr>
              <a:t>     </a:t>
            </a:r>
            <a:r>
              <a:rPr lang="ru-RU" altLang="ru-RU" sz="2800" b="1" smtClean="0">
                <a:solidFill>
                  <a:schemeClr val="bg2"/>
                </a:solidFill>
                <a:latin typeface="Times New Roman" pitchFamily="18" charset="0"/>
              </a:rPr>
              <a:t>Три метода определения ОМЧ: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>
                <a:solidFill>
                  <a:schemeClr val="bg2"/>
                </a:solidFill>
                <a:latin typeface="Times New Roman" pitchFamily="18" charset="0"/>
              </a:rPr>
              <a:t>  -  оптический метод прямого подсчета бактерий под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>
                <a:solidFill>
                  <a:schemeClr val="bg2"/>
                </a:solidFill>
                <a:latin typeface="Times New Roman" pitchFamily="18" charset="0"/>
              </a:rPr>
              <a:t>      микроскопом в камере Горяева;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>
                <a:solidFill>
                  <a:schemeClr val="bg2"/>
                </a:solidFill>
                <a:latin typeface="Times New Roman" pitchFamily="18" charset="0"/>
              </a:rPr>
              <a:t>  -  бактериологический метод (менее точный);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>
                <a:solidFill>
                  <a:schemeClr val="bg2"/>
                </a:solidFill>
                <a:latin typeface="Times New Roman" pitchFamily="18" charset="0"/>
              </a:rPr>
              <a:t>  -  измерение биомассы.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" descr="Пробоотборник бактериологический Тайфун Р-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533400"/>
            <a:ext cx="8763000" cy="638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4" descr="Ульяновск 2012 Актуальные проблемы инфекционной патологии и биотехнологии - страница 9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3375" y="4038600"/>
            <a:ext cx="373062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0010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200" b="1" smtClean="0">
                <a:solidFill>
                  <a:srgbClr val="FF0000"/>
                </a:solidFill>
                <a:latin typeface="Times New Roman" pitchFamily="18" charset="0"/>
              </a:rPr>
              <a:t>   Санитарно-показательные    </a:t>
            </a:r>
            <a:br>
              <a:rPr lang="ru-RU" altLang="ru-RU" sz="3200" b="1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altLang="ru-RU" sz="3200" b="1" smtClean="0">
                <a:solidFill>
                  <a:srgbClr val="FF0000"/>
                </a:solidFill>
                <a:latin typeface="Times New Roman" pitchFamily="18" charset="0"/>
              </a:rPr>
              <a:t>   микроорганизмы (СПМО)</a:t>
            </a:r>
            <a:r>
              <a:rPr lang="ru-RU" altLang="ru-RU" sz="4000" smtClean="0">
                <a:latin typeface="Times New Roman" pitchFamily="18" charset="0"/>
              </a:rPr>
              <a:t> </a:t>
            </a:r>
            <a:r>
              <a:rPr lang="ru-RU" altLang="ru-RU" sz="4000" smtClean="0">
                <a:solidFill>
                  <a:schemeClr val="bg2"/>
                </a:solidFill>
                <a:latin typeface="Times New Roman" pitchFamily="18" charset="0"/>
              </a:rPr>
              <a:t>– </a:t>
            </a:r>
            <a:br>
              <a:rPr lang="ru-RU" altLang="ru-RU" sz="4000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ru-RU" altLang="ru-RU" sz="4000" smtClean="0">
                <a:solidFill>
                  <a:schemeClr val="bg2"/>
                </a:solidFill>
                <a:latin typeface="Times New Roman" pitchFamily="18" charset="0"/>
              </a:rPr>
              <a:t>   </a:t>
            </a:r>
            <a:r>
              <a:rPr lang="ru-RU" altLang="ru-RU" sz="3200" smtClean="0">
                <a:solidFill>
                  <a:schemeClr val="bg2"/>
                </a:solidFill>
                <a:latin typeface="Times New Roman" pitchFamily="18" charset="0"/>
              </a:rPr>
              <a:t>микроорганизмы, которые постоянно</a:t>
            </a:r>
            <a:br>
              <a:rPr lang="ru-RU" altLang="ru-RU" sz="3200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ru-RU" altLang="ru-RU" sz="3200" smtClean="0">
                <a:solidFill>
                  <a:schemeClr val="bg2"/>
                </a:solidFill>
                <a:latin typeface="Times New Roman" pitchFamily="18" charset="0"/>
              </a:rPr>
              <a:t>    обитают в естественных  полостях</a:t>
            </a:r>
            <a:br>
              <a:rPr lang="ru-RU" altLang="ru-RU" sz="3200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ru-RU" altLang="ru-RU" sz="3200" smtClean="0">
                <a:solidFill>
                  <a:schemeClr val="bg2"/>
                </a:solidFill>
                <a:latin typeface="Times New Roman" pitchFamily="18" charset="0"/>
              </a:rPr>
              <a:t>    тела человека (животных) и постоянно</a:t>
            </a:r>
            <a:br>
              <a:rPr lang="ru-RU" altLang="ru-RU" sz="3200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ru-RU" altLang="ru-RU" sz="3200" smtClean="0">
                <a:solidFill>
                  <a:schemeClr val="bg2"/>
                </a:solidFill>
                <a:latin typeface="Times New Roman" pitchFamily="18" charset="0"/>
              </a:rPr>
              <a:t>    выделяются во внешнюю среду.</a:t>
            </a:r>
            <a:r>
              <a:rPr lang="ru-RU" altLang="ru-RU" sz="3200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304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>
                <a:solidFill>
                  <a:srgbClr val="FF0000"/>
                </a:solidFill>
                <a:latin typeface="Times New Roman" pitchFamily="18" charset="0"/>
              </a:rPr>
              <a:t>Критерии СПМО</a:t>
            </a: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152400" y="914400"/>
            <a:ext cx="8991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/>
            <a:endParaRPr lang="ru-RU" altLang="ru-RU" sz="2000" b="1">
              <a:solidFill>
                <a:srgbClr val="000086"/>
              </a:solidFill>
              <a:latin typeface="Times New Roman" pitchFamily="18" charset="0"/>
            </a:endParaRP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381000" y="1147763"/>
            <a:ext cx="8458200" cy="533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altLang="ru-RU" sz="2400" b="1">
                <a:solidFill>
                  <a:schemeClr val="bg2"/>
                </a:solidFill>
                <a:latin typeface="Times New Roman" pitchFamily="18" charset="0"/>
              </a:rPr>
              <a:t>• Постоянное обитание в естественных полостях человека </a:t>
            </a:r>
          </a:p>
          <a:p>
            <a:pPr eaLnBrk="1" hangingPunct="1"/>
            <a:r>
              <a:rPr lang="ru-RU" altLang="ru-RU" sz="2400" b="1">
                <a:solidFill>
                  <a:schemeClr val="bg2"/>
                </a:solidFill>
                <a:latin typeface="Times New Roman" pitchFamily="18" charset="0"/>
              </a:rPr>
              <a:t>   и животных и постоянное выделение во внешнюю среду.</a:t>
            </a:r>
          </a:p>
          <a:p>
            <a:pPr eaLnBrk="1" hangingPunct="1"/>
            <a:endParaRPr lang="ru-RU" altLang="ru-RU" sz="1600" b="1">
              <a:solidFill>
                <a:schemeClr val="bg2"/>
              </a:solidFill>
              <a:latin typeface="Times New Roman" pitchFamily="18" charset="0"/>
            </a:endParaRPr>
          </a:p>
          <a:p>
            <a:pPr eaLnBrk="1" hangingPunct="1"/>
            <a:r>
              <a:rPr lang="ru-RU" altLang="ru-RU" sz="2400" b="1">
                <a:solidFill>
                  <a:schemeClr val="bg2"/>
                </a:solidFill>
                <a:latin typeface="Times New Roman" pitchFamily="18" charset="0"/>
              </a:rPr>
              <a:t>• Отсутствие размножения во внешней среде.</a:t>
            </a:r>
          </a:p>
          <a:p>
            <a:pPr eaLnBrk="1" hangingPunct="1"/>
            <a:endParaRPr lang="ru-RU" altLang="ru-RU" sz="1600" b="1">
              <a:solidFill>
                <a:schemeClr val="bg2"/>
              </a:solidFill>
              <a:latin typeface="Times New Roman" pitchFamily="18" charset="0"/>
            </a:endParaRPr>
          </a:p>
          <a:p>
            <a:pPr eaLnBrk="1" hangingPunct="1"/>
            <a:r>
              <a:rPr lang="ru-RU" altLang="ru-RU" sz="2400" b="1">
                <a:solidFill>
                  <a:schemeClr val="bg2"/>
                </a:solidFill>
                <a:latin typeface="Times New Roman" pitchFamily="18" charset="0"/>
              </a:rPr>
              <a:t>• Длительность выживания и устойчивость во внешней</a:t>
            </a:r>
          </a:p>
          <a:p>
            <a:pPr eaLnBrk="1" hangingPunct="1"/>
            <a:r>
              <a:rPr lang="ru-RU" altLang="ru-RU" sz="2400" b="1">
                <a:solidFill>
                  <a:schemeClr val="bg2"/>
                </a:solidFill>
                <a:latin typeface="Times New Roman" pitchFamily="18" charset="0"/>
              </a:rPr>
              <a:t>   среде не меньше или даже выше, чем у патогенных  </a:t>
            </a:r>
          </a:p>
          <a:p>
            <a:pPr eaLnBrk="1" hangingPunct="1"/>
            <a:r>
              <a:rPr lang="ru-RU" altLang="ru-RU" sz="2400" b="1">
                <a:solidFill>
                  <a:schemeClr val="bg2"/>
                </a:solidFill>
                <a:latin typeface="Times New Roman" pitchFamily="18" charset="0"/>
              </a:rPr>
              <a:t>   микроорганизмов.</a:t>
            </a:r>
          </a:p>
          <a:p>
            <a:pPr eaLnBrk="1" hangingPunct="1"/>
            <a:endParaRPr lang="ru-RU" altLang="ru-RU" sz="1600" b="1">
              <a:solidFill>
                <a:schemeClr val="bg2"/>
              </a:solidFill>
              <a:latin typeface="Times New Roman" pitchFamily="18" charset="0"/>
            </a:endParaRPr>
          </a:p>
          <a:p>
            <a:pPr eaLnBrk="1" hangingPunct="1"/>
            <a:r>
              <a:rPr lang="ru-RU" altLang="ru-RU" sz="2400" b="1">
                <a:solidFill>
                  <a:schemeClr val="bg2"/>
                </a:solidFill>
                <a:latin typeface="Times New Roman" pitchFamily="18" charset="0"/>
              </a:rPr>
              <a:t>• Отсутствие двойников, с которыми СПМО можно</a:t>
            </a:r>
          </a:p>
          <a:p>
            <a:pPr eaLnBrk="1" hangingPunct="1"/>
            <a:r>
              <a:rPr lang="ru-RU" altLang="ru-RU" sz="2400" b="1">
                <a:solidFill>
                  <a:schemeClr val="bg2"/>
                </a:solidFill>
                <a:latin typeface="Times New Roman" pitchFamily="18" charset="0"/>
              </a:rPr>
              <a:t>   перепутать.</a:t>
            </a:r>
          </a:p>
          <a:p>
            <a:pPr eaLnBrk="1" hangingPunct="1"/>
            <a:endParaRPr lang="ru-RU" altLang="ru-RU" sz="1600" b="1">
              <a:solidFill>
                <a:schemeClr val="bg2"/>
              </a:solidFill>
              <a:latin typeface="Times New Roman" pitchFamily="18" charset="0"/>
            </a:endParaRPr>
          </a:p>
          <a:p>
            <a:pPr eaLnBrk="1" hangingPunct="1"/>
            <a:r>
              <a:rPr lang="ru-RU" altLang="ru-RU" sz="2400" b="1">
                <a:solidFill>
                  <a:schemeClr val="bg2"/>
                </a:solidFill>
                <a:latin typeface="Times New Roman" pitchFamily="18" charset="0"/>
              </a:rPr>
              <a:t>• Относительно низкая изменчивость во внешней среде.</a:t>
            </a:r>
          </a:p>
          <a:p>
            <a:pPr eaLnBrk="1" hangingPunct="1"/>
            <a:endParaRPr lang="ru-RU" altLang="ru-RU" sz="1600" b="1">
              <a:solidFill>
                <a:schemeClr val="bg2"/>
              </a:solidFill>
              <a:latin typeface="Times New Roman" pitchFamily="18" charset="0"/>
            </a:endParaRPr>
          </a:p>
          <a:p>
            <a:pPr eaLnBrk="1" hangingPunct="1"/>
            <a:r>
              <a:rPr lang="ru-RU" altLang="ru-RU" sz="2400" b="1">
                <a:solidFill>
                  <a:schemeClr val="bg2"/>
                </a:solidFill>
                <a:latin typeface="Times New Roman" pitchFamily="18" charset="0"/>
              </a:rPr>
              <a:t>• Наличие простых в исполнении и вместе с тем надежных</a:t>
            </a:r>
          </a:p>
          <a:p>
            <a:pPr eaLnBrk="1" hangingPunct="1"/>
            <a:r>
              <a:rPr lang="ru-RU" altLang="ru-RU" sz="2400" b="1">
                <a:solidFill>
                  <a:schemeClr val="bg2"/>
                </a:solidFill>
                <a:latin typeface="Times New Roman" pitchFamily="18" charset="0"/>
              </a:rPr>
              <a:t>   методов индикации.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EB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838200" y="542925"/>
            <a:ext cx="7610475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alt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Санитарно-показательные микроорганизмы, </a:t>
            </a:r>
            <a:endParaRPr lang="ru-RU" altLang="ru-RU" sz="2800" b="1">
              <a:solidFill>
                <a:srgbClr val="FF0000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alt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определяемые в объектах</a:t>
            </a:r>
            <a:r>
              <a:rPr lang="ru-RU" altLang="ru-RU" sz="28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alt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окружающей среды</a:t>
            </a:r>
            <a:endParaRPr lang="ru-RU" altLang="ru-RU" sz="2800" b="1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171011" name="Group 3"/>
          <p:cNvGraphicFramePr>
            <a:graphicFrameLocks noGrp="1"/>
          </p:cNvGraphicFramePr>
          <p:nvPr/>
        </p:nvGraphicFramePr>
        <p:xfrm>
          <a:off x="228600" y="1524000"/>
          <a:ext cx="8534400" cy="4665663"/>
        </p:xfrm>
        <a:graphic>
          <a:graphicData uri="http://schemas.openxmlformats.org/drawingml/2006/table">
            <a:tbl>
              <a:tblPr/>
              <a:tblGrid>
                <a:gridCol w="2971800"/>
                <a:gridCol w="55626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Исследуемые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объекты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Санитарно-показательные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микроорганизмы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Вода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8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БГКП, энтерококки, стафилококки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9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Почва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8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БГКП, энтерококки, термофилы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клостридии (С. perfringens), 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Воздух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8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стрептококки, стафилококки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 обихода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8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БГКП, стафилококки, энтерококки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Пищевые продукты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8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БГКП, энтерококки, стафилококки, бактерии группы протея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763000" cy="106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200" b="1" smtClean="0">
                <a:solidFill>
                  <a:srgbClr val="FF0000"/>
                </a:solidFill>
                <a:latin typeface="Times New Roman" pitchFamily="18" charset="0"/>
              </a:rPr>
              <a:t>Схема оценки санитарного состояния почвы по микробиологическим показателям</a:t>
            </a:r>
            <a:endParaRPr lang="ru-RU" altLang="ru-RU" sz="3200" i="1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0115" name="Rectangle 4"/>
          <p:cNvSpPr>
            <a:spLocks noChangeArrowheads="1"/>
          </p:cNvSpPr>
          <p:nvPr/>
        </p:nvSpPr>
        <p:spPr bwMode="auto">
          <a:xfrm>
            <a:off x="0" y="2081213"/>
            <a:ext cx="1841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 sz="900"/>
          </a:p>
          <a:p>
            <a:endParaRPr lang="ru-RU" altLang="ru-RU"/>
          </a:p>
        </p:txBody>
      </p:sp>
      <p:graphicFrame>
        <p:nvGraphicFramePr>
          <p:cNvPr id="174289" name="Group 209"/>
          <p:cNvGraphicFramePr>
            <a:graphicFrameLocks noGrp="1"/>
          </p:cNvGraphicFramePr>
          <p:nvPr/>
        </p:nvGraphicFramePr>
        <p:xfrm>
          <a:off x="152400" y="1447800"/>
          <a:ext cx="8763000" cy="2971802"/>
        </p:xfrm>
        <a:graphic>
          <a:graphicData uri="http://schemas.openxmlformats.org/drawingml/2006/table">
            <a:tbl>
              <a:tblPr/>
              <a:tblGrid>
                <a:gridCol w="1752600"/>
                <a:gridCol w="1600200"/>
                <a:gridCol w="1752600"/>
                <a:gridCol w="1917700"/>
                <a:gridCol w="1739900"/>
              </a:tblGrid>
              <a:tr h="515938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Категории почв</a:t>
                      </a:r>
                      <a:endParaRPr kumimoji="0" lang="ru-RU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Титр, г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 ТФМО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(число клеток/г)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БГКП</a:t>
                      </a:r>
                      <a:endParaRPr kumimoji="0" lang="ru-RU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нитрифицир</a:t>
                      </a: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бактерии</a:t>
                      </a:r>
                      <a:endParaRPr kumimoji="0" lang="ru-RU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клостридии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Чистая</a:t>
                      </a:r>
                      <a:endParaRPr kumimoji="0" lang="ru-RU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 и выше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 и выше</a:t>
                      </a:r>
                      <a:endParaRPr kumimoji="0" lang="ru-RU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 и выше</a:t>
                      </a:r>
                      <a:endParaRPr kumimoji="0" lang="ru-RU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9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</a:t>
                      </a:r>
                      <a:r>
                        <a:rPr kumimoji="0" lang="ru-RU" sz="19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Загрязненная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 и выше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0,09-0,001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0,009-0,0001</a:t>
                      </a:r>
                      <a:endParaRPr kumimoji="0" lang="ru-RU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9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</a:t>
                      </a:r>
                      <a:r>
                        <a:rPr kumimoji="0" lang="ru-RU" sz="19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Сильно загрязненная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0,009 и ниже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0,0009 и ниже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0,00009 и ниже</a:t>
                      </a:r>
                      <a:endParaRPr kumimoji="0" lang="ru-RU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9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</a:t>
                      </a:r>
                      <a:r>
                        <a:rPr kumimoji="0" lang="ru-RU" sz="19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150" name="Rectangle 151"/>
          <p:cNvSpPr>
            <a:spLocks noChangeArrowheads="1"/>
          </p:cNvSpPr>
          <p:nvPr/>
        </p:nvSpPr>
        <p:spPr bwMode="auto">
          <a:xfrm>
            <a:off x="0" y="4799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pic>
        <p:nvPicPr>
          <p:cNvPr id="90151" name="Picture 43" descr="Химический анализ почвы, цены на Химический анализ почвы от 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495800"/>
            <a:ext cx="8458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1532</TotalTime>
  <Words>550</Words>
  <Application>Microsoft Office PowerPoint</Application>
  <PresentationFormat>Экран (4:3)</PresentationFormat>
  <Paragraphs>133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Пиксел</vt:lpstr>
      <vt:lpstr>Изящная</vt:lpstr>
      <vt:lpstr> Санитарная микробиология</vt:lpstr>
      <vt:lpstr>Санитарная микробиология — это наука, которая изучает микрофлору (микробиоту) окружающей среды и ее вредное влияние на организм человека.</vt:lpstr>
      <vt:lpstr>Основные задачи санитарной микробиологии </vt:lpstr>
      <vt:lpstr>Методы санитарной микробиологии</vt:lpstr>
      <vt:lpstr>Слайд 5</vt:lpstr>
      <vt:lpstr>   Санитарно-показательные        микроорганизмы (СПМО) –     микроорганизмы, которые постоянно     обитают в естественных  полостях     тела человека (животных) и постоянно     выделяются во внешнюю среду. </vt:lpstr>
      <vt:lpstr>Слайд 7</vt:lpstr>
      <vt:lpstr>Слайд 8</vt:lpstr>
      <vt:lpstr>Схема оценки санитарного состояния почвы по микробиологическим показателям</vt:lpstr>
      <vt:lpstr>Схема оценки санитарного состояния почвы по микробиологическим показателям</vt:lpstr>
      <vt:lpstr>Слайд 11</vt:lpstr>
      <vt:lpstr>СПМО в воде централизованного хозяйственно-питьевого водоснабжения 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Света</dc:creator>
  <cp:lastModifiedBy>Света</cp:lastModifiedBy>
  <cp:revision>88</cp:revision>
  <cp:lastPrinted>1601-01-01T00:00:00Z</cp:lastPrinted>
  <dcterms:created xsi:type="dcterms:W3CDTF">1601-01-01T00:00:00Z</dcterms:created>
  <dcterms:modified xsi:type="dcterms:W3CDTF">2015-03-16T13:45:39Z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