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94624" autoAdjust="0"/>
  </p:normalViewPr>
  <p:slideViewPr>
    <p:cSldViewPr>
      <p:cViewPr varScale="1">
        <p:scale>
          <a:sx n="70" d="100"/>
          <a:sy n="70" d="100"/>
        </p:scale>
        <p:origin x="-13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B5FC1-E697-4013-B6B8-104BB7959155}" type="datetimeFigureOut">
              <a:rPr lang="ru-RU" smtClean="0"/>
              <a:t>27.02.2017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F854C-28EF-420A-B231-98B6645E6DA1}" type="slidenum">
              <a:rPr lang="ru-RU" smtClean="0"/>
              <a:t>‹#›</a:t>
            </a:fld>
            <a:endParaRPr lang="ru-RU"/>
          </a:p>
        </p:txBody>
      </p:sp>
    </p:spTree>
    <p:extLst>
      <p:ext uri="{BB962C8B-B14F-4D97-AF65-F5344CB8AC3E}">
        <p14:creationId xmlns:p14="http://schemas.microsoft.com/office/powerpoint/2010/main" val="167374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379FD37-6FE2-4CC0-B5C3-B75455B77710}" type="slidenum">
              <a:rPr lang="ru-RU" altLang="ru-RU" smtClean="0"/>
              <a:pPr eaLnBrk="1" hangingPunct="1">
                <a:spcBef>
                  <a:spcPct val="0"/>
                </a:spcBef>
              </a:pPr>
              <a:t>2</a:t>
            </a:fld>
            <a:endParaRPr lang="ru-RU" altLang="ru-RU"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7990190-07D9-41AE-AFC8-22DCF6915812}" type="slidenum">
              <a:rPr lang="ru-RU" altLang="ru-RU" smtClean="0"/>
              <a:pPr eaLnBrk="1" hangingPunct="1">
                <a:spcBef>
                  <a:spcPct val="0"/>
                </a:spcBef>
              </a:pPr>
              <a:t>11</a:t>
            </a:fld>
            <a:endParaRPr lang="ru-RU" altLang="ru-RU"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2D901DA-1AB6-4F4C-8081-74C3C05637AD}" type="slidenum">
              <a:rPr lang="ru-RU" altLang="ru-RU" smtClean="0"/>
              <a:pPr eaLnBrk="1" hangingPunct="1">
                <a:spcBef>
                  <a:spcPct val="0"/>
                </a:spcBef>
              </a:pPr>
              <a:t>12</a:t>
            </a:fld>
            <a:endParaRPr lang="ru-RU" altLang="ru-RU"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B300E5B-0F79-461A-9373-723A2922C733}" type="slidenum">
              <a:rPr lang="ru-RU" altLang="ru-RU" smtClean="0"/>
              <a:pPr eaLnBrk="1" hangingPunct="1">
                <a:spcBef>
                  <a:spcPct val="0"/>
                </a:spcBef>
              </a:pPr>
              <a:t>3</a:t>
            </a:fld>
            <a:endParaRPr lang="ru-RU" altLang="ru-RU"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6862AB-A130-4A22-9277-A234E69773C4}" type="slidenum">
              <a:rPr lang="ru-RU" altLang="ru-RU" smtClean="0"/>
              <a:pPr eaLnBrk="1" hangingPunct="1">
                <a:spcBef>
                  <a:spcPct val="0"/>
                </a:spcBef>
              </a:pPr>
              <a:t>4</a:t>
            </a:fld>
            <a:endParaRPr lang="ru-RU" altLang="ru-RU"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94C6E8C-5137-4C68-BE22-A82D1FA62D03}" type="slidenum">
              <a:rPr lang="ru-RU" altLang="ru-RU" smtClean="0"/>
              <a:pPr eaLnBrk="1" hangingPunct="1">
                <a:spcBef>
                  <a:spcPct val="0"/>
                </a:spcBef>
              </a:pPr>
              <a:t>5</a:t>
            </a:fld>
            <a:endParaRPr lang="ru-RU" altLang="ru-RU"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DC8380-5E47-4E49-878B-F27A9F2AD813}" type="slidenum">
              <a:rPr lang="ru-RU" altLang="ru-RU" smtClean="0"/>
              <a:pPr eaLnBrk="1" hangingPunct="1">
                <a:spcBef>
                  <a:spcPct val="0"/>
                </a:spcBef>
              </a:pPr>
              <a:t>6</a:t>
            </a:fld>
            <a:endParaRPr lang="ru-RU" altLang="ru-RU"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1181A71-D55B-4FCB-9266-16D27C7F43B1}" type="slidenum">
              <a:rPr lang="ru-RU" altLang="ru-RU" smtClean="0"/>
              <a:pPr eaLnBrk="1" hangingPunct="1">
                <a:spcBef>
                  <a:spcPct val="0"/>
                </a:spcBef>
              </a:pPr>
              <a:t>7</a:t>
            </a:fld>
            <a:endParaRPr lang="ru-RU" altLang="ru-RU"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F03FA8-6110-43CE-B737-A726096AA9DA}" type="slidenum">
              <a:rPr lang="ru-RU" altLang="ru-RU" smtClean="0"/>
              <a:pPr eaLnBrk="1" hangingPunct="1">
                <a:spcBef>
                  <a:spcPct val="0"/>
                </a:spcBef>
              </a:pPr>
              <a:t>8</a:t>
            </a:fld>
            <a:endParaRPr lang="ru-RU" altLang="ru-RU"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6C01AE7-3289-4C7E-8B51-039383F412AE}" type="slidenum">
              <a:rPr lang="ru-RU" altLang="ru-RU" smtClean="0"/>
              <a:pPr eaLnBrk="1" hangingPunct="1">
                <a:spcBef>
                  <a:spcPct val="0"/>
                </a:spcBef>
              </a:pPr>
              <a:t>9</a:t>
            </a:fld>
            <a:endParaRPr lang="ru-RU" altLang="ru-RU"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BD10E0C-3DDD-45FF-A754-80764BEA1E5B}" type="slidenum">
              <a:rPr lang="ru-RU" altLang="ru-RU" smtClean="0"/>
              <a:pPr eaLnBrk="1" hangingPunct="1">
                <a:spcBef>
                  <a:spcPct val="0"/>
                </a:spcBef>
              </a:pPr>
              <a:t>10</a:t>
            </a:fld>
            <a:endParaRPr lang="ru-RU" altLang="ru-RU"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06C9AD3-22EF-47B2-9336-43FCF3667389}" type="datetimeFigureOut">
              <a:rPr lang="ru-RU" smtClean="0"/>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F167C8-83AF-4293-A46C-1E6335BE16B2}"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06C9AD3-22EF-47B2-9336-43FCF3667389}" type="datetimeFigureOut">
              <a:rPr lang="ru-RU" smtClean="0"/>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06C9AD3-22EF-47B2-9336-43FCF3667389}" type="datetimeFigureOut">
              <a:rPr lang="ru-RU" smtClean="0"/>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06C9AD3-22EF-47B2-9336-43FCF3667389}" type="datetimeFigureOut">
              <a:rPr lang="ru-RU" smtClean="0"/>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6C9AD3-22EF-47B2-9336-43FCF3667389}" type="datetimeFigureOut">
              <a:rPr lang="ru-RU" smtClean="0"/>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F167C8-83AF-4293-A46C-1E6335BE16B2}"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E06C9AD3-22EF-47B2-9336-43FCF3667389}" type="datetimeFigureOut">
              <a:rPr lang="ru-RU" smtClean="0"/>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E06C9AD3-22EF-47B2-9336-43FCF3667389}" type="datetimeFigureOut">
              <a:rPr lang="ru-RU" smtClean="0"/>
              <a:t>27.02.2017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F167C8-83AF-4293-A46C-1E6335BE16B2}"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06C9AD3-22EF-47B2-9336-43FCF3667389}" type="datetimeFigureOut">
              <a:rPr lang="ru-RU" smtClean="0"/>
              <a:t>27.02.2017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C9AD3-22EF-47B2-9336-43FCF3667389}" type="datetimeFigureOut">
              <a:rPr lang="ru-RU" smtClean="0"/>
              <a:t>27.02.2017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C9AD3-22EF-47B2-9336-43FCF3667389}" type="datetimeFigureOut">
              <a:rPr lang="ru-RU" smtClean="0"/>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F167C8-83AF-4293-A46C-1E6335BE16B2}"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C9AD3-22EF-47B2-9336-43FCF3667389}" type="datetimeFigureOut">
              <a:rPr lang="ru-RU" smtClean="0"/>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F167C8-83AF-4293-A46C-1E6335BE16B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06C9AD3-22EF-47B2-9336-43FCF3667389}" type="datetimeFigureOut">
              <a:rPr lang="ru-RU" smtClean="0"/>
              <a:t>27.02.2017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DF167C8-83AF-4293-A46C-1E6335BE16B2}"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000" dirty="0" smtClean="0"/>
              <a:t>Гражданско-правовая </a:t>
            </a:r>
            <a:r>
              <a:rPr lang="ru-RU" sz="4000" dirty="0" err="1" smtClean="0"/>
              <a:t>отвественность</a:t>
            </a:r>
            <a:endParaRPr lang="ru-RU" sz="40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723734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4294967295"/>
          </p:nvPr>
        </p:nvSpPr>
        <p:spPr>
          <a:xfrm>
            <a:off x="0" y="260350"/>
            <a:ext cx="8226425" cy="5835650"/>
          </a:xfrm>
        </p:spPr>
        <p:txBody>
          <a:bodyPr/>
          <a:lstStyle/>
          <a:p>
            <a:pPr eaLnBrk="1" hangingPunct="1"/>
            <a:r>
              <a:rPr lang="ru-RU" altLang="ru-RU" sz="2000" b="1" smtClean="0">
                <a:solidFill>
                  <a:srgbClr val="FF9933"/>
                </a:solidFill>
              </a:rPr>
              <a:t>медицинское учреждение освобождается от ответственности за неисполнение обязательств или за ненадлежащее исполнение обязательств, если докажет, что это произошло вследствие непреодолимой силы или нарушения потребителем установленных правил, которые он должен соблюдать — режим, диета, выполнение определенных процедур и т.д. (ст. 13 Закона о защите прав потребителей, ст. 401 ГК). Поэтому в договоре или иным официальным способом необходимо довести до пациента те требования, которые он должен выполнять для того, чтобы оказанная услуга принесла необходимый результат.</a:t>
            </a:r>
          </a:p>
          <a:p>
            <a:pPr eaLnBrk="1" hangingPunct="1"/>
            <a:r>
              <a:rPr lang="ru-RU" altLang="ru-RU" sz="2000" b="1" smtClean="0">
                <a:solidFill>
                  <a:srgbClr val="FF9933"/>
                </a:solidFill>
              </a:rPr>
              <a:t>Качество выполненной работы при оказании платных услуг должно соответствовать условиям договора, а при отсутствии или неполноте условий договора — требованиям, обычно предъявляемым к работам соответствующего рода, а также обязательным требованиям, предъявляемым к оказанию медицинской помощи (ст. 4 Закона о защите прав потребителей).</a:t>
            </a:r>
          </a:p>
        </p:txBody>
      </p:sp>
    </p:spTree>
    <p:extLst>
      <p:ext uri="{BB962C8B-B14F-4D97-AF65-F5344CB8AC3E}">
        <p14:creationId xmlns:p14="http://schemas.microsoft.com/office/powerpoint/2010/main" val="1851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4294967295"/>
          </p:nvPr>
        </p:nvSpPr>
        <p:spPr>
          <a:xfrm>
            <a:off x="0" y="333375"/>
            <a:ext cx="8226425" cy="5762625"/>
          </a:xfrm>
        </p:spPr>
        <p:txBody>
          <a:bodyPr/>
          <a:lstStyle/>
          <a:p>
            <a:pPr eaLnBrk="1" hangingPunct="1">
              <a:lnSpc>
                <a:spcPct val="90000"/>
              </a:lnSpc>
            </a:pPr>
            <a:r>
              <a:rPr lang="ru-RU" altLang="ru-RU" b="1" smtClean="0">
                <a:solidFill>
                  <a:schemeClr val="tx1"/>
                </a:solidFill>
              </a:rPr>
              <a:t>При возникновении между пациентом и медицинским учреждением спора по поводу недостатков выполненной работы или вызвавших их причин по требованию любой из сторон должна быть назначена экспертиза. Расходы на экспертизу несет исполнитель (медицинское учреждение) за исключением случаев, когда экспертизой установлено отсутствие нарушений медицинским учреждением условий договора или причинной связи между действиями учреждения и обнаруженными недостатками. В указанных случаях расходы на экспертизу несет сторона, потребовавшая назначения экспертизы, а если она назначена по соглашению между сторонами, обе стороны поровну.</a:t>
            </a:r>
          </a:p>
        </p:txBody>
      </p:sp>
    </p:spTree>
    <p:extLst>
      <p:ext uri="{BB962C8B-B14F-4D97-AF65-F5344CB8AC3E}">
        <p14:creationId xmlns:p14="http://schemas.microsoft.com/office/powerpoint/2010/main" val="2580460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4294967295"/>
          </p:nvPr>
        </p:nvSpPr>
        <p:spPr>
          <a:xfrm>
            <a:off x="0" y="476250"/>
            <a:ext cx="8226425" cy="5619750"/>
          </a:xfrm>
        </p:spPr>
        <p:txBody>
          <a:bodyPr/>
          <a:lstStyle/>
          <a:p>
            <a:pPr eaLnBrk="1" hangingPunct="1"/>
            <a:r>
              <a:rPr lang="ru-RU" altLang="ru-RU" smtClean="0">
                <a:solidFill>
                  <a:srgbClr val="FF9933"/>
                </a:solidFill>
              </a:rPr>
              <a:t>Порядок возмещения вреда, причиненного пациента регулируется рядом законодательных актов (ст. 1064—1101 ГК, ст. 14—15 Закона о защите прав потребителей и т.д.). </a:t>
            </a:r>
          </a:p>
        </p:txBody>
      </p:sp>
    </p:spTree>
    <p:extLst>
      <p:ext uri="{BB962C8B-B14F-4D97-AF65-F5344CB8AC3E}">
        <p14:creationId xmlns:p14="http://schemas.microsoft.com/office/powerpoint/2010/main" val="222521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ru-RU" altLang="ru-RU" sz="4000" smtClean="0"/>
              <a:t>Гражданско- правовая ответственность</a:t>
            </a:r>
          </a:p>
        </p:txBody>
      </p:sp>
      <p:sp>
        <p:nvSpPr>
          <p:cNvPr id="43011" name="Rectangle 3"/>
          <p:cNvSpPr>
            <a:spLocks noGrp="1" noChangeArrowheads="1"/>
          </p:cNvSpPr>
          <p:nvPr>
            <p:ph idx="1"/>
          </p:nvPr>
        </p:nvSpPr>
        <p:spPr/>
        <p:txBody>
          <a:bodyPr rtlCol="0">
            <a:normAutofit lnSpcReduction="10000"/>
          </a:bodyPr>
          <a:lstStyle/>
          <a:p>
            <a:pPr marL="274320" indent="-274320" eaLnBrk="1" fontAlgn="auto" hangingPunct="1">
              <a:spcAft>
                <a:spcPts val="0"/>
              </a:spcAft>
              <a:buFont typeface="Arial" pitchFamily="34" charset="0"/>
              <a:buChar char="•"/>
              <a:defRPr/>
            </a:pPr>
            <a:r>
              <a:rPr lang="ru-RU" altLang="ru-RU" sz="2800" smtClean="0">
                <a:solidFill>
                  <a:srgbClr val="FF9933"/>
                </a:solidFill>
              </a:rPr>
              <a:t>Медицинские работники или ЛПУ могут привлекаться различным видам ответственности: административной, дисциплинарной, уголовной, гражданской (имущественной). </a:t>
            </a:r>
          </a:p>
          <a:p>
            <a:pPr marL="274320" indent="-274320" eaLnBrk="1" fontAlgn="auto" hangingPunct="1">
              <a:spcAft>
                <a:spcPts val="0"/>
              </a:spcAft>
              <a:buFont typeface="Arial" pitchFamily="34" charset="0"/>
              <a:buChar char="•"/>
              <a:defRPr/>
            </a:pPr>
            <a:r>
              <a:rPr lang="ru-RU" altLang="ru-RU" sz="2800" smtClean="0">
                <a:solidFill>
                  <a:srgbClr val="FF9933"/>
                </a:solidFill>
              </a:rPr>
              <a:t>Как правило материальные (гражданские) последствия наступают при наличии вреда, причиненного здоровью, морального вреда для ЛПУ или частнопрактикующих врачей. </a:t>
            </a:r>
          </a:p>
        </p:txBody>
      </p:sp>
    </p:spTree>
    <p:extLst>
      <p:ext uri="{BB962C8B-B14F-4D97-AF65-F5344CB8AC3E}">
        <p14:creationId xmlns:p14="http://schemas.microsoft.com/office/powerpoint/2010/main" val="1145117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0" y="115888"/>
            <a:ext cx="8226425" cy="5980112"/>
          </a:xfrm>
        </p:spPr>
        <p:txBody>
          <a:bodyPr/>
          <a:lstStyle/>
          <a:p>
            <a:pPr eaLnBrk="1" hangingPunct="1">
              <a:lnSpc>
                <a:spcPct val="90000"/>
              </a:lnSpc>
            </a:pPr>
            <a:r>
              <a:rPr lang="ru-RU" altLang="ru-RU" b="1" smtClean="0">
                <a:solidFill>
                  <a:srgbClr val="FF9933"/>
                </a:solidFill>
              </a:rPr>
              <a:t>Как правило материальные (гражданские) последствия наступают при наличии вреда, причиненного здоровью, морального вреда для ЛПУ или частнопрактикующих врачей. </a:t>
            </a:r>
          </a:p>
          <a:p>
            <a:pPr eaLnBrk="1" hangingPunct="1">
              <a:lnSpc>
                <a:spcPct val="90000"/>
              </a:lnSpc>
            </a:pPr>
            <a:r>
              <a:rPr lang="ru-RU" altLang="ru-RU" b="1" smtClean="0">
                <a:solidFill>
                  <a:srgbClr val="FF9933"/>
                </a:solidFill>
              </a:rPr>
              <a:t>Основной формой ответственности, имеющей общей значение и применяющейся во всех случаях нарушения гражданских прав, если иное не предусматривается договором или законом, является возмещение убытков.</a:t>
            </a:r>
          </a:p>
          <a:p>
            <a:pPr eaLnBrk="1" hangingPunct="1">
              <a:lnSpc>
                <a:spcPct val="90000"/>
              </a:lnSpc>
            </a:pPr>
            <a:r>
              <a:rPr lang="ru-RU" altLang="ru-RU" b="1" smtClean="0">
                <a:solidFill>
                  <a:srgbClr val="FF9933"/>
                </a:solidFill>
              </a:rPr>
              <a:t>Гражданско-правовая ответственность может проявляться также в виде уплаты </a:t>
            </a:r>
            <a:r>
              <a:rPr lang="ru-RU" altLang="ru-RU" b="1" i="1" smtClean="0">
                <a:solidFill>
                  <a:srgbClr val="FF9933"/>
                </a:solidFill>
              </a:rPr>
              <a:t>неустойки </a:t>
            </a:r>
            <a:r>
              <a:rPr lang="ru-RU" altLang="ru-RU" b="1" smtClean="0">
                <a:solidFill>
                  <a:srgbClr val="FF9933"/>
                </a:solidFill>
              </a:rPr>
              <a:t>— определенной договором денежной суммы, которую правонарушители обязаны уплатить потерпевшему в случае неисполнения или ненадлежащего исполнения обязательства. </a:t>
            </a:r>
          </a:p>
          <a:p>
            <a:pPr eaLnBrk="1" hangingPunct="1">
              <a:lnSpc>
                <a:spcPct val="90000"/>
              </a:lnSpc>
            </a:pPr>
            <a:endParaRPr lang="ru-RU" altLang="ru-RU" b="1" smtClean="0">
              <a:solidFill>
                <a:srgbClr val="FF9933"/>
              </a:solidFill>
            </a:endParaRPr>
          </a:p>
        </p:txBody>
      </p:sp>
    </p:spTree>
    <p:extLst>
      <p:ext uri="{BB962C8B-B14F-4D97-AF65-F5344CB8AC3E}">
        <p14:creationId xmlns:p14="http://schemas.microsoft.com/office/powerpoint/2010/main" val="248375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0" y="188913"/>
            <a:ext cx="8226425" cy="5907087"/>
          </a:xfrm>
        </p:spPr>
        <p:txBody>
          <a:bodyPr/>
          <a:lstStyle/>
          <a:p>
            <a:pPr eaLnBrk="1" hangingPunct="1">
              <a:lnSpc>
                <a:spcPct val="90000"/>
              </a:lnSpc>
            </a:pPr>
            <a:r>
              <a:rPr lang="ru-RU" altLang="ru-RU" smtClean="0">
                <a:solidFill>
                  <a:srgbClr val="FF9933"/>
                </a:solidFill>
              </a:rPr>
              <a:t>В соответствии со ст. 12 Закона о защите прав потребителей, если предоставление ненадлежащей, т.е. на достоверной или недостаточно полной, информации об услуге повлекло приобретение услуги, не обладающей необходимыми потребителю свойствами, потребители вправе расторгнуть договор и потребовать полного возмещения убытков. Если же результатом стало причинение; вреда здоровью, то потребитель вправе требовать еще и возмещения вреда.</a:t>
            </a:r>
          </a:p>
        </p:txBody>
      </p:sp>
    </p:spTree>
    <p:extLst>
      <p:ext uri="{BB962C8B-B14F-4D97-AF65-F5344CB8AC3E}">
        <p14:creationId xmlns:p14="http://schemas.microsoft.com/office/powerpoint/2010/main" val="4053339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ChangeArrowheads="1"/>
          </p:cNvSpPr>
          <p:nvPr/>
        </p:nvSpPr>
        <p:spPr bwMode="auto">
          <a:xfrm>
            <a:off x="250825" y="-104775"/>
            <a:ext cx="8497888"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accent1"/>
              </a:buClr>
              <a:buFont typeface="Arial" charset="0"/>
              <a:buChar char="•"/>
              <a:defRPr sz="2400">
                <a:solidFill>
                  <a:schemeClr val="tx2"/>
                </a:solidFill>
                <a:latin typeface="Times New Roman" pitchFamily="18" charset="0"/>
              </a:defRPr>
            </a:lvl1pPr>
            <a:lvl2pPr marL="742950" indent="-285750" eaLnBrk="0" hangingPunct="0">
              <a:spcBef>
                <a:spcPct val="20000"/>
              </a:spcBef>
              <a:buClr>
                <a:schemeClr val="accent1"/>
              </a:buClr>
              <a:buFont typeface="Arial" charset="0"/>
              <a:buChar char="•"/>
              <a:defRPr sz="2200">
                <a:solidFill>
                  <a:schemeClr val="tx2"/>
                </a:solidFill>
                <a:latin typeface="Times New Roman" pitchFamily="18" charset="0"/>
              </a:defRPr>
            </a:lvl2pPr>
            <a:lvl3pPr marL="1143000" indent="-228600" eaLnBrk="0" hangingPunct="0">
              <a:spcBef>
                <a:spcPct val="20000"/>
              </a:spcBef>
              <a:buClr>
                <a:schemeClr val="accent1"/>
              </a:buClr>
              <a:buFont typeface="Arial" charset="0"/>
              <a:buChar char="•"/>
              <a:defRPr sz="2000">
                <a:solidFill>
                  <a:schemeClr val="tx2"/>
                </a:solidFill>
                <a:latin typeface="Times New Roman" pitchFamily="18" charset="0"/>
              </a:defRPr>
            </a:lvl3pPr>
            <a:lvl4pPr marL="1600200" indent="-228600" eaLnBrk="0" hangingPunct="0">
              <a:spcBef>
                <a:spcPct val="20000"/>
              </a:spcBef>
              <a:buClr>
                <a:schemeClr val="accent1"/>
              </a:buClr>
              <a:buFont typeface="Arial" charset="0"/>
              <a:buChar char="•"/>
              <a:defRPr>
                <a:solidFill>
                  <a:schemeClr val="tx2"/>
                </a:solidFill>
                <a:latin typeface="Times New Roman" pitchFamily="18" charset="0"/>
              </a:defRPr>
            </a:lvl4pPr>
            <a:lvl5pPr marL="2057400" indent="-228600" eaLnBrk="0" hangingPunct="0">
              <a:spcBef>
                <a:spcPct val="20000"/>
              </a:spcBef>
              <a:buClr>
                <a:schemeClr val="accent1"/>
              </a:buClr>
              <a:buFont typeface="Arial" charset="0"/>
              <a:buChar char="•"/>
              <a:defRPr>
                <a:solidFill>
                  <a:schemeClr val="tx2"/>
                </a:solidFill>
                <a:latin typeface="Times New Roman" pitchFamily="18" charset="0"/>
              </a:defRPr>
            </a:lvl5pPr>
            <a:lvl6pPr marL="2514600" indent="-228600" eaLnBrk="0" fontAlgn="base" hangingPunct="0">
              <a:spcBef>
                <a:spcPct val="20000"/>
              </a:spcBef>
              <a:spcAft>
                <a:spcPct val="0"/>
              </a:spcAft>
              <a:buClr>
                <a:schemeClr val="accent1"/>
              </a:buClr>
              <a:buFont typeface="Arial" charset="0"/>
              <a:buChar char="•"/>
              <a:defRPr>
                <a:solidFill>
                  <a:schemeClr val="tx2"/>
                </a:solidFill>
                <a:latin typeface="Times New Roman" pitchFamily="18" charset="0"/>
              </a:defRPr>
            </a:lvl6pPr>
            <a:lvl7pPr marL="2971800" indent="-228600" eaLnBrk="0" fontAlgn="base" hangingPunct="0">
              <a:spcBef>
                <a:spcPct val="20000"/>
              </a:spcBef>
              <a:spcAft>
                <a:spcPct val="0"/>
              </a:spcAft>
              <a:buClr>
                <a:schemeClr val="accent1"/>
              </a:buClr>
              <a:buFont typeface="Arial" charset="0"/>
              <a:buChar char="•"/>
              <a:defRPr>
                <a:solidFill>
                  <a:schemeClr val="tx2"/>
                </a:solidFill>
                <a:latin typeface="Times New Roman" pitchFamily="18" charset="0"/>
              </a:defRPr>
            </a:lvl7pPr>
            <a:lvl8pPr marL="3429000" indent="-228600" eaLnBrk="0" fontAlgn="base" hangingPunct="0">
              <a:spcBef>
                <a:spcPct val="20000"/>
              </a:spcBef>
              <a:spcAft>
                <a:spcPct val="0"/>
              </a:spcAft>
              <a:buClr>
                <a:schemeClr val="accent1"/>
              </a:buClr>
              <a:buFont typeface="Arial" charset="0"/>
              <a:buChar char="•"/>
              <a:defRPr>
                <a:solidFill>
                  <a:schemeClr val="tx2"/>
                </a:solidFill>
                <a:latin typeface="Times New Roman" pitchFamily="18" charset="0"/>
              </a:defRPr>
            </a:lvl8pPr>
            <a:lvl9pPr marL="3886200" indent="-228600" eaLnBrk="0" fontAlgn="base" hangingPunct="0">
              <a:spcBef>
                <a:spcPct val="20000"/>
              </a:spcBef>
              <a:spcAft>
                <a:spcPct val="0"/>
              </a:spcAft>
              <a:buClr>
                <a:schemeClr val="accent1"/>
              </a:buClr>
              <a:buFont typeface="Arial" charset="0"/>
              <a:buChar char="•"/>
              <a:defRPr>
                <a:solidFill>
                  <a:schemeClr val="tx2"/>
                </a:solidFill>
                <a:latin typeface="Times New Roman" pitchFamily="18" charset="0"/>
              </a:defRPr>
            </a:lvl9pPr>
          </a:lstStyle>
          <a:p>
            <a:pPr algn="just" eaLnBrk="1" hangingPunct="1">
              <a:spcBef>
                <a:spcPct val="0"/>
              </a:spcBef>
              <a:buClrTx/>
              <a:buFontTx/>
              <a:buNone/>
            </a:pPr>
            <a:r>
              <a:rPr lang="ru-RU" altLang="ru-RU" b="1">
                <a:solidFill>
                  <a:srgbClr val="FF9933"/>
                </a:solidFill>
                <a:latin typeface="Arial" charset="0"/>
              </a:rPr>
              <a:t>При рассмотрении требований потребителя о возмещении убытков, причиненных недостоверной или недостаточно полной информацией об услуге необходимо исходить из предположения об отсутствии у потребителя специальных познаний о свойствах и характеристиках услуги.</a:t>
            </a:r>
          </a:p>
          <a:p>
            <a:pPr algn="just" eaLnBrk="1" hangingPunct="1">
              <a:spcBef>
                <a:spcPct val="0"/>
              </a:spcBef>
              <a:buClrTx/>
              <a:buFontTx/>
              <a:buNone/>
            </a:pPr>
            <a:r>
              <a:rPr lang="ru-RU" altLang="ru-RU" b="1">
                <a:solidFill>
                  <a:srgbClr val="FF9933"/>
                </a:solidFill>
                <a:latin typeface="Arial" charset="0"/>
              </a:rPr>
              <a:t>Медицинское учреждение обязано сообщить пациенту информацию, касающуюся не только услуги как таковой, но и требований, которые необходимо соблюдать для эффективного и безопасного использования результата работы, а также о возможных для пациента последствиях несоблюдения соответствующих требований (ст. 726 и 7Я ГК). Данная информация может касаться поведения пациента в процессе оказания услуги и после ее завершения и т.д. (режим, диета и т.п.). Это иллюстрируется следующим примером.</a:t>
            </a:r>
          </a:p>
        </p:txBody>
      </p:sp>
    </p:spTree>
    <p:extLst>
      <p:ext uri="{BB962C8B-B14F-4D97-AF65-F5344CB8AC3E}">
        <p14:creationId xmlns:p14="http://schemas.microsoft.com/office/powerpoint/2010/main" val="141476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4294967295"/>
          </p:nvPr>
        </p:nvSpPr>
        <p:spPr>
          <a:xfrm>
            <a:off x="0" y="188913"/>
            <a:ext cx="8226425" cy="5907087"/>
          </a:xfrm>
        </p:spPr>
        <p:txBody>
          <a:bodyPr/>
          <a:lstStyle/>
          <a:p>
            <a:pPr eaLnBrk="1" hangingPunct="1">
              <a:lnSpc>
                <a:spcPct val="80000"/>
              </a:lnSpc>
            </a:pPr>
            <a:r>
              <a:rPr lang="ru-RU" altLang="ru-RU" sz="2800" b="1" smtClean="0">
                <a:solidFill>
                  <a:srgbClr val="FF9933"/>
                </a:solidFill>
              </a:rPr>
              <a:t>Медицинское учреждение обязано немедленно предупредить пациента и до получения от него указаний приостановить работу при обнаружении непригодности или недоброкачественности предоставленных им в соответствие с договором медикаментов, предметов медицинского назначения и т.д. при выполнении услуги из материалов заказчика (пациента); возможных неблагоприятных для пациента последствий выполнения его указаний о способе исполнения работы; иных не зависящих от медицинского учреждения обстоятельств, которые могут повлиять на результат оказания услуги или невозможность ее оказания в срок.</a:t>
            </a:r>
          </a:p>
        </p:txBody>
      </p:sp>
    </p:spTree>
    <p:extLst>
      <p:ext uri="{BB962C8B-B14F-4D97-AF65-F5344CB8AC3E}">
        <p14:creationId xmlns:p14="http://schemas.microsoft.com/office/powerpoint/2010/main" val="79537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4294967295"/>
          </p:nvPr>
        </p:nvSpPr>
        <p:spPr>
          <a:xfrm>
            <a:off x="0" y="260350"/>
            <a:ext cx="8226425" cy="5835650"/>
          </a:xfrm>
        </p:spPr>
        <p:txBody>
          <a:bodyPr/>
          <a:lstStyle/>
          <a:p>
            <a:pPr eaLnBrk="1" hangingPunct="1">
              <a:lnSpc>
                <a:spcPct val="90000"/>
              </a:lnSpc>
            </a:pPr>
            <a:r>
              <a:rPr lang="ru-RU" altLang="ru-RU" smtClean="0">
                <a:solidFill>
                  <a:srgbClr val="FF9933"/>
                </a:solidFill>
              </a:rPr>
              <a:t>Перечень существенных условий, касающихся договоров на оказание платных медицинских услуг, приведен в Постановлении Правительства РФ от 4 октября 2012 г. N 1006 "Об утверждении Правил предоставления медицинскими организациями платных медицинских услуг«, которое содержит условия и сроки получения медицинской помощи, порядок расчетов, права, обязанности и ответственность сторон.</a:t>
            </a:r>
          </a:p>
        </p:txBody>
      </p:sp>
    </p:spTree>
    <p:extLst>
      <p:ext uri="{BB962C8B-B14F-4D97-AF65-F5344CB8AC3E}">
        <p14:creationId xmlns:p14="http://schemas.microsoft.com/office/powerpoint/2010/main" val="841727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0" y="333375"/>
            <a:ext cx="8226425" cy="5762625"/>
          </a:xfrm>
        </p:spPr>
        <p:txBody>
          <a:bodyPr/>
          <a:lstStyle/>
          <a:p>
            <a:pPr eaLnBrk="1" hangingPunct="1">
              <a:lnSpc>
                <a:spcPct val="90000"/>
              </a:lnSpc>
            </a:pPr>
            <a:r>
              <a:rPr lang="ru-RU" altLang="ru-RU" b="1" smtClean="0">
                <a:solidFill>
                  <a:srgbClr val="FF9933"/>
                </a:solidFill>
              </a:rPr>
              <a:t>Одной из особенностей оказания медицинской помощи является малая предсказуемость определения всего объема работ, необходимого для обследования или лечения пациента, что может существенно сказаться на стоимости оказываемых услуг. Однако медицинское учреждение не вправе навязывать пациенту оказание дополнительной услуги, предоставляемой за плату, а также оказывать такие услуги без согласия пациента — он может отказаться от оплаты услуги, не предусмотренной договором (ст. 16 Закона о защите прав потребителей). Следует также учитывать, что в соответствии со ст.20  323-ФЗ требуется согласие пациента вообще на любое медицинское вмешательство.</a:t>
            </a:r>
          </a:p>
        </p:txBody>
      </p:sp>
    </p:spTree>
    <p:extLst>
      <p:ext uri="{BB962C8B-B14F-4D97-AF65-F5344CB8AC3E}">
        <p14:creationId xmlns:p14="http://schemas.microsoft.com/office/powerpoint/2010/main" val="3390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0" y="188913"/>
            <a:ext cx="8226425" cy="5907087"/>
          </a:xfrm>
        </p:spPr>
        <p:txBody>
          <a:bodyPr/>
          <a:lstStyle/>
          <a:p>
            <a:pPr eaLnBrk="1" hangingPunct="1">
              <a:lnSpc>
                <a:spcPct val="90000"/>
              </a:lnSpc>
            </a:pPr>
            <a:r>
              <a:rPr lang="ru-RU" altLang="ru-RU" smtClean="0">
                <a:solidFill>
                  <a:srgbClr val="FF9933"/>
                </a:solidFill>
              </a:rPr>
              <a:t>Медицинское учреждение несет ответственность за вред, причиненный жизни, здоровью или имуществу пациента в связи с использованием материалов, оборудования, инструментов и иных средств, необходимых для оказания услуги, независимо от того, позволял уровень научных и технических знаний выявить их способность оказывать вредное воздействие или нет (ст. 14 Закона о защите прав потребителей).</a:t>
            </a:r>
          </a:p>
          <a:p>
            <a:pPr eaLnBrk="1" hangingPunct="1">
              <a:lnSpc>
                <a:spcPct val="90000"/>
              </a:lnSpc>
            </a:pPr>
            <a:r>
              <a:rPr lang="ru-RU" altLang="ru-RU" smtClean="0">
                <a:solidFill>
                  <a:srgbClr val="FF9933"/>
                </a:solidFill>
              </a:rPr>
              <a:t>Моральный вред, причиненный медицинским учреждением пациенту в результате нарушения его прав, подлежит компенсации (при наличии вины учреждения) в размере, определяемом судом. Компенсация морального вреда осуществляется независимо от возмещения имущественного вреда и понесенных пациентом убытков.</a:t>
            </a:r>
          </a:p>
        </p:txBody>
      </p:sp>
    </p:spTree>
    <p:extLst>
      <p:ext uri="{BB962C8B-B14F-4D97-AF65-F5344CB8AC3E}">
        <p14:creationId xmlns:p14="http://schemas.microsoft.com/office/powerpoint/2010/main" val="2296047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TotalTime>
  <Words>885</Words>
  <Application>Microsoft Office PowerPoint</Application>
  <PresentationFormat>Экран (4:3)</PresentationFormat>
  <Paragraphs>30</Paragraphs>
  <Slides>12</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NewsPrint</vt:lpstr>
      <vt:lpstr>Гражданско-правовая отвественность</vt:lpstr>
      <vt:lpstr>Гражданско- правовая ответственность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Гражданско-правовая отвественность</dc:title>
  <dc:creator>user</dc:creator>
  <cp:lastModifiedBy>user</cp:lastModifiedBy>
  <cp:revision>4</cp:revision>
  <dcterms:created xsi:type="dcterms:W3CDTF">2016-09-12T09:53:57Z</dcterms:created>
  <dcterms:modified xsi:type="dcterms:W3CDTF">2017-02-27T08:02:03Z</dcterms:modified>
</cp:coreProperties>
</file>