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6" r:id="rId2"/>
    <p:sldMasterId id="2147483735" r:id="rId3"/>
    <p:sldMasterId id="2147483744" r:id="rId4"/>
    <p:sldMasterId id="2147483753" r:id="rId5"/>
  </p:sldMasterIdLst>
  <p:notesMasterIdLst>
    <p:notesMasterId r:id="rId48"/>
  </p:notesMasterIdLst>
  <p:sldIdLst>
    <p:sldId id="256" r:id="rId6"/>
    <p:sldId id="262" r:id="rId7"/>
    <p:sldId id="258" r:id="rId8"/>
    <p:sldId id="265" r:id="rId9"/>
    <p:sldId id="263" r:id="rId10"/>
    <p:sldId id="259" r:id="rId11"/>
    <p:sldId id="297" r:id="rId12"/>
    <p:sldId id="264" r:id="rId13"/>
    <p:sldId id="282" r:id="rId14"/>
    <p:sldId id="283" r:id="rId15"/>
    <p:sldId id="299" r:id="rId16"/>
    <p:sldId id="300" r:id="rId17"/>
    <p:sldId id="284" r:id="rId18"/>
    <p:sldId id="308" r:id="rId19"/>
    <p:sldId id="272" r:id="rId20"/>
    <p:sldId id="268" r:id="rId21"/>
    <p:sldId id="316" r:id="rId22"/>
    <p:sldId id="312" r:id="rId23"/>
    <p:sldId id="313" r:id="rId24"/>
    <p:sldId id="301" r:id="rId25"/>
    <p:sldId id="303" r:id="rId26"/>
    <p:sldId id="269" r:id="rId27"/>
    <p:sldId id="305" r:id="rId28"/>
    <p:sldId id="270" r:id="rId29"/>
    <p:sldId id="285" r:id="rId30"/>
    <p:sldId id="286" r:id="rId31"/>
    <p:sldId id="271" r:id="rId32"/>
    <p:sldId id="288" r:id="rId33"/>
    <p:sldId id="278" r:id="rId34"/>
    <p:sldId id="306" r:id="rId35"/>
    <p:sldId id="273" r:id="rId36"/>
    <p:sldId id="314" r:id="rId37"/>
    <p:sldId id="276" r:id="rId38"/>
    <p:sldId id="291" r:id="rId39"/>
    <p:sldId id="292" r:id="rId40"/>
    <p:sldId id="293" r:id="rId41"/>
    <p:sldId id="309" r:id="rId42"/>
    <p:sldId id="310" r:id="rId43"/>
    <p:sldId id="311" r:id="rId44"/>
    <p:sldId id="315" r:id="rId45"/>
    <p:sldId id="295" r:id="rId46"/>
    <p:sldId id="317" r:id="rId4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748" autoAdjust="0"/>
  </p:normalViewPr>
  <p:slideViewPr>
    <p:cSldViewPr>
      <p:cViewPr>
        <p:scale>
          <a:sx n="110" d="100"/>
          <a:sy n="110" d="100"/>
        </p:scale>
        <p:origin x="-204" y="504"/>
      </p:cViewPr>
      <p:guideLst>
        <p:guide orient="horz" pos="2160"/>
        <p:guide pos="2880"/>
      </p:guideLst>
    </p:cSldViewPr>
  </p:slideViewPr>
  <p:outlineViewPr>
    <p:cViewPr>
      <p:scale>
        <a:sx n="33" d="100"/>
        <a:sy n="33" d="100"/>
      </p:scale>
      <p:origin x="0" y="183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60BCADC-75B1-4F11-89FB-2E1F2DB52236}" type="slidenum">
              <a:rPr lang="ru-RU"/>
              <a:pPr/>
              <a:t>‹#›</a:t>
            </a:fld>
            <a:endParaRPr lang="ru-RU"/>
          </a:p>
        </p:txBody>
      </p:sp>
    </p:spTree>
    <p:extLst>
      <p:ext uri="{BB962C8B-B14F-4D97-AF65-F5344CB8AC3E}">
        <p14:creationId xmlns:p14="http://schemas.microsoft.com/office/powerpoint/2010/main" val="39149498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83812-69BF-43F7-A05F-E5D98C5FE159}" type="slidenum">
              <a:rPr lang="ru-RU"/>
              <a:pPr/>
              <a:t>1</a:t>
            </a:fld>
            <a:endParaRPr lang="ru-RU"/>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9168F-5175-4A18-BEDD-B0C49142E5BA}" type="slidenum">
              <a:rPr lang="ru-RU"/>
              <a:pPr/>
              <a:t>13</a:t>
            </a:fld>
            <a:endParaRPr lang="ru-RU"/>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xfrm>
            <a:off x="1143000" y="685800"/>
            <a:ext cx="4572000" cy="3429000"/>
          </a:xfrm>
          <a:ln/>
        </p:spPr>
      </p:sp>
      <p:sp>
        <p:nvSpPr>
          <p:cNvPr id="27651" name="Заметки 2"/>
          <p:cNvSpPr>
            <a:spLocks noGrp="1"/>
          </p:cNvSpPr>
          <p:nvPr>
            <p:ph type="body" idx="1"/>
          </p:nvPr>
        </p:nvSpPr>
        <p:spPr>
          <a:noFill/>
        </p:spPr>
        <p:txBody>
          <a:bodyPr/>
          <a:lstStyle/>
          <a:p>
            <a:endParaRPr lang="ru-RU" altLang="ru-RU" smtClean="0"/>
          </a:p>
        </p:txBody>
      </p:sp>
      <p:sp>
        <p:nvSpPr>
          <p:cNvPr id="27652" name="Номер слайда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340214F3-78CB-4165-BCF1-4F65BCBCD8AB}" type="slidenum">
              <a:rPr lang="ru-RU" altLang="ru-RU">
                <a:solidFill>
                  <a:srgbClr val="000000"/>
                </a:solidFill>
              </a:rPr>
              <a:pPr algn="r">
                <a:spcBef>
                  <a:spcPct val="0"/>
                </a:spcBef>
              </a:pPr>
              <a:t>14</a:t>
            </a:fld>
            <a:endParaRPr lang="ru-RU" altLang="ru-RU">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A0CBE-A605-4FD8-B908-A78927503732}" type="slidenum">
              <a:rPr lang="ru-RU"/>
              <a:pPr/>
              <a:t>15</a:t>
            </a:fld>
            <a:endParaRPr lang="ru-RU"/>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D3245-57E6-4358-A950-5C98AA86913D}" type="slidenum">
              <a:rPr lang="ru-RU"/>
              <a:pPr/>
              <a:t>16</a:t>
            </a:fld>
            <a:endParaRPr lang="ru-RU"/>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xfrm>
            <a:off x="1143000" y="685800"/>
            <a:ext cx="4572000" cy="3429000"/>
          </a:xfrm>
          <a:ln/>
        </p:spPr>
      </p:sp>
      <p:sp>
        <p:nvSpPr>
          <p:cNvPr id="17411" name="Заметки 2"/>
          <p:cNvSpPr>
            <a:spLocks noGrp="1"/>
          </p:cNvSpPr>
          <p:nvPr>
            <p:ph type="body" idx="1"/>
          </p:nvPr>
        </p:nvSpPr>
        <p:spPr>
          <a:noFill/>
        </p:spPr>
        <p:txBody>
          <a:bodyPr/>
          <a:lstStyle/>
          <a:p>
            <a:endParaRPr lang="ru-RU" altLang="ru-RU" smtClean="0"/>
          </a:p>
        </p:txBody>
      </p:sp>
      <p:sp>
        <p:nvSpPr>
          <p:cNvPr id="17412" name="Номер слайда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AA0CF4-DDD1-4338-AE6C-98A45FA0FCAF}" type="slidenum">
              <a:rPr lang="ru-RU" altLang="ru-RU" smtClean="0">
                <a:solidFill>
                  <a:prstClr val="black"/>
                </a:solidFill>
              </a:rPr>
              <a:pPr>
                <a:spcBef>
                  <a:spcPct val="0"/>
                </a:spcBef>
              </a:pPr>
              <a:t>21</a:t>
            </a:fld>
            <a:endParaRPr lang="ru-RU" altLang="ru-RU"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621C0-33F0-4030-A74A-B9B8855B466A}" type="slidenum">
              <a:rPr lang="ru-RU"/>
              <a:pPr/>
              <a:t>22</a:t>
            </a:fld>
            <a:endParaRPr lang="ru-RU"/>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B1A78-223F-4D1C-926A-D0BD84A843F1}" type="slidenum">
              <a:rPr lang="ru-RU"/>
              <a:pPr/>
              <a:t>24</a:t>
            </a:fld>
            <a:endParaRPr lang="ru-RU"/>
          </a:p>
        </p:txBody>
      </p:sp>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3CE0E-7BC0-4675-84DE-85EB9C0779FE}" type="slidenum">
              <a:rPr lang="ru-RU"/>
              <a:pPr/>
              <a:t>25</a:t>
            </a:fld>
            <a:endParaRPr lang="ru-RU"/>
          </a:p>
        </p:txBody>
      </p:sp>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609D5-3FCF-4CA6-8FE3-EE0C2F645E90}" type="slidenum">
              <a:rPr lang="ru-RU"/>
              <a:pPr/>
              <a:t>26</a:t>
            </a:fld>
            <a:endParaRPr lang="ru-RU"/>
          </a:p>
        </p:txBody>
      </p:sp>
      <p:sp>
        <p:nvSpPr>
          <p:cNvPr id="119810" name="Rectangle 2"/>
          <p:cNvSpPr>
            <a:spLocks noGrp="1" noRot="1" noChangeAspect="1" noChangeArrowheads="1" noTextEdit="1"/>
          </p:cNvSpPr>
          <p:nvPr>
            <p:ph type="sldImg"/>
          </p:nvPr>
        </p:nvSpPr>
        <p:spPr>
          <a:xfrm>
            <a:off x="1143000" y="685800"/>
            <a:ext cx="4572000" cy="3429000"/>
          </a:xfrm>
          <a:ln/>
        </p:spPr>
      </p:sp>
      <p:sp>
        <p:nvSpPr>
          <p:cNvPr id="1198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D8D64-0035-4684-974D-959BCE9FFCEC}" type="slidenum">
              <a:rPr lang="ru-RU"/>
              <a:pPr/>
              <a:t>27</a:t>
            </a:fld>
            <a:endParaRPr lang="ru-RU"/>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ACD9C-4D07-4514-9F2F-7323FC6DDC3A}" type="slidenum">
              <a:rPr lang="ru-RU"/>
              <a:pPr/>
              <a:t>2</a:t>
            </a:fld>
            <a:endParaRPr lang="ru-RU"/>
          </a:p>
        </p:txBody>
      </p:sp>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98DF2-FAF7-49FA-9DF2-C4CDF9962CB1}" type="slidenum">
              <a:rPr lang="ru-RU"/>
              <a:pPr/>
              <a:t>28</a:t>
            </a:fld>
            <a:endParaRPr lang="ru-RU"/>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B8A1F-5231-4B09-AE18-D71D4FDAE796}" type="slidenum">
              <a:rPr lang="ru-RU"/>
              <a:pPr/>
              <a:t>29</a:t>
            </a:fld>
            <a:endParaRPr lang="ru-RU"/>
          </a:p>
        </p:txBody>
      </p:sp>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2BF11-A443-49B4-8BB7-8E6F53F4F95D}" type="slidenum">
              <a:rPr lang="ru-RU"/>
              <a:pPr/>
              <a:t>31</a:t>
            </a:fld>
            <a:endParaRPr lang="ru-RU"/>
          </a:p>
        </p:txBody>
      </p:sp>
      <p:sp>
        <p:nvSpPr>
          <p:cNvPr id="83970" name="Rectangle 2"/>
          <p:cNvSpPr>
            <a:spLocks noGrp="1" noRot="1" noChangeAspect="1" noChangeArrowheads="1" noTextEdit="1"/>
          </p:cNvSpPr>
          <p:nvPr>
            <p:ph type="sldImg"/>
          </p:nvPr>
        </p:nvSpPr>
        <p:spPr>
          <a:xfrm>
            <a:off x="1143000" y="685800"/>
            <a:ext cx="4572000" cy="3429000"/>
          </a:xfrm>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8A71F-E245-4611-9553-4A3AE05337F0}" type="slidenum">
              <a:rPr lang="ru-RU"/>
              <a:pPr/>
              <a:t>33</a:t>
            </a:fld>
            <a:endParaRPr lang="ru-RU"/>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115D1-2D00-4100-BEA6-D52F39687257}" type="slidenum">
              <a:rPr lang="ru-RU"/>
              <a:pPr/>
              <a:t>34</a:t>
            </a:fld>
            <a:endParaRPr lang="ru-RU"/>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6080D-7DD3-4B64-A8C0-EC5B713F27FB}" type="slidenum">
              <a:rPr lang="ru-RU"/>
              <a:pPr/>
              <a:t>35</a:t>
            </a:fld>
            <a:endParaRPr lang="ru-RU"/>
          </a:p>
        </p:txBody>
      </p:sp>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CD052-FE35-4C2A-823D-1AEAC4EACED9}" type="slidenum">
              <a:rPr lang="ru-RU"/>
              <a:pPr/>
              <a:t>36</a:t>
            </a:fld>
            <a:endParaRPr lang="ru-RU"/>
          </a:p>
        </p:txBody>
      </p:sp>
      <p:sp>
        <p:nvSpPr>
          <p:cNvPr id="156674" name="Rectangle 2"/>
          <p:cNvSpPr>
            <a:spLocks noGrp="1" noRot="1" noChangeAspect="1" noChangeArrowheads="1" noTextEdit="1"/>
          </p:cNvSpPr>
          <p:nvPr>
            <p:ph type="sldImg"/>
          </p:nvPr>
        </p:nvSpPr>
        <p:spPr>
          <a:xfrm>
            <a:off x="1143000" y="685800"/>
            <a:ext cx="4572000" cy="3429000"/>
          </a:xfrm>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7EB4F-E398-465A-9795-DBB9828E3B4D}" type="slidenum">
              <a:rPr lang="ru-RU"/>
              <a:pPr/>
              <a:t>3</a:t>
            </a:fld>
            <a:endParaRPr lang="ru-RU"/>
          </a:p>
        </p:txBody>
      </p:sp>
      <p:sp>
        <p:nvSpPr>
          <p:cNvPr id="20482" name="Rectangle 2"/>
          <p:cNvSpPr>
            <a:spLocks noGrp="1" noRot="1" noChangeAspect="1" noChangeArrowheads="1" noTextEdit="1"/>
          </p:cNvSpPr>
          <p:nvPr>
            <p:ph type="sldImg"/>
          </p:nvPr>
        </p:nvSpPr>
        <p:spPr>
          <a:xfrm>
            <a:off x="1143000" y="685800"/>
            <a:ext cx="4572000" cy="3429000"/>
          </a:xfrm>
          <a:ln/>
        </p:spPr>
      </p:sp>
      <p:sp>
        <p:nvSpPr>
          <p:cNvPr id="204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F87F-0362-4AEE-AD10-DCBA66B3C0CD}" type="slidenum">
              <a:rPr lang="ru-RU"/>
              <a:pPr/>
              <a:t>4</a:t>
            </a:fld>
            <a:endParaRPr lang="ru-RU"/>
          </a:p>
        </p:txBody>
      </p:sp>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A4BB5-EFDE-4985-ABEA-F97D87866A79}" type="slidenum">
              <a:rPr lang="ru-RU"/>
              <a:pPr/>
              <a:t>5</a:t>
            </a:fld>
            <a:endParaRPr lang="ru-RU"/>
          </a:p>
        </p:txBody>
      </p:sp>
      <p:sp>
        <p:nvSpPr>
          <p:cNvPr id="63490" name="Rectangle 2"/>
          <p:cNvSpPr>
            <a:spLocks noGrp="1" noRot="1" noChangeAspect="1" noChangeArrowheads="1" noTextEdit="1"/>
          </p:cNvSpPr>
          <p:nvPr>
            <p:ph type="sldImg"/>
          </p:nvPr>
        </p:nvSpPr>
        <p:spPr>
          <a:xfrm>
            <a:off x="1143000" y="685800"/>
            <a:ext cx="4572000" cy="3429000"/>
          </a:xfrm>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C1636-F446-410A-8CC7-6FC32CE59D9C}" type="slidenum">
              <a:rPr lang="ru-RU"/>
              <a:pPr/>
              <a:t>6</a:t>
            </a:fld>
            <a:endParaRPr lang="ru-RU"/>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54501-3940-45A3-B8AD-E8A20250A6DC}" type="slidenum">
              <a:rPr lang="ru-RU"/>
              <a:pPr/>
              <a:t>8</a:t>
            </a:fld>
            <a:endParaRPr lang="ru-RU"/>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E9D1-7F16-4A22-A6AB-ED5980D8EE3B}" type="slidenum">
              <a:rPr lang="ru-RU"/>
              <a:pPr/>
              <a:t>9</a:t>
            </a:fld>
            <a:endParaRPr lang="ru-RU"/>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FBE00-BAC4-4023-92DE-2596DDBBE847}" type="slidenum">
              <a:rPr lang="ru-RU"/>
              <a:pPr/>
              <a:t>10</a:t>
            </a:fld>
            <a:endParaRPr lang="ru-RU"/>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21512043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5390739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30879391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647060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60"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93"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454424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50573793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60060677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7119197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2797413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7301602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554832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14446455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5196022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57"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9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7034107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47272364"/>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28883440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50336259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3639011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89890379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4"/>
            <a:ext cx="8229600" cy="4525963"/>
          </a:xfrm>
        </p:spPr>
        <p:txBody>
          <a:bodyPr/>
          <a:lstStyle/>
          <a:p>
            <a:pPr lvl="0"/>
            <a:r>
              <a:rPr lang="ru-RU" noProof="0" smtClean="0"/>
              <a:t>Вставка таблицы</a:t>
            </a:r>
            <a:endParaRPr lang="ru-RU" noProof="0"/>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63101737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7804402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53"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6"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03193818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48594558"/>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5678561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0573912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15082964"/>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9165102"/>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2"/>
            <a:ext cx="8229600" cy="4525963"/>
          </a:xfrm>
        </p:spPr>
        <p:txBody>
          <a:bodyPr/>
          <a:lstStyle/>
          <a:p>
            <a:pPr lvl="0"/>
            <a:r>
              <a:rPr lang="ru-RU" noProof="0" smtClean="0"/>
              <a:t>Вставка таблицы</a:t>
            </a:r>
            <a:endParaRPr lang="ru-RU" noProof="0"/>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165789051"/>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7"/>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2"/>
            <a:ext cx="8229600" cy="4525963"/>
          </a:xfrm>
        </p:spPr>
        <p:txBody>
          <a:bodyPr/>
          <a:lstStyle/>
          <a:p>
            <a:pPr lvl="0"/>
            <a:r>
              <a:rPr lang="ru-RU" noProof="0" smtClean="0"/>
              <a:t>Вставка таблицы</a:t>
            </a:r>
            <a:endParaRPr lang="ru-RU" noProof="0"/>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263740601"/>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33415202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48"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1"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45078991"/>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3054648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89980485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61"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96"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962196689"/>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21793183"/>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27583101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0649016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794270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487147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35165"/>
            <a:ext cx="4038600" cy="4389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96165412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1454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145412" name="Rectangle 4"/>
          <p:cNvSpPr>
            <a:spLocks noGrp="1" noChangeArrowheads="1"/>
          </p:cNvSpPr>
          <p:nvPr>
            <p:ph type="dt" sz="half" idx="2"/>
          </p:nvPr>
        </p:nvSpPr>
        <p:spPr>
          <a:xfrm>
            <a:off x="685800" y="6248400"/>
            <a:ext cx="1905000" cy="457200"/>
          </a:xfrm>
          <a:prstGeom prst="rect">
            <a:avLst/>
          </a:prstGeom>
        </p:spPr>
        <p:txBody>
          <a:bodyPr/>
          <a:lstStyle>
            <a:lvl1pPr>
              <a:defRPr/>
            </a:lvl1pPr>
          </a:lstStyle>
          <a:p>
            <a:endParaRPr lang="ru-RU"/>
          </a:p>
        </p:txBody>
      </p:sp>
      <p:sp>
        <p:nvSpPr>
          <p:cNvPr id="145413" name="Rectangle 5"/>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ru-RU"/>
          </a:p>
        </p:txBody>
      </p:sp>
      <p:sp>
        <p:nvSpPr>
          <p:cNvPr id="145414" name="Rectangle 6"/>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544B493B-6A44-4C56-B45A-42A6CA3336DC}" type="slidenum">
              <a:rPr lang="ru-RU"/>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18201443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14625172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15792258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24018315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051" name="Text Placeholder 29"/>
          <p:cNvSpPr>
            <a:spLocks noGrp="1"/>
          </p:cNvSpPr>
          <p:nvPr>
            <p:ph type="body" idx="1"/>
          </p:nvPr>
        </p:nvSpPr>
        <p:spPr bwMode="auto">
          <a:xfrm>
            <a:off x="457200" y="1935164"/>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253413675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3.bin"/><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oleObject" Target="../embeddings/oleObject4.bin"/><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6.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b="1">
                <a:solidFill>
                  <a:srgbClr val="000000"/>
                </a:solidFill>
              </a:rPr>
              <a:t>Страхование в медицине</a:t>
            </a:r>
          </a:p>
        </p:txBody>
      </p:sp>
      <p:sp>
        <p:nvSpPr>
          <p:cNvPr id="2051" name="Rectangle 3"/>
          <p:cNvSpPr>
            <a:spLocks noGrp="1" noChangeArrowheads="1"/>
          </p:cNvSpPr>
          <p:nvPr>
            <p:ph type="subTitle" idx="1"/>
          </p:nvPr>
        </p:nvSpPr>
        <p:spPr/>
        <p:txBody>
          <a:bodyPr/>
          <a:lstStyle/>
          <a:p>
            <a:r>
              <a:rPr lang="ru-RU">
                <a:solidFill>
                  <a:srgbClr val="000000"/>
                </a:solidFill>
              </a:rPr>
              <a:t>Лекция №5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980728"/>
          </a:xfrm>
        </p:spPr>
        <p:txBody>
          <a:bodyPr/>
          <a:lstStyle/>
          <a:p>
            <a:pPr algn="ctr"/>
            <a:r>
              <a:rPr lang="ru-RU" sz="3400" dirty="0" smtClean="0"/>
              <a:t/>
            </a:r>
            <a:br>
              <a:rPr lang="ru-RU" sz="3400" dirty="0" smtClean="0"/>
            </a:br>
            <a:r>
              <a:rPr lang="ru-RU" sz="3400" dirty="0"/>
              <a:t/>
            </a:r>
            <a:br>
              <a:rPr lang="ru-RU" sz="3400" dirty="0"/>
            </a:br>
            <a:r>
              <a:rPr lang="ru-RU" sz="3400" dirty="0" smtClean="0"/>
              <a:t/>
            </a:r>
            <a:br>
              <a:rPr lang="ru-RU" sz="3400" dirty="0" smtClean="0"/>
            </a:br>
            <a:r>
              <a:rPr lang="ru-RU" sz="3400" dirty="0" smtClean="0"/>
              <a:t>страховые </a:t>
            </a:r>
            <a:r>
              <a:rPr lang="ru-RU" sz="3400" dirty="0"/>
              <a:t>взносы на обязательное медицинское страхование</a:t>
            </a:r>
          </a:p>
        </p:txBody>
      </p:sp>
      <p:sp>
        <p:nvSpPr>
          <p:cNvPr id="112643" name="Rectangle 3"/>
          <p:cNvSpPr>
            <a:spLocks noGrp="1" noChangeArrowheads="1"/>
          </p:cNvSpPr>
          <p:nvPr>
            <p:ph idx="1"/>
          </p:nvPr>
        </p:nvSpPr>
        <p:spPr>
          <a:xfrm>
            <a:off x="457200" y="1052736"/>
            <a:ext cx="8229600" cy="5805265"/>
          </a:xfrm>
        </p:spPr>
        <p:txBody>
          <a:bodyPr/>
          <a:lstStyle/>
          <a:p>
            <a:pPr marL="0" indent="0">
              <a:lnSpc>
                <a:spcPct val="150000"/>
              </a:lnSpc>
              <a:buNone/>
            </a:pPr>
            <a:endParaRPr lang="ru-RU" sz="1600" dirty="0" smtClean="0"/>
          </a:p>
          <a:p>
            <a:pPr marL="0" indent="0">
              <a:lnSpc>
                <a:spcPct val="150000"/>
              </a:lnSpc>
              <a:buNone/>
            </a:pPr>
            <a:endParaRPr lang="ru-RU" sz="1600" dirty="0"/>
          </a:p>
          <a:p>
            <a:pPr marL="0" indent="0">
              <a:lnSpc>
                <a:spcPct val="150000"/>
              </a:lnSpc>
              <a:buNone/>
            </a:pPr>
            <a:r>
              <a:rPr lang="ru-RU" sz="1600" dirty="0" smtClean="0"/>
              <a:t>- </a:t>
            </a:r>
            <a:r>
              <a:rPr lang="ru-RU" sz="1600" dirty="0"/>
              <a:t>обязательные платежи,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endParaRPr lang="en-US" sz="1600" dirty="0"/>
          </a:p>
          <a:p>
            <a:pPr marL="0" indent="0" algn="just">
              <a:lnSpc>
                <a:spcPct val="150000"/>
              </a:lnSpc>
              <a:buNone/>
            </a:pPr>
            <a:r>
              <a:rPr lang="ru-RU" sz="1600" dirty="0" smtClean="0"/>
              <a:t> </a:t>
            </a:r>
            <a:r>
              <a:rPr lang="ru-RU" sz="1600" dirty="0" smtClean="0"/>
              <a:t>С 1 </a:t>
            </a:r>
            <a:r>
              <a:rPr lang="ru-RU" sz="1600" dirty="0" smtClean="0"/>
              <a:t>января 2017 года порядок уплаты страховых взносов регулируется  Налоговым кодексом РФ (ст.245 НК РФ):</a:t>
            </a:r>
          </a:p>
          <a:p>
            <a:pPr marL="0" indent="0">
              <a:lnSpc>
                <a:spcPct val="150000"/>
              </a:lnSpc>
              <a:buNone/>
            </a:pPr>
            <a:r>
              <a:rPr lang="ru-RU" sz="1600" dirty="0" smtClean="0"/>
              <a:t>    НК </a:t>
            </a:r>
            <a:r>
              <a:rPr lang="ru-RU" sz="1600" dirty="0"/>
              <a:t>РФ дополнен положениями, устанавливающими нормативно-правовое регулирование правил исчисления и уплаты страховых взносов в том числе в ФСС РФ по обязательному социальному страхованию на случай временной нетрудоспособности и в связи с материнством (</a:t>
            </a:r>
            <a:r>
              <a:rPr lang="ru-RU" sz="1600" dirty="0" err="1"/>
              <a:t>ВНиМ</a:t>
            </a:r>
            <a:r>
              <a:rPr lang="ru-RU" sz="1600" dirty="0"/>
              <a:t>), а также осуществления функций по администрированию налоговыми органами указанных платежей</a:t>
            </a:r>
            <a:r>
              <a:rPr lang="ru-RU" sz="1600" dirty="0" smtClean="0"/>
              <a:t>.     </a:t>
            </a:r>
            <a:r>
              <a:rPr lang="ru-RU" sz="1600" dirty="0"/>
              <a:t>В НК РФ устанавливаются понятие страховых взносов, права и обязанности плательщиков, в НК РФ вводится новая глава 34 "Страховые взносы", в которой установлены объект и база по страховым взносам, суммы, не подлежащие обложению страховыми взносами, тарифы, в том числе пониженные, единая форма и сроки представления отчетности, порядок и сроки уплаты страховых </a:t>
            </a:r>
            <a:r>
              <a:rPr lang="ru-RU" sz="1600" dirty="0" smtClean="0"/>
              <a:t>взносов</a:t>
            </a:r>
            <a:endParaRPr lang="ru-RU" sz="1600" dirty="0" smtClean="0"/>
          </a:p>
          <a:p>
            <a:pPr algn="just">
              <a:lnSpc>
                <a:spcPct val="80000"/>
              </a:lnSpc>
            </a:pPr>
            <a:endParaRPr lang="ru-RU" sz="1600"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smtClean="0"/>
              <a:t>Размер страховых взносов</a:t>
            </a:r>
            <a:endParaRPr lang="ru-RU" sz="4000" dirty="0"/>
          </a:p>
        </p:txBody>
      </p:sp>
      <p:sp>
        <p:nvSpPr>
          <p:cNvPr id="3" name="Объект 2"/>
          <p:cNvSpPr>
            <a:spLocks noGrp="1"/>
          </p:cNvSpPr>
          <p:nvPr>
            <p:ph idx="1"/>
          </p:nvPr>
        </p:nvSpPr>
        <p:spPr/>
        <p:txBody>
          <a:bodyPr/>
          <a:lstStyle/>
          <a:p>
            <a:r>
              <a:rPr lang="ru-RU" sz="1400" dirty="0"/>
              <a:t>1) на обязательное пенсионное страхование в пределах установленной предельной величины базы для исчисления страховых взносов по данному виду страхования - 26 процентов;</a:t>
            </a:r>
          </a:p>
          <a:p>
            <a:r>
              <a:rPr lang="ru-RU" sz="1400" dirty="0"/>
              <a:t>2) на обязательное социальное страхование на случай временной нетрудоспособности и в связи с материнством в пределах установленной предельной величины базы для исчисления страховых взносов по данному виду страхования - 2,9 процента;</a:t>
            </a:r>
          </a:p>
          <a:p>
            <a:r>
              <a:rPr lang="ru-RU" sz="1400" dirty="0"/>
              <a:t>на обязательное социальное страхование на случай временной нетрудоспособности и в связи с материнством в отношении выплат и иных вознаграждений в пользу иностранных граждан и лиц без гражданства, временно пребывающих в Российской Федерации (за исключением высококвалифицированных специалистов в соответствии с Федеральным законом от 25 июля 2002 года N 115-ФЗ "О правовом положении иностранных граждан в Российской Федерации"), в пределах установленной предельной величины базы по данному виду страхования - 1,8 процента;</a:t>
            </a:r>
          </a:p>
          <a:p>
            <a:r>
              <a:rPr lang="ru-RU" sz="1400" dirty="0"/>
              <a:t>3) на обязательное медицинское страхование - 5,1 </a:t>
            </a:r>
            <a:r>
              <a:rPr lang="ru-RU" sz="1400" dirty="0" smtClean="0"/>
              <a:t>процента</a:t>
            </a:r>
            <a:endParaRPr lang="ru-RU" sz="1400" dirty="0"/>
          </a:p>
          <a:p>
            <a:endParaRPr lang="ru-RU" sz="1400" dirty="0"/>
          </a:p>
        </p:txBody>
      </p:sp>
    </p:spTree>
    <p:extLst>
      <p:ext uri="{BB962C8B-B14F-4D97-AF65-F5344CB8AC3E}">
        <p14:creationId xmlns:p14="http://schemas.microsoft.com/office/powerpoint/2010/main" val="215726635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0"/>
            <a:ext cx="8001000" cy="1196752"/>
          </a:xfrm>
        </p:spPr>
        <p:txBody>
          <a:bodyPr/>
          <a:lstStyle/>
          <a:p>
            <a:pPr algn="ctr"/>
            <a:r>
              <a:rPr lang="ru-RU" sz="2400" dirty="0"/>
              <a:t>Программа государственных гарантий бесплатного оказания гражданам медицинской помощи на 2017 год и на плановый период 2018 и 2019 </a:t>
            </a:r>
            <a:r>
              <a:rPr lang="ru-RU" sz="2400" dirty="0" smtClean="0"/>
              <a:t>годов</a:t>
            </a:r>
            <a:endParaRPr lang="ru-RU" sz="2400" dirty="0"/>
          </a:p>
        </p:txBody>
      </p:sp>
      <p:sp>
        <p:nvSpPr>
          <p:cNvPr id="3" name="Объект 2"/>
          <p:cNvSpPr>
            <a:spLocks noGrp="1"/>
          </p:cNvSpPr>
          <p:nvPr>
            <p:ph idx="1"/>
          </p:nvPr>
        </p:nvSpPr>
        <p:spPr>
          <a:xfrm>
            <a:off x="566738" y="764704"/>
            <a:ext cx="8001000" cy="5255096"/>
          </a:xfrm>
        </p:spPr>
        <p:txBody>
          <a:bodyPr/>
          <a:lstStyle/>
          <a:p>
            <a:pPr algn="just"/>
            <a:r>
              <a:rPr lang="ru-RU" sz="1600" dirty="0" smtClean="0"/>
              <a:t>устанавливает </a:t>
            </a:r>
            <a:r>
              <a:rPr lang="ru-RU" sz="1600" dirty="0"/>
              <a:t>перечень видов, форм и условий медицинской помощи, оказание которой осуществляется бесплатно, перечень заболеваний и состояний, оказание медицинской помощи при которых осуществляется бесплатно</a:t>
            </a:r>
            <a:r>
              <a:rPr lang="ru-RU" sz="1600" dirty="0" smtClean="0"/>
              <a:t>,</a:t>
            </a:r>
          </a:p>
          <a:p>
            <a:pPr algn="just"/>
            <a:r>
              <a:rPr lang="ru-RU" sz="1600" dirty="0" smtClean="0"/>
              <a:t> </a:t>
            </a:r>
            <a:r>
              <a:rPr lang="ru-RU" sz="1600" dirty="0"/>
              <a:t>категории граждан, оказание медицинской помощи которым осуществляется бесплатно</a:t>
            </a:r>
            <a:r>
              <a:rPr lang="ru-RU" sz="1600" dirty="0" smtClean="0"/>
              <a:t>,</a:t>
            </a:r>
          </a:p>
          <a:p>
            <a:pPr algn="just"/>
            <a:r>
              <a:rPr lang="ru-RU" sz="1600" dirty="0" smtClean="0"/>
              <a:t> </a:t>
            </a:r>
            <a:r>
              <a:rPr lang="ru-RU" sz="1600" dirty="0"/>
              <a:t>средние нормативы объема медицинской помощи</a:t>
            </a:r>
            <a:r>
              <a:rPr lang="ru-RU" sz="1600" dirty="0" smtClean="0"/>
              <a:t>,</a:t>
            </a:r>
          </a:p>
          <a:p>
            <a:pPr algn="just"/>
            <a:r>
              <a:rPr lang="ru-RU" sz="1600" dirty="0" smtClean="0"/>
              <a:t> </a:t>
            </a:r>
            <a:r>
              <a:rPr lang="ru-RU" sz="1600" dirty="0"/>
              <a:t>средние нормативы финансовых затрат на единицу объема медицинской помощи, </a:t>
            </a:r>
            <a:endParaRPr lang="ru-RU" sz="1600" dirty="0" smtClean="0"/>
          </a:p>
          <a:p>
            <a:pPr algn="just"/>
            <a:r>
              <a:rPr lang="ru-RU" sz="1600" dirty="0" smtClean="0"/>
              <a:t>средние </a:t>
            </a:r>
            <a:r>
              <a:rPr lang="ru-RU" sz="1600" dirty="0" err="1"/>
              <a:t>подушевые</a:t>
            </a:r>
            <a:r>
              <a:rPr lang="ru-RU" sz="1600" dirty="0"/>
              <a:t> нормативы финансирования</a:t>
            </a:r>
            <a:r>
              <a:rPr lang="ru-RU" sz="1600" dirty="0" smtClean="0"/>
              <a:t>,</a:t>
            </a:r>
          </a:p>
          <a:p>
            <a:pPr algn="just"/>
            <a:r>
              <a:rPr lang="ru-RU" sz="1600" dirty="0" smtClean="0"/>
              <a:t> </a:t>
            </a:r>
            <a:r>
              <a:rPr lang="ru-RU" sz="1600" dirty="0"/>
              <a:t>порядок и структуру формирования тарифов на медицинскую помощь и способы ее оплаты, </a:t>
            </a:r>
            <a:endParaRPr lang="ru-RU" sz="1600" dirty="0" smtClean="0"/>
          </a:p>
          <a:p>
            <a:pPr algn="just"/>
            <a:r>
              <a:rPr lang="ru-RU" sz="1600" dirty="0" smtClean="0"/>
              <a:t>требования </a:t>
            </a:r>
            <a:r>
              <a:rPr lang="ru-RU" sz="1600" dirty="0"/>
              <a:t>к территориальным программам государственных гарантий бесплатного оказания гражданам медицинской помощи в части определения порядка и условий предоставления медицинской помощи, критериев доступности и качества медицинской </a:t>
            </a:r>
            <a:r>
              <a:rPr lang="ru-RU" sz="1600" dirty="0" smtClean="0"/>
              <a:t>помощи</a:t>
            </a:r>
            <a:endParaRPr lang="ru-RU" sz="1600" dirty="0"/>
          </a:p>
          <a:p>
            <a:endParaRPr lang="ru-RU" dirty="0"/>
          </a:p>
        </p:txBody>
      </p:sp>
    </p:spTree>
    <p:extLst>
      <p:ext uri="{BB962C8B-B14F-4D97-AF65-F5344CB8AC3E}">
        <p14:creationId xmlns:p14="http://schemas.microsoft.com/office/powerpoint/2010/main" val="149948851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16632"/>
            <a:ext cx="8229600" cy="1368152"/>
          </a:xfrm>
        </p:spPr>
        <p:txBody>
          <a:bodyPr/>
          <a:lstStyle/>
          <a:p>
            <a:pPr algn="ctr"/>
            <a:r>
              <a:rPr lang="ru-RU" sz="3400" dirty="0"/>
              <a:t>программа обязательного медицинского страхования</a:t>
            </a:r>
          </a:p>
        </p:txBody>
      </p:sp>
      <p:sp>
        <p:nvSpPr>
          <p:cNvPr id="114691" name="Rectangle 3"/>
          <p:cNvSpPr>
            <a:spLocks noGrp="1" noChangeArrowheads="1"/>
          </p:cNvSpPr>
          <p:nvPr>
            <p:ph idx="1"/>
          </p:nvPr>
        </p:nvSpPr>
        <p:spPr/>
        <p:txBody>
          <a:bodyPr/>
          <a:lstStyle/>
          <a:p>
            <a:pPr>
              <a:lnSpc>
                <a:spcPct val="80000"/>
              </a:lnSpc>
            </a:pPr>
            <a:r>
              <a:rPr lang="ru-RU" sz="1900" b="1" dirty="0"/>
              <a:t>базовая программа обязательного медицинского страхования</a:t>
            </a:r>
            <a:r>
              <a:rPr lang="ru-RU" sz="1900" dirty="0"/>
              <a:t> - 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p>
          <a:p>
            <a:pPr>
              <a:lnSpc>
                <a:spcPct val="80000"/>
              </a:lnSpc>
            </a:pPr>
            <a:endParaRPr lang="ru-RU" sz="1900" dirty="0"/>
          </a:p>
          <a:p>
            <a:pPr>
              <a:lnSpc>
                <a:spcPct val="80000"/>
              </a:lnSpc>
            </a:pPr>
            <a:r>
              <a:rPr lang="ru-RU" sz="1900" dirty="0"/>
              <a:t> </a:t>
            </a:r>
            <a:r>
              <a:rPr lang="ru-RU" sz="1900" b="1" dirty="0"/>
              <a:t>территориальная программа обязательного медицинского страхования -</a:t>
            </a:r>
            <a:r>
              <a:rPr lang="ru-RU" sz="1900" dirty="0"/>
              <a:t> составная часть территориальной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a:t>
            </a:r>
            <a:r>
              <a:rPr lang="ru-RU" sz="1900" dirty="0" smtClean="0"/>
              <a:t>страхования</a:t>
            </a:r>
            <a:endParaRPr lang="ru-RU" sz="1900" dirty="0"/>
          </a:p>
          <a:p>
            <a:pPr marL="0" indent="0">
              <a:lnSpc>
                <a:spcPct val="80000"/>
              </a:lnSpc>
              <a:buNone/>
            </a:pPr>
            <a:r>
              <a:rPr lang="ru-RU" sz="1900" dirty="0"/>
              <a:t/>
            </a:r>
            <a:br>
              <a:rPr lang="ru-RU" sz="1900" dirty="0"/>
            </a:br>
            <a:endParaRPr lang="ru-RU" sz="1900" dirty="0"/>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33401" y="393703"/>
            <a:ext cx="8412956" cy="906463"/>
          </a:xfrm>
          <a:solidFill>
            <a:schemeClr val="accent3">
              <a:lumMod val="75000"/>
            </a:schemeClr>
          </a:solidFill>
        </p:spPr>
        <p:txBody>
          <a:bodyPr anchor="ctr"/>
          <a:lstStyle/>
          <a:p>
            <a:pPr algn="ctr" eaLnBrk="1" hangingPunct="1">
              <a:defRPr/>
            </a:pPr>
            <a:r>
              <a:rPr lang="ru-RU" altLang="ru-RU" sz="2800" b="1" dirty="0" smtClean="0">
                <a:solidFill>
                  <a:schemeClr val="bg1"/>
                </a:solidFill>
              </a:rPr>
              <a:t>Структура финансирования реализации ТП ОМС Оренбургской области в 2016 году</a:t>
            </a:r>
            <a:endParaRPr lang="ru-RU" altLang="ru-RU" sz="2000" b="1" dirty="0" smtClean="0">
              <a:solidFill>
                <a:schemeClr val="bg1"/>
              </a:solidFill>
            </a:endParaRPr>
          </a:p>
        </p:txBody>
      </p:sp>
      <p:graphicFrame>
        <p:nvGraphicFramePr>
          <p:cNvPr id="92193" name="Group 33"/>
          <p:cNvGraphicFramePr>
            <a:graphicFrameLocks noGrp="1"/>
          </p:cNvGraphicFramePr>
          <p:nvPr/>
        </p:nvGraphicFramePr>
        <p:xfrm>
          <a:off x="1980010" y="-3551238"/>
          <a:ext cx="2678906" cy="550814"/>
        </p:xfrm>
        <a:graphic>
          <a:graphicData uri="http://schemas.openxmlformats.org/drawingml/2006/table">
            <a:tbl>
              <a:tblPr/>
              <a:tblGrid>
                <a:gridCol w="2678906">
                  <a:extLst>
                    <a:ext uri="{9D8B030D-6E8A-4147-A177-3AD203B41FA5}">
                      <a16:colId xmlns="" xmlns:a16="http://schemas.microsoft.com/office/drawing/2014/main" val="20000"/>
                    </a:ext>
                  </a:extLst>
                </a:gridCol>
              </a:tblGrid>
              <a:tr h="398463">
                <a:tc>
                  <a:txBody>
                    <a:bodyPr/>
                    <a:lstStyle>
                      <a:lvl1pPr>
                        <a:spcBef>
                          <a:spcPct val="20000"/>
                        </a:spcBef>
                        <a:buClr>
                          <a:srgbClr val="BEAE98"/>
                        </a:buClr>
                        <a:buSzPct val="95000"/>
                        <a:buFont typeface="Wingdings 2" panose="05020102010507070707" pitchFamily="18" charset="2"/>
                        <a:defRPr sz="2200">
                          <a:solidFill>
                            <a:schemeClr val="tx1"/>
                          </a:solidFill>
                          <a:latin typeface="Times New Roman" panose="02020603050405020304" pitchFamily="18" charset="0"/>
                        </a:defRPr>
                      </a:lvl1pPr>
                      <a:lvl2pPr>
                        <a:spcBef>
                          <a:spcPct val="20000"/>
                        </a:spcBef>
                        <a:buClr>
                          <a:schemeClr val="accent1"/>
                        </a:buClr>
                        <a:buSzPct val="85000"/>
                        <a:buFont typeface="Wingdings 2" panose="05020102010507070707" pitchFamily="18" charset="2"/>
                        <a:defRPr sz="2000">
                          <a:solidFill>
                            <a:schemeClr val="tx1"/>
                          </a:solidFill>
                          <a:latin typeface="Times New Roman" panose="02020603050405020304" pitchFamily="18" charset="0"/>
                        </a:defRPr>
                      </a:lvl2pPr>
                      <a:lvl3pPr>
                        <a:spcBef>
                          <a:spcPct val="20000"/>
                        </a:spcBef>
                        <a:buClr>
                          <a:schemeClr val="accent2"/>
                        </a:buClr>
                        <a:buSzPct val="70000"/>
                        <a:buFont typeface="Wingdings 2" panose="05020102010507070707" pitchFamily="18" charset="2"/>
                        <a:defRPr sz="1900">
                          <a:solidFill>
                            <a:schemeClr val="tx1"/>
                          </a:solidFill>
                          <a:latin typeface="Times New Roman" panose="02020603050405020304" pitchFamily="18" charset="0"/>
                        </a:defRPr>
                      </a:lvl3pPr>
                      <a:lvl4pPr>
                        <a:spcBef>
                          <a:spcPct val="20000"/>
                        </a:spcBef>
                        <a:buClr>
                          <a:srgbClr val="BEAE98"/>
                        </a:buClr>
                        <a:buSzPct val="65000"/>
                        <a:buFont typeface="Wingdings 2" panose="05020102010507070707" pitchFamily="18" charset="2"/>
                        <a:defRPr>
                          <a:solidFill>
                            <a:schemeClr val="tx1"/>
                          </a:solidFill>
                          <a:latin typeface="Times New Roman" panose="02020603050405020304" pitchFamily="18" charset="0"/>
                        </a:defRPr>
                      </a:lvl4pPr>
                      <a:lvl5pPr>
                        <a:spcBef>
                          <a:spcPct val="20000"/>
                        </a:spcBef>
                        <a:buClr>
                          <a:srgbClr val="92A9B9"/>
                        </a:buClr>
                        <a:buSzPct val="65000"/>
                        <a:buFont typeface="Wingdings 2" panose="05020102010507070707" pitchFamily="18" charset="2"/>
                        <a:defRPr>
                          <a:solidFill>
                            <a:schemeClr val="tx1"/>
                          </a:solidFill>
                          <a:latin typeface="Times New Roman" panose="02020603050405020304" pitchFamily="18" charset="0"/>
                        </a:defRPr>
                      </a:lvl5pPr>
                      <a:lvl6pPr eaLnBrk="0" fontAlgn="base" hangingPunct="0">
                        <a:spcBef>
                          <a:spcPct val="20000"/>
                        </a:spcBef>
                        <a:spcAft>
                          <a:spcPct val="0"/>
                        </a:spcAft>
                        <a:buClr>
                          <a:srgbClr val="92A9B9"/>
                        </a:buClr>
                        <a:buSzPct val="65000"/>
                        <a:buFont typeface="Wingdings 2" panose="05020102010507070707" pitchFamily="18" charset="2"/>
                        <a:defRPr>
                          <a:solidFill>
                            <a:schemeClr val="tx1"/>
                          </a:solidFill>
                          <a:latin typeface="Times New Roman" panose="02020603050405020304" pitchFamily="18" charset="0"/>
                        </a:defRPr>
                      </a:lvl6pPr>
                      <a:lvl7pPr eaLnBrk="0" fontAlgn="base" hangingPunct="0">
                        <a:spcBef>
                          <a:spcPct val="20000"/>
                        </a:spcBef>
                        <a:spcAft>
                          <a:spcPct val="0"/>
                        </a:spcAft>
                        <a:buClr>
                          <a:srgbClr val="92A9B9"/>
                        </a:buClr>
                        <a:buSzPct val="65000"/>
                        <a:buFont typeface="Wingdings 2" panose="05020102010507070707" pitchFamily="18" charset="2"/>
                        <a:defRPr>
                          <a:solidFill>
                            <a:schemeClr val="tx1"/>
                          </a:solidFill>
                          <a:latin typeface="Times New Roman" panose="02020603050405020304" pitchFamily="18" charset="0"/>
                        </a:defRPr>
                      </a:lvl7pPr>
                      <a:lvl8pPr eaLnBrk="0" fontAlgn="base" hangingPunct="0">
                        <a:spcBef>
                          <a:spcPct val="20000"/>
                        </a:spcBef>
                        <a:spcAft>
                          <a:spcPct val="0"/>
                        </a:spcAft>
                        <a:buClr>
                          <a:srgbClr val="92A9B9"/>
                        </a:buClr>
                        <a:buSzPct val="65000"/>
                        <a:buFont typeface="Wingdings 2" panose="05020102010507070707" pitchFamily="18" charset="2"/>
                        <a:defRPr>
                          <a:solidFill>
                            <a:schemeClr val="tx1"/>
                          </a:solidFill>
                          <a:latin typeface="Times New Roman" panose="02020603050405020304" pitchFamily="18" charset="0"/>
                        </a:defRPr>
                      </a:lvl8pPr>
                      <a:lvl9pPr eaLnBrk="0" fontAlgn="base" hangingPunct="0">
                        <a:spcBef>
                          <a:spcPct val="20000"/>
                        </a:spcBef>
                        <a:spcAft>
                          <a:spcPct val="0"/>
                        </a:spcAft>
                        <a:buClr>
                          <a:srgbClr val="92A9B9"/>
                        </a:buClr>
                        <a:buSzPct val="65000"/>
                        <a:buFont typeface="Wingdings 2" panose="05020102010507070707" pitchFamily="18" charset="2"/>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Структура расходов по ТП ОМС в разрезе видов и условий предоставления медицинской помощи, %</a:t>
                      </a:r>
                      <a:endParaRPr kumimoji="0" lang="ru-RU" altLang="ru-RU" sz="1800" b="0" i="0" u="none" strike="noStrike" cap="none" normalizeH="0" baseline="0" dirty="0" smtClean="0">
                        <a:ln>
                          <a:noFill/>
                        </a:ln>
                        <a:solidFill>
                          <a:schemeClr val="tx1"/>
                        </a:solidFill>
                        <a:effectLst/>
                        <a:latin typeface="Tahoma" panose="020B0604030504040204" pitchFamily="34" charset="0"/>
                      </a:endParaRPr>
                    </a:p>
                  </a:txBody>
                  <a:tcPr marL="67481" marR="67481" marT="46807" marB="46807" anchor="b" horzOverflow="overflow">
                    <a:lnL cap="flat">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26629" name="Диаграмма 4"/>
          <p:cNvGraphicFramePr>
            <a:graphicFrameLocks/>
          </p:cNvGraphicFramePr>
          <p:nvPr/>
        </p:nvGraphicFramePr>
        <p:xfrm>
          <a:off x="465535" y="1249363"/>
          <a:ext cx="8572500" cy="5214937"/>
        </p:xfrm>
        <a:graphic>
          <a:graphicData uri="http://schemas.openxmlformats.org/presentationml/2006/ole">
            <mc:AlternateContent xmlns:mc="http://schemas.openxmlformats.org/markup-compatibility/2006">
              <mc:Choice xmlns:v="urn:schemas-microsoft-com:vml" Requires="v">
                <p:oleObj spid="_x0000_s3105" name="Диаграмма" r:id="rId4" imgW="11437087" imgH="5224725" progId="Excel.Chart.8">
                  <p:embed/>
                </p:oleObj>
              </mc:Choice>
              <mc:Fallback>
                <p:oleObj name="Диаграмма" r:id="rId4" imgW="11437087" imgH="522472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35" y="1249363"/>
                        <a:ext cx="857250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Пятиугольник 5"/>
          <p:cNvSpPr/>
          <p:nvPr/>
        </p:nvSpPr>
        <p:spPr>
          <a:xfrm>
            <a:off x="517924" y="1363663"/>
            <a:ext cx="1222772" cy="2343150"/>
          </a:xfrm>
          <a:prstGeom prst="homePlate">
            <a:avLst>
              <a:gd name="adj" fmla="val 40995"/>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1">
            <a:schemeClr val="accent3"/>
          </a:lnRef>
          <a:fillRef idx="1003">
            <a:schemeClr val="dk2"/>
          </a:fillRef>
          <a:effectRef idx="1">
            <a:schemeClr val="accent3"/>
          </a:effectRef>
          <a:fontRef idx="minor">
            <a:schemeClr val="dk1"/>
          </a:fontRef>
        </p:style>
        <p:txBody>
          <a:bodyPr anchor="ctr"/>
          <a:lstStyle/>
          <a:p>
            <a:pPr algn="ctr" eaLnBrk="0" hangingPunct="0">
              <a:defRPr/>
            </a:pPr>
            <a:r>
              <a:rPr lang="ru-RU" b="1" dirty="0">
                <a:solidFill>
                  <a:prstClr val="white"/>
                </a:solidFill>
              </a:rPr>
              <a:t>ВСЕГО</a:t>
            </a:r>
          </a:p>
          <a:p>
            <a:pPr algn="ctr" eaLnBrk="0" hangingPunct="0">
              <a:defRPr/>
            </a:pPr>
            <a:r>
              <a:rPr lang="ru-RU" b="1" dirty="0">
                <a:solidFill>
                  <a:prstClr val="white"/>
                </a:solidFill>
              </a:rPr>
              <a:t>ТП ОМС </a:t>
            </a:r>
          </a:p>
          <a:p>
            <a:pPr algn="ctr" eaLnBrk="0" hangingPunct="0">
              <a:defRPr/>
            </a:pPr>
            <a:r>
              <a:rPr lang="ru-RU" b="1" dirty="0">
                <a:solidFill>
                  <a:prstClr val="white"/>
                </a:solidFill>
              </a:rPr>
              <a:t>18,5</a:t>
            </a:r>
          </a:p>
          <a:p>
            <a:pPr algn="ctr" eaLnBrk="0" hangingPunct="0">
              <a:defRPr/>
            </a:pPr>
            <a:r>
              <a:rPr lang="ru-RU" b="1" dirty="0">
                <a:solidFill>
                  <a:prstClr val="white"/>
                </a:solidFill>
              </a:rPr>
              <a:t>млрд.</a:t>
            </a:r>
          </a:p>
          <a:p>
            <a:pPr algn="ctr" eaLnBrk="0" hangingPunct="0">
              <a:defRPr/>
            </a:pPr>
            <a:r>
              <a:rPr lang="ru-RU" b="1" dirty="0">
                <a:solidFill>
                  <a:prstClr val="white"/>
                </a:solidFill>
              </a:rPr>
              <a:t>рублей </a:t>
            </a:r>
          </a:p>
        </p:txBody>
      </p:sp>
      <p:grpSp>
        <p:nvGrpSpPr>
          <p:cNvPr id="26631" name="Группа 10"/>
          <p:cNvGrpSpPr>
            <a:grpSpLocks/>
          </p:cNvGrpSpPr>
          <p:nvPr/>
        </p:nvGrpSpPr>
        <p:grpSpPr bwMode="auto">
          <a:xfrm>
            <a:off x="102396" y="5686451"/>
            <a:ext cx="8952310" cy="1155349"/>
            <a:chOff x="136094" y="5686501"/>
            <a:chExt cx="11936569" cy="1154426"/>
          </a:xfrm>
        </p:grpSpPr>
        <p:sp>
          <p:nvSpPr>
            <p:cNvPr id="12" name="Rectangle 7"/>
            <p:cNvSpPr>
              <a:spLocks noChangeArrowheads="1"/>
            </p:cNvSpPr>
            <p:nvPr/>
          </p:nvSpPr>
          <p:spPr bwMode="auto">
            <a:xfrm>
              <a:off x="2207809" y="6092576"/>
              <a:ext cx="8085243" cy="43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defRPr/>
              </a:pPr>
              <a:endParaRPr lang="ru-RU" altLang="ru-RU" sz="2000">
                <a:solidFill>
                  <a:srgbClr val="242852"/>
                </a:solidFill>
              </a:endParaRPr>
            </a:p>
          </p:txBody>
        </p:sp>
        <p:sp>
          <p:nvSpPr>
            <p:cNvPr id="13" name="TextBox 1"/>
            <p:cNvSpPr txBox="1">
              <a:spLocks noChangeArrowheads="1"/>
            </p:cNvSpPr>
            <p:nvPr/>
          </p:nvSpPr>
          <p:spPr bwMode="auto">
            <a:xfrm>
              <a:off x="809925" y="6318125"/>
              <a:ext cx="11262738" cy="522802"/>
            </a:xfrm>
            <a:prstGeom prst="rect">
              <a:avLst/>
            </a:prstGeom>
            <a:gradFill flip="none" rotWithShape="1">
              <a:gsLst>
                <a:gs pos="0">
                  <a:schemeClr val="accent1">
                    <a:lumMod val="75000"/>
                  </a:schemeClr>
                </a:gs>
                <a:gs pos="43000">
                  <a:srgbClr val="CCFFFF"/>
                </a:gs>
                <a:gs pos="65000">
                  <a:schemeClr val="bg1">
                    <a:lumMod val="95000"/>
                  </a:schemeClr>
                </a:gs>
                <a:gs pos="100000">
                  <a:srgbClr val="146398"/>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soft" dir="tl"/>
            </a:scene3d>
            <a:sp3d>
              <a:bevelT w="88900" h="88900"/>
            </a:sp3d>
            <a:extLst/>
          </p:spPr>
          <p:txBody>
            <a:bodyPr anchor="ctr">
              <a:spAutoFit/>
            </a:bodyPr>
            <a:lstStyle/>
            <a:p>
              <a:pPr algn="ctr" fontAlgn="auto">
                <a:spcBef>
                  <a:spcPts val="0"/>
                </a:spcBef>
                <a:spcAft>
                  <a:spcPts val="0"/>
                </a:spcAft>
                <a:defRPr/>
              </a:pPr>
              <a:r>
                <a:rPr lang="ru-RU" sz="1400" b="1" kern="0" dirty="0">
                  <a:solidFill>
                    <a:srgbClr val="002060"/>
                  </a:solidFill>
                  <a:latin typeface="Times New Roman"/>
                  <a:cs typeface="Times New Roman" pitchFamily="18" charset="0"/>
                </a:rPr>
                <a:t>ТЕРРИТОРИАЛЬНЫЙ ФОНД ОБЯЗАТЕЛЬНОГО МЕДИЦИНСКОГО СТРАХОВАНИЯ ОРЕНБУРГСКОЙ ОБЛАСТИ</a:t>
              </a:r>
            </a:p>
          </p:txBody>
        </p:sp>
        <p:pic>
          <p:nvPicPr>
            <p:cNvPr id="14" name="Рисунок 13"/>
            <p:cNvPicPr>
              <a:picLocks noChangeAspect="1"/>
            </p:cNvPicPr>
            <p:nvPr/>
          </p:nvPicPr>
          <p:blipFill>
            <a:blip r:embed="rId6">
              <a:extLst/>
            </a:blip>
            <a:stretch>
              <a:fillRect/>
            </a:stretch>
          </p:blipFill>
          <p:spPr bwMode="auto">
            <a:xfrm rot="21251119">
              <a:off x="136094" y="5686501"/>
              <a:ext cx="839411" cy="1006983"/>
            </a:xfrm>
            <a:prstGeom prst="roundRect">
              <a:avLst>
                <a:gd name="adj" fmla="val 19013"/>
              </a:avLst>
            </a:prstGeom>
            <a:blipFill>
              <a:blip r:embed="rId7"/>
              <a:tile tx="0" ty="0" sx="100000" sy="100000" flip="none" algn="tl"/>
            </a:blipFill>
            <a:ln>
              <a:solidFill>
                <a:srgbClr val="95A6D1"/>
              </a:solidFill>
            </a:ln>
            <a:effectLst>
              <a:outerShdw blurRad="152400" dist="12000" dir="900000" sy="98000" kx="110000" ky="200000" algn="tl" rotWithShape="0">
                <a:srgbClr val="000000"/>
              </a:outerShdw>
            </a:effectLst>
            <a:scene3d>
              <a:camera prst="perspectiveRelaxed">
                <a:rot lat="21138886" lon="20042014" rev="21405347"/>
              </a:camera>
              <a:lightRig rig="threePt" dir="t"/>
            </a:scene3d>
            <a:sp3d extrusionH="76200" contourW="6350" prstMaterial="matte">
              <a:bevelT w="101600" h="101600"/>
              <a:extrusionClr>
                <a:srgbClr val="242852">
                  <a:lumMod val="40000"/>
                  <a:lumOff val="60000"/>
                </a:srgbClr>
              </a:extrusionClr>
              <a:contourClr>
                <a:srgbClr val="66FFFF"/>
              </a:contourClr>
            </a:sp3d>
          </p:spPr>
        </p:pic>
        <p:sp>
          <p:nvSpPr>
            <p:cNvPr id="15" name="Скругленный прямоугольник 14"/>
            <p:cNvSpPr/>
            <p:nvPr/>
          </p:nvSpPr>
          <p:spPr>
            <a:xfrm>
              <a:off x="11590886" y="6373813"/>
              <a:ext cx="477106" cy="300028"/>
            </a:xfrm>
            <a:prstGeom prst="roundRect">
              <a:avLst>
                <a:gd name="adj" fmla="val 27048"/>
              </a:avLst>
            </a:prstGeom>
            <a:solidFill>
              <a:schemeClr val="bg1">
                <a:lumMod val="95000"/>
              </a:schemeClr>
            </a:solidFill>
            <a:ln>
              <a:solidFill>
                <a:srgbClr val="146398"/>
              </a:solidFill>
            </a:ln>
            <a:effectLst>
              <a:outerShdw blurRad="149987" dist="250190" dir="8460000" algn="ctr">
                <a:srgbClr val="000000">
                  <a:alpha val="28000"/>
                </a:srgbClr>
              </a:outerShdw>
            </a:effectLst>
            <a:scene3d>
              <a:camera prst="obliqueBottomRight"/>
              <a:lightRig rig="contrasting" dir="t">
                <a:rot lat="0" lon="0" rev="1500000"/>
              </a:lightRig>
            </a:scene3d>
            <a:sp3d extrusionH="76200" contourW="12700" prstMaterial="metal">
              <a:bevelT w="88900" h="88900"/>
              <a:extrusionClr>
                <a:srgbClr val="66FFFF"/>
              </a:extrusionClr>
              <a:contourClr>
                <a:srgbClr val="30777C"/>
              </a:contourClr>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0" hangingPunct="0">
                <a:defRPr/>
              </a:pPr>
              <a:r>
                <a:rPr lang="ru-RU" b="1" dirty="0">
                  <a:solidFill>
                    <a:srgbClr val="4A66AC">
                      <a:lumMod val="50000"/>
                    </a:srgbClr>
                  </a:solidFill>
                </a:rPr>
                <a:t>11</a:t>
              </a:r>
            </a:p>
          </p:txBody>
        </p:sp>
      </p:grpSp>
    </p:spTree>
    <p:extLst>
      <p:ext uri="{BB962C8B-B14F-4D97-AF65-F5344CB8AC3E}">
        <p14:creationId xmlns:p14="http://schemas.microsoft.com/office/powerpoint/2010/main" val="253544143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ru-RU">
                <a:solidFill>
                  <a:srgbClr val="000000"/>
                </a:solidFill>
              </a:rPr>
              <a:t>Страховщик</a:t>
            </a:r>
          </a:p>
        </p:txBody>
      </p:sp>
      <p:sp>
        <p:nvSpPr>
          <p:cNvPr id="80899" name="Rectangle 3"/>
          <p:cNvSpPr>
            <a:spLocks noGrp="1" noChangeArrowheads="1"/>
          </p:cNvSpPr>
          <p:nvPr>
            <p:ph idx="1"/>
          </p:nvPr>
        </p:nvSpPr>
        <p:spPr/>
        <p:txBody>
          <a:bodyPr/>
          <a:lstStyle/>
          <a:p>
            <a:pPr>
              <a:lnSpc>
                <a:spcPct val="90000"/>
              </a:lnSpc>
            </a:pPr>
            <a:r>
              <a:rPr lang="ru-RU" sz="2100" dirty="0"/>
              <a:t>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r>
              <a:rPr lang="ru-RU" sz="2100" dirty="0" smtClean="0"/>
              <a:t>.</a:t>
            </a:r>
          </a:p>
          <a:p>
            <a:pPr>
              <a:lnSpc>
                <a:spcPct val="90000"/>
              </a:lnSpc>
            </a:pPr>
            <a:endParaRPr lang="ru-RU" sz="2100" dirty="0"/>
          </a:p>
          <a:p>
            <a:pPr>
              <a:lnSpc>
                <a:spcPct val="90000"/>
              </a:lnSpc>
            </a:pPr>
            <a:r>
              <a:rPr lang="ru-RU" sz="2100" dirty="0" smtClean="0"/>
              <a:t>Федеральный </a:t>
            </a:r>
            <a:r>
              <a:rPr lang="ru-RU" sz="2100" dirty="0"/>
              <a:t>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a:t>
            </a:r>
            <a:r>
              <a:rPr lang="ru-RU" sz="2100" dirty="0" smtClean="0"/>
              <a:t>страхования</a:t>
            </a:r>
            <a:endParaRPr lang="ru-RU" sz="2100" dirty="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04664"/>
            <a:ext cx="8229600" cy="1008112"/>
          </a:xfrm>
        </p:spPr>
        <p:txBody>
          <a:bodyPr/>
          <a:lstStyle/>
          <a:p>
            <a:pPr algn="ctr"/>
            <a:r>
              <a:rPr lang="ru-RU" sz="3600" dirty="0">
                <a:solidFill>
                  <a:srgbClr val="000000"/>
                </a:solidFill>
              </a:rPr>
              <a:t>Фонды медицинского </a:t>
            </a:r>
            <a:r>
              <a:rPr lang="ru-RU" sz="3600" dirty="0" smtClean="0">
                <a:solidFill>
                  <a:srgbClr val="000000"/>
                </a:solidFill>
              </a:rPr>
              <a:t>страхования</a:t>
            </a:r>
            <a:endParaRPr lang="ru-RU" sz="3600" dirty="0">
              <a:solidFill>
                <a:srgbClr val="000000"/>
              </a:solidFill>
            </a:endParaRPr>
          </a:p>
        </p:txBody>
      </p:sp>
      <p:sp>
        <p:nvSpPr>
          <p:cNvPr id="72707" name="Rectangle 3"/>
          <p:cNvSpPr>
            <a:spLocks noGrp="1" noChangeArrowheads="1"/>
          </p:cNvSpPr>
          <p:nvPr>
            <p:ph idx="1"/>
          </p:nvPr>
        </p:nvSpPr>
        <p:spPr>
          <a:xfrm>
            <a:off x="566738" y="1779595"/>
            <a:ext cx="8001000" cy="4211637"/>
          </a:xfrm>
        </p:spPr>
        <p:txBody>
          <a:bodyPr/>
          <a:lstStyle/>
          <a:p>
            <a:pPr>
              <a:lnSpc>
                <a:spcPts val="2900"/>
              </a:lnSpc>
            </a:pPr>
            <a:r>
              <a:rPr lang="ru-RU" sz="2100" dirty="0">
                <a:solidFill>
                  <a:srgbClr val="000000"/>
                </a:solidFill>
              </a:rPr>
              <a:t>Фонд обязательного медицинского страхования Российской Федерации — специализированное финансово-кредитное учреждение, создаваемое Правительством Российской Федерации в целях управления средствами государственного обязательного медицинского страхования, имеющий региональные отделения, управляющие средствами государственного обязательного медицинского страхования на территории субъектов Российской </a:t>
            </a:r>
            <a:r>
              <a:rPr lang="ru-RU" sz="2100" dirty="0" smtClean="0">
                <a:solidFill>
                  <a:srgbClr val="000000"/>
                </a:solidFill>
              </a:rPr>
              <a:t>Федерации</a:t>
            </a:r>
            <a:r>
              <a:rPr lang="ru-RU" sz="2100" b="1" dirty="0">
                <a:solidFill>
                  <a:srgbClr val="000000"/>
                </a:solidFill>
              </a:rPr>
              <a:t/>
            </a:r>
            <a:br>
              <a:rPr lang="ru-RU" sz="2100" b="1" dirty="0">
                <a:solidFill>
                  <a:srgbClr val="000000"/>
                </a:solidFill>
              </a:rPr>
            </a:br>
            <a:endParaRPr lang="ru-RU" sz="2100" b="1"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52131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08672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6460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0" y="188913"/>
            <a:ext cx="8229600" cy="5907087"/>
          </a:xfrm>
        </p:spPr>
        <p:txBody>
          <a:bodyPr/>
          <a:lstStyle/>
          <a:p>
            <a:pPr algn="just"/>
            <a:r>
              <a:rPr lang="ru-RU" sz="2600" dirty="0">
                <a:solidFill>
                  <a:srgbClr val="000000"/>
                </a:solidFill>
              </a:rPr>
              <a:t>Любой вид страхования преследует своей целью защитить человека от каких-либо материальных издержек при наступлении события, предусмотренного договором страхования. </a:t>
            </a:r>
          </a:p>
          <a:p>
            <a:pPr algn="just"/>
            <a:r>
              <a:rPr lang="ru-RU" sz="2600" dirty="0">
                <a:solidFill>
                  <a:srgbClr val="000000"/>
                </a:solidFill>
              </a:rPr>
              <a:t>Не нести материальных затрат в случае возникновения необходимости получения медицинской помощи - это </a:t>
            </a:r>
            <a:r>
              <a:rPr lang="ru-RU" sz="2600" i="1" dirty="0">
                <a:solidFill>
                  <a:srgbClr val="000000"/>
                </a:solidFill>
              </a:rPr>
              <a:t>основной страховой интерес</a:t>
            </a:r>
            <a:r>
              <a:rPr lang="ru-RU" sz="2600" dirty="0">
                <a:solidFill>
                  <a:srgbClr val="000000"/>
                </a:solidFill>
              </a:rPr>
              <a:t> как в </a:t>
            </a:r>
            <a:r>
              <a:rPr lang="ru-RU" sz="2600" i="1" dirty="0">
                <a:solidFill>
                  <a:srgbClr val="000000"/>
                </a:solidFill>
              </a:rPr>
              <a:t>обязательном</a:t>
            </a:r>
            <a:r>
              <a:rPr lang="ru-RU" sz="2600" dirty="0">
                <a:solidFill>
                  <a:srgbClr val="000000"/>
                </a:solidFill>
              </a:rPr>
              <a:t>, так и в </a:t>
            </a:r>
            <a:r>
              <a:rPr lang="ru-RU" sz="2600" i="1" dirty="0">
                <a:solidFill>
                  <a:srgbClr val="000000"/>
                </a:solidFill>
              </a:rPr>
              <a:t>добровольном </a:t>
            </a:r>
            <a:r>
              <a:rPr lang="ru-RU" sz="2600" dirty="0">
                <a:solidFill>
                  <a:srgbClr val="000000"/>
                </a:solidFill>
              </a:rPr>
              <a:t>медицинском </a:t>
            </a:r>
            <a:r>
              <a:rPr lang="ru-RU" sz="2600" dirty="0" smtClean="0">
                <a:solidFill>
                  <a:srgbClr val="000000"/>
                </a:solidFill>
              </a:rPr>
              <a:t>страховании</a:t>
            </a:r>
            <a:endParaRPr lang="ru-RU" sz="260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1"/>
            <a:ext cx="8001000" cy="747936"/>
          </a:xfrm>
        </p:spPr>
        <p:txBody>
          <a:bodyPr/>
          <a:lstStyle/>
          <a:p>
            <a:pPr algn="ctr"/>
            <a:r>
              <a:rPr lang="ru-RU" sz="2000" dirty="0" smtClean="0"/>
              <a:t>Доходы бюджета ТФОМС по Оренбургской области</a:t>
            </a:r>
            <a:endParaRPr lang="ru-RU"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738" y="1772820"/>
            <a:ext cx="8001000" cy="410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77324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18" name="Объект 1"/>
          <p:cNvSpPr>
            <a:spLocks noGrp="1"/>
          </p:cNvSpPr>
          <p:nvPr>
            <p:ph idx="1"/>
          </p:nvPr>
        </p:nvSpPr>
        <p:spPr>
          <a:xfrm>
            <a:off x="2" y="44624"/>
            <a:ext cx="9051201" cy="6264101"/>
          </a:xfrm>
          <a:ln w="53975" cap="rnd">
            <a:solidFill>
              <a:srgbClr val="0099CC"/>
            </a:solidFill>
            <a:bevel/>
          </a:ln>
        </p:spPr>
        <p:txBody>
          <a:bodyPr rtlCol="0">
            <a:normAutofit fontScale="92500"/>
          </a:bodyPr>
          <a:lstStyle/>
          <a:p>
            <a:pPr marL="0" indent="720725" algn="just" eaLnBrk="1" fontAlgn="auto" hangingPunct="1">
              <a:spcBef>
                <a:spcPct val="0"/>
              </a:spcBef>
              <a:buFont typeface="Wingdings 2" panose="05020102010507070707" pitchFamily="18" charset="2"/>
              <a:buNone/>
              <a:defRPr/>
            </a:pPr>
            <a:r>
              <a:rPr lang="ru-RU" altLang="ru-RU" sz="2400" b="1" dirty="0">
                <a:solidFill>
                  <a:schemeClr val="accent5">
                    <a:lumMod val="50000"/>
                  </a:schemeClr>
                </a:solidFill>
                <a:cs typeface="Times New Roman" panose="02020603050405020304" pitchFamily="18" charset="0"/>
              </a:rPr>
              <a:t>Доходы Фонда </a:t>
            </a:r>
            <a:r>
              <a:rPr lang="ru-RU" altLang="ru-RU" sz="2400" dirty="0">
                <a:solidFill>
                  <a:schemeClr val="accent5">
                    <a:lumMod val="50000"/>
                  </a:schemeClr>
                </a:solidFill>
                <a:cs typeface="Times New Roman" panose="02020603050405020304" pitchFamily="18" charset="0"/>
              </a:rPr>
              <a:t>за 2016 год исполнены в сумме </a:t>
            </a:r>
            <a:r>
              <a:rPr lang="ru-RU" altLang="ru-RU" sz="2400" b="1" dirty="0">
                <a:solidFill>
                  <a:schemeClr val="accent5">
                    <a:lumMod val="50000"/>
                  </a:schemeClr>
                </a:solidFill>
                <a:cs typeface="Times New Roman" panose="02020603050405020304" pitchFamily="18" charset="0"/>
              </a:rPr>
              <a:t>19 652,3 млн. рублей,</a:t>
            </a:r>
            <a:r>
              <a:rPr lang="ru-RU" altLang="ru-RU" sz="2400" dirty="0">
                <a:solidFill>
                  <a:schemeClr val="accent5">
                    <a:lumMod val="50000"/>
                  </a:schemeClr>
                </a:solidFill>
                <a:cs typeface="Times New Roman" panose="02020603050405020304" pitchFamily="18" charset="0"/>
              </a:rPr>
              <a:t> что составляет </a:t>
            </a:r>
            <a:r>
              <a:rPr lang="ru-RU" altLang="ru-RU" sz="2400" b="1" dirty="0">
                <a:solidFill>
                  <a:schemeClr val="accent5">
                    <a:lumMod val="50000"/>
                  </a:schemeClr>
                </a:solidFill>
                <a:cs typeface="Times New Roman" panose="02020603050405020304" pitchFamily="18" charset="0"/>
              </a:rPr>
              <a:t>101,2 %</a:t>
            </a:r>
            <a:r>
              <a:rPr lang="ru-RU" altLang="ru-RU" sz="2400" dirty="0">
                <a:solidFill>
                  <a:schemeClr val="accent5">
                    <a:lumMod val="50000"/>
                  </a:schemeClr>
                </a:solidFill>
                <a:cs typeface="Times New Roman" panose="02020603050405020304" pitchFamily="18" charset="0"/>
              </a:rPr>
              <a:t> от показателя, утвержденного Законом о бюджете Фонда.</a:t>
            </a:r>
          </a:p>
          <a:p>
            <a:pPr marL="0" indent="720725" algn="just" eaLnBrk="1" fontAlgn="auto" hangingPunct="1">
              <a:spcBef>
                <a:spcPct val="0"/>
              </a:spcBef>
              <a:buFont typeface="Wingdings 2" panose="05020102010507070707" pitchFamily="18" charset="2"/>
              <a:buNone/>
              <a:defRPr/>
            </a:pPr>
            <a:r>
              <a:rPr lang="ru-RU" altLang="ru-RU" sz="2400" b="1" dirty="0">
                <a:solidFill>
                  <a:schemeClr val="accent5">
                    <a:lumMod val="50000"/>
                  </a:schemeClr>
                </a:solidFill>
                <a:cs typeface="Times New Roman" panose="02020603050405020304" pitchFamily="18" charset="0"/>
              </a:rPr>
              <a:t>Доходы Фонда </a:t>
            </a:r>
            <a:r>
              <a:rPr lang="ru-RU" altLang="ru-RU" sz="2400" dirty="0">
                <a:solidFill>
                  <a:schemeClr val="accent5">
                    <a:lumMod val="50000"/>
                  </a:schemeClr>
                </a:solidFill>
                <a:cs typeface="Times New Roman" panose="02020603050405020304" pitchFamily="18" charset="0"/>
              </a:rPr>
              <a:t>сформировались за счет:</a:t>
            </a:r>
          </a:p>
          <a:p>
            <a:pPr marL="0" indent="720725" algn="just" eaLnBrk="1" fontAlgn="auto" hangingPunct="1">
              <a:spcBef>
                <a:spcPct val="0"/>
              </a:spcBef>
              <a:buFont typeface="Wingdings" panose="05000000000000000000" pitchFamily="2" charset="2"/>
              <a:buChar char="Ø"/>
              <a:defRPr/>
            </a:pPr>
            <a:r>
              <a:rPr lang="ru-RU" altLang="ru-RU" sz="2400" dirty="0">
                <a:solidFill>
                  <a:schemeClr val="accent5">
                    <a:lumMod val="50000"/>
                  </a:schemeClr>
                </a:solidFill>
                <a:cs typeface="Times New Roman" panose="02020603050405020304" pitchFamily="18" charset="0"/>
              </a:rPr>
              <a:t>поступления трансфертов из бюджета Федерального фонда ОМС на обеспечение организации ОМС на территории Оренбургской области в размере </a:t>
            </a:r>
            <a:r>
              <a:rPr lang="ru-RU" altLang="ru-RU" sz="2400" b="1" dirty="0">
                <a:solidFill>
                  <a:schemeClr val="accent5">
                    <a:lumMod val="50000"/>
                  </a:schemeClr>
                </a:solidFill>
                <a:cs typeface="Times New Roman" panose="02020603050405020304" pitchFamily="18" charset="0"/>
              </a:rPr>
              <a:t>19 287,6 млн. рублей </a:t>
            </a:r>
            <a:r>
              <a:rPr lang="ru-RU" altLang="ru-RU" sz="2400" dirty="0">
                <a:solidFill>
                  <a:schemeClr val="accent5">
                    <a:lumMod val="50000"/>
                  </a:schemeClr>
                </a:solidFill>
                <a:cs typeface="Times New Roman" panose="02020603050405020304" pitchFamily="18" charset="0"/>
              </a:rPr>
              <a:t>(доля в общем объеме доходов – 101,9 %). Рост по данной доходной статье, относительно 2015 года, составляет 1,8 %;</a:t>
            </a:r>
          </a:p>
          <a:p>
            <a:pPr marL="0" indent="720725" algn="just" eaLnBrk="1" fontAlgn="auto" hangingPunct="1">
              <a:spcBef>
                <a:spcPct val="0"/>
              </a:spcBef>
              <a:buFont typeface="Wingdings" panose="05000000000000000000" pitchFamily="2" charset="2"/>
              <a:buChar char="Ø"/>
              <a:defRPr/>
            </a:pPr>
            <a:r>
              <a:rPr lang="ru-RU" altLang="ru-RU" sz="2400" dirty="0">
                <a:solidFill>
                  <a:schemeClr val="accent5">
                    <a:lumMod val="50000"/>
                  </a:schemeClr>
                </a:solidFill>
                <a:cs typeface="Times New Roman" panose="02020603050405020304" pitchFamily="18" charset="0"/>
              </a:rPr>
              <a:t>поступления трансфертов из бюджета Федерального фонда ОМС на единовременные компенсационные выплаты медицинским работникам (софинансирование программы «Земский доктор») в размере </a:t>
            </a:r>
            <a:r>
              <a:rPr lang="ru-RU" altLang="ru-RU" sz="2400" b="1" dirty="0">
                <a:solidFill>
                  <a:schemeClr val="accent5">
                    <a:lumMod val="50000"/>
                  </a:schemeClr>
                </a:solidFill>
                <a:cs typeface="Times New Roman" panose="02020603050405020304" pitchFamily="18" charset="0"/>
              </a:rPr>
              <a:t>48,5 млн.рублей</a:t>
            </a:r>
            <a:r>
              <a:rPr lang="ru-RU" altLang="ru-RU" sz="2400" dirty="0">
                <a:solidFill>
                  <a:schemeClr val="accent5">
                    <a:lumMod val="50000"/>
                  </a:schemeClr>
                </a:solidFill>
                <a:cs typeface="Times New Roman" panose="02020603050405020304" pitchFamily="18" charset="0"/>
              </a:rPr>
              <a:t>. Размер поступлений - на уровне 2015 года;</a:t>
            </a:r>
          </a:p>
          <a:p>
            <a:pPr marL="0" indent="720725" algn="just" eaLnBrk="1" fontAlgn="auto" hangingPunct="1">
              <a:spcBef>
                <a:spcPct val="0"/>
              </a:spcBef>
              <a:buFont typeface="Wingdings" panose="05000000000000000000" pitchFamily="2" charset="2"/>
              <a:buChar char="Ø"/>
              <a:defRPr/>
            </a:pPr>
            <a:r>
              <a:rPr lang="ru-RU" altLang="ru-RU" sz="2400" dirty="0">
                <a:solidFill>
                  <a:schemeClr val="accent5">
                    <a:lumMod val="50000"/>
                  </a:schemeClr>
                </a:solidFill>
                <a:cs typeface="Times New Roman" panose="02020603050405020304" pitchFamily="18" charset="0"/>
              </a:rPr>
              <a:t> трансферты из бюджетов территориальных фондов субъектов РФ в качестве возмещения медицинскими организациям Оренбургской области за лечение их граждан в размере </a:t>
            </a:r>
            <a:r>
              <a:rPr lang="ru-RU" altLang="ru-RU" sz="2400" b="1" dirty="0">
                <a:solidFill>
                  <a:schemeClr val="accent5">
                    <a:lumMod val="50000"/>
                  </a:schemeClr>
                </a:solidFill>
                <a:cs typeface="Times New Roman" panose="02020603050405020304" pitchFamily="18" charset="0"/>
              </a:rPr>
              <a:t>324,4</a:t>
            </a:r>
            <a:r>
              <a:rPr lang="ru-RU" altLang="ru-RU" sz="2400" dirty="0">
                <a:solidFill>
                  <a:schemeClr val="accent5">
                    <a:lumMod val="50000"/>
                  </a:schemeClr>
                </a:solidFill>
                <a:cs typeface="Times New Roman" panose="02020603050405020304" pitchFamily="18" charset="0"/>
              </a:rPr>
              <a:t> </a:t>
            </a:r>
            <a:r>
              <a:rPr lang="ru-RU" altLang="ru-RU" sz="2400" b="1" dirty="0">
                <a:solidFill>
                  <a:schemeClr val="accent5">
                    <a:lumMod val="50000"/>
                  </a:schemeClr>
                </a:solidFill>
                <a:cs typeface="Times New Roman" panose="02020603050405020304" pitchFamily="18" charset="0"/>
              </a:rPr>
              <a:t>млн. рублей. </a:t>
            </a:r>
            <a:r>
              <a:rPr lang="ru-RU" altLang="ru-RU" sz="2400" dirty="0">
                <a:solidFill>
                  <a:schemeClr val="accent5">
                    <a:lumMod val="50000"/>
                  </a:schemeClr>
                </a:solidFill>
                <a:cs typeface="Times New Roman" panose="02020603050405020304" pitchFamily="18" charset="0"/>
              </a:rPr>
              <a:t>Рост по данной доходной статье, относительно 2015 года, составляет 67,1%. </a:t>
            </a:r>
            <a:endParaRPr lang="ru-RU" altLang="ru-RU" sz="2400" dirty="0">
              <a:solidFill>
                <a:srgbClr val="123960"/>
              </a:solidFill>
              <a:cs typeface="Times New Roman" panose="02020603050405020304" pitchFamily="18" charset="0"/>
            </a:endParaRPr>
          </a:p>
        </p:txBody>
      </p:sp>
      <p:sp>
        <p:nvSpPr>
          <p:cNvPr id="13" name="Rectangle 7"/>
          <p:cNvSpPr>
            <a:spLocks noChangeArrowheads="1"/>
          </p:cNvSpPr>
          <p:nvPr/>
        </p:nvSpPr>
        <p:spPr bwMode="auto">
          <a:xfrm>
            <a:off x="1547812" y="6092825"/>
            <a:ext cx="617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defRPr/>
            </a:pPr>
            <a:endParaRPr lang="ru-RU" altLang="ru-RU" sz="2000">
              <a:solidFill>
                <a:srgbClr val="242852"/>
              </a:solidFill>
            </a:endParaRPr>
          </a:p>
        </p:txBody>
      </p:sp>
      <p:grpSp>
        <p:nvGrpSpPr>
          <p:cNvPr id="16388" name="Группа 8"/>
          <p:cNvGrpSpPr>
            <a:grpSpLocks/>
          </p:cNvGrpSpPr>
          <p:nvPr/>
        </p:nvGrpSpPr>
        <p:grpSpPr bwMode="auto">
          <a:xfrm>
            <a:off x="102396" y="5686457"/>
            <a:ext cx="8952310" cy="1155349"/>
            <a:chOff x="136094" y="5686501"/>
            <a:chExt cx="11936569" cy="1154426"/>
          </a:xfrm>
        </p:grpSpPr>
        <p:sp>
          <p:nvSpPr>
            <p:cNvPr id="10" name="Rectangle 7"/>
            <p:cNvSpPr>
              <a:spLocks noChangeArrowheads="1"/>
            </p:cNvSpPr>
            <p:nvPr/>
          </p:nvSpPr>
          <p:spPr bwMode="auto">
            <a:xfrm>
              <a:off x="2207809" y="6092576"/>
              <a:ext cx="8085243" cy="43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defRPr/>
              </a:pPr>
              <a:endParaRPr lang="ru-RU" altLang="ru-RU" sz="2000">
                <a:solidFill>
                  <a:srgbClr val="242852"/>
                </a:solidFill>
              </a:endParaRPr>
            </a:p>
          </p:txBody>
        </p:sp>
        <p:sp>
          <p:nvSpPr>
            <p:cNvPr id="11" name="TextBox 1"/>
            <p:cNvSpPr txBox="1">
              <a:spLocks noChangeArrowheads="1"/>
            </p:cNvSpPr>
            <p:nvPr/>
          </p:nvSpPr>
          <p:spPr bwMode="auto">
            <a:xfrm>
              <a:off x="809925" y="6318125"/>
              <a:ext cx="11262738" cy="522802"/>
            </a:xfrm>
            <a:prstGeom prst="rect">
              <a:avLst/>
            </a:prstGeom>
            <a:gradFill flip="none" rotWithShape="1">
              <a:gsLst>
                <a:gs pos="0">
                  <a:schemeClr val="accent1">
                    <a:lumMod val="75000"/>
                  </a:schemeClr>
                </a:gs>
                <a:gs pos="43000">
                  <a:srgbClr val="CCFFFF"/>
                </a:gs>
                <a:gs pos="65000">
                  <a:schemeClr val="bg1">
                    <a:lumMod val="95000"/>
                  </a:schemeClr>
                </a:gs>
                <a:gs pos="100000">
                  <a:srgbClr val="146398"/>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soft" dir="tl"/>
            </a:scene3d>
            <a:sp3d>
              <a:bevelT w="88900" h="88900"/>
            </a:sp3d>
            <a:extLst/>
          </p:spPr>
          <p:txBody>
            <a:bodyPr anchor="ctr">
              <a:spAutoFit/>
            </a:bodyPr>
            <a:lstStyle/>
            <a:p>
              <a:pPr algn="ctr" fontAlgn="auto">
                <a:spcBef>
                  <a:spcPts val="0"/>
                </a:spcBef>
                <a:spcAft>
                  <a:spcPts val="0"/>
                </a:spcAft>
                <a:defRPr/>
              </a:pPr>
              <a:r>
                <a:rPr lang="ru-RU" sz="1400" b="1" kern="0" dirty="0">
                  <a:solidFill>
                    <a:srgbClr val="002060"/>
                  </a:solidFill>
                  <a:latin typeface="Times New Roman"/>
                  <a:cs typeface="Times New Roman" pitchFamily="18" charset="0"/>
                </a:rPr>
                <a:t>ТЕРРИТОРИАЛЬНЫЙ ФОНД ОБЯЗАТЕЛЬНОГО МЕДИЦИНСКОГО СТРАХОВАНИЯ ОРЕНБУРГСКОЙ ОБЛАСТИ</a:t>
              </a:r>
            </a:p>
          </p:txBody>
        </p:sp>
        <p:pic>
          <p:nvPicPr>
            <p:cNvPr id="12" name="Рисунок 11"/>
            <p:cNvPicPr>
              <a:picLocks noChangeAspect="1"/>
            </p:cNvPicPr>
            <p:nvPr/>
          </p:nvPicPr>
          <p:blipFill>
            <a:blip r:embed="rId3">
              <a:extLst/>
            </a:blip>
            <a:stretch>
              <a:fillRect/>
            </a:stretch>
          </p:blipFill>
          <p:spPr bwMode="auto">
            <a:xfrm rot="21251119">
              <a:off x="136094" y="5686501"/>
              <a:ext cx="839411" cy="1006983"/>
            </a:xfrm>
            <a:prstGeom prst="roundRect">
              <a:avLst>
                <a:gd name="adj" fmla="val 19013"/>
              </a:avLst>
            </a:prstGeom>
            <a:blipFill>
              <a:blip r:embed="rId4"/>
              <a:tile tx="0" ty="0" sx="100000" sy="100000" flip="none" algn="tl"/>
            </a:blipFill>
            <a:ln>
              <a:solidFill>
                <a:srgbClr val="95A6D1"/>
              </a:solidFill>
            </a:ln>
            <a:effectLst>
              <a:outerShdw blurRad="152400" dist="12000" dir="900000" sy="98000" kx="110000" ky="200000" algn="tl" rotWithShape="0">
                <a:srgbClr val="000000"/>
              </a:outerShdw>
            </a:effectLst>
            <a:scene3d>
              <a:camera prst="perspectiveRelaxed">
                <a:rot lat="21138886" lon="20042014" rev="21405347"/>
              </a:camera>
              <a:lightRig rig="threePt" dir="t"/>
            </a:scene3d>
            <a:sp3d extrusionH="76200" contourW="6350" prstMaterial="matte">
              <a:bevelT w="101600" h="101600"/>
              <a:extrusionClr>
                <a:srgbClr val="242852">
                  <a:lumMod val="40000"/>
                  <a:lumOff val="60000"/>
                </a:srgbClr>
              </a:extrusionClr>
              <a:contourClr>
                <a:srgbClr val="66FFFF"/>
              </a:contourClr>
            </a:sp3d>
          </p:spPr>
        </p:pic>
        <p:sp>
          <p:nvSpPr>
            <p:cNvPr id="14" name="Скругленный прямоугольник 13"/>
            <p:cNvSpPr/>
            <p:nvPr/>
          </p:nvSpPr>
          <p:spPr>
            <a:xfrm>
              <a:off x="11590886" y="6373813"/>
              <a:ext cx="477106" cy="300028"/>
            </a:xfrm>
            <a:prstGeom prst="roundRect">
              <a:avLst>
                <a:gd name="adj" fmla="val 27048"/>
              </a:avLst>
            </a:prstGeom>
            <a:solidFill>
              <a:schemeClr val="bg1">
                <a:lumMod val="95000"/>
              </a:schemeClr>
            </a:solidFill>
            <a:ln>
              <a:solidFill>
                <a:srgbClr val="146398"/>
              </a:solidFill>
            </a:ln>
            <a:effectLst>
              <a:outerShdw blurRad="149987" dist="250190" dir="8460000" algn="ctr">
                <a:srgbClr val="000000">
                  <a:alpha val="28000"/>
                </a:srgbClr>
              </a:outerShdw>
            </a:effectLst>
            <a:scene3d>
              <a:camera prst="obliqueBottomRight"/>
              <a:lightRig rig="contrasting" dir="t">
                <a:rot lat="0" lon="0" rev="1500000"/>
              </a:lightRig>
            </a:scene3d>
            <a:sp3d extrusionH="76200" contourW="12700" prstMaterial="metal">
              <a:bevelT w="88900" h="88900"/>
              <a:extrusionClr>
                <a:srgbClr val="66FFFF"/>
              </a:extrusionClr>
              <a:contourClr>
                <a:srgbClr val="30777C"/>
              </a:contourClr>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0" hangingPunct="0">
                <a:defRPr/>
              </a:pPr>
              <a:r>
                <a:rPr lang="ru-RU" b="1" dirty="0">
                  <a:solidFill>
                    <a:srgbClr val="4A66AC">
                      <a:lumMod val="50000"/>
                    </a:srgbClr>
                  </a:solidFill>
                </a:rPr>
                <a:t>3</a:t>
              </a:r>
            </a:p>
          </p:txBody>
        </p:sp>
      </p:grpSp>
    </p:spTree>
    <p:extLst>
      <p:ext uri="{BB962C8B-B14F-4D97-AF65-F5344CB8AC3E}">
        <p14:creationId xmlns:p14="http://schemas.microsoft.com/office/powerpoint/2010/main" val="118623315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4624"/>
            <a:ext cx="8229600" cy="1803226"/>
          </a:xfrm>
        </p:spPr>
        <p:txBody>
          <a:bodyPr/>
          <a:lstStyle/>
          <a:p>
            <a:pPr algn="ctr"/>
            <a:r>
              <a:rPr lang="ru-RU" sz="2800" dirty="0"/>
              <a:t>Статья 9. Субъекты обязательного медицинского страхования и участники обязательного медицинского страхования</a:t>
            </a:r>
            <a:r>
              <a:rPr lang="ru-RU" sz="2400" dirty="0"/>
              <a:t/>
            </a:r>
            <a:br>
              <a:rPr lang="ru-RU" sz="2400" dirty="0"/>
            </a:br>
            <a:endParaRPr lang="ru-RU" sz="2400" dirty="0"/>
          </a:p>
        </p:txBody>
      </p:sp>
      <p:sp>
        <p:nvSpPr>
          <p:cNvPr id="74755" name="Rectangle 3"/>
          <p:cNvSpPr>
            <a:spLocks noGrp="1" noChangeArrowheads="1"/>
          </p:cNvSpPr>
          <p:nvPr>
            <p:ph idx="1"/>
          </p:nvPr>
        </p:nvSpPr>
        <p:spPr/>
        <p:txBody>
          <a:bodyPr/>
          <a:lstStyle/>
          <a:p>
            <a:pPr>
              <a:lnSpc>
                <a:spcPct val="80000"/>
              </a:lnSpc>
            </a:pPr>
            <a:r>
              <a:rPr lang="ru-RU" sz="1700" dirty="0" smtClean="0"/>
              <a:t>1</a:t>
            </a:r>
            <a:r>
              <a:rPr lang="ru-RU" sz="1700" dirty="0"/>
              <a:t>. Субъектами обязательного медицинского страхования являются:</a:t>
            </a:r>
          </a:p>
          <a:p>
            <a:pPr>
              <a:lnSpc>
                <a:spcPct val="80000"/>
              </a:lnSpc>
            </a:pPr>
            <a:r>
              <a:rPr lang="ru-RU" sz="1700" dirty="0"/>
              <a:t>1) застрахованные лица;</a:t>
            </a:r>
          </a:p>
          <a:p>
            <a:pPr>
              <a:lnSpc>
                <a:spcPct val="80000"/>
              </a:lnSpc>
            </a:pPr>
            <a:r>
              <a:rPr lang="ru-RU" sz="1700" dirty="0"/>
              <a:t>2) страхователи;</a:t>
            </a:r>
          </a:p>
          <a:p>
            <a:pPr>
              <a:lnSpc>
                <a:spcPct val="80000"/>
              </a:lnSpc>
            </a:pPr>
            <a:r>
              <a:rPr lang="ru-RU" sz="1700" dirty="0"/>
              <a:t>3) Федеральный фонд.</a:t>
            </a:r>
          </a:p>
          <a:p>
            <a:pPr marL="0" indent="0">
              <a:lnSpc>
                <a:spcPct val="80000"/>
              </a:lnSpc>
              <a:buNone/>
            </a:pPr>
            <a:r>
              <a:rPr lang="ru-RU" sz="1700" dirty="0"/>
              <a:t> </a:t>
            </a:r>
          </a:p>
          <a:p>
            <a:pPr>
              <a:lnSpc>
                <a:spcPct val="80000"/>
              </a:lnSpc>
            </a:pPr>
            <a:endParaRPr lang="ru-RU" sz="1700" dirty="0"/>
          </a:p>
          <a:p>
            <a:pPr>
              <a:lnSpc>
                <a:spcPct val="80000"/>
              </a:lnSpc>
            </a:pPr>
            <a:r>
              <a:rPr lang="ru-RU" sz="1700" dirty="0"/>
              <a:t>2. Участниками обязательного медицинского страхования являются:</a:t>
            </a:r>
          </a:p>
          <a:p>
            <a:pPr>
              <a:lnSpc>
                <a:spcPct val="80000"/>
              </a:lnSpc>
            </a:pPr>
            <a:r>
              <a:rPr lang="ru-RU" sz="1700" dirty="0"/>
              <a:t>1) территориальные фонды;</a:t>
            </a:r>
          </a:p>
          <a:p>
            <a:pPr>
              <a:lnSpc>
                <a:spcPct val="80000"/>
              </a:lnSpc>
            </a:pPr>
            <a:r>
              <a:rPr lang="ru-RU" sz="1700" dirty="0"/>
              <a:t>2) страховые медицинские организации;</a:t>
            </a:r>
          </a:p>
          <a:p>
            <a:pPr>
              <a:lnSpc>
                <a:spcPct val="80000"/>
              </a:lnSpc>
            </a:pPr>
            <a:r>
              <a:rPr lang="ru-RU" sz="1700" dirty="0"/>
              <a:t>3) медицинские </a:t>
            </a:r>
            <a:r>
              <a:rPr lang="ru-RU" sz="1700" dirty="0" smtClean="0"/>
              <a:t>организации</a:t>
            </a:r>
            <a:endParaRPr lang="ru-RU" sz="1700" dirty="0"/>
          </a:p>
          <a:p>
            <a:pPr marL="0" indent="0">
              <a:lnSpc>
                <a:spcPct val="80000"/>
              </a:lnSpc>
              <a:buNone/>
            </a:pPr>
            <a:r>
              <a:rPr lang="ru-RU" sz="1700" dirty="0"/>
              <a:t/>
            </a:r>
            <a:br>
              <a:rPr lang="ru-RU" sz="1700" dirty="0"/>
            </a:br>
            <a:endParaRPr lang="ru-RU" sz="1700" dirty="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1" name="Заголовок 1"/>
          <p:cNvSpPr>
            <a:spLocks noGrp="1"/>
          </p:cNvSpPr>
          <p:nvPr>
            <p:ph type="title"/>
          </p:nvPr>
        </p:nvSpPr>
        <p:spPr>
          <a:xfrm>
            <a:off x="521494" y="188913"/>
            <a:ext cx="8262938" cy="882650"/>
          </a:xfrm>
          <a:solidFill>
            <a:schemeClr val="accent3">
              <a:lumMod val="75000"/>
            </a:schemeClr>
          </a:solidFill>
        </p:spPr>
        <p:txBody>
          <a:bodyPr anchor="ctr"/>
          <a:lstStyle/>
          <a:p>
            <a:pPr algn="ctr">
              <a:defRPr/>
            </a:pPr>
            <a:r>
              <a:rPr lang="ru-RU" altLang="ru-RU" sz="2800" b="1" dirty="0" smtClean="0">
                <a:solidFill>
                  <a:schemeClr val="bg1"/>
                </a:solidFill>
              </a:rPr>
              <a:t>Администрирование страховых взносов на ОМС </a:t>
            </a:r>
            <a:br>
              <a:rPr lang="ru-RU" altLang="ru-RU" sz="2800" b="1" dirty="0" smtClean="0">
                <a:solidFill>
                  <a:schemeClr val="bg1"/>
                </a:solidFill>
              </a:rPr>
            </a:br>
            <a:r>
              <a:rPr lang="ru-RU" altLang="ru-RU" sz="2800" b="1" dirty="0" smtClean="0">
                <a:solidFill>
                  <a:schemeClr val="bg1"/>
                </a:solidFill>
              </a:rPr>
              <a:t>неработающего населения</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2841623980"/>
              </p:ext>
            </p:extLst>
          </p:nvPr>
        </p:nvGraphicFramePr>
        <p:xfrm>
          <a:off x="736998" y="1131894"/>
          <a:ext cx="7777163" cy="5810171"/>
        </p:xfrm>
        <a:graphic>
          <a:graphicData uri="http://schemas.openxmlformats.org/drawingml/2006/table">
            <a:tbl>
              <a:tblPr firstRow="1" bandRow="1">
                <a:tableStyleId>{7DF18680-E054-41AD-8BC1-D1AEF772440D}</a:tableStyleId>
              </a:tblPr>
              <a:tblGrid>
                <a:gridCol w="3412238">
                  <a:extLst>
                    <a:ext uri="{9D8B030D-6E8A-4147-A177-3AD203B41FA5}">
                      <a16:colId xmlns="" xmlns:a16="http://schemas.microsoft.com/office/drawing/2014/main" val="1920317833"/>
                    </a:ext>
                  </a:extLst>
                </a:gridCol>
                <a:gridCol w="1497083">
                  <a:extLst>
                    <a:ext uri="{9D8B030D-6E8A-4147-A177-3AD203B41FA5}">
                      <a16:colId xmlns="" xmlns:a16="http://schemas.microsoft.com/office/drawing/2014/main" val="2589161590"/>
                    </a:ext>
                  </a:extLst>
                </a:gridCol>
                <a:gridCol w="1633181">
                  <a:extLst>
                    <a:ext uri="{9D8B030D-6E8A-4147-A177-3AD203B41FA5}">
                      <a16:colId xmlns="" xmlns:a16="http://schemas.microsoft.com/office/drawing/2014/main" val="2803312264"/>
                    </a:ext>
                  </a:extLst>
                </a:gridCol>
                <a:gridCol w="1234661">
                  <a:extLst>
                    <a:ext uri="{9D8B030D-6E8A-4147-A177-3AD203B41FA5}">
                      <a16:colId xmlns="" xmlns:a16="http://schemas.microsoft.com/office/drawing/2014/main" val="2549713831"/>
                    </a:ext>
                  </a:extLst>
                </a:gridCol>
              </a:tblGrid>
              <a:tr h="445292">
                <a:tc>
                  <a:txBody>
                    <a:bodyPr/>
                    <a:lstStyle/>
                    <a:p>
                      <a:pPr algn="ctr"/>
                      <a:r>
                        <a:rPr lang="ru-RU" sz="1600" dirty="0" smtClean="0"/>
                        <a:t>ПОКАЗАТЕЛИ</a:t>
                      </a:r>
                      <a:endParaRPr lang="ru-RU" sz="1600" dirty="0">
                        <a:solidFill>
                          <a:schemeClr val="bg1"/>
                        </a:solidFill>
                        <a:latin typeface="+mn-lt"/>
                      </a:endParaRPr>
                    </a:p>
                  </a:txBody>
                  <a:tcPr marL="68583" marR="68583" marT="45715" marB="45715" anchor="ctr"/>
                </a:tc>
                <a:tc>
                  <a:txBody>
                    <a:bodyPr/>
                    <a:lstStyle/>
                    <a:p>
                      <a:pPr algn="ctr"/>
                      <a:r>
                        <a:rPr lang="ru-RU" sz="1600" dirty="0" smtClean="0"/>
                        <a:t>2015 год</a:t>
                      </a:r>
                      <a:endParaRPr lang="ru-RU" sz="1600" dirty="0">
                        <a:solidFill>
                          <a:schemeClr val="bg1"/>
                        </a:solidFill>
                        <a:latin typeface="+mn-lt"/>
                      </a:endParaRPr>
                    </a:p>
                  </a:txBody>
                  <a:tcPr marL="68583" marR="68583" marT="45715" marB="45715" anchor="ctr"/>
                </a:tc>
                <a:tc>
                  <a:txBody>
                    <a:bodyPr/>
                    <a:lstStyle/>
                    <a:p>
                      <a:pPr algn="ctr"/>
                      <a:r>
                        <a:rPr lang="ru-RU" sz="1600" dirty="0" smtClean="0"/>
                        <a:t>2016 год</a:t>
                      </a:r>
                      <a:endParaRPr lang="ru-RU" sz="1600" dirty="0">
                        <a:solidFill>
                          <a:schemeClr val="bg1"/>
                        </a:solidFill>
                        <a:latin typeface="+mn-lt"/>
                      </a:endParaRPr>
                    </a:p>
                  </a:txBody>
                  <a:tcPr marL="68583" marR="68583" marT="45715" marB="45715" anchor="ctr"/>
                </a:tc>
                <a:tc>
                  <a:txBody>
                    <a:bodyPr/>
                    <a:lstStyle/>
                    <a:p>
                      <a:pPr algn="ctr"/>
                      <a:r>
                        <a:rPr lang="ru-RU" sz="1600" dirty="0" smtClean="0"/>
                        <a:t>% к 2015 году</a:t>
                      </a:r>
                      <a:endParaRPr lang="ru-RU" sz="1600" dirty="0">
                        <a:solidFill>
                          <a:schemeClr val="bg1"/>
                        </a:solidFill>
                        <a:latin typeface="+mn-lt"/>
                      </a:endParaRPr>
                    </a:p>
                  </a:txBody>
                  <a:tcPr marL="68583" marR="68583" marT="45715" marB="45715" anchor="ctr"/>
                </a:tc>
                <a:extLst>
                  <a:ext uri="{0D108BD9-81ED-4DB2-BD59-A6C34878D82A}">
                    <a16:rowId xmlns="" xmlns:a16="http://schemas.microsoft.com/office/drawing/2014/main" val="3350119054"/>
                  </a:ext>
                </a:extLst>
              </a:tr>
              <a:tr h="628651">
                <a:tc>
                  <a:txBody>
                    <a:bodyPr/>
                    <a:lstStyle/>
                    <a:p>
                      <a:r>
                        <a:rPr lang="ru-RU" sz="1600" dirty="0" smtClean="0"/>
                        <a:t>Численность застрахованного по ОМС населения области (человек)</a:t>
                      </a:r>
                      <a:r>
                        <a:rPr lang="ru-RU" sz="1600" baseline="0" dirty="0" smtClean="0"/>
                        <a:t> всего, в т.ч.:</a:t>
                      </a:r>
                      <a:endParaRPr lang="ru-RU" sz="1600" b="1" dirty="0">
                        <a:solidFill>
                          <a:schemeClr val="tx1"/>
                        </a:solidFill>
                        <a:latin typeface="+mn-lt"/>
                      </a:endParaRPr>
                    </a:p>
                  </a:txBody>
                  <a:tcPr marL="68583" marR="68583" marT="45715" marB="45715"/>
                </a:tc>
                <a:tc>
                  <a:txBody>
                    <a:bodyPr/>
                    <a:lstStyle/>
                    <a:p>
                      <a:pPr algn="r"/>
                      <a:r>
                        <a:rPr lang="ru-RU" sz="1800" dirty="0" smtClean="0"/>
                        <a:t>2 086 938</a:t>
                      </a:r>
                      <a:endParaRPr lang="ru-RU" sz="1800" b="1" dirty="0">
                        <a:solidFill>
                          <a:schemeClr val="tx1"/>
                        </a:solidFill>
                        <a:latin typeface="+mn-lt"/>
                      </a:endParaRPr>
                    </a:p>
                  </a:txBody>
                  <a:tcPr marL="68583" marR="68583" marT="45715" marB="45715" anchor="ctr"/>
                </a:tc>
                <a:tc>
                  <a:txBody>
                    <a:bodyPr/>
                    <a:lstStyle/>
                    <a:p>
                      <a:pPr algn="r"/>
                      <a:r>
                        <a:rPr lang="ru-RU" sz="1800" dirty="0" smtClean="0"/>
                        <a:t>2 089 935</a:t>
                      </a:r>
                      <a:endParaRPr lang="ru-RU" sz="1800" b="1" dirty="0">
                        <a:solidFill>
                          <a:schemeClr val="tx1"/>
                        </a:solidFill>
                        <a:latin typeface="+mn-lt"/>
                      </a:endParaRPr>
                    </a:p>
                  </a:txBody>
                  <a:tcPr marL="68583" marR="68583" marT="45715" marB="45715" anchor="ctr"/>
                </a:tc>
                <a:tc>
                  <a:txBody>
                    <a:bodyPr/>
                    <a:lstStyle/>
                    <a:p>
                      <a:pPr algn="ctr"/>
                      <a:r>
                        <a:rPr lang="ru-RU" sz="1800" dirty="0" smtClean="0"/>
                        <a:t>100,1</a:t>
                      </a:r>
                      <a:endParaRPr lang="ru-RU" sz="1800" b="1" dirty="0">
                        <a:solidFill>
                          <a:schemeClr val="tx1"/>
                        </a:solidFill>
                        <a:latin typeface="+mn-lt"/>
                      </a:endParaRPr>
                    </a:p>
                  </a:txBody>
                  <a:tcPr marL="68583" marR="68583" marT="45715" marB="45715" anchor="ctr"/>
                </a:tc>
                <a:extLst>
                  <a:ext uri="{0D108BD9-81ED-4DB2-BD59-A6C34878D82A}">
                    <a16:rowId xmlns="" xmlns:a16="http://schemas.microsoft.com/office/drawing/2014/main" val="1672579938"/>
                  </a:ext>
                </a:extLst>
              </a:tr>
              <a:tr h="359029">
                <a:tc>
                  <a:txBody>
                    <a:bodyPr/>
                    <a:lstStyle/>
                    <a:p>
                      <a:pPr algn="r"/>
                      <a:r>
                        <a:rPr lang="ru-RU" sz="1600" dirty="0" smtClean="0"/>
                        <a:t>работающее население</a:t>
                      </a:r>
                      <a:endParaRPr lang="ru-RU" sz="1600" dirty="0">
                        <a:solidFill>
                          <a:schemeClr val="tx1"/>
                        </a:solidFill>
                        <a:latin typeface="+mn-lt"/>
                      </a:endParaRPr>
                    </a:p>
                  </a:txBody>
                  <a:tcPr marL="68583" marR="68583" marT="45715" marB="45715"/>
                </a:tc>
                <a:tc>
                  <a:txBody>
                    <a:bodyPr/>
                    <a:lstStyle/>
                    <a:p>
                      <a:pPr algn="r"/>
                      <a:r>
                        <a:rPr lang="ru-RU" sz="1800" dirty="0" smtClean="0"/>
                        <a:t>767 645</a:t>
                      </a:r>
                      <a:endParaRPr lang="ru-RU" sz="1800" dirty="0">
                        <a:solidFill>
                          <a:schemeClr val="tx1"/>
                        </a:solidFill>
                        <a:latin typeface="+mn-lt"/>
                      </a:endParaRPr>
                    </a:p>
                  </a:txBody>
                  <a:tcPr marL="68583" marR="68583" marT="45715" marB="45715" anchor="ctr"/>
                </a:tc>
                <a:tc>
                  <a:txBody>
                    <a:bodyPr/>
                    <a:lstStyle/>
                    <a:p>
                      <a:pPr algn="r"/>
                      <a:r>
                        <a:rPr lang="ru-RU" sz="1800" dirty="0" smtClean="0"/>
                        <a:t>760 008</a:t>
                      </a:r>
                      <a:endParaRPr lang="ru-RU" sz="1800" dirty="0">
                        <a:solidFill>
                          <a:schemeClr val="tx1"/>
                        </a:solidFill>
                        <a:latin typeface="+mn-lt"/>
                      </a:endParaRPr>
                    </a:p>
                  </a:txBody>
                  <a:tcPr marL="68583" marR="68583" marT="45715" marB="45715" anchor="ctr"/>
                </a:tc>
                <a:tc>
                  <a:txBody>
                    <a:bodyPr/>
                    <a:lstStyle/>
                    <a:p>
                      <a:pPr algn="ctr"/>
                      <a:r>
                        <a:rPr lang="ru-RU" sz="1800" dirty="0" smtClean="0"/>
                        <a:t>99,0</a:t>
                      </a:r>
                      <a:endParaRPr lang="ru-RU" sz="1800" dirty="0">
                        <a:solidFill>
                          <a:schemeClr val="tx1"/>
                        </a:solidFill>
                        <a:latin typeface="+mn-lt"/>
                      </a:endParaRPr>
                    </a:p>
                  </a:txBody>
                  <a:tcPr marL="68583" marR="68583" marT="45715" marB="45715" anchor="ctr"/>
                </a:tc>
                <a:extLst>
                  <a:ext uri="{0D108BD9-81ED-4DB2-BD59-A6C34878D82A}">
                    <a16:rowId xmlns="" xmlns:a16="http://schemas.microsoft.com/office/drawing/2014/main" val="3281250863"/>
                  </a:ext>
                </a:extLst>
              </a:tr>
              <a:tr h="359029">
                <a:tc>
                  <a:txBody>
                    <a:bodyPr/>
                    <a:lstStyle/>
                    <a:p>
                      <a:pPr algn="r"/>
                      <a:r>
                        <a:rPr lang="ru-RU" sz="1600" dirty="0" smtClean="0"/>
                        <a:t>неработающее население</a:t>
                      </a:r>
                      <a:endParaRPr lang="ru-RU" sz="1600" dirty="0">
                        <a:solidFill>
                          <a:schemeClr val="tx1"/>
                        </a:solidFill>
                        <a:latin typeface="+mn-lt"/>
                      </a:endParaRPr>
                    </a:p>
                  </a:txBody>
                  <a:tcPr marL="68583" marR="68583" marT="45715" marB="45715"/>
                </a:tc>
                <a:tc>
                  <a:txBody>
                    <a:bodyPr/>
                    <a:lstStyle/>
                    <a:p>
                      <a:pPr algn="r"/>
                      <a:r>
                        <a:rPr lang="ru-RU" sz="1800" dirty="0" smtClean="0"/>
                        <a:t>1 319 293</a:t>
                      </a:r>
                      <a:endParaRPr lang="ru-RU" sz="1800" dirty="0">
                        <a:solidFill>
                          <a:schemeClr val="tx1"/>
                        </a:solidFill>
                        <a:latin typeface="+mn-lt"/>
                      </a:endParaRPr>
                    </a:p>
                  </a:txBody>
                  <a:tcPr marL="68583" marR="68583" marT="45715" marB="45715" anchor="ctr"/>
                </a:tc>
                <a:tc>
                  <a:txBody>
                    <a:bodyPr/>
                    <a:lstStyle/>
                    <a:p>
                      <a:pPr algn="r"/>
                      <a:r>
                        <a:rPr lang="ru-RU" sz="1800" dirty="0" smtClean="0"/>
                        <a:t>1 329 927</a:t>
                      </a:r>
                      <a:endParaRPr lang="ru-RU" sz="1800" dirty="0">
                        <a:solidFill>
                          <a:schemeClr val="tx1"/>
                        </a:solidFill>
                        <a:latin typeface="+mn-lt"/>
                      </a:endParaRPr>
                    </a:p>
                  </a:txBody>
                  <a:tcPr marL="68583" marR="68583" marT="45715" marB="45715" anchor="ctr"/>
                </a:tc>
                <a:tc>
                  <a:txBody>
                    <a:bodyPr/>
                    <a:lstStyle/>
                    <a:p>
                      <a:pPr algn="ctr"/>
                      <a:r>
                        <a:rPr lang="ru-RU" sz="1800" dirty="0" smtClean="0"/>
                        <a:t>100,8</a:t>
                      </a:r>
                      <a:endParaRPr lang="ru-RU" sz="1800" dirty="0">
                        <a:solidFill>
                          <a:schemeClr val="tx1"/>
                        </a:solidFill>
                        <a:latin typeface="+mn-lt"/>
                      </a:endParaRPr>
                    </a:p>
                  </a:txBody>
                  <a:tcPr marL="68583" marR="68583" marT="45715" marB="45715" anchor="ctr"/>
                </a:tc>
                <a:extLst>
                  <a:ext uri="{0D108BD9-81ED-4DB2-BD59-A6C34878D82A}">
                    <a16:rowId xmlns="" xmlns:a16="http://schemas.microsoft.com/office/drawing/2014/main" val="2435018558"/>
                  </a:ext>
                </a:extLst>
              </a:tr>
              <a:tr h="812012">
                <a:tc>
                  <a:txBody>
                    <a:bodyPr/>
                    <a:lstStyle/>
                    <a:p>
                      <a:r>
                        <a:rPr lang="ru-RU" sz="1600" dirty="0" smtClean="0"/>
                        <a:t>Размер страхового взноса на ОМС неработающего населения, перечисляемого их бюджета Оренбургской области (млн.рублей)</a:t>
                      </a:r>
                      <a:endParaRPr lang="ru-RU" sz="1600" b="1" dirty="0">
                        <a:solidFill>
                          <a:schemeClr val="tx1"/>
                        </a:solidFill>
                        <a:latin typeface="+mn-lt"/>
                      </a:endParaRPr>
                    </a:p>
                  </a:txBody>
                  <a:tcPr marL="68583" marR="68583" marT="45715" marB="45715"/>
                </a:tc>
                <a:tc>
                  <a:txBody>
                    <a:bodyPr/>
                    <a:lstStyle/>
                    <a:p>
                      <a:pPr algn="r"/>
                      <a:r>
                        <a:rPr lang="ru-RU" sz="1800" dirty="0" smtClean="0"/>
                        <a:t>9 539,5</a:t>
                      </a:r>
                      <a:endParaRPr lang="ru-RU" sz="1800" b="1" dirty="0">
                        <a:solidFill>
                          <a:schemeClr val="tx1"/>
                        </a:solidFill>
                        <a:latin typeface="+mn-lt"/>
                      </a:endParaRPr>
                    </a:p>
                  </a:txBody>
                  <a:tcPr marL="68583" marR="68583" marT="45715" marB="45715" anchor="ctr"/>
                </a:tc>
                <a:tc>
                  <a:txBody>
                    <a:bodyPr/>
                    <a:lstStyle/>
                    <a:p>
                      <a:pPr algn="r"/>
                      <a:r>
                        <a:rPr lang="ru-RU" sz="1800" dirty="0" smtClean="0"/>
                        <a:t>9 616,4</a:t>
                      </a:r>
                      <a:endParaRPr lang="ru-RU" sz="1800" b="1" dirty="0">
                        <a:solidFill>
                          <a:schemeClr val="tx1"/>
                        </a:solidFill>
                        <a:latin typeface="+mn-lt"/>
                      </a:endParaRPr>
                    </a:p>
                  </a:txBody>
                  <a:tcPr marL="68583" marR="68583" marT="45715" marB="45715" anchor="ctr"/>
                </a:tc>
                <a:tc>
                  <a:txBody>
                    <a:bodyPr/>
                    <a:lstStyle/>
                    <a:p>
                      <a:pPr algn="ctr"/>
                      <a:r>
                        <a:rPr lang="ru-RU" sz="1800" dirty="0" smtClean="0"/>
                        <a:t>100,8</a:t>
                      </a:r>
                      <a:endParaRPr lang="ru-RU" sz="1800" b="1" dirty="0">
                        <a:solidFill>
                          <a:schemeClr val="tx1"/>
                        </a:solidFill>
                        <a:latin typeface="+mn-lt"/>
                      </a:endParaRPr>
                    </a:p>
                  </a:txBody>
                  <a:tcPr marL="68583" marR="68583" marT="45715" marB="45715" anchor="ctr"/>
                </a:tc>
                <a:extLst>
                  <a:ext uri="{0D108BD9-81ED-4DB2-BD59-A6C34878D82A}">
                    <a16:rowId xmlns="" xmlns:a16="http://schemas.microsoft.com/office/drawing/2014/main" val="3027777404"/>
                  </a:ext>
                </a:extLst>
              </a:tr>
              <a:tr h="568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mn-lt"/>
                          <a:ea typeface="+mn-ea"/>
                          <a:cs typeface="+mn-cs"/>
                        </a:rPr>
                        <a:t>Размер страхового взноса на ОМС на </a:t>
                      </a:r>
                      <a:r>
                        <a:rPr kumimoji="0" lang="ru-RU" sz="1600" b="0" i="0" u="none" strike="noStrike" kern="1200" cap="none" spc="0" normalizeH="0" baseline="0" noProof="0" smtClean="0">
                          <a:ln>
                            <a:noFill/>
                          </a:ln>
                          <a:solidFill>
                            <a:prstClr val="black"/>
                          </a:solidFill>
                          <a:effectLst/>
                          <a:uLnTx/>
                          <a:uFillTx/>
                          <a:latin typeface="+mn-lt"/>
                          <a:ea typeface="+mn-ea"/>
                          <a:cs typeface="+mn-cs"/>
                        </a:rPr>
                        <a:t>1-го неработающего </a:t>
                      </a:r>
                      <a:r>
                        <a:rPr kumimoji="0" lang="ru-RU" sz="1600" b="0" i="0" u="none" strike="noStrike" kern="1200" cap="none" spc="0" normalizeH="0" baseline="0" noProof="0" dirty="0" smtClean="0">
                          <a:ln>
                            <a:noFill/>
                          </a:ln>
                          <a:solidFill>
                            <a:prstClr val="black"/>
                          </a:solidFill>
                          <a:effectLst/>
                          <a:uLnTx/>
                          <a:uFillTx/>
                          <a:latin typeface="+mn-lt"/>
                          <a:ea typeface="+mn-ea"/>
                          <a:cs typeface="+mn-cs"/>
                        </a:rPr>
                        <a:t>(рублей)</a:t>
                      </a:r>
                      <a:endParaRPr lang="ru-RU" sz="1600" b="1" dirty="0">
                        <a:solidFill>
                          <a:schemeClr val="tx1"/>
                        </a:solidFill>
                        <a:latin typeface="+mn-lt"/>
                      </a:endParaRPr>
                    </a:p>
                  </a:txBody>
                  <a:tcPr marL="68583" marR="68583" marT="45715" marB="45715"/>
                </a:tc>
                <a:tc>
                  <a:txBody>
                    <a:bodyPr/>
                    <a:lstStyle/>
                    <a:p>
                      <a:pPr algn="r"/>
                      <a:r>
                        <a:rPr lang="ru-RU" sz="1800" b="0" dirty="0" smtClean="0">
                          <a:solidFill>
                            <a:schemeClr val="tx1"/>
                          </a:solidFill>
                          <a:latin typeface="+mn-lt"/>
                        </a:rPr>
                        <a:t>7 230,8</a:t>
                      </a:r>
                      <a:endParaRPr lang="ru-RU" sz="1800" b="0" dirty="0">
                        <a:solidFill>
                          <a:schemeClr val="tx1"/>
                        </a:solidFill>
                        <a:latin typeface="+mn-lt"/>
                      </a:endParaRPr>
                    </a:p>
                  </a:txBody>
                  <a:tcPr marL="68583" marR="68583" marT="45715" marB="45715" anchor="ctr"/>
                </a:tc>
                <a:tc>
                  <a:txBody>
                    <a:bodyPr/>
                    <a:lstStyle/>
                    <a:p>
                      <a:pPr algn="r"/>
                      <a:r>
                        <a:rPr lang="ru-RU" sz="1800" b="0" dirty="0" smtClean="0">
                          <a:solidFill>
                            <a:schemeClr val="tx1"/>
                          </a:solidFill>
                          <a:latin typeface="+mn-lt"/>
                        </a:rPr>
                        <a:t>7 230,8</a:t>
                      </a:r>
                      <a:endParaRPr lang="ru-RU" sz="1800" b="0" dirty="0">
                        <a:solidFill>
                          <a:schemeClr val="tx1"/>
                        </a:solidFill>
                        <a:latin typeface="+mn-lt"/>
                      </a:endParaRPr>
                    </a:p>
                  </a:txBody>
                  <a:tcPr marL="68583" marR="68583" marT="45715" marB="45715" anchor="ctr"/>
                </a:tc>
                <a:tc>
                  <a:txBody>
                    <a:bodyPr/>
                    <a:lstStyle/>
                    <a:p>
                      <a:pPr algn="ctr"/>
                      <a:r>
                        <a:rPr lang="ru-RU" sz="1800" b="0" dirty="0" smtClean="0">
                          <a:solidFill>
                            <a:schemeClr val="tx1"/>
                          </a:solidFill>
                          <a:latin typeface="+mn-lt"/>
                        </a:rPr>
                        <a:t>100</a:t>
                      </a:r>
                      <a:endParaRPr lang="ru-RU" sz="1800" b="0" dirty="0">
                        <a:solidFill>
                          <a:schemeClr val="tx1"/>
                        </a:solidFill>
                        <a:latin typeface="+mn-lt"/>
                      </a:endParaRPr>
                    </a:p>
                  </a:txBody>
                  <a:tcPr marL="68583" marR="68583" marT="45715" marB="45715" anchor="ctr"/>
                </a:tc>
                <a:extLst>
                  <a:ext uri="{0D108BD9-81ED-4DB2-BD59-A6C34878D82A}">
                    <a16:rowId xmlns="" xmlns:a16="http://schemas.microsoft.com/office/drawing/2014/main" val="3548021800"/>
                  </a:ext>
                </a:extLst>
              </a:tr>
              <a:tr h="329109">
                <a:tc gridSpan="4">
                  <a:txBody>
                    <a:bodyPr/>
                    <a:lstStyle/>
                    <a:p>
                      <a:pPr algn="ctr"/>
                      <a:r>
                        <a:rPr lang="ru-RU" sz="1600" b="1" i="1" dirty="0" smtClean="0">
                          <a:solidFill>
                            <a:srgbClr val="FF0066"/>
                          </a:solidFill>
                          <a:effectLst/>
                        </a:rPr>
                        <a:t>СПРАВОЧНО:</a:t>
                      </a:r>
                      <a:endParaRPr lang="ru-RU" sz="1600" b="1" i="1" dirty="0">
                        <a:solidFill>
                          <a:srgbClr val="FF0066"/>
                        </a:solidFill>
                        <a:effectLst/>
                        <a:latin typeface="+mn-lt"/>
                      </a:endParaRPr>
                    </a:p>
                  </a:txBody>
                  <a:tcPr marL="68583" marR="68583" marT="45715" marB="45715" anchor="ctr"/>
                </a:tc>
                <a:tc hMerge="1">
                  <a:txBody>
                    <a:bodyPr/>
                    <a:lstStyle/>
                    <a:p>
                      <a:endParaRPr lang="ru-RU"/>
                    </a:p>
                  </a:txBody>
                  <a:tcPr/>
                </a:tc>
                <a:tc hMerge="1">
                  <a:txBody>
                    <a:bodyPr/>
                    <a:lstStyle/>
                    <a:p>
                      <a:pPr algn="ctr"/>
                      <a:endParaRPr lang="ru-RU" sz="1400" dirty="0">
                        <a:solidFill>
                          <a:schemeClr val="tx1"/>
                        </a:solidFill>
                        <a:latin typeface="+mn-lt"/>
                      </a:endParaRPr>
                    </a:p>
                  </a:txBody>
                  <a:tcPr anchor="ctr"/>
                </a:tc>
                <a:tc hMerge="1">
                  <a:txBody>
                    <a:bodyPr/>
                    <a:lstStyle/>
                    <a:p>
                      <a:pPr algn="ctr"/>
                      <a:endParaRPr lang="ru-RU" sz="1400" dirty="0">
                        <a:solidFill>
                          <a:schemeClr val="tx1"/>
                        </a:solidFill>
                        <a:latin typeface="+mn-lt"/>
                      </a:endParaRPr>
                    </a:p>
                  </a:txBody>
                  <a:tcPr anchor="ctr"/>
                </a:tc>
                <a:extLst>
                  <a:ext uri="{0D108BD9-81ED-4DB2-BD59-A6C34878D82A}">
                    <a16:rowId xmlns="" xmlns:a16="http://schemas.microsoft.com/office/drawing/2014/main" val="1480110353"/>
                  </a:ext>
                </a:extLst>
              </a:tr>
              <a:tr h="1047188">
                <a:tc>
                  <a:txBody>
                    <a:bodyPr/>
                    <a:lstStyle/>
                    <a:p>
                      <a:r>
                        <a:rPr lang="ru-RU" sz="1600" dirty="0" smtClean="0"/>
                        <a:t>Расчётный</a:t>
                      </a:r>
                      <a:r>
                        <a:rPr lang="ru-RU" sz="1600" baseline="0" dirty="0" smtClean="0"/>
                        <a:t> размер страховых взносов на ОМС работающего населения, перечисляемых работодателями Оренбургской области (млн.рублей)</a:t>
                      </a:r>
                      <a:endParaRPr lang="ru-RU" sz="1600" dirty="0">
                        <a:solidFill>
                          <a:schemeClr val="tx1"/>
                        </a:solidFill>
                        <a:latin typeface="+mn-lt"/>
                      </a:endParaRPr>
                    </a:p>
                  </a:txBody>
                  <a:tcPr marL="68583" marR="68583" marT="45715" marB="45715"/>
                </a:tc>
                <a:tc>
                  <a:txBody>
                    <a:bodyPr/>
                    <a:lstStyle/>
                    <a:p>
                      <a:pPr algn="r"/>
                      <a:r>
                        <a:rPr lang="ru-RU" sz="1800" dirty="0" smtClean="0"/>
                        <a:t>9 251,6</a:t>
                      </a:r>
                      <a:endParaRPr lang="ru-RU" sz="1800" dirty="0">
                        <a:solidFill>
                          <a:schemeClr val="tx1"/>
                        </a:solidFill>
                        <a:latin typeface="+mn-lt"/>
                      </a:endParaRPr>
                    </a:p>
                  </a:txBody>
                  <a:tcPr marL="68583" marR="68583" marT="45715" marB="45715" anchor="ctr"/>
                </a:tc>
                <a:tc>
                  <a:txBody>
                    <a:bodyPr/>
                    <a:lstStyle/>
                    <a:p>
                      <a:pPr algn="r"/>
                      <a:r>
                        <a:rPr lang="ru-RU" sz="1800" dirty="0" smtClean="0"/>
                        <a:t>9 607,7</a:t>
                      </a:r>
                      <a:endParaRPr lang="ru-RU" sz="1800" dirty="0">
                        <a:solidFill>
                          <a:schemeClr val="tx1"/>
                        </a:solidFill>
                        <a:latin typeface="+mn-lt"/>
                      </a:endParaRPr>
                    </a:p>
                  </a:txBody>
                  <a:tcPr marL="68583" marR="68583" marT="45715" marB="45715" anchor="ctr"/>
                </a:tc>
                <a:tc>
                  <a:txBody>
                    <a:bodyPr/>
                    <a:lstStyle/>
                    <a:p>
                      <a:pPr algn="ctr"/>
                      <a:r>
                        <a:rPr lang="ru-RU" sz="1800" dirty="0" smtClean="0"/>
                        <a:t>103,8</a:t>
                      </a:r>
                      <a:endParaRPr lang="ru-RU" sz="1800" dirty="0">
                        <a:solidFill>
                          <a:schemeClr val="tx1"/>
                        </a:solidFill>
                        <a:latin typeface="+mn-lt"/>
                      </a:endParaRPr>
                    </a:p>
                  </a:txBody>
                  <a:tcPr marL="68583" marR="68583" marT="45715" marB="45715" anchor="ctr"/>
                </a:tc>
                <a:extLst>
                  <a:ext uri="{0D108BD9-81ED-4DB2-BD59-A6C34878D82A}">
                    <a16:rowId xmlns="" xmlns:a16="http://schemas.microsoft.com/office/drawing/2014/main" val="74445014"/>
                  </a:ext>
                </a:extLst>
              </a:tr>
              <a:tr h="628651">
                <a:tc>
                  <a:txBody>
                    <a:bodyPr/>
                    <a:lstStyle/>
                    <a:p>
                      <a:r>
                        <a:rPr lang="ru-RU" sz="1600" dirty="0" smtClean="0"/>
                        <a:t>Р</a:t>
                      </a:r>
                      <a:r>
                        <a:rPr lang="ru-RU" sz="1600" baseline="0" dirty="0" smtClean="0"/>
                        <a:t>азмер страхового взноса на ОМС на 1-го работающего (рублей)</a:t>
                      </a:r>
                      <a:endParaRPr lang="ru-RU" sz="1600" dirty="0">
                        <a:solidFill>
                          <a:schemeClr val="tx1"/>
                        </a:solidFill>
                        <a:latin typeface="+mn-lt"/>
                      </a:endParaRPr>
                    </a:p>
                  </a:txBody>
                  <a:tcPr marL="68583" marR="68583" marT="45715" marB="45715"/>
                </a:tc>
                <a:tc>
                  <a:txBody>
                    <a:bodyPr/>
                    <a:lstStyle/>
                    <a:p>
                      <a:pPr algn="r"/>
                      <a:r>
                        <a:rPr lang="ru-RU" sz="1800" dirty="0" smtClean="0"/>
                        <a:t>12 051,9</a:t>
                      </a:r>
                      <a:endParaRPr lang="ru-RU" sz="1800" dirty="0">
                        <a:solidFill>
                          <a:schemeClr val="tx1"/>
                        </a:solidFill>
                        <a:latin typeface="+mn-lt"/>
                      </a:endParaRPr>
                    </a:p>
                  </a:txBody>
                  <a:tcPr marL="68583" marR="68583" marT="45715" marB="45715" anchor="ctr"/>
                </a:tc>
                <a:tc>
                  <a:txBody>
                    <a:bodyPr/>
                    <a:lstStyle/>
                    <a:p>
                      <a:pPr algn="r"/>
                      <a:r>
                        <a:rPr lang="ru-RU" sz="1800" dirty="0" smtClean="0"/>
                        <a:t>12 641,6</a:t>
                      </a:r>
                      <a:endParaRPr lang="ru-RU" sz="1800" dirty="0">
                        <a:solidFill>
                          <a:schemeClr val="tx1"/>
                        </a:solidFill>
                        <a:latin typeface="+mn-lt"/>
                      </a:endParaRPr>
                    </a:p>
                  </a:txBody>
                  <a:tcPr marL="68583" marR="68583" marT="45715" marB="45715" anchor="ctr"/>
                </a:tc>
                <a:tc>
                  <a:txBody>
                    <a:bodyPr/>
                    <a:lstStyle/>
                    <a:p>
                      <a:pPr algn="ctr"/>
                      <a:r>
                        <a:rPr lang="ru-RU" sz="1800" dirty="0" smtClean="0"/>
                        <a:t>104,9</a:t>
                      </a:r>
                      <a:endParaRPr lang="ru-RU" sz="1800" dirty="0">
                        <a:solidFill>
                          <a:schemeClr val="tx1"/>
                        </a:solidFill>
                        <a:latin typeface="+mn-lt"/>
                      </a:endParaRPr>
                    </a:p>
                  </a:txBody>
                  <a:tcPr marL="68583" marR="68583" marT="45715" marB="45715" anchor="ctr"/>
                </a:tc>
                <a:extLst>
                  <a:ext uri="{0D108BD9-81ED-4DB2-BD59-A6C34878D82A}">
                    <a16:rowId xmlns="" xmlns:a16="http://schemas.microsoft.com/office/drawing/2014/main" val="1335922893"/>
                  </a:ext>
                </a:extLst>
              </a:tr>
            </a:tbl>
          </a:graphicData>
        </a:graphic>
      </p:graphicFrame>
      <p:grpSp>
        <p:nvGrpSpPr>
          <p:cNvPr id="18482" name="Группа 10"/>
          <p:cNvGrpSpPr>
            <a:grpSpLocks/>
          </p:cNvGrpSpPr>
          <p:nvPr/>
        </p:nvGrpSpPr>
        <p:grpSpPr bwMode="auto">
          <a:xfrm>
            <a:off x="102396" y="5686453"/>
            <a:ext cx="8952310" cy="1155349"/>
            <a:chOff x="136094" y="5686501"/>
            <a:chExt cx="11936569" cy="1154426"/>
          </a:xfrm>
        </p:grpSpPr>
        <p:sp>
          <p:nvSpPr>
            <p:cNvPr id="12" name="Rectangle 7"/>
            <p:cNvSpPr>
              <a:spLocks noChangeArrowheads="1"/>
            </p:cNvSpPr>
            <p:nvPr/>
          </p:nvSpPr>
          <p:spPr bwMode="auto">
            <a:xfrm>
              <a:off x="2207809" y="6092576"/>
              <a:ext cx="8085243" cy="43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defRPr/>
              </a:pPr>
              <a:endParaRPr lang="ru-RU" altLang="ru-RU" sz="2000">
                <a:solidFill>
                  <a:srgbClr val="242852"/>
                </a:solidFill>
              </a:endParaRPr>
            </a:p>
          </p:txBody>
        </p:sp>
        <p:sp>
          <p:nvSpPr>
            <p:cNvPr id="13" name="TextBox 1"/>
            <p:cNvSpPr txBox="1">
              <a:spLocks noChangeArrowheads="1"/>
            </p:cNvSpPr>
            <p:nvPr/>
          </p:nvSpPr>
          <p:spPr bwMode="auto">
            <a:xfrm>
              <a:off x="809925" y="6318125"/>
              <a:ext cx="11262738" cy="522802"/>
            </a:xfrm>
            <a:prstGeom prst="rect">
              <a:avLst/>
            </a:prstGeom>
            <a:gradFill flip="none" rotWithShape="1">
              <a:gsLst>
                <a:gs pos="0">
                  <a:schemeClr val="accent1">
                    <a:lumMod val="75000"/>
                  </a:schemeClr>
                </a:gs>
                <a:gs pos="43000">
                  <a:srgbClr val="CCFFFF"/>
                </a:gs>
                <a:gs pos="65000">
                  <a:schemeClr val="bg1">
                    <a:lumMod val="95000"/>
                  </a:schemeClr>
                </a:gs>
                <a:gs pos="100000">
                  <a:srgbClr val="146398"/>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soft" dir="tl"/>
            </a:scene3d>
            <a:sp3d>
              <a:bevelT w="88900" h="88900"/>
            </a:sp3d>
            <a:extLst/>
          </p:spPr>
          <p:txBody>
            <a:bodyPr anchor="ctr">
              <a:spAutoFit/>
            </a:bodyPr>
            <a:lstStyle/>
            <a:p>
              <a:pPr algn="ctr" fontAlgn="auto">
                <a:spcBef>
                  <a:spcPts val="0"/>
                </a:spcBef>
                <a:spcAft>
                  <a:spcPts val="0"/>
                </a:spcAft>
                <a:defRPr/>
              </a:pPr>
              <a:r>
                <a:rPr lang="ru-RU" sz="1400" b="1" kern="0" dirty="0">
                  <a:solidFill>
                    <a:srgbClr val="002060"/>
                  </a:solidFill>
                  <a:latin typeface="Times New Roman"/>
                  <a:cs typeface="Times New Roman" pitchFamily="18" charset="0"/>
                </a:rPr>
                <a:t>ТЕРРИТОРИАЛЬНЫЙ ФОНД ОБЯЗАТЕЛЬНОГО МЕДИЦИНСКОГО СТРАХОВАНИЯ ОРЕНБУРГСКОЙ ОБЛАСТИ</a:t>
              </a:r>
            </a:p>
          </p:txBody>
        </p:sp>
        <p:pic>
          <p:nvPicPr>
            <p:cNvPr id="14" name="Рисунок 13"/>
            <p:cNvPicPr>
              <a:picLocks noChangeAspect="1"/>
            </p:cNvPicPr>
            <p:nvPr/>
          </p:nvPicPr>
          <p:blipFill>
            <a:blip r:embed="rId2">
              <a:extLst/>
            </a:blip>
            <a:stretch>
              <a:fillRect/>
            </a:stretch>
          </p:blipFill>
          <p:spPr bwMode="auto">
            <a:xfrm rot="21251119">
              <a:off x="136094" y="5686501"/>
              <a:ext cx="839411" cy="1006983"/>
            </a:xfrm>
            <a:prstGeom prst="roundRect">
              <a:avLst>
                <a:gd name="adj" fmla="val 19013"/>
              </a:avLst>
            </a:prstGeom>
            <a:blipFill>
              <a:blip r:embed="rId3"/>
              <a:tile tx="0" ty="0" sx="100000" sy="100000" flip="none" algn="tl"/>
            </a:blipFill>
            <a:ln>
              <a:solidFill>
                <a:srgbClr val="95A6D1"/>
              </a:solidFill>
            </a:ln>
            <a:effectLst>
              <a:outerShdw blurRad="152400" dist="12000" dir="900000" sy="98000" kx="110000" ky="200000" algn="tl" rotWithShape="0">
                <a:srgbClr val="000000"/>
              </a:outerShdw>
            </a:effectLst>
            <a:scene3d>
              <a:camera prst="perspectiveRelaxed">
                <a:rot lat="21138886" lon="20042014" rev="21405347"/>
              </a:camera>
              <a:lightRig rig="threePt" dir="t"/>
            </a:scene3d>
            <a:sp3d extrusionH="76200" contourW="6350" prstMaterial="matte">
              <a:bevelT w="101600" h="101600"/>
              <a:extrusionClr>
                <a:srgbClr val="242852">
                  <a:lumMod val="40000"/>
                  <a:lumOff val="60000"/>
                </a:srgbClr>
              </a:extrusionClr>
              <a:contourClr>
                <a:srgbClr val="66FFFF"/>
              </a:contourClr>
            </a:sp3d>
          </p:spPr>
        </p:pic>
        <p:sp>
          <p:nvSpPr>
            <p:cNvPr id="15" name="Скругленный прямоугольник 14"/>
            <p:cNvSpPr/>
            <p:nvPr/>
          </p:nvSpPr>
          <p:spPr>
            <a:xfrm>
              <a:off x="11590886" y="6373813"/>
              <a:ext cx="477106" cy="300028"/>
            </a:xfrm>
            <a:prstGeom prst="roundRect">
              <a:avLst>
                <a:gd name="adj" fmla="val 27048"/>
              </a:avLst>
            </a:prstGeom>
            <a:solidFill>
              <a:schemeClr val="bg1">
                <a:lumMod val="95000"/>
              </a:schemeClr>
            </a:solidFill>
            <a:ln>
              <a:solidFill>
                <a:srgbClr val="146398"/>
              </a:solidFill>
            </a:ln>
            <a:effectLst>
              <a:outerShdw blurRad="149987" dist="250190" dir="8460000" algn="ctr">
                <a:srgbClr val="000000">
                  <a:alpha val="28000"/>
                </a:srgbClr>
              </a:outerShdw>
            </a:effectLst>
            <a:scene3d>
              <a:camera prst="obliqueBottomRight"/>
              <a:lightRig rig="contrasting" dir="t">
                <a:rot lat="0" lon="0" rev="1500000"/>
              </a:lightRig>
            </a:scene3d>
            <a:sp3d extrusionH="76200" contourW="12700" prstMaterial="metal">
              <a:bevelT w="88900" h="88900"/>
              <a:extrusionClr>
                <a:srgbClr val="66FFFF"/>
              </a:extrusionClr>
              <a:contourClr>
                <a:srgbClr val="30777C"/>
              </a:contourClr>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0" hangingPunct="0">
                <a:defRPr/>
              </a:pPr>
              <a:r>
                <a:rPr lang="ru-RU" b="1" dirty="0">
                  <a:solidFill>
                    <a:srgbClr val="4A66AC">
                      <a:lumMod val="50000"/>
                    </a:srgbClr>
                  </a:solidFill>
                </a:rPr>
                <a:t>4</a:t>
              </a:r>
            </a:p>
          </p:txBody>
        </p:sp>
      </p:grpSp>
    </p:spTree>
    <p:extLst>
      <p:ext uri="{BB962C8B-B14F-4D97-AF65-F5344CB8AC3E}">
        <p14:creationId xmlns:p14="http://schemas.microsoft.com/office/powerpoint/2010/main" val="304039916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ru-RU" sz="4000" dirty="0">
                <a:solidFill>
                  <a:srgbClr val="000000"/>
                </a:solidFill>
              </a:rPr>
              <a:t>Застрахованные в ОМС граждане</a:t>
            </a:r>
            <a:r>
              <a:rPr lang="ru-RU" sz="4000" dirty="0"/>
              <a:t> </a:t>
            </a:r>
          </a:p>
        </p:txBody>
      </p:sp>
      <p:sp>
        <p:nvSpPr>
          <p:cNvPr id="76803" name="Rectangle 3"/>
          <p:cNvSpPr>
            <a:spLocks noGrp="1" noChangeArrowheads="1"/>
          </p:cNvSpPr>
          <p:nvPr>
            <p:ph idx="1"/>
          </p:nvPr>
        </p:nvSpPr>
        <p:spPr/>
        <p:txBody>
          <a:bodyPr/>
          <a:lstStyle/>
          <a:p>
            <a:r>
              <a:rPr lang="ru-RU" sz="2100" dirty="0"/>
              <a:t>Застрахованными лицами являются граждане Российской Федерации, постоянно или временно проживающие в Российской </a:t>
            </a:r>
            <a:r>
              <a:rPr lang="ru-RU" sz="2100" dirty="0" smtClean="0"/>
              <a:t>Федерации.</a:t>
            </a:r>
          </a:p>
          <a:p>
            <a:r>
              <a:rPr lang="ru-RU" sz="2100" dirty="0" smtClean="0"/>
              <a:t>Иностранные </a:t>
            </a:r>
            <a:r>
              <a:rPr lang="ru-RU" sz="2100" dirty="0"/>
              <a:t>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N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16632"/>
            <a:ext cx="8229600" cy="1080120"/>
          </a:xfrm>
        </p:spPr>
        <p:txBody>
          <a:bodyPr/>
          <a:lstStyle/>
          <a:p>
            <a:pPr algn="ctr"/>
            <a:r>
              <a:rPr lang="ru-RU" sz="3400" dirty="0" smtClean="0"/>
              <a:t/>
            </a:r>
            <a:br>
              <a:rPr lang="ru-RU" sz="3400" dirty="0" smtClean="0"/>
            </a:br>
            <a:r>
              <a:rPr lang="ru-RU" sz="3400" dirty="0"/>
              <a:t/>
            </a:r>
            <a:br>
              <a:rPr lang="ru-RU" sz="3400" dirty="0"/>
            </a:br>
            <a:r>
              <a:rPr lang="ru-RU" sz="3400" dirty="0" smtClean="0"/>
              <a:t/>
            </a:r>
            <a:br>
              <a:rPr lang="ru-RU" sz="3400" dirty="0" smtClean="0"/>
            </a:br>
            <a:r>
              <a:rPr lang="ru-RU" sz="3400" dirty="0"/>
              <a:t/>
            </a:r>
            <a:br>
              <a:rPr lang="ru-RU" sz="3400" dirty="0"/>
            </a:br>
            <a:r>
              <a:rPr lang="ru-RU" sz="3400" dirty="0" smtClean="0"/>
              <a:t/>
            </a:r>
            <a:br>
              <a:rPr lang="ru-RU" sz="3400" dirty="0" smtClean="0"/>
            </a:br>
            <a:r>
              <a:rPr lang="ru-RU" sz="3400" dirty="0"/>
              <a:t/>
            </a:r>
            <a:br>
              <a:rPr lang="ru-RU" sz="3400" dirty="0"/>
            </a:br>
            <a:r>
              <a:rPr lang="ru-RU" sz="3400" dirty="0" smtClean="0"/>
              <a:t/>
            </a:r>
            <a:br>
              <a:rPr lang="ru-RU" sz="3400" dirty="0" smtClean="0"/>
            </a:br>
            <a:r>
              <a:rPr lang="ru-RU" sz="3400" dirty="0"/>
              <a:t/>
            </a:r>
            <a:br>
              <a:rPr lang="ru-RU" sz="3400" dirty="0"/>
            </a:br>
            <a:r>
              <a:rPr lang="ru-RU" sz="3400" dirty="0" smtClean="0"/>
              <a:t/>
            </a:r>
            <a:br>
              <a:rPr lang="ru-RU" sz="3400" dirty="0" smtClean="0"/>
            </a:br>
            <a:r>
              <a:rPr lang="ru-RU" sz="3400" dirty="0"/>
              <a:t/>
            </a:r>
            <a:br>
              <a:rPr lang="ru-RU" sz="3400" dirty="0"/>
            </a:br>
            <a:r>
              <a:rPr lang="ru-RU" sz="3400" dirty="0" smtClean="0"/>
              <a:t/>
            </a:r>
            <a:br>
              <a:rPr lang="ru-RU" sz="3400" dirty="0" smtClean="0"/>
            </a:br>
            <a:r>
              <a:rPr lang="ru-RU" sz="3400" dirty="0"/>
              <a:t/>
            </a:r>
            <a:br>
              <a:rPr lang="ru-RU" sz="3400" dirty="0"/>
            </a:br>
            <a:r>
              <a:rPr lang="ru-RU" sz="3400" dirty="0" smtClean="0"/>
              <a:t/>
            </a:r>
            <a:br>
              <a:rPr lang="ru-RU" sz="3400" dirty="0" smtClean="0"/>
            </a:br>
            <a:r>
              <a:rPr lang="ru-RU" sz="3400" dirty="0"/>
              <a:t/>
            </a:r>
            <a:br>
              <a:rPr lang="ru-RU" sz="3400" dirty="0"/>
            </a:br>
            <a:r>
              <a:rPr lang="ru-RU" sz="2800" dirty="0" smtClean="0"/>
              <a:t>Статья </a:t>
            </a:r>
            <a:r>
              <a:rPr lang="ru-RU" sz="2800" dirty="0"/>
              <a:t>16. Права и обязанности застрахованных лиц</a:t>
            </a:r>
            <a:r>
              <a:rPr lang="ru-RU" sz="3400" dirty="0"/>
              <a:t/>
            </a:r>
            <a:br>
              <a:rPr lang="ru-RU" sz="3400" dirty="0"/>
            </a:br>
            <a:endParaRPr lang="ru-RU" sz="3400" dirty="0"/>
          </a:p>
        </p:txBody>
      </p:sp>
      <p:sp>
        <p:nvSpPr>
          <p:cNvPr id="116739" name="Rectangle 3"/>
          <p:cNvSpPr>
            <a:spLocks noGrp="1" noChangeArrowheads="1"/>
          </p:cNvSpPr>
          <p:nvPr>
            <p:ph idx="1"/>
          </p:nvPr>
        </p:nvSpPr>
        <p:spPr>
          <a:xfrm>
            <a:off x="457200" y="836712"/>
            <a:ext cx="8229600" cy="6021295"/>
          </a:xfrm>
        </p:spPr>
        <p:txBody>
          <a:bodyPr/>
          <a:lstStyle/>
          <a:p>
            <a:pPr marL="0" indent="0">
              <a:lnSpc>
                <a:spcPct val="80000"/>
              </a:lnSpc>
              <a:buNone/>
            </a:pPr>
            <a:r>
              <a:rPr lang="ru-RU" sz="1400" dirty="0" smtClean="0"/>
              <a:t>1</a:t>
            </a:r>
            <a:r>
              <a:rPr lang="ru-RU" sz="1400" dirty="0"/>
              <a:t>) бесплатное оказание им медицинской помощи медицинскими организациями при наступлении страхового случая:</a:t>
            </a:r>
          </a:p>
          <a:p>
            <a:pPr>
              <a:lnSpc>
                <a:spcPct val="80000"/>
              </a:lnSpc>
            </a:pPr>
            <a:r>
              <a:rPr lang="ru-RU" sz="1400" dirty="0"/>
              <a:t>а) на всей территории Российской Федерации в объеме, установленном базовой программой обязательного медицинского страхования;</a:t>
            </a:r>
          </a:p>
          <a:p>
            <a:pPr>
              <a:lnSpc>
                <a:spcPct val="80000"/>
              </a:lnSpc>
            </a:pPr>
            <a:r>
              <a:rPr lang="ru-RU" sz="1400" dirty="0"/>
              <a:t>б) на территории субъекта Российской Федерации, в котором выдан полис обязательного медицинского страхования, в объеме, установленном территориальной программой обязательного медицинского страхования;</a:t>
            </a:r>
          </a:p>
          <a:p>
            <a:pPr>
              <a:lnSpc>
                <a:spcPct val="80000"/>
              </a:lnSpc>
            </a:pPr>
            <a:r>
              <a:rPr lang="ru-RU" sz="1400" dirty="0"/>
              <a:t>2) выбор страховой медицинской организации путем подачи заявления в порядке, установленном правилами обязательного медицинского страхования;</a:t>
            </a:r>
          </a:p>
          <a:p>
            <a:pPr>
              <a:lnSpc>
                <a:spcPct val="80000"/>
              </a:lnSpc>
            </a:pPr>
            <a:r>
              <a:rPr lang="ru-RU" sz="1400" dirty="0"/>
              <a:t>3) замену страховой медицинской организации, в которой ранее был застрахован гражданин, один раз в течение календарного года не позднее 1 ноября либо чаще в случае изменения места жительства или прекращения действия договора о финансовом обеспечении обязательного медицинского страхования в порядке, установленном правилами обязательного медицинского страхования, путем подачи заявления во вновь выбранную страховую медицинскую организацию</a:t>
            </a:r>
            <a:r>
              <a:rPr lang="ru-RU" sz="1400" dirty="0" smtClean="0"/>
              <a:t>;</a:t>
            </a:r>
            <a:r>
              <a:rPr lang="ru-RU" sz="1400" dirty="0"/>
              <a:t> </a:t>
            </a:r>
            <a:endParaRPr lang="ru-RU" sz="1400" dirty="0" smtClean="0"/>
          </a:p>
          <a:p>
            <a:pPr>
              <a:lnSpc>
                <a:spcPct val="80000"/>
              </a:lnSpc>
            </a:pPr>
            <a:r>
              <a:rPr lang="ru-RU" sz="1400" dirty="0" smtClean="0"/>
              <a:t>4) выбор медицинской организации из медицинских организаций, участвующих в реализации территориальной программы обязательного медицинского страхования в соответствии с законодательством Российской Федерации;</a:t>
            </a:r>
          </a:p>
          <a:p>
            <a:pPr>
              <a:lnSpc>
                <a:spcPct val="80000"/>
              </a:lnSpc>
            </a:pPr>
            <a:r>
              <a:rPr lang="ru-RU" sz="1400" dirty="0" smtClean="0"/>
              <a:t>5</a:t>
            </a:r>
            <a:r>
              <a:rPr lang="ru-RU" sz="1400" dirty="0"/>
              <a:t>) выбор врача путем подачи заявления лично или через своего представителя на имя руководителя медицинской организации в соответствии с законодательством Российской Федерации;</a:t>
            </a:r>
          </a:p>
          <a:p>
            <a:pPr>
              <a:lnSpc>
                <a:spcPct val="80000"/>
              </a:lnSpc>
            </a:pPr>
            <a:r>
              <a:rPr lang="ru-RU" sz="1400" dirty="0"/>
              <a:t>6) получение от территориального фонда, страховой медицинской организации и медицинских организаций достоверной информации о видах, качестве и об условиях предоставления медицинской помощи;</a:t>
            </a:r>
          </a:p>
          <a:p>
            <a:pPr>
              <a:lnSpc>
                <a:spcPct val="80000"/>
              </a:lnSpc>
            </a:pPr>
            <a:r>
              <a:rPr lang="ru-RU" sz="1400" dirty="0"/>
              <a:t>7) защиту персональных данных, необходимых для ведения персонифицированного учета в сфере обязательного медицинского страхования;</a:t>
            </a:r>
          </a:p>
          <a:p>
            <a:pPr>
              <a:lnSpc>
                <a:spcPct val="80000"/>
              </a:lnSpc>
            </a:pPr>
            <a:r>
              <a:rPr lang="ru-RU" sz="1400" dirty="0"/>
              <a:t>8) возмещение страховой медицинской организацией ущерба, причиненного в связи с неисполнением или ненадлежащим исполнением ею обязанностей по организации предоставления медицинской помощи, в соответствии с законодательством Российской Федерации;</a:t>
            </a:r>
          </a:p>
          <a:p>
            <a:pPr>
              <a:lnSpc>
                <a:spcPct val="80000"/>
              </a:lnSpc>
            </a:pPr>
            <a:r>
              <a:rPr lang="ru-RU" sz="1400" dirty="0"/>
              <a:t>9) возмещение медицинской организацией ущерба, причиненного в связи с неисполнением или ненадлежащим исполнением ею обязанностей по организации и оказанию медицинской помощи, в соответствии с законодательством Российской Федерации;</a:t>
            </a:r>
          </a:p>
          <a:p>
            <a:pPr>
              <a:lnSpc>
                <a:spcPct val="80000"/>
              </a:lnSpc>
            </a:pPr>
            <a:r>
              <a:rPr lang="ru-RU" sz="1400" dirty="0"/>
              <a:t>10) защиту прав и законных интересов в сфере обязательного медицинского </a:t>
            </a:r>
            <a:r>
              <a:rPr lang="ru-RU" sz="1400" dirty="0" smtClean="0"/>
              <a:t>страхования</a:t>
            </a:r>
            <a:endParaRPr lang="ru-RU" sz="1400" dirty="0"/>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704850"/>
            <a:ext cx="8229600" cy="779934"/>
          </a:xfrm>
        </p:spPr>
        <p:txBody>
          <a:bodyPr/>
          <a:lstStyle/>
          <a:p>
            <a:pPr algn="ctr"/>
            <a:r>
              <a:rPr lang="ru-RU" dirty="0"/>
              <a:t> </a:t>
            </a:r>
            <a:r>
              <a:rPr lang="ru-RU" sz="4000" dirty="0"/>
              <a:t>Застрахованные лица обязаны:</a:t>
            </a:r>
          </a:p>
        </p:txBody>
      </p:sp>
      <p:sp>
        <p:nvSpPr>
          <p:cNvPr id="118787" name="Rectangle 3"/>
          <p:cNvSpPr>
            <a:spLocks noGrp="1" noChangeArrowheads="1"/>
          </p:cNvSpPr>
          <p:nvPr>
            <p:ph idx="1"/>
          </p:nvPr>
        </p:nvSpPr>
        <p:spPr>
          <a:xfrm>
            <a:off x="457200" y="1556793"/>
            <a:ext cx="8229600" cy="5256584"/>
          </a:xfrm>
        </p:spPr>
        <p:txBody>
          <a:bodyPr/>
          <a:lstStyle/>
          <a:p>
            <a:r>
              <a:rPr lang="ru-RU" sz="2000" dirty="0"/>
              <a:t>1) предъявить полис обязательного медицинского страхования при обращении за медицинской помощью, за исключением случаев оказания экстренной медицинской помощи;</a:t>
            </a:r>
          </a:p>
          <a:p>
            <a:r>
              <a:rPr lang="ru-RU" sz="2000" dirty="0"/>
              <a:t>2) подать в страховую медицинскую организацию лично или через своего представителя заявление о выборе страховой медицинской организации в соответствии с правилами обязательного медицинского страхования;</a:t>
            </a:r>
          </a:p>
          <a:p>
            <a:r>
              <a:rPr lang="ru-RU" sz="2000" dirty="0"/>
              <a:t>3) уведомить страховую медицинскую организацию об изменении фамилии, имени, отчества, данных документа, удостоверяющего личность, места жительства в течение одного месяца со дня, когда эти изменения произошли;</a:t>
            </a:r>
          </a:p>
          <a:p>
            <a:r>
              <a:rPr lang="ru-RU" sz="2000" dirty="0"/>
              <a:t>(в ред. Федерального закона от 01.12.2012 N 213-ФЗ)</a:t>
            </a:r>
          </a:p>
          <a:p>
            <a:r>
              <a:rPr lang="ru-RU" sz="2000" dirty="0"/>
              <a:t>4) осуществить выбор страховой медицинской организации по новому месту жительства в течение одного месяца в случае изменения места жительства и отсутствия страховой медицинской организации, в которой ранее был застрахован </a:t>
            </a:r>
            <a:r>
              <a:rPr lang="ru-RU" sz="2000" dirty="0" smtClean="0"/>
              <a:t>гражданин</a:t>
            </a:r>
            <a:endParaRPr lang="ru-RU" sz="2000" dirty="0"/>
          </a:p>
          <a:p>
            <a:pPr>
              <a:lnSpc>
                <a:spcPct val="80000"/>
              </a:lnSpc>
            </a:pPr>
            <a:endParaRPr lang="ru-RU" sz="1900" dirty="0"/>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0"/>
            <a:ext cx="8229600" cy="908050"/>
          </a:xfrm>
        </p:spPr>
        <p:txBody>
          <a:bodyPr/>
          <a:lstStyle/>
          <a:p>
            <a:pPr algn="ctr"/>
            <a:r>
              <a:rPr lang="ru-RU" sz="2500" b="1" dirty="0">
                <a:solidFill>
                  <a:srgbClr val="000000"/>
                </a:solidFill>
              </a:rPr>
              <a:t>Страхователи</a:t>
            </a:r>
            <a:endParaRPr lang="ru-RU" sz="2500" dirty="0">
              <a:solidFill>
                <a:srgbClr val="000000"/>
              </a:solidFill>
            </a:endParaRPr>
          </a:p>
        </p:txBody>
      </p:sp>
      <p:sp>
        <p:nvSpPr>
          <p:cNvPr id="78851" name="Rectangle 3"/>
          <p:cNvSpPr>
            <a:spLocks noGrp="1" noChangeArrowheads="1"/>
          </p:cNvSpPr>
          <p:nvPr>
            <p:ph type="body" idx="4294967295"/>
          </p:nvPr>
        </p:nvSpPr>
        <p:spPr>
          <a:xfrm>
            <a:off x="0" y="1268418"/>
            <a:ext cx="9144000" cy="5589587"/>
          </a:xfrm>
        </p:spPr>
        <p:txBody>
          <a:bodyPr/>
          <a:lstStyle/>
          <a:p>
            <a:pPr>
              <a:lnSpc>
                <a:spcPct val="80000"/>
              </a:lnSpc>
            </a:pPr>
            <a:r>
              <a:rPr lang="ru-RU" sz="1900" dirty="0"/>
              <a:t>1) лица, производящие выплаты и иные вознаграждения физическим лицам:</a:t>
            </a:r>
          </a:p>
          <a:p>
            <a:pPr>
              <a:lnSpc>
                <a:spcPct val="80000"/>
              </a:lnSpc>
            </a:pPr>
            <a:r>
              <a:rPr lang="ru-RU" sz="1900" dirty="0"/>
              <a:t>а) организации;</a:t>
            </a:r>
          </a:p>
          <a:p>
            <a:pPr>
              <a:lnSpc>
                <a:spcPct val="80000"/>
              </a:lnSpc>
            </a:pPr>
            <a:r>
              <a:rPr lang="ru-RU" sz="1900" dirty="0"/>
              <a:t>б) индивидуальные предприниматели;</a:t>
            </a:r>
          </a:p>
          <a:p>
            <a:pPr>
              <a:lnSpc>
                <a:spcPct val="80000"/>
              </a:lnSpc>
            </a:pPr>
            <a:r>
              <a:rPr lang="ru-RU" sz="1900" dirty="0"/>
              <a:t>в) физические лица, не признаваемые индивидуальными предпринимателями;</a:t>
            </a:r>
          </a:p>
          <a:p>
            <a:pPr>
              <a:lnSpc>
                <a:spcPct val="80000"/>
              </a:lnSpc>
            </a:pPr>
            <a:r>
              <a:rPr lang="ru-RU" sz="1900" dirty="0"/>
              <a:t>2) индивидуальные предприниматели, занимающиеся частной практикой нотариусы, адвокаты.</a:t>
            </a:r>
          </a:p>
          <a:p>
            <a:pPr>
              <a:lnSpc>
                <a:spcPct val="80000"/>
              </a:lnSpc>
            </a:pPr>
            <a:r>
              <a:rPr lang="ru-RU" sz="1900" dirty="0"/>
              <a:t> </a:t>
            </a:r>
          </a:p>
          <a:p>
            <a:pPr>
              <a:lnSpc>
                <a:spcPct val="80000"/>
              </a:lnSpc>
            </a:pPr>
            <a:r>
              <a:rPr lang="ru-RU" sz="1900" dirty="0"/>
              <a:t>2. Страхователями для неработающих граждан, являются органы исполнительной власти субъектов Российской Федерации, уполномоченные высшими исполнительными органами государственной власти субъектов Российской Федерации. Указанные страхователи являются плательщиками страховых взносов на обязательное медицинское страхование неработающего </a:t>
            </a:r>
            <a:r>
              <a:rPr lang="ru-RU" sz="1900" dirty="0" smtClean="0"/>
              <a:t>населения</a:t>
            </a:r>
            <a:endParaRPr lang="ru-RU" sz="1900" dirty="0"/>
          </a:p>
          <a:p>
            <a:pPr>
              <a:lnSpc>
                <a:spcPct val="80000"/>
              </a:lnSpc>
            </a:pPr>
            <a:r>
              <a:rPr lang="ru-RU" sz="1900" b="1" dirty="0"/>
              <a:t/>
            </a:r>
            <a:br>
              <a:rPr lang="ru-RU" sz="1900" b="1" dirty="0"/>
            </a:br>
            <a:endParaRPr lang="ru-RU" sz="1900" b="1" dirty="0"/>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0" y="2276475"/>
            <a:ext cx="8229600" cy="4105275"/>
          </a:xfrm>
        </p:spPr>
        <p:txBody>
          <a:bodyPr/>
          <a:lstStyle/>
          <a:p>
            <a:pPr>
              <a:lnSpc>
                <a:spcPct val="80000"/>
              </a:lnSpc>
            </a:pPr>
            <a:r>
              <a:rPr lang="ru-RU" sz="2600" dirty="0"/>
              <a:t>В отличие от Закона РФ от 28.06.1991 № 1499-1 «О медицинском страховании граждан в Российской Федерации» Федеральный закон от 29.11.2010 № 326-ФЗ «Об обязательном медицинском страховании в Российской Федерации» не содержит обязанности страхователей заключать договор ОМС со страховой медицинской </a:t>
            </a:r>
            <a:r>
              <a:rPr lang="ru-RU" sz="2600" dirty="0" smtClean="0"/>
              <a:t>организацией</a:t>
            </a:r>
            <a:endParaRPr lang="ru-RU" sz="2600" dirty="0"/>
          </a:p>
        </p:txBody>
      </p:sp>
      <p:sp>
        <p:nvSpPr>
          <p:cNvPr id="2" name="Заголовок 1"/>
          <p:cNvSpPr>
            <a:spLocks noGrp="1"/>
          </p:cNvSpPr>
          <p:nvPr>
            <p:ph type="title" idx="4294967295"/>
          </p:nvPr>
        </p:nvSpPr>
        <p:spPr>
          <a:xfrm>
            <a:off x="0" y="274638"/>
            <a:ext cx="8229600" cy="1143000"/>
          </a:xfrm>
        </p:spPr>
        <p:txBody>
          <a:bodyPr/>
          <a:lstStyle/>
          <a:p>
            <a:r>
              <a:rPr lang="en-US" dirty="0" smtClean="0"/>
              <a:t>NB!</a:t>
            </a:r>
            <a:endParaRPr lang="ru-RU" dirty="0"/>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ru-RU" sz="2000" b="1"/>
              <a:t/>
            </a:r>
            <a:br>
              <a:rPr lang="ru-RU" sz="2000" b="1"/>
            </a:br>
            <a:r>
              <a:rPr lang="ru-RU" sz="2000" b="1"/>
              <a:t/>
            </a:r>
            <a:br>
              <a:rPr lang="ru-RU" sz="2000" b="1"/>
            </a:br>
            <a:r>
              <a:rPr lang="ru-RU" sz="2000" b="1"/>
              <a:t/>
            </a:r>
            <a:br>
              <a:rPr lang="ru-RU" sz="2000" b="1"/>
            </a:br>
            <a:r>
              <a:rPr lang="ru-RU" sz="2000" b="1"/>
              <a:t/>
            </a:r>
            <a:br>
              <a:rPr lang="ru-RU" sz="2000" b="1"/>
            </a:br>
            <a:r>
              <a:rPr lang="ru-RU" sz="2000" b="1"/>
              <a:t/>
            </a:r>
            <a:br>
              <a:rPr lang="ru-RU" sz="2000" b="1"/>
            </a:br>
            <a:r>
              <a:rPr lang="ru-RU" sz="2000" b="1"/>
              <a:t/>
            </a:r>
            <a:br>
              <a:rPr lang="ru-RU" sz="2000" b="1"/>
            </a:br>
            <a:r>
              <a:rPr lang="ru-RU" sz="2000" b="1"/>
              <a:t/>
            </a:r>
            <a:br>
              <a:rPr lang="ru-RU" sz="2000" b="1"/>
            </a:br>
            <a:r>
              <a:rPr lang="ru-RU" sz="2000" b="1"/>
              <a:t/>
            </a:r>
            <a:br>
              <a:rPr lang="ru-RU" sz="2000" b="1"/>
            </a:br>
            <a:r>
              <a:rPr lang="ru-RU" sz="2000" b="1"/>
              <a:t/>
            </a:r>
            <a:br>
              <a:rPr lang="ru-RU" sz="2000" b="1"/>
            </a:br>
            <a:r>
              <a:rPr lang="ru-RU" sz="2000" b="1"/>
              <a:t/>
            </a:r>
            <a:br>
              <a:rPr lang="ru-RU" sz="2000" b="1"/>
            </a:br>
            <a:r>
              <a:rPr lang="ru-RU" b="1"/>
              <a:t/>
            </a:r>
            <a:br>
              <a:rPr lang="ru-RU" b="1"/>
            </a:br>
            <a:endParaRPr lang="ru-RU" b="1"/>
          </a:p>
        </p:txBody>
      </p:sp>
      <p:sp>
        <p:nvSpPr>
          <p:cNvPr id="93187" name="Rectangle 3"/>
          <p:cNvSpPr>
            <a:spLocks noGrp="1" noChangeArrowheads="1"/>
          </p:cNvSpPr>
          <p:nvPr>
            <p:ph idx="1"/>
          </p:nvPr>
        </p:nvSpPr>
        <p:spPr/>
        <p:txBody>
          <a:bodyPr/>
          <a:lstStyle/>
          <a:p>
            <a:r>
              <a:rPr lang="ru-RU" sz="2600"/>
              <a:t>Страховая медицинская организация, осуществляющая деятельность в сфере обязательного медицинского страхования (далее - страховая медицинская организация), - страховая организация, имеющая лицензию, выданную федеральным органом исполнительной власти, осуществляющим функции по контролю и надзору в сфере страховой деятельности. </a:t>
            </a:r>
          </a:p>
          <a:p>
            <a:endParaRPr lang="ru-RU" sz="2600"/>
          </a:p>
        </p:txBody>
      </p:sp>
      <p:sp>
        <p:nvSpPr>
          <p:cNvPr id="93188" name="Rectangle 4"/>
          <p:cNvSpPr>
            <a:spLocks noChangeArrowheads="1"/>
          </p:cNvSpPr>
          <p:nvPr/>
        </p:nvSpPr>
        <p:spPr bwMode="auto">
          <a:xfrm>
            <a:off x="179388" y="476250"/>
            <a:ext cx="8964612" cy="1190625"/>
          </a:xfrm>
          <a:prstGeom prst="rect">
            <a:avLst/>
          </a:prstGeom>
          <a:noFill/>
          <a:ln w="9525">
            <a:noFill/>
            <a:miter lim="800000"/>
            <a:headEnd/>
            <a:tailEnd/>
          </a:ln>
          <a:effectLst/>
        </p:spPr>
        <p:txBody>
          <a:bodyPr>
            <a:spAutoFit/>
          </a:bodyPr>
          <a:lstStyle/>
          <a:p>
            <a:pPr algn="ctr"/>
            <a:r>
              <a:rPr lang="ru-RU" b="1">
                <a:solidFill>
                  <a:schemeClr val="tx2"/>
                </a:solidFill>
              </a:rPr>
              <a:t>Страховая медицинская организация, осуществляющая деятельность  в сфере обязательного медицинского</a:t>
            </a:r>
          </a:p>
          <a:p>
            <a:pPr algn="ctr"/>
            <a:r>
              <a:rPr lang="ru-RU" b="1">
                <a:solidFill>
                  <a:schemeClr val="tx2"/>
                </a:solidFill>
              </a:rPr>
              <a:t> страхования</a:t>
            </a:r>
            <a:br>
              <a:rPr lang="ru-RU" b="1">
                <a:solidFill>
                  <a:schemeClr val="tx2"/>
                </a:solidFill>
              </a:rPr>
            </a:br>
            <a:endParaRPr lang="ru-RU" b="1">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0" y="260351"/>
            <a:ext cx="8893175" cy="5870575"/>
          </a:xfrm>
        </p:spPr>
        <p:txBody>
          <a:bodyPr/>
          <a:lstStyle/>
          <a:p>
            <a:pPr marL="0" indent="0" algn="just">
              <a:lnSpc>
                <a:spcPct val="90000"/>
              </a:lnSpc>
              <a:buNone/>
            </a:pPr>
            <a:r>
              <a:rPr lang="ru-RU" sz="2100" dirty="0"/>
              <a:t> </a:t>
            </a:r>
          </a:p>
          <a:p>
            <a:pPr algn="just">
              <a:lnSpc>
                <a:spcPct val="90000"/>
              </a:lnSpc>
            </a:pPr>
            <a:r>
              <a:rPr lang="ru-RU" sz="2100" dirty="0">
                <a:solidFill>
                  <a:srgbClr val="000000"/>
                </a:solidFill>
              </a:rPr>
              <a:t>В России в качестве государственной политики в сфере обеспечения права граждан на бесплатную медицинскую помощь была принята преимущественно страховая модель ее организации и финансирования.</a:t>
            </a:r>
          </a:p>
          <a:p>
            <a:pPr algn="just">
              <a:lnSpc>
                <a:spcPct val="90000"/>
              </a:lnSpc>
            </a:pPr>
            <a:r>
              <a:rPr lang="ru-RU" sz="2100" dirty="0">
                <a:solidFill>
                  <a:srgbClr val="000000"/>
                </a:solidFill>
              </a:rPr>
              <a:t> В течение </a:t>
            </a:r>
            <a:r>
              <a:rPr lang="ru-RU" sz="2100" dirty="0" smtClean="0">
                <a:solidFill>
                  <a:srgbClr val="000000"/>
                </a:solidFill>
              </a:rPr>
              <a:t>двадцати пяти (1992 </a:t>
            </a:r>
            <a:r>
              <a:rPr lang="ru-RU" sz="2100" dirty="0">
                <a:solidFill>
                  <a:srgbClr val="000000"/>
                </a:solidFill>
              </a:rPr>
              <a:t>- </a:t>
            </a:r>
            <a:r>
              <a:rPr lang="ru-RU" sz="2100" dirty="0" smtClean="0">
                <a:solidFill>
                  <a:srgbClr val="000000"/>
                </a:solidFill>
              </a:rPr>
              <a:t>2017) </a:t>
            </a:r>
            <a:r>
              <a:rPr lang="ru-RU" sz="2100" dirty="0">
                <a:solidFill>
                  <a:srgbClr val="000000"/>
                </a:solidFill>
              </a:rPr>
              <a:t>была сформирована </a:t>
            </a:r>
            <a:r>
              <a:rPr lang="ru-RU" sz="2100" dirty="0" smtClean="0">
                <a:solidFill>
                  <a:srgbClr val="000000"/>
                </a:solidFill>
              </a:rPr>
              <a:t> и функционирует общегосударственная </a:t>
            </a:r>
            <a:r>
              <a:rPr lang="ru-RU" sz="2100" dirty="0">
                <a:solidFill>
                  <a:srgbClr val="000000"/>
                </a:solidFill>
              </a:rPr>
              <a:t>система обязательного медицинского страхования (ОМС).</a:t>
            </a:r>
          </a:p>
          <a:p>
            <a:pPr algn="just">
              <a:lnSpc>
                <a:spcPct val="90000"/>
              </a:lnSpc>
            </a:pPr>
            <a:r>
              <a:rPr lang="ru-RU" sz="2100" dirty="0">
                <a:solidFill>
                  <a:srgbClr val="000000"/>
                </a:solidFill>
              </a:rPr>
              <a:t> Таким образом сформированы нормативные предпосылки для определения границы между государственными обязательствами в области бесплатной медицинской помощи и сферой медицинских услуг, на которую эти гарантии не </a:t>
            </a:r>
            <a:r>
              <a:rPr lang="ru-RU" sz="2100" dirty="0" smtClean="0">
                <a:solidFill>
                  <a:srgbClr val="000000"/>
                </a:solidFill>
              </a:rPr>
              <a:t>распространяются</a:t>
            </a:r>
            <a:endParaRPr lang="ru-RU" sz="2100" dirty="0">
              <a:solidFill>
                <a:srgbClr val="00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nvPr>
        </p:nvGraphicFramePr>
        <p:xfrm>
          <a:off x="596900" y="3181191"/>
          <a:ext cx="7950200" cy="1897380"/>
        </p:xfrm>
        <a:graphic>
          <a:graphicData uri="http://schemas.openxmlformats.org/drawingml/2006/table">
            <a:tbl>
              <a:tblPr/>
              <a:tblGrid>
                <a:gridCol w="266487"/>
                <a:gridCol w="444145"/>
                <a:gridCol w="5139395"/>
                <a:gridCol w="713805"/>
                <a:gridCol w="748702"/>
                <a:gridCol w="637666"/>
              </a:tblGrid>
              <a:tr h="200025">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r>
                        <a:rPr lang="ru-RU" sz="1200" b="1" i="0" u="none" strike="noStrike">
                          <a:effectLst/>
                          <a:latin typeface="Arial"/>
                        </a:rPr>
                        <a:t>                                    Реестр страховых медицинских организаций на 2018 год</a:t>
                      </a: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r>
              <a:tr h="161925">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28625">
                <a:tc>
                  <a:txBody>
                    <a:bodyPr/>
                    <a:lstStyle/>
                    <a:p>
                      <a:pPr algn="ctr" fontAlgn="ctr"/>
                      <a:r>
                        <a:rPr lang="ru-RU" sz="800" b="0" i="0" u="none" strike="noStrike">
                          <a:solidFill>
                            <a:srgbClr val="000000"/>
                          </a:solidFill>
                          <a:effectLst/>
                          <a:latin typeface="Arial"/>
                        </a:rPr>
                        <a:t>№ п/п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Краткое имя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Населенный пункт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включения в      реестр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исключения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ru-RU" sz="900" b="0" i="0" u="none" strike="noStrike">
                          <a:effectLst/>
                          <a:latin typeface="Arial Cyr"/>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АО "Страховая компания "СОГАЗ-Мед"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ru-RU" sz="900" b="0" i="0" u="none" strike="noStrike">
                          <a:effectLst/>
                          <a:latin typeface="Arial Cyr"/>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ООО ВТБ МС (ранее Филиал "Оренбург-РОСНО-МС" ОАО "РОСНО-МС")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ru-RU" sz="900" b="0" i="0" u="none" strike="noStrike">
                          <a:effectLst/>
                          <a:latin typeface="Arial Cyr"/>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"РГС-Медицина" в Оренбургской области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14.08.2015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ru-RU" sz="900" b="0" i="0" u="none" strike="noStrike">
                          <a:effectLst/>
                          <a:latin typeface="Arial Cyr"/>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"СК "Ингосстрах-М" в г. Оренбург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ru-RU" sz="900" b="0" i="0" u="none" strike="noStrike">
                          <a:effectLst/>
                          <a:latin typeface="Arial Cyr"/>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АО "МАКС-М" в г. Оренбурге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060205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ru-RU">
                <a:solidFill>
                  <a:srgbClr val="000000"/>
                </a:solidFill>
              </a:rPr>
              <a:t> МО</a:t>
            </a:r>
          </a:p>
        </p:txBody>
      </p:sp>
      <p:sp>
        <p:nvSpPr>
          <p:cNvPr id="82947" name="Rectangle 3"/>
          <p:cNvSpPr>
            <a:spLocks noGrp="1" noChangeArrowheads="1"/>
          </p:cNvSpPr>
          <p:nvPr>
            <p:ph idx="1"/>
          </p:nvPr>
        </p:nvSpPr>
        <p:spPr>
          <a:xfrm>
            <a:off x="457200" y="1935165"/>
            <a:ext cx="8229600" cy="4734195"/>
          </a:xfrm>
        </p:spPr>
        <p:txBody>
          <a:bodyPr/>
          <a:lstStyle/>
          <a:p>
            <a:r>
              <a:rPr lang="ru-RU" sz="1900" dirty="0"/>
              <a:t>К</a:t>
            </a:r>
            <a:r>
              <a:rPr lang="ru-RU" sz="1900" dirty="0" smtClean="0"/>
              <a:t> </a:t>
            </a:r>
            <a:r>
              <a:rPr lang="ru-RU" sz="1900" dirty="0"/>
              <a:t>медицинским организациям в сфере обязательного медицинского страхования (далее - медицинские организации) относятся имеющие право на осуществление медицинской деятельности и включенные в реестр медицинских организаций, осуществляющих деятельность в сфере обязательного медицинского страхования (далее также - реестр медицинских организаций), в соответствии с настоящим Федеральным законом:</a:t>
            </a:r>
          </a:p>
          <a:p>
            <a:r>
              <a:rPr lang="ru-RU" sz="1900" dirty="0"/>
              <a:t>1) организации любой предусмотренной законодательством Российской Федерации организационно-правовой формы;</a:t>
            </a:r>
          </a:p>
          <a:p>
            <a:r>
              <a:rPr lang="ru-RU" sz="1900" dirty="0" smtClean="0"/>
              <a:t>2</a:t>
            </a:r>
            <a:r>
              <a:rPr lang="ru-RU" sz="1900" dirty="0"/>
              <a:t>) индивидуальные предприниматели, занимающиеся частной медицинской </a:t>
            </a:r>
            <a:r>
              <a:rPr lang="ru-RU" sz="1900" dirty="0" smtClean="0"/>
              <a:t>практикой</a:t>
            </a:r>
          </a:p>
          <a:p>
            <a:r>
              <a:rPr lang="ru-RU" sz="1900" dirty="0" smtClean="0"/>
              <a:t>140 МО в реестре ТФОМС Оренбургской области</a:t>
            </a:r>
          </a:p>
          <a:p>
            <a:r>
              <a:rPr lang="ru-RU" sz="2000" dirty="0"/>
              <a:t>С 2011 года число частных медицинских организаций, работающих в ОМС, постоянно увеличивается, и на сегодняшний день их число составляет более 2,7 тысяч (почти 30%)</a:t>
            </a:r>
            <a:endParaRPr lang="ru-RU" sz="1900" dirty="0"/>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5335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ru-RU" b="1">
                <a:solidFill>
                  <a:srgbClr val="000000"/>
                </a:solidFill>
              </a:rPr>
              <a:t>Страховой медицинский полис</a:t>
            </a:r>
            <a:r>
              <a:rPr lang="ru-RU"/>
              <a:t> </a:t>
            </a:r>
          </a:p>
        </p:txBody>
      </p:sp>
      <p:sp>
        <p:nvSpPr>
          <p:cNvPr id="89091" name="Rectangle 3"/>
          <p:cNvSpPr>
            <a:spLocks noGrp="1" noChangeArrowheads="1"/>
          </p:cNvSpPr>
          <p:nvPr>
            <p:ph idx="1"/>
          </p:nvPr>
        </p:nvSpPr>
        <p:spPr/>
        <p:txBody>
          <a:bodyPr/>
          <a:lstStyle/>
          <a:p>
            <a:r>
              <a:rPr lang="ru-RU">
                <a:solidFill>
                  <a:srgbClr val="000000"/>
                </a:solidFill>
              </a:rPr>
              <a:t>- это документ, удостоверяющий право застрахованного гражданина на получение медицинской помощи на всей территории РФ объеме Базовой программы обязательного медицинского страхования, и в объеме Территориальной программы ОМС - в месте получения полиса.</a:t>
            </a:r>
            <a:r>
              <a:rPr lang="ru-RU"/>
              <a:t> </a:t>
            </a: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4294967295"/>
          </p:nvPr>
        </p:nvSpPr>
        <p:spPr>
          <a:xfrm>
            <a:off x="0" y="188915"/>
            <a:ext cx="8001000" cy="5830887"/>
          </a:xfrm>
        </p:spPr>
        <p:txBody>
          <a:bodyPr/>
          <a:lstStyle/>
          <a:p>
            <a:r>
              <a:rPr lang="ru-RU" sz="260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a:t>
            </a:r>
          </a:p>
          <a:p>
            <a:r>
              <a:rPr lang="ru-RU" sz="2600"/>
              <a:t> договора о финансовом обеспечении обязательного медицинского страхования  </a:t>
            </a:r>
          </a:p>
          <a:p>
            <a:r>
              <a:rPr lang="ru-RU" sz="2600"/>
              <a:t>договора на оказание и оплату медицинской помощи по обязательному медицинскому страхованию</a:t>
            </a: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a:r>
              <a:rPr lang="ru-RU" sz="2000" b="1"/>
              <a:t>Договор о финансовом обеспечении обязательного медицинского страхования</a:t>
            </a:r>
            <a:br>
              <a:rPr lang="ru-RU" sz="2000" b="1"/>
            </a:br>
            <a:r>
              <a:rPr lang="ru-RU" sz="2000"/>
              <a:t/>
            </a:r>
            <a:br>
              <a:rPr lang="ru-RU" sz="2000"/>
            </a:br>
            <a:endParaRPr lang="ru-RU" sz="2000"/>
          </a:p>
        </p:txBody>
      </p:sp>
      <p:sp>
        <p:nvSpPr>
          <p:cNvPr id="153603" name="Rectangle 3"/>
          <p:cNvSpPr>
            <a:spLocks noGrp="1" noChangeArrowheads="1"/>
          </p:cNvSpPr>
          <p:nvPr>
            <p:ph idx="1"/>
          </p:nvPr>
        </p:nvSpPr>
        <p:spPr/>
        <p:txBody>
          <a:bodyPr/>
          <a:lstStyle/>
          <a:p>
            <a:r>
              <a:rPr lang="ru-RU" sz="2600"/>
              <a:t>По договору о финансовом обеспечении обязательного медицинского страхования страховая медицинская организация обязуется оплатить медицинскую помощь, оказанную застрахованным лицам в соответствии с условиями, установленными территориальной программой обязательного медицинского страхования, за счет целевых средств.</a:t>
            </a: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9388" y="304801"/>
            <a:ext cx="8640762" cy="1216025"/>
          </a:xfrm>
        </p:spPr>
        <p:txBody>
          <a:bodyPr/>
          <a:lstStyle/>
          <a:p>
            <a:r>
              <a:rPr lang="ru-RU" sz="2400"/>
              <a:t/>
            </a:r>
            <a:br>
              <a:rPr lang="ru-RU" sz="2400"/>
            </a:br>
            <a:r>
              <a:rPr lang="ru-RU" sz="2400"/>
              <a:t/>
            </a:r>
            <a:br>
              <a:rPr lang="ru-RU" sz="2400"/>
            </a:br>
            <a:r>
              <a:rPr lang="ru-RU" sz="2400"/>
              <a:t/>
            </a:r>
            <a:br>
              <a:rPr lang="ru-RU" sz="2400"/>
            </a:br>
            <a:r>
              <a:rPr lang="ru-RU" sz="2400"/>
              <a:t/>
            </a:r>
            <a:br>
              <a:rPr lang="ru-RU" sz="2400"/>
            </a:br>
            <a:endParaRPr lang="ru-RU" sz="3400"/>
          </a:p>
        </p:txBody>
      </p:sp>
      <p:sp>
        <p:nvSpPr>
          <p:cNvPr id="155651" name="Rectangle 3"/>
          <p:cNvSpPr>
            <a:spLocks noGrp="1" noChangeArrowheads="1"/>
          </p:cNvSpPr>
          <p:nvPr>
            <p:ph idx="1"/>
          </p:nvPr>
        </p:nvSpPr>
        <p:spPr/>
        <p:txBody>
          <a:bodyPr/>
          <a:lstStyle/>
          <a:p>
            <a:pPr>
              <a:lnSpc>
                <a:spcPct val="80000"/>
              </a:lnSpc>
            </a:pPr>
            <a:r>
              <a:rPr lang="ru-RU" sz="2600"/>
              <a:t>По договору на оказание и оплату медицинской помощи по обязательному медицинскому страхованию медицинская организация обязуется оказать медицинскую помощь застрахованному лицу в рамках территориальной программы обязательного медицинского страхования, а страховая медицинская организация обязуется оплатить медицинскую помощь, оказанную в соответствии с территориальной программой обязательного медицинского страхования.</a:t>
            </a:r>
          </a:p>
        </p:txBody>
      </p:sp>
      <p:sp>
        <p:nvSpPr>
          <p:cNvPr id="155652" name="Rectangle 4"/>
          <p:cNvSpPr>
            <a:spLocks noChangeArrowheads="1"/>
          </p:cNvSpPr>
          <p:nvPr/>
        </p:nvSpPr>
        <p:spPr bwMode="auto">
          <a:xfrm>
            <a:off x="250826" y="476253"/>
            <a:ext cx="10374313" cy="1006475"/>
          </a:xfrm>
          <a:prstGeom prst="rect">
            <a:avLst/>
          </a:prstGeom>
          <a:noFill/>
          <a:ln w="9525">
            <a:noFill/>
            <a:miter lim="800000"/>
            <a:headEnd/>
            <a:tailEnd/>
          </a:ln>
          <a:effectLst/>
        </p:spPr>
        <p:txBody>
          <a:bodyPr>
            <a:spAutoFit/>
          </a:bodyPr>
          <a:lstStyle/>
          <a:p>
            <a:pPr algn="ctr"/>
            <a:r>
              <a:rPr lang="ru-RU" sz="2000">
                <a:solidFill>
                  <a:schemeClr val="tx2"/>
                </a:solidFill>
              </a:rPr>
              <a:t>Договор на оказание и оплату медицинской помощи </a:t>
            </a:r>
          </a:p>
          <a:p>
            <a:pPr algn="ctr"/>
            <a:r>
              <a:rPr lang="ru-RU" sz="2000">
                <a:solidFill>
                  <a:schemeClr val="tx2"/>
                </a:solidFill>
              </a:rPr>
              <a:t>по обязательному медицинскому страхованию</a:t>
            </a:r>
            <a:br>
              <a:rPr lang="ru-RU" sz="2000">
                <a:solidFill>
                  <a:schemeClr val="tx2"/>
                </a:solidFill>
              </a:rPr>
            </a:br>
            <a:endParaRPr lang="ru-RU" sz="200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a:xfrm>
            <a:off x="533410" y="328613"/>
            <a:ext cx="8199835" cy="868362"/>
          </a:xfrm>
          <a:solidFill>
            <a:schemeClr val="accent3">
              <a:lumMod val="75000"/>
            </a:schemeClr>
          </a:solidFill>
        </p:spPr>
        <p:txBody>
          <a:bodyPr anchor="ctr"/>
          <a:lstStyle/>
          <a:p>
            <a:pPr algn="ctr" eaLnBrk="1" hangingPunct="1">
              <a:defRPr/>
            </a:pPr>
            <a:r>
              <a:rPr lang="ru-RU" altLang="ru-RU" sz="2800" b="1" dirty="0" smtClean="0">
                <a:solidFill>
                  <a:schemeClr val="bg1"/>
                </a:solidFill>
              </a:rPr>
              <a:t>Структура расходов медицинских организаций</a:t>
            </a:r>
            <a:br>
              <a:rPr lang="ru-RU" altLang="ru-RU" sz="2800" b="1" dirty="0" smtClean="0">
                <a:solidFill>
                  <a:schemeClr val="bg1"/>
                </a:solidFill>
              </a:rPr>
            </a:br>
            <a:r>
              <a:rPr lang="ru-RU" altLang="ru-RU" sz="2800" b="1" dirty="0" smtClean="0">
                <a:solidFill>
                  <a:schemeClr val="bg1"/>
                </a:solidFill>
              </a:rPr>
              <a:t>Оренбургской области в 2016 году</a:t>
            </a:r>
          </a:p>
        </p:txBody>
      </p:sp>
      <p:graphicFrame>
        <p:nvGraphicFramePr>
          <p:cNvPr id="34819" name="Диаграмма 5"/>
          <p:cNvGraphicFramePr>
            <a:graphicFrameLocks/>
          </p:cNvGraphicFramePr>
          <p:nvPr/>
        </p:nvGraphicFramePr>
        <p:xfrm>
          <a:off x="495301" y="1290638"/>
          <a:ext cx="8489156" cy="5091112"/>
        </p:xfrm>
        <a:graphic>
          <a:graphicData uri="http://schemas.openxmlformats.org/presentationml/2006/ole">
            <mc:AlternateContent xmlns:mc="http://schemas.openxmlformats.org/markup-compatibility/2006">
              <mc:Choice xmlns:v="urn:schemas-microsoft-com:vml" Requires="v">
                <p:oleObj spid="_x0000_s4128" name="Диаграмма" r:id="rId3" imgW="11327350" imgH="5096698" progId="Excel.Chart.8">
                  <p:embed/>
                </p:oleObj>
              </mc:Choice>
              <mc:Fallback>
                <p:oleObj name="Диаграмма" r:id="rId3" imgW="11327350" imgH="50966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1" y="1290638"/>
                        <a:ext cx="8489156"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Выноска 1 9"/>
          <p:cNvSpPr/>
          <p:nvPr/>
        </p:nvSpPr>
        <p:spPr>
          <a:xfrm>
            <a:off x="3957638" y="5272088"/>
            <a:ext cx="685800" cy="360362"/>
          </a:xfrm>
          <a:prstGeom prst="borderCallout1">
            <a:avLst>
              <a:gd name="adj1" fmla="val 52788"/>
              <a:gd name="adj2" fmla="val -2147"/>
              <a:gd name="adj3" fmla="val 54873"/>
              <a:gd name="adj4" fmla="val -63076"/>
            </a:avLst>
          </a:prstGeom>
          <a:solidFill>
            <a:schemeClr val="bg1"/>
          </a:solidFill>
          <a:ln>
            <a:solidFill>
              <a:srgbClr val="0070C0"/>
            </a:solidFill>
          </a:ln>
        </p:spPr>
        <p:style>
          <a:lnRef idx="3">
            <a:schemeClr val="lt1"/>
          </a:lnRef>
          <a:fillRef idx="1">
            <a:schemeClr val="accent5"/>
          </a:fillRef>
          <a:effectRef idx="1">
            <a:schemeClr val="accent5"/>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800" b="1" dirty="0" smtClean="0">
                <a:solidFill>
                  <a:prstClr val="black"/>
                </a:solidFill>
              </a:rPr>
              <a:t>6,5 %</a:t>
            </a:r>
            <a:endParaRPr lang="ru-RU" sz="1800" b="1" dirty="0">
              <a:solidFill>
                <a:prstClr val="black"/>
              </a:solidFill>
            </a:endParaRPr>
          </a:p>
        </p:txBody>
      </p:sp>
      <p:sp>
        <p:nvSpPr>
          <p:cNvPr id="11" name="Выноска 1 10"/>
          <p:cNvSpPr/>
          <p:nvPr/>
        </p:nvSpPr>
        <p:spPr>
          <a:xfrm>
            <a:off x="3200401" y="4657746"/>
            <a:ext cx="634604" cy="358775"/>
          </a:xfrm>
          <a:prstGeom prst="borderCallout1">
            <a:avLst>
              <a:gd name="adj1" fmla="val 52788"/>
              <a:gd name="adj2" fmla="val -1116"/>
              <a:gd name="adj3" fmla="val 62728"/>
              <a:gd name="adj4" fmla="val -39531"/>
            </a:avLst>
          </a:prstGeom>
          <a:solidFill>
            <a:schemeClr val="bg1"/>
          </a:solidFill>
          <a:ln>
            <a:solidFill>
              <a:srgbClr val="7030A0"/>
            </a:solidFill>
          </a:ln>
        </p:spPr>
        <p:style>
          <a:lnRef idx="3">
            <a:schemeClr val="lt1"/>
          </a:lnRef>
          <a:fillRef idx="1">
            <a:schemeClr val="accent5"/>
          </a:fillRef>
          <a:effectRef idx="1">
            <a:schemeClr val="accent5"/>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800" b="1" dirty="0" smtClean="0">
                <a:solidFill>
                  <a:prstClr val="black"/>
                </a:solidFill>
              </a:rPr>
              <a:t>0,7 %</a:t>
            </a:r>
            <a:endParaRPr lang="ru-RU" sz="1800" b="1" dirty="0">
              <a:solidFill>
                <a:prstClr val="black"/>
              </a:solidFill>
            </a:endParaRPr>
          </a:p>
        </p:txBody>
      </p:sp>
      <p:sp>
        <p:nvSpPr>
          <p:cNvPr id="12" name="Выноска 1 11"/>
          <p:cNvSpPr/>
          <p:nvPr/>
        </p:nvSpPr>
        <p:spPr>
          <a:xfrm>
            <a:off x="3654039" y="4073533"/>
            <a:ext cx="607219" cy="322263"/>
          </a:xfrm>
          <a:prstGeom prst="borderCallout1">
            <a:avLst>
              <a:gd name="adj1" fmla="val 51088"/>
              <a:gd name="adj2" fmla="val -1116"/>
              <a:gd name="adj3" fmla="val 58751"/>
              <a:gd name="adj4" fmla="val -65161"/>
            </a:avLst>
          </a:prstGeom>
          <a:solidFill>
            <a:schemeClr val="bg1"/>
          </a:solidFill>
          <a:ln>
            <a:solidFill>
              <a:srgbClr val="FF99CC"/>
            </a:solidFill>
          </a:ln>
        </p:spPr>
        <p:style>
          <a:lnRef idx="3">
            <a:schemeClr val="lt1"/>
          </a:lnRef>
          <a:fillRef idx="1">
            <a:schemeClr val="accent5"/>
          </a:fillRef>
          <a:effectRef idx="1">
            <a:schemeClr val="accent5"/>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800" b="1" dirty="0" smtClean="0">
                <a:solidFill>
                  <a:prstClr val="black"/>
                </a:solidFill>
              </a:rPr>
              <a:t>4,6 %</a:t>
            </a:r>
            <a:endParaRPr lang="ru-RU" sz="1800" b="1" dirty="0">
              <a:solidFill>
                <a:prstClr val="black"/>
              </a:solidFill>
            </a:endParaRPr>
          </a:p>
        </p:txBody>
      </p:sp>
      <p:sp>
        <p:nvSpPr>
          <p:cNvPr id="13" name="Выноска 1 12"/>
          <p:cNvSpPr/>
          <p:nvPr/>
        </p:nvSpPr>
        <p:spPr>
          <a:xfrm>
            <a:off x="3537349" y="3444882"/>
            <a:ext cx="594122" cy="360363"/>
          </a:xfrm>
          <a:prstGeom prst="borderCallout1">
            <a:avLst>
              <a:gd name="adj1" fmla="val 55407"/>
              <a:gd name="adj2" fmla="val -1116"/>
              <a:gd name="adj3" fmla="val 60110"/>
              <a:gd name="adj4" fmla="val -57216"/>
            </a:avLst>
          </a:prstGeom>
          <a:solidFill>
            <a:schemeClr val="bg1"/>
          </a:solidFill>
          <a:ln>
            <a:solidFill>
              <a:srgbClr val="C00000"/>
            </a:solidFill>
          </a:ln>
        </p:spPr>
        <p:style>
          <a:lnRef idx="3">
            <a:schemeClr val="lt1"/>
          </a:lnRef>
          <a:fillRef idx="1">
            <a:schemeClr val="accent5"/>
          </a:fillRef>
          <a:effectRef idx="1">
            <a:schemeClr val="accent5"/>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800" b="1" dirty="0" smtClean="0">
                <a:solidFill>
                  <a:prstClr val="black"/>
                </a:solidFill>
              </a:rPr>
              <a:t>3,8 %</a:t>
            </a:r>
            <a:endParaRPr lang="ru-RU" sz="1800" b="1" dirty="0">
              <a:solidFill>
                <a:prstClr val="black"/>
              </a:solidFill>
            </a:endParaRPr>
          </a:p>
        </p:txBody>
      </p:sp>
      <p:sp>
        <p:nvSpPr>
          <p:cNvPr id="14" name="Выноска 1 13"/>
          <p:cNvSpPr/>
          <p:nvPr/>
        </p:nvSpPr>
        <p:spPr>
          <a:xfrm>
            <a:off x="3278983" y="2854346"/>
            <a:ext cx="556022" cy="360363"/>
          </a:xfrm>
          <a:prstGeom prst="borderCallout1">
            <a:avLst>
              <a:gd name="adj1" fmla="val 44934"/>
              <a:gd name="adj2" fmla="val 155"/>
              <a:gd name="adj3" fmla="val 54873"/>
              <a:gd name="adj4" fmla="val -40635"/>
            </a:avLst>
          </a:prstGeom>
          <a:solidFill>
            <a:schemeClr val="bg1"/>
          </a:solidFill>
          <a:ln>
            <a:solidFill>
              <a:srgbClr val="33CCCC"/>
            </a:solidFill>
          </a:ln>
        </p:spPr>
        <p:style>
          <a:lnRef idx="3">
            <a:schemeClr val="lt1"/>
          </a:lnRef>
          <a:fillRef idx="1">
            <a:schemeClr val="accent5"/>
          </a:fillRef>
          <a:effectRef idx="1">
            <a:schemeClr val="accent5"/>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800" b="1" dirty="0" smtClean="0">
                <a:solidFill>
                  <a:prstClr val="black"/>
                </a:solidFill>
              </a:rPr>
              <a:t>2,1%</a:t>
            </a:r>
            <a:endParaRPr lang="ru-RU" sz="1800" b="1" dirty="0">
              <a:solidFill>
                <a:prstClr val="black"/>
              </a:solidFill>
            </a:endParaRPr>
          </a:p>
        </p:txBody>
      </p:sp>
      <p:sp>
        <p:nvSpPr>
          <p:cNvPr id="15" name="Выноска 1 14"/>
          <p:cNvSpPr/>
          <p:nvPr/>
        </p:nvSpPr>
        <p:spPr>
          <a:xfrm>
            <a:off x="4289822" y="2205038"/>
            <a:ext cx="685800" cy="360362"/>
          </a:xfrm>
          <a:prstGeom prst="borderCallout1">
            <a:avLst>
              <a:gd name="adj1" fmla="val 52789"/>
              <a:gd name="adj2" fmla="val -85"/>
              <a:gd name="adj3" fmla="val 54874"/>
              <a:gd name="adj4" fmla="val -43488"/>
            </a:avLst>
          </a:prstGeom>
          <a:solidFill>
            <a:schemeClr val="bg1"/>
          </a:solidFill>
          <a:ln>
            <a:solidFill>
              <a:srgbClr val="FFFF00"/>
            </a:solidFill>
          </a:ln>
        </p:spPr>
        <p:style>
          <a:lnRef idx="3">
            <a:schemeClr val="lt1"/>
          </a:lnRef>
          <a:fillRef idx="1">
            <a:schemeClr val="accent5"/>
          </a:fillRef>
          <a:effectRef idx="1">
            <a:schemeClr val="accent5"/>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800" b="1" dirty="0" smtClean="0">
                <a:solidFill>
                  <a:prstClr val="black"/>
                </a:solidFill>
              </a:rPr>
              <a:t>12,2 %</a:t>
            </a:r>
            <a:endParaRPr lang="ru-RU" sz="1800" b="1" dirty="0">
              <a:solidFill>
                <a:prstClr val="black"/>
              </a:solidFill>
            </a:endParaRPr>
          </a:p>
        </p:txBody>
      </p:sp>
      <p:grpSp>
        <p:nvGrpSpPr>
          <p:cNvPr id="34826" name="Группа 15"/>
          <p:cNvGrpSpPr>
            <a:grpSpLocks/>
          </p:cNvGrpSpPr>
          <p:nvPr/>
        </p:nvGrpSpPr>
        <p:grpSpPr bwMode="auto">
          <a:xfrm>
            <a:off x="102396" y="5686445"/>
            <a:ext cx="8952310" cy="1155349"/>
            <a:chOff x="136094" y="5686501"/>
            <a:chExt cx="11936569" cy="1154426"/>
          </a:xfrm>
        </p:grpSpPr>
        <p:sp>
          <p:nvSpPr>
            <p:cNvPr id="17" name="Rectangle 7"/>
            <p:cNvSpPr>
              <a:spLocks noChangeArrowheads="1"/>
            </p:cNvSpPr>
            <p:nvPr/>
          </p:nvSpPr>
          <p:spPr bwMode="auto">
            <a:xfrm>
              <a:off x="2207809" y="6092576"/>
              <a:ext cx="8085243" cy="43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defRPr/>
              </a:pPr>
              <a:endParaRPr lang="ru-RU" altLang="ru-RU" sz="2000">
                <a:solidFill>
                  <a:srgbClr val="242852"/>
                </a:solidFill>
              </a:endParaRPr>
            </a:p>
          </p:txBody>
        </p:sp>
        <p:sp>
          <p:nvSpPr>
            <p:cNvPr id="18" name="TextBox 1"/>
            <p:cNvSpPr txBox="1">
              <a:spLocks noChangeArrowheads="1"/>
            </p:cNvSpPr>
            <p:nvPr/>
          </p:nvSpPr>
          <p:spPr bwMode="auto">
            <a:xfrm>
              <a:off x="809925" y="6318125"/>
              <a:ext cx="11262738" cy="522802"/>
            </a:xfrm>
            <a:prstGeom prst="rect">
              <a:avLst/>
            </a:prstGeom>
            <a:gradFill flip="none" rotWithShape="1">
              <a:gsLst>
                <a:gs pos="0">
                  <a:schemeClr val="accent1">
                    <a:lumMod val="75000"/>
                  </a:schemeClr>
                </a:gs>
                <a:gs pos="43000">
                  <a:srgbClr val="CCFFFF"/>
                </a:gs>
                <a:gs pos="65000">
                  <a:schemeClr val="bg1">
                    <a:lumMod val="95000"/>
                  </a:schemeClr>
                </a:gs>
                <a:gs pos="100000">
                  <a:srgbClr val="146398"/>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soft" dir="tl"/>
            </a:scene3d>
            <a:sp3d>
              <a:bevelT w="88900" h="88900"/>
            </a:sp3d>
            <a:extLst/>
          </p:spPr>
          <p:txBody>
            <a:bodyPr anchor="ctr">
              <a:spAutoFit/>
            </a:bodyPr>
            <a:lstStyle/>
            <a:p>
              <a:pPr algn="ctr" fontAlgn="auto">
                <a:spcBef>
                  <a:spcPts val="0"/>
                </a:spcBef>
                <a:spcAft>
                  <a:spcPts val="0"/>
                </a:spcAft>
                <a:defRPr/>
              </a:pPr>
              <a:r>
                <a:rPr lang="ru-RU" sz="1400" b="1" kern="0" dirty="0">
                  <a:solidFill>
                    <a:srgbClr val="002060"/>
                  </a:solidFill>
                  <a:latin typeface="Times New Roman"/>
                  <a:cs typeface="Times New Roman" pitchFamily="18" charset="0"/>
                </a:rPr>
                <a:t>ТЕРРИТОРИАЛЬНЫЙ ФОНД ОБЯЗАТЕЛЬНОГО МЕДИЦИНСКОГО СТРАХОВАНИЯ ОРЕНБУРГСКОЙ ОБЛАСТИ</a:t>
              </a:r>
            </a:p>
          </p:txBody>
        </p:sp>
        <p:pic>
          <p:nvPicPr>
            <p:cNvPr id="19" name="Рисунок 18"/>
            <p:cNvPicPr>
              <a:picLocks noChangeAspect="1"/>
            </p:cNvPicPr>
            <p:nvPr/>
          </p:nvPicPr>
          <p:blipFill>
            <a:blip r:embed="rId5">
              <a:extLst/>
            </a:blip>
            <a:stretch>
              <a:fillRect/>
            </a:stretch>
          </p:blipFill>
          <p:spPr bwMode="auto">
            <a:xfrm rot="21251119">
              <a:off x="136094" y="5686501"/>
              <a:ext cx="839411" cy="1006983"/>
            </a:xfrm>
            <a:prstGeom prst="roundRect">
              <a:avLst>
                <a:gd name="adj" fmla="val 19013"/>
              </a:avLst>
            </a:prstGeom>
            <a:blipFill>
              <a:blip r:embed="rId6"/>
              <a:tile tx="0" ty="0" sx="100000" sy="100000" flip="none" algn="tl"/>
            </a:blipFill>
            <a:ln>
              <a:solidFill>
                <a:srgbClr val="95A6D1"/>
              </a:solidFill>
            </a:ln>
            <a:effectLst>
              <a:outerShdw blurRad="152400" dist="12000" dir="900000" sy="98000" kx="110000" ky="200000" algn="tl" rotWithShape="0">
                <a:srgbClr val="000000"/>
              </a:outerShdw>
            </a:effectLst>
            <a:scene3d>
              <a:camera prst="perspectiveRelaxed">
                <a:rot lat="21138886" lon="20042014" rev="21405347"/>
              </a:camera>
              <a:lightRig rig="threePt" dir="t"/>
            </a:scene3d>
            <a:sp3d extrusionH="76200" contourW="6350" prstMaterial="matte">
              <a:bevelT w="101600" h="101600"/>
              <a:extrusionClr>
                <a:srgbClr val="242852">
                  <a:lumMod val="40000"/>
                  <a:lumOff val="60000"/>
                </a:srgbClr>
              </a:extrusionClr>
              <a:contourClr>
                <a:srgbClr val="66FFFF"/>
              </a:contourClr>
            </a:sp3d>
          </p:spPr>
        </p:pic>
        <p:sp>
          <p:nvSpPr>
            <p:cNvPr id="20" name="Скругленный прямоугольник 19"/>
            <p:cNvSpPr/>
            <p:nvPr/>
          </p:nvSpPr>
          <p:spPr>
            <a:xfrm>
              <a:off x="11590886" y="6373813"/>
              <a:ext cx="477106" cy="300028"/>
            </a:xfrm>
            <a:prstGeom prst="roundRect">
              <a:avLst>
                <a:gd name="adj" fmla="val 27048"/>
              </a:avLst>
            </a:prstGeom>
            <a:solidFill>
              <a:schemeClr val="bg1">
                <a:lumMod val="95000"/>
              </a:schemeClr>
            </a:solidFill>
            <a:ln>
              <a:solidFill>
                <a:srgbClr val="146398"/>
              </a:solidFill>
            </a:ln>
            <a:effectLst>
              <a:outerShdw blurRad="149987" dist="250190" dir="8460000" algn="ctr">
                <a:srgbClr val="000000">
                  <a:alpha val="28000"/>
                </a:srgbClr>
              </a:outerShdw>
            </a:effectLst>
            <a:scene3d>
              <a:camera prst="obliqueBottomRight"/>
              <a:lightRig rig="contrasting" dir="t">
                <a:rot lat="0" lon="0" rev="1500000"/>
              </a:lightRig>
            </a:scene3d>
            <a:sp3d extrusionH="76200" contourW="12700" prstMaterial="metal">
              <a:bevelT w="88900" h="88900"/>
              <a:extrusionClr>
                <a:srgbClr val="66FFFF"/>
              </a:extrusionClr>
              <a:contourClr>
                <a:srgbClr val="30777C"/>
              </a:contourClr>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0" hangingPunct="0">
                <a:defRPr/>
              </a:pPr>
              <a:r>
                <a:rPr lang="ru-RU" b="1" dirty="0">
                  <a:solidFill>
                    <a:srgbClr val="4A66AC">
                      <a:lumMod val="50000"/>
                    </a:srgbClr>
                  </a:solidFill>
                </a:rPr>
                <a:t>18</a:t>
              </a:r>
            </a:p>
          </p:txBody>
        </p:sp>
      </p:grpSp>
    </p:spTree>
    <p:extLst>
      <p:ext uri="{BB962C8B-B14F-4D97-AF65-F5344CB8AC3E}">
        <p14:creationId xmlns:p14="http://schemas.microsoft.com/office/powerpoint/2010/main" val="84506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3147" y="100016"/>
            <a:ext cx="8262938" cy="890587"/>
          </a:xfrm>
          <a:solidFill>
            <a:schemeClr val="accent3">
              <a:lumMod val="75000"/>
            </a:schemeClr>
          </a:solidFill>
        </p:spPr>
        <p:txBody>
          <a:bodyPr>
            <a:normAutofit fontScale="90000"/>
          </a:bodyPr>
          <a:lstStyle/>
          <a:p>
            <a:pPr algn="ctr">
              <a:defRPr/>
            </a:pPr>
            <a:r>
              <a:rPr lang="ru-RU" sz="3200" dirty="0" smtClean="0">
                <a:solidFill>
                  <a:schemeClr val="bg1"/>
                </a:solidFill>
              </a:rPr>
              <a:t>Результаты экспертной работы СМО и ТФОМС по оказанию медицинских услуг</a:t>
            </a:r>
            <a:endParaRPr lang="ru-RU" sz="3200" dirty="0">
              <a:solidFill>
                <a:schemeClr val="bg1"/>
              </a:solidFill>
            </a:endParaRPr>
          </a:p>
        </p:txBody>
      </p:sp>
      <p:graphicFrame>
        <p:nvGraphicFramePr>
          <p:cNvPr id="39939" name="Объект 9"/>
          <p:cNvGraphicFramePr>
            <a:graphicFrameLocks noGrp="1"/>
          </p:cNvGraphicFramePr>
          <p:nvPr>
            <p:ph sz="half" idx="1"/>
          </p:nvPr>
        </p:nvGraphicFramePr>
        <p:xfrm>
          <a:off x="375047" y="1577979"/>
          <a:ext cx="4019550" cy="4873625"/>
        </p:xfrm>
        <a:graphic>
          <a:graphicData uri="http://schemas.openxmlformats.org/presentationml/2006/ole">
            <mc:AlternateContent xmlns:mc="http://schemas.openxmlformats.org/markup-compatibility/2006">
              <mc:Choice xmlns:v="urn:schemas-microsoft-com:vml" Requires="v">
                <p:oleObj spid="_x0000_s5180" name="Диаграмма" r:id="rId3" imgW="5364945" imgH="4883319" progId="Excel.Chart.8">
                  <p:embed/>
                </p:oleObj>
              </mc:Choice>
              <mc:Fallback>
                <p:oleObj name="Диаграмма" r:id="rId3" imgW="5364945" imgH="4883319"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47" y="1577979"/>
                        <a:ext cx="40195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Скругленная прямоугольная выноска 14"/>
          <p:cNvSpPr/>
          <p:nvPr/>
        </p:nvSpPr>
        <p:spPr>
          <a:xfrm>
            <a:off x="196440" y="3481024"/>
            <a:ext cx="896302" cy="828656"/>
          </a:xfrm>
          <a:prstGeom prst="wedgeRoundRectCallout">
            <a:avLst>
              <a:gd name="adj1" fmla="val 57246"/>
              <a:gd name="adj2" fmla="val 178465"/>
              <a:gd name="adj3" fmla="val 16667"/>
            </a:avLst>
          </a:prstGeom>
          <a:solidFill>
            <a:srgbClr val="FF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600" b="1" dirty="0" smtClean="0">
                <a:solidFill>
                  <a:prstClr val="white"/>
                </a:solidFill>
              </a:rPr>
              <a:t>14,7 % </a:t>
            </a:r>
            <a:r>
              <a:rPr lang="ru-RU" sz="1200" b="1" dirty="0" smtClean="0">
                <a:solidFill>
                  <a:prstClr val="white"/>
                </a:solidFill>
              </a:rPr>
              <a:t>от проверенных случаев</a:t>
            </a:r>
            <a:endParaRPr lang="ru-RU" sz="1200" b="1" dirty="0">
              <a:solidFill>
                <a:prstClr val="white"/>
              </a:solidFill>
            </a:endParaRPr>
          </a:p>
        </p:txBody>
      </p:sp>
      <p:sp>
        <p:nvSpPr>
          <p:cNvPr id="17" name="Стрелка вправо 16"/>
          <p:cNvSpPr/>
          <p:nvPr/>
        </p:nvSpPr>
        <p:spPr>
          <a:xfrm rot="20277138">
            <a:off x="1503507" y="2592350"/>
            <a:ext cx="1179192" cy="711590"/>
          </a:xfrm>
          <a:prstGeom prst="rightArrow">
            <a:avLst/>
          </a:prstGeom>
          <a:solidFill>
            <a:srgbClr val="89558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prstClr val="white"/>
                </a:solidFill>
                <a:latin typeface="Franklin Gothic Medium"/>
              </a:rPr>
              <a:t>рост 1.8 раза</a:t>
            </a:r>
          </a:p>
        </p:txBody>
      </p:sp>
      <p:graphicFrame>
        <p:nvGraphicFramePr>
          <p:cNvPr id="39946" name="Объект 9"/>
          <p:cNvGraphicFramePr>
            <a:graphicFrameLocks noGrp="1"/>
          </p:cNvGraphicFramePr>
          <p:nvPr>
            <p:ph sz="half" idx="2"/>
          </p:nvPr>
        </p:nvGraphicFramePr>
        <p:xfrm>
          <a:off x="4705356" y="1577979"/>
          <a:ext cx="4008835" cy="4873625"/>
        </p:xfrm>
        <a:graphic>
          <a:graphicData uri="http://schemas.openxmlformats.org/presentationml/2006/ole">
            <mc:AlternateContent xmlns:mc="http://schemas.openxmlformats.org/markup-compatibility/2006">
              <mc:Choice xmlns:v="urn:schemas-microsoft-com:vml" Requires="v">
                <p:oleObj spid="_x0000_s5181" name="Диаграмма" r:id="rId5" imgW="5346655" imgH="4883319" progId="Excel.Chart.8">
                  <p:embed/>
                </p:oleObj>
              </mc:Choice>
              <mc:Fallback>
                <p:oleObj name="Диаграмма" r:id="rId5" imgW="5346655" imgH="4883319"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356" y="1577979"/>
                        <a:ext cx="400883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Скругленная прямоугольная выноска 15"/>
          <p:cNvSpPr/>
          <p:nvPr/>
        </p:nvSpPr>
        <p:spPr>
          <a:xfrm>
            <a:off x="7850985" y="3443695"/>
            <a:ext cx="985830" cy="816504"/>
          </a:xfrm>
          <a:prstGeom prst="wedgeRoundRectCallout">
            <a:avLst>
              <a:gd name="adj1" fmla="val -39981"/>
              <a:gd name="adj2" fmla="val 135529"/>
              <a:gd name="adj3" fmla="val 16667"/>
            </a:avLst>
          </a:prstGeom>
          <a:solidFill>
            <a:srgbClr val="FF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600" b="1" dirty="0" smtClean="0">
                <a:solidFill>
                  <a:prstClr val="white"/>
                </a:solidFill>
              </a:rPr>
              <a:t>19,5 %</a:t>
            </a:r>
            <a:r>
              <a:rPr lang="ru-RU" sz="1200" b="1" dirty="0" smtClean="0">
                <a:solidFill>
                  <a:prstClr val="white"/>
                </a:solidFill>
              </a:rPr>
              <a:t> от проверенных случаев</a:t>
            </a:r>
            <a:endParaRPr lang="ru-RU" sz="1200" b="1" dirty="0">
              <a:solidFill>
                <a:prstClr val="white"/>
              </a:solidFill>
            </a:endParaRPr>
          </a:p>
        </p:txBody>
      </p:sp>
      <p:sp>
        <p:nvSpPr>
          <p:cNvPr id="19" name="Стрелка вправо 18"/>
          <p:cNvSpPr/>
          <p:nvPr/>
        </p:nvSpPr>
        <p:spPr>
          <a:xfrm rot="20277138">
            <a:off x="6222639" y="3036738"/>
            <a:ext cx="1097380" cy="813931"/>
          </a:xfrm>
          <a:prstGeom prst="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prstClr val="white"/>
                </a:solidFill>
                <a:latin typeface="Franklin Gothic Medium"/>
              </a:rPr>
              <a:t>рост 1.5 раза</a:t>
            </a:r>
          </a:p>
        </p:txBody>
      </p:sp>
      <p:sp>
        <p:nvSpPr>
          <p:cNvPr id="22" name="Скругленная прямоугольная выноска 21"/>
          <p:cNvSpPr/>
          <p:nvPr/>
        </p:nvSpPr>
        <p:spPr>
          <a:xfrm>
            <a:off x="4591823" y="3573016"/>
            <a:ext cx="848319" cy="919574"/>
          </a:xfrm>
          <a:prstGeom prst="wedgeRoundRectCallout">
            <a:avLst>
              <a:gd name="adj1" fmla="val 67320"/>
              <a:gd name="adj2" fmla="val 127463"/>
              <a:gd name="adj3" fmla="val 16667"/>
            </a:avLst>
          </a:prstGeom>
          <a:solidFill>
            <a:srgbClr val="FF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ru-RU" sz="1600" b="1" dirty="0" smtClean="0">
                <a:solidFill>
                  <a:prstClr val="white"/>
                </a:solidFill>
              </a:rPr>
              <a:t>20,5 % </a:t>
            </a:r>
            <a:r>
              <a:rPr lang="ru-RU" sz="1200" b="1" dirty="0" smtClean="0">
                <a:solidFill>
                  <a:prstClr val="white"/>
                </a:solidFill>
              </a:rPr>
              <a:t>от </a:t>
            </a:r>
            <a:r>
              <a:rPr lang="ru-RU" b="1" dirty="0" smtClean="0">
                <a:solidFill>
                  <a:prstClr val="white"/>
                </a:solidFill>
              </a:rPr>
              <a:t>проверенных случаев</a:t>
            </a:r>
            <a:endParaRPr lang="ru-RU" b="1" dirty="0">
              <a:solidFill>
                <a:prstClr val="white"/>
              </a:solidFill>
            </a:endParaRPr>
          </a:p>
        </p:txBody>
      </p:sp>
      <p:grpSp>
        <p:nvGrpSpPr>
          <p:cNvPr id="39956" name="Группа 19"/>
          <p:cNvGrpSpPr>
            <a:grpSpLocks/>
          </p:cNvGrpSpPr>
          <p:nvPr/>
        </p:nvGrpSpPr>
        <p:grpSpPr bwMode="auto">
          <a:xfrm>
            <a:off x="102396" y="5686437"/>
            <a:ext cx="8952310" cy="1155349"/>
            <a:chOff x="136094" y="5686501"/>
            <a:chExt cx="11936569" cy="1154426"/>
          </a:xfrm>
        </p:grpSpPr>
        <p:sp>
          <p:nvSpPr>
            <p:cNvPr id="23" name="Rectangle 7"/>
            <p:cNvSpPr>
              <a:spLocks noChangeArrowheads="1"/>
            </p:cNvSpPr>
            <p:nvPr/>
          </p:nvSpPr>
          <p:spPr bwMode="auto">
            <a:xfrm>
              <a:off x="2207809" y="6092576"/>
              <a:ext cx="8085243" cy="43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defRPr/>
              </a:pPr>
              <a:endParaRPr lang="ru-RU" altLang="ru-RU" sz="2000">
                <a:solidFill>
                  <a:srgbClr val="242852"/>
                </a:solidFill>
              </a:endParaRPr>
            </a:p>
          </p:txBody>
        </p:sp>
        <p:sp>
          <p:nvSpPr>
            <p:cNvPr id="24" name="TextBox 1"/>
            <p:cNvSpPr txBox="1">
              <a:spLocks noChangeArrowheads="1"/>
            </p:cNvSpPr>
            <p:nvPr/>
          </p:nvSpPr>
          <p:spPr bwMode="auto">
            <a:xfrm>
              <a:off x="809925" y="6318125"/>
              <a:ext cx="11262738" cy="522802"/>
            </a:xfrm>
            <a:prstGeom prst="rect">
              <a:avLst/>
            </a:prstGeom>
            <a:gradFill flip="none" rotWithShape="1">
              <a:gsLst>
                <a:gs pos="0">
                  <a:schemeClr val="accent1">
                    <a:lumMod val="75000"/>
                  </a:schemeClr>
                </a:gs>
                <a:gs pos="43000">
                  <a:srgbClr val="CCFFFF"/>
                </a:gs>
                <a:gs pos="65000">
                  <a:schemeClr val="bg1">
                    <a:lumMod val="95000"/>
                  </a:schemeClr>
                </a:gs>
                <a:gs pos="100000">
                  <a:srgbClr val="146398"/>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soft" dir="tl"/>
            </a:scene3d>
            <a:sp3d>
              <a:bevelT w="88900" h="88900"/>
            </a:sp3d>
            <a:extLst/>
          </p:spPr>
          <p:txBody>
            <a:bodyPr anchor="ctr">
              <a:spAutoFit/>
            </a:bodyPr>
            <a:lstStyle/>
            <a:p>
              <a:pPr algn="ctr" fontAlgn="auto">
                <a:spcBef>
                  <a:spcPts val="0"/>
                </a:spcBef>
                <a:spcAft>
                  <a:spcPts val="0"/>
                </a:spcAft>
                <a:defRPr/>
              </a:pPr>
              <a:r>
                <a:rPr lang="ru-RU" sz="1400" b="1" kern="0" dirty="0">
                  <a:solidFill>
                    <a:srgbClr val="002060"/>
                  </a:solidFill>
                  <a:latin typeface="Times New Roman"/>
                  <a:cs typeface="Times New Roman" pitchFamily="18" charset="0"/>
                </a:rPr>
                <a:t>ТЕРРИТОРИАЛЬНЫЙ ФОНД ОБЯЗАТЕЛЬНОГО МЕДИЦИНСКОГО СТРАХОВАНИЯ ОРЕНБУРГСКОЙ ОБЛАСТИ</a:t>
              </a:r>
            </a:p>
          </p:txBody>
        </p:sp>
        <p:pic>
          <p:nvPicPr>
            <p:cNvPr id="25" name="Рисунок 24"/>
            <p:cNvPicPr>
              <a:picLocks noChangeAspect="1"/>
            </p:cNvPicPr>
            <p:nvPr/>
          </p:nvPicPr>
          <p:blipFill>
            <a:blip r:embed="rId7">
              <a:extLst/>
            </a:blip>
            <a:stretch>
              <a:fillRect/>
            </a:stretch>
          </p:blipFill>
          <p:spPr bwMode="auto">
            <a:xfrm rot="21251119">
              <a:off x="136094" y="5686501"/>
              <a:ext cx="839411" cy="1006983"/>
            </a:xfrm>
            <a:prstGeom prst="roundRect">
              <a:avLst>
                <a:gd name="adj" fmla="val 19013"/>
              </a:avLst>
            </a:prstGeom>
            <a:blipFill>
              <a:blip r:embed="rId8"/>
              <a:tile tx="0" ty="0" sx="100000" sy="100000" flip="none" algn="tl"/>
            </a:blipFill>
            <a:ln>
              <a:solidFill>
                <a:srgbClr val="95A6D1"/>
              </a:solidFill>
            </a:ln>
            <a:effectLst>
              <a:outerShdw blurRad="152400" dist="12000" dir="900000" sy="98000" kx="110000" ky="200000" algn="tl" rotWithShape="0">
                <a:srgbClr val="000000"/>
              </a:outerShdw>
            </a:effectLst>
            <a:scene3d>
              <a:camera prst="perspectiveRelaxed">
                <a:rot lat="21138886" lon="20042014" rev="21405347"/>
              </a:camera>
              <a:lightRig rig="threePt" dir="t"/>
            </a:scene3d>
            <a:sp3d extrusionH="76200" contourW="6350" prstMaterial="matte">
              <a:bevelT w="101600" h="101600"/>
              <a:extrusionClr>
                <a:srgbClr val="242852">
                  <a:lumMod val="40000"/>
                  <a:lumOff val="60000"/>
                </a:srgbClr>
              </a:extrusionClr>
              <a:contourClr>
                <a:srgbClr val="66FFFF"/>
              </a:contourClr>
            </a:sp3d>
          </p:spPr>
        </p:pic>
        <p:sp>
          <p:nvSpPr>
            <p:cNvPr id="26" name="Скругленный прямоугольник 25"/>
            <p:cNvSpPr/>
            <p:nvPr/>
          </p:nvSpPr>
          <p:spPr>
            <a:xfrm>
              <a:off x="11590886" y="6373813"/>
              <a:ext cx="477106" cy="300028"/>
            </a:xfrm>
            <a:prstGeom prst="roundRect">
              <a:avLst>
                <a:gd name="adj" fmla="val 27048"/>
              </a:avLst>
            </a:prstGeom>
            <a:solidFill>
              <a:schemeClr val="bg1">
                <a:lumMod val="95000"/>
              </a:schemeClr>
            </a:solidFill>
            <a:ln>
              <a:solidFill>
                <a:srgbClr val="146398"/>
              </a:solidFill>
            </a:ln>
            <a:effectLst>
              <a:outerShdw blurRad="149987" dist="250190" dir="8460000" algn="ctr">
                <a:srgbClr val="000000">
                  <a:alpha val="28000"/>
                </a:srgbClr>
              </a:outerShdw>
            </a:effectLst>
            <a:scene3d>
              <a:camera prst="obliqueBottomRight"/>
              <a:lightRig rig="contrasting" dir="t">
                <a:rot lat="0" lon="0" rev="1500000"/>
              </a:lightRig>
            </a:scene3d>
            <a:sp3d extrusionH="76200" contourW="12700" prstMaterial="metal">
              <a:bevelT w="88900" h="88900"/>
              <a:extrusionClr>
                <a:srgbClr val="66FFFF"/>
              </a:extrusionClr>
              <a:contourClr>
                <a:srgbClr val="30777C"/>
              </a:contourClr>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0" hangingPunct="0">
                <a:defRPr/>
              </a:pPr>
              <a:r>
                <a:rPr lang="ru-RU" b="1" dirty="0">
                  <a:solidFill>
                    <a:srgbClr val="4A66AC">
                      <a:lumMod val="50000"/>
                    </a:srgbClr>
                  </a:solidFill>
                </a:rPr>
                <a:t>23</a:t>
              </a:r>
            </a:p>
          </p:txBody>
        </p:sp>
      </p:grpSp>
    </p:spTree>
    <p:extLst>
      <p:ext uri="{BB962C8B-B14F-4D97-AF65-F5344CB8AC3E}">
        <p14:creationId xmlns:p14="http://schemas.microsoft.com/office/powerpoint/2010/main" val="309007851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147" y="404813"/>
            <a:ext cx="8533209" cy="863600"/>
          </a:xfrm>
          <a:solidFill>
            <a:schemeClr val="accent3">
              <a:lumMod val="75000"/>
            </a:schemeClr>
          </a:solidFill>
        </p:spPr>
        <p:txBody>
          <a:bodyPr anchor="ctr">
            <a:normAutofit fontScale="90000"/>
          </a:bodyPr>
          <a:lstStyle/>
          <a:p>
            <a:pPr algn="ctr">
              <a:defRPr/>
            </a:pPr>
            <a:r>
              <a:rPr lang="ru-RU" sz="3200" dirty="0" smtClean="0">
                <a:solidFill>
                  <a:schemeClr val="bg1"/>
                </a:solidFill>
              </a:rPr>
              <a:t>Результаты экспертной работы СМО и ТФОМС с жалобами граждан по вопросам, связанным с оказанием медицинских услуг за 2016 год</a:t>
            </a:r>
            <a:endParaRPr lang="ru-RU" sz="3200" dirty="0">
              <a:solidFill>
                <a:schemeClr val="bg1"/>
              </a:solidFill>
            </a:endParaRPr>
          </a:p>
        </p:txBody>
      </p:sp>
      <p:graphicFrame>
        <p:nvGraphicFramePr>
          <p:cNvPr id="41987" name="Объект 17"/>
          <p:cNvGraphicFramePr>
            <a:graphicFrameLocks noGrp="1"/>
          </p:cNvGraphicFramePr>
          <p:nvPr>
            <p:ph idx="1"/>
          </p:nvPr>
        </p:nvGraphicFramePr>
        <p:xfrm>
          <a:off x="1169195" y="1433516"/>
          <a:ext cx="7074694" cy="4783137"/>
        </p:xfrm>
        <a:graphic>
          <a:graphicData uri="http://schemas.openxmlformats.org/presentationml/2006/ole">
            <mc:AlternateContent xmlns:mc="http://schemas.openxmlformats.org/markup-compatibility/2006">
              <mc:Choice xmlns:v="urn:schemas-microsoft-com:vml" Requires="v">
                <p:oleObj spid="_x0000_s6173" name="Диаграмма" r:id="rId3" imgW="9443522" imgH="4895512" progId="Excel.Chart.8">
                  <p:embed/>
                </p:oleObj>
              </mc:Choice>
              <mc:Fallback>
                <p:oleObj name="Диаграмма" r:id="rId3" imgW="9443522" imgH="4895512"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195" y="1433516"/>
                        <a:ext cx="7074694"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988" name="Группа 9"/>
          <p:cNvGrpSpPr>
            <a:grpSpLocks/>
          </p:cNvGrpSpPr>
          <p:nvPr/>
        </p:nvGrpSpPr>
        <p:grpSpPr bwMode="auto">
          <a:xfrm>
            <a:off x="102395" y="5686427"/>
            <a:ext cx="8952310" cy="1155349"/>
            <a:chOff x="136094" y="5686501"/>
            <a:chExt cx="11936569" cy="1154426"/>
          </a:xfrm>
        </p:grpSpPr>
        <p:sp>
          <p:nvSpPr>
            <p:cNvPr id="12" name="Rectangle 7"/>
            <p:cNvSpPr>
              <a:spLocks noChangeArrowheads="1"/>
            </p:cNvSpPr>
            <p:nvPr/>
          </p:nvSpPr>
          <p:spPr bwMode="auto">
            <a:xfrm>
              <a:off x="2207809" y="6092576"/>
              <a:ext cx="8085243" cy="43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lgn="ct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defRPr/>
              </a:pPr>
              <a:endParaRPr lang="ru-RU" altLang="ru-RU" sz="2000">
                <a:solidFill>
                  <a:srgbClr val="242852"/>
                </a:solidFill>
              </a:endParaRPr>
            </a:p>
          </p:txBody>
        </p:sp>
        <p:sp>
          <p:nvSpPr>
            <p:cNvPr id="13" name="TextBox 1"/>
            <p:cNvSpPr txBox="1">
              <a:spLocks noChangeArrowheads="1"/>
            </p:cNvSpPr>
            <p:nvPr/>
          </p:nvSpPr>
          <p:spPr bwMode="auto">
            <a:xfrm>
              <a:off x="809925" y="6318125"/>
              <a:ext cx="11262738" cy="522802"/>
            </a:xfrm>
            <a:prstGeom prst="rect">
              <a:avLst/>
            </a:prstGeom>
            <a:gradFill flip="none" rotWithShape="1">
              <a:gsLst>
                <a:gs pos="0">
                  <a:schemeClr val="accent1">
                    <a:lumMod val="75000"/>
                  </a:schemeClr>
                </a:gs>
                <a:gs pos="43000">
                  <a:srgbClr val="CCFFFF"/>
                </a:gs>
                <a:gs pos="65000">
                  <a:schemeClr val="bg1">
                    <a:lumMod val="95000"/>
                  </a:schemeClr>
                </a:gs>
                <a:gs pos="100000">
                  <a:srgbClr val="146398"/>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soft" dir="tl"/>
            </a:scene3d>
            <a:sp3d>
              <a:bevelT w="88900" h="88900"/>
            </a:sp3d>
            <a:extLst/>
          </p:spPr>
          <p:txBody>
            <a:bodyPr anchor="ctr">
              <a:spAutoFit/>
            </a:bodyPr>
            <a:lstStyle/>
            <a:p>
              <a:pPr algn="ctr" fontAlgn="auto">
                <a:spcBef>
                  <a:spcPts val="0"/>
                </a:spcBef>
                <a:spcAft>
                  <a:spcPts val="0"/>
                </a:spcAft>
                <a:defRPr/>
              </a:pPr>
              <a:r>
                <a:rPr lang="ru-RU" sz="1400" b="1" kern="0" dirty="0">
                  <a:solidFill>
                    <a:srgbClr val="002060"/>
                  </a:solidFill>
                  <a:latin typeface="Times New Roman"/>
                  <a:cs typeface="Times New Roman" pitchFamily="18" charset="0"/>
                </a:rPr>
                <a:t>ТЕРРИТОРИАЛЬНЫЙ ФОНД ОБЯЗАТЕЛЬНОГО МЕДИЦИНСКОГО СТРАХОВАНИЯ ОРЕНБУРГСКОЙ ОБЛАСТИ</a:t>
              </a:r>
            </a:p>
          </p:txBody>
        </p:sp>
        <p:pic>
          <p:nvPicPr>
            <p:cNvPr id="14" name="Рисунок 13"/>
            <p:cNvPicPr>
              <a:picLocks noChangeAspect="1"/>
            </p:cNvPicPr>
            <p:nvPr/>
          </p:nvPicPr>
          <p:blipFill>
            <a:blip r:embed="rId5">
              <a:extLst/>
            </a:blip>
            <a:stretch>
              <a:fillRect/>
            </a:stretch>
          </p:blipFill>
          <p:spPr bwMode="auto">
            <a:xfrm rot="21251119">
              <a:off x="136094" y="5686501"/>
              <a:ext cx="839411" cy="1006983"/>
            </a:xfrm>
            <a:prstGeom prst="roundRect">
              <a:avLst>
                <a:gd name="adj" fmla="val 19013"/>
              </a:avLst>
            </a:prstGeom>
            <a:blipFill>
              <a:blip r:embed="rId6"/>
              <a:tile tx="0" ty="0" sx="100000" sy="100000" flip="none" algn="tl"/>
            </a:blipFill>
            <a:ln>
              <a:solidFill>
                <a:srgbClr val="95A6D1"/>
              </a:solidFill>
            </a:ln>
            <a:effectLst>
              <a:outerShdw blurRad="152400" dist="12000" dir="900000" sy="98000" kx="110000" ky="200000" algn="tl" rotWithShape="0">
                <a:srgbClr val="000000"/>
              </a:outerShdw>
            </a:effectLst>
            <a:scene3d>
              <a:camera prst="perspectiveRelaxed">
                <a:rot lat="21138886" lon="20042014" rev="21405347"/>
              </a:camera>
              <a:lightRig rig="threePt" dir="t"/>
            </a:scene3d>
            <a:sp3d extrusionH="76200" contourW="6350" prstMaterial="matte">
              <a:bevelT w="101600" h="101600"/>
              <a:extrusionClr>
                <a:srgbClr val="242852">
                  <a:lumMod val="40000"/>
                  <a:lumOff val="60000"/>
                </a:srgbClr>
              </a:extrusionClr>
              <a:contourClr>
                <a:srgbClr val="66FFFF"/>
              </a:contourClr>
            </a:sp3d>
          </p:spPr>
        </p:pic>
        <p:sp>
          <p:nvSpPr>
            <p:cNvPr id="15" name="Скругленный прямоугольник 14"/>
            <p:cNvSpPr/>
            <p:nvPr/>
          </p:nvSpPr>
          <p:spPr>
            <a:xfrm>
              <a:off x="11590886" y="6373813"/>
              <a:ext cx="477106" cy="300028"/>
            </a:xfrm>
            <a:prstGeom prst="roundRect">
              <a:avLst>
                <a:gd name="adj" fmla="val 27048"/>
              </a:avLst>
            </a:prstGeom>
            <a:solidFill>
              <a:schemeClr val="bg1">
                <a:lumMod val="95000"/>
              </a:schemeClr>
            </a:solidFill>
            <a:ln>
              <a:solidFill>
                <a:srgbClr val="146398"/>
              </a:solidFill>
            </a:ln>
            <a:effectLst>
              <a:outerShdw blurRad="149987" dist="250190" dir="8460000" algn="ctr">
                <a:srgbClr val="000000">
                  <a:alpha val="28000"/>
                </a:srgbClr>
              </a:outerShdw>
            </a:effectLst>
            <a:scene3d>
              <a:camera prst="obliqueBottomRight"/>
              <a:lightRig rig="contrasting" dir="t">
                <a:rot lat="0" lon="0" rev="1500000"/>
              </a:lightRig>
            </a:scene3d>
            <a:sp3d extrusionH="76200" contourW="12700" prstMaterial="metal">
              <a:bevelT w="88900" h="88900"/>
              <a:extrusionClr>
                <a:srgbClr val="66FFFF"/>
              </a:extrusionClr>
              <a:contourClr>
                <a:srgbClr val="30777C"/>
              </a:contourClr>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0" hangingPunct="0">
                <a:defRPr/>
              </a:pPr>
              <a:r>
                <a:rPr lang="ru-RU" b="1" dirty="0" smtClean="0">
                  <a:solidFill>
                    <a:srgbClr val="4A66AC">
                      <a:lumMod val="50000"/>
                    </a:srgbClr>
                  </a:solidFill>
                </a:rPr>
                <a:t>24</a:t>
              </a:r>
              <a:endParaRPr lang="ru-RU" b="1" dirty="0">
                <a:solidFill>
                  <a:srgbClr val="4A66AC">
                    <a:lumMod val="50000"/>
                  </a:srgbClr>
                </a:solidFill>
              </a:endParaRPr>
            </a:p>
          </p:txBody>
        </p:sp>
      </p:grpSp>
    </p:spTree>
    <p:extLst>
      <p:ext uri="{BB962C8B-B14F-4D97-AF65-F5344CB8AC3E}">
        <p14:creationId xmlns:p14="http://schemas.microsoft.com/office/powerpoint/2010/main" val="427556421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188913"/>
            <a:ext cx="8229600" cy="5907087"/>
          </a:xfrm>
        </p:spPr>
        <p:txBody>
          <a:bodyPr/>
          <a:lstStyle/>
          <a:p>
            <a:pPr>
              <a:lnSpc>
                <a:spcPct val="80000"/>
              </a:lnSpc>
            </a:pPr>
            <a:r>
              <a:rPr lang="ru-RU" sz="2600" dirty="0">
                <a:solidFill>
                  <a:srgbClr val="000000"/>
                </a:solidFill>
              </a:rPr>
              <a:t>Обязательное медицинское страхование обеспечивает всем гражданам Российской Федерации равные возможности в получении медицинской и лекарственной помощи, в объеме и на условиях, соответствующих программам обязательного медицинского страхования. </a:t>
            </a:r>
          </a:p>
          <a:p>
            <a:pPr>
              <a:lnSpc>
                <a:spcPct val="80000"/>
              </a:lnSpc>
            </a:pPr>
            <a:endParaRPr lang="ru-RU" sz="2600" dirty="0">
              <a:solidFill>
                <a:srgbClr val="000000"/>
              </a:solidFill>
            </a:endParaRPr>
          </a:p>
          <a:p>
            <a:pPr>
              <a:lnSpc>
                <a:spcPct val="80000"/>
              </a:lnSpc>
            </a:pPr>
            <a:r>
              <a:rPr lang="ru-RU" sz="2600" dirty="0">
                <a:solidFill>
                  <a:srgbClr val="000000"/>
                </a:solidFill>
              </a:rPr>
              <a:t>Добровольное медицинское страхование обеспечивает гражданам получение дополнительных медицинских и иных услуг сверх установленных программами обязательного медицинского </a:t>
            </a:r>
            <a:r>
              <a:rPr lang="ru-RU" sz="2600" dirty="0" smtClean="0">
                <a:solidFill>
                  <a:srgbClr val="000000"/>
                </a:solidFill>
              </a:rPr>
              <a:t>страхования </a:t>
            </a:r>
            <a:endParaRPr lang="ru-RU" sz="260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79852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8379" y="1935165"/>
            <a:ext cx="7807253"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02522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935163"/>
            <a:ext cx="8229600" cy="4389437"/>
          </a:xfrm>
        </p:spPr>
        <p:txBody>
          <a:bodyPr/>
          <a:lstStyle/>
          <a:p>
            <a:r>
              <a:rPr lang="ru-RU" sz="3200" dirty="0" smtClean="0"/>
              <a:t>Спасибо за внимание</a:t>
            </a:r>
            <a:endParaRPr lang="ru-RU" sz="3200" dirty="0"/>
          </a:p>
        </p:txBody>
      </p:sp>
    </p:spTree>
    <p:extLst>
      <p:ext uri="{BB962C8B-B14F-4D97-AF65-F5344CB8AC3E}">
        <p14:creationId xmlns:p14="http://schemas.microsoft.com/office/powerpoint/2010/main" val="7518448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ru-RU" sz="3400">
                <a:solidFill>
                  <a:srgbClr val="000000"/>
                </a:solidFill>
              </a:rPr>
              <a:t>Обязательное медицинское страхование</a:t>
            </a:r>
          </a:p>
        </p:txBody>
      </p:sp>
      <p:sp>
        <p:nvSpPr>
          <p:cNvPr id="62467" name="Rectangle 3"/>
          <p:cNvSpPr>
            <a:spLocks noGrp="1" noChangeArrowheads="1"/>
          </p:cNvSpPr>
          <p:nvPr>
            <p:ph idx="1"/>
          </p:nvPr>
        </p:nvSpPr>
        <p:spPr>
          <a:xfrm>
            <a:off x="5" y="1628781"/>
            <a:ext cx="8964613" cy="6130925"/>
          </a:xfrm>
        </p:spPr>
        <p:txBody>
          <a:bodyPr/>
          <a:lstStyle/>
          <a:p>
            <a:r>
              <a:rPr lang="ru-RU">
                <a:solidFill>
                  <a:srgbClr val="000000"/>
                </a:solidFill>
              </a:rPr>
              <a:t>—</a:t>
            </a:r>
            <a:r>
              <a:rPr lang="ru-RU" sz="2100"/>
              <a:t>вид обязательного социального страхования, представляющий собой систему создаваемых государством правовых, экономических и организационных мер, направленных на обеспечение при наступлении страхового случая гарантий бесплатного оказания застрахованному лицу медицинской помощи за счет средств обязательного медицинского страхования в пределах территориальной программы обязательного медицинского страхования и в установленных настоящим Федеральным законом случаях в пределах базовой программы обязательного медицинского страхования</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ru-RU" sz="3400" dirty="0"/>
              <a:t> </a:t>
            </a:r>
            <a:r>
              <a:rPr lang="ru-RU" sz="3400" dirty="0">
                <a:solidFill>
                  <a:srgbClr val="000000"/>
                </a:solidFill>
              </a:rPr>
              <a:t>Законодательство о медицинском страховании</a:t>
            </a:r>
            <a:r>
              <a:rPr lang="ru-RU" sz="3400" dirty="0"/>
              <a:t> </a:t>
            </a:r>
          </a:p>
        </p:txBody>
      </p:sp>
      <p:sp>
        <p:nvSpPr>
          <p:cNvPr id="34819" name="Rectangle 3"/>
          <p:cNvSpPr>
            <a:spLocks noGrp="1" noChangeArrowheads="1"/>
          </p:cNvSpPr>
          <p:nvPr>
            <p:ph idx="1"/>
          </p:nvPr>
        </p:nvSpPr>
        <p:spPr>
          <a:xfrm>
            <a:off x="566738" y="1752600"/>
            <a:ext cx="8001000" cy="4628728"/>
          </a:xfrm>
        </p:spPr>
        <p:txBody>
          <a:bodyPr/>
          <a:lstStyle/>
          <a:p>
            <a:r>
              <a:rPr lang="ru-RU" sz="1400" dirty="0" smtClean="0">
                <a:solidFill>
                  <a:srgbClr val="000000"/>
                </a:solidFill>
              </a:rPr>
              <a:t>Основными </a:t>
            </a:r>
            <a:r>
              <a:rPr lang="ru-RU" sz="1400" dirty="0">
                <a:solidFill>
                  <a:srgbClr val="000000"/>
                </a:solidFill>
              </a:rPr>
              <a:t>среди принятых нормативных актов </a:t>
            </a:r>
            <a:r>
              <a:rPr lang="ru-RU" sz="1400" dirty="0" err="1" smtClean="0">
                <a:solidFill>
                  <a:srgbClr val="000000"/>
                </a:solidFill>
              </a:rPr>
              <a:t>явлется</a:t>
            </a:r>
            <a:r>
              <a:rPr lang="ru-RU" sz="1400" dirty="0" smtClean="0">
                <a:solidFill>
                  <a:srgbClr val="000000"/>
                </a:solidFill>
              </a:rPr>
              <a:t>:</a:t>
            </a:r>
          </a:p>
          <a:p>
            <a:r>
              <a:rPr lang="ru-RU" sz="1400" dirty="0" err="1" smtClean="0">
                <a:solidFill>
                  <a:srgbClr val="000000"/>
                </a:solidFill>
              </a:rPr>
              <a:t>Кониституция</a:t>
            </a:r>
            <a:r>
              <a:rPr lang="ru-RU" sz="1400" dirty="0" smtClean="0">
                <a:solidFill>
                  <a:srgbClr val="000000"/>
                </a:solidFill>
              </a:rPr>
              <a:t> РФ (ст.41)</a:t>
            </a:r>
          </a:p>
          <a:p>
            <a:r>
              <a:rPr lang="ru-RU" sz="1400" dirty="0" smtClean="0">
                <a:solidFill>
                  <a:srgbClr val="000000"/>
                </a:solidFill>
              </a:rPr>
              <a:t> </a:t>
            </a:r>
            <a:r>
              <a:rPr lang="ru-RU" sz="1400" dirty="0">
                <a:solidFill>
                  <a:srgbClr val="000000"/>
                </a:solidFill>
              </a:rPr>
              <a:t>Закон РФ «Об обязательном  медицинском страховании граждан в РФ» от 29 ноября 2010 года N </a:t>
            </a:r>
            <a:r>
              <a:rPr lang="ru-RU" sz="1400" dirty="0" smtClean="0">
                <a:solidFill>
                  <a:srgbClr val="000000"/>
                </a:solidFill>
              </a:rPr>
              <a:t>326-ФЗ</a:t>
            </a:r>
          </a:p>
          <a:p>
            <a:r>
              <a:rPr lang="ru-RU" sz="1400" dirty="0" smtClean="0">
                <a:solidFill>
                  <a:srgbClr val="000000"/>
                </a:solidFill>
              </a:rPr>
              <a:t>К нему принято порядка 700 подзаконных актов, среди них</a:t>
            </a:r>
          </a:p>
          <a:p>
            <a:r>
              <a:rPr lang="ru-RU" sz="1400" dirty="0" smtClean="0"/>
              <a:t>Постановление Правительства РФ  </a:t>
            </a:r>
            <a:r>
              <a:rPr lang="ru-RU" sz="1400" dirty="0"/>
              <a:t>от 19 декабря 2016 г. N 1403 </a:t>
            </a:r>
            <a:r>
              <a:rPr lang="ru-RU" sz="1400" dirty="0" smtClean="0"/>
              <a:t>«О Программе государственных гарантий бесплатного оказания гражданам медицинской помощи на 2017 год и на плановый период 2018 и 2019 годов»</a:t>
            </a:r>
            <a:endParaRPr lang="ru-RU" sz="1400" dirty="0" smtClean="0">
              <a:solidFill>
                <a:srgbClr val="000000"/>
              </a:solidFill>
            </a:endParaRPr>
          </a:p>
          <a:p>
            <a:r>
              <a:rPr lang="ru-RU" sz="1400" dirty="0">
                <a:solidFill>
                  <a:srgbClr val="000000"/>
                </a:solidFill>
              </a:rPr>
              <a:t>Приказ Минздрава России от 31.12.2015 N 1043н "О мерах по реализации постановления Правительства Российской Федерации от 29 декабря 2015 г. N 1478 "Об утверждении Правил финансового обеспечения в 2016 году оказания высокотехнологичной медицинской помощи, не включенной в базовую программу обязательного медицинского страхования, гражданам Российской Федерации в федеральных государственных учреждениях за счет иных межбюджетных трансфертов, предоставляемых из бюджета Федерального фонда обязательного медицинского страхования в федеральный бюджет" (Зарегистрировано в Минюсте России 27.01.2016 N 40809) </a:t>
            </a:r>
            <a:endParaRPr lang="en-US" sz="1400" dirty="0" smtClean="0">
              <a:solidFill>
                <a:srgbClr val="000000"/>
              </a:solidFill>
            </a:endParaRPr>
          </a:p>
          <a:p>
            <a:r>
              <a:rPr lang="ru-RU" sz="1400" dirty="0"/>
              <a:t/>
            </a:r>
            <a:br>
              <a:rPr lang="ru-RU" sz="1400" dirty="0"/>
            </a:br>
            <a:r>
              <a:rPr lang="ru-RU" sz="1400" dirty="0"/>
              <a:t>Приказ МЗ РФ 203н от 10.05.2017г. ОБ УТВЕРЖДЕНИИ КРИТЕРИЕВ ОЦЕНКИ КАЧЕСТВА МЕДИЦИНСКОЙ </a:t>
            </a:r>
            <a:r>
              <a:rPr lang="ru-RU" sz="1400" dirty="0" smtClean="0"/>
              <a:t>ПОМОЩИ</a:t>
            </a:r>
            <a:r>
              <a:rPr lang="en-US" sz="1400" dirty="0" smtClean="0"/>
              <a:t> </a:t>
            </a:r>
            <a:endParaRPr lang="ru-RU" sz="1400" dirty="0" smtClean="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solidFill>
                  <a:srgbClr val="000000"/>
                </a:solidFill>
              </a:rPr>
              <a:t>Законодательство о медицинском страховании</a:t>
            </a:r>
            <a:endParaRPr lang="ru-RU" dirty="0"/>
          </a:p>
        </p:txBody>
      </p:sp>
      <p:sp>
        <p:nvSpPr>
          <p:cNvPr id="3" name="Объект 2"/>
          <p:cNvSpPr>
            <a:spLocks noGrp="1"/>
          </p:cNvSpPr>
          <p:nvPr>
            <p:ph idx="1"/>
          </p:nvPr>
        </p:nvSpPr>
        <p:spPr/>
        <p:txBody>
          <a:bodyPr/>
          <a:lstStyle/>
          <a:p>
            <a:r>
              <a:rPr lang="ru-RU" dirty="0"/>
              <a:t> </a:t>
            </a:r>
            <a:r>
              <a:rPr lang="ru-RU" sz="1400" dirty="0"/>
              <a:t>Федеральный закон от 03.07.2016 N 243-ФЗ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243-ФЗ) </a:t>
            </a:r>
            <a:endParaRPr lang="ru-RU" sz="1400" dirty="0" smtClean="0"/>
          </a:p>
          <a:p>
            <a:r>
              <a:rPr lang="ru-RU" sz="1400" dirty="0" smtClean="0"/>
              <a:t> </a:t>
            </a:r>
            <a:r>
              <a:rPr lang="ru-RU" sz="1400" dirty="0"/>
              <a:t>Федеральный закон от 03.07.2016 N 250-ФЗ "О внесении изменений в отдельные законодательные акты Российской Федерации и признании утратившими силу отдельных законодательных актов (положений законодательных актов) Российской Федерации в связи с принятием Федерального закона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250-ФЗ</a:t>
            </a:r>
            <a:r>
              <a:rPr lang="ru-RU" sz="1400" dirty="0" smtClean="0"/>
              <a:t>)</a:t>
            </a:r>
          </a:p>
          <a:p>
            <a:endParaRPr lang="ru-RU" sz="1400" dirty="0"/>
          </a:p>
          <a:p>
            <a:endParaRPr lang="ru-RU" sz="1400" dirty="0"/>
          </a:p>
        </p:txBody>
      </p:sp>
    </p:spTree>
    <p:extLst>
      <p:ext uri="{BB962C8B-B14F-4D97-AF65-F5344CB8AC3E}">
        <p14:creationId xmlns:p14="http://schemas.microsoft.com/office/powerpoint/2010/main" val="316979736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4675" y="304800"/>
            <a:ext cx="8001000" cy="915988"/>
          </a:xfrm>
        </p:spPr>
        <p:txBody>
          <a:bodyPr/>
          <a:lstStyle/>
          <a:p>
            <a:pPr algn="ctr"/>
            <a:r>
              <a:rPr lang="ru-RU" sz="4000" dirty="0">
                <a:solidFill>
                  <a:srgbClr val="000000"/>
                </a:solidFill>
              </a:rPr>
              <a:t>основные понятия:</a:t>
            </a:r>
            <a:r>
              <a:rPr lang="ru-RU" sz="4000" dirty="0"/>
              <a:t> </a:t>
            </a:r>
          </a:p>
        </p:txBody>
      </p:sp>
      <p:sp>
        <p:nvSpPr>
          <p:cNvPr id="64515" name="Rectangle 3"/>
          <p:cNvSpPr>
            <a:spLocks noGrp="1" noChangeArrowheads="1"/>
          </p:cNvSpPr>
          <p:nvPr>
            <p:ph idx="1"/>
          </p:nvPr>
        </p:nvSpPr>
        <p:spPr>
          <a:xfrm>
            <a:off x="457200" y="1196982"/>
            <a:ext cx="8686800" cy="5661025"/>
          </a:xfrm>
        </p:spPr>
        <p:txBody>
          <a:bodyPr/>
          <a:lstStyle/>
          <a:p>
            <a:pPr>
              <a:lnSpc>
                <a:spcPct val="80000"/>
              </a:lnSpc>
            </a:pPr>
            <a:r>
              <a:rPr lang="ru-RU" sz="2100" i="1" dirty="0">
                <a:solidFill>
                  <a:srgbClr val="000000"/>
                </a:solidFill>
              </a:rPr>
              <a:t>социальный страховой риск</a:t>
            </a:r>
            <a:r>
              <a:rPr lang="ru-RU" sz="2100" dirty="0">
                <a:solidFill>
                  <a:srgbClr val="000000"/>
                </a:solidFill>
              </a:rPr>
              <a:t> Необходимость получения медицинской и лекарственной помощи является социальным страховым риском, подлежащему обязательному медицинскому страхованию. </a:t>
            </a:r>
            <a:br>
              <a:rPr lang="ru-RU" sz="2100" dirty="0">
                <a:solidFill>
                  <a:srgbClr val="000000"/>
                </a:solidFill>
              </a:rPr>
            </a:br>
            <a:endParaRPr lang="ru-RU" sz="2100" dirty="0">
              <a:solidFill>
                <a:srgbClr val="000000"/>
              </a:solidFill>
            </a:endParaRPr>
          </a:p>
          <a:p>
            <a:pPr>
              <a:lnSpc>
                <a:spcPct val="80000"/>
              </a:lnSpc>
            </a:pPr>
            <a:r>
              <a:rPr lang="ru-RU" sz="2100" i="1" dirty="0">
                <a:solidFill>
                  <a:srgbClr val="000000"/>
                </a:solidFill>
              </a:rPr>
              <a:t>гарантированная медицинская помощь —</a:t>
            </a:r>
            <a:r>
              <a:rPr lang="ru-RU" sz="2100" dirty="0">
                <a:solidFill>
                  <a:srgbClr val="000000"/>
                </a:solidFill>
              </a:rPr>
              <a:t> гарантированный объем бесплатной медицинской помощи, предоставляемый в соответствии с программой обязательного медицинского страхования, являющейся составной частью Программы государственных гарантий оказания гражданам Российской Федерации бесплатной медицинской помощи, а также федеральными и территориальными программами дополнительного медицинского и лекарственного </a:t>
            </a:r>
            <a:r>
              <a:rPr lang="ru-RU" sz="2100" dirty="0" smtClean="0">
                <a:solidFill>
                  <a:srgbClr val="000000"/>
                </a:solidFill>
              </a:rPr>
              <a:t>страхования</a:t>
            </a:r>
            <a:r>
              <a:rPr lang="ru-RU" sz="2100" dirty="0">
                <a:solidFill>
                  <a:srgbClr val="000000"/>
                </a:solidFill>
              </a:rPr>
              <a:t/>
            </a:r>
            <a:br>
              <a:rPr lang="ru-RU" sz="2100" dirty="0">
                <a:solidFill>
                  <a:srgbClr val="000000"/>
                </a:solidFill>
              </a:rPr>
            </a:br>
            <a:endParaRPr lang="ru-RU" sz="210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ru-RU" sz="4000" dirty="0"/>
              <a:t>страховой случай</a:t>
            </a:r>
          </a:p>
        </p:txBody>
      </p:sp>
      <p:sp>
        <p:nvSpPr>
          <p:cNvPr id="110595" name="Rectangle 3"/>
          <p:cNvSpPr>
            <a:spLocks noGrp="1" noChangeArrowheads="1"/>
          </p:cNvSpPr>
          <p:nvPr>
            <p:ph idx="1"/>
          </p:nvPr>
        </p:nvSpPr>
        <p:spPr/>
        <p:txBody>
          <a:bodyPr/>
          <a:lstStyle/>
          <a:p>
            <a:r>
              <a:rPr lang="ru-RU" sz="2400" dirty="0"/>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страховое обеспечение по обязательному медицинскому страхованию</a:t>
            </a:r>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Слайды" id="{EBF74C99-A14E-4784-B30B-D7FC74D1EBAE}" vid="{0327BF66-A0F2-4A16-B8B6-628698BC5AD1}"/>
    </a:ext>
  </a:extLst>
</a:theme>
</file>

<file path=ppt/theme/theme2.xml><?xml version="1.0" encoding="utf-8"?>
<a:theme xmlns:a="http://schemas.openxmlformats.org/drawingml/2006/main" name="4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Слайды" id="{EBF74C99-A14E-4784-B30B-D7FC74D1EBAE}" vid="{0327BF66-A0F2-4A16-B8B6-628698BC5AD1}"/>
    </a:ext>
  </a:extLst>
</a:theme>
</file>

<file path=ppt/theme/theme3.xml><?xml version="1.0" encoding="utf-8"?>
<a:theme xmlns:a="http://schemas.openxmlformats.org/drawingml/2006/main" name="5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Слайды" id="{EBF74C99-A14E-4784-B30B-D7FC74D1EBAE}" vid="{0327BF66-A0F2-4A16-B8B6-628698BC5AD1}"/>
    </a:ext>
  </a:extLst>
</a:theme>
</file>

<file path=ppt/theme/theme4.xml><?xml version="1.0" encoding="utf-8"?>
<a:theme xmlns:a="http://schemas.openxmlformats.org/drawingml/2006/main" name="6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Слайды" id="{EBF74C99-A14E-4784-B30B-D7FC74D1EBAE}" vid="{0327BF66-A0F2-4A16-B8B6-628698BC5AD1}"/>
    </a:ext>
  </a:extLst>
</a:theme>
</file>

<file path=ppt/theme/theme5.xml><?xml version="1.0" encoding="utf-8"?>
<a:theme xmlns:a="http://schemas.openxmlformats.org/drawingml/2006/main" name="7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 xmlns:thm15="http://schemas.microsoft.com/office/thememl/2012/main" name="Слайды" id="{EBF74C99-A14E-4784-B30B-D7FC74D1EBAE}" vid="{0327BF66-A0F2-4A16-B8B6-628698BC5AD1}"/>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2381</Words>
  <Application>Microsoft Office PowerPoint</Application>
  <PresentationFormat>Экран (4:3)</PresentationFormat>
  <Paragraphs>262</Paragraphs>
  <Slides>42</Slides>
  <Notes>26</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42</vt:i4>
      </vt:variant>
    </vt:vector>
  </HeadingPairs>
  <TitlesOfParts>
    <vt:vector size="48" baseType="lpstr">
      <vt:lpstr>3_Слайды</vt:lpstr>
      <vt:lpstr>4_Слайды</vt:lpstr>
      <vt:lpstr>5_Слайды</vt:lpstr>
      <vt:lpstr>6_Слайды</vt:lpstr>
      <vt:lpstr>7_Слайды</vt:lpstr>
      <vt:lpstr>Диаграмма</vt:lpstr>
      <vt:lpstr>Страхование в медицине</vt:lpstr>
      <vt:lpstr>Презентация PowerPoint</vt:lpstr>
      <vt:lpstr>Презентация PowerPoint</vt:lpstr>
      <vt:lpstr>Презентация PowerPoint</vt:lpstr>
      <vt:lpstr>Обязательное медицинское страхование</vt:lpstr>
      <vt:lpstr> Законодательство о медицинском страховании </vt:lpstr>
      <vt:lpstr>Законодательство о медицинском страховании</vt:lpstr>
      <vt:lpstr>основные понятия: </vt:lpstr>
      <vt:lpstr>страховой случай</vt:lpstr>
      <vt:lpstr>   страховые взносы на обязательное медицинское страхование</vt:lpstr>
      <vt:lpstr>Размер страховых взносов</vt:lpstr>
      <vt:lpstr>Программа государственных гарантий бесплатного оказания гражданам медицинской помощи на 2017 год и на плановый период 2018 и 2019 годов</vt:lpstr>
      <vt:lpstr>программа обязательного медицинского страхования</vt:lpstr>
      <vt:lpstr>Структура финансирования реализации ТП ОМС Оренбургской области в 2016 году</vt:lpstr>
      <vt:lpstr>Страховщик</vt:lpstr>
      <vt:lpstr>Фонды медицинского страхования</vt:lpstr>
      <vt:lpstr>Презентация PowerPoint</vt:lpstr>
      <vt:lpstr>Презентация PowerPoint</vt:lpstr>
      <vt:lpstr>Презентация PowerPoint</vt:lpstr>
      <vt:lpstr>Доходы бюджета ТФОМС по Оренбургской области</vt:lpstr>
      <vt:lpstr>Презентация PowerPoint</vt:lpstr>
      <vt:lpstr>Статья 9. Субъекты обязательного медицинского страхования и участники обязательного медицинского страхования </vt:lpstr>
      <vt:lpstr>Администрирование страховых взносов на ОМС  неработающего населения</vt:lpstr>
      <vt:lpstr>Застрахованные в ОМС граждане </vt:lpstr>
      <vt:lpstr>              Статья 16. Права и обязанности застрахованных лиц </vt:lpstr>
      <vt:lpstr> Застрахованные лица обязаны:</vt:lpstr>
      <vt:lpstr>Страхователи</vt:lpstr>
      <vt:lpstr>NB!</vt:lpstr>
      <vt:lpstr>           </vt:lpstr>
      <vt:lpstr>Презентация PowerPoint</vt:lpstr>
      <vt:lpstr> МО</vt:lpstr>
      <vt:lpstr>Презентация PowerPoint</vt:lpstr>
      <vt:lpstr>Страховой медицинский полис </vt:lpstr>
      <vt:lpstr>Презентация PowerPoint</vt:lpstr>
      <vt:lpstr>Договор о финансовом обеспечении обязательного медицинского страхования  </vt:lpstr>
      <vt:lpstr>    </vt:lpstr>
      <vt:lpstr>Структура расходов медицинских организаций Оренбургской области в 2016 году</vt:lpstr>
      <vt:lpstr>Результаты экспертной работы СМО и ТФОМС по оказанию медицинских услуг</vt:lpstr>
      <vt:lpstr>Результаты экспертной работы СМО и ТФОМС с жалобами граждан по вопросам, связанным с оказанием медицинских услуг за 2016 год</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Страхование в медицине</dc:title>
  <dc:creator>Inna</dc:creator>
  <cp:lastModifiedBy>user</cp:lastModifiedBy>
  <cp:revision>85</cp:revision>
  <dcterms:created xsi:type="dcterms:W3CDTF">2009-03-13T17:37:05Z</dcterms:created>
  <dcterms:modified xsi:type="dcterms:W3CDTF">2017-10-08T15:57:29Z</dcterms:modified>
</cp:coreProperties>
</file>