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5" r:id="rId2"/>
    <p:sldId id="258" r:id="rId3"/>
    <p:sldId id="320" r:id="rId4"/>
    <p:sldId id="259" r:id="rId5"/>
    <p:sldId id="260" r:id="rId6"/>
    <p:sldId id="261" r:id="rId7"/>
    <p:sldId id="308" r:id="rId8"/>
    <p:sldId id="309" r:id="rId9"/>
    <p:sldId id="262" r:id="rId10"/>
    <p:sldId id="340" r:id="rId11"/>
    <p:sldId id="263" r:id="rId12"/>
    <p:sldId id="264" r:id="rId13"/>
    <p:sldId id="342" r:id="rId14"/>
    <p:sldId id="265" r:id="rId15"/>
    <p:sldId id="311" r:id="rId16"/>
    <p:sldId id="266" r:id="rId17"/>
    <p:sldId id="344" r:id="rId18"/>
    <p:sldId id="327" r:id="rId19"/>
    <p:sldId id="267" r:id="rId20"/>
    <p:sldId id="312" r:id="rId21"/>
    <p:sldId id="270" r:id="rId22"/>
    <p:sldId id="271" r:id="rId23"/>
    <p:sldId id="316" r:id="rId24"/>
    <p:sldId id="317" r:id="rId25"/>
    <p:sldId id="360" r:id="rId26"/>
    <p:sldId id="273" r:id="rId27"/>
    <p:sldId id="357" r:id="rId28"/>
    <p:sldId id="358" r:id="rId29"/>
    <p:sldId id="318" r:id="rId30"/>
    <p:sldId id="274" r:id="rId31"/>
    <p:sldId id="322" r:id="rId32"/>
    <p:sldId id="323" r:id="rId33"/>
    <p:sldId id="275" r:id="rId34"/>
    <p:sldId id="276" r:id="rId35"/>
    <p:sldId id="277" r:id="rId36"/>
    <p:sldId id="278" r:id="rId37"/>
    <p:sldId id="279" r:id="rId38"/>
    <p:sldId id="280" r:id="rId39"/>
    <p:sldId id="281" r:id="rId40"/>
    <p:sldId id="282" r:id="rId41"/>
    <p:sldId id="283" r:id="rId42"/>
    <p:sldId id="284" r:id="rId43"/>
    <p:sldId id="285" r:id="rId44"/>
    <p:sldId id="361" r:id="rId45"/>
    <p:sldId id="345" r:id="rId46"/>
    <p:sldId id="346" r:id="rId47"/>
    <p:sldId id="348" r:id="rId48"/>
    <p:sldId id="333" r:id="rId49"/>
    <p:sldId id="334" r:id="rId50"/>
    <p:sldId id="335" r:id="rId51"/>
    <p:sldId id="362" r:id="rId52"/>
    <p:sldId id="288" r:id="rId53"/>
    <p:sldId id="289" r:id="rId54"/>
    <p:sldId id="290" r:id="rId55"/>
    <p:sldId id="291" r:id="rId56"/>
    <p:sldId id="329" r:id="rId57"/>
    <p:sldId id="351" r:id="rId58"/>
    <p:sldId id="353" r:id="rId59"/>
    <p:sldId id="363" r:id="rId60"/>
    <p:sldId id="292" r:id="rId61"/>
    <p:sldId id="331" r:id="rId62"/>
    <p:sldId id="332" r:id="rId63"/>
    <p:sldId id="293" r:id="rId64"/>
    <p:sldId id="294" r:id="rId65"/>
    <p:sldId id="295" r:id="rId66"/>
    <p:sldId id="296" r:id="rId67"/>
    <p:sldId id="298" r:id="rId6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A9C6E-2592-4047-A291-FB286CB50E75}" type="datetimeFigureOut">
              <a:rPr lang="ru-RU" smtClean="0"/>
              <a:t>10.09.2019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09105-6497-40ED-9056-B7E1923A47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293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A9C6E-2592-4047-A291-FB286CB50E75}" type="datetimeFigureOut">
              <a:rPr lang="ru-RU" smtClean="0"/>
              <a:t>10.09.2019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09105-6497-40ED-9056-B7E1923A47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859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A9C6E-2592-4047-A291-FB286CB50E75}" type="datetimeFigureOut">
              <a:rPr lang="ru-RU" smtClean="0"/>
              <a:t>10.09.2019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09105-6497-40ED-9056-B7E1923A47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730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A9C6E-2592-4047-A291-FB286CB50E75}" type="datetimeFigureOut">
              <a:rPr lang="ru-RU" smtClean="0"/>
              <a:t>10.09.2019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09105-6497-40ED-9056-B7E1923A47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744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A9C6E-2592-4047-A291-FB286CB50E75}" type="datetimeFigureOut">
              <a:rPr lang="ru-RU" smtClean="0"/>
              <a:t>10.09.2019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09105-6497-40ED-9056-B7E1923A47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776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A9C6E-2592-4047-A291-FB286CB50E75}" type="datetimeFigureOut">
              <a:rPr lang="ru-RU" smtClean="0"/>
              <a:t>10.09.2019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09105-6497-40ED-9056-B7E1923A47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331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A9C6E-2592-4047-A291-FB286CB50E75}" type="datetimeFigureOut">
              <a:rPr lang="ru-RU" smtClean="0"/>
              <a:t>10.09.2019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09105-6497-40ED-9056-B7E1923A47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7938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A9C6E-2592-4047-A291-FB286CB50E75}" type="datetimeFigureOut">
              <a:rPr lang="ru-RU" smtClean="0"/>
              <a:t>10.09.2019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09105-6497-40ED-9056-B7E1923A47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156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A9C6E-2592-4047-A291-FB286CB50E75}" type="datetimeFigureOut">
              <a:rPr lang="ru-RU" smtClean="0"/>
              <a:t>10.09.2019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09105-6497-40ED-9056-B7E1923A47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94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A9C6E-2592-4047-A291-FB286CB50E75}" type="datetimeFigureOut">
              <a:rPr lang="ru-RU" smtClean="0"/>
              <a:t>10.09.2019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09105-6497-40ED-9056-B7E1923A47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579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A9C6E-2592-4047-A291-FB286CB50E75}" type="datetimeFigureOut">
              <a:rPr lang="ru-RU" smtClean="0"/>
              <a:t>10.09.2019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09105-6497-40ED-9056-B7E1923A47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0638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A9C6E-2592-4047-A291-FB286CB50E75}" type="datetimeFigureOut">
              <a:rPr lang="ru-RU" smtClean="0"/>
              <a:t>10.09.2019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09105-6497-40ED-9056-B7E1923A47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346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132856"/>
            <a:ext cx="7992888" cy="1830065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b="1" dirty="0" smtClean="0">
                <a:solidFill>
                  <a:srgbClr val="CC0000"/>
                </a:solidFill>
                <a:latin typeface="Arial Unicode MS" pitchFamily="34" charset="-128"/>
              </a:rPr>
              <a:t>Оренбургский государственный </a:t>
            </a:r>
            <a:br>
              <a:rPr lang="ru-RU" sz="3100" b="1" dirty="0" smtClean="0">
                <a:solidFill>
                  <a:srgbClr val="CC0000"/>
                </a:solidFill>
                <a:latin typeface="Arial Unicode MS" pitchFamily="34" charset="-128"/>
              </a:rPr>
            </a:br>
            <a:r>
              <a:rPr lang="ru-RU" sz="3100" b="1" dirty="0" smtClean="0">
                <a:solidFill>
                  <a:srgbClr val="CC0000"/>
                </a:solidFill>
                <a:latin typeface="Arial Unicode MS" pitchFamily="34" charset="-128"/>
              </a:rPr>
              <a:t>медицинский университет</a:t>
            </a:r>
            <a:r>
              <a:rPr lang="ru-RU" sz="6000" b="1" dirty="0" smtClean="0">
                <a:solidFill>
                  <a:srgbClr val="CC0000"/>
                </a:solidFill>
                <a:latin typeface="Calibri" pitchFamily="34" charset="0"/>
              </a:rPr>
              <a:t/>
            </a:r>
            <a:br>
              <a:rPr lang="ru-RU" sz="6000" b="1" dirty="0" smtClean="0">
                <a:solidFill>
                  <a:srgbClr val="CC0000"/>
                </a:solidFill>
                <a:latin typeface="Calibri" pitchFamily="34" charset="0"/>
              </a:rPr>
            </a:br>
            <a:r>
              <a:rPr lang="ru-RU" sz="6000" b="1" dirty="0" smtClean="0">
                <a:solidFill>
                  <a:srgbClr val="CC0000"/>
                </a:solidFill>
                <a:latin typeface="Calibri" pitchFamily="34" charset="0"/>
              </a:rPr>
              <a:t/>
            </a:r>
            <a:br>
              <a:rPr lang="ru-RU" sz="6000" b="1" dirty="0" smtClean="0">
                <a:solidFill>
                  <a:srgbClr val="CC0000"/>
                </a:solidFill>
                <a:latin typeface="Calibri" pitchFamily="34" charset="0"/>
              </a:rPr>
            </a:br>
            <a:r>
              <a:rPr lang="ru-RU" b="1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Системная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склеродермия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(ССД)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sz="3600" b="1" i="1" dirty="0" smtClean="0">
                <a:solidFill>
                  <a:schemeClr val="tx2"/>
                </a:solidFill>
                <a:latin typeface="Calibri" pitchFamily="34" charset="0"/>
              </a:rPr>
              <a:t/>
            </a:r>
            <a:br>
              <a:rPr lang="ru-RU" sz="3600" b="1" i="1" dirty="0" smtClean="0">
                <a:solidFill>
                  <a:schemeClr val="tx2"/>
                </a:solidFill>
                <a:latin typeface="Calibri" pitchFamily="34" charset="0"/>
              </a:rPr>
            </a:br>
            <a:r>
              <a:rPr lang="ru-RU" sz="3600" b="1" dirty="0" smtClean="0">
                <a:solidFill>
                  <a:schemeClr val="tx2"/>
                </a:solidFill>
                <a:latin typeface="Calibri" pitchFamily="34" charset="0"/>
              </a:rPr>
              <a:t/>
            </a:r>
            <a:br>
              <a:rPr lang="ru-RU" sz="3600" b="1" dirty="0" smtClean="0">
                <a:solidFill>
                  <a:schemeClr val="tx2"/>
                </a:solidFill>
                <a:latin typeface="Calibri" pitchFamily="34" charset="0"/>
              </a:rPr>
            </a:b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r">
              <a:lnSpc>
                <a:spcPct val="90000"/>
              </a:lnSpc>
            </a:pPr>
            <a:endParaRPr lang="ru-RU" sz="2000" b="1" dirty="0" smtClean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</a:pPr>
            <a:endParaRPr lang="ru-RU" sz="2000" b="1" dirty="0" smtClean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_______________________________________________</a:t>
            </a:r>
          </a:p>
          <a:p>
            <a:pPr algn="r">
              <a:lnSpc>
                <a:spcPct val="9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>
              <a:lnSpc>
                <a:spcPct val="90000"/>
              </a:lnSpc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Кафедра поликлинической терапии</a:t>
            </a:r>
          </a:p>
          <a:p>
            <a:pPr algn="r">
              <a:lnSpc>
                <a:spcPct val="90000"/>
              </a:lnSpc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Профессор Ольга Юрьевна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Майко</a:t>
            </a:r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90000"/>
              </a:lnSpc>
            </a:pPr>
            <a:endParaRPr lang="ru-RU" sz="2000" b="1" dirty="0" smtClean="0"/>
          </a:p>
          <a:p>
            <a:pPr algn="r">
              <a:lnSpc>
                <a:spcPct val="90000"/>
              </a:lnSpc>
            </a:pPr>
            <a:r>
              <a:rPr lang="ru-RU" sz="2000" b="1" dirty="0" smtClean="0"/>
              <a:t> </a:t>
            </a:r>
          </a:p>
          <a:p>
            <a:pPr algn="r"/>
            <a:endParaRPr lang="ru-RU" sz="2000" dirty="0"/>
          </a:p>
        </p:txBody>
      </p:sp>
      <p:pic>
        <p:nvPicPr>
          <p:cNvPr id="4" name="Picture 2" descr="http://dizain-proekt56.ru/foto/CatalogCat/3/92/177b.jpg"/>
          <p:cNvPicPr>
            <a:picLocks noChangeAspect="1" noChangeArrowheads="1"/>
          </p:cNvPicPr>
          <p:nvPr/>
        </p:nvPicPr>
        <p:blipFill rotWithShape="1">
          <a:blip r:embed="rId2" cstate="print"/>
          <a:srcRect l="-1347" r="-6896" b="37127"/>
          <a:stretch/>
        </p:blipFill>
        <p:spPr bwMode="auto">
          <a:xfrm>
            <a:off x="6152606" y="332656"/>
            <a:ext cx="2739874" cy="1800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9030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Классификация</a:t>
            </a:r>
            <a:r>
              <a:rPr lang="en-US" b="1" dirty="0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.</a:t>
            </a:r>
            <a:r>
              <a:rPr lang="en-US" b="1" dirty="0"/>
              <a:t> </a:t>
            </a:r>
            <a:r>
              <a:rPr lang="ru-RU" b="1" dirty="0"/>
              <a:t/>
            </a:r>
            <a:br>
              <a:rPr lang="ru-RU" b="1" dirty="0"/>
            </a:br>
            <a:r>
              <a:rPr lang="en-US" b="1" dirty="0" err="1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Клинические</a:t>
            </a:r>
            <a:r>
              <a:rPr lang="en-US" b="1" dirty="0"/>
              <a:t> </a:t>
            </a:r>
            <a:r>
              <a:rPr lang="en-US" b="1" dirty="0" err="1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формы</a:t>
            </a:r>
            <a:r>
              <a:rPr lang="en-US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/>
              <a:t>Диффузная </a:t>
            </a:r>
            <a:r>
              <a:rPr lang="ru-RU" b="1" dirty="0" smtClean="0"/>
              <a:t>форма ССД: </a:t>
            </a:r>
          </a:p>
          <a:p>
            <a:r>
              <a:rPr lang="ru-RU" dirty="0"/>
              <a:t>Острое начало и быстропрогрессирующее течение,</a:t>
            </a:r>
          </a:p>
          <a:p>
            <a:r>
              <a:rPr lang="ru-RU" dirty="0" err="1" smtClean="0"/>
              <a:t>Генерализованное</a:t>
            </a:r>
            <a:r>
              <a:rPr lang="ru-RU" dirty="0" smtClean="0"/>
              <a:t> </a:t>
            </a:r>
            <a:r>
              <a:rPr lang="ru-RU" dirty="0"/>
              <a:t>поражение кожи </a:t>
            </a:r>
            <a:r>
              <a:rPr lang="ru-RU" dirty="0" smtClean="0"/>
              <a:t>верхних конечностей </a:t>
            </a:r>
            <a:r>
              <a:rPr lang="ru-RU" dirty="0" err="1" smtClean="0"/>
              <a:t>проксимальнее</a:t>
            </a:r>
            <a:r>
              <a:rPr lang="ru-RU" dirty="0" smtClean="0"/>
              <a:t> пястно-фаланговых суставов, </a:t>
            </a:r>
            <a:r>
              <a:rPr lang="ru-RU" dirty="0"/>
              <a:t>лица и туловища в течение 1 </a:t>
            </a:r>
            <a:r>
              <a:rPr lang="ru-RU" dirty="0" smtClean="0"/>
              <a:t>года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smtClean="0"/>
              <a:t>артрит</a:t>
            </a:r>
            <a:r>
              <a:rPr lang="ru-RU" dirty="0"/>
              <a:t>, миозит, лихорадка, потеря массы тела,</a:t>
            </a:r>
          </a:p>
          <a:p>
            <a:r>
              <a:rPr lang="ru-RU" dirty="0" smtClean="0"/>
              <a:t>Поражение </a:t>
            </a:r>
            <a:r>
              <a:rPr lang="ru-RU" dirty="0" smtClean="0"/>
              <a:t>внутренних органов, особенно тяжело поражаются почки и легкие, </a:t>
            </a:r>
            <a:endParaRPr lang="ru-RU" dirty="0" smtClean="0"/>
          </a:p>
          <a:p>
            <a:r>
              <a:rPr lang="ru-RU" dirty="0" smtClean="0"/>
              <a:t>Характерно </a:t>
            </a:r>
            <a:r>
              <a:rPr lang="ru-RU" dirty="0" smtClean="0"/>
              <a:t>обнаружение антител к </a:t>
            </a:r>
            <a:r>
              <a:rPr lang="ru-RU" dirty="0" err="1" smtClean="0"/>
              <a:t>топоизомеразе</a:t>
            </a:r>
            <a:r>
              <a:rPr lang="ru-RU" dirty="0" smtClean="0"/>
              <a:t> </a:t>
            </a:r>
            <a:r>
              <a:rPr lang="en-US" dirty="0" smtClean="0"/>
              <a:t>I</a:t>
            </a:r>
            <a:r>
              <a:rPr lang="ru-RU" dirty="0"/>
              <a:t> </a:t>
            </a:r>
            <a:r>
              <a:rPr lang="ru-RU" dirty="0" smtClean="0"/>
              <a:t>(</a:t>
            </a:r>
            <a:r>
              <a:rPr lang="en-US" dirty="0" smtClean="0"/>
              <a:t>Scl-70).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048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Классификация</a:t>
            </a:r>
            <a:r>
              <a:rPr lang="en-US" b="1" dirty="0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.</a:t>
            </a:r>
            <a:r>
              <a:rPr lang="en-US" b="1" dirty="0"/>
              <a:t>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en-US" b="1" dirty="0" err="1" smtClean="0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Клинические</a:t>
            </a:r>
            <a:r>
              <a:rPr lang="en-US" b="1" dirty="0" smtClean="0"/>
              <a:t> </a:t>
            </a:r>
            <a:r>
              <a:rPr lang="en-US" b="1" dirty="0" err="1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формы</a:t>
            </a:r>
            <a:r>
              <a:rPr lang="en-US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4500" b="1" dirty="0" smtClean="0"/>
              <a:t>Лимитированная форма </a:t>
            </a:r>
            <a:r>
              <a:rPr lang="ru-RU" sz="4500" b="1" dirty="0"/>
              <a:t>(</a:t>
            </a:r>
            <a:r>
              <a:rPr lang="en-US" sz="4500" b="1" dirty="0"/>
              <a:t>CREST</a:t>
            </a:r>
            <a:r>
              <a:rPr lang="ru-RU" sz="4500" b="1" dirty="0"/>
              <a:t>):</a:t>
            </a:r>
          </a:p>
          <a:p>
            <a:r>
              <a:rPr lang="ru-RU" dirty="0"/>
              <a:t>Длительный период изолированного синдрома </a:t>
            </a:r>
            <a:r>
              <a:rPr lang="ru-RU" dirty="0" err="1" smtClean="0"/>
              <a:t>Рейно</a:t>
            </a:r>
            <a:r>
              <a:rPr lang="en-US" dirty="0" smtClean="0"/>
              <a:t> (Reynaud)</a:t>
            </a:r>
            <a:endParaRPr lang="ru-RU" dirty="0"/>
          </a:p>
          <a:p>
            <a:r>
              <a:rPr lang="ru-RU" dirty="0"/>
              <a:t>Поражение кожи ограничено областью </a:t>
            </a:r>
            <a:r>
              <a:rPr lang="ru-RU" dirty="0" smtClean="0"/>
              <a:t>лица, </a:t>
            </a:r>
            <a:r>
              <a:rPr lang="ru-RU" dirty="0"/>
              <a:t>кистей и </a:t>
            </a:r>
            <a:r>
              <a:rPr lang="ru-RU" dirty="0" smtClean="0"/>
              <a:t>стоп</a:t>
            </a:r>
            <a:r>
              <a:rPr lang="en-US" dirty="0" smtClean="0"/>
              <a:t> (</a:t>
            </a:r>
            <a:r>
              <a:rPr lang="en-US" dirty="0" err="1" smtClean="0"/>
              <a:t>Sclerodactilya</a:t>
            </a:r>
            <a:r>
              <a:rPr lang="en-US" dirty="0" smtClean="0"/>
              <a:t>)</a:t>
            </a:r>
            <a:r>
              <a:rPr lang="ru-RU" dirty="0" smtClean="0"/>
              <a:t> – преобладают ишемические сосудистые расстройства (рубчики, изъязвления) на </a:t>
            </a:r>
            <a:r>
              <a:rPr lang="ru-RU" dirty="0" smtClean="0"/>
              <a:t>пальцах</a:t>
            </a:r>
            <a:r>
              <a:rPr lang="ru-RU" dirty="0" smtClean="0"/>
              <a:t>,</a:t>
            </a:r>
            <a:endParaRPr lang="ru-RU" dirty="0"/>
          </a:p>
          <a:p>
            <a:r>
              <a:rPr lang="ru-RU" dirty="0"/>
              <a:t>Позднее развитие лёгочной гипертензии, </a:t>
            </a:r>
            <a:endParaRPr lang="en-US" dirty="0" smtClean="0"/>
          </a:p>
          <a:p>
            <a:r>
              <a:rPr lang="ru-RU" dirty="0"/>
              <a:t>П</a:t>
            </a:r>
            <a:r>
              <a:rPr lang="ru-RU" dirty="0" smtClean="0"/>
              <a:t>оражения </a:t>
            </a:r>
            <a:r>
              <a:rPr lang="ru-RU" dirty="0"/>
              <a:t>пищеварительного </a:t>
            </a:r>
            <a:r>
              <a:rPr lang="ru-RU" dirty="0" smtClean="0"/>
              <a:t>тракта </a:t>
            </a:r>
            <a:r>
              <a:rPr lang="en-US" dirty="0" smtClean="0"/>
              <a:t>Esophageal motility </a:t>
            </a:r>
            <a:r>
              <a:rPr lang="en-US" dirty="0" err="1" smtClean="0"/>
              <a:t>disoders</a:t>
            </a:r>
            <a:r>
              <a:rPr lang="en-US" dirty="0" smtClean="0"/>
              <a:t>)</a:t>
            </a:r>
            <a:r>
              <a:rPr lang="ru-RU" dirty="0" smtClean="0"/>
              <a:t>, </a:t>
            </a:r>
            <a:endParaRPr lang="en-US" dirty="0" smtClean="0"/>
          </a:p>
          <a:p>
            <a:r>
              <a:rPr lang="en-US" dirty="0"/>
              <a:t>T</a:t>
            </a:r>
            <a:r>
              <a:rPr lang="ru-RU" dirty="0" err="1" smtClean="0"/>
              <a:t>елеангиэктазий</a:t>
            </a:r>
            <a:r>
              <a:rPr lang="en-US" dirty="0" smtClean="0"/>
              <a:t> (</a:t>
            </a:r>
            <a:r>
              <a:rPr lang="en-US" dirty="0" err="1" smtClean="0"/>
              <a:t>Teleangiectasia</a:t>
            </a:r>
            <a:r>
              <a:rPr lang="en-US" dirty="0" smtClean="0"/>
              <a:t>)</a:t>
            </a:r>
            <a:r>
              <a:rPr lang="ru-RU" dirty="0" smtClean="0"/>
              <a:t>, </a:t>
            </a:r>
            <a:endParaRPr lang="en-US" dirty="0" smtClean="0"/>
          </a:p>
          <a:p>
            <a:r>
              <a:rPr lang="en-US" dirty="0"/>
              <a:t>K</a:t>
            </a:r>
            <a:r>
              <a:rPr lang="ru-RU" dirty="0" err="1" smtClean="0"/>
              <a:t>альциноз</a:t>
            </a:r>
            <a:r>
              <a:rPr lang="en-US" dirty="0" smtClean="0"/>
              <a:t> (Calcinosis),</a:t>
            </a:r>
            <a:r>
              <a:rPr lang="ru-RU" dirty="0" smtClean="0"/>
              <a:t> </a:t>
            </a:r>
            <a:endParaRPr lang="ru-RU" dirty="0"/>
          </a:p>
          <a:p>
            <a:r>
              <a:rPr lang="ru-RU" dirty="0"/>
              <a:t>Расширение капилляров ногтевого ложа без выраженных аваскулярных участков</a:t>
            </a:r>
          </a:p>
          <a:p>
            <a:r>
              <a:rPr lang="ru-RU" dirty="0"/>
              <a:t>Выявление </a:t>
            </a:r>
            <a:r>
              <a:rPr lang="ru-RU" dirty="0" err="1"/>
              <a:t>антицентромерных</a:t>
            </a:r>
            <a:r>
              <a:rPr lang="ru-RU" dirty="0"/>
              <a:t> </a:t>
            </a:r>
            <a:r>
              <a:rPr lang="ru-RU" dirty="0" smtClean="0"/>
              <a:t>антител (АЦА)</a:t>
            </a:r>
            <a:endParaRPr lang="ru-RU" dirty="0"/>
          </a:p>
          <a:p>
            <a:r>
              <a:rPr lang="ru-RU" dirty="0" smtClean="0"/>
              <a:t>Прогноз</a:t>
            </a:r>
            <a:r>
              <a:rPr lang="ru-RU" dirty="0" smtClean="0"/>
              <a:t>: характерно более доброкачественной течение.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687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Классификация</a:t>
            </a:r>
            <a:r>
              <a:rPr lang="en-US" b="1" dirty="0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.</a:t>
            </a:r>
            <a:r>
              <a:rPr lang="en-US" b="1" dirty="0"/>
              <a:t> </a:t>
            </a:r>
            <a:r>
              <a:rPr lang="en-US" b="1" dirty="0" err="1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Клинические</a:t>
            </a:r>
            <a:r>
              <a:rPr lang="en-US" b="1" dirty="0"/>
              <a:t> </a:t>
            </a:r>
            <a:r>
              <a:rPr lang="en-US" b="1" dirty="0" err="1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формы</a:t>
            </a:r>
            <a:r>
              <a:rPr lang="en-US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Висцеральная </a:t>
            </a:r>
            <a:r>
              <a:rPr lang="ru-RU" b="1" dirty="0"/>
              <a:t>форма («Склеродермия без склеродермы»):</a:t>
            </a:r>
          </a:p>
          <a:p>
            <a:r>
              <a:rPr lang="ru-RU" dirty="0"/>
              <a:t>Отсутствие уплотнения кожи </a:t>
            </a:r>
            <a:endParaRPr lang="ru-RU" dirty="0" smtClean="0"/>
          </a:p>
          <a:p>
            <a:r>
              <a:rPr lang="ru-RU" dirty="0" smtClean="0"/>
              <a:t>Синдром </a:t>
            </a:r>
            <a:r>
              <a:rPr lang="ru-RU" dirty="0" err="1"/>
              <a:t>Рейно</a:t>
            </a:r>
            <a:endParaRPr lang="ru-RU" dirty="0"/>
          </a:p>
          <a:p>
            <a:r>
              <a:rPr lang="ru-RU" dirty="0"/>
              <a:t>Признаки лёгочного </a:t>
            </a:r>
            <a:r>
              <a:rPr lang="ru-RU" dirty="0" smtClean="0"/>
              <a:t>фиброза</a:t>
            </a:r>
            <a:r>
              <a:rPr lang="ru-RU" dirty="0" smtClean="0"/>
              <a:t>, острой </a:t>
            </a:r>
            <a:r>
              <a:rPr lang="ru-RU" dirty="0" err="1"/>
              <a:t>склеродермической</a:t>
            </a:r>
            <a:r>
              <a:rPr lang="ru-RU" dirty="0"/>
              <a:t> почки, поражения сердца и ЖКТ</a:t>
            </a:r>
          </a:p>
          <a:p>
            <a:r>
              <a:rPr lang="ru-RU" dirty="0"/>
              <a:t>Выявление АНА (</a:t>
            </a:r>
            <a:r>
              <a:rPr lang="en-US" dirty="0" err="1"/>
              <a:t>Scl</a:t>
            </a:r>
            <a:r>
              <a:rPr lang="ru-RU" dirty="0"/>
              <a:t>-70, АНЦА)</a:t>
            </a:r>
          </a:p>
          <a:p>
            <a:pPr marL="0" indent="0">
              <a:buNone/>
            </a:pPr>
            <a:r>
              <a:rPr lang="ru-RU" b="1" dirty="0"/>
              <a:t>Ювенильная склеродермия:</a:t>
            </a:r>
          </a:p>
          <a:p>
            <a:r>
              <a:rPr lang="ru-RU" dirty="0"/>
              <a:t>Начало до 16 лет</a:t>
            </a:r>
          </a:p>
          <a:p>
            <a:r>
              <a:rPr lang="ru-RU" dirty="0"/>
              <a:t>Поражение кожи по типу очаговой или линейной склеродермии</a:t>
            </a:r>
          </a:p>
          <a:p>
            <a:r>
              <a:rPr lang="ru-RU" dirty="0"/>
              <a:t>Склонность к образованию контрактур, аномалии развития конечностей</a:t>
            </a:r>
          </a:p>
          <a:p>
            <a:r>
              <a:rPr lang="ru-RU" dirty="0"/>
              <a:t>Индуцированная склеродермия: Распространённое поражение кожи в сочетании с сосудистой патологией, развивающееся после</a:t>
            </a:r>
          </a:p>
          <a:p>
            <a:r>
              <a:rPr lang="ru-RU" dirty="0"/>
              <a:t>воздействия различных внешних факторов.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847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/>
              <a:t>Перекрестная форма- </a:t>
            </a:r>
            <a:r>
              <a:rPr lang="ru-RU" dirty="0" smtClean="0"/>
              <a:t>при которой у </a:t>
            </a:r>
            <a:r>
              <a:rPr lang="ru-RU" dirty="0" smtClean="0"/>
              <a:t> </a:t>
            </a:r>
            <a:r>
              <a:rPr lang="ru-RU" dirty="0" smtClean="0"/>
              <a:t>больного ССД </a:t>
            </a:r>
            <a:r>
              <a:rPr lang="ru-RU" dirty="0" smtClean="0"/>
              <a:t>одновременно выявляются </a:t>
            </a:r>
            <a:r>
              <a:rPr lang="ru-RU" dirty="0" smtClean="0"/>
              <a:t>признаки РА, дерматомиозита/</a:t>
            </a:r>
            <a:r>
              <a:rPr lang="ru-RU" dirty="0" err="1" smtClean="0"/>
              <a:t>полимиозита</a:t>
            </a:r>
            <a:r>
              <a:rPr lang="ru-RU" dirty="0" smtClean="0"/>
              <a:t>, СКВ и др.</a:t>
            </a:r>
          </a:p>
          <a:p>
            <a:pPr marL="0" indent="0">
              <a:buNone/>
            </a:pPr>
            <a:r>
              <a:rPr lang="ru-RU" b="1" dirty="0" smtClean="0"/>
              <a:t>Очаговая (местная) склеродермия:</a:t>
            </a:r>
          </a:p>
          <a:p>
            <a:r>
              <a:rPr lang="ru-RU" sz="3000" dirty="0" err="1" smtClean="0"/>
              <a:t>Бляшечная</a:t>
            </a:r>
            <a:r>
              <a:rPr lang="ru-RU" sz="3000" dirty="0" smtClean="0"/>
              <a:t> форма,</a:t>
            </a:r>
          </a:p>
          <a:p>
            <a:r>
              <a:rPr lang="ru-RU" sz="3000" dirty="0" smtClean="0"/>
              <a:t>Каплевидная,</a:t>
            </a:r>
          </a:p>
          <a:p>
            <a:r>
              <a:rPr lang="ru-RU" sz="3000" dirty="0" smtClean="0"/>
              <a:t>Кольцевидная,</a:t>
            </a:r>
          </a:p>
          <a:p>
            <a:r>
              <a:rPr lang="ru-RU" sz="3000" dirty="0" smtClean="0"/>
              <a:t>Линейная.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39946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Классификация.</a:t>
            </a:r>
            <a:r>
              <a:rPr lang="ru-RU" b="1" dirty="0"/>
              <a:t> </a:t>
            </a:r>
            <a:r>
              <a:rPr lang="ru-RU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Варианты</a:t>
            </a:r>
            <a:r>
              <a:rPr lang="ru-RU" b="1" dirty="0"/>
              <a:t> </a:t>
            </a:r>
            <a:r>
              <a:rPr lang="ru-RU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течения.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 smtClean="0"/>
              <a:t>Острое</a:t>
            </a:r>
            <a:r>
              <a:rPr lang="ru-RU" b="1" dirty="0" smtClean="0"/>
              <a:t>,</a:t>
            </a:r>
            <a:r>
              <a:rPr lang="ru-RU" dirty="0" smtClean="0"/>
              <a:t> быстропрогрессирующее </a:t>
            </a:r>
            <a:r>
              <a:rPr lang="ru-RU" dirty="0" smtClean="0"/>
              <a:t>течение - </a:t>
            </a:r>
            <a:r>
              <a:rPr lang="ru-RU" dirty="0"/>
              <a:t>р</a:t>
            </a:r>
            <a:r>
              <a:rPr lang="ru-RU" dirty="0" smtClean="0"/>
              <a:t>азвитие </a:t>
            </a:r>
            <a:r>
              <a:rPr lang="ru-RU" dirty="0" err="1"/>
              <a:t>генерализованного</a:t>
            </a:r>
            <a:r>
              <a:rPr lang="ru-RU" dirty="0"/>
              <a:t> фиброза кожи и внутренних органов в первые </a:t>
            </a:r>
            <a:r>
              <a:rPr lang="ru-RU" dirty="0" smtClean="0"/>
              <a:t>1-2 </a:t>
            </a:r>
            <a:r>
              <a:rPr lang="ru-RU" dirty="0"/>
              <a:t>года от </a:t>
            </a:r>
            <a:r>
              <a:rPr lang="ru-RU" dirty="0" smtClean="0"/>
              <a:t>дебюта, быстрое прогрессирование органной недостаточности.</a:t>
            </a:r>
            <a:endParaRPr lang="ru-RU" dirty="0"/>
          </a:p>
          <a:p>
            <a:r>
              <a:rPr lang="ru-RU" b="1" dirty="0"/>
              <a:t>Подострое</a:t>
            </a:r>
            <a:r>
              <a:rPr lang="ru-RU" dirty="0"/>
              <a:t> </a:t>
            </a:r>
            <a:r>
              <a:rPr lang="ru-RU" dirty="0" smtClean="0"/>
              <a:t>- умеренно </a:t>
            </a:r>
            <a:r>
              <a:rPr lang="ru-RU" dirty="0"/>
              <a:t>прогрессирующее течение. Преобладание клинико-лабораторных проявлений иммунного </a:t>
            </a:r>
            <a:r>
              <a:rPr lang="ru-RU" dirty="0" smtClean="0"/>
              <a:t>воспаления (плотный отек кожи, миозит, артриты), </a:t>
            </a:r>
            <a:r>
              <a:rPr lang="ru-RU" dirty="0"/>
              <a:t>часто </a:t>
            </a:r>
            <a:r>
              <a:rPr lang="en-US" dirty="0"/>
              <a:t>overlap</a:t>
            </a:r>
            <a:r>
              <a:rPr lang="ru-RU" dirty="0"/>
              <a:t>-синдромы.</a:t>
            </a:r>
          </a:p>
          <a:p>
            <a:r>
              <a:rPr lang="ru-RU" b="1" dirty="0" smtClean="0"/>
              <a:t>Хроническое,</a:t>
            </a:r>
            <a:r>
              <a:rPr lang="ru-RU" dirty="0" smtClean="0"/>
              <a:t> </a:t>
            </a:r>
            <a:r>
              <a:rPr lang="ru-RU" dirty="0" err="1" smtClean="0"/>
              <a:t>медленнопрогрессирующее</a:t>
            </a:r>
            <a:r>
              <a:rPr lang="ru-RU" dirty="0" smtClean="0"/>
              <a:t> </a:t>
            </a:r>
            <a:r>
              <a:rPr lang="ru-RU" dirty="0"/>
              <a:t>течение. Преобладание сосудистой патологии </a:t>
            </a:r>
            <a:r>
              <a:rPr lang="ru-RU" dirty="0" smtClean="0"/>
              <a:t>(феномен </a:t>
            </a:r>
            <a:r>
              <a:rPr lang="ru-RU" dirty="0" err="1" smtClean="0"/>
              <a:t>Рейно</a:t>
            </a:r>
            <a:r>
              <a:rPr lang="ru-RU" dirty="0"/>
              <a:t>), постепенное развитие кожных </a:t>
            </a:r>
            <a:r>
              <a:rPr lang="ru-RU" dirty="0" smtClean="0"/>
              <a:t>изменений (язвы, некрозы), </a:t>
            </a:r>
            <a:r>
              <a:rPr lang="ru-RU" dirty="0"/>
              <a:t>ишемических </a:t>
            </a:r>
            <a:r>
              <a:rPr lang="ru-RU" dirty="0" smtClean="0"/>
              <a:t>расстройств и </a:t>
            </a:r>
            <a:r>
              <a:rPr lang="ru-RU" dirty="0"/>
              <a:t>висцеральной </a:t>
            </a:r>
            <a:r>
              <a:rPr lang="ru-RU" dirty="0" smtClean="0"/>
              <a:t>патологии, интерстициальное поражение </a:t>
            </a:r>
            <a:r>
              <a:rPr lang="ru-RU" dirty="0" smtClean="0"/>
              <a:t>легких, ЛАГ.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340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6" t="27429" r="36284" b="12190"/>
          <a:stretch/>
        </p:blipFill>
        <p:spPr bwMode="auto">
          <a:xfrm>
            <a:off x="0" y="476673"/>
            <a:ext cx="9144000" cy="6381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750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Классификация</a:t>
            </a:r>
            <a:r>
              <a:rPr lang="en-US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r>
              <a:rPr lang="en-US" b="1" dirty="0"/>
              <a:t> </a:t>
            </a:r>
            <a:r>
              <a:rPr lang="en-US" b="1" dirty="0" err="1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Стадии</a:t>
            </a:r>
            <a:r>
              <a:rPr lang="en-US" b="1" dirty="0"/>
              <a:t> </a:t>
            </a:r>
            <a:r>
              <a:rPr lang="en-US" b="1" dirty="0" err="1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болезни</a:t>
            </a:r>
            <a:r>
              <a:rPr lang="en-US" b="1" dirty="0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.</a:t>
            </a:r>
            <a:r>
              <a:rPr lang="ru-RU" b="1" dirty="0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/>
            </a:r>
            <a:br>
              <a:rPr lang="ru-RU" b="1" dirty="0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dirty="0" smtClean="0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Очень </a:t>
            </a:r>
            <a:r>
              <a:rPr lang="ru-RU" b="1" dirty="0" smtClean="0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ранняя </a:t>
            </a:r>
            <a:r>
              <a:rPr lang="ru-RU" dirty="0" smtClean="0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(или доклиническая) – феномен </a:t>
            </a:r>
            <a:r>
              <a:rPr lang="ru-RU" dirty="0" err="1" smtClean="0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Рейно</a:t>
            </a:r>
            <a:r>
              <a:rPr lang="ru-RU" dirty="0" smtClean="0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, позитивные </a:t>
            </a:r>
            <a:r>
              <a:rPr lang="ru-RU" dirty="0" smtClean="0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АНА (</a:t>
            </a:r>
            <a:r>
              <a:rPr lang="ru-RU" dirty="0" smtClean="0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более 1:320</a:t>
            </a:r>
            <a:r>
              <a:rPr lang="ru-RU" dirty="0" smtClean="0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),  </a:t>
            </a:r>
            <a:r>
              <a:rPr lang="ru-RU" dirty="0" err="1" smtClean="0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склеродермические</a:t>
            </a:r>
            <a:r>
              <a:rPr lang="ru-RU" dirty="0" smtClean="0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ru-RU" dirty="0" smtClean="0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антитела, </a:t>
            </a:r>
            <a:r>
              <a:rPr lang="ru-RU" dirty="0" err="1" smtClean="0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склеродермический</a:t>
            </a:r>
            <a:r>
              <a:rPr lang="ru-RU" dirty="0" smtClean="0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 тип </a:t>
            </a:r>
            <a:r>
              <a:rPr lang="ru-RU" dirty="0" smtClean="0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изменений при </a:t>
            </a:r>
            <a:r>
              <a:rPr lang="ru-RU" dirty="0" smtClean="0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капилляроскопии.</a:t>
            </a:r>
          </a:p>
          <a:p>
            <a:r>
              <a:rPr lang="en-US" b="1" dirty="0"/>
              <a:t> </a:t>
            </a:r>
            <a:r>
              <a:rPr lang="en-US" b="1" dirty="0" err="1" smtClean="0"/>
              <a:t>Начальная</a:t>
            </a:r>
            <a:r>
              <a:rPr lang="en-US" b="1" dirty="0"/>
              <a:t>. </a:t>
            </a:r>
            <a:r>
              <a:rPr lang="en-US" dirty="0"/>
              <a:t>1-3 </a:t>
            </a:r>
            <a:r>
              <a:rPr lang="en-US" dirty="0" err="1" smtClean="0"/>
              <a:t>локализации</a:t>
            </a:r>
            <a:r>
              <a:rPr lang="ru-RU" dirty="0" smtClean="0"/>
              <a:t> (отек кистей, </a:t>
            </a:r>
            <a:r>
              <a:rPr lang="ru-RU" dirty="0" err="1" smtClean="0"/>
              <a:t>склеродактилия</a:t>
            </a:r>
            <a:r>
              <a:rPr lang="ru-RU" dirty="0" smtClean="0"/>
              <a:t>, гипотония пищевода, телеангиоэктазии, </a:t>
            </a:r>
            <a:r>
              <a:rPr lang="ru-RU" dirty="0" err="1" smtClean="0"/>
              <a:t>дигитальные</a:t>
            </a:r>
            <a:r>
              <a:rPr lang="ru-RU" dirty="0" smtClean="0"/>
              <a:t> рубчики)</a:t>
            </a:r>
            <a:r>
              <a:rPr lang="en-US" dirty="0" smtClean="0"/>
              <a:t>.</a:t>
            </a:r>
            <a:endParaRPr lang="ru-RU" dirty="0"/>
          </a:p>
          <a:p>
            <a:pPr lvl="0"/>
            <a:r>
              <a:rPr lang="ru-RU" b="1" dirty="0" smtClean="0"/>
              <a:t>Стадия развернутых клинических проявлений </a:t>
            </a:r>
            <a:r>
              <a:rPr lang="ru-RU" dirty="0" smtClean="0"/>
              <a:t>– системность процесса</a:t>
            </a:r>
            <a:r>
              <a:rPr lang="en-US" dirty="0" smtClean="0"/>
              <a:t>.</a:t>
            </a:r>
            <a:endParaRPr lang="ru-RU" dirty="0"/>
          </a:p>
          <a:p>
            <a:pPr lvl="0"/>
            <a:r>
              <a:rPr lang="ru-RU" b="1" dirty="0"/>
              <a:t>Поздняя (терминальная) </a:t>
            </a:r>
            <a:r>
              <a:rPr lang="ru-RU" dirty="0"/>
              <a:t>с недостаточностью 1 или нескольких </a:t>
            </a:r>
            <a:r>
              <a:rPr lang="ru-RU" dirty="0" smtClean="0"/>
              <a:t>жизненно важных органов/систем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807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9036496" cy="114300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Клинико-лабораторные признаки активности </a:t>
            </a:r>
            <a:r>
              <a:rPr lang="ru-RU" sz="2800" b="1" dirty="0" err="1" smtClean="0"/>
              <a:t>индуративно</a:t>
            </a:r>
            <a:r>
              <a:rPr lang="ru-RU" sz="2800" b="1" dirty="0" smtClean="0"/>
              <a:t>-склеротического процесса у больных ССД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 smtClean="0"/>
              <a:t>0 ст. </a:t>
            </a:r>
            <a:r>
              <a:rPr lang="ru-RU" dirty="0" smtClean="0"/>
              <a:t>– отсутствие активности</a:t>
            </a:r>
          </a:p>
          <a:p>
            <a:r>
              <a:rPr lang="en-US" b="1" dirty="0" smtClean="0"/>
              <a:t>I</a:t>
            </a:r>
            <a:r>
              <a:rPr lang="ru-RU" b="1" dirty="0" smtClean="0"/>
              <a:t> ст. </a:t>
            </a:r>
            <a:r>
              <a:rPr lang="ru-RU" dirty="0" smtClean="0"/>
              <a:t>– минимальная активность. Умеренные трофические нарушения, артралгии, вазоспастический синдром </a:t>
            </a:r>
            <a:r>
              <a:rPr lang="ru-RU" dirty="0" err="1" smtClean="0"/>
              <a:t>Рейно</a:t>
            </a:r>
            <a:r>
              <a:rPr lang="ru-RU" dirty="0" smtClean="0"/>
              <a:t>, СОЭ 20 мм/ч.</a:t>
            </a:r>
            <a:endParaRPr lang="en-US" dirty="0" smtClean="0"/>
          </a:p>
          <a:p>
            <a:r>
              <a:rPr lang="en-US" b="1" dirty="0" smtClean="0"/>
              <a:t>II</a:t>
            </a:r>
            <a:r>
              <a:rPr lang="ru-RU" b="1" dirty="0" smtClean="0"/>
              <a:t> ст. </a:t>
            </a:r>
            <a:r>
              <a:rPr lang="ru-RU" dirty="0" smtClean="0"/>
              <a:t>– умеренная активность. Артралгии или артриты, адгезивный плеврит, симптомы кардиосклероза, </a:t>
            </a:r>
            <a:r>
              <a:rPr lang="ru-RU" dirty="0"/>
              <a:t>СОЭ </a:t>
            </a:r>
            <a:r>
              <a:rPr lang="ru-RU" dirty="0" smtClean="0"/>
              <a:t>20-35 мм/ч.</a:t>
            </a:r>
            <a:endParaRPr lang="en-US" dirty="0" smtClean="0"/>
          </a:p>
          <a:p>
            <a:r>
              <a:rPr lang="en-US" b="1" dirty="0" smtClean="0"/>
              <a:t>III</a:t>
            </a:r>
            <a:r>
              <a:rPr lang="ru-RU" b="1" dirty="0" smtClean="0"/>
              <a:t> ст. </a:t>
            </a:r>
            <a:r>
              <a:rPr lang="ru-RU" dirty="0" smtClean="0"/>
              <a:t>– высокая активность. Лихорадка, полиартрит с эрозивными поражениями, крупноочаговый или диффузный пневмосклероз, недостаточность митрального клапана, </a:t>
            </a:r>
            <a:r>
              <a:rPr lang="ru-RU" dirty="0" err="1" smtClean="0"/>
              <a:t>склеродермическая</a:t>
            </a:r>
            <a:r>
              <a:rPr lang="ru-RU" dirty="0" smtClean="0"/>
              <a:t> почка. </a:t>
            </a:r>
            <a:r>
              <a:rPr lang="ru-RU" dirty="0"/>
              <a:t>СОЭ </a:t>
            </a:r>
            <a:r>
              <a:rPr lang="ru-RU" dirty="0" smtClean="0"/>
              <a:t> более 35 </a:t>
            </a:r>
            <a:r>
              <a:rPr lang="ru-RU" dirty="0"/>
              <a:t>мм/ч.</a:t>
            </a:r>
            <a:endParaRPr lang="en-US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658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Диагностические</a:t>
            </a:r>
            <a:r>
              <a:rPr lang="ru-RU" b="1" dirty="0"/>
              <a:t> </a:t>
            </a:r>
            <a:r>
              <a:rPr lang="ru-RU" b="1" dirty="0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признаки</a:t>
            </a:r>
            <a:r>
              <a:rPr lang="ru-RU" b="1" dirty="0"/>
              <a:t> </a:t>
            </a:r>
            <a:r>
              <a:rPr lang="ru-RU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ССД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25000" lnSpcReduction="20000"/>
          </a:bodyPr>
          <a:lstStyle/>
          <a:p>
            <a:endParaRPr lang="ru-RU" b="1" dirty="0"/>
          </a:p>
          <a:p>
            <a:r>
              <a:rPr lang="ru-RU" sz="6200" b="1" dirty="0"/>
              <a:t>Основные</a:t>
            </a:r>
            <a:endParaRPr lang="ru-RU" sz="6200" dirty="0"/>
          </a:p>
          <a:p>
            <a:r>
              <a:rPr lang="ru-RU" sz="6200" dirty="0" err="1"/>
              <a:t>Склеродермическое</a:t>
            </a:r>
            <a:r>
              <a:rPr lang="ru-RU" sz="6200" dirty="0"/>
              <a:t> поражение кожи </a:t>
            </a:r>
            <a:endParaRPr lang="ru-RU" sz="6200" dirty="0" smtClean="0"/>
          </a:p>
          <a:p>
            <a:r>
              <a:rPr lang="ru-RU" sz="6200" dirty="0" smtClean="0"/>
              <a:t>Синдром </a:t>
            </a:r>
            <a:r>
              <a:rPr lang="ru-RU" sz="6200" dirty="0" err="1"/>
              <a:t>Рейно</a:t>
            </a:r>
            <a:r>
              <a:rPr lang="ru-RU" sz="6200" dirty="0"/>
              <a:t>; </a:t>
            </a:r>
            <a:r>
              <a:rPr lang="ru-RU" sz="6200" dirty="0" err="1"/>
              <a:t>дигитальные</a:t>
            </a:r>
            <a:r>
              <a:rPr lang="ru-RU" sz="6200" dirty="0"/>
              <a:t> язвы, </a:t>
            </a:r>
            <a:r>
              <a:rPr lang="ru-RU" sz="6200" dirty="0" smtClean="0"/>
              <a:t>рубчики </a:t>
            </a:r>
          </a:p>
          <a:p>
            <a:r>
              <a:rPr lang="ru-RU" sz="6200" dirty="0" smtClean="0"/>
              <a:t>Суставно-мышечные </a:t>
            </a:r>
            <a:r>
              <a:rPr lang="ru-RU" sz="6200" dirty="0"/>
              <a:t>проявления</a:t>
            </a:r>
          </a:p>
          <a:p>
            <a:r>
              <a:rPr lang="ru-RU" sz="6200" dirty="0" err="1"/>
              <a:t>Остеолиз</a:t>
            </a:r>
            <a:r>
              <a:rPr lang="ru-RU" sz="6200" dirty="0"/>
              <a:t> </a:t>
            </a:r>
            <a:endParaRPr lang="ru-RU" sz="6200" dirty="0" smtClean="0"/>
          </a:p>
          <a:p>
            <a:r>
              <a:rPr lang="ru-RU" sz="6200" dirty="0" err="1" smtClean="0"/>
              <a:t>Кальциноз</a:t>
            </a:r>
            <a:endParaRPr lang="ru-RU" sz="6200" dirty="0"/>
          </a:p>
          <a:p>
            <a:r>
              <a:rPr lang="ru-RU" sz="6200" dirty="0"/>
              <a:t>Базальный пневмофиброз</a:t>
            </a:r>
          </a:p>
          <a:p>
            <a:r>
              <a:rPr lang="ru-RU" sz="6200" dirty="0"/>
              <a:t>Кардиосклероз с нарушением ритма и проводимости </a:t>
            </a:r>
            <a:endParaRPr lang="ru-RU" sz="6200" dirty="0" smtClean="0"/>
          </a:p>
          <a:p>
            <a:r>
              <a:rPr lang="ru-RU" sz="6200" dirty="0" err="1" smtClean="0"/>
              <a:t>Склеродермическое</a:t>
            </a:r>
            <a:r>
              <a:rPr lang="ru-RU" sz="6200" dirty="0" smtClean="0"/>
              <a:t> </a:t>
            </a:r>
            <a:r>
              <a:rPr lang="ru-RU" sz="6200" dirty="0"/>
              <a:t>поражение пищеварительного тракта </a:t>
            </a:r>
            <a:endParaRPr lang="ru-RU" sz="6200" dirty="0" smtClean="0"/>
          </a:p>
          <a:p>
            <a:r>
              <a:rPr lang="ru-RU" sz="6200" dirty="0" smtClean="0"/>
              <a:t>Острая </a:t>
            </a:r>
            <a:r>
              <a:rPr lang="ru-RU" sz="6200" dirty="0" err="1"/>
              <a:t>склеродермическая</a:t>
            </a:r>
            <a:r>
              <a:rPr lang="ru-RU" sz="6200" dirty="0"/>
              <a:t> нефропатия</a:t>
            </a:r>
          </a:p>
          <a:p>
            <a:r>
              <a:rPr lang="ru-RU" sz="6200" dirty="0"/>
              <a:t>Наличие специфических АНА </a:t>
            </a:r>
            <a:endParaRPr lang="ru-RU" sz="6200" dirty="0" smtClean="0"/>
          </a:p>
          <a:p>
            <a:r>
              <a:rPr lang="ru-RU" sz="6200" dirty="0" err="1" smtClean="0"/>
              <a:t>Капилляроскопические</a:t>
            </a:r>
            <a:r>
              <a:rPr lang="ru-RU" sz="6200" dirty="0" smtClean="0"/>
              <a:t> </a:t>
            </a:r>
            <a:r>
              <a:rPr lang="ru-RU" sz="6200" dirty="0"/>
              <a:t>признаки</a:t>
            </a:r>
          </a:p>
          <a:p>
            <a:r>
              <a:rPr lang="ru-RU" sz="6200" b="1" dirty="0"/>
              <a:t>Дополнительные</a:t>
            </a:r>
            <a:endParaRPr lang="ru-RU" sz="6200" dirty="0"/>
          </a:p>
          <a:p>
            <a:r>
              <a:rPr lang="ru-RU" sz="6200" dirty="0"/>
              <a:t>Гиперпигментация кожи, </a:t>
            </a:r>
            <a:r>
              <a:rPr lang="ru-RU" sz="6200" dirty="0" err="1"/>
              <a:t>телеангиэктазии</a:t>
            </a:r>
            <a:r>
              <a:rPr lang="ru-RU" sz="6200" dirty="0"/>
              <a:t>, трофические нарушения </a:t>
            </a:r>
            <a:endParaRPr lang="ru-RU" sz="6200" dirty="0" smtClean="0"/>
          </a:p>
          <a:p>
            <a:r>
              <a:rPr lang="ru-RU" sz="6200" dirty="0" smtClean="0"/>
              <a:t>Артралгии</a:t>
            </a:r>
            <a:r>
              <a:rPr lang="ru-RU" sz="6200" dirty="0"/>
              <a:t>, миалгии, </a:t>
            </a:r>
            <a:r>
              <a:rPr lang="ru-RU" sz="6200" dirty="0" err="1"/>
              <a:t>полимиозит</a:t>
            </a:r>
            <a:endParaRPr lang="ru-RU" sz="6200" dirty="0"/>
          </a:p>
          <a:p>
            <a:r>
              <a:rPr lang="ru-RU" sz="6200" dirty="0"/>
              <a:t>Полисерозит (чаще адгезивный) </a:t>
            </a:r>
            <a:endParaRPr lang="ru-RU" sz="6200" dirty="0" smtClean="0"/>
          </a:p>
          <a:p>
            <a:r>
              <a:rPr lang="ru-RU" sz="6200" dirty="0" smtClean="0"/>
              <a:t>Полиневрит</a:t>
            </a:r>
            <a:r>
              <a:rPr lang="ru-RU" sz="6200" dirty="0"/>
              <a:t>, </a:t>
            </a:r>
            <a:r>
              <a:rPr lang="ru-RU" sz="6200" dirty="0" err="1"/>
              <a:t>тригеминит</a:t>
            </a:r>
            <a:endParaRPr lang="ru-RU" sz="6200" dirty="0"/>
          </a:p>
          <a:p>
            <a:r>
              <a:rPr lang="ru-RU" sz="6200" dirty="0"/>
              <a:t>Потеря массы тела (более 10 кг) </a:t>
            </a:r>
            <a:endParaRPr lang="ru-RU" sz="6200" dirty="0" smtClean="0"/>
          </a:p>
          <a:p>
            <a:r>
              <a:rPr lang="ru-RU" sz="6200" dirty="0" smtClean="0"/>
              <a:t>Увеличение </a:t>
            </a:r>
            <a:r>
              <a:rPr lang="ru-RU" sz="6200" dirty="0"/>
              <a:t>СОЭ (более 20 мм/час) </a:t>
            </a:r>
            <a:r>
              <a:rPr lang="ru-RU" sz="6200" dirty="0" err="1"/>
              <a:t>Гипергаммаглобулинемия</a:t>
            </a:r>
            <a:r>
              <a:rPr lang="ru-RU" sz="6200" dirty="0"/>
              <a:t> (более 23%) </a:t>
            </a:r>
            <a:endParaRPr lang="ru-RU" sz="6200" dirty="0" smtClean="0"/>
          </a:p>
          <a:p>
            <a:r>
              <a:rPr lang="ru-RU" sz="6200" dirty="0" smtClean="0"/>
              <a:t>Наличие </a:t>
            </a:r>
            <a:r>
              <a:rPr lang="ru-RU" sz="6200" dirty="0"/>
              <a:t>антител к ДНК или АНФ, РФ</a:t>
            </a:r>
          </a:p>
          <a:p>
            <a:pPr marL="0" indent="0">
              <a:buNone/>
            </a:pPr>
            <a:r>
              <a:rPr lang="ru-RU" sz="6200" dirty="0"/>
              <a:t/>
            </a:r>
            <a:br>
              <a:rPr lang="ru-RU" sz="6200" dirty="0"/>
            </a:br>
            <a:endParaRPr lang="ru-RU" sz="6200" dirty="0"/>
          </a:p>
        </p:txBody>
      </p:sp>
    </p:spTree>
    <p:extLst>
      <p:ext uri="{BB962C8B-B14F-4D97-AF65-F5344CB8AC3E}">
        <p14:creationId xmlns:p14="http://schemas.microsoft.com/office/powerpoint/2010/main" val="102056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Клиника</a:t>
            </a:r>
            <a:r>
              <a:rPr lang="ru-RU" b="1" dirty="0"/>
              <a:t> </a:t>
            </a:r>
            <a:r>
              <a:rPr lang="ru-RU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ССД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Поражение </a:t>
            </a:r>
            <a:r>
              <a:rPr lang="ru-RU" b="1" dirty="0" smtClean="0"/>
              <a:t>кожи:</a:t>
            </a:r>
            <a:endParaRPr lang="ru-RU" b="1" dirty="0"/>
          </a:p>
          <a:p>
            <a:r>
              <a:rPr lang="ru-RU" dirty="0"/>
              <a:t>Плотный отёк кожи дистальных отделов конечностей (острый воспалительный отёк, </a:t>
            </a:r>
            <a:r>
              <a:rPr lang="ru-RU" dirty="0" err="1"/>
              <a:t>индурация</a:t>
            </a:r>
            <a:r>
              <a:rPr lang="ru-RU" dirty="0"/>
              <a:t>, атрофия</a:t>
            </a:r>
            <a:r>
              <a:rPr lang="ru-RU" dirty="0" smtClean="0"/>
              <a:t>) –ограничено сгибание,</a:t>
            </a:r>
            <a:endParaRPr lang="ru-RU" dirty="0"/>
          </a:p>
          <a:p>
            <a:r>
              <a:rPr lang="ru-RU" dirty="0"/>
              <a:t>Маскообразное </a:t>
            </a:r>
            <a:r>
              <a:rPr lang="ru-RU" dirty="0" smtClean="0"/>
              <a:t>лицо</a:t>
            </a:r>
          </a:p>
          <a:p>
            <a:r>
              <a:rPr lang="ru-RU" dirty="0" smtClean="0"/>
              <a:t>Кожный </a:t>
            </a:r>
            <a:r>
              <a:rPr lang="ru-RU" dirty="0"/>
              <a:t>зуд </a:t>
            </a:r>
            <a:endParaRPr lang="ru-RU" dirty="0" smtClean="0"/>
          </a:p>
          <a:p>
            <a:r>
              <a:rPr lang="ru-RU" dirty="0" err="1" smtClean="0"/>
              <a:t>Склеродактилия</a:t>
            </a:r>
            <a:r>
              <a:rPr lang="ru-RU" dirty="0" smtClean="0"/>
              <a:t> </a:t>
            </a:r>
          </a:p>
          <a:p>
            <a:r>
              <a:rPr lang="ru-RU" dirty="0" err="1" smtClean="0"/>
              <a:t>Сгибательные</a:t>
            </a:r>
            <a:r>
              <a:rPr lang="ru-RU" dirty="0" smtClean="0"/>
              <a:t> </a:t>
            </a:r>
            <a:r>
              <a:rPr lang="ru-RU" dirty="0"/>
              <a:t>контрактуры </a:t>
            </a:r>
            <a:r>
              <a:rPr lang="ru-RU" dirty="0" smtClean="0"/>
              <a:t>(«муляжные пальцы»)</a:t>
            </a:r>
          </a:p>
          <a:p>
            <a:r>
              <a:rPr lang="ru-RU" dirty="0" smtClean="0"/>
              <a:t>Трофические </a:t>
            </a:r>
            <a:r>
              <a:rPr lang="ru-RU" dirty="0"/>
              <a:t>нарушения </a:t>
            </a:r>
            <a:endParaRPr lang="ru-RU" dirty="0" smtClean="0"/>
          </a:p>
          <a:p>
            <a:r>
              <a:rPr lang="ru-RU" dirty="0" err="1" smtClean="0"/>
              <a:t>Гипер</a:t>
            </a:r>
            <a:r>
              <a:rPr lang="ru-RU" dirty="0" smtClean="0"/>
              <a:t>- </a:t>
            </a:r>
            <a:r>
              <a:rPr lang="ru-RU" dirty="0"/>
              <a:t>и </a:t>
            </a:r>
            <a:r>
              <a:rPr lang="ru-RU" dirty="0" err="1"/>
              <a:t>гипопигментация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err="1" smtClean="0"/>
              <a:t>Телеангиэктазии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099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/>
              <a:t>Склеродермические</a:t>
            </a:r>
            <a:r>
              <a:rPr lang="ru-RU" b="1" dirty="0"/>
              <a:t> болезни: 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/>
            <a:r>
              <a:rPr lang="ru-RU" b="1" dirty="0" smtClean="0"/>
              <a:t>Системная склеродермия </a:t>
            </a:r>
            <a:r>
              <a:rPr lang="ru-RU" dirty="0" smtClean="0"/>
              <a:t>(ССД), </a:t>
            </a:r>
            <a:r>
              <a:rPr lang="ru-RU" dirty="0" smtClean="0"/>
              <a:t>или </a:t>
            </a:r>
            <a:r>
              <a:rPr lang="ru-RU" b="1" dirty="0" smtClean="0"/>
              <a:t>прогрессирующий </a:t>
            </a:r>
            <a:r>
              <a:rPr lang="ru-RU" b="1" dirty="0" smtClean="0"/>
              <a:t>системный склероз</a:t>
            </a:r>
            <a:r>
              <a:rPr lang="ru-RU" dirty="0" smtClean="0"/>
              <a:t> </a:t>
            </a:r>
            <a:r>
              <a:rPr lang="ru-RU" dirty="0" smtClean="0"/>
              <a:t>– </a:t>
            </a:r>
            <a:r>
              <a:rPr lang="ru-RU" dirty="0" err="1" smtClean="0"/>
              <a:t>полиорганное</a:t>
            </a:r>
            <a:r>
              <a:rPr lang="ru-RU" dirty="0" smtClean="0"/>
              <a:t> заболевание, в основе которого лежат иммунные нарушения и вазоспастические сосудистые реакции по типу феномена </a:t>
            </a:r>
            <a:r>
              <a:rPr lang="ru-RU" dirty="0" err="1" smtClean="0"/>
              <a:t>Рейно</a:t>
            </a:r>
            <a:r>
              <a:rPr lang="ru-RU" dirty="0" smtClean="0"/>
              <a:t>, сопровождающиеся активацией </a:t>
            </a:r>
            <a:r>
              <a:rPr lang="ru-RU" dirty="0" err="1" smtClean="0"/>
              <a:t>фиброобразования</a:t>
            </a:r>
            <a:r>
              <a:rPr lang="ru-RU" dirty="0" smtClean="0"/>
              <a:t> и избыточным отложением компонентов внеклеточного матрикса (коллагена) в </a:t>
            </a:r>
            <a:r>
              <a:rPr lang="ru-RU" dirty="0" err="1" smtClean="0"/>
              <a:t>ткарях</a:t>
            </a:r>
            <a:r>
              <a:rPr lang="ru-RU" dirty="0" smtClean="0"/>
              <a:t> и </a:t>
            </a:r>
            <a:r>
              <a:rPr lang="ru-RU" dirty="0" smtClean="0"/>
              <a:t>органах</a:t>
            </a:r>
            <a:endParaRPr lang="ru-RU" dirty="0" smtClean="0"/>
          </a:p>
          <a:p>
            <a:endParaRPr lang="ru-RU" dirty="0" smtClean="0"/>
          </a:p>
          <a:p>
            <a:pPr marL="0" indent="0">
              <a:buNone/>
            </a:pPr>
            <a:r>
              <a:rPr lang="ru-RU" b="1" dirty="0" err="1" smtClean="0"/>
              <a:t>Склеродермические</a:t>
            </a:r>
            <a:r>
              <a:rPr lang="ru-RU" b="1" dirty="0" smtClean="0"/>
              <a:t> </a:t>
            </a:r>
            <a:r>
              <a:rPr lang="ru-RU" b="1" dirty="0"/>
              <a:t>болезни: </a:t>
            </a:r>
            <a:endParaRPr lang="ru-RU" b="1" dirty="0" smtClean="0"/>
          </a:p>
          <a:p>
            <a:r>
              <a:rPr lang="ru-RU" dirty="0" smtClean="0"/>
              <a:t>ССД</a:t>
            </a:r>
            <a:endParaRPr lang="ru-RU" dirty="0"/>
          </a:p>
          <a:p>
            <a:r>
              <a:rPr lang="ru-RU" dirty="0"/>
              <a:t>Ограниченная </a:t>
            </a:r>
            <a:r>
              <a:rPr lang="ru-RU" dirty="0" smtClean="0"/>
              <a:t>склеродермия</a:t>
            </a:r>
          </a:p>
          <a:p>
            <a:r>
              <a:rPr lang="ru-RU" dirty="0" smtClean="0"/>
              <a:t> </a:t>
            </a:r>
            <a:r>
              <a:rPr lang="ru-RU" dirty="0"/>
              <a:t>Диффузный эозинофильный </a:t>
            </a:r>
            <a:r>
              <a:rPr lang="ru-RU" dirty="0" err="1" smtClean="0"/>
              <a:t>фасциит</a:t>
            </a:r>
            <a:r>
              <a:rPr lang="ru-RU" dirty="0" smtClean="0"/>
              <a:t> </a:t>
            </a:r>
          </a:p>
          <a:p>
            <a:r>
              <a:rPr lang="ru-RU" dirty="0" smtClean="0"/>
              <a:t>Склеродерма </a:t>
            </a:r>
            <a:r>
              <a:rPr lang="ru-RU" dirty="0" smtClean="0"/>
              <a:t>Бушке</a:t>
            </a:r>
          </a:p>
          <a:p>
            <a:r>
              <a:rPr lang="ru-RU" dirty="0" smtClean="0"/>
              <a:t> </a:t>
            </a:r>
            <a:r>
              <a:rPr lang="ru-RU" dirty="0"/>
              <a:t>Мультифокальный фиброз</a:t>
            </a:r>
          </a:p>
          <a:p>
            <a:r>
              <a:rPr lang="ru-RU" dirty="0"/>
              <a:t>Индуцированные формы склеродермии и </a:t>
            </a:r>
            <a:r>
              <a:rPr lang="ru-RU" dirty="0" err="1"/>
              <a:t>псевдосклеродермические</a:t>
            </a:r>
            <a:r>
              <a:rPr lang="ru-RU" dirty="0"/>
              <a:t> синдромы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29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Поражение </a:t>
            </a:r>
            <a:r>
              <a:rPr lang="ru-RU" b="1" dirty="0" smtClean="0"/>
              <a:t>кожи (2)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1) </a:t>
            </a:r>
            <a:r>
              <a:rPr lang="ru-RU" b="1" dirty="0" smtClean="0"/>
              <a:t>отечная фаза </a:t>
            </a:r>
            <a:r>
              <a:rPr lang="ru-RU" dirty="0" smtClean="0"/>
              <a:t>– болезненное утолщение кожи пальцев рук,</a:t>
            </a:r>
          </a:p>
          <a:p>
            <a:r>
              <a:rPr lang="ru-RU" dirty="0" smtClean="0"/>
              <a:t>2</a:t>
            </a:r>
            <a:r>
              <a:rPr lang="ru-RU" b="1" dirty="0" smtClean="0"/>
              <a:t>) </a:t>
            </a:r>
            <a:r>
              <a:rPr lang="ru-RU" b="1" dirty="0" err="1" smtClean="0"/>
              <a:t>индуративная</a:t>
            </a:r>
            <a:r>
              <a:rPr lang="ru-RU" b="1" dirty="0" smtClean="0"/>
              <a:t> фаза </a:t>
            </a:r>
            <a:r>
              <a:rPr lang="ru-RU" dirty="0" smtClean="0"/>
              <a:t>– уплотнение кожи,</a:t>
            </a:r>
          </a:p>
          <a:p>
            <a:r>
              <a:rPr lang="ru-RU" dirty="0" smtClean="0"/>
              <a:t>3</a:t>
            </a:r>
            <a:r>
              <a:rPr lang="ru-RU" b="1" dirty="0" smtClean="0"/>
              <a:t>) атрофическая фаза </a:t>
            </a:r>
            <a:r>
              <a:rPr lang="ru-RU" dirty="0" smtClean="0"/>
              <a:t>– склероз и истончение кожи.</a:t>
            </a:r>
          </a:p>
          <a:p>
            <a:r>
              <a:rPr lang="ru-RU" dirty="0" err="1" smtClean="0"/>
              <a:t>Склерозированная</a:t>
            </a:r>
            <a:r>
              <a:rPr lang="ru-RU" dirty="0" smtClean="0"/>
              <a:t> кожа становится гладкой, блестящей, натянутой, очень сухой, не собирается в складку.</a:t>
            </a:r>
          </a:p>
          <a:p>
            <a:r>
              <a:rPr lang="ru-RU" dirty="0" smtClean="0"/>
              <a:t>Деформируются ногти.</a:t>
            </a:r>
          </a:p>
          <a:p>
            <a:r>
              <a:rPr lang="ru-RU" dirty="0" smtClean="0"/>
              <a:t>Появляются телеангиоэктазии,</a:t>
            </a:r>
          </a:p>
          <a:p>
            <a:r>
              <a:rPr lang="ru-RU" dirty="0" smtClean="0"/>
              <a:t>На истонченной коже рук медленно заживают травматические повреждения, спонтанные изъязвления, гнойнички.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006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Клиника</a:t>
            </a:r>
            <a:r>
              <a:rPr lang="ru-RU" b="1" dirty="0"/>
              <a:t> </a:t>
            </a:r>
            <a:r>
              <a:rPr lang="ru-RU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ССД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563" y="4763"/>
            <a:ext cx="9256713" cy="684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490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Клиника</a:t>
            </a:r>
            <a:r>
              <a:rPr lang="ru-RU" b="1" dirty="0"/>
              <a:t> </a:t>
            </a:r>
            <a:r>
              <a:rPr lang="ru-RU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ССД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/>
              <a:t> </a:t>
            </a:r>
            <a:endParaRPr lang="ru-RU" dirty="0"/>
          </a:p>
          <a:p>
            <a:pPr marL="0" indent="0">
              <a:buNone/>
            </a:pPr>
            <a:r>
              <a:rPr lang="ru-RU" b="1" dirty="0" smtClean="0"/>
              <a:t>Оценка выраженности </a:t>
            </a:r>
            <a:r>
              <a:rPr lang="ru-RU" b="1" dirty="0"/>
              <a:t>уплотнения </a:t>
            </a:r>
            <a:r>
              <a:rPr lang="ru-RU" b="1" dirty="0" smtClean="0"/>
              <a:t>кожи</a:t>
            </a:r>
            <a:r>
              <a:rPr lang="ru-RU" dirty="0"/>
              <a:t>:</a:t>
            </a:r>
            <a:endParaRPr lang="ru-RU" dirty="0"/>
          </a:p>
          <a:p>
            <a:pPr lvl="0"/>
            <a:r>
              <a:rPr lang="en-US" dirty="0"/>
              <a:t>– </a:t>
            </a:r>
            <a:r>
              <a:rPr lang="en-US" dirty="0" err="1"/>
              <a:t>отсутствие</a:t>
            </a:r>
            <a:r>
              <a:rPr lang="en-US" dirty="0"/>
              <a:t> </a:t>
            </a:r>
            <a:r>
              <a:rPr lang="en-US" dirty="0" err="1"/>
              <a:t>изменений</a:t>
            </a:r>
            <a:endParaRPr lang="ru-RU" dirty="0"/>
          </a:p>
          <a:p>
            <a:pPr lvl="0"/>
            <a:r>
              <a:rPr lang="ru-RU" dirty="0"/>
              <a:t>– незначительная плотность кожи (собирается в складку)</a:t>
            </a:r>
          </a:p>
          <a:p>
            <a:pPr lvl="0"/>
            <a:r>
              <a:rPr lang="ru-RU" dirty="0"/>
              <a:t>– плотность кожи умеренная (собирается в складку с трудом)</a:t>
            </a:r>
          </a:p>
          <a:p>
            <a:pPr lvl="0"/>
            <a:r>
              <a:rPr lang="en-US" dirty="0"/>
              <a:t>- </a:t>
            </a:r>
            <a:r>
              <a:rPr lang="en-US" dirty="0" err="1"/>
              <a:t>выраженная</a:t>
            </a:r>
            <a:r>
              <a:rPr lang="en-US" dirty="0"/>
              <a:t> </a:t>
            </a:r>
            <a:r>
              <a:rPr lang="en-US" dirty="0" err="1"/>
              <a:t>плотность</a:t>
            </a:r>
            <a:r>
              <a:rPr lang="en-US" dirty="0"/>
              <a:t> </a:t>
            </a:r>
            <a:r>
              <a:rPr lang="en-US" dirty="0" err="1"/>
              <a:t>кожи</a:t>
            </a:r>
            <a:r>
              <a:rPr lang="en-US" dirty="0"/>
              <a:t> (</a:t>
            </a:r>
            <a:r>
              <a:rPr lang="en-US" dirty="0" err="1"/>
              <a:t>доскообразная</a:t>
            </a:r>
            <a:r>
              <a:rPr lang="en-US" dirty="0"/>
              <a:t>)</a:t>
            </a:r>
            <a:endParaRPr lang="ru-RU" dirty="0"/>
          </a:p>
          <a:p>
            <a:r>
              <a:rPr lang="en-US" dirty="0" err="1"/>
              <a:t>Оценивается</a:t>
            </a:r>
            <a:r>
              <a:rPr lang="en-US" dirty="0"/>
              <a:t> в 17 </a:t>
            </a:r>
            <a:r>
              <a:rPr lang="en-US" dirty="0" err="1"/>
              <a:t>анатомических</a:t>
            </a:r>
            <a:r>
              <a:rPr lang="en-US" dirty="0"/>
              <a:t> </a:t>
            </a:r>
            <a:r>
              <a:rPr lang="en-US" dirty="0" err="1"/>
              <a:t>участках</a:t>
            </a:r>
            <a:r>
              <a:rPr lang="en-US" dirty="0"/>
              <a:t>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716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0" t="29295" r="48557" b="15867"/>
          <a:stretch/>
        </p:blipFill>
        <p:spPr bwMode="auto">
          <a:xfrm>
            <a:off x="1043608" y="1412776"/>
            <a:ext cx="7344815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684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 smtClean="0"/>
              <a:t>Поражение кожи лица при ССД очень характерно</a:t>
            </a:r>
            <a:r>
              <a:rPr lang="ru-RU" dirty="0" smtClean="0"/>
              <a:t>:</a:t>
            </a:r>
          </a:p>
          <a:p>
            <a:r>
              <a:rPr lang="ru-RU" dirty="0" smtClean="0"/>
              <a:t>Лицо становится </a:t>
            </a:r>
            <a:r>
              <a:rPr lang="ru-RU" dirty="0" err="1" smtClean="0"/>
              <a:t>амимичным</a:t>
            </a:r>
            <a:r>
              <a:rPr lang="ru-RU" dirty="0" smtClean="0"/>
              <a:t>, маскообразным, блестящим, неравномерно пигментированным, с телеангиоэктазиями,</a:t>
            </a:r>
          </a:p>
          <a:p>
            <a:r>
              <a:rPr lang="ru-RU" dirty="0" smtClean="0"/>
              <a:t>Нос заостряется в виде птичьего клюва,</a:t>
            </a:r>
          </a:p>
          <a:p>
            <a:r>
              <a:rPr lang="ru-RU" dirty="0" smtClean="0"/>
              <a:t>Из-за стягивания кожи лба появляется «удивленный» взгляд, затрудняется моргание,</a:t>
            </a:r>
          </a:p>
          <a:p>
            <a:r>
              <a:rPr lang="ru-RU" dirty="0" smtClean="0"/>
              <a:t>Ротовая щель сужается,</a:t>
            </a:r>
          </a:p>
          <a:p>
            <a:r>
              <a:rPr lang="ru-RU" dirty="0" smtClean="0"/>
              <a:t>Кожа вокруг рта сжимается формируются </a:t>
            </a:r>
            <a:r>
              <a:rPr lang="ru-RU" dirty="0" err="1" smtClean="0"/>
              <a:t>рациальные</a:t>
            </a:r>
            <a:r>
              <a:rPr lang="ru-RU" dirty="0" smtClean="0"/>
              <a:t> складки, напоминая форму «кисета».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607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Синдром </a:t>
            </a:r>
            <a:r>
              <a:rPr lang="ru-RU" b="1" dirty="0" err="1"/>
              <a:t>Рейно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Приступы </a:t>
            </a:r>
            <a:r>
              <a:rPr lang="ru-RU" dirty="0" smtClean="0"/>
              <a:t>внезапной бледности, онемение пальцев рук, реже стоп, кончика носа, ушей после воздействия холода, на фоне эмоций.</a:t>
            </a:r>
          </a:p>
          <a:p>
            <a:r>
              <a:rPr lang="ru-RU" dirty="0" smtClean="0"/>
              <a:t>Бледность переходит в яркую гиперемию, умеренную отечность, с появлением пульсирующих болей, ощущение жара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Синдром </a:t>
            </a:r>
            <a:r>
              <a:rPr lang="ru-RU" dirty="0" err="1" smtClean="0"/>
              <a:t>Рейно</a:t>
            </a:r>
            <a:r>
              <a:rPr lang="ru-RU" dirty="0" smtClean="0"/>
              <a:t> ассоциируется с формированием </a:t>
            </a:r>
            <a:r>
              <a:rPr lang="ru-RU" dirty="0" err="1" smtClean="0"/>
              <a:t>склеродермического</a:t>
            </a:r>
            <a:r>
              <a:rPr lang="ru-RU" dirty="0" smtClean="0"/>
              <a:t> поражения  почек.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480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Синдром</a:t>
            </a:r>
            <a:r>
              <a:rPr lang="ru-RU" b="1" dirty="0"/>
              <a:t> </a:t>
            </a:r>
            <a:r>
              <a:rPr lang="ru-RU" b="1" dirty="0" err="1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Рейно</a:t>
            </a:r>
            <a:r>
              <a:rPr lang="ru-RU" sz="1800" dirty="0"/>
              <a:t/>
            </a:r>
            <a:br>
              <a:rPr lang="ru-RU" sz="1800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Сосудистые</a:t>
            </a:r>
            <a:r>
              <a:rPr lang="ru-RU" b="1" dirty="0"/>
              <a:t> </a:t>
            </a:r>
            <a:r>
              <a:rPr lang="ru-RU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нарушения.</a:t>
            </a:r>
            <a:r>
              <a:rPr lang="ru-RU" b="1" dirty="0"/>
              <a:t> </a:t>
            </a:r>
            <a:r>
              <a:rPr lang="ru-RU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Синдром</a:t>
            </a:r>
            <a:r>
              <a:rPr lang="ru-RU" b="1" dirty="0"/>
              <a:t> </a:t>
            </a:r>
            <a:r>
              <a:rPr lang="ru-RU" b="1" dirty="0" err="1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Рейно</a:t>
            </a:r>
            <a:r>
              <a:rPr lang="ru-RU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endParaRPr lang="ru-RU" sz="1200" dirty="0"/>
          </a:p>
          <a:p>
            <a:r>
              <a:rPr lang="ru-RU" dirty="0"/>
              <a:t>Для ССД характерно распространение феномена </a:t>
            </a:r>
            <a:r>
              <a:rPr lang="ru-RU" dirty="0" err="1"/>
              <a:t>Рейно</a:t>
            </a:r>
            <a:r>
              <a:rPr lang="ru-RU" dirty="0"/>
              <a:t> на кисти, стопы, подбородок, ушные раковины, кончик носа и языка (развитие нарушений артикуляции).</a:t>
            </a:r>
          </a:p>
          <a:p>
            <a:r>
              <a:rPr lang="en-US" b="1" dirty="0" err="1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Оценка</a:t>
            </a:r>
            <a:r>
              <a:rPr lang="en-US" b="1" dirty="0"/>
              <a:t> </a:t>
            </a:r>
            <a:r>
              <a:rPr lang="en-US" b="1" dirty="0" err="1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выраженности</a:t>
            </a:r>
            <a:r>
              <a:rPr lang="en-US" b="1" dirty="0"/>
              <a:t> </a:t>
            </a:r>
            <a:r>
              <a:rPr lang="en-US" b="1" dirty="0" err="1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синдрома</a:t>
            </a:r>
            <a:r>
              <a:rPr lang="en-US" b="1" dirty="0"/>
              <a:t> </a:t>
            </a:r>
            <a:r>
              <a:rPr lang="en-US" b="1" dirty="0" err="1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Рейно</a:t>
            </a:r>
            <a:r>
              <a:rPr lang="en-US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endParaRPr lang="ru-RU" b="1" dirty="0"/>
          </a:p>
          <a:p>
            <a:pPr lvl="1"/>
            <a:r>
              <a:rPr lang="ru-RU" dirty="0" smtClean="0"/>
              <a:t> </a:t>
            </a:r>
            <a:r>
              <a:rPr lang="ru-RU" dirty="0"/>
              <a:t>только изменения цвета кожи. Субъективных и трофических нарушений нет.</a:t>
            </a:r>
            <a:endParaRPr lang="ru-RU" sz="1200" dirty="0"/>
          </a:p>
          <a:p>
            <a:pPr lvl="1"/>
            <a:r>
              <a:rPr lang="ru-RU" dirty="0" smtClean="0"/>
              <a:t> </a:t>
            </a:r>
            <a:r>
              <a:rPr lang="ru-RU" dirty="0"/>
              <a:t>во время приступа пациент ощущает онемение или покалывание в пальцах, могут быть единичные </a:t>
            </a:r>
            <a:r>
              <a:rPr lang="ru-RU" dirty="0" err="1"/>
              <a:t>дигитальные</a:t>
            </a:r>
            <a:r>
              <a:rPr lang="ru-RU" dirty="0"/>
              <a:t> рубцы.</a:t>
            </a:r>
            <a:endParaRPr lang="ru-RU" sz="1200" dirty="0"/>
          </a:p>
          <a:p>
            <a:pPr lvl="1"/>
            <a:r>
              <a:rPr lang="ru-RU" dirty="0" smtClean="0"/>
              <a:t> </a:t>
            </a:r>
            <a:r>
              <a:rPr lang="ru-RU" dirty="0"/>
              <a:t>выраженные болевые ощущения во время атаки и /или единичные активные изъязвления.</a:t>
            </a:r>
            <a:endParaRPr lang="ru-RU" sz="1200" dirty="0"/>
          </a:p>
          <a:p>
            <a:pPr lvl="1"/>
            <a:r>
              <a:rPr lang="en-US" dirty="0" smtClean="0"/>
              <a:t> </a:t>
            </a:r>
            <a:r>
              <a:rPr lang="en-US" dirty="0" err="1"/>
              <a:t>множественные</a:t>
            </a:r>
            <a:r>
              <a:rPr lang="en-US" dirty="0"/>
              <a:t> </a:t>
            </a:r>
            <a:r>
              <a:rPr lang="en-US" dirty="0" err="1"/>
              <a:t>изъязвления</a:t>
            </a:r>
            <a:r>
              <a:rPr lang="en-US" dirty="0"/>
              <a:t> </a:t>
            </a:r>
            <a:r>
              <a:rPr lang="en-US" dirty="0" err="1"/>
              <a:t>или</a:t>
            </a:r>
            <a:r>
              <a:rPr lang="en-US" dirty="0"/>
              <a:t> </a:t>
            </a:r>
            <a:r>
              <a:rPr lang="en-US" dirty="0" err="1"/>
              <a:t>гангрена</a:t>
            </a:r>
            <a:r>
              <a:rPr lang="en-US" dirty="0"/>
              <a:t>.</a:t>
            </a:r>
            <a:endParaRPr lang="ru-RU" sz="12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056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358" y="1600200"/>
            <a:ext cx="610328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233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89" t="18616" r="20597" b="14713"/>
          <a:stretch/>
        </p:blipFill>
        <p:spPr bwMode="auto">
          <a:xfrm>
            <a:off x="827584" y="1484784"/>
            <a:ext cx="7488832" cy="537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2042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/>
              <a:t>«Сухой» синдром </a:t>
            </a:r>
            <a:r>
              <a:rPr lang="ru-RU" b="1" dirty="0" err="1" smtClean="0"/>
              <a:t>Шегрена</a:t>
            </a:r>
            <a:r>
              <a:rPr lang="ru-RU" b="1" dirty="0" smtClean="0"/>
              <a:t>:</a:t>
            </a:r>
            <a:endParaRPr lang="ru-RU" b="1" dirty="0" smtClean="0"/>
          </a:p>
          <a:p>
            <a:r>
              <a:rPr lang="ru-RU" dirty="0" smtClean="0"/>
              <a:t>Поражаются слизистые оболочки, сухость, отсутствие слюны, рези в глазах, сухость конъюнктивы глаза.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213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Системная</a:t>
            </a:r>
            <a:r>
              <a:rPr lang="ru-RU" b="1" i="1" dirty="0"/>
              <a:t> </a:t>
            </a:r>
            <a:r>
              <a:rPr lang="ru-RU" b="1" i="1" dirty="0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склеродермия</a:t>
            </a:r>
            <a:r>
              <a:rPr lang="ru-RU" b="1" i="1" dirty="0"/>
              <a:t> </a:t>
            </a:r>
            <a:r>
              <a:rPr lang="ru-RU" b="1" i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(ССД)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81" t="16019" r="34307" b="10384"/>
          <a:stretch/>
        </p:blipFill>
        <p:spPr bwMode="auto">
          <a:xfrm>
            <a:off x="1691680" y="992777"/>
            <a:ext cx="5472608" cy="553256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58195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err="1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Поражение</a:t>
            </a:r>
            <a:r>
              <a:rPr lang="en-US" b="1" dirty="0"/>
              <a:t> </a:t>
            </a:r>
            <a:r>
              <a:rPr lang="en-US" b="1" dirty="0" err="1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опорно-двигательного</a:t>
            </a:r>
            <a:r>
              <a:rPr lang="en-US" b="1" dirty="0"/>
              <a:t> </a:t>
            </a:r>
            <a:r>
              <a:rPr lang="en-US" b="1" dirty="0" err="1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аппарата</a:t>
            </a:r>
            <a:r>
              <a:rPr lang="en-US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endParaRPr lang="ru-RU" b="1" dirty="0"/>
          </a:p>
          <a:p>
            <a:r>
              <a:rPr lang="en-US" b="1" dirty="0"/>
              <a:t> </a:t>
            </a:r>
            <a:endParaRPr lang="ru-RU" dirty="0"/>
          </a:p>
          <a:p>
            <a:r>
              <a:rPr lang="en-US" dirty="0" err="1"/>
              <a:t>Поражение</a:t>
            </a:r>
            <a:r>
              <a:rPr lang="en-US" dirty="0"/>
              <a:t> </a:t>
            </a:r>
            <a:r>
              <a:rPr lang="en-US" dirty="0" err="1" smtClean="0"/>
              <a:t>суставов</a:t>
            </a:r>
            <a:endParaRPr lang="ru-RU" dirty="0" smtClean="0"/>
          </a:p>
          <a:p>
            <a:r>
              <a:rPr lang="en-US" dirty="0" err="1" smtClean="0"/>
              <a:t>Теносиовит</a:t>
            </a:r>
            <a:endParaRPr lang="ru-RU" dirty="0"/>
          </a:p>
          <a:p>
            <a:r>
              <a:rPr lang="ru-RU" dirty="0" err="1"/>
              <a:t>Сгибательные</a:t>
            </a:r>
            <a:r>
              <a:rPr lang="ru-RU" dirty="0"/>
              <a:t> контрактуры </a:t>
            </a:r>
            <a:endParaRPr lang="ru-RU" dirty="0" smtClean="0"/>
          </a:p>
          <a:p>
            <a:r>
              <a:rPr lang="ru-RU" dirty="0" err="1" smtClean="0"/>
              <a:t>Остеолиз</a:t>
            </a:r>
            <a:r>
              <a:rPr lang="ru-RU" dirty="0" smtClean="0"/>
              <a:t> </a:t>
            </a:r>
            <a:r>
              <a:rPr lang="ru-RU" dirty="0"/>
              <a:t>ногтевых фаланг </a:t>
            </a:r>
            <a:endParaRPr lang="ru-RU" dirty="0" smtClean="0"/>
          </a:p>
          <a:p>
            <a:r>
              <a:rPr lang="ru-RU" dirty="0" smtClean="0"/>
              <a:t>Миопатия</a:t>
            </a:r>
            <a:endParaRPr lang="ru-RU" dirty="0"/>
          </a:p>
          <a:p>
            <a:r>
              <a:rPr lang="ru-RU" dirty="0"/>
              <a:t>Атрофия мышц</a:t>
            </a:r>
          </a:p>
          <a:p>
            <a:r>
              <a:rPr lang="ru-RU" dirty="0"/>
              <a:t>Подкожный </a:t>
            </a:r>
            <a:r>
              <a:rPr lang="ru-RU" dirty="0" err="1"/>
              <a:t>кальциноз</a:t>
            </a:r>
            <a:r>
              <a:rPr lang="ru-RU" dirty="0"/>
              <a:t> (синдром </a:t>
            </a:r>
            <a:r>
              <a:rPr lang="ru-RU" dirty="0" err="1" smtClean="0"/>
              <a:t>Тибирже-Вейссенбаха</a:t>
            </a:r>
            <a:r>
              <a:rPr lang="ru-RU" dirty="0"/>
              <a:t>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593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1800" dirty="0" err="1" smtClean="0"/>
              <a:t>Остеолиз</a:t>
            </a:r>
            <a:r>
              <a:rPr lang="ru-RU" sz="1800" dirty="0" smtClean="0"/>
              <a:t> головки дистальной фаланги 1 пальца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5" t="29706" r="48714" b="20294"/>
          <a:stretch/>
        </p:blipFill>
        <p:spPr bwMode="auto">
          <a:xfrm>
            <a:off x="1691680" y="908720"/>
            <a:ext cx="5328592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456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b="1" dirty="0" smtClean="0"/>
              <a:t>Мышечная слабость </a:t>
            </a:r>
            <a:r>
              <a:rPr lang="ru-RU" dirty="0" smtClean="0"/>
              <a:t>характерна для диффузной формы, развивается воспалительная миопатия или мышечная атрофия, мышечный фиброз,</a:t>
            </a:r>
          </a:p>
          <a:p>
            <a:r>
              <a:rPr lang="ru-RU" b="1" dirty="0" smtClean="0"/>
              <a:t>Подкожные </a:t>
            </a:r>
            <a:r>
              <a:rPr lang="ru-RU" b="1" dirty="0" err="1" smtClean="0"/>
              <a:t>кальцинаты</a:t>
            </a:r>
            <a:r>
              <a:rPr lang="ru-RU" b="1" dirty="0" smtClean="0"/>
              <a:t> </a:t>
            </a:r>
            <a:r>
              <a:rPr lang="ru-RU" dirty="0" smtClean="0"/>
              <a:t>обнаруживаются при лимитированной ССД. </a:t>
            </a:r>
            <a:r>
              <a:rPr lang="ru-RU" dirty="0" err="1" smtClean="0"/>
              <a:t>Кальцинаты</a:t>
            </a:r>
            <a:r>
              <a:rPr lang="ru-RU" dirty="0" smtClean="0"/>
              <a:t> чаще располагаются в местах, </a:t>
            </a:r>
            <a:r>
              <a:rPr lang="ru-RU" dirty="0" err="1" smtClean="0"/>
              <a:t>подъвергающихся</a:t>
            </a:r>
            <a:r>
              <a:rPr lang="ru-RU" dirty="0" smtClean="0"/>
              <a:t> </a:t>
            </a:r>
            <a:r>
              <a:rPr lang="ru-RU" dirty="0" err="1" smtClean="0"/>
              <a:t>травматизации</a:t>
            </a:r>
            <a:r>
              <a:rPr lang="ru-RU" dirty="0" smtClean="0"/>
              <a:t> – кончики пальцев кистей рук, локти, коленные суставы.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795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Поражение</a:t>
            </a:r>
            <a:r>
              <a:rPr lang="ru-RU" b="1" dirty="0"/>
              <a:t> </a:t>
            </a:r>
            <a:r>
              <a:rPr lang="ru-RU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органов</a:t>
            </a:r>
            <a:r>
              <a:rPr lang="ru-RU" b="1" dirty="0"/>
              <a:t> </a:t>
            </a:r>
            <a:r>
              <a:rPr lang="ru-RU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пищеварения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Поражение </a:t>
            </a:r>
            <a:r>
              <a:rPr lang="ru-RU" dirty="0"/>
              <a:t>пищевода (диффузное расширение и сужение в нижней трети, дисфагия, ослабление </a:t>
            </a:r>
            <a:r>
              <a:rPr lang="ru-RU" dirty="0" smtClean="0"/>
              <a:t>перистальтики, рефлюкс-эзофагит, язвы и стриктуры пищевода)</a:t>
            </a:r>
            <a:endParaRPr lang="ru-RU" dirty="0"/>
          </a:p>
          <a:p>
            <a:r>
              <a:rPr lang="ru-RU" dirty="0"/>
              <a:t>Поражение желудка и 12-перстной кишки</a:t>
            </a:r>
          </a:p>
          <a:p>
            <a:r>
              <a:rPr lang="ru-RU" dirty="0"/>
              <a:t>Поражение тонкого </a:t>
            </a:r>
            <a:r>
              <a:rPr lang="ru-RU" dirty="0" smtClean="0"/>
              <a:t>кишечника (атония и дилатация, синдром </a:t>
            </a:r>
            <a:r>
              <a:rPr lang="ru-RU" dirty="0" err="1" smtClean="0"/>
              <a:t>мальабсорбции</a:t>
            </a:r>
            <a:r>
              <a:rPr lang="ru-RU" dirty="0" smtClean="0"/>
              <a:t>)</a:t>
            </a:r>
            <a:endParaRPr lang="ru-RU" dirty="0"/>
          </a:p>
          <a:p>
            <a:r>
              <a:rPr lang="ru-RU" dirty="0"/>
              <a:t>Поражение толстого </a:t>
            </a:r>
            <a:r>
              <a:rPr lang="ru-RU" dirty="0" smtClean="0"/>
              <a:t>кишечника (</a:t>
            </a:r>
            <a:r>
              <a:rPr lang="ru-RU" dirty="0" err="1" smtClean="0"/>
              <a:t>дивертикулез</a:t>
            </a:r>
            <a:r>
              <a:rPr lang="ru-RU" dirty="0" smtClean="0"/>
              <a:t>)</a:t>
            </a:r>
            <a:endParaRPr lang="ru-RU" dirty="0"/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635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Поражение</a:t>
            </a:r>
            <a:r>
              <a:rPr lang="ru-RU" b="1" dirty="0"/>
              <a:t> </a:t>
            </a:r>
            <a:r>
              <a:rPr lang="ru-RU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дыхательной</a:t>
            </a:r>
            <a:r>
              <a:rPr lang="ru-RU" b="1" dirty="0"/>
              <a:t> </a:t>
            </a:r>
            <a:r>
              <a:rPr lang="ru-RU" b="1" dirty="0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системы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Интерстициальный </a:t>
            </a:r>
            <a:r>
              <a:rPr lang="ru-RU" dirty="0"/>
              <a:t>фиброз лёгких:</a:t>
            </a:r>
          </a:p>
          <a:p>
            <a:r>
              <a:rPr lang="ru-RU" dirty="0"/>
              <a:t>Диффузный	фиброз лёгких и</a:t>
            </a:r>
          </a:p>
          <a:p>
            <a:r>
              <a:rPr lang="ru-RU" dirty="0" err="1"/>
              <a:t>фиброзирующий</a:t>
            </a:r>
            <a:r>
              <a:rPr lang="ru-RU" dirty="0"/>
              <a:t> </a:t>
            </a:r>
            <a:r>
              <a:rPr lang="ru-RU" dirty="0" err="1"/>
              <a:t>альвеолит</a:t>
            </a:r>
            <a:endParaRPr lang="ru-RU" dirty="0"/>
          </a:p>
          <a:p>
            <a:r>
              <a:rPr lang="ru-RU" dirty="0"/>
              <a:t>Лёгочная </a:t>
            </a:r>
            <a:r>
              <a:rPr lang="ru-RU" dirty="0" smtClean="0"/>
              <a:t>гипертензия (ЛАГ)</a:t>
            </a:r>
            <a:endParaRPr lang="ru-RU" dirty="0"/>
          </a:p>
          <a:p>
            <a:r>
              <a:rPr lang="ru-RU" dirty="0"/>
              <a:t>Плевриты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933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Поражение</a:t>
            </a:r>
            <a:r>
              <a:rPr lang="ru-RU" b="1" dirty="0"/>
              <a:t> </a:t>
            </a:r>
            <a:r>
              <a:rPr lang="ru-RU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сердечно-сосудистой</a:t>
            </a:r>
            <a:r>
              <a:rPr lang="ru-RU" b="1" dirty="0"/>
              <a:t> </a:t>
            </a:r>
            <a:r>
              <a:rPr lang="ru-RU" b="1" dirty="0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системы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err="1" smtClean="0"/>
              <a:t>Миокардиопатия</a:t>
            </a:r>
            <a:endParaRPr lang="ru-RU" dirty="0"/>
          </a:p>
          <a:p>
            <a:r>
              <a:rPr lang="ru-RU" dirty="0"/>
              <a:t>Аритмия и нарушение </a:t>
            </a:r>
            <a:r>
              <a:rPr lang="ru-RU" dirty="0" smtClean="0"/>
              <a:t>проводимости</a:t>
            </a:r>
          </a:p>
          <a:p>
            <a:r>
              <a:rPr lang="ru-RU" dirty="0" smtClean="0"/>
              <a:t> </a:t>
            </a:r>
            <a:r>
              <a:rPr lang="ru-RU" dirty="0"/>
              <a:t>Адгезивный и экссудативный перикардит </a:t>
            </a:r>
            <a:endParaRPr lang="ru-RU" dirty="0" smtClean="0"/>
          </a:p>
          <a:p>
            <a:r>
              <a:rPr lang="ru-RU" dirty="0" smtClean="0"/>
              <a:t>Нарушение </a:t>
            </a:r>
            <a:r>
              <a:rPr lang="ru-RU" dirty="0"/>
              <a:t>функции левого желудочка </a:t>
            </a:r>
            <a:endParaRPr lang="ru-RU" dirty="0" smtClean="0"/>
          </a:p>
          <a:p>
            <a:r>
              <a:rPr lang="ru-RU" dirty="0" smtClean="0"/>
              <a:t>Эндокардит</a:t>
            </a:r>
            <a:endParaRPr lang="ru-RU" dirty="0"/>
          </a:p>
          <a:p>
            <a:r>
              <a:rPr lang="ru-RU" dirty="0" err="1"/>
              <a:t>Миокардиальный</a:t>
            </a:r>
            <a:r>
              <a:rPr lang="ru-RU" dirty="0"/>
              <a:t> фиброз </a:t>
            </a:r>
            <a:endParaRPr lang="ru-RU" dirty="0" smtClean="0"/>
          </a:p>
          <a:p>
            <a:r>
              <a:rPr lang="ru-RU" dirty="0" smtClean="0"/>
              <a:t>Миокардит</a:t>
            </a:r>
            <a:endParaRPr lang="ru-RU" dirty="0"/>
          </a:p>
          <a:p>
            <a:r>
              <a:rPr lang="ru-RU" dirty="0"/>
              <a:t>ХСН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519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Поражение</a:t>
            </a:r>
            <a:r>
              <a:rPr lang="ru-RU" b="1" dirty="0"/>
              <a:t> </a:t>
            </a:r>
            <a:r>
              <a:rPr lang="ru-RU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сердечно-сосудистой</a:t>
            </a:r>
            <a:r>
              <a:rPr lang="ru-RU" b="1" dirty="0"/>
              <a:t> </a:t>
            </a:r>
            <a:r>
              <a:rPr lang="ru-RU" b="1" dirty="0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системы</a:t>
            </a:r>
            <a:r>
              <a:rPr lang="ru-RU" u="sng" dirty="0"/>
              <a:t/>
            </a:r>
            <a:br>
              <a:rPr lang="ru-RU" u="sng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dirty="0" smtClean="0"/>
              <a:t>Поражение </a:t>
            </a:r>
            <a:r>
              <a:rPr lang="ru-RU" b="1" dirty="0"/>
              <a:t>миокарда - 83–90% случаев, эндокарда — в 18–35%,</a:t>
            </a:r>
            <a:endParaRPr lang="ru-RU" dirty="0"/>
          </a:p>
          <a:p>
            <a:r>
              <a:rPr lang="ru-RU" b="1" dirty="0"/>
              <a:t>перикарда — в 13–21% случаев.</a:t>
            </a:r>
            <a:endParaRPr lang="ru-RU" dirty="0"/>
          </a:p>
          <a:p>
            <a:r>
              <a:rPr lang="ru-RU" b="1" dirty="0"/>
              <a:t>Часто </a:t>
            </a:r>
            <a:r>
              <a:rPr lang="ru-RU" b="1" dirty="0" err="1"/>
              <a:t>мультисегментарные</a:t>
            </a:r>
            <a:r>
              <a:rPr lang="ru-RU" b="1" dirty="0"/>
              <a:t> нарушения перфузии миокарда в покое или при нагрузке, </a:t>
            </a:r>
            <a:r>
              <a:rPr lang="ru-RU" b="1" dirty="0" err="1"/>
              <a:t>миокардиальный</a:t>
            </a:r>
            <a:r>
              <a:rPr lang="ru-RU" b="1" dirty="0"/>
              <a:t> фиброз, очаговый кардиосклероз с признаками прогрессирующей ХСН.</a:t>
            </a:r>
            <a:endParaRPr lang="ru-RU" dirty="0"/>
          </a:p>
          <a:p>
            <a:r>
              <a:rPr lang="ru-RU" b="1" dirty="0"/>
              <a:t>Установлено, что при ССД с поражением скелетной мускулатуры патология миокарда имеется в 21% случаев, а без скелетной миопатии — в 10% случаев.</a:t>
            </a:r>
            <a:endParaRPr lang="ru-RU" dirty="0"/>
          </a:p>
          <a:p>
            <a:r>
              <a:rPr lang="ru-RU" b="1" dirty="0"/>
              <a:t>Клинически выраженный миокардит наблюдают редко, что расходится с данными аутопсии, при которой часто отмечают очаговый или диффузный фиброз миокарда и линейные некрозы </a:t>
            </a:r>
            <a:r>
              <a:rPr lang="ru-RU" b="1" dirty="0" err="1"/>
              <a:t>кардиомиоцитов</a:t>
            </a:r>
            <a:r>
              <a:rPr lang="ru-RU" b="1" dirty="0"/>
              <a:t>. Особенностями миокардита при ССД считают отсутствие значимой патологии крупных коронарных артерий и частое поражение правого желудочка и субэндокардиальных отделов миокарда.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909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Поражение</a:t>
            </a:r>
            <a:r>
              <a:rPr lang="ru-RU" b="1" dirty="0"/>
              <a:t> </a:t>
            </a:r>
            <a:r>
              <a:rPr lang="ru-RU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почек</a:t>
            </a:r>
            <a:r>
              <a:rPr lang="ru-RU" b="1" dirty="0"/>
              <a:t> 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Поражение</a:t>
            </a:r>
            <a:r>
              <a:rPr lang="ru-RU" b="1" dirty="0"/>
              <a:t> </a:t>
            </a:r>
            <a:r>
              <a:rPr lang="ru-RU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почек</a:t>
            </a:r>
            <a:r>
              <a:rPr lang="ru-RU" b="1" dirty="0"/>
              <a:t> </a:t>
            </a:r>
            <a:r>
              <a:rPr lang="ru-RU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(35-90%)</a:t>
            </a:r>
            <a:endParaRPr lang="ru-RU" b="1" dirty="0"/>
          </a:p>
          <a:p>
            <a:r>
              <a:rPr lang="ru-RU" dirty="0"/>
              <a:t>Острая </a:t>
            </a:r>
            <a:r>
              <a:rPr lang="ru-RU" dirty="0" err="1"/>
              <a:t>склеродермическая</a:t>
            </a:r>
            <a:r>
              <a:rPr lang="ru-RU" dirty="0"/>
              <a:t> </a:t>
            </a:r>
            <a:r>
              <a:rPr lang="ru-RU" dirty="0" smtClean="0"/>
              <a:t>нефропатия </a:t>
            </a:r>
            <a:r>
              <a:rPr lang="ru-RU" b="1" dirty="0" smtClean="0"/>
              <a:t>(ОСН)</a:t>
            </a:r>
            <a:endParaRPr lang="ru-RU" b="1" dirty="0" smtClean="0"/>
          </a:p>
          <a:p>
            <a:r>
              <a:rPr lang="ru-RU" dirty="0" smtClean="0"/>
              <a:t> </a:t>
            </a:r>
            <a:r>
              <a:rPr lang="ru-RU" dirty="0"/>
              <a:t>Быстропрогрессирующая </a:t>
            </a:r>
            <a:r>
              <a:rPr lang="ru-RU" dirty="0" smtClean="0"/>
              <a:t>почечная </a:t>
            </a:r>
            <a:r>
              <a:rPr lang="ru-RU" dirty="0"/>
              <a:t>недостаточность</a:t>
            </a:r>
          </a:p>
          <a:p>
            <a:r>
              <a:rPr lang="ru-RU" dirty="0"/>
              <a:t>Злокачественная </a:t>
            </a:r>
            <a:r>
              <a:rPr lang="ru-RU" dirty="0" err="1"/>
              <a:t>гиперрениновая</a:t>
            </a:r>
            <a:r>
              <a:rPr lang="ru-RU" dirty="0"/>
              <a:t> АГ (у 90%) </a:t>
            </a:r>
            <a:endParaRPr lang="ru-RU" dirty="0" smtClean="0"/>
          </a:p>
          <a:p>
            <a:r>
              <a:rPr lang="ru-RU" dirty="0" smtClean="0"/>
              <a:t>Нарастающая </a:t>
            </a:r>
            <a:r>
              <a:rPr lang="ru-RU" dirty="0"/>
              <a:t>протеинурия</a:t>
            </a:r>
          </a:p>
          <a:p>
            <a:r>
              <a:rPr lang="ru-RU" dirty="0"/>
              <a:t>Олиго- анурия</a:t>
            </a:r>
          </a:p>
          <a:p>
            <a:r>
              <a:rPr lang="ru-RU" dirty="0" err="1"/>
              <a:t>Микроангиопатическая</a:t>
            </a:r>
            <a:r>
              <a:rPr lang="ru-RU" dirty="0"/>
              <a:t> гемолитическая анемия </a:t>
            </a:r>
            <a:endParaRPr lang="ru-RU" dirty="0" smtClean="0"/>
          </a:p>
          <a:p>
            <a:r>
              <a:rPr lang="ru-RU" dirty="0" smtClean="0"/>
              <a:t>Тромбоцитопения </a:t>
            </a:r>
            <a:r>
              <a:rPr lang="ru-RU" dirty="0"/>
              <a:t>(менее 100000 в 1 </a:t>
            </a:r>
            <a:r>
              <a:rPr lang="ru-RU" dirty="0" err="1"/>
              <a:t>мкл</a:t>
            </a:r>
            <a:r>
              <a:rPr lang="ru-RU" dirty="0"/>
              <a:t>) </a:t>
            </a:r>
            <a:endParaRPr lang="ru-RU" dirty="0" smtClean="0"/>
          </a:p>
          <a:p>
            <a:r>
              <a:rPr lang="ru-RU" dirty="0" err="1" smtClean="0"/>
              <a:t>Энцефало</a:t>
            </a:r>
            <a:r>
              <a:rPr lang="ru-RU" dirty="0" smtClean="0"/>
              <a:t>- </a:t>
            </a:r>
            <a:r>
              <a:rPr lang="ru-RU" dirty="0"/>
              <a:t>и </a:t>
            </a:r>
            <a:r>
              <a:rPr lang="ru-RU" dirty="0" err="1"/>
              <a:t>ретинопатия</a:t>
            </a:r>
            <a:endParaRPr lang="ru-RU" dirty="0"/>
          </a:p>
          <a:p>
            <a:r>
              <a:rPr lang="ru-RU" dirty="0"/>
              <a:t>Преимущественное поражение почечных сосудов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207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Поражение</a:t>
            </a:r>
            <a:r>
              <a:rPr lang="ru-RU" b="1" dirty="0"/>
              <a:t> </a:t>
            </a:r>
            <a:r>
              <a:rPr lang="ru-RU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почек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/>
              <a:t>Острая </a:t>
            </a:r>
            <a:r>
              <a:rPr lang="ru-RU" b="1" dirty="0" err="1"/>
              <a:t>склеродермическая</a:t>
            </a:r>
            <a:r>
              <a:rPr lang="ru-RU" b="1" dirty="0"/>
              <a:t> нефропатия </a:t>
            </a:r>
            <a:r>
              <a:rPr lang="ru-RU" dirty="0"/>
              <a:t>(</a:t>
            </a:r>
            <a:r>
              <a:rPr lang="ru-RU" b="1" dirty="0"/>
              <a:t>ОСН</a:t>
            </a:r>
            <a:r>
              <a:rPr lang="ru-RU" dirty="0"/>
              <a:t>, </a:t>
            </a:r>
            <a:r>
              <a:rPr lang="ru-RU" dirty="0" err="1"/>
              <a:t>склеродермический</a:t>
            </a:r>
            <a:r>
              <a:rPr lang="ru-RU" dirty="0"/>
              <a:t> почечный криз) – острая или быстропрогрессирующая почечная недостаточность, обусловленная тяжёлым </a:t>
            </a:r>
            <a:r>
              <a:rPr lang="ru-RU" dirty="0" err="1" smtClean="0"/>
              <a:t>генерализованным</a:t>
            </a:r>
            <a:r>
              <a:rPr lang="ru-RU" dirty="0" smtClean="0"/>
              <a:t> </a:t>
            </a:r>
            <a:r>
              <a:rPr lang="ru-RU" dirty="0" err="1" smtClean="0"/>
              <a:t>окклюзирующим</a:t>
            </a:r>
            <a:r>
              <a:rPr lang="ru-RU" dirty="0" smtClean="0"/>
              <a:t> </a:t>
            </a:r>
            <a:r>
              <a:rPr lang="ru-RU" dirty="0"/>
              <a:t>поражением </a:t>
            </a:r>
            <a:r>
              <a:rPr lang="ru-RU" dirty="0" err="1"/>
              <a:t>внутрипочечных</a:t>
            </a:r>
            <a:r>
              <a:rPr lang="ru-RU" dirty="0"/>
              <a:t> сосудов, </a:t>
            </a:r>
            <a:r>
              <a:rPr lang="ru-RU" dirty="0" err="1"/>
              <a:t>патогенетически</a:t>
            </a:r>
            <a:r>
              <a:rPr lang="ru-RU" dirty="0"/>
              <a:t> связанным с системной склеродермией.</a:t>
            </a:r>
          </a:p>
          <a:p>
            <a:r>
              <a:rPr lang="ru-RU" dirty="0"/>
              <a:t>Частота в пределах 10% при ССД</a:t>
            </a:r>
          </a:p>
          <a:p>
            <a:r>
              <a:rPr lang="ru-RU" dirty="0"/>
              <a:t>Всегда отражает тяжесть ССД и является одним из маркеров неблагоприятного прогноза.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719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ОСН.</a:t>
            </a:r>
            <a:r>
              <a:rPr lang="ru-RU" b="1" dirty="0"/>
              <a:t> </a:t>
            </a:r>
            <a:r>
              <a:rPr lang="ru-RU" b="1" dirty="0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Клиника.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Внезапное </a:t>
            </a:r>
            <a:r>
              <a:rPr lang="ru-RU" dirty="0"/>
              <a:t>начало без предвестников</a:t>
            </a:r>
          </a:p>
          <a:p>
            <a:r>
              <a:rPr lang="ru-RU" dirty="0"/>
              <a:t>Злокачественная </a:t>
            </a:r>
            <a:r>
              <a:rPr lang="ru-RU" dirty="0" err="1"/>
              <a:t>гиперрениновая</a:t>
            </a:r>
            <a:r>
              <a:rPr lang="ru-RU" dirty="0"/>
              <a:t> АГ (у 90%)</a:t>
            </a:r>
          </a:p>
          <a:p>
            <a:r>
              <a:rPr lang="ru-RU" dirty="0"/>
              <a:t>Быстропрогрессирующая почечная недостаточность</a:t>
            </a:r>
          </a:p>
          <a:p>
            <a:r>
              <a:rPr lang="ru-RU" dirty="0"/>
              <a:t>Олиго- анурия</a:t>
            </a:r>
          </a:p>
          <a:p>
            <a:r>
              <a:rPr lang="ru-RU" dirty="0"/>
              <a:t>Протеинурия и микрогематурия </a:t>
            </a:r>
            <a:endParaRPr lang="ru-RU" dirty="0" smtClean="0"/>
          </a:p>
          <a:p>
            <a:r>
              <a:rPr lang="ru-RU" dirty="0" err="1" smtClean="0"/>
              <a:t>Микроангиопатическая</a:t>
            </a:r>
            <a:r>
              <a:rPr lang="ru-RU" dirty="0" smtClean="0"/>
              <a:t> </a:t>
            </a:r>
            <a:r>
              <a:rPr lang="ru-RU" dirty="0"/>
              <a:t>гемолитическая анемия </a:t>
            </a:r>
            <a:endParaRPr lang="ru-RU" dirty="0" smtClean="0"/>
          </a:p>
          <a:p>
            <a:r>
              <a:rPr lang="ru-RU" dirty="0" smtClean="0"/>
              <a:t>Тромбоцитопения </a:t>
            </a:r>
            <a:r>
              <a:rPr lang="ru-RU" dirty="0"/>
              <a:t>(менее 100000 в 1 </a:t>
            </a:r>
            <a:r>
              <a:rPr lang="ru-RU" dirty="0" err="1"/>
              <a:t>мкл</a:t>
            </a:r>
            <a:r>
              <a:rPr lang="ru-RU" dirty="0"/>
              <a:t>) </a:t>
            </a:r>
            <a:endParaRPr lang="ru-RU" dirty="0" smtClean="0"/>
          </a:p>
          <a:p>
            <a:r>
              <a:rPr lang="ru-RU" dirty="0" smtClean="0"/>
              <a:t>Энцефалопатия </a:t>
            </a:r>
            <a:r>
              <a:rPr lang="ru-RU" dirty="0"/>
              <a:t>(судороги) и </a:t>
            </a:r>
            <a:r>
              <a:rPr lang="ru-RU" dirty="0" err="1"/>
              <a:t>ретинопатия</a:t>
            </a:r>
            <a:endParaRPr lang="ru-RU" dirty="0"/>
          </a:p>
          <a:p>
            <a:r>
              <a:rPr lang="ru-RU" dirty="0"/>
              <a:t>Наибольший риск при диффузной ССД в первые 2- 5 лет заболевания</a:t>
            </a:r>
          </a:p>
          <a:p>
            <a:r>
              <a:rPr lang="ru-RU" dirty="0"/>
              <a:t>Морфологическая основа – поражение </a:t>
            </a:r>
            <a:r>
              <a:rPr lang="ru-RU" dirty="0" err="1"/>
              <a:t>интерлобулярных</a:t>
            </a:r>
            <a:r>
              <a:rPr lang="ru-RU" dirty="0"/>
              <a:t> и малых кортикальных артериол с развитием ишемических некрозов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66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М34– </a:t>
            </a:r>
            <a:r>
              <a:rPr lang="ru-RU" dirty="0"/>
              <a:t>Системная склеродермия (системный склероз)</a:t>
            </a:r>
          </a:p>
          <a:p>
            <a:r>
              <a:rPr lang="ru-RU" dirty="0"/>
              <a:t>М34.0 Прогрессирующий системный склероз </a:t>
            </a:r>
            <a:endParaRPr lang="ru-RU" dirty="0" smtClean="0"/>
          </a:p>
          <a:p>
            <a:r>
              <a:rPr lang="ru-RU" dirty="0" smtClean="0"/>
              <a:t>М34.1 </a:t>
            </a:r>
            <a:r>
              <a:rPr lang="en-US" dirty="0"/>
              <a:t>CREST</a:t>
            </a:r>
            <a:r>
              <a:rPr lang="ru-RU" dirty="0"/>
              <a:t>-синдром</a:t>
            </a:r>
          </a:p>
          <a:p>
            <a:r>
              <a:rPr lang="ru-RU" dirty="0"/>
              <a:t>М34.2 Системный склероз, вызванный лекарственными средствами и химическими соединениями</a:t>
            </a:r>
          </a:p>
          <a:p>
            <a:r>
              <a:rPr lang="ru-RU" dirty="0" smtClean="0"/>
              <a:t>М34.8 Другие </a:t>
            </a:r>
            <a:r>
              <a:rPr lang="ru-RU" dirty="0"/>
              <a:t>формы системного склероза </a:t>
            </a:r>
            <a:endParaRPr lang="ru-RU" dirty="0" smtClean="0"/>
          </a:p>
          <a:p>
            <a:r>
              <a:rPr lang="ru-RU" dirty="0"/>
              <a:t> </a:t>
            </a:r>
          </a:p>
          <a:p>
            <a:r>
              <a:rPr lang="ru-RU" dirty="0"/>
              <a:t>Заболеваемость: 0,6 – 19 на 1000000 населения Женщины / мужчины: 3-7/1</a:t>
            </a:r>
          </a:p>
          <a:p>
            <a:r>
              <a:rPr lang="ru-RU" dirty="0"/>
              <a:t>Пик заболеваемости: 30 – 60 лет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587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ОСН.</a:t>
            </a:r>
            <a:r>
              <a:rPr lang="ru-RU" b="1" dirty="0"/>
              <a:t> </a:t>
            </a:r>
            <a:r>
              <a:rPr lang="ru-RU" b="1" dirty="0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Факторы</a:t>
            </a:r>
            <a:r>
              <a:rPr lang="ru-RU" b="1" dirty="0"/>
              <a:t> </a:t>
            </a:r>
            <a:r>
              <a:rPr lang="ru-RU" b="1" dirty="0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риска.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Распространённое </a:t>
            </a:r>
            <a:r>
              <a:rPr lang="ru-RU" dirty="0"/>
              <a:t>или прогрессирующее </a:t>
            </a:r>
            <a:r>
              <a:rPr lang="ru-RU" dirty="0" err="1"/>
              <a:t>склеродермическое</a:t>
            </a:r>
            <a:r>
              <a:rPr lang="ru-RU" dirty="0"/>
              <a:t> поражение кожи</a:t>
            </a:r>
          </a:p>
          <a:p>
            <a:r>
              <a:rPr lang="ru-RU" dirty="0"/>
              <a:t>Непродолжительный (до 5 лет) стаж болезни</a:t>
            </a:r>
          </a:p>
          <a:p>
            <a:r>
              <a:rPr lang="ru-RU" dirty="0"/>
              <a:t>Прогрессирующее поражение внутренних органов</a:t>
            </a:r>
          </a:p>
          <a:p>
            <a:r>
              <a:rPr lang="ru-RU" dirty="0"/>
              <a:t>Вовлечение крупных суставов </a:t>
            </a:r>
            <a:endParaRPr lang="ru-RU" dirty="0" smtClean="0"/>
          </a:p>
          <a:p>
            <a:r>
              <a:rPr lang="ru-RU" dirty="0" smtClean="0"/>
              <a:t>Приём </a:t>
            </a:r>
            <a:r>
              <a:rPr lang="ru-RU" dirty="0" err="1"/>
              <a:t>циклоспорина</a:t>
            </a:r>
            <a:endParaRPr lang="ru-RU" dirty="0"/>
          </a:p>
          <a:p>
            <a:r>
              <a:rPr lang="ru-RU" dirty="0"/>
              <a:t>Приём высоких (15 и более мг/сутки) доз ГКС в дебюте заболевания</a:t>
            </a:r>
          </a:p>
          <a:p>
            <a:r>
              <a:rPr lang="ru-RU" dirty="0"/>
              <a:t>Применение </a:t>
            </a:r>
            <a:r>
              <a:rPr lang="ru-RU" dirty="0" err="1"/>
              <a:t>рентгенконтрастных</a:t>
            </a:r>
            <a:r>
              <a:rPr lang="ru-RU" dirty="0"/>
              <a:t> агентов (гадолиний при МРТ)</a:t>
            </a:r>
          </a:p>
          <a:p>
            <a:r>
              <a:rPr lang="ru-RU" dirty="0"/>
              <a:t>Употребление наркотиков (кокаин)</a:t>
            </a:r>
          </a:p>
          <a:p>
            <a:r>
              <a:rPr lang="ru-RU" dirty="0"/>
              <a:t>Чаще у пациентов с АТ к РНК-полимеразе </a:t>
            </a:r>
            <a:r>
              <a:rPr lang="en-US" dirty="0"/>
              <a:t>III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323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ОСН.</a:t>
            </a:r>
            <a:r>
              <a:rPr lang="ru-RU" b="1" dirty="0"/>
              <a:t> </a:t>
            </a:r>
            <a:r>
              <a:rPr lang="ru-RU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Инициирующие</a:t>
            </a:r>
            <a:r>
              <a:rPr lang="ru-RU" b="1" dirty="0"/>
              <a:t> </a:t>
            </a:r>
            <a:r>
              <a:rPr lang="ru-RU" b="1" dirty="0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факторы.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Переохлаждение </a:t>
            </a:r>
            <a:endParaRPr lang="ru-RU" dirty="0" smtClean="0"/>
          </a:p>
          <a:p>
            <a:r>
              <a:rPr lang="ru-RU" dirty="0" smtClean="0"/>
              <a:t>Инсоляция </a:t>
            </a:r>
          </a:p>
          <a:p>
            <a:r>
              <a:rPr lang="ru-RU" dirty="0" smtClean="0"/>
              <a:t>Травма</a:t>
            </a:r>
            <a:endParaRPr lang="ru-RU" dirty="0"/>
          </a:p>
          <a:p>
            <a:r>
              <a:rPr lang="ru-RU" dirty="0"/>
              <a:t>Вирусные и бактериальные инфекции </a:t>
            </a:r>
            <a:endParaRPr lang="ru-RU" dirty="0" smtClean="0"/>
          </a:p>
          <a:p>
            <a:r>
              <a:rPr lang="ru-RU" dirty="0" smtClean="0"/>
              <a:t>Кровотечения</a:t>
            </a:r>
            <a:endParaRPr lang="ru-RU" dirty="0"/>
          </a:p>
          <a:p>
            <a:r>
              <a:rPr lang="ru-RU" dirty="0"/>
              <a:t>Прекращение приёма лекарственных препаратов</a:t>
            </a:r>
          </a:p>
          <a:p>
            <a:r>
              <a:rPr lang="ru-RU" dirty="0"/>
              <a:t>Беременность (особенность – большая протеинурия) и аборты</a:t>
            </a:r>
          </a:p>
          <a:p>
            <a:r>
              <a:rPr lang="ru-RU" dirty="0"/>
              <a:t>У многих инициирующий фактор выявить не удаётся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991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ОСН.</a:t>
            </a:r>
            <a:r>
              <a:rPr lang="ru-RU" b="1" dirty="0"/>
              <a:t> </a:t>
            </a:r>
            <a:r>
              <a:rPr lang="ru-RU" b="1" dirty="0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Патогенез.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Поражение </a:t>
            </a:r>
            <a:r>
              <a:rPr lang="ru-RU" dirty="0"/>
              <a:t>почечного МЦР	- отёк и набухание </a:t>
            </a:r>
            <a:r>
              <a:rPr lang="ru-RU" dirty="0" err="1"/>
              <a:t>эндотелиоцитов</a:t>
            </a:r>
            <a:r>
              <a:rPr lang="ru-RU" dirty="0"/>
              <a:t>, спазм приносящих </a:t>
            </a:r>
            <a:r>
              <a:rPr lang="ru-RU" dirty="0" err="1"/>
              <a:t>гломерулярных</a:t>
            </a:r>
            <a:r>
              <a:rPr lang="ru-RU" dirty="0"/>
              <a:t> артериол</a:t>
            </a:r>
          </a:p>
          <a:p>
            <a:r>
              <a:rPr lang="ru-RU" dirty="0"/>
              <a:t>Расстройство </a:t>
            </a:r>
            <a:r>
              <a:rPr lang="ru-RU" dirty="0" err="1"/>
              <a:t>внутрипочечной</a:t>
            </a:r>
            <a:r>
              <a:rPr lang="ru-RU" dirty="0"/>
              <a:t> гемодинамики с ишемией почечной ткани</a:t>
            </a:r>
          </a:p>
          <a:p>
            <a:r>
              <a:rPr lang="ru-RU" dirty="0" err="1"/>
              <a:t>Гиперпродукция</a:t>
            </a:r>
            <a:r>
              <a:rPr lang="ru-RU" dirty="0"/>
              <a:t> ренина и активация РААС</a:t>
            </a:r>
          </a:p>
          <a:p>
            <a:r>
              <a:rPr lang="ru-RU" dirty="0"/>
              <a:t>Локально-почечная активация медиаторов </a:t>
            </a:r>
            <a:r>
              <a:rPr lang="ru-RU" dirty="0" err="1"/>
              <a:t>фибриногенеза</a:t>
            </a:r>
            <a:r>
              <a:rPr lang="ru-RU" dirty="0"/>
              <a:t> и </a:t>
            </a:r>
            <a:r>
              <a:rPr lang="ru-RU" dirty="0" err="1"/>
              <a:t>тромбогенеза</a:t>
            </a:r>
            <a:r>
              <a:rPr lang="ru-RU" dirty="0"/>
              <a:t> – быстропрогрессирующий почечный фиброз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125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Другие</a:t>
            </a:r>
            <a:r>
              <a:rPr lang="ru-RU" b="1" dirty="0"/>
              <a:t> </a:t>
            </a:r>
            <a:r>
              <a:rPr lang="ru-RU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поражение</a:t>
            </a:r>
            <a:r>
              <a:rPr lang="ru-RU" b="1" dirty="0"/>
              <a:t> </a:t>
            </a:r>
            <a:r>
              <a:rPr lang="ru-RU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почек</a:t>
            </a:r>
            <a:r>
              <a:rPr lang="ru-RU" b="1" dirty="0"/>
              <a:t> </a:t>
            </a:r>
            <a:r>
              <a:rPr lang="ru-RU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при</a:t>
            </a:r>
            <a:r>
              <a:rPr lang="ru-RU" b="1" dirty="0"/>
              <a:t> </a:t>
            </a:r>
            <a:r>
              <a:rPr lang="ru-RU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ССД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Хроническая </a:t>
            </a:r>
            <a:r>
              <a:rPr lang="ru-RU" dirty="0"/>
              <a:t>латентная нефропатия Часто субклинические </a:t>
            </a:r>
            <a:r>
              <a:rPr lang="ru-RU" dirty="0" smtClean="0"/>
              <a:t>формы</a:t>
            </a:r>
          </a:p>
          <a:p>
            <a:r>
              <a:rPr lang="ru-RU" dirty="0" smtClean="0"/>
              <a:t> </a:t>
            </a:r>
            <a:r>
              <a:rPr lang="ru-RU" dirty="0"/>
              <a:t>Умеренная протеинурия</a:t>
            </a:r>
          </a:p>
          <a:p>
            <a:r>
              <a:rPr lang="ru-RU" dirty="0"/>
              <a:t>АГ </a:t>
            </a:r>
            <a:r>
              <a:rPr lang="en-US" dirty="0"/>
              <a:t>I</a:t>
            </a:r>
            <a:r>
              <a:rPr lang="ru-RU" dirty="0"/>
              <a:t>-</a:t>
            </a:r>
            <a:r>
              <a:rPr lang="en-US" dirty="0"/>
              <a:t>II</a:t>
            </a:r>
            <a:r>
              <a:rPr lang="ru-RU" dirty="0"/>
              <a:t> ст. без признаков «</a:t>
            </a:r>
            <a:r>
              <a:rPr lang="ru-RU" dirty="0" err="1"/>
              <a:t>озлокачествления</a:t>
            </a:r>
            <a:r>
              <a:rPr lang="ru-RU" dirty="0"/>
              <a:t>»</a:t>
            </a:r>
          </a:p>
          <a:p>
            <a:r>
              <a:rPr lang="ru-RU" dirty="0"/>
              <a:t>Функция почек сохранна или умеренное, </a:t>
            </a:r>
            <a:r>
              <a:rPr lang="ru-RU" dirty="0" err="1"/>
              <a:t>ненарастающее</a:t>
            </a:r>
            <a:r>
              <a:rPr lang="ru-RU" dirty="0"/>
              <a:t> снижение СКФ</a:t>
            </a:r>
          </a:p>
          <a:p>
            <a:r>
              <a:rPr lang="ru-RU" dirty="0"/>
              <a:t>АНЦА-ассоциированный </a:t>
            </a:r>
            <a:r>
              <a:rPr lang="ru-RU" dirty="0" smtClean="0"/>
              <a:t>синдром, АНЦА </a:t>
            </a:r>
            <a:r>
              <a:rPr lang="ru-RU" dirty="0"/>
              <a:t>в сыворотке крови</a:t>
            </a:r>
          </a:p>
          <a:p>
            <a:r>
              <a:rPr lang="ru-RU" dirty="0"/>
              <a:t>Сочетание </a:t>
            </a:r>
            <a:r>
              <a:rPr lang="ru-RU" dirty="0" err="1"/>
              <a:t>остронефротического</a:t>
            </a:r>
            <a:r>
              <a:rPr lang="ru-RU" dirty="0"/>
              <a:t> синдрома с быстрым ухудшением почечной функции</a:t>
            </a:r>
          </a:p>
          <a:p>
            <a:r>
              <a:rPr lang="ru-RU" dirty="0"/>
              <a:t>Возможен нефротический синдром</a:t>
            </a:r>
          </a:p>
          <a:p>
            <a:r>
              <a:rPr lang="ru-RU" dirty="0" err="1"/>
              <a:t>Гломерулонефрит</a:t>
            </a:r>
            <a:r>
              <a:rPr lang="ru-RU" dirty="0"/>
              <a:t>, индуцированный </a:t>
            </a:r>
            <a:r>
              <a:rPr lang="en-US" dirty="0"/>
              <a:t>D</a:t>
            </a:r>
            <a:r>
              <a:rPr lang="ru-RU" dirty="0"/>
              <a:t>-</a:t>
            </a:r>
            <a:r>
              <a:rPr lang="ru-RU" dirty="0" err="1"/>
              <a:t>пеницилламином</a:t>
            </a:r>
            <a:endParaRPr lang="ru-RU" dirty="0"/>
          </a:p>
          <a:p>
            <a:r>
              <a:rPr lang="ru-RU" dirty="0"/>
              <a:t>Как правило нефротический </a:t>
            </a:r>
            <a:r>
              <a:rPr lang="ru-RU" dirty="0" smtClean="0"/>
              <a:t>синдром, </a:t>
            </a:r>
            <a:r>
              <a:rPr lang="ru-RU" dirty="0"/>
              <a:t>АД часто в норме</a:t>
            </a:r>
          </a:p>
          <a:p>
            <a:r>
              <a:rPr lang="ru-RU" dirty="0"/>
              <a:t>Сохранная функция почек</a:t>
            </a:r>
          </a:p>
          <a:p>
            <a:r>
              <a:rPr lang="ru-RU" dirty="0"/>
              <a:t>Полностью регрессирует при своевременной отмене </a:t>
            </a:r>
            <a:r>
              <a:rPr lang="en-US" dirty="0"/>
              <a:t>D</a:t>
            </a:r>
            <a:r>
              <a:rPr lang="ru-RU" dirty="0"/>
              <a:t>- </a:t>
            </a:r>
            <a:r>
              <a:rPr lang="ru-RU" dirty="0" err="1"/>
              <a:t>пеницилламина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015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Диагностика ССД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6796663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2454"/>
            <a:ext cx="8748464" cy="936104"/>
          </a:xfrm>
        </p:spPr>
        <p:txBody>
          <a:bodyPr>
            <a:normAutofit/>
          </a:bodyPr>
          <a:lstStyle/>
          <a:p>
            <a:r>
              <a:rPr lang="ru-RU" sz="2000" b="1" dirty="0"/>
              <a:t>Классификационные критерии системной склеродермии по </a:t>
            </a:r>
            <a:r>
              <a:rPr lang="en-US" sz="2000" b="1" dirty="0"/>
              <a:t>ACR</a:t>
            </a:r>
            <a:r>
              <a:rPr lang="ru-RU" sz="2000" b="1" dirty="0"/>
              <a:t>/</a:t>
            </a:r>
            <a:r>
              <a:rPr lang="en-US" sz="2000" b="1" dirty="0"/>
              <a:t>EULAR 2013</a:t>
            </a:r>
            <a:endParaRPr lang="ru-RU" sz="2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054669"/>
              </p:ext>
            </p:extLst>
          </p:nvPr>
        </p:nvGraphicFramePr>
        <p:xfrm>
          <a:off x="78377" y="836712"/>
          <a:ext cx="9144000" cy="5786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1535"/>
                <a:gridCol w="2394465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Параметры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Варианты признаков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баллы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err="1" smtClean="0"/>
                        <a:t>Прксимальная</a:t>
                      </a:r>
                      <a:r>
                        <a:rPr lang="ru-RU" sz="1800" dirty="0" smtClean="0"/>
                        <a:t> склеродерма: симметричный  склероз </a:t>
                      </a:r>
                      <a:r>
                        <a:rPr lang="ru-RU" sz="1800" dirty="0" smtClean="0"/>
                        <a:t>кожи обеих рук </a:t>
                      </a:r>
                      <a:r>
                        <a:rPr lang="ru-RU" sz="1800" dirty="0" err="1" smtClean="0"/>
                        <a:t>проксимальнее</a:t>
                      </a:r>
                      <a:r>
                        <a:rPr lang="ru-RU" sz="1800" dirty="0" smtClean="0"/>
                        <a:t> пястно-фаланговых суставов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Уплотнение и утолщение кожи пальцев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Склередерма</a:t>
                      </a:r>
                      <a:r>
                        <a:rPr lang="ru-RU" dirty="0" smtClean="0"/>
                        <a:t>.</a:t>
                      </a:r>
                    </a:p>
                    <a:p>
                      <a:r>
                        <a:rPr lang="ru-RU" dirty="0" smtClean="0"/>
                        <a:t>Пальцы </a:t>
                      </a:r>
                      <a:r>
                        <a:rPr lang="ru-RU" dirty="0" err="1" smtClean="0"/>
                        <a:t>дистальнее</a:t>
                      </a:r>
                      <a:r>
                        <a:rPr lang="ru-RU" dirty="0" smtClean="0"/>
                        <a:t> пястно-фаланговых суставов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</a:p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Дигитальная</a:t>
                      </a:r>
                      <a:r>
                        <a:rPr lang="ru-RU" dirty="0" smtClean="0"/>
                        <a:t> ишемия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Язвочки</a:t>
                      </a:r>
                    </a:p>
                    <a:p>
                      <a:r>
                        <a:rPr lang="ru-RU" dirty="0" smtClean="0"/>
                        <a:t>Рубчики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</a:p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Телеангиоэктазии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Капилляроскопические</a:t>
                      </a:r>
                      <a:r>
                        <a:rPr lang="ru-RU" dirty="0" smtClean="0"/>
                        <a:t> изменения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ЛАГ и/или ИПЛ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Феномен </a:t>
                      </a:r>
                      <a:r>
                        <a:rPr lang="ru-RU" dirty="0" err="1" smtClean="0"/>
                        <a:t>Рейно</a:t>
                      </a:r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800" dirty="0" err="1" smtClean="0"/>
                        <a:t>Склеродермические</a:t>
                      </a:r>
                      <a:r>
                        <a:rPr lang="ru-RU" sz="1800" baseline="0" dirty="0" smtClean="0"/>
                        <a:t> </a:t>
                      </a:r>
                      <a:r>
                        <a:rPr lang="ru-RU" sz="1800" dirty="0" smtClean="0"/>
                        <a:t>антитела (анти- </a:t>
                      </a:r>
                      <a:r>
                        <a:rPr lang="en-US" sz="1800" dirty="0" err="1" smtClean="0"/>
                        <a:t>Scl</a:t>
                      </a:r>
                      <a:r>
                        <a:rPr lang="ru-RU" sz="1800" dirty="0" smtClean="0"/>
                        <a:t> 70.</a:t>
                      </a:r>
                      <a:r>
                        <a:rPr lang="ru-RU" sz="1800" baseline="0" dirty="0" smtClean="0"/>
                        <a:t> </a:t>
                      </a:r>
                      <a:r>
                        <a:rPr lang="ru-RU" sz="1800" baseline="0" dirty="0" err="1" smtClean="0"/>
                        <a:t>а</a:t>
                      </a:r>
                      <a:r>
                        <a:rPr lang="ru-RU" sz="1800" dirty="0" err="1" smtClean="0"/>
                        <a:t>нтицентромерные</a:t>
                      </a:r>
                      <a:r>
                        <a:rPr lang="ru-RU" sz="1800" dirty="0" smtClean="0"/>
                        <a:t>, к РНК полимеразе </a:t>
                      </a:r>
                      <a:r>
                        <a:rPr lang="en-US" sz="1800" dirty="0" smtClean="0"/>
                        <a:t>III</a:t>
                      </a:r>
                      <a:r>
                        <a:rPr lang="ru-RU" sz="1800" dirty="0" smtClean="0"/>
                        <a:t>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u="sng" dirty="0" smtClean="0"/>
                        <a:t>Достоверный диагноз ССД, если сумма более 9 баллов.</a:t>
                      </a:r>
                      <a:endParaRPr lang="ru-RU" b="1" u="sng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08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Примеры формулировок клинического диагноза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ССД острое течение, диффузная форма, ранняя стадия, активность </a:t>
            </a:r>
            <a:r>
              <a:rPr lang="en-US" dirty="0" smtClean="0"/>
              <a:t>III</a:t>
            </a:r>
            <a:r>
              <a:rPr lang="ru-RU" dirty="0" smtClean="0"/>
              <a:t> степени: феномен </a:t>
            </a:r>
            <a:r>
              <a:rPr lang="ru-RU" dirty="0" err="1" smtClean="0"/>
              <a:t>Рейно</a:t>
            </a:r>
            <a:r>
              <a:rPr lang="ru-RU" dirty="0" smtClean="0"/>
              <a:t> (</a:t>
            </a:r>
            <a:r>
              <a:rPr lang="ru-RU" dirty="0" err="1" smtClean="0"/>
              <a:t>дигитальные</a:t>
            </a:r>
            <a:r>
              <a:rPr lang="ru-RU" dirty="0" smtClean="0"/>
              <a:t> язвы, некроз ногтевой фаланги </a:t>
            </a:r>
            <a:r>
              <a:rPr lang="en-US" dirty="0" smtClean="0"/>
              <a:t>III</a:t>
            </a:r>
            <a:r>
              <a:rPr lang="ru-RU" dirty="0" smtClean="0"/>
              <a:t> пальца левой кисти), </a:t>
            </a:r>
            <a:r>
              <a:rPr lang="ru-RU" dirty="0" err="1" smtClean="0"/>
              <a:t>склеродактилия</a:t>
            </a:r>
            <a:r>
              <a:rPr lang="ru-RU" dirty="0" smtClean="0"/>
              <a:t>, </a:t>
            </a:r>
            <a:r>
              <a:rPr lang="ru-RU" dirty="0" smtClean="0"/>
              <a:t>ИПЛ, </a:t>
            </a:r>
            <a:r>
              <a:rPr lang="ru-RU" dirty="0" err="1" smtClean="0"/>
              <a:t>кардиопатия</a:t>
            </a:r>
            <a:r>
              <a:rPr lang="ru-RU" dirty="0" smtClean="0"/>
              <a:t> (нарушения ритма и проводимости), гипотония пищевода, эрозивный эзофагит. </a:t>
            </a:r>
            <a:r>
              <a:rPr lang="ru-RU" dirty="0" err="1" smtClean="0"/>
              <a:t>Серопозитивность</a:t>
            </a:r>
            <a:r>
              <a:rPr lang="ru-RU" dirty="0" smtClean="0"/>
              <a:t> по антителам к </a:t>
            </a:r>
            <a:r>
              <a:rPr lang="en-US" dirty="0" err="1" smtClean="0"/>
              <a:t>Scl</a:t>
            </a:r>
            <a:r>
              <a:rPr lang="ru-RU" dirty="0" smtClean="0"/>
              <a:t>-70</a:t>
            </a:r>
            <a:r>
              <a:rPr lang="ru-RU" dirty="0" smtClean="0"/>
              <a:t>. ДН </a:t>
            </a:r>
            <a:r>
              <a:rPr lang="en-US" dirty="0" smtClean="0"/>
              <a:t>I</a:t>
            </a:r>
            <a:r>
              <a:rPr lang="ru-RU" dirty="0" smtClean="0"/>
              <a:t> ст.</a:t>
            </a:r>
          </a:p>
          <a:p>
            <a:r>
              <a:rPr lang="ru-RU" dirty="0" smtClean="0"/>
              <a:t>ССД подострого течения, </a:t>
            </a:r>
            <a:r>
              <a:rPr lang="ru-RU" dirty="0" smtClean="0"/>
              <a:t>лимитированная </a:t>
            </a:r>
            <a:r>
              <a:rPr lang="ru-RU" dirty="0" smtClean="0"/>
              <a:t>форма, активность  </a:t>
            </a:r>
            <a:r>
              <a:rPr lang="en-US" dirty="0" smtClean="0"/>
              <a:t>II</a:t>
            </a:r>
            <a:r>
              <a:rPr lang="ru-RU" dirty="0" smtClean="0"/>
              <a:t> степени</a:t>
            </a:r>
            <a:r>
              <a:rPr lang="ru-RU" dirty="0"/>
              <a:t>: феномен </a:t>
            </a:r>
            <a:r>
              <a:rPr lang="ru-RU" dirty="0" err="1" smtClean="0"/>
              <a:t>Рейно</a:t>
            </a:r>
            <a:r>
              <a:rPr lang="ru-RU" dirty="0" smtClean="0"/>
              <a:t>, </a:t>
            </a:r>
            <a:r>
              <a:rPr lang="ru-RU" dirty="0" err="1" smtClean="0"/>
              <a:t>склеродактилия</a:t>
            </a:r>
            <a:r>
              <a:rPr lang="ru-RU" dirty="0"/>
              <a:t>, </a:t>
            </a:r>
            <a:r>
              <a:rPr lang="ru-RU" dirty="0" smtClean="0"/>
              <a:t>полиартрит (</a:t>
            </a:r>
            <a:r>
              <a:rPr lang="ru-RU" dirty="0" err="1" smtClean="0"/>
              <a:t>неэрозивный</a:t>
            </a:r>
            <a:r>
              <a:rPr lang="ru-RU" dirty="0" smtClean="0"/>
              <a:t>),  поражение сердца (миокардит?), ЖКТ. Позитивность </a:t>
            </a:r>
            <a:r>
              <a:rPr lang="ru-RU" dirty="0" smtClean="0"/>
              <a:t>по АНА </a:t>
            </a:r>
            <a:r>
              <a:rPr lang="ru-RU" dirty="0" smtClean="0"/>
              <a:t>(в высоком титре).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108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Примеры формулировок клинического диагноза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ССД хроническое течение, лимитированная, активность </a:t>
            </a:r>
            <a:r>
              <a:rPr lang="en-US" dirty="0" smtClean="0"/>
              <a:t>II</a:t>
            </a:r>
            <a:r>
              <a:rPr lang="ru-RU" dirty="0" smtClean="0"/>
              <a:t> степени: феномен </a:t>
            </a:r>
            <a:r>
              <a:rPr lang="ru-RU" dirty="0" err="1" smtClean="0"/>
              <a:t>Рейно</a:t>
            </a:r>
            <a:r>
              <a:rPr lang="ru-RU" dirty="0" smtClean="0"/>
              <a:t>, </a:t>
            </a:r>
            <a:r>
              <a:rPr lang="ru-RU" dirty="0" err="1" smtClean="0"/>
              <a:t>склередема</a:t>
            </a:r>
            <a:r>
              <a:rPr lang="ru-RU" dirty="0"/>
              <a:t> </a:t>
            </a:r>
            <a:r>
              <a:rPr lang="ru-RU" dirty="0" smtClean="0"/>
              <a:t>(отек кистей), телеангиоэктазии, ЛАГ, гипотония пищевода, эрозивный эзофагит. Позитивность по </a:t>
            </a:r>
            <a:r>
              <a:rPr lang="ru-RU" dirty="0" err="1" smtClean="0"/>
              <a:t>антицентромерным</a:t>
            </a:r>
            <a:r>
              <a:rPr lang="ru-RU" dirty="0" smtClean="0"/>
              <a:t> антителам. ДН </a:t>
            </a:r>
            <a:r>
              <a:rPr lang="en-US" dirty="0" smtClean="0"/>
              <a:t>II</a:t>
            </a:r>
            <a:r>
              <a:rPr lang="ru-RU" dirty="0" smtClean="0"/>
              <a:t> ст.</a:t>
            </a:r>
          </a:p>
          <a:p>
            <a:r>
              <a:rPr lang="ru-RU" dirty="0" smtClean="0"/>
              <a:t>ССД: доклиническая стадия: </a:t>
            </a:r>
            <a:r>
              <a:rPr lang="ru-RU" dirty="0"/>
              <a:t>феномен </a:t>
            </a:r>
            <a:r>
              <a:rPr lang="ru-RU" dirty="0" err="1" smtClean="0"/>
              <a:t>Рейно</a:t>
            </a:r>
            <a:r>
              <a:rPr lang="ru-RU" dirty="0" smtClean="0"/>
              <a:t>, иммунологические (+АНФ) и </a:t>
            </a:r>
            <a:r>
              <a:rPr lang="ru-RU" dirty="0" err="1" smtClean="0"/>
              <a:t>капилляроскопические</a:t>
            </a:r>
            <a:r>
              <a:rPr lang="ru-RU" dirty="0" smtClean="0"/>
              <a:t> (</a:t>
            </a:r>
            <a:r>
              <a:rPr lang="ru-RU" dirty="0" err="1" smtClean="0"/>
              <a:t>склеродермического</a:t>
            </a:r>
            <a:r>
              <a:rPr lang="ru-RU" dirty="0" smtClean="0"/>
              <a:t> типа) нарушения.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078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Диагностика ССД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1. </a:t>
            </a:r>
            <a:r>
              <a:rPr lang="ru-RU" b="1" dirty="0" smtClean="0"/>
              <a:t>Лабораторные исследования:</a:t>
            </a:r>
          </a:p>
          <a:p>
            <a:r>
              <a:rPr lang="ru-RU" dirty="0" smtClean="0"/>
              <a:t>ОАК – ускоренная СОЭ, анемия,</a:t>
            </a:r>
          </a:p>
          <a:p>
            <a:r>
              <a:rPr lang="ru-RU" dirty="0" err="1" smtClean="0"/>
              <a:t>Гипергаммаглобулинемия</a:t>
            </a:r>
            <a:r>
              <a:rPr lang="ru-RU" dirty="0" smtClean="0"/>
              <a:t> (увеличение </a:t>
            </a:r>
            <a:r>
              <a:rPr lang="en-US" dirty="0" smtClean="0"/>
              <a:t>Ig M,G)</a:t>
            </a:r>
            <a:r>
              <a:rPr lang="ru-RU" dirty="0" smtClean="0"/>
              <a:t>,</a:t>
            </a:r>
          </a:p>
          <a:p>
            <a:r>
              <a:rPr lang="ru-RU" dirty="0" smtClean="0"/>
              <a:t>РФ в сыворотке (у 20-30%),</a:t>
            </a:r>
          </a:p>
          <a:p>
            <a:r>
              <a:rPr lang="ru-RU" b="1" dirty="0" smtClean="0"/>
              <a:t>Иммунологические исследования </a:t>
            </a:r>
            <a:r>
              <a:rPr lang="ru-RU" dirty="0" smtClean="0"/>
              <a:t>– антиядерные </a:t>
            </a:r>
            <a:r>
              <a:rPr lang="ru-RU" dirty="0" err="1" smtClean="0"/>
              <a:t>аутоантитела</a:t>
            </a:r>
            <a:r>
              <a:rPr lang="ru-RU" dirty="0" smtClean="0"/>
              <a:t> (АНА), антитела к </a:t>
            </a:r>
            <a:r>
              <a:rPr lang="ru-RU" dirty="0" err="1" smtClean="0"/>
              <a:t>топоизомеразе</a:t>
            </a:r>
            <a:r>
              <a:rPr lang="ru-RU" dirty="0" smtClean="0"/>
              <a:t> </a:t>
            </a:r>
            <a:r>
              <a:rPr lang="en-US" dirty="0" smtClean="0"/>
              <a:t>I</a:t>
            </a:r>
            <a:r>
              <a:rPr lang="ru-RU" dirty="0" smtClean="0"/>
              <a:t>(</a:t>
            </a:r>
            <a:r>
              <a:rPr lang="en-US" dirty="0" smtClean="0"/>
              <a:t>Scl-70</a:t>
            </a:r>
            <a:r>
              <a:rPr lang="ru-RU" dirty="0" smtClean="0"/>
              <a:t>), </a:t>
            </a:r>
            <a:r>
              <a:rPr lang="ru-RU" dirty="0" err="1" smtClean="0"/>
              <a:t>антицентромерные</a:t>
            </a:r>
            <a:r>
              <a:rPr lang="ru-RU" dirty="0" smtClean="0"/>
              <a:t> антитела (АЦА(АСА), антитела к ядрышкам </a:t>
            </a:r>
            <a:r>
              <a:rPr lang="ru-RU" dirty="0"/>
              <a:t>(</a:t>
            </a:r>
            <a:r>
              <a:rPr lang="ru-RU" dirty="0" smtClean="0"/>
              <a:t>ядрышковый тип свечения) – к РНК-полимеразе </a:t>
            </a:r>
            <a:r>
              <a:rPr lang="en-US" dirty="0" smtClean="0"/>
              <a:t>I</a:t>
            </a:r>
            <a:r>
              <a:rPr lang="ru-RU" dirty="0" smtClean="0"/>
              <a:t>, РНК –полимеразе </a:t>
            </a:r>
            <a:r>
              <a:rPr lang="en-US" dirty="0" smtClean="0"/>
              <a:t>III, </a:t>
            </a:r>
            <a:r>
              <a:rPr lang="ru-RU" dirty="0" err="1" smtClean="0"/>
              <a:t>фибриларину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969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Диагностика ССД (2)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РГ кистей рук – может выявить </a:t>
            </a:r>
            <a:r>
              <a:rPr lang="ru-RU" dirty="0" err="1" smtClean="0"/>
              <a:t>остеолиз</a:t>
            </a:r>
            <a:r>
              <a:rPr lang="ru-RU" dirty="0" smtClean="0"/>
              <a:t> дистальных фаланг, подвывихи в межфаланговых суставах, </a:t>
            </a:r>
            <a:r>
              <a:rPr lang="ru-RU" dirty="0" err="1" smtClean="0"/>
              <a:t>кальцинаты</a:t>
            </a:r>
            <a:r>
              <a:rPr lang="ru-RU" dirty="0" smtClean="0"/>
              <a:t>,</a:t>
            </a:r>
          </a:p>
          <a:p>
            <a:r>
              <a:rPr lang="ru-RU" dirty="0" smtClean="0"/>
              <a:t>РГ пищевода с контрастированием – пищевода, тонкого и толстого кишечника (нарушение перистальтики, поочередное сужение и расширение стенки, </a:t>
            </a:r>
            <a:r>
              <a:rPr lang="ru-RU" dirty="0" err="1" smtClean="0"/>
              <a:t>гиперсегментация</a:t>
            </a:r>
            <a:r>
              <a:rPr lang="ru-RU" dirty="0" smtClean="0"/>
              <a:t>),</a:t>
            </a:r>
          </a:p>
          <a:p>
            <a:r>
              <a:rPr lang="ru-RU" dirty="0" smtClean="0"/>
              <a:t>РГ и КТ грудной </a:t>
            </a:r>
            <a:r>
              <a:rPr lang="ru-RU" dirty="0" smtClean="0"/>
              <a:t>клетки, ФВД </a:t>
            </a:r>
            <a:r>
              <a:rPr lang="ru-RU" dirty="0" smtClean="0"/>
              <a:t>– интерстициальное заболевание легких по типу «матового стекла», </a:t>
            </a:r>
            <a:r>
              <a:rPr lang="ru-RU" dirty="0" err="1" smtClean="0"/>
              <a:t>бронхоэктазы</a:t>
            </a:r>
            <a:r>
              <a:rPr lang="ru-RU" dirty="0" smtClean="0"/>
              <a:t> и мелкие кисты («сотовое легкое</a:t>
            </a:r>
            <a:r>
              <a:rPr lang="ru-RU" dirty="0" smtClean="0"/>
              <a:t>»),</a:t>
            </a:r>
          </a:p>
          <a:p>
            <a:r>
              <a:rPr lang="ru-RU" dirty="0" err="1" smtClean="0"/>
              <a:t>Трансторакальная</a:t>
            </a:r>
            <a:r>
              <a:rPr lang="ru-RU" dirty="0" smtClean="0"/>
              <a:t> доплеровская ЭХО-КГ – метод скрининга ЛАГ (катетеризация правых отделов сердца), </a:t>
            </a:r>
            <a:endParaRPr lang="ru-RU" dirty="0" smtClean="0"/>
          </a:p>
          <a:p>
            <a:r>
              <a:rPr lang="ru-RU" dirty="0" smtClean="0"/>
              <a:t>ЭКГ, </a:t>
            </a:r>
            <a:r>
              <a:rPr lang="ru-RU" dirty="0" err="1" smtClean="0"/>
              <a:t>ЭхоКГ</a:t>
            </a:r>
            <a:r>
              <a:rPr lang="ru-RU" dirty="0" smtClean="0"/>
              <a:t> с доплеровским </a:t>
            </a:r>
            <a:r>
              <a:rPr lang="ru-RU" dirty="0" smtClean="0"/>
              <a:t>исследованием</a:t>
            </a:r>
            <a:r>
              <a:rPr lang="ru-RU" dirty="0" smtClean="0"/>
              <a:t>, </a:t>
            </a:r>
            <a:r>
              <a:rPr lang="en-US" dirty="0" err="1" smtClean="0"/>
              <a:t>NTproBNP</a:t>
            </a:r>
            <a:r>
              <a:rPr lang="en-US" dirty="0"/>
              <a:t>,</a:t>
            </a:r>
            <a:r>
              <a:rPr lang="ru-RU" dirty="0" smtClean="0"/>
              <a:t> </a:t>
            </a:r>
            <a:r>
              <a:rPr lang="ru-RU" dirty="0" smtClean="0"/>
              <a:t>– признаки легочной гипертензии, фиброз перикарда, систолическая и диастолическая дисфункция сердца.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80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Этиология</a:t>
            </a:r>
            <a:r>
              <a:rPr lang="ru-RU" b="1" dirty="0"/>
              <a:t> </a:t>
            </a:r>
            <a:r>
              <a:rPr lang="ru-RU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ССД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Вирусная </a:t>
            </a:r>
            <a:r>
              <a:rPr lang="ru-RU" dirty="0"/>
              <a:t>инфекция</a:t>
            </a:r>
          </a:p>
          <a:p>
            <a:r>
              <a:rPr lang="ru-RU" dirty="0"/>
              <a:t>Токсины и факторы окружающей среды:</a:t>
            </a:r>
          </a:p>
          <a:p>
            <a:r>
              <a:rPr lang="ru-RU" dirty="0" smtClean="0"/>
              <a:t>Кремний</a:t>
            </a:r>
          </a:p>
          <a:p>
            <a:r>
              <a:rPr lang="ru-RU" dirty="0" smtClean="0"/>
              <a:t>Промышленная пыль</a:t>
            </a:r>
          </a:p>
          <a:p>
            <a:r>
              <a:rPr lang="ru-RU" dirty="0" smtClean="0"/>
              <a:t>Рапсовое </a:t>
            </a:r>
            <a:r>
              <a:rPr lang="ru-RU" dirty="0"/>
              <a:t>масло</a:t>
            </a:r>
          </a:p>
          <a:p>
            <a:r>
              <a:rPr lang="ru-RU" dirty="0"/>
              <a:t>Пищевые добавки, содержащие </a:t>
            </a:r>
            <a:r>
              <a:rPr lang="en-US" dirty="0"/>
              <a:t>L</a:t>
            </a:r>
            <a:r>
              <a:rPr lang="ru-RU" dirty="0" smtClean="0"/>
              <a:t>-триптофан</a:t>
            </a:r>
          </a:p>
          <a:p>
            <a:r>
              <a:rPr lang="ru-RU" dirty="0" smtClean="0"/>
              <a:t> </a:t>
            </a:r>
            <a:r>
              <a:rPr lang="ru-RU" dirty="0"/>
              <a:t>Органические растворители</a:t>
            </a:r>
          </a:p>
          <a:p>
            <a:r>
              <a:rPr lang="ru-RU" dirty="0"/>
              <a:t>Продукты </a:t>
            </a:r>
            <a:r>
              <a:rPr lang="ru-RU" dirty="0" smtClean="0"/>
              <a:t>нефти</a:t>
            </a:r>
          </a:p>
          <a:p>
            <a:r>
              <a:rPr lang="ru-RU" dirty="0" smtClean="0"/>
              <a:t> Хлорвинил</a:t>
            </a:r>
          </a:p>
          <a:p>
            <a:r>
              <a:rPr lang="ru-RU" dirty="0" smtClean="0"/>
              <a:t> </a:t>
            </a:r>
            <a:r>
              <a:rPr lang="ru-RU" dirty="0"/>
              <a:t>Пестициды</a:t>
            </a:r>
          </a:p>
          <a:p>
            <a:r>
              <a:rPr lang="ru-RU" dirty="0"/>
              <a:t>Силиконовые </a:t>
            </a:r>
            <a:r>
              <a:rPr lang="ru-RU" dirty="0" err="1"/>
              <a:t>импланты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/>
              <a:t>Лекарственные </a:t>
            </a:r>
            <a:r>
              <a:rPr lang="ru-RU" dirty="0"/>
              <a:t>средства (</a:t>
            </a:r>
            <a:r>
              <a:rPr lang="ru-RU" dirty="0" err="1"/>
              <a:t>блеомицин</a:t>
            </a:r>
            <a:r>
              <a:rPr lang="ru-RU" dirty="0"/>
              <a:t>)</a:t>
            </a:r>
          </a:p>
          <a:p>
            <a:r>
              <a:rPr lang="ru-RU" dirty="0"/>
              <a:t>Генетическая предрасположенность (</a:t>
            </a:r>
            <a:r>
              <a:rPr lang="en-US" dirty="0"/>
              <a:t>HLA</a:t>
            </a:r>
            <a:r>
              <a:rPr lang="ru-RU" dirty="0"/>
              <a:t>-</a:t>
            </a:r>
            <a:r>
              <a:rPr lang="en-US" dirty="0"/>
              <a:t>DR</a:t>
            </a:r>
            <a:r>
              <a:rPr lang="ru-RU" dirty="0"/>
              <a:t>2, </a:t>
            </a:r>
            <a:r>
              <a:rPr lang="en-US" dirty="0"/>
              <a:t>DR</a:t>
            </a:r>
            <a:r>
              <a:rPr lang="ru-RU" dirty="0"/>
              <a:t>3, </a:t>
            </a:r>
            <a:r>
              <a:rPr lang="en-US" dirty="0"/>
              <a:t>DR</a:t>
            </a:r>
            <a:r>
              <a:rPr lang="ru-RU" dirty="0"/>
              <a:t>5)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515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Диагностика ССД (3)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/>
              <a:t>ФГДС</a:t>
            </a:r>
            <a:r>
              <a:rPr lang="ru-RU" dirty="0" smtClean="0"/>
              <a:t> – в пищеводе картина </a:t>
            </a:r>
            <a:r>
              <a:rPr lang="ru-RU" dirty="0" err="1" smtClean="0"/>
              <a:t>гастро-эзофагеального</a:t>
            </a:r>
            <a:r>
              <a:rPr lang="ru-RU" dirty="0" smtClean="0"/>
              <a:t> рефлюкса и телеангиоэктазии, в желудке диффузные сосудистые изменения, преимущественно в кардиальном отделе (телеангиоэктазии единичные или множественные),</a:t>
            </a:r>
          </a:p>
          <a:p>
            <a:r>
              <a:rPr lang="ru-RU" b="1" dirty="0" smtClean="0"/>
              <a:t>ФВД</a:t>
            </a:r>
            <a:r>
              <a:rPr lang="ru-RU" dirty="0" smtClean="0"/>
              <a:t> – уменьшение ФЖЕЛ, могут выявляться признаки рестрикции.</a:t>
            </a:r>
          </a:p>
          <a:p>
            <a:r>
              <a:rPr lang="ru-RU" b="1" dirty="0" smtClean="0"/>
              <a:t>Биопсия </a:t>
            </a:r>
            <a:r>
              <a:rPr lang="ru-RU" b="1" dirty="0" smtClean="0"/>
              <a:t>кожи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639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Диагностика ССД </a:t>
            </a:r>
            <a:r>
              <a:rPr lang="ru-RU" b="1" dirty="0" smtClean="0"/>
              <a:t>(4)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dirty="0" err="1" smtClean="0"/>
              <a:t>Видиокапилляроскопия</a:t>
            </a:r>
            <a:r>
              <a:rPr lang="ru-RU" b="1" dirty="0" smtClean="0"/>
              <a:t> ногтевого ложа </a:t>
            </a:r>
            <a:r>
              <a:rPr lang="ru-RU" dirty="0" smtClean="0"/>
              <a:t>– не инвазивный метод визуализации капилляров, не требует дорогостоящего оборудования.</a:t>
            </a:r>
          </a:p>
          <a:p>
            <a:r>
              <a:rPr lang="ru-RU" dirty="0" smtClean="0"/>
              <a:t>Для исследования достаточно обычного светового микроскопа и осветительного устройства,</a:t>
            </a:r>
          </a:p>
          <a:p>
            <a:r>
              <a:rPr lang="ru-RU" dirty="0" smtClean="0"/>
              <a:t>Объектом исследования являются капилляры сосочков папиллярной дермы,</a:t>
            </a:r>
          </a:p>
          <a:p>
            <a:r>
              <a:rPr lang="ru-RU" b="1" dirty="0" smtClean="0"/>
              <a:t>Признаки микроангиопатии</a:t>
            </a:r>
            <a:r>
              <a:rPr lang="ru-RU" dirty="0" smtClean="0"/>
              <a:t>: изменение плотности капилляров, расширение капилляров, аваскулярные участки, </a:t>
            </a:r>
            <a:r>
              <a:rPr lang="ru-RU" dirty="0" err="1" smtClean="0"/>
              <a:t>микрогеморрагии</a:t>
            </a:r>
            <a:r>
              <a:rPr lang="ru-RU" dirty="0" smtClean="0"/>
              <a:t>, неоангиогенез, дезорганизация архитектоники ногтевого ложа.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324880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Цели</a:t>
            </a:r>
            <a:r>
              <a:rPr lang="ru-RU" b="1" dirty="0"/>
              <a:t> </a:t>
            </a:r>
            <a:r>
              <a:rPr lang="ru-RU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лечения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Снижение </a:t>
            </a:r>
            <a:r>
              <a:rPr lang="ru-RU" dirty="0"/>
              <a:t>активности и замедление прогрессирования фиброза</a:t>
            </a:r>
          </a:p>
          <a:p>
            <a:r>
              <a:rPr lang="ru-RU" dirty="0" smtClean="0"/>
              <a:t>Коррекция феномена </a:t>
            </a:r>
            <a:r>
              <a:rPr lang="ru-RU" dirty="0" err="1" smtClean="0"/>
              <a:t>Рейно</a:t>
            </a:r>
            <a:r>
              <a:rPr lang="ru-RU" dirty="0" smtClean="0"/>
              <a:t> и сосудистых </a:t>
            </a:r>
            <a:r>
              <a:rPr lang="ru-RU" dirty="0"/>
              <a:t>нарушений и профилактика их осложнений</a:t>
            </a:r>
          </a:p>
          <a:p>
            <a:r>
              <a:rPr lang="ru-RU" dirty="0" smtClean="0"/>
              <a:t>Профилактика </a:t>
            </a:r>
            <a:r>
              <a:rPr lang="ru-RU" dirty="0"/>
              <a:t>и лечение поражений внутренних органов</a:t>
            </a:r>
          </a:p>
          <a:p>
            <a:r>
              <a:rPr lang="ru-RU" dirty="0"/>
              <a:t>Улучшение качества жизни </a:t>
            </a:r>
            <a:endParaRPr lang="ru-RU" dirty="0" smtClean="0"/>
          </a:p>
          <a:p>
            <a:r>
              <a:rPr lang="ru-RU" dirty="0" smtClean="0"/>
              <a:t>Увеличение </a:t>
            </a:r>
            <a:r>
              <a:rPr lang="ru-RU" dirty="0"/>
              <a:t>продолжительности жизни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189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Показания</a:t>
            </a:r>
            <a:r>
              <a:rPr lang="ru-RU" b="1" dirty="0"/>
              <a:t> </a:t>
            </a:r>
            <a:r>
              <a:rPr lang="ru-RU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к</a:t>
            </a:r>
            <a:r>
              <a:rPr lang="ru-RU" b="1" dirty="0"/>
              <a:t> </a:t>
            </a:r>
            <a:r>
              <a:rPr lang="ru-RU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госпитализации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Уточнение </a:t>
            </a:r>
            <a:r>
              <a:rPr lang="ru-RU" dirty="0"/>
              <a:t>диагноза и подбор лечения</a:t>
            </a:r>
          </a:p>
          <a:p>
            <a:r>
              <a:rPr lang="ru-RU" dirty="0"/>
              <a:t>Впервые выявленная ССД, особенно ранняя стадия диффузной формы</a:t>
            </a:r>
          </a:p>
          <a:p>
            <a:r>
              <a:rPr lang="ru-RU" dirty="0"/>
              <a:t>Прогрессирующий синдром </a:t>
            </a:r>
            <a:r>
              <a:rPr lang="ru-RU" dirty="0" err="1"/>
              <a:t>Рейно</a:t>
            </a:r>
            <a:r>
              <a:rPr lang="ru-RU" dirty="0"/>
              <a:t>, рецидивирующие язвенные поражения кожи и гангрена пальцев кистей и стоп</a:t>
            </a:r>
          </a:p>
          <a:p>
            <a:r>
              <a:rPr lang="ru-RU" dirty="0"/>
              <a:t>Прогрессирующее поражение лёгких (</a:t>
            </a:r>
            <a:r>
              <a:rPr lang="ru-RU" dirty="0" err="1"/>
              <a:t>фиброзирующий</a:t>
            </a:r>
            <a:r>
              <a:rPr lang="ru-RU" dirty="0"/>
              <a:t> </a:t>
            </a:r>
            <a:r>
              <a:rPr lang="ru-RU" dirty="0" err="1"/>
              <a:t>альвеолит</a:t>
            </a:r>
            <a:r>
              <a:rPr lang="ru-RU" dirty="0"/>
              <a:t>, лёгочная гипертензия), сердца (неконтролируемая аритмия, сердечная недостаточность, экссудативный перикардит), ЖКТ (атония желудка, синдром </a:t>
            </a:r>
            <a:r>
              <a:rPr lang="ru-RU" dirty="0" err="1"/>
              <a:t>мальабсорбции</a:t>
            </a:r>
            <a:r>
              <a:rPr lang="ru-RU" dirty="0"/>
              <a:t>, кровотечение)</a:t>
            </a:r>
          </a:p>
          <a:p>
            <a:r>
              <a:rPr lang="ru-RU" dirty="0"/>
              <a:t>Появление признаков </a:t>
            </a:r>
            <a:r>
              <a:rPr lang="ru-RU" dirty="0" err="1"/>
              <a:t>склеродермического</a:t>
            </a:r>
            <a:r>
              <a:rPr lang="ru-RU" dirty="0"/>
              <a:t> </a:t>
            </a:r>
            <a:r>
              <a:rPr lang="ru-RU" dirty="0" err="1"/>
              <a:t>почеченого</a:t>
            </a:r>
            <a:r>
              <a:rPr lang="ru-RU" dirty="0"/>
              <a:t> криза (злокачественная гипертензия, нарушение функции почек)</a:t>
            </a:r>
          </a:p>
          <a:p>
            <a:r>
              <a:rPr lang="ru-RU" dirty="0"/>
              <a:t>Выраженная анемия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024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Немедикаментозное</a:t>
            </a:r>
            <a:r>
              <a:rPr lang="ru-RU" b="1" dirty="0"/>
              <a:t> </a:t>
            </a:r>
            <a:r>
              <a:rPr lang="ru-RU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лечение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Соблюдение </a:t>
            </a:r>
            <a:r>
              <a:rPr lang="ru-RU" dirty="0"/>
              <a:t>режима, избегать </a:t>
            </a:r>
            <a:r>
              <a:rPr lang="ru-RU" dirty="0" err="1"/>
              <a:t>психо</a:t>
            </a:r>
            <a:r>
              <a:rPr lang="ru-RU" dirty="0"/>
              <a:t>- эмоциональных нагрузок, уменьшить пребывание на солнце.</a:t>
            </a:r>
          </a:p>
          <a:p>
            <a:r>
              <a:rPr lang="ru-RU" dirty="0"/>
              <a:t>Избегать воздействия холода – ношение тёплой одежды.</a:t>
            </a:r>
          </a:p>
          <a:p>
            <a:r>
              <a:rPr lang="ru-RU" dirty="0"/>
              <a:t>Отказ от курения, употребления кофе и </a:t>
            </a:r>
            <a:r>
              <a:rPr lang="ru-RU" dirty="0" err="1"/>
              <a:t>кофеинсодержащих</a:t>
            </a:r>
            <a:r>
              <a:rPr lang="ru-RU" dirty="0"/>
              <a:t> напитков</a:t>
            </a:r>
          </a:p>
          <a:p>
            <a:r>
              <a:rPr lang="ru-RU" dirty="0"/>
              <a:t>Избегать приёма </a:t>
            </a:r>
            <a:r>
              <a:rPr lang="ru-RU" dirty="0" err="1"/>
              <a:t>симпатомиметиков</a:t>
            </a:r>
            <a:r>
              <a:rPr lang="ru-RU" dirty="0"/>
              <a:t>, </a:t>
            </a:r>
            <a:r>
              <a:rPr lang="ru-RU" dirty="0" err="1"/>
              <a:t>бетаблокаторов</a:t>
            </a:r>
            <a:r>
              <a:rPr lang="ru-RU" dirty="0"/>
              <a:t>.</a:t>
            </a:r>
          </a:p>
          <a:p>
            <a:r>
              <a:rPr lang="ru-RU" dirty="0"/>
              <a:t>При гипотонии пищевода – дробное питание, </a:t>
            </a:r>
            <a:r>
              <a:rPr lang="ru-RU" dirty="0" err="1"/>
              <a:t>антирефлюксные</a:t>
            </a:r>
            <a:r>
              <a:rPr lang="ru-RU" dirty="0"/>
              <a:t> мероприятия.</a:t>
            </a:r>
          </a:p>
        </p:txBody>
      </p:sp>
    </p:spTree>
    <p:extLst>
      <p:ext uri="{BB962C8B-B14F-4D97-AF65-F5344CB8AC3E}">
        <p14:creationId xmlns:p14="http://schemas.microsoft.com/office/powerpoint/2010/main" val="214475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Медикаментозное</a:t>
            </a:r>
            <a:r>
              <a:rPr lang="ru-RU" b="1" dirty="0"/>
              <a:t> </a:t>
            </a:r>
            <a:r>
              <a:rPr lang="ru-RU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лечение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ru-RU" sz="5500" b="1" dirty="0" smtClean="0"/>
              <a:t>Сосудистая </a:t>
            </a:r>
            <a:r>
              <a:rPr lang="ru-RU" sz="5500" b="1" dirty="0"/>
              <a:t>терапия. </a:t>
            </a:r>
            <a:r>
              <a:rPr lang="ru-RU" sz="5500" dirty="0"/>
              <a:t>Показания: синдром </a:t>
            </a:r>
            <a:r>
              <a:rPr lang="ru-RU" sz="5500" dirty="0" err="1"/>
              <a:t>Рейно</a:t>
            </a:r>
            <a:r>
              <a:rPr lang="ru-RU" sz="5500" dirty="0"/>
              <a:t> и его осложнения, лёгочная гипертензия, </a:t>
            </a:r>
            <a:r>
              <a:rPr lang="ru-RU" sz="5500" dirty="0" err="1"/>
              <a:t>поченая</a:t>
            </a:r>
            <a:r>
              <a:rPr lang="ru-RU" sz="5500" dirty="0"/>
              <a:t> АГ.</a:t>
            </a:r>
          </a:p>
          <a:p>
            <a:r>
              <a:rPr lang="ru-RU" sz="5500" b="1" dirty="0"/>
              <a:t>Блокаторы кальциевых каналов</a:t>
            </a:r>
          </a:p>
          <a:p>
            <a:r>
              <a:rPr lang="ru-RU" sz="55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Ингибиторы</a:t>
            </a:r>
            <a:r>
              <a:rPr lang="ru-RU" sz="5500" dirty="0"/>
              <a:t> </a:t>
            </a:r>
            <a:r>
              <a:rPr lang="ru-RU" sz="55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АПФ</a:t>
            </a:r>
            <a:r>
              <a:rPr lang="ru-RU" sz="5500" dirty="0"/>
              <a:t> </a:t>
            </a:r>
            <a:r>
              <a:rPr lang="ru-RU" sz="55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(особенно</a:t>
            </a:r>
            <a:r>
              <a:rPr lang="ru-RU" sz="5500" dirty="0"/>
              <a:t> </a:t>
            </a:r>
            <a:r>
              <a:rPr lang="ru-RU" sz="55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пациентам</a:t>
            </a:r>
            <a:r>
              <a:rPr lang="ru-RU" sz="5500" dirty="0"/>
              <a:t> </a:t>
            </a:r>
            <a:r>
              <a:rPr lang="ru-RU" sz="55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с</a:t>
            </a:r>
            <a:r>
              <a:rPr lang="ru-RU" sz="5500" dirty="0"/>
              <a:t> </a:t>
            </a:r>
            <a:r>
              <a:rPr lang="ru-RU" sz="55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поражением</a:t>
            </a:r>
            <a:r>
              <a:rPr lang="ru-RU" sz="5500" dirty="0"/>
              <a:t> </a:t>
            </a:r>
            <a:r>
              <a:rPr lang="ru-RU" sz="55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почек)</a:t>
            </a:r>
            <a:r>
              <a:rPr lang="ru-RU" sz="5500" dirty="0"/>
              <a:t> Простагландин Е1 (</a:t>
            </a:r>
            <a:r>
              <a:rPr lang="ru-RU" sz="5500" dirty="0" err="1"/>
              <a:t>алпростадил</a:t>
            </a:r>
            <a:r>
              <a:rPr lang="ru-RU" sz="5500" dirty="0"/>
              <a:t>, </a:t>
            </a:r>
            <a:r>
              <a:rPr lang="ru-RU" sz="5500" dirty="0" err="1"/>
              <a:t>вазопростан</a:t>
            </a:r>
            <a:r>
              <a:rPr lang="ru-RU" sz="5500" dirty="0"/>
              <a:t>) </a:t>
            </a:r>
            <a:r>
              <a:rPr lang="ru-RU" sz="5500" dirty="0" err="1"/>
              <a:t>Антиагреганты</a:t>
            </a:r>
            <a:r>
              <a:rPr lang="ru-RU" sz="5500" dirty="0"/>
              <a:t> и антикоагулянты</a:t>
            </a:r>
          </a:p>
          <a:p>
            <a:pPr marL="0" indent="0">
              <a:buNone/>
            </a:pPr>
            <a:r>
              <a:rPr lang="ru-RU" sz="5500" b="1" dirty="0"/>
              <a:t>Противовоспалительная </a:t>
            </a:r>
            <a:r>
              <a:rPr lang="ru-RU" sz="5500" b="1" dirty="0" smtClean="0"/>
              <a:t>терапия:</a:t>
            </a:r>
            <a:endParaRPr lang="ru-RU" sz="5500" b="1" dirty="0"/>
          </a:p>
          <a:p>
            <a:r>
              <a:rPr lang="ru-RU" sz="5500" dirty="0"/>
              <a:t>НПВП</a:t>
            </a:r>
          </a:p>
          <a:p>
            <a:r>
              <a:rPr lang="ru-RU" sz="55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ГКС</a:t>
            </a:r>
            <a:r>
              <a:rPr lang="ru-RU" sz="5500" dirty="0"/>
              <a:t> </a:t>
            </a:r>
            <a:r>
              <a:rPr lang="ru-RU" sz="55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–</a:t>
            </a:r>
            <a:r>
              <a:rPr lang="ru-RU" sz="5500" dirty="0"/>
              <a:t> </a:t>
            </a:r>
            <a:r>
              <a:rPr lang="ru-RU" sz="55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приём</a:t>
            </a:r>
            <a:r>
              <a:rPr lang="ru-RU" sz="5500" dirty="0"/>
              <a:t> </a:t>
            </a:r>
            <a:r>
              <a:rPr lang="ru-RU" sz="55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высоких</a:t>
            </a:r>
            <a:r>
              <a:rPr lang="ru-RU" sz="5500" dirty="0"/>
              <a:t> </a:t>
            </a:r>
            <a:r>
              <a:rPr lang="ru-RU" sz="55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доз</a:t>
            </a:r>
            <a:r>
              <a:rPr lang="ru-RU" sz="5500" dirty="0"/>
              <a:t> </a:t>
            </a:r>
            <a:r>
              <a:rPr lang="ru-RU" sz="55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может</a:t>
            </a:r>
            <a:r>
              <a:rPr lang="ru-RU" sz="5500" dirty="0"/>
              <a:t> </a:t>
            </a:r>
            <a:r>
              <a:rPr lang="ru-RU" sz="55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спровоцировать</a:t>
            </a:r>
            <a:r>
              <a:rPr lang="ru-RU" sz="5500" dirty="0"/>
              <a:t> </a:t>
            </a:r>
            <a:r>
              <a:rPr lang="ru-RU" sz="5500" dirty="0" err="1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склеродермический</a:t>
            </a:r>
            <a:r>
              <a:rPr lang="ru-RU" sz="5500" dirty="0"/>
              <a:t> </a:t>
            </a:r>
            <a:r>
              <a:rPr lang="ru-RU" sz="55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почечный</a:t>
            </a:r>
            <a:r>
              <a:rPr lang="ru-RU" sz="5500" dirty="0"/>
              <a:t> </a:t>
            </a:r>
            <a:r>
              <a:rPr lang="ru-RU" sz="55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криз</a:t>
            </a:r>
            <a:endParaRPr lang="ru-RU" sz="5500" dirty="0"/>
          </a:p>
          <a:p>
            <a:r>
              <a:rPr lang="ru-RU" sz="5500" dirty="0" err="1"/>
              <a:t>Циклофосфамид</a:t>
            </a:r>
            <a:r>
              <a:rPr lang="ru-RU" sz="5500" dirty="0"/>
              <a:t> и другие </a:t>
            </a:r>
            <a:r>
              <a:rPr lang="ru-RU" sz="5500" dirty="0" err="1" smtClean="0"/>
              <a:t>цитостатики</a:t>
            </a:r>
            <a:r>
              <a:rPr lang="ru-RU" sz="5500" dirty="0" smtClean="0"/>
              <a:t>, </a:t>
            </a:r>
          </a:p>
          <a:p>
            <a:r>
              <a:rPr lang="ru-RU" sz="5500" dirty="0" err="1" smtClean="0"/>
              <a:t>Аминохинолиновые</a:t>
            </a:r>
            <a:r>
              <a:rPr lang="ru-RU" sz="5500" dirty="0" smtClean="0"/>
              <a:t> </a:t>
            </a:r>
            <a:r>
              <a:rPr lang="ru-RU" sz="5500" dirty="0"/>
              <a:t>препараты</a:t>
            </a:r>
          </a:p>
          <a:p>
            <a:r>
              <a:rPr lang="ru-RU" sz="5500" dirty="0" err="1"/>
              <a:t>Антифиброзная</a:t>
            </a:r>
            <a:r>
              <a:rPr lang="ru-RU" sz="5500" dirty="0"/>
              <a:t> терапия</a:t>
            </a:r>
          </a:p>
          <a:p>
            <a:r>
              <a:rPr lang="ru-RU" sz="5500" dirty="0" err="1"/>
              <a:t>Пеницилламин</a:t>
            </a:r>
            <a:r>
              <a:rPr lang="ru-RU" sz="5500" dirty="0"/>
              <a:t> (</a:t>
            </a:r>
            <a:r>
              <a:rPr lang="ru-RU" sz="5500" dirty="0" err="1"/>
              <a:t>купренил</a:t>
            </a:r>
            <a:r>
              <a:rPr lang="ru-RU" sz="5500" dirty="0"/>
              <a:t>) </a:t>
            </a:r>
            <a:endParaRPr lang="ru-RU" sz="5500" dirty="0" smtClean="0"/>
          </a:p>
          <a:p>
            <a:r>
              <a:rPr lang="ru-RU" sz="5500" dirty="0"/>
              <a:t>Внутривенный иммуноглобулин </a:t>
            </a:r>
          </a:p>
          <a:p>
            <a:r>
              <a:rPr lang="ru-RU" sz="5500" dirty="0" err="1" smtClean="0"/>
              <a:t>Экстракоропоральные</a:t>
            </a:r>
            <a:r>
              <a:rPr lang="ru-RU" sz="5500" dirty="0" smtClean="0"/>
              <a:t> </a:t>
            </a:r>
            <a:r>
              <a:rPr lang="ru-RU" sz="5500" dirty="0"/>
              <a:t>методы лечения </a:t>
            </a:r>
            <a:endParaRPr lang="ru-RU" sz="5500" dirty="0" smtClean="0"/>
          </a:p>
          <a:p>
            <a:r>
              <a:rPr lang="ru-RU" sz="5500" dirty="0" smtClean="0"/>
              <a:t>Возможна </a:t>
            </a:r>
            <a:r>
              <a:rPr lang="ru-RU" sz="5500" dirty="0"/>
              <a:t>трансплантация почки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277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Лечение синдрома </a:t>
            </a:r>
            <a:r>
              <a:rPr lang="ru-RU" b="1" dirty="0" err="1" smtClean="0"/>
              <a:t>Рейно</a:t>
            </a:r>
            <a:r>
              <a:rPr lang="ru-RU" b="1" dirty="0" smtClean="0"/>
              <a:t>, язв и некроза пальцевых фаланг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dirty="0" smtClean="0"/>
              <a:t>Блокаторы кальциевых каналов </a:t>
            </a:r>
            <a:r>
              <a:rPr lang="ru-RU" dirty="0" err="1" smtClean="0"/>
              <a:t>дигидропиридинового</a:t>
            </a:r>
            <a:r>
              <a:rPr lang="ru-RU" dirty="0" smtClean="0"/>
              <a:t> ряда: </a:t>
            </a:r>
            <a:r>
              <a:rPr lang="ru-RU" dirty="0" err="1" smtClean="0"/>
              <a:t>нифедипин</a:t>
            </a:r>
            <a:r>
              <a:rPr lang="ru-RU" dirty="0" smtClean="0"/>
              <a:t> </a:t>
            </a:r>
            <a:r>
              <a:rPr lang="ru-RU" dirty="0" err="1" smtClean="0"/>
              <a:t>пролангированного</a:t>
            </a:r>
            <a:r>
              <a:rPr lang="ru-RU" dirty="0" smtClean="0"/>
              <a:t> действия (доза с 30 до 120 мг/</a:t>
            </a:r>
            <a:r>
              <a:rPr lang="ru-RU" dirty="0" err="1" smtClean="0"/>
              <a:t>сут</a:t>
            </a:r>
            <a:r>
              <a:rPr lang="ru-RU" dirty="0" smtClean="0"/>
              <a:t>) или </a:t>
            </a:r>
            <a:r>
              <a:rPr lang="ru-RU" dirty="0" err="1" smtClean="0"/>
              <a:t>амлодипин</a:t>
            </a:r>
            <a:r>
              <a:rPr lang="ru-RU" dirty="0" smtClean="0"/>
              <a:t> (доза с 5 до 20 мг/</a:t>
            </a:r>
            <a:r>
              <a:rPr lang="ru-RU" dirty="0" err="1" smtClean="0"/>
              <a:t>сут</a:t>
            </a:r>
            <a:r>
              <a:rPr lang="ru-RU" dirty="0" smtClean="0"/>
              <a:t>),</a:t>
            </a:r>
          </a:p>
          <a:p>
            <a:r>
              <a:rPr lang="ru-RU" dirty="0" smtClean="0"/>
              <a:t>При отсутствии эффекта добавление к терапии второго </a:t>
            </a:r>
            <a:r>
              <a:rPr lang="ru-RU" dirty="0" err="1" smtClean="0"/>
              <a:t>вазодилатирующего</a:t>
            </a:r>
            <a:r>
              <a:rPr lang="ru-RU" dirty="0" smtClean="0"/>
              <a:t> препарата ФДЭ5 </a:t>
            </a:r>
            <a:r>
              <a:rPr lang="ru-RU" b="1" dirty="0" err="1" smtClean="0"/>
              <a:t>силденафил</a:t>
            </a:r>
            <a:r>
              <a:rPr lang="ru-RU" dirty="0" smtClean="0"/>
              <a:t> по 50-100 мг/</a:t>
            </a:r>
            <a:r>
              <a:rPr lang="ru-RU" dirty="0" err="1" smtClean="0"/>
              <a:t>сут</a:t>
            </a:r>
            <a:r>
              <a:rPr lang="ru-RU" dirty="0" smtClean="0"/>
              <a:t>, оптимально 20-25 мг 3 раза в </a:t>
            </a:r>
            <a:r>
              <a:rPr lang="ru-RU" dirty="0" err="1" smtClean="0"/>
              <a:t>сут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При отсутствии эффекта – курс </a:t>
            </a:r>
            <a:r>
              <a:rPr lang="ru-RU" dirty="0" err="1" smtClean="0"/>
              <a:t>инфузионной</a:t>
            </a:r>
            <a:r>
              <a:rPr lang="ru-RU" dirty="0" smtClean="0"/>
              <a:t> терапии синтетическим аналогом простагландина Е </a:t>
            </a:r>
            <a:r>
              <a:rPr lang="en-US" b="1" dirty="0" smtClean="0"/>
              <a:t>(</a:t>
            </a:r>
            <a:r>
              <a:rPr lang="ru-RU" b="1" dirty="0" err="1" smtClean="0"/>
              <a:t>илопрост</a:t>
            </a:r>
            <a:r>
              <a:rPr lang="ru-RU" b="1" dirty="0" smtClean="0"/>
              <a:t> </a:t>
            </a:r>
            <a:r>
              <a:rPr lang="ru-RU" dirty="0" smtClean="0"/>
              <a:t>– 0,5-2 </a:t>
            </a:r>
            <a:r>
              <a:rPr lang="ru-RU" dirty="0" err="1" smtClean="0"/>
              <a:t>нг</a:t>
            </a:r>
            <a:r>
              <a:rPr lang="ru-RU" dirty="0" smtClean="0"/>
              <a:t>/кг в минуту в течение 6 ч., продолжительность курса составляет 3-5 дней, при получении эффекта проводят повторные курсы в течение года 2-3 раза. </a:t>
            </a:r>
            <a:r>
              <a:rPr lang="ru-RU" b="1" dirty="0" err="1" smtClean="0"/>
              <a:t>Альпростадил</a:t>
            </a:r>
            <a:r>
              <a:rPr lang="ru-RU" dirty="0" smtClean="0"/>
              <a:t> по 20-60 мкг на в/в введение (длительностью 3 ч), курс по 10-15 введений 2-3 раза в год.</a:t>
            </a:r>
          </a:p>
          <a:p>
            <a:r>
              <a:rPr lang="ru-RU" dirty="0" smtClean="0"/>
              <a:t>Селективный ингибитор обратного захвата серотонина – </a:t>
            </a:r>
            <a:r>
              <a:rPr lang="ru-RU" b="1" dirty="0" err="1" smtClean="0"/>
              <a:t>флуоксетин</a:t>
            </a:r>
            <a:r>
              <a:rPr lang="ru-RU" dirty="0" smtClean="0"/>
              <a:t> в табл. 20 мг/</a:t>
            </a:r>
            <a:r>
              <a:rPr lang="ru-RU" dirty="0" err="1" smtClean="0"/>
              <a:t>сут</a:t>
            </a:r>
            <a:r>
              <a:rPr lang="ru-RU" dirty="0" smtClean="0"/>
              <a:t>.</a:t>
            </a:r>
          </a:p>
          <a:p>
            <a:r>
              <a:rPr lang="ru-RU" b="1" dirty="0" smtClean="0"/>
              <a:t>Или </a:t>
            </a:r>
            <a:r>
              <a:rPr lang="ru-RU" b="1" dirty="0" err="1" smtClean="0"/>
              <a:t>бозентаном</a:t>
            </a:r>
            <a:r>
              <a:rPr lang="ru-RU" b="1" dirty="0" smtClean="0"/>
              <a:t> </a:t>
            </a:r>
            <a:r>
              <a:rPr lang="ru-RU" dirty="0" smtClean="0"/>
              <a:t>(предотвращает появление язв) – в </a:t>
            </a:r>
            <a:r>
              <a:rPr lang="ru-RU" dirty="0" err="1" smtClean="0"/>
              <a:t>табл</a:t>
            </a:r>
            <a:r>
              <a:rPr lang="ru-RU" dirty="0" smtClean="0"/>
              <a:t> 62,5 мг 2 раза в </a:t>
            </a:r>
            <a:r>
              <a:rPr lang="ru-RU" dirty="0" err="1" smtClean="0"/>
              <a:t>сут</a:t>
            </a:r>
            <a:r>
              <a:rPr lang="ru-RU" dirty="0" smtClean="0"/>
              <a:t>. в течение 4 </a:t>
            </a:r>
            <a:r>
              <a:rPr lang="ru-RU" dirty="0" err="1" smtClean="0"/>
              <a:t>нед</a:t>
            </a:r>
            <a:r>
              <a:rPr lang="ru-RU" dirty="0" smtClean="0"/>
              <a:t>, далее дозу увеличивают до 125 мг 2 раза в </a:t>
            </a:r>
            <a:r>
              <a:rPr lang="ru-RU" dirty="0" err="1" smtClean="0"/>
              <a:t>сут</a:t>
            </a:r>
            <a:r>
              <a:rPr lang="ru-RU" dirty="0" smtClean="0"/>
              <a:t> 12-20 недель.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814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Лечение. Поражение кожи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err="1" smtClean="0"/>
              <a:t>Метотрексат</a:t>
            </a:r>
            <a:r>
              <a:rPr lang="ru-RU" dirty="0" smtClean="0"/>
              <a:t> </a:t>
            </a:r>
            <a:r>
              <a:rPr lang="ru-RU" dirty="0" smtClean="0"/>
              <a:t>в дозе 10-15 мг/</a:t>
            </a:r>
            <a:r>
              <a:rPr lang="ru-RU" dirty="0" err="1" smtClean="0"/>
              <a:t>сут</a:t>
            </a:r>
            <a:r>
              <a:rPr lang="ru-RU" dirty="0" smtClean="0"/>
              <a:t>,</a:t>
            </a:r>
          </a:p>
          <a:p>
            <a:r>
              <a:rPr lang="ru-RU" dirty="0" smtClean="0"/>
              <a:t>ММФ, ЦФ, АЗА,</a:t>
            </a:r>
          </a:p>
          <a:p>
            <a:r>
              <a:rPr lang="ru-RU" dirty="0" err="1" smtClean="0"/>
              <a:t>Пеницилламин</a:t>
            </a:r>
            <a:r>
              <a:rPr lang="ru-RU" dirty="0" smtClean="0"/>
              <a:t> (250-500 мг/</a:t>
            </a:r>
            <a:r>
              <a:rPr lang="ru-RU" dirty="0" err="1" smtClean="0"/>
              <a:t>сут</a:t>
            </a:r>
            <a:r>
              <a:rPr lang="ru-RU" dirty="0" smtClean="0"/>
              <a:t> рекомендуется на ранней стадии в течение 3-5 лет,</a:t>
            </a:r>
          </a:p>
          <a:p>
            <a:r>
              <a:rPr lang="ru-RU" dirty="0" smtClean="0"/>
              <a:t>При прогрессирующем </a:t>
            </a:r>
            <a:r>
              <a:rPr lang="ru-RU" dirty="0"/>
              <a:t>д</a:t>
            </a:r>
            <a:r>
              <a:rPr lang="ru-RU" dirty="0" smtClean="0"/>
              <a:t>иффузном </a:t>
            </a:r>
            <a:r>
              <a:rPr lang="ru-RU" dirty="0" smtClean="0"/>
              <a:t>поражении кожи –ГКС в виде </a:t>
            </a:r>
            <a:r>
              <a:rPr lang="ru-RU" dirty="0" err="1" smtClean="0"/>
              <a:t>монотерапии</a:t>
            </a:r>
            <a:r>
              <a:rPr lang="ru-RU" dirty="0" smtClean="0"/>
              <a:t> или в сочетании с вышеперечисленными препаратами.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716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Лечение интерстициальной болезни легких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 err="1" smtClean="0"/>
              <a:t>Циклофосфамид</a:t>
            </a:r>
            <a:r>
              <a:rPr lang="ru-RU" dirty="0" smtClean="0"/>
              <a:t> в/в </a:t>
            </a:r>
            <a:r>
              <a:rPr lang="ru-RU" dirty="0" err="1" smtClean="0"/>
              <a:t>инфузии</a:t>
            </a:r>
            <a:r>
              <a:rPr lang="ru-RU" dirty="0" smtClean="0"/>
              <a:t> 500-750 мг/м2 поверхности тела, сначала каждые 30 дней в течение 6 мес., при улучшении можно увеличивать интервалы между дозами , например каждые 2 мес. в течение полугода, каждые 3 мес. в течение следующих 6 мес.</a:t>
            </a:r>
          </a:p>
          <a:p>
            <a:r>
              <a:rPr lang="ru-RU" dirty="0" smtClean="0"/>
              <a:t>Альтернативная схема – </a:t>
            </a:r>
            <a:r>
              <a:rPr lang="ru-RU" dirty="0" err="1" smtClean="0"/>
              <a:t>Циклофосфамид</a:t>
            </a:r>
            <a:r>
              <a:rPr lang="ru-RU" dirty="0" smtClean="0"/>
              <a:t> п/о 1-2 мг/кг массы тела в </a:t>
            </a:r>
            <a:r>
              <a:rPr lang="ru-RU" dirty="0" err="1" smtClean="0"/>
              <a:t>сут</a:t>
            </a:r>
            <a:r>
              <a:rPr lang="ru-RU" dirty="0" smtClean="0"/>
              <a:t>. в течение 6-12 мес.</a:t>
            </a:r>
          </a:p>
          <a:p>
            <a:r>
              <a:rPr lang="ru-RU" dirty="0" smtClean="0"/>
              <a:t>Можно </a:t>
            </a:r>
            <a:r>
              <a:rPr lang="ru-RU" b="1" dirty="0" smtClean="0"/>
              <a:t>ГКС</a:t>
            </a:r>
            <a:r>
              <a:rPr lang="ru-RU" dirty="0" smtClean="0"/>
              <a:t> с соблюдением осторожности и не более 10 мг/</a:t>
            </a:r>
            <a:r>
              <a:rPr lang="ru-RU" dirty="0" err="1" smtClean="0"/>
              <a:t>сут</a:t>
            </a:r>
            <a:r>
              <a:rPr lang="ru-RU" dirty="0" smtClean="0"/>
              <a:t>.</a:t>
            </a:r>
          </a:p>
          <a:p>
            <a:r>
              <a:rPr lang="ru-RU" b="1" dirty="0" smtClean="0"/>
              <a:t>ММФ</a:t>
            </a:r>
            <a:r>
              <a:rPr lang="ru-RU" dirty="0" smtClean="0"/>
              <a:t> 1000 -2000мг/</a:t>
            </a:r>
            <a:r>
              <a:rPr lang="ru-RU" dirty="0" err="1" smtClean="0"/>
              <a:t>сут</a:t>
            </a:r>
            <a:r>
              <a:rPr lang="ru-RU" dirty="0" smtClean="0"/>
              <a:t> в течение 2-4 </a:t>
            </a:r>
            <a:r>
              <a:rPr lang="ru-RU" dirty="0" err="1" smtClean="0"/>
              <a:t>нед</a:t>
            </a:r>
            <a:r>
              <a:rPr lang="ru-RU" dirty="0" smtClean="0"/>
              <a:t>., АЗА (по 100 мг/</a:t>
            </a:r>
            <a:r>
              <a:rPr lang="ru-RU" dirty="0" err="1" smtClean="0"/>
              <a:t>сут</a:t>
            </a:r>
            <a:r>
              <a:rPr lang="ru-RU" dirty="0" smtClean="0"/>
              <a:t>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051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Лечение ЛАГ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 smtClean="0"/>
              <a:t>ЛАГ </a:t>
            </a:r>
            <a:r>
              <a:rPr lang="ru-RU" dirty="0" smtClean="0"/>
              <a:t>– повышение давления в легочной артерии выше 25 </a:t>
            </a:r>
            <a:r>
              <a:rPr lang="ru-RU" dirty="0" err="1" smtClean="0"/>
              <a:t>мм.рт.ст</a:t>
            </a:r>
            <a:r>
              <a:rPr lang="ru-RU" dirty="0" smtClean="0"/>
              <a:t> в покое (при катетеризации правых отделов сердца), обусловлена поражением артериального русла легких.</a:t>
            </a:r>
          </a:p>
          <a:p>
            <a:r>
              <a:rPr lang="ru-RU" dirty="0" smtClean="0"/>
              <a:t>Традиционные средства: диуретики, сердечные гликозиды, </a:t>
            </a:r>
            <a:r>
              <a:rPr lang="ru-RU" dirty="0" err="1" smtClean="0"/>
              <a:t>кислородотерапия</a:t>
            </a:r>
            <a:r>
              <a:rPr lang="ru-RU" dirty="0" smtClean="0"/>
              <a:t>,</a:t>
            </a:r>
          </a:p>
          <a:p>
            <a:r>
              <a:rPr lang="ru-RU" dirty="0" smtClean="0"/>
              <a:t>Не рекомендуется назначение БАБ, </a:t>
            </a:r>
            <a:r>
              <a:rPr lang="ru-RU" dirty="0" err="1" smtClean="0"/>
              <a:t>иАПФ</a:t>
            </a:r>
            <a:r>
              <a:rPr lang="ru-RU" dirty="0" smtClean="0"/>
              <a:t>, АРА </a:t>
            </a:r>
            <a:r>
              <a:rPr lang="en-US" dirty="0" smtClean="0"/>
              <a:t>II</a:t>
            </a:r>
            <a:r>
              <a:rPr lang="ru-RU" dirty="0" smtClean="0"/>
              <a:t>, </a:t>
            </a:r>
            <a:r>
              <a:rPr lang="ru-RU" dirty="0" err="1" smtClean="0"/>
              <a:t>ивабрадина</a:t>
            </a:r>
            <a:r>
              <a:rPr lang="ru-RU" dirty="0" smtClean="0"/>
              <a:t>,</a:t>
            </a:r>
          </a:p>
          <a:p>
            <a:r>
              <a:rPr lang="ru-RU" dirty="0" smtClean="0"/>
              <a:t>Препараты </a:t>
            </a:r>
            <a:r>
              <a:rPr lang="ru-RU" dirty="0" err="1"/>
              <a:t>вазодилатирующего</a:t>
            </a:r>
            <a:r>
              <a:rPr lang="ru-RU" dirty="0"/>
              <a:t> </a:t>
            </a:r>
            <a:r>
              <a:rPr lang="ru-RU" dirty="0" smtClean="0"/>
              <a:t>действия - ингибиторы </a:t>
            </a:r>
            <a:r>
              <a:rPr lang="ru-RU" dirty="0"/>
              <a:t>ФДЭ5 </a:t>
            </a:r>
            <a:r>
              <a:rPr lang="ru-RU" b="1" dirty="0" err="1" smtClean="0"/>
              <a:t>силденафил</a:t>
            </a:r>
            <a:r>
              <a:rPr lang="ru-RU" b="1" dirty="0" smtClean="0"/>
              <a:t>, </a:t>
            </a:r>
            <a:r>
              <a:rPr lang="ru-RU" b="1" dirty="0" err="1" smtClean="0"/>
              <a:t>тадалафил</a:t>
            </a:r>
            <a:r>
              <a:rPr lang="ru-RU" b="1" dirty="0" smtClean="0"/>
              <a:t>, </a:t>
            </a:r>
            <a:r>
              <a:rPr lang="ru-RU" b="1" dirty="0" err="1" smtClean="0"/>
              <a:t>варденафил</a:t>
            </a:r>
            <a:r>
              <a:rPr lang="ru-RU" b="1" dirty="0" smtClean="0"/>
              <a:t>)</a:t>
            </a:r>
            <a:r>
              <a:rPr lang="ru-RU" dirty="0" smtClean="0"/>
              <a:t> , аналогом </a:t>
            </a:r>
            <a:r>
              <a:rPr lang="ru-RU" dirty="0"/>
              <a:t>простагландина Е </a:t>
            </a:r>
            <a:r>
              <a:rPr lang="en-US" b="1" dirty="0"/>
              <a:t>(</a:t>
            </a:r>
            <a:r>
              <a:rPr lang="ru-RU" b="1" dirty="0" err="1" smtClean="0"/>
              <a:t>илопрост</a:t>
            </a:r>
            <a:r>
              <a:rPr lang="ru-RU" b="1" dirty="0" smtClean="0"/>
              <a:t>), </a:t>
            </a:r>
            <a:r>
              <a:rPr lang="ru-RU" b="1" dirty="0" err="1" smtClean="0"/>
              <a:t>альпростадил</a:t>
            </a:r>
            <a:r>
              <a:rPr lang="ru-RU" b="1" dirty="0" smtClean="0"/>
              <a:t>, </a:t>
            </a:r>
            <a:endParaRPr lang="ru-RU" dirty="0"/>
          </a:p>
          <a:p>
            <a:r>
              <a:rPr lang="ru-RU" dirty="0"/>
              <a:t>Селективный ингибитор обратного захвата серотонина – </a:t>
            </a:r>
            <a:r>
              <a:rPr lang="ru-RU" b="1" dirty="0" err="1" smtClean="0"/>
              <a:t>флуоксетин</a:t>
            </a:r>
            <a:r>
              <a:rPr lang="ru-RU" b="1" dirty="0" smtClean="0"/>
              <a:t>,</a:t>
            </a:r>
            <a:endParaRPr lang="ru-RU" dirty="0"/>
          </a:p>
          <a:p>
            <a:r>
              <a:rPr lang="ru-RU" b="1" dirty="0" smtClean="0"/>
              <a:t>Антагонисты рецепторов эндотелина-1 (</a:t>
            </a:r>
            <a:r>
              <a:rPr lang="ru-RU" b="1" dirty="0" err="1" smtClean="0"/>
              <a:t>бозентан</a:t>
            </a:r>
            <a:r>
              <a:rPr lang="ru-RU" b="1" dirty="0" smtClean="0"/>
              <a:t>, </a:t>
            </a:r>
            <a:r>
              <a:rPr lang="ru-RU" b="1" dirty="0" err="1" smtClean="0"/>
              <a:t>мацитентан</a:t>
            </a:r>
            <a:r>
              <a:rPr lang="ru-RU" b="1" dirty="0" smtClean="0"/>
              <a:t>, </a:t>
            </a:r>
            <a:r>
              <a:rPr lang="ru-RU" b="1" dirty="0" err="1" smtClean="0"/>
              <a:t>амбризентан</a:t>
            </a:r>
            <a:r>
              <a:rPr lang="ru-RU" b="1" dirty="0" smtClean="0"/>
              <a:t>),</a:t>
            </a:r>
          </a:p>
          <a:p>
            <a:r>
              <a:rPr lang="ru-RU" b="1" dirty="0" err="1" smtClean="0"/>
              <a:t>Риоцигунат</a:t>
            </a:r>
            <a:r>
              <a:rPr lang="ru-RU" b="1" dirty="0" smtClean="0"/>
              <a:t>.</a:t>
            </a:r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5060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Патогенез</a:t>
            </a:r>
            <a:r>
              <a:rPr lang="ru-RU" b="1" dirty="0"/>
              <a:t> </a:t>
            </a:r>
            <a:r>
              <a:rPr lang="ru-RU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ССД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/>
              <a:t> </a:t>
            </a:r>
            <a:endParaRPr lang="ru-RU" dirty="0"/>
          </a:p>
          <a:p>
            <a:r>
              <a:rPr lang="ru-RU" b="1" dirty="0"/>
              <a:t> </a:t>
            </a:r>
            <a:r>
              <a:rPr lang="ru-RU" dirty="0" smtClean="0"/>
              <a:t>Активация/повреждение </a:t>
            </a:r>
            <a:r>
              <a:rPr lang="ru-RU" dirty="0"/>
              <a:t>эндотелия сосудов </a:t>
            </a:r>
            <a:endParaRPr lang="ru-RU" dirty="0" smtClean="0"/>
          </a:p>
          <a:p>
            <a:r>
              <a:rPr lang="ru-RU" dirty="0" smtClean="0"/>
              <a:t>Инфильтрация </a:t>
            </a:r>
            <a:r>
              <a:rPr lang="ru-RU" dirty="0"/>
              <a:t>кожи Т-лимфоцитами </a:t>
            </a:r>
            <a:endParaRPr lang="ru-RU" dirty="0" smtClean="0"/>
          </a:p>
          <a:p>
            <a:r>
              <a:rPr lang="ru-RU" dirty="0" smtClean="0"/>
              <a:t>Синтез </a:t>
            </a:r>
            <a:r>
              <a:rPr lang="ru-RU" dirty="0"/>
              <a:t>цитокинов</a:t>
            </a:r>
          </a:p>
          <a:p>
            <a:r>
              <a:rPr lang="ru-RU" dirty="0"/>
              <a:t>Пролиферация фибробластов и	синтез коллагенов </a:t>
            </a:r>
            <a:r>
              <a:rPr lang="en-US" dirty="0"/>
              <a:t>I </a:t>
            </a:r>
            <a:r>
              <a:rPr lang="ru-RU" dirty="0" smtClean="0"/>
              <a:t>и </a:t>
            </a:r>
            <a:r>
              <a:rPr lang="en-US" dirty="0" smtClean="0"/>
              <a:t>III </a:t>
            </a:r>
            <a:r>
              <a:rPr lang="ru-RU" dirty="0"/>
              <a:t>типов</a:t>
            </a:r>
          </a:p>
          <a:p>
            <a:r>
              <a:rPr lang="ru-RU" dirty="0"/>
              <a:t>Высвобождение </a:t>
            </a:r>
            <a:r>
              <a:rPr lang="ru-RU" dirty="0" err="1"/>
              <a:t>тромбоцитарного</a:t>
            </a:r>
            <a:r>
              <a:rPr lang="ru-RU" dirty="0"/>
              <a:t> и трансформирующего факторов роста</a:t>
            </a:r>
          </a:p>
          <a:p>
            <a:r>
              <a:rPr lang="ru-RU" dirty="0"/>
              <a:t>Селекция фибробластов устойчивых к </a:t>
            </a:r>
            <a:r>
              <a:rPr lang="ru-RU" dirty="0" err="1"/>
              <a:t>апоптозу</a:t>
            </a:r>
            <a:r>
              <a:rPr lang="ru-RU" dirty="0"/>
              <a:t>, функционирующих в режиме максимальной </a:t>
            </a:r>
            <a:r>
              <a:rPr lang="ru-RU" dirty="0" smtClean="0"/>
              <a:t>синтетической </a:t>
            </a:r>
            <a:r>
              <a:rPr lang="ru-RU" dirty="0"/>
              <a:t>активности</a:t>
            </a:r>
          </a:p>
          <a:p>
            <a:r>
              <a:rPr lang="ru-RU" dirty="0"/>
              <a:t>Активация тучных клеток, синтез </a:t>
            </a:r>
            <a:r>
              <a:rPr lang="ru-RU" dirty="0" err="1" smtClean="0"/>
              <a:t>триптазы</a:t>
            </a:r>
            <a:r>
              <a:rPr lang="ru-RU" dirty="0"/>
              <a:t>, гистамина и эозинофильного катионного белка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996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Лечение</a:t>
            </a:r>
            <a:r>
              <a:rPr lang="ru-RU" b="1" dirty="0"/>
              <a:t> </a:t>
            </a:r>
            <a:r>
              <a:rPr lang="ru-RU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Острой </a:t>
            </a:r>
            <a:r>
              <a:rPr lang="ru-RU" b="1" dirty="0" err="1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склеродермической</a:t>
            </a:r>
            <a:r>
              <a:rPr lang="ru-RU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нефропатии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r>
              <a:rPr lang="ru-RU" dirty="0"/>
              <a:t>Ингибиторы АПФ </a:t>
            </a:r>
            <a:endParaRPr lang="ru-RU" dirty="0" smtClean="0"/>
          </a:p>
          <a:p>
            <a:r>
              <a:rPr lang="ru-RU" dirty="0" smtClean="0"/>
              <a:t>Антагонисты </a:t>
            </a:r>
            <a:r>
              <a:rPr lang="ru-RU" dirty="0"/>
              <a:t>кальция</a:t>
            </a:r>
          </a:p>
          <a:p>
            <a:r>
              <a:rPr lang="ru-RU" dirty="0"/>
              <a:t>Торможение прогрессирования почечного фиброза</a:t>
            </a:r>
          </a:p>
          <a:p>
            <a:r>
              <a:rPr lang="ru-RU" dirty="0"/>
              <a:t>Ингибиторы АПФ (</a:t>
            </a:r>
            <a:r>
              <a:rPr lang="ru-RU" dirty="0" err="1"/>
              <a:t>двухкратное</a:t>
            </a:r>
            <a:r>
              <a:rPr lang="ru-RU" dirty="0"/>
              <a:t> улучшение прогноза) </a:t>
            </a:r>
            <a:endParaRPr lang="ru-RU" dirty="0" smtClean="0"/>
          </a:p>
          <a:p>
            <a:r>
              <a:rPr lang="en-US" dirty="0" smtClean="0"/>
              <a:t>D</a:t>
            </a:r>
            <a:r>
              <a:rPr lang="ru-RU" dirty="0"/>
              <a:t>-</a:t>
            </a:r>
            <a:r>
              <a:rPr lang="ru-RU" dirty="0" err="1"/>
              <a:t>пеницилламин</a:t>
            </a:r>
            <a:endParaRPr lang="ru-RU" dirty="0"/>
          </a:p>
          <a:p>
            <a:r>
              <a:rPr lang="ru-RU" dirty="0"/>
              <a:t>Предупреждение угрожающих жизни сердечно- сосудистых осложнений</a:t>
            </a:r>
          </a:p>
          <a:p>
            <a:r>
              <a:rPr lang="ru-RU" dirty="0" err="1"/>
              <a:t>Плазмаферез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/>
              <a:t>Гемодиализ </a:t>
            </a:r>
          </a:p>
          <a:p>
            <a:r>
              <a:rPr lang="ru-RU" dirty="0" smtClean="0"/>
              <a:t>Ингибиторы </a:t>
            </a:r>
            <a:r>
              <a:rPr lang="ru-RU" dirty="0"/>
              <a:t>АПФ </a:t>
            </a:r>
            <a:endParaRPr lang="ru-RU" dirty="0" smtClean="0"/>
          </a:p>
          <a:p>
            <a:r>
              <a:rPr lang="ru-RU" dirty="0" smtClean="0"/>
              <a:t>Простагландины</a:t>
            </a:r>
            <a:endParaRPr lang="ru-RU" dirty="0"/>
          </a:p>
          <a:p>
            <a:r>
              <a:rPr lang="ru-RU" dirty="0"/>
              <a:t>Ультрафильтрация (особенно при появлении злокачественной АГ) </a:t>
            </a:r>
            <a:endParaRPr lang="ru-RU" dirty="0" smtClean="0"/>
          </a:p>
          <a:p>
            <a:r>
              <a:rPr lang="ru-RU" dirty="0" smtClean="0"/>
              <a:t>Гемодиализ </a:t>
            </a:r>
            <a:r>
              <a:rPr lang="ru-RU" dirty="0"/>
              <a:t>(при появлении признаков злокачественной АГ</a:t>
            </a:r>
            <a:r>
              <a:rPr lang="ru-RU" dirty="0" smtClean="0"/>
              <a:t>)</a:t>
            </a:r>
          </a:p>
          <a:p>
            <a:r>
              <a:rPr lang="ru-RU" dirty="0" smtClean="0"/>
              <a:t> </a:t>
            </a:r>
            <a:r>
              <a:rPr lang="ru-RU" dirty="0" err="1"/>
              <a:t>Плазмаферез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306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 smtClean="0"/>
              <a:t>Прогрессирующий полиартрит: </a:t>
            </a:r>
          </a:p>
          <a:p>
            <a:r>
              <a:rPr lang="ru-RU" dirty="0" err="1" smtClean="0"/>
              <a:t>Метотрексат</a:t>
            </a:r>
            <a:r>
              <a:rPr lang="ru-RU" dirty="0" smtClean="0"/>
              <a:t> </a:t>
            </a:r>
            <a:r>
              <a:rPr lang="ru-RU" dirty="0" smtClean="0"/>
              <a:t>15-25 мг/</a:t>
            </a:r>
            <a:r>
              <a:rPr lang="ru-RU" dirty="0" err="1" smtClean="0"/>
              <a:t>сут</a:t>
            </a:r>
            <a:r>
              <a:rPr lang="ru-RU" dirty="0" smtClean="0"/>
              <a:t>, ГКС (менее 20 мг/</a:t>
            </a:r>
            <a:r>
              <a:rPr lang="ru-RU" dirty="0" err="1" smtClean="0"/>
              <a:t>сут</a:t>
            </a:r>
            <a:r>
              <a:rPr lang="ru-RU" dirty="0" smtClean="0"/>
              <a:t>),</a:t>
            </a:r>
          </a:p>
          <a:p>
            <a:r>
              <a:rPr lang="ru-RU" dirty="0" err="1" smtClean="0"/>
              <a:t>Сульфосалазин</a:t>
            </a:r>
            <a:r>
              <a:rPr lang="ru-RU" dirty="0" smtClean="0"/>
              <a:t>, </a:t>
            </a:r>
            <a:r>
              <a:rPr lang="ru-RU" dirty="0" err="1" smtClean="0"/>
              <a:t>лефлюнамид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b="1" dirty="0" smtClean="0"/>
              <a:t>Миозит:</a:t>
            </a:r>
          </a:p>
          <a:p>
            <a:r>
              <a:rPr lang="ru-RU" b="1" dirty="0" smtClean="0"/>
              <a:t>Низкой или средней активности – </a:t>
            </a:r>
            <a:r>
              <a:rPr lang="ru-RU" b="1" dirty="0" err="1" smtClean="0"/>
              <a:t>азатиоприн</a:t>
            </a:r>
            <a:r>
              <a:rPr lang="ru-RU" b="1" dirty="0" smtClean="0"/>
              <a:t> п/о 50-100 мг/</a:t>
            </a:r>
            <a:r>
              <a:rPr lang="ru-RU" b="1" dirty="0" err="1" smtClean="0"/>
              <a:t>сут</a:t>
            </a:r>
            <a:r>
              <a:rPr lang="ru-RU" b="1" dirty="0" smtClean="0"/>
              <a:t>, или </a:t>
            </a:r>
            <a:r>
              <a:rPr lang="ru-RU" dirty="0" err="1"/>
              <a:t>метотрексат</a:t>
            </a:r>
            <a:r>
              <a:rPr lang="ru-RU" dirty="0"/>
              <a:t> </a:t>
            </a:r>
            <a:r>
              <a:rPr lang="ru-RU" dirty="0" smtClean="0"/>
              <a:t>, </a:t>
            </a:r>
            <a:r>
              <a:rPr lang="ru-RU" dirty="0"/>
              <a:t>ГКС (менее 20 мг/</a:t>
            </a:r>
            <a:r>
              <a:rPr lang="ru-RU" dirty="0" err="1"/>
              <a:t>сут</a:t>
            </a:r>
            <a:r>
              <a:rPr lang="ru-RU" dirty="0" smtClean="0"/>
              <a:t>),</a:t>
            </a:r>
          </a:p>
          <a:p>
            <a:r>
              <a:rPr lang="ru-RU" dirty="0" smtClean="0"/>
              <a:t>Более высокой активности – </a:t>
            </a:r>
            <a:r>
              <a:rPr lang="ru-RU" b="1" dirty="0" smtClean="0"/>
              <a:t>МП</a:t>
            </a:r>
            <a:r>
              <a:rPr lang="ru-RU" dirty="0" smtClean="0"/>
              <a:t> в/в 500-1000мг/</a:t>
            </a:r>
            <a:r>
              <a:rPr lang="ru-RU" dirty="0" err="1" smtClean="0"/>
              <a:t>сут</a:t>
            </a:r>
            <a:r>
              <a:rPr lang="ru-RU" dirty="0" smtClean="0"/>
              <a:t> в 3-4 </a:t>
            </a:r>
            <a:r>
              <a:rPr lang="ru-RU" dirty="0" err="1" smtClean="0"/>
              <a:t>инфузиях</a:t>
            </a:r>
            <a:r>
              <a:rPr lang="ru-RU" dirty="0" smtClean="0"/>
              <a:t> ежедневно, в дальнейшем </a:t>
            </a:r>
            <a:r>
              <a:rPr lang="ru-RU" dirty="0"/>
              <a:t>ГКС (менее 20 мг/</a:t>
            </a:r>
            <a:r>
              <a:rPr lang="ru-RU" dirty="0" err="1"/>
              <a:t>сут</a:t>
            </a:r>
            <a:r>
              <a:rPr lang="ru-RU" dirty="0" smtClean="0"/>
              <a:t>), и </a:t>
            </a:r>
            <a:r>
              <a:rPr lang="ru-RU" dirty="0" smtClean="0"/>
              <a:t>АЗА </a:t>
            </a:r>
            <a:r>
              <a:rPr lang="ru-RU" dirty="0" smtClean="0"/>
              <a:t>или </a:t>
            </a:r>
            <a:r>
              <a:rPr lang="ru-RU" dirty="0" err="1" smtClean="0"/>
              <a:t>метотрексат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10447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/>
              <a:t>Лечение нарушений ЖКТ:</a:t>
            </a:r>
          </a:p>
          <a:p>
            <a:r>
              <a:rPr lang="ru-RU" dirty="0" smtClean="0"/>
              <a:t>Симптоматическое лечение, ингибиторы протонной помпы, </a:t>
            </a:r>
            <a:r>
              <a:rPr lang="ru-RU" dirty="0" err="1" smtClean="0"/>
              <a:t>прокинетики</a:t>
            </a:r>
            <a:r>
              <a:rPr lang="ru-RU" dirty="0" smtClean="0"/>
              <a:t>.</a:t>
            </a:r>
          </a:p>
          <a:p>
            <a:r>
              <a:rPr lang="ru-RU" b="1" dirty="0" smtClean="0"/>
              <a:t>Поражения сердца, миокардит </a:t>
            </a:r>
            <a:r>
              <a:rPr lang="ru-RU" dirty="0" smtClean="0"/>
              <a:t>– ГКС (0,5-1 мг/кг), </a:t>
            </a:r>
            <a:r>
              <a:rPr lang="ru-RU" dirty="0" err="1" smtClean="0"/>
              <a:t>циклофосфамид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514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Показания</a:t>
            </a:r>
            <a:r>
              <a:rPr lang="ru-RU" sz="3200" b="1" dirty="0"/>
              <a:t> </a:t>
            </a:r>
            <a:r>
              <a:rPr lang="ru-RU" sz="3200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к</a:t>
            </a:r>
            <a:r>
              <a:rPr lang="ru-RU" sz="3200" b="1" dirty="0"/>
              <a:t> </a:t>
            </a:r>
            <a:r>
              <a:rPr lang="ru-RU" sz="3200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консультациям</a:t>
            </a:r>
            <a:r>
              <a:rPr lang="ru-RU" sz="3200" b="1" dirty="0"/>
              <a:t> </a:t>
            </a:r>
            <a:r>
              <a:rPr lang="ru-RU" sz="3200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специалистов</a:t>
            </a:r>
            <a:r>
              <a:rPr lang="ru-RU" sz="3200" b="1" dirty="0"/>
              <a:t/>
            </a:r>
            <a:br>
              <a:rPr lang="ru-RU" sz="3200" b="1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Кардиолог</a:t>
            </a:r>
            <a:r>
              <a:rPr lang="ru-RU" dirty="0"/>
              <a:t>:</a:t>
            </a:r>
          </a:p>
          <a:p>
            <a:r>
              <a:rPr lang="ru-RU" dirty="0"/>
              <a:t>Тяжёлые нарушения ритма и проводимости АГ</a:t>
            </a:r>
          </a:p>
          <a:p>
            <a:r>
              <a:rPr lang="ru-RU" dirty="0"/>
              <a:t>Сердечная недостаточность</a:t>
            </a:r>
          </a:p>
          <a:p>
            <a:r>
              <a:rPr lang="ru-RU" dirty="0"/>
              <a:t>Гастроэнтеролог</a:t>
            </a:r>
          </a:p>
          <a:p>
            <a:r>
              <a:rPr lang="ru-RU" dirty="0"/>
              <a:t>Синдром </a:t>
            </a:r>
            <a:r>
              <a:rPr lang="ru-RU" dirty="0" err="1"/>
              <a:t>мальабсорбции</a:t>
            </a:r>
            <a:endParaRPr lang="ru-RU" dirty="0"/>
          </a:p>
          <a:p>
            <a:r>
              <a:rPr lang="ru-RU" dirty="0"/>
              <a:t>Стриктура пищевода (совместно с хирургом)</a:t>
            </a:r>
          </a:p>
          <a:p>
            <a:r>
              <a:rPr lang="ru-RU" dirty="0"/>
              <a:t>Желудочно-кишечное кровотечение (совместно с хирургом)</a:t>
            </a:r>
          </a:p>
          <a:p>
            <a:r>
              <a:rPr lang="ru-RU" dirty="0"/>
              <a:t>Нефролог</a:t>
            </a:r>
          </a:p>
          <a:p>
            <a:r>
              <a:rPr lang="ru-RU" dirty="0"/>
              <a:t>Признаки прогрессирующего поражения почек</a:t>
            </a:r>
          </a:p>
          <a:p>
            <a:r>
              <a:rPr lang="ru-RU" dirty="0"/>
              <a:t>Пульмонолог</a:t>
            </a:r>
          </a:p>
          <a:p>
            <a:r>
              <a:rPr lang="ru-RU" dirty="0"/>
              <a:t>Мониторинг интерстициального заболевания лёгких</a:t>
            </a:r>
          </a:p>
          <a:p>
            <a:r>
              <a:rPr lang="ru-RU" dirty="0"/>
              <a:t>Акушер-гинеколог</a:t>
            </a:r>
          </a:p>
          <a:p>
            <a:r>
              <a:rPr lang="ru-RU" dirty="0"/>
              <a:t>Осуждение вопросов планирования беременности (диффузная ССД – противопоказание к беременности)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76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Нетрудоспособность</a:t>
            </a:r>
            <a:r>
              <a:rPr lang="ru-RU" b="1" dirty="0"/>
              <a:t> </a:t>
            </a:r>
            <a:r>
              <a:rPr lang="ru-RU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и</a:t>
            </a:r>
            <a:r>
              <a:rPr lang="ru-RU" b="1" dirty="0"/>
              <a:t> </a:t>
            </a:r>
            <a:r>
              <a:rPr lang="ru-RU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ведение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Острая </a:t>
            </a:r>
            <a:r>
              <a:rPr lang="ru-RU" dirty="0"/>
              <a:t>быстропрогрессирующая форма – нетрудоспособны, перевод на инвалидность</a:t>
            </a:r>
          </a:p>
          <a:p>
            <a:r>
              <a:rPr lang="ru-RU" dirty="0"/>
              <a:t>Лимитированная форма, хроническое течение – ограниченно трудоспособны (противопоказан тяжёлый физический труд, воздействие холода, химических агентов) – через МСЭ.</a:t>
            </a:r>
          </a:p>
          <a:p>
            <a:r>
              <a:rPr lang="ru-RU" dirty="0"/>
              <a:t>Временная нетрудоспособность: 45-90 дней.</a:t>
            </a:r>
          </a:p>
          <a:p>
            <a:r>
              <a:rPr lang="ru-RU" dirty="0"/>
              <a:t>Осмотры 1 раз в 3-6 месяцев +общие и биохимические анализы.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778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Прогноз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5 </a:t>
            </a:r>
            <a:r>
              <a:rPr lang="ru-RU" b="1" dirty="0"/>
              <a:t>летняя выживаемость</a:t>
            </a:r>
          </a:p>
          <a:p>
            <a:r>
              <a:rPr lang="ru-RU" dirty="0"/>
              <a:t>Острое течение 4%</a:t>
            </a:r>
          </a:p>
          <a:p>
            <a:r>
              <a:rPr lang="ru-RU" dirty="0"/>
              <a:t>Подострое – 75%</a:t>
            </a:r>
          </a:p>
          <a:p>
            <a:r>
              <a:rPr lang="ru-RU" dirty="0"/>
              <a:t>Хроническое – 88</a:t>
            </a:r>
            <a:r>
              <a:rPr lang="ru-RU" dirty="0" smtClean="0"/>
              <a:t>%</a:t>
            </a:r>
          </a:p>
          <a:p>
            <a:r>
              <a:rPr lang="ru-RU" dirty="0" smtClean="0"/>
              <a:t> </a:t>
            </a:r>
            <a:r>
              <a:rPr lang="ru-RU" dirty="0"/>
              <a:t>Острая нефропатия – 23%.</a:t>
            </a:r>
          </a:p>
          <a:p>
            <a:pPr marL="0" indent="0">
              <a:buNone/>
            </a:pPr>
            <a:r>
              <a:rPr lang="ru-RU" b="1" dirty="0"/>
              <a:t>10-летняя выживаемость</a:t>
            </a:r>
          </a:p>
          <a:p>
            <a:r>
              <a:rPr lang="ru-RU" dirty="0"/>
              <a:t>Острое течение 0%</a:t>
            </a:r>
          </a:p>
          <a:p>
            <a:r>
              <a:rPr lang="ru-RU" dirty="0"/>
              <a:t>Подострое – 61%</a:t>
            </a:r>
          </a:p>
          <a:p>
            <a:r>
              <a:rPr lang="ru-RU" dirty="0"/>
              <a:t>Хроническое – 84%.</a:t>
            </a:r>
          </a:p>
          <a:p>
            <a:pPr marL="0" indent="0">
              <a:buNone/>
            </a:pPr>
            <a:r>
              <a:rPr lang="ru-RU" b="1" dirty="0"/>
              <a:t>15-летняя выживаемость </a:t>
            </a:r>
            <a:endParaRPr lang="ru-RU" b="1" dirty="0" smtClean="0"/>
          </a:p>
          <a:p>
            <a:r>
              <a:rPr lang="ru-RU" dirty="0" smtClean="0"/>
              <a:t>Без </a:t>
            </a:r>
            <a:r>
              <a:rPr lang="ru-RU" dirty="0"/>
              <a:t>поражения почек 72% </a:t>
            </a:r>
            <a:endParaRPr lang="ru-RU" dirty="0" smtClean="0"/>
          </a:p>
          <a:p>
            <a:r>
              <a:rPr lang="ru-RU" dirty="0" smtClean="0"/>
              <a:t>С </a:t>
            </a:r>
            <a:r>
              <a:rPr lang="ru-RU" dirty="0"/>
              <a:t>поражением почек – 13%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326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Факторы</a:t>
            </a:r>
            <a:r>
              <a:rPr lang="ru-RU" b="1" dirty="0"/>
              <a:t> </a:t>
            </a:r>
            <a:r>
              <a:rPr lang="ru-RU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неблагоприятного</a:t>
            </a:r>
            <a:r>
              <a:rPr lang="ru-RU" b="1" dirty="0"/>
              <a:t> </a:t>
            </a:r>
            <a:r>
              <a:rPr lang="ru-RU" b="1" dirty="0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прогноза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Диффузная </a:t>
            </a:r>
            <a:r>
              <a:rPr lang="ru-RU" dirty="0"/>
              <a:t>форма </a:t>
            </a:r>
            <a:endParaRPr lang="ru-RU" dirty="0" smtClean="0"/>
          </a:p>
          <a:p>
            <a:r>
              <a:rPr lang="ru-RU" dirty="0" smtClean="0"/>
              <a:t>Быстропрогрессирующее </a:t>
            </a:r>
            <a:r>
              <a:rPr lang="ru-RU" dirty="0"/>
              <a:t>течение </a:t>
            </a:r>
            <a:endParaRPr lang="ru-RU" dirty="0" smtClean="0"/>
          </a:p>
          <a:p>
            <a:r>
              <a:rPr lang="ru-RU" dirty="0" smtClean="0"/>
              <a:t>Возраст </a:t>
            </a:r>
            <a:r>
              <a:rPr lang="ru-RU" dirty="0"/>
              <a:t>старше 45 лет</a:t>
            </a:r>
          </a:p>
          <a:p>
            <a:r>
              <a:rPr lang="ru-RU" dirty="0"/>
              <a:t>Мужской пол, фиброз лёгких </a:t>
            </a:r>
            <a:endParaRPr lang="ru-RU" dirty="0" smtClean="0"/>
          </a:p>
          <a:p>
            <a:r>
              <a:rPr lang="ru-RU" dirty="0" smtClean="0"/>
              <a:t>Лёгочная </a:t>
            </a:r>
            <a:r>
              <a:rPr lang="ru-RU" dirty="0"/>
              <a:t>гипертензия </a:t>
            </a:r>
            <a:endParaRPr lang="ru-RU" dirty="0" smtClean="0"/>
          </a:p>
          <a:p>
            <a:r>
              <a:rPr lang="ru-RU" dirty="0" smtClean="0"/>
              <a:t>Аритмия</a:t>
            </a:r>
            <a:endParaRPr lang="ru-RU" dirty="0"/>
          </a:p>
          <a:p>
            <a:r>
              <a:rPr lang="ru-RU" dirty="0"/>
              <a:t>Поражение почек в первые 3 года болезни </a:t>
            </a:r>
            <a:endParaRPr lang="ru-RU" dirty="0" smtClean="0"/>
          </a:p>
          <a:p>
            <a:r>
              <a:rPr lang="ru-RU" dirty="0" smtClean="0"/>
              <a:t>Анемия</a:t>
            </a:r>
            <a:endParaRPr lang="ru-RU" dirty="0"/>
          </a:p>
          <a:p>
            <a:r>
              <a:rPr lang="ru-RU" dirty="0"/>
              <a:t>Высокая СОЭ в первые 1-2 года болезни </a:t>
            </a:r>
            <a:endParaRPr lang="ru-RU" dirty="0" smtClean="0"/>
          </a:p>
          <a:p>
            <a:r>
              <a:rPr lang="ru-RU" dirty="0" smtClean="0"/>
              <a:t>Протеинурия </a:t>
            </a:r>
            <a:r>
              <a:rPr lang="ru-RU" dirty="0"/>
              <a:t>в начале болезни.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393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</a:rPr>
              <a:t>Благодарю за внимание!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48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Патогенез ССД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В результате воздействия на эндотелиальные клетки этиологического фактора возникает </a:t>
            </a:r>
            <a:r>
              <a:rPr lang="ru-RU" dirty="0" err="1" smtClean="0"/>
              <a:t>иммуннопатологическая</a:t>
            </a:r>
            <a:r>
              <a:rPr lang="ru-RU" dirty="0" smtClean="0"/>
              <a:t> реакция. Т-лимфоциты, сенсибилизированные к антигенам поврежденных </a:t>
            </a:r>
            <a:r>
              <a:rPr lang="ru-RU" dirty="0" err="1" smtClean="0"/>
              <a:t>эндотелиоцитов</a:t>
            </a:r>
            <a:r>
              <a:rPr lang="ru-RU" dirty="0" smtClean="0"/>
              <a:t>, продуцируют </a:t>
            </a:r>
            <a:r>
              <a:rPr lang="ru-RU" dirty="0" err="1" smtClean="0"/>
              <a:t>лимфокины</a:t>
            </a:r>
            <a:r>
              <a:rPr lang="ru-RU" dirty="0" smtClean="0"/>
              <a:t>, стимулирующие макрофагальную систему и функцию фибробластов.</a:t>
            </a:r>
          </a:p>
          <a:p>
            <a:r>
              <a:rPr lang="ru-RU" dirty="0" smtClean="0"/>
              <a:t>Поврежденные стенки мелких сосудов мышечного типа становятся гиперчувствительными, формируется вазоспастический ишемический синдром </a:t>
            </a:r>
            <a:r>
              <a:rPr lang="ru-RU" dirty="0" err="1" smtClean="0"/>
              <a:t>Рейно</a:t>
            </a:r>
            <a:r>
              <a:rPr lang="ru-RU" dirty="0" smtClean="0"/>
              <a:t>.</a:t>
            </a:r>
          </a:p>
          <a:p>
            <a:r>
              <a:rPr lang="ru-RU" dirty="0" smtClean="0"/>
              <a:t>Активация </a:t>
            </a:r>
            <a:r>
              <a:rPr lang="ru-RU" dirty="0" err="1" smtClean="0"/>
              <a:t>фиброгенеза</a:t>
            </a:r>
            <a:r>
              <a:rPr lang="ru-RU" dirty="0" smtClean="0"/>
              <a:t> приводит к уменьшению просвета сосудов, нарушению кровообращения тканей, возникает  </a:t>
            </a:r>
            <a:r>
              <a:rPr lang="ru-RU" dirty="0" err="1" smtClean="0"/>
              <a:t>итерстициальный</a:t>
            </a:r>
            <a:r>
              <a:rPr lang="ru-RU" dirty="0" smtClean="0"/>
              <a:t> отек тканей, стимуляция тканевых фибробластов с последующим склерозом внутренних органов.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040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Патогенез ССД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Иммунные нарушения формируют появление в крови </a:t>
            </a:r>
            <a:r>
              <a:rPr lang="ru-RU" b="1" dirty="0" smtClean="0"/>
              <a:t>антител к </a:t>
            </a:r>
            <a:r>
              <a:rPr lang="en-US" b="1" dirty="0" smtClean="0"/>
              <a:t>ScL-70 </a:t>
            </a:r>
            <a:r>
              <a:rPr lang="en-US" dirty="0" smtClean="0"/>
              <a:t>(Scleroderma-70)</a:t>
            </a:r>
            <a:r>
              <a:rPr lang="ru-RU" dirty="0" smtClean="0"/>
              <a:t>, появление которых характерно для диффузной формы ССД.</a:t>
            </a:r>
          </a:p>
          <a:p>
            <a:r>
              <a:rPr lang="ru-RU" b="1" dirty="0" smtClean="0"/>
              <a:t>Антитела к </a:t>
            </a:r>
            <a:r>
              <a:rPr lang="ru-RU" b="1" dirty="0" err="1" smtClean="0"/>
              <a:t>центромерам</a:t>
            </a:r>
            <a:r>
              <a:rPr lang="ru-RU" b="1" dirty="0" smtClean="0"/>
              <a:t> </a:t>
            </a:r>
            <a:r>
              <a:rPr lang="ru-RU" dirty="0" smtClean="0"/>
              <a:t>при </a:t>
            </a:r>
            <a:r>
              <a:rPr lang="en-US" dirty="0" smtClean="0"/>
              <a:t>CREST-c</a:t>
            </a:r>
            <a:r>
              <a:rPr lang="ru-RU" dirty="0" err="1" smtClean="0"/>
              <a:t>индроме</a:t>
            </a:r>
            <a:r>
              <a:rPr lang="ru-RU" dirty="0" smtClean="0"/>
              <a:t>,</a:t>
            </a:r>
          </a:p>
          <a:p>
            <a:r>
              <a:rPr lang="ru-RU" b="1" dirty="0" smtClean="0"/>
              <a:t>Антинуклеарные антитела  </a:t>
            </a:r>
            <a:r>
              <a:rPr lang="ru-RU" dirty="0" smtClean="0"/>
              <a:t>при </a:t>
            </a:r>
            <a:r>
              <a:rPr lang="ru-RU" dirty="0" err="1" smtClean="0"/>
              <a:t>склеродермическом</a:t>
            </a:r>
            <a:r>
              <a:rPr lang="ru-RU" dirty="0" smtClean="0"/>
              <a:t> поражении почек и перекрестном </a:t>
            </a:r>
            <a:r>
              <a:rPr lang="en-US" dirty="0" smtClean="0"/>
              <a:t>(overlap) </a:t>
            </a:r>
            <a:r>
              <a:rPr lang="ru-RU" dirty="0" smtClean="0"/>
              <a:t>синдроме.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731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Классификация</a:t>
            </a:r>
            <a:r>
              <a:rPr lang="en-US" b="1" dirty="0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.</a:t>
            </a:r>
            <a:r>
              <a:rPr lang="en-US" b="1" dirty="0"/>
              <a:t>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en-US" b="1" dirty="0" err="1" smtClean="0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Клинические</a:t>
            </a:r>
            <a:r>
              <a:rPr lang="en-US" b="1" dirty="0" smtClean="0"/>
              <a:t> </a:t>
            </a:r>
            <a:r>
              <a:rPr lang="en-US" b="1" dirty="0" err="1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формы</a:t>
            </a:r>
            <a:r>
              <a:rPr lang="en-US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endParaRPr lang="ru-RU" dirty="0"/>
          </a:p>
          <a:p>
            <a:pPr marL="0" indent="0">
              <a:buNone/>
            </a:pPr>
            <a:r>
              <a:rPr lang="ru-RU" b="1" dirty="0" err="1"/>
              <a:t>Пресклеродермия</a:t>
            </a:r>
            <a:r>
              <a:rPr lang="ru-RU" b="1" dirty="0"/>
              <a:t>:</a:t>
            </a:r>
          </a:p>
          <a:p>
            <a:r>
              <a:rPr lang="ru-RU" dirty="0"/>
              <a:t>Клинически изолированный синдром </a:t>
            </a:r>
            <a:r>
              <a:rPr lang="ru-RU" dirty="0" err="1"/>
              <a:t>Рейно</a:t>
            </a:r>
            <a:r>
              <a:rPr lang="ru-RU" dirty="0"/>
              <a:t> в сочетании с </a:t>
            </a:r>
            <a:r>
              <a:rPr lang="ru-RU" dirty="0" smtClean="0"/>
              <a:t>отеком кистей (характерны </a:t>
            </a:r>
            <a:r>
              <a:rPr lang="ru-RU" dirty="0" err="1" smtClean="0"/>
              <a:t>капилляроскопические</a:t>
            </a:r>
            <a:r>
              <a:rPr lang="ru-RU" dirty="0" smtClean="0"/>
              <a:t> нарушения) </a:t>
            </a:r>
            <a:r>
              <a:rPr lang="ru-RU" dirty="0"/>
              <a:t>и/или иммунологическими </a:t>
            </a:r>
            <a:r>
              <a:rPr lang="ru-RU" dirty="0" smtClean="0"/>
              <a:t>нарушениями (позитивный тест на АНА).</a:t>
            </a:r>
            <a:endParaRPr lang="ru-RU" dirty="0"/>
          </a:p>
          <a:p>
            <a:r>
              <a:rPr lang="ru-RU" dirty="0" smtClean="0"/>
              <a:t>Значительная редукция капилляров ногтевого ложа с формированием аваскулярных участков (капилляроскопия)</a:t>
            </a:r>
          </a:p>
          <a:p>
            <a:r>
              <a:rPr lang="ru-RU" dirty="0" smtClean="0"/>
              <a:t>Выявление </a:t>
            </a:r>
            <a:r>
              <a:rPr lang="ru-RU" dirty="0"/>
              <a:t>антител к топоизомеразе-1 (</a:t>
            </a:r>
            <a:r>
              <a:rPr lang="en-US" dirty="0" err="1"/>
              <a:t>Scl</a:t>
            </a:r>
            <a:r>
              <a:rPr lang="ru-RU" dirty="0"/>
              <a:t>-70</a:t>
            </a:r>
            <a:r>
              <a:rPr lang="ru-RU" dirty="0" smtClean="0"/>
              <a:t>), АЦА.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391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653</TotalTime>
  <Words>3246</Words>
  <Application>Microsoft Office PowerPoint</Application>
  <PresentationFormat>Экран (4:3)</PresentationFormat>
  <Paragraphs>471</Paragraphs>
  <Slides>67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67</vt:i4>
      </vt:variant>
    </vt:vector>
  </HeadingPairs>
  <TitlesOfParts>
    <vt:vector size="68" baseType="lpstr">
      <vt:lpstr>Тема Office</vt:lpstr>
      <vt:lpstr>Оренбургский государственный  медицинский университет   Системная склеродермия (ССД)   </vt:lpstr>
      <vt:lpstr>Склеродермические болезни:  </vt:lpstr>
      <vt:lpstr>Системная склеродермия (ССД) </vt:lpstr>
      <vt:lpstr>Презентация PowerPoint</vt:lpstr>
      <vt:lpstr>Этиология ССД </vt:lpstr>
      <vt:lpstr>Патогенез ССД </vt:lpstr>
      <vt:lpstr>Патогенез ССД</vt:lpstr>
      <vt:lpstr>Патогенез ССД</vt:lpstr>
      <vt:lpstr>Классификация.  Клинические формы.</vt:lpstr>
      <vt:lpstr>Классификация.  Клинические формы. </vt:lpstr>
      <vt:lpstr>Классификация.  Клинические формы. </vt:lpstr>
      <vt:lpstr>Классификация. Клинические формы. </vt:lpstr>
      <vt:lpstr>Презентация PowerPoint</vt:lpstr>
      <vt:lpstr>Классификация. Варианты течения. </vt:lpstr>
      <vt:lpstr>Презентация PowerPoint</vt:lpstr>
      <vt:lpstr>Классификация. Стадии болезни. </vt:lpstr>
      <vt:lpstr>Клинико-лабораторные признаки активности индуративно-склеротического процесса у больных ССД</vt:lpstr>
      <vt:lpstr>Диагностические признаки ССД</vt:lpstr>
      <vt:lpstr>Клиника ССД </vt:lpstr>
      <vt:lpstr>Поражение кожи (2) </vt:lpstr>
      <vt:lpstr>Презентация PowerPoint</vt:lpstr>
      <vt:lpstr>Клиника ССД </vt:lpstr>
      <vt:lpstr>Презентация PowerPoint</vt:lpstr>
      <vt:lpstr>Презентация PowerPoint</vt:lpstr>
      <vt:lpstr>Синдром Рейно </vt:lpstr>
      <vt:lpstr>Синдром Рейно </vt:lpstr>
      <vt:lpstr>Презентация PowerPoint</vt:lpstr>
      <vt:lpstr>Презентация PowerPoint</vt:lpstr>
      <vt:lpstr>Презентация PowerPoint</vt:lpstr>
      <vt:lpstr>Презентация PowerPoint</vt:lpstr>
      <vt:lpstr>Остеолиз головки дистальной фаланги 1 пальца</vt:lpstr>
      <vt:lpstr>Презентация PowerPoint</vt:lpstr>
      <vt:lpstr>Поражение органов пищеварения </vt:lpstr>
      <vt:lpstr>Поражение дыхательной системы </vt:lpstr>
      <vt:lpstr>Поражение сердечно-сосудистой системы </vt:lpstr>
      <vt:lpstr>Поражение сердечно-сосудистой системы </vt:lpstr>
      <vt:lpstr>Поражение почек  </vt:lpstr>
      <vt:lpstr>Поражение почек </vt:lpstr>
      <vt:lpstr>ОСН. Клиника. </vt:lpstr>
      <vt:lpstr>ОСН. Факторы риска. </vt:lpstr>
      <vt:lpstr>ОСН. Инициирующие факторы. </vt:lpstr>
      <vt:lpstr>ОСН. Патогенез. </vt:lpstr>
      <vt:lpstr>Другие поражение почек при ССД </vt:lpstr>
      <vt:lpstr>Презентация PowerPoint</vt:lpstr>
      <vt:lpstr>Классификационные критерии системной склеродермии по ACR/EULAR 2013</vt:lpstr>
      <vt:lpstr>Примеры формулировок клинического диагноза</vt:lpstr>
      <vt:lpstr>Примеры формулировок клинического диагноза</vt:lpstr>
      <vt:lpstr>Диагностика ССД</vt:lpstr>
      <vt:lpstr>Диагностика ССД (2)</vt:lpstr>
      <vt:lpstr>Диагностика ССД (3)</vt:lpstr>
      <vt:lpstr>Диагностика ССД (4)</vt:lpstr>
      <vt:lpstr>Цели лечения </vt:lpstr>
      <vt:lpstr>Показания к госпитализации </vt:lpstr>
      <vt:lpstr>Немедикаментозное лечение </vt:lpstr>
      <vt:lpstr>Медикаментозное лечение </vt:lpstr>
      <vt:lpstr>Лечение синдрома Рейно, язв и некроза пальцевых фаланг</vt:lpstr>
      <vt:lpstr>Лечение. Поражение кожи.</vt:lpstr>
      <vt:lpstr>Лечение интерстициальной болезни легких</vt:lpstr>
      <vt:lpstr>Лечение ЛАГ</vt:lpstr>
      <vt:lpstr>Лечение Острой склеродермической нефропатии </vt:lpstr>
      <vt:lpstr>Презентация PowerPoint</vt:lpstr>
      <vt:lpstr>Презентация PowerPoint</vt:lpstr>
      <vt:lpstr>Показания к консультациям специалистов </vt:lpstr>
      <vt:lpstr>Нетрудоспособность и ведение </vt:lpstr>
      <vt:lpstr>Прогноз </vt:lpstr>
      <vt:lpstr>Факторы неблагоприятного прогноза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MAX</dc:creator>
  <cp:lastModifiedBy>MAX</cp:lastModifiedBy>
  <cp:revision>54</cp:revision>
  <dcterms:created xsi:type="dcterms:W3CDTF">2019-09-08T12:55:24Z</dcterms:created>
  <dcterms:modified xsi:type="dcterms:W3CDTF">2019-09-10T03:59:18Z</dcterms:modified>
</cp:coreProperties>
</file>