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310" r:id="rId9"/>
    <p:sldId id="311" r:id="rId10"/>
    <p:sldId id="312" r:id="rId11"/>
    <p:sldId id="266" r:id="rId12"/>
    <p:sldId id="267" r:id="rId13"/>
    <p:sldId id="268" r:id="rId14"/>
    <p:sldId id="314" r:id="rId15"/>
    <p:sldId id="316" r:id="rId16"/>
    <p:sldId id="315" r:id="rId17"/>
    <p:sldId id="317" r:id="rId18"/>
    <p:sldId id="318" r:id="rId19"/>
    <p:sldId id="319" r:id="rId20"/>
    <p:sldId id="320" r:id="rId21"/>
    <p:sldId id="321" r:id="rId22"/>
    <p:sldId id="269" r:id="rId23"/>
    <p:sldId id="322" r:id="rId24"/>
    <p:sldId id="323" r:id="rId25"/>
    <p:sldId id="324" r:id="rId26"/>
    <p:sldId id="325" r:id="rId27"/>
    <p:sldId id="326" r:id="rId28"/>
    <p:sldId id="272" r:id="rId29"/>
    <p:sldId id="327" r:id="rId30"/>
    <p:sldId id="328" r:id="rId31"/>
    <p:sldId id="329" r:id="rId32"/>
    <p:sldId id="273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  <p:sldId id="295" r:id="rId54"/>
    <p:sldId id="297" r:id="rId55"/>
    <p:sldId id="337" r:id="rId56"/>
    <p:sldId id="298" r:id="rId57"/>
    <p:sldId id="299" r:id="rId58"/>
    <p:sldId id="300" r:id="rId59"/>
    <p:sldId id="301" r:id="rId60"/>
    <p:sldId id="302" r:id="rId61"/>
    <p:sldId id="331" r:id="rId62"/>
    <p:sldId id="332" r:id="rId63"/>
    <p:sldId id="333" r:id="rId64"/>
    <p:sldId id="304" r:id="rId65"/>
    <p:sldId id="305" r:id="rId66"/>
    <p:sldId id="306" r:id="rId67"/>
    <p:sldId id="308" r:id="rId68"/>
    <p:sldId id="309" r:id="rId69"/>
    <p:sldId id="334" r:id="rId70"/>
    <p:sldId id="335" r:id="rId71"/>
    <p:sldId id="336" r:id="rId7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3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5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11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2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9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5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30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2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71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84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AE59-62D6-4E3C-95F5-3562AAD8419C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583F4-387F-4C00-90B0-813C48A7D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4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7992888" cy="1830065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solidFill>
                  <a:srgbClr val="CC0000"/>
                </a:solidFill>
                <a:latin typeface="Arial Unicode MS" pitchFamily="34" charset="-128"/>
              </a:rPr>
              <a:t>Оренбургский государственный </a:t>
            </a:r>
            <a:br>
              <a:rPr lang="ru-RU" sz="3100" b="1" dirty="0" smtClean="0">
                <a:solidFill>
                  <a:srgbClr val="CC0000"/>
                </a:solidFill>
                <a:latin typeface="Arial Unicode MS" pitchFamily="34" charset="-128"/>
              </a:rPr>
            </a:br>
            <a:r>
              <a:rPr lang="ru-RU" sz="3100" b="1" dirty="0" smtClean="0">
                <a:solidFill>
                  <a:srgbClr val="CC0000"/>
                </a:solidFill>
                <a:latin typeface="Arial Unicode MS" pitchFamily="34" charset="-128"/>
              </a:rPr>
              <a:t>медицинский университет</a:t>
            </a:r>
            <a:r>
              <a:rPr lang="ru-RU" sz="6000" b="1" dirty="0" smtClean="0">
                <a:solidFill>
                  <a:srgbClr val="CC0000"/>
                </a:solidFill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rgbClr val="CC0000"/>
                </a:solidFill>
                <a:latin typeface="Calibri" pitchFamily="34" charset="0"/>
              </a:rPr>
            </a:br>
            <a:r>
              <a:rPr lang="ru-RU" sz="6000" b="1" dirty="0" smtClean="0">
                <a:solidFill>
                  <a:srgbClr val="CC0000"/>
                </a:solidFill>
                <a:latin typeface="Calibri" pitchFamily="34" charset="0"/>
              </a:rPr>
              <a:t/>
            </a:r>
            <a:br>
              <a:rPr lang="ru-RU" sz="6000" b="1" dirty="0" smtClean="0">
                <a:solidFill>
                  <a:srgbClr val="CC0000"/>
                </a:solidFill>
                <a:latin typeface="Calibri" pitchFamily="34" charset="0"/>
              </a:rPr>
            </a:br>
            <a:r>
              <a:rPr lang="ru-RU" sz="6000" b="1" dirty="0" smtClean="0">
                <a:solidFill>
                  <a:srgbClr val="002060"/>
                </a:solidFill>
                <a:latin typeface="Calibri" pitchFamily="34" charset="0"/>
              </a:rPr>
              <a:t>СИСТЕМНЫЕ ВАСКУЛИТЫ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  <a:t> в общей врачебной практике</a:t>
            </a:r>
            <a:br>
              <a:rPr lang="ru-RU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ru-RU" sz="36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Calibri" pitchFamily="34" charset="0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endParaRPr lang="ru-RU" sz="20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ru-RU" sz="20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Кафедра поликлинической терапии</a:t>
            </a:r>
          </a:p>
          <a:p>
            <a:pPr algn="r">
              <a:lnSpc>
                <a:spcPct val="9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Профессор Ольга Юрьевна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Майко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endParaRPr lang="ru-RU" sz="2000" b="1" dirty="0" smtClean="0"/>
          </a:p>
          <a:p>
            <a:pPr algn="r">
              <a:lnSpc>
                <a:spcPct val="90000"/>
              </a:lnSpc>
            </a:pPr>
            <a:r>
              <a:rPr lang="ru-RU" sz="2000" b="1" dirty="0" smtClean="0"/>
              <a:t> </a:t>
            </a:r>
          </a:p>
          <a:p>
            <a:pPr algn="r"/>
            <a:endParaRPr lang="ru-RU" sz="2000" dirty="0"/>
          </a:p>
        </p:txBody>
      </p:sp>
      <p:pic>
        <p:nvPicPr>
          <p:cNvPr id="4" name="Picture 2" descr="http://dizain-proekt56.ru/foto/CatalogCat/3/92/177b.jpg"/>
          <p:cNvPicPr>
            <a:picLocks noChangeAspect="1" noChangeArrowheads="1"/>
          </p:cNvPicPr>
          <p:nvPr/>
        </p:nvPicPr>
        <p:blipFill rotWithShape="1">
          <a:blip r:embed="rId2" cstate="print"/>
          <a:srcRect l="-1347" r="-6896" b="37127"/>
          <a:stretch/>
        </p:blipFill>
        <p:spPr bwMode="auto">
          <a:xfrm>
            <a:off x="6152606" y="332656"/>
            <a:ext cx="2739874" cy="18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562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Грануломатоз</a:t>
            </a:r>
            <a:r>
              <a:rPr lang="ru-RU" b="1" dirty="0" smtClean="0"/>
              <a:t> с </a:t>
            </a:r>
            <a:r>
              <a:rPr lang="ru-RU" b="1" dirty="0" err="1" smtClean="0"/>
              <a:t>полиангиитом</a:t>
            </a:r>
            <a:r>
              <a:rPr lang="ru-RU" b="1" dirty="0" smtClean="0"/>
              <a:t> (болезнь </a:t>
            </a:r>
            <a:r>
              <a:rPr lang="ru-RU" b="1" dirty="0" err="1" smtClean="0"/>
              <a:t>Вегенера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b="1" dirty="0" err="1" smtClean="0"/>
              <a:t>Некротизирующее</a:t>
            </a:r>
            <a:r>
              <a:rPr lang="ru-RU" b="1" dirty="0" smtClean="0"/>
              <a:t> </a:t>
            </a:r>
            <a:r>
              <a:rPr lang="ru-RU" b="1" dirty="0"/>
              <a:t>гранулематозное воспаление </a:t>
            </a:r>
            <a:r>
              <a:rPr lang="ru-RU" b="1" dirty="0" smtClean="0"/>
              <a:t>сосудов </a:t>
            </a:r>
            <a:r>
              <a:rPr lang="ru-RU" b="1" dirty="0"/>
              <a:t>мелкого и среднего калибра </a:t>
            </a:r>
            <a:r>
              <a:rPr lang="ru-RU" dirty="0"/>
              <a:t>(капилляры, </a:t>
            </a:r>
            <a:r>
              <a:rPr lang="ru-RU" dirty="0" err="1"/>
              <a:t>венулы</a:t>
            </a:r>
            <a:r>
              <a:rPr lang="ru-RU" dirty="0"/>
              <a:t>, артериолы, </a:t>
            </a:r>
            <a:r>
              <a:rPr lang="ru-RU" dirty="0" smtClean="0"/>
              <a:t>артерии и вены), протекающий с поражением различных органов и систем, в том числе </a:t>
            </a:r>
            <a:r>
              <a:rPr lang="ru-RU" dirty="0"/>
              <a:t>с вовлечением </a:t>
            </a:r>
            <a:r>
              <a:rPr lang="ru-RU" b="1" dirty="0" smtClean="0"/>
              <a:t>верхних и нижних дыхательных путей. </a:t>
            </a:r>
          </a:p>
          <a:p>
            <a:pPr>
              <a:buFontTx/>
              <a:buChar char="-"/>
            </a:pPr>
            <a:r>
              <a:rPr lang="ru-RU" dirty="0" smtClean="0"/>
              <a:t>Часто </a:t>
            </a:r>
            <a:r>
              <a:rPr lang="ru-RU" dirty="0"/>
              <a:t>развивается </a:t>
            </a:r>
            <a:r>
              <a:rPr lang="ru-RU" dirty="0" err="1"/>
              <a:t>некротизирующий</a:t>
            </a:r>
            <a:r>
              <a:rPr lang="ru-RU" dirty="0"/>
              <a:t> </a:t>
            </a:r>
            <a:r>
              <a:rPr lang="ru-RU" dirty="0" err="1" smtClean="0"/>
              <a:t>гломерулонефрит</a:t>
            </a:r>
            <a:r>
              <a:rPr lang="ru-RU" dirty="0" smtClean="0"/>
              <a:t> (ГН).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70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err="1" smtClean="0">
                <a:effectLst/>
              </a:rPr>
              <a:t>Гранулематоз</a:t>
            </a: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с </a:t>
            </a:r>
            <a:r>
              <a:rPr lang="ru-RU" sz="2800" b="1" dirty="0" err="1" smtClean="0">
                <a:effectLst/>
              </a:rPr>
              <a:t>полиангиитом</a:t>
            </a:r>
            <a:r>
              <a:rPr lang="ru-RU" sz="2800" b="1" dirty="0" smtClean="0">
                <a:effectLst/>
              </a:rPr>
              <a:t> (болезнь </a:t>
            </a:r>
            <a:r>
              <a:rPr lang="ru-RU" sz="2800" b="1" dirty="0" err="1" smtClean="0">
                <a:effectLst/>
              </a:rPr>
              <a:t>Вегенера</a:t>
            </a:r>
            <a:r>
              <a:rPr lang="ru-RU" sz="2800" b="1" dirty="0" smtClean="0">
                <a:effectLst/>
              </a:rPr>
              <a:t>)</a:t>
            </a:r>
            <a:br>
              <a:rPr lang="ru-RU" sz="2800" b="1" dirty="0" smtClean="0">
                <a:effectLst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 smtClean="0"/>
              <a:t>Клиническая картина: </a:t>
            </a:r>
            <a:r>
              <a:rPr lang="ru-RU" dirty="0" smtClean="0"/>
              <a:t>свойственна </a:t>
            </a:r>
            <a:r>
              <a:rPr lang="ru-RU" dirty="0"/>
              <a:t>триада поражения органов с вовлечением верхних дыхательных </a:t>
            </a:r>
            <a:r>
              <a:rPr lang="ru-RU" dirty="0" smtClean="0"/>
              <a:t>путей, </a:t>
            </a:r>
            <a:r>
              <a:rPr lang="ru-RU" dirty="0"/>
              <a:t>легких и почек.</a:t>
            </a:r>
          </a:p>
          <a:p>
            <a:pPr marL="0" indent="0">
              <a:buNone/>
            </a:pPr>
            <a:r>
              <a:rPr lang="ru-RU" b="1" dirty="0" smtClean="0"/>
              <a:t>1) Поражение верхних </a:t>
            </a:r>
            <a:r>
              <a:rPr lang="ru-RU" b="1" dirty="0"/>
              <a:t>дыхательных </a:t>
            </a:r>
            <a:r>
              <a:rPr lang="ru-RU" b="1" dirty="0" smtClean="0"/>
              <a:t>путей </a:t>
            </a:r>
            <a:r>
              <a:rPr lang="ru-RU" dirty="0" smtClean="0"/>
              <a:t>(</a:t>
            </a:r>
            <a:r>
              <a:rPr lang="ru-RU" dirty="0"/>
              <a:t>более 90</a:t>
            </a:r>
            <a:r>
              <a:rPr lang="ru-RU" dirty="0" smtClean="0"/>
              <a:t>%)</a:t>
            </a:r>
            <a:r>
              <a:rPr lang="ru-RU" b="1" dirty="0" smtClean="0"/>
              <a:t>: 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dirty="0" smtClean="0"/>
              <a:t>ограничение проходимости носовых ходов, изъязвления слизистой оболочки носа и ротовой полости, обильное </a:t>
            </a:r>
            <a:r>
              <a:rPr lang="ru-RU" dirty="0" err="1" smtClean="0"/>
              <a:t>гнонойное</a:t>
            </a:r>
            <a:r>
              <a:rPr lang="ru-RU" dirty="0" smtClean="0"/>
              <a:t> или гнойно-геморрагическое отделяемое или кровотечение (язвенно- </a:t>
            </a:r>
            <a:r>
              <a:rPr lang="ru-RU" dirty="0"/>
              <a:t>некротический ринит, </a:t>
            </a:r>
            <a:r>
              <a:rPr lang="ru-RU" dirty="0" smtClean="0"/>
              <a:t>синусит), </a:t>
            </a:r>
            <a:r>
              <a:rPr lang="ru-RU" dirty="0"/>
              <a:t>поражение органа слуха, вовлечение трахеи и гортани с формированием </a:t>
            </a:r>
            <a:r>
              <a:rPr lang="ru-RU" dirty="0" err="1"/>
              <a:t>подскладочной</a:t>
            </a:r>
            <a:r>
              <a:rPr lang="ru-RU" dirty="0"/>
              <a:t> гранулемы.  Патология ВДП может осложняться перфорацией носовой перегородки с формированием седловидной деформации носа, развитием тяжелого деструктивного </a:t>
            </a:r>
            <a:r>
              <a:rPr lang="ru-RU" dirty="0" err="1"/>
              <a:t>пансинусита</a:t>
            </a:r>
            <a:r>
              <a:rPr lang="ru-RU" dirty="0"/>
              <a:t> с распространением гранулематозной ткани в орбиту, потерей слуха, </a:t>
            </a:r>
            <a:r>
              <a:rPr lang="ru-RU" dirty="0" smtClean="0"/>
              <a:t>охриплостью, стенозом </a:t>
            </a:r>
            <a:r>
              <a:rPr lang="ru-RU" dirty="0"/>
              <a:t>гортани.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Тяжелый </a:t>
            </a:r>
            <a:r>
              <a:rPr lang="ru-RU" b="1" dirty="0" smtClean="0"/>
              <a:t>средний отит</a:t>
            </a:r>
            <a:r>
              <a:rPr lang="ru-RU" dirty="0" smtClean="0"/>
              <a:t>, иногда с потерей слуха;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54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err="1"/>
              <a:t>Гранулематоз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с </a:t>
            </a:r>
            <a:r>
              <a:rPr lang="ru-RU" sz="2800" b="1" dirty="0" err="1"/>
              <a:t>полиангиитом</a:t>
            </a:r>
            <a:r>
              <a:rPr lang="ru-RU" sz="2800" b="1" dirty="0"/>
              <a:t> (</a:t>
            </a:r>
            <a:r>
              <a:rPr lang="ru-RU" sz="2800" b="1" dirty="0" err="1"/>
              <a:t>Вегенера</a:t>
            </a:r>
            <a:r>
              <a:rPr lang="ru-RU" sz="2800" b="1" dirty="0" smtClean="0"/>
              <a:t>)</a:t>
            </a:r>
            <a:r>
              <a:rPr lang="ru-RU" sz="2800" b="1" dirty="0" smtClean="0">
                <a:effectLst/>
              </a:rPr>
              <a:t>(2)</a:t>
            </a:r>
            <a:br>
              <a:rPr lang="ru-RU" sz="2800" b="1" dirty="0" smtClean="0">
                <a:effectLst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Особенности клинического течения:</a:t>
            </a: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endParaRPr lang="ru-RU" b="1" dirty="0" smtClean="0"/>
          </a:p>
          <a:p>
            <a:pPr marL="514350" indent="-514350">
              <a:buAutoNum type="arabicParenR" startAt="3"/>
            </a:pPr>
            <a:r>
              <a:rPr lang="ru-RU" b="1" dirty="0" smtClean="0"/>
              <a:t>Поражение </a:t>
            </a:r>
            <a:r>
              <a:rPr lang="ru-RU" b="1" dirty="0"/>
              <a:t>легких </a:t>
            </a:r>
            <a:r>
              <a:rPr lang="ru-RU" dirty="0"/>
              <a:t>(</a:t>
            </a:r>
            <a:r>
              <a:rPr lang="ru-RU" dirty="0" smtClean="0"/>
              <a:t>50-70%) – проявляется кашлем и кровохарканьем, одышкой, болью в грудной клетке, </a:t>
            </a:r>
            <a:r>
              <a:rPr lang="ru-RU" dirty="0"/>
              <a:t>характеризуется </a:t>
            </a:r>
            <a:r>
              <a:rPr lang="ru-RU" dirty="0" err="1"/>
              <a:t>некротизирующим</a:t>
            </a:r>
            <a:r>
              <a:rPr lang="ru-RU" dirty="0"/>
              <a:t> гранулематозным воспалением, которое при рентгенографическом исследовании определяется в виде узлов или инфильтратов, склонных к распаду и формированию полостей. В </a:t>
            </a:r>
            <a:r>
              <a:rPr lang="ru-RU" dirty="0" smtClean="0"/>
              <a:t>1/3 </a:t>
            </a:r>
            <a:r>
              <a:rPr lang="ru-RU" dirty="0"/>
              <a:t>случае поражение легких протекает бессимптомно, </a:t>
            </a:r>
            <a:r>
              <a:rPr lang="ru-RU" dirty="0" smtClean="0"/>
              <a:t>даже </a:t>
            </a:r>
            <a:r>
              <a:rPr lang="ru-RU" dirty="0"/>
              <a:t>при тяжелом </a:t>
            </a:r>
            <a:r>
              <a:rPr lang="ru-RU" dirty="0" smtClean="0"/>
              <a:t>поражении.</a:t>
            </a:r>
          </a:p>
          <a:p>
            <a:pPr marL="514350" indent="-514350">
              <a:buAutoNum type="arabicParenR" startAt="3"/>
            </a:pPr>
            <a:r>
              <a:rPr lang="ru-RU" b="1" dirty="0" smtClean="0"/>
              <a:t>Поражение </a:t>
            </a:r>
            <a:r>
              <a:rPr lang="ru-RU" b="1" dirty="0"/>
              <a:t>почек </a:t>
            </a:r>
            <a:r>
              <a:rPr lang="ru-RU" b="1" dirty="0" smtClean="0"/>
              <a:t>(</a:t>
            </a:r>
            <a:r>
              <a:rPr lang="ru-RU" dirty="0" smtClean="0"/>
              <a:t>у 70-80</a:t>
            </a:r>
            <a:r>
              <a:rPr lang="ru-RU" dirty="0"/>
              <a:t>% </a:t>
            </a:r>
            <a:r>
              <a:rPr lang="ru-RU" dirty="0" smtClean="0"/>
              <a:t>пациентов) – часто бессимптомное течение ( проявляется мочевым синдромом).</a:t>
            </a:r>
          </a:p>
          <a:p>
            <a:pPr marL="514350" indent="-514350">
              <a:buAutoNum type="arabicParenR" startAt="3"/>
            </a:pPr>
            <a:r>
              <a:rPr lang="ru-RU" b="1" dirty="0" smtClean="0"/>
              <a:t>Поражение глаз</a:t>
            </a:r>
            <a:r>
              <a:rPr lang="ru-RU" b="1" dirty="0"/>
              <a:t> </a:t>
            </a:r>
            <a:r>
              <a:rPr lang="ru-RU" dirty="0" smtClean="0"/>
              <a:t>(у 50</a:t>
            </a:r>
            <a:r>
              <a:rPr lang="ru-RU" dirty="0"/>
              <a:t>%) </a:t>
            </a:r>
            <a:r>
              <a:rPr lang="ru-RU" dirty="0" smtClean="0"/>
              <a:t>– склерит, </a:t>
            </a:r>
            <a:r>
              <a:rPr lang="ru-RU" dirty="0" err="1" smtClean="0"/>
              <a:t>эписклерит</a:t>
            </a:r>
            <a:r>
              <a:rPr lang="ru-RU" dirty="0" smtClean="0"/>
              <a:t>, </a:t>
            </a:r>
            <a:r>
              <a:rPr lang="ru-RU" dirty="0" err="1" smtClean="0"/>
              <a:t>коньюктевит</a:t>
            </a:r>
            <a:r>
              <a:rPr lang="ru-RU" dirty="0" smtClean="0"/>
              <a:t>, </a:t>
            </a:r>
            <a:r>
              <a:rPr lang="ru-RU" dirty="0" err="1" smtClean="0"/>
              <a:t>увеит</a:t>
            </a:r>
            <a:r>
              <a:rPr lang="ru-RU" dirty="0" smtClean="0"/>
              <a:t>, дакриоцистит, свойственно </a:t>
            </a:r>
            <a:r>
              <a:rPr lang="ru-RU" dirty="0"/>
              <a:t>формирование </a:t>
            </a:r>
            <a:r>
              <a:rPr lang="ru-RU" dirty="0" err="1"/>
              <a:t>псевдотумора</a:t>
            </a:r>
            <a:r>
              <a:rPr lang="ru-RU" dirty="0"/>
              <a:t> орбиты вследствие образования </a:t>
            </a:r>
            <a:r>
              <a:rPr lang="ru-RU" dirty="0" err="1"/>
              <a:t>периорбитальной</a:t>
            </a:r>
            <a:r>
              <a:rPr lang="ru-RU" dirty="0"/>
              <a:t> гранулемы, </a:t>
            </a:r>
            <a:r>
              <a:rPr lang="ru-RU" dirty="0" smtClean="0"/>
              <a:t>неврит зрительного нерва, </a:t>
            </a:r>
            <a:r>
              <a:rPr lang="ru-RU" dirty="0" err="1" smtClean="0"/>
              <a:t>васкулит</a:t>
            </a:r>
            <a:r>
              <a:rPr lang="ru-RU" dirty="0" smtClean="0"/>
              <a:t> глаза, что</a:t>
            </a: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dirty="0"/>
              <a:t>приводит к </a:t>
            </a:r>
            <a:r>
              <a:rPr lang="ru-RU" dirty="0" smtClean="0"/>
              <a:t>необратимой слепоте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0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>
                <a:effectLst/>
              </a:rPr>
              <a:t>Гранулематоз</a:t>
            </a: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с </a:t>
            </a:r>
            <a:r>
              <a:rPr lang="ru-RU" sz="2800" b="1" dirty="0" err="1" smtClean="0">
                <a:effectLst/>
              </a:rPr>
              <a:t>полиангиитом</a:t>
            </a:r>
            <a:r>
              <a:rPr lang="ru-RU" sz="2800" b="1" dirty="0" smtClean="0">
                <a:effectLst/>
              </a:rPr>
              <a:t> </a:t>
            </a:r>
            <a:r>
              <a:rPr lang="ru-RU" sz="2800" b="1" dirty="0"/>
              <a:t>(болезнь </a:t>
            </a:r>
            <a:r>
              <a:rPr lang="ru-RU" sz="2800" b="1" dirty="0" err="1"/>
              <a:t>Вегенера</a:t>
            </a:r>
            <a:r>
              <a:rPr lang="ru-RU" sz="2800" b="1" dirty="0" smtClean="0"/>
              <a:t>) </a:t>
            </a:r>
            <a:r>
              <a:rPr lang="ru-RU" sz="2800" b="1" dirty="0"/>
              <a:t>(</a:t>
            </a:r>
            <a:r>
              <a:rPr lang="ru-RU" sz="2800" b="1" dirty="0" smtClean="0">
                <a:effectLst/>
              </a:rPr>
              <a:t>3)</a:t>
            </a:r>
            <a:br>
              <a:rPr lang="ru-RU" sz="2800" b="1" dirty="0" smtClean="0">
                <a:effectLst/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500" b="1" dirty="0" smtClean="0"/>
              <a:t>Особенности клинического течения:</a:t>
            </a:r>
            <a:r>
              <a:rPr lang="ru-RU" sz="4500" b="1" dirty="0" smtClean="0">
                <a:effectLst/>
              </a:rPr>
              <a:t/>
            </a:r>
            <a:br>
              <a:rPr lang="ru-RU" sz="4500" b="1" dirty="0" smtClean="0">
                <a:effectLst/>
              </a:rPr>
            </a:br>
            <a:endParaRPr lang="ru-RU" sz="4500" b="1" dirty="0" smtClean="0"/>
          </a:p>
          <a:p>
            <a:r>
              <a:rPr lang="ru-RU" sz="4200" b="1" dirty="0" smtClean="0"/>
              <a:t>Поражение </a:t>
            </a:r>
            <a:r>
              <a:rPr lang="ru-RU" sz="4200" b="1" dirty="0"/>
              <a:t>кожи </a:t>
            </a:r>
            <a:r>
              <a:rPr lang="ru-RU" sz="4200" dirty="0" smtClean="0"/>
              <a:t>(у 40- 60%)</a:t>
            </a:r>
            <a:r>
              <a:rPr lang="ru-RU" sz="4200" b="1" dirty="0"/>
              <a:t> </a:t>
            </a:r>
            <a:r>
              <a:rPr lang="ru-RU" sz="4200" b="1" dirty="0" smtClean="0"/>
              <a:t>- </a:t>
            </a:r>
            <a:r>
              <a:rPr lang="ru-RU" sz="4200" dirty="0" smtClean="0"/>
              <a:t>пальпируемая пурпура, реже папулы, переходящие в язвы (особенно на конечностях), подкожные узелки, редко некроз,</a:t>
            </a:r>
          </a:p>
          <a:p>
            <a:r>
              <a:rPr lang="ru-RU" sz="4200" b="1" dirty="0" smtClean="0"/>
              <a:t>Поражение опорно-двигательного аппарата </a:t>
            </a:r>
            <a:r>
              <a:rPr lang="ru-RU" sz="4200" dirty="0" smtClean="0"/>
              <a:t> (у 50%) – миалгии, артралгии,  реже артриты симметричные, но без эрозий и деформаций.</a:t>
            </a:r>
          </a:p>
          <a:p>
            <a:r>
              <a:rPr lang="ru-RU" sz="4200" b="1" dirty="0" smtClean="0"/>
              <a:t>Поражение нервной системы </a:t>
            </a:r>
            <a:r>
              <a:rPr lang="ru-RU" sz="4200" dirty="0" smtClean="0"/>
              <a:t>(у 20- </a:t>
            </a:r>
            <a:r>
              <a:rPr lang="ru-RU" sz="4200" dirty="0"/>
              <a:t>30</a:t>
            </a:r>
            <a:r>
              <a:rPr lang="ru-RU" sz="4200" dirty="0" smtClean="0"/>
              <a:t>%), -</a:t>
            </a:r>
            <a:r>
              <a:rPr lang="ru-RU" sz="4200" b="1" dirty="0" smtClean="0"/>
              <a:t> </a:t>
            </a:r>
            <a:r>
              <a:rPr lang="ru-RU" sz="4200" dirty="0"/>
              <a:t>свойственно развитие асимметричного сенсорно- моторного множественного мононеврита (20- 30%), </a:t>
            </a:r>
            <a:r>
              <a:rPr lang="ru-RU" sz="4200" dirty="0" smtClean="0"/>
              <a:t> дистальная </a:t>
            </a:r>
            <a:r>
              <a:rPr lang="ru-RU" sz="4200" dirty="0"/>
              <a:t>симметричная </a:t>
            </a:r>
            <a:r>
              <a:rPr lang="ru-RU" sz="4200" dirty="0" err="1" smtClean="0"/>
              <a:t>полинейропатия</a:t>
            </a:r>
            <a:r>
              <a:rPr lang="ru-RU" sz="4200" dirty="0" smtClean="0"/>
              <a:t>, поражение ЦНС,  </a:t>
            </a:r>
            <a:r>
              <a:rPr lang="ru-RU" sz="4200" dirty="0"/>
              <a:t>неврит </a:t>
            </a:r>
            <a:r>
              <a:rPr lang="en-US" sz="4200" dirty="0"/>
              <a:t>V</a:t>
            </a:r>
            <a:r>
              <a:rPr lang="ru-RU" sz="4200" dirty="0"/>
              <a:t>, </a:t>
            </a:r>
            <a:r>
              <a:rPr lang="en-US" sz="4200" dirty="0"/>
              <a:t>VII</a:t>
            </a:r>
            <a:r>
              <a:rPr lang="ru-RU" sz="4200" dirty="0"/>
              <a:t> пары черепно- мозговых нервов</a:t>
            </a:r>
            <a:r>
              <a:rPr lang="ru-RU" sz="4200" i="1" dirty="0"/>
              <a:t>.</a:t>
            </a:r>
            <a:endParaRPr lang="ru-RU" sz="4200" dirty="0"/>
          </a:p>
          <a:p>
            <a:r>
              <a:rPr lang="ru-RU" sz="4200" b="1" dirty="0"/>
              <a:t>Поражение сердца </a:t>
            </a:r>
            <a:r>
              <a:rPr lang="ru-RU" sz="4200" b="1" dirty="0" smtClean="0"/>
              <a:t> </a:t>
            </a:r>
            <a:r>
              <a:rPr lang="ru-RU" sz="4200" dirty="0" smtClean="0"/>
              <a:t>(у 10-20%) – часто перикардит, редко стенокардия, эндокардит или миокардит.</a:t>
            </a:r>
          </a:p>
          <a:p>
            <a:r>
              <a:rPr lang="ru-RU" sz="4200" b="1" dirty="0" smtClean="0"/>
              <a:t>Поражение  (</a:t>
            </a:r>
            <a:r>
              <a:rPr lang="ru-RU" sz="4200" b="1" dirty="0"/>
              <a:t>ЖКТ) </a:t>
            </a:r>
            <a:r>
              <a:rPr lang="ru-RU" sz="4200" dirty="0" smtClean="0"/>
              <a:t>(у 5%) – боли в животе, диарея, кровотечение из язв.</a:t>
            </a:r>
            <a:endParaRPr lang="ru-RU" sz="4200" dirty="0"/>
          </a:p>
          <a:p>
            <a:pPr marL="0" indent="0">
              <a:buNone/>
            </a:pPr>
            <a:r>
              <a:rPr lang="ru-RU" sz="5000" dirty="0" smtClean="0"/>
              <a:t> Течение: часто начинается </a:t>
            </a:r>
            <a:r>
              <a:rPr lang="ru-RU" sz="5000" b="1" dirty="0" smtClean="0"/>
              <a:t>общими симптомами </a:t>
            </a:r>
            <a:r>
              <a:rPr lang="ru-RU" sz="5000" dirty="0" smtClean="0"/>
              <a:t>(лихорадкой), а также симптомами со стороны верхних дыхательных путей, легких, почек. Течение заболевания бывает разное: от медленного и легко протекающего (без поражения почек) до быстрого прогрессирующего с </a:t>
            </a:r>
            <a:r>
              <a:rPr lang="ru-RU" sz="5000" dirty="0" err="1" smtClean="0"/>
              <a:t>жизнеугрожающими</a:t>
            </a:r>
            <a:r>
              <a:rPr lang="ru-RU" sz="5000" dirty="0" smtClean="0"/>
              <a:t> изменениями во многих органах.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2674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Лабораторные исследования</a:t>
            </a:r>
            <a:r>
              <a:rPr lang="ru-RU" dirty="0" smtClean="0"/>
              <a:t>: увеличение СОЭ и СРБ, </a:t>
            </a:r>
            <a:r>
              <a:rPr lang="ru-RU" dirty="0" err="1" smtClean="0"/>
              <a:t>нормоцитарная</a:t>
            </a:r>
            <a:r>
              <a:rPr lang="ru-RU" dirty="0" smtClean="0"/>
              <a:t> анемия, лейкоцитоз (&gt;20 000/</a:t>
            </a:r>
            <a:r>
              <a:rPr lang="ru-RU" dirty="0" err="1" smtClean="0"/>
              <a:t>мкл</a:t>
            </a:r>
            <a:r>
              <a:rPr lang="ru-RU" dirty="0" smtClean="0"/>
              <a:t>), тромбоцитоз, признаки ГН (гематурия</a:t>
            </a:r>
            <a:r>
              <a:rPr lang="ru-RU" dirty="0"/>
              <a:t>﻿ </a:t>
            </a:r>
            <a:r>
              <a:rPr lang="ru-RU" dirty="0" smtClean="0"/>
              <a:t>&gt; </a:t>
            </a:r>
            <a:r>
              <a:rPr lang="ru-RU" dirty="0"/>
              <a:t>﻿5﻿ эритроцитов﻿ в ﻿поле ﻿зрения) или </a:t>
            </a:r>
            <a:r>
              <a:rPr lang="ru-RU" dirty="0" err="1"/>
              <a:t>эритроцитарные</a:t>
            </a:r>
            <a:r>
              <a:rPr lang="ru-RU" dirty="0"/>
              <a:t> цилиндры в осадке </a:t>
            </a:r>
            <a:r>
              <a:rPr lang="ru-RU" dirty="0" smtClean="0"/>
              <a:t>мочи, </a:t>
            </a:r>
            <a:r>
              <a:rPr lang="ru-RU" b="1" dirty="0" smtClean="0"/>
              <a:t>антитела в сыворотке – </a:t>
            </a:r>
            <a:r>
              <a:rPr lang="en-US" b="1" dirty="0" smtClean="0"/>
              <a:t>PR3-</a:t>
            </a:r>
            <a:r>
              <a:rPr lang="ru-RU" b="1" dirty="0" smtClean="0"/>
              <a:t>АНЦА </a:t>
            </a:r>
            <a:r>
              <a:rPr lang="ru-RU" dirty="0" smtClean="0"/>
              <a:t>(у 80-90%).</a:t>
            </a:r>
          </a:p>
          <a:p>
            <a:pPr marL="0" indent="0">
              <a:buNone/>
            </a:pPr>
            <a:r>
              <a:rPr lang="ru-RU" b="1" dirty="0" smtClean="0"/>
              <a:t>2)</a:t>
            </a:r>
            <a:r>
              <a:rPr lang="ru-RU" dirty="0" smtClean="0"/>
              <a:t> </a:t>
            </a:r>
            <a:r>
              <a:rPr lang="ru-RU" b="1" dirty="0" smtClean="0"/>
              <a:t>Визуализирующие исследования</a:t>
            </a:r>
            <a:r>
              <a:rPr lang="ru-RU" dirty="0" smtClean="0"/>
              <a:t>: РГ, КТ – картина синусита с деструкцией кости, в легких рассеянные инфильтраты, узелки с распадом, интерстициальные изменения в форме линейных затемнений,</a:t>
            </a:r>
          </a:p>
          <a:p>
            <a:pPr marL="0" indent="0">
              <a:buNone/>
            </a:pPr>
            <a:r>
              <a:rPr lang="ru-RU" b="1" dirty="0" smtClean="0"/>
              <a:t>3)</a:t>
            </a:r>
            <a:r>
              <a:rPr lang="ru-RU" dirty="0" smtClean="0"/>
              <a:t> </a:t>
            </a:r>
            <a:r>
              <a:rPr lang="ru-RU" b="1" dirty="0" smtClean="0"/>
              <a:t>Гистологическое исследование</a:t>
            </a:r>
            <a:r>
              <a:rPr lang="ru-RU" dirty="0" smtClean="0"/>
              <a:t>: гранулематозные воспалительные изменения в сосудистых стенках, наиболее полезна </a:t>
            </a:r>
            <a:r>
              <a:rPr lang="ru-RU" b="1" dirty="0" smtClean="0"/>
              <a:t>биопсия</a:t>
            </a:r>
            <a:r>
              <a:rPr lang="ru-RU" dirty="0" smtClean="0"/>
              <a:t> почки, легких (</a:t>
            </a:r>
            <a:r>
              <a:rPr lang="ru-RU" dirty="0" err="1" smtClean="0"/>
              <a:t>трансторакальная</a:t>
            </a:r>
            <a:r>
              <a:rPr lang="ru-RU" dirty="0" smtClean="0"/>
              <a:t>), кожи либо мышцы. </a:t>
            </a:r>
          </a:p>
          <a:p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6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Классификационные критерии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295253"/>
              </p:ext>
            </p:extLst>
          </p:nvPr>
        </p:nvGraphicFramePr>
        <p:xfrm>
          <a:off x="0" y="908719"/>
          <a:ext cx="9144000" cy="6136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9640"/>
                <a:gridCol w="3292180"/>
                <a:gridCol w="3292180"/>
              </a:tblGrid>
              <a:tr h="801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Нозологическая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Характеристика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151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Гранулематоз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 </a:t>
                      </a:r>
                      <a:r>
                        <a:rPr lang="ru-RU" sz="1600" dirty="0" err="1">
                          <a:effectLst/>
                        </a:rPr>
                        <a:t>полиангиитом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</a:t>
                      </a:r>
                      <a:r>
                        <a:rPr lang="ru-RU" sz="1600" dirty="0" err="1">
                          <a:effectLst/>
                        </a:rPr>
                        <a:t>Вегенера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 Воспаление носа и полости рта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Язвы в полости рта; гнойные или кровянистые выделения из носа.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59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 Изменения в легких при рентгенологическом исследовании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Узелки, инфильтраты или полости в легких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4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 Изменения мочи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Гематурия﻿ (&gt; ﻿5﻿ эритроцитов﻿ в ﻿поле ﻿зрения) или </a:t>
                      </a:r>
                      <a:r>
                        <a:rPr lang="ru-RU" sz="1600" dirty="0" err="1">
                          <a:effectLst/>
                        </a:rPr>
                        <a:t>эритроцитарные</a:t>
                      </a:r>
                      <a:r>
                        <a:rPr lang="ru-RU" sz="1600" dirty="0">
                          <a:effectLst/>
                        </a:rPr>
                        <a:t> цилиндры в осадке мочи.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4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4. Данные </a:t>
                      </a:r>
                      <a:r>
                        <a:rPr lang="ru-RU" sz="1600" dirty="0" smtClean="0">
                          <a:effectLst/>
                        </a:rPr>
                        <a:t>биопсии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Наличие АНЦ (в основном  </a:t>
                      </a:r>
                      <a:r>
                        <a:rPr lang="en-US" sz="1600" dirty="0" smtClean="0"/>
                        <a:t>PR3-</a:t>
                      </a:r>
                      <a:r>
                        <a:rPr lang="ru-RU" sz="1600" dirty="0" smtClean="0"/>
                        <a:t>АНЦА 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Гранулематозное воспаление в стенке артерии или в </a:t>
                      </a:r>
                      <a:r>
                        <a:rPr lang="ru-RU" sz="1600" dirty="0" err="1">
                          <a:effectLst/>
                        </a:rPr>
                        <a:t>периваскулярном</a:t>
                      </a:r>
                      <a:r>
                        <a:rPr lang="ru-RU" sz="1600" dirty="0">
                          <a:effectLst/>
                        </a:rPr>
                        <a:t> и экстраваскулярном пространстве.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1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Наличие 2 и более критериев позволяет поставить диагноз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 чувствительностью 88% и специфичностью 92%.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835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Лечение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Общие принципы:</a:t>
            </a:r>
          </a:p>
          <a:p>
            <a:pPr marL="0" indent="0">
              <a:buNone/>
            </a:pPr>
            <a:r>
              <a:rPr lang="ru-RU" dirty="0" smtClean="0"/>
              <a:t>1) В острой фазе болезни используется </a:t>
            </a:r>
            <a:r>
              <a:rPr lang="ru-RU" b="1" dirty="0" smtClean="0"/>
              <a:t>индукция ремиссии</a:t>
            </a:r>
            <a:r>
              <a:rPr lang="ru-RU" dirty="0" smtClean="0"/>
              <a:t>, а после ее достижения – </a:t>
            </a:r>
            <a:r>
              <a:rPr lang="ru-RU" b="1" dirty="0" smtClean="0"/>
              <a:t>поддерживающая терапия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2) Способ лечения зависит от клинической картины и тяжести заболевания.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Лечение в острой фазе болезни (индукция ремиссии)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1) Пульс-терапия </a:t>
            </a:r>
            <a:r>
              <a:rPr lang="ru-RU" b="1" dirty="0" err="1" smtClean="0"/>
              <a:t>циклофосфамидом</a:t>
            </a:r>
            <a:r>
              <a:rPr lang="ru-RU" dirty="0" smtClean="0"/>
              <a:t> (</a:t>
            </a:r>
            <a:r>
              <a:rPr lang="ru-RU" i="1" dirty="0" smtClean="0"/>
              <a:t>ЦФ) в/в </a:t>
            </a:r>
            <a:r>
              <a:rPr lang="ru-RU" i="1" dirty="0" err="1" smtClean="0"/>
              <a:t>в</a:t>
            </a:r>
            <a:r>
              <a:rPr lang="ru-RU" i="1" dirty="0" smtClean="0"/>
              <a:t> дозах 15 </a:t>
            </a:r>
            <a:r>
              <a:rPr lang="ru-RU" i="1" dirty="0"/>
              <a:t>мг/кг (не более 1 г</a:t>
            </a:r>
            <a:r>
              <a:rPr lang="ru-RU" i="1" dirty="0" smtClean="0"/>
              <a:t>), первые 3 «пульса» каждые 2 недели</a:t>
            </a:r>
            <a:r>
              <a:rPr lang="ru-RU" dirty="0" smtClean="0"/>
              <a:t>,  </a:t>
            </a:r>
            <a:r>
              <a:rPr lang="ru-RU" dirty="0"/>
              <a:t>далее </a:t>
            </a:r>
            <a:r>
              <a:rPr lang="ru-RU" dirty="0" smtClean="0"/>
              <a:t>36 «пульсов» каждые </a:t>
            </a:r>
            <a:r>
              <a:rPr lang="ru-RU" dirty="0"/>
              <a:t>3 </a:t>
            </a:r>
            <a:r>
              <a:rPr lang="ru-RU" dirty="0" smtClean="0"/>
              <a:t>недели (всего 36 </a:t>
            </a:r>
            <a:r>
              <a:rPr lang="ru-RU" dirty="0" err="1" smtClean="0"/>
              <a:t>мес</a:t>
            </a:r>
            <a:r>
              <a:rPr lang="ru-RU" dirty="0" smtClean="0"/>
              <a:t>); альтернативно – п/о 2 мг/кг/</a:t>
            </a:r>
            <a:r>
              <a:rPr lang="ru-RU" dirty="0" err="1" smtClean="0"/>
              <a:t>сут</a:t>
            </a:r>
            <a:r>
              <a:rPr lang="ru-RU" dirty="0" smtClean="0"/>
              <a:t> (макс. до 200 мг/</a:t>
            </a:r>
            <a:r>
              <a:rPr lang="ru-RU" dirty="0" err="1" smtClean="0"/>
              <a:t>сут</a:t>
            </a:r>
            <a:r>
              <a:rPr lang="ru-RU" dirty="0" smtClean="0"/>
              <a:t>) в течение 3-12 мес. </a:t>
            </a:r>
          </a:p>
          <a:p>
            <a:r>
              <a:rPr lang="ru-RU" dirty="0" smtClean="0"/>
              <a:t>Для профилактики инфекционных осложнений (</a:t>
            </a:r>
            <a:r>
              <a:rPr lang="en-US" dirty="0" smtClean="0"/>
              <a:t>Pneumocystis </a:t>
            </a:r>
            <a:r>
              <a:rPr lang="en-US" dirty="0" err="1" smtClean="0"/>
              <a:t>jirovecii</a:t>
            </a:r>
            <a:r>
              <a:rPr lang="en-US" dirty="0" smtClean="0"/>
              <a:t>) </a:t>
            </a:r>
            <a:r>
              <a:rPr lang="ru-RU" dirty="0" smtClean="0"/>
              <a:t>длительно назначают </a:t>
            </a:r>
            <a:r>
              <a:rPr lang="ru-RU" b="1" dirty="0" smtClean="0"/>
              <a:t>ко-</a:t>
            </a:r>
            <a:r>
              <a:rPr lang="ru-RU" b="1" dirty="0" err="1" smtClean="0"/>
              <a:t>тримоксазол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сульфаметоксазол+триметоприм</a:t>
            </a:r>
            <a:r>
              <a:rPr lang="ru-RU" dirty="0" smtClean="0"/>
              <a:t>) 160/800 мг через день или 80/400 мг/</a:t>
            </a:r>
            <a:r>
              <a:rPr lang="ru-RU" dirty="0" err="1" smtClean="0"/>
              <a:t>сут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  <a:r>
              <a:rPr lang="ru-RU" b="1" dirty="0" err="1" smtClean="0"/>
              <a:t>ритуксимаб</a:t>
            </a:r>
            <a:r>
              <a:rPr lang="ru-RU" b="1" dirty="0" smtClean="0"/>
              <a:t> </a:t>
            </a:r>
            <a:r>
              <a:rPr lang="ru-RU" dirty="0" smtClean="0"/>
              <a:t>(РТМ) 375 мг/м² 1 раз в </a:t>
            </a:r>
            <a:r>
              <a:rPr lang="ru-RU" i="1" dirty="0" smtClean="0"/>
              <a:t>неделю, 4 </a:t>
            </a:r>
            <a:r>
              <a:rPr lang="ru-RU" i="1" dirty="0" err="1" smtClean="0"/>
              <a:t>нед</a:t>
            </a:r>
            <a:r>
              <a:rPr lang="ru-RU" i="1" dirty="0" smtClean="0"/>
              <a:t>. Или 1 г 2 раза с интервалом 2 </a:t>
            </a:r>
            <a:r>
              <a:rPr lang="ru-RU" i="1" dirty="0" err="1" smtClean="0"/>
              <a:t>нед</a:t>
            </a:r>
            <a:r>
              <a:rPr lang="ru-RU" i="1" dirty="0" smtClean="0"/>
              <a:t>.</a:t>
            </a:r>
            <a:endParaRPr lang="ru-RU" dirty="0"/>
          </a:p>
          <a:p>
            <a:r>
              <a:rPr lang="ru-RU" dirty="0"/>
              <a:t>Для снижения риска </a:t>
            </a:r>
            <a:r>
              <a:rPr lang="ru-RU" dirty="0" err="1"/>
              <a:t>инфузионных</a:t>
            </a:r>
            <a:r>
              <a:rPr lang="ru-RU" dirty="0"/>
              <a:t> реакций введение РТМ осуществляют на фоне </a:t>
            </a:r>
            <a:r>
              <a:rPr lang="ru-RU" b="1" dirty="0" err="1"/>
              <a:t>премедикации</a:t>
            </a:r>
            <a:r>
              <a:rPr lang="ru-RU" dirty="0"/>
              <a:t> в/в МП 250- 500 мг и антигистаминными препаратами (</a:t>
            </a:r>
            <a:r>
              <a:rPr lang="ru-RU" dirty="0" err="1"/>
              <a:t>хлоропирамина</a:t>
            </a:r>
            <a:r>
              <a:rPr lang="ru-RU" dirty="0"/>
              <a:t> гидрохлорид 20 мг в/м).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58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Лечение в острой фазе болезни (индукция ремиссии</a:t>
            </a:r>
            <a:r>
              <a:rPr lang="ru-RU" b="1" dirty="0" smtClean="0"/>
              <a:t>) (2)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3</a:t>
            </a:r>
            <a:r>
              <a:rPr lang="ru-RU" sz="5000" i="1" dirty="0" smtClean="0"/>
              <a:t>) </a:t>
            </a:r>
            <a:r>
              <a:rPr lang="ru-RU" sz="5000" b="1" i="1" dirty="0" smtClean="0"/>
              <a:t>ГКС</a:t>
            </a:r>
            <a:r>
              <a:rPr lang="ru-RU" sz="5000" i="1" dirty="0" smtClean="0"/>
              <a:t> - преднизолон п/о или в/в </a:t>
            </a:r>
            <a:r>
              <a:rPr lang="ru-RU" sz="5000" i="1" dirty="0"/>
              <a:t>0,5- 1 </a:t>
            </a:r>
            <a:r>
              <a:rPr lang="ru-RU" sz="5000" i="1" dirty="0" smtClean="0"/>
              <a:t> мг/кг (макс. 60 мг)</a:t>
            </a:r>
            <a:r>
              <a:rPr lang="ru-RU" sz="5000" i="1" dirty="0"/>
              <a:t> </a:t>
            </a:r>
            <a:r>
              <a:rPr lang="ru-RU" sz="5000" dirty="0" smtClean="0"/>
              <a:t>однократно </a:t>
            </a:r>
            <a:r>
              <a:rPr lang="ru-RU" sz="5000" dirty="0"/>
              <a:t>утром до достижения эффекта, как правило, не менее </a:t>
            </a:r>
            <a:r>
              <a:rPr lang="ru-RU" sz="5000" dirty="0" smtClean="0"/>
              <a:t>месяца </a:t>
            </a:r>
            <a:r>
              <a:rPr lang="ru-RU" sz="5000" i="1" dirty="0" smtClean="0"/>
              <a:t>, либо другой ГКС в равнозначной дозе с постепенным снижением до целевой дозы 7,5 -</a:t>
            </a:r>
            <a:r>
              <a:rPr lang="ru-RU" sz="5000" dirty="0" smtClean="0"/>
              <a:t> </a:t>
            </a:r>
            <a:r>
              <a:rPr lang="ru-RU" sz="5000" dirty="0"/>
              <a:t>10 </a:t>
            </a:r>
            <a:r>
              <a:rPr lang="ru-RU" sz="5000" dirty="0" smtClean="0"/>
              <a:t>мг/сутки через 3-5 мес. лечения.</a:t>
            </a:r>
            <a:r>
              <a:rPr lang="ru-RU" sz="5000" dirty="0"/>
              <a:t> </a:t>
            </a:r>
            <a:endParaRPr lang="ru-RU" sz="5000" dirty="0" smtClean="0"/>
          </a:p>
          <a:p>
            <a:r>
              <a:rPr lang="ru-RU" sz="5000" dirty="0"/>
              <a:t> </a:t>
            </a:r>
            <a:r>
              <a:rPr lang="ru-RU" sz="5000" dirty="0" smtClean="0"/>
              <a:t>После достижения эффекта (как правило через 3-4 недели) начинают </a:t>
            </a:r>
            <a:r>
              <a:rPr lang="ru-RU" sz="5000" dirty="0"/>
              <a:t>постепенно снижать дозу </a:t>
            </a:r>
            <a:r>
              <a:rPr lang="ru-RU" sz="5000" dirty="0" smtClean="0"/>
              <a:t>Пред на </a:t>
            </a:r>
            <a:r>
              <a:rPr lang="ru-RU" sz="5000" dirty="0"/>
              <a:t>25% </a:t>
            </a:r>
            <a:r>
              <a:rPr lang="ru-RU" sz="5000" dirty="0" smtClean="0"/>
              <a:t>каждые 4 недели </a:t>
            </a:r>
            <a:r>
              <a:rPr lang="ru-RU" sz="5000" dirty="0"/>
              <a:t>до достижения дозы </a:t>
            </a:r>
            <a:r>
              <a:rPr lang="ru-RU" sz="5000" dirty="0" smtClean="0"/>
              <a:t>Пред </a:t>
            </a:r>
            <a:r>
              <a:rPr lang="ru-RU" sz="5000" dirty="0"/>
              <a:t>20 мг/сутки, затем на 10% каждые 2 </a:t>
            </a:r>
            <a:r>
              <a:rPr lang="ru-RU" sz="5000" dirty="0" smtClean="0"/>
              <a:t>недели до поддерживающей (0,15-0,2 мг/кг в сутки) . </a:t>
            </a:r>
            <a:r>
              <a:rPr lang="ru-RU" sz="5000" dirty="0"/>
              <a:t>В дальнейшем возможно снижение дозы </a:t>
            </a:r>
            <a:r>
              <a:rPr lang="ru-RU" sz="5000" dirty="0" smtClean="0"/>
              <a:t>Пред </a:t>
            </a:r>
            <a:r>
              <a:rPr lang="ru-RU" sz="5000" dirty="0"/>
              <a:t>на 1,25 мг каждые 4 недели.</a:t>
            </a:r>
          </a:p>
          <a:p>
            <a:endParaRPr lang="ru-RU" sz="5000" dirty="0" smtClean="0"/>
          </a:p>
          <a:p>
            <a:r>
              <a:rPr lang="ru-RU" sz="5000" dirty="0" smtClean="0"/>
              <a:t>В тяжелых случаях применяют пульс-терапию </a:t>
            </a:r>
            <a:r>
              <a:rPr lang="ru-RU" sz="5000" dirty="0" err="1" smtClean="0"/>
              <a:t>метилпреднизолоном</a:t>
            </a:r>
            <a:r>
              <a:rPr lang="ru-RU" sz="5000" dirty="0" smtClean="0"/>
              <a:t> в/в </a:t>
            </a:r>
            <a:r>
              <a:rPr lang="ru-RU" sz="5000" dirty="0" err="1" smtClean="0"/>
              <a:t>в</a:t>
            </a:r>
            <a:r>
              <a:rPr lang="ru-RU" sz="5000" dirty="0" smtClean="0"/>
              <a:t> течение первых 2-3 дней 500-1000 мг/</a:t>
            </a:r>
            <a:r>
              <a:rPr lang="ru-RU" sz="5000" dirty="0" err="1" smtClean="0"/>
              <a:t>сут</a:t>
            </a:r>
            <a:r>
              <a:rPr lang="ru-RU" sz="5000" dirty="0" smtClean="0"/>
              <a:t>.</a:t>
            </a:r>
          </a:p>
          <a:p>
            <a:pPr marL="0" indent="0">
              <a:buNone/>
            </a:pPr>
            <a:r>
              <a:rPr lang="ru-RU" sz="5000" dirty="0" smtClean="0"/>
              <a:t>4) </a:t>
            </a:r>
            <a:r>
              <a:rPr lang="ru-RU" sz="5000" b="1" dirty="0" err="1" smtClean="0"/>
              <a:t>Плазмаферез</a:t>
            </a:r>
            <a:r>
              <a:rPr lang="ru-RU" sz="5000" dirty="0" smtClean="0"/>
              <a:t> – в тяжелых случаях при наличии быстропрогрессирующего ГН и/или угрожающих жизни альвеолярного кровотечения.</a:t>
            </a:r>
          </a:p>
          <a:p>
            <a:pPr marL="0" indent="0">
              <a:buNone/>
            </a:pPr>
            <a:r>
              <a:rPr lang="ru-RU" sz="5000" i="1" dirty="0" err="1"/>
              <a:t>Плазмаферез</a:t>
            </a:r>
            <a:r>
              <a:rPr lang="ru-RU" sz="5000" i="1" dirty="0"/>
              <a:t> 7- 10 процедур в течение 14 суток с удалением 60 мл/кг плазмы</a:t>
            </a:r>
            <a:r>
              <a:rPr lang="ru-RU" sz="5000" dirty="0"/>
              <a:t> и замещением равным объёмом 4,5- 5% альбумина человека</a:t>
            </a:r>
            <a:r>
              <a:rPr lang="ru-RU" sz="5000" i="1" dirty="0"/>
              <a:t>.</a:t>
            </a:r>
            <a:r>
              <a:rPr lang="ru-RU" sz="5000" dirty="0"/>
              <a:t>  Присоединяют при неэффективности индукционной терапии, в случаях активного тяжелого заболевания с повышением уровня </a:t>
            </a:r>
            <a:r>
              <a:rPr lang="ru-RU" sz="5000" dirty="0" err="1"/>
              <a:t>креатинина</a:t>
            </a:r>
            <a:r>
              <a:rPr lang="ru-RU" sz="5000" dirty="0"/>
              <a:t> более 500 </a:t>
            </a:r>
            <a:r>
              <a:rPr lang="ru-RU" sz="5000" dirty="0" err="1"/>
              <a:t>ммоль</a:t>
            </a:r>
            <a:r>
              <a:rPr lang="ru-RU" sz="5000" dirty="0"/>
              <a:t>/л или с геморрагическим </a:t>
            </a:r>
            <a:r>
              <a:rPr lang="ru-RU" sz="5000" dirty="0" err="1"/>
              <a:t>альвеолитом</a:t>
            </a:r>
            <a:r>
              <a:rPr lang="ru-RU" sz="5000" dirty="0"/>
              <a:t>.</a:t>
            </a:r>
          </a:p>
          <a:p>
            <a:pPr marL="0" indent="0">
              <a:buNone/>
            </a:pPr>
            <a:endParaRPr lang="ru-RU" sz="5000" dirty="0" smtClean="0"/>
          </a:p>
        </p:txBody>
      </p:sp>
    </p:spTree>
    <p:extLst>
      <p:ext uri="{BB962C8B-B14F-4D97-AF65-F5344CB8AC3E}">
        <p14:creationId xmlns:p14="http://schemas.microsoft.com/office/powerpoint/2010/main" val="208136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Лечение в острой фазе болезни (индукция ремиссии) </a:t>
            </a:r>
            <a:r>
              <a:rPr lang="ru-RU" sz="3600" b="1" dirty="0" smtClean="0"/>
              <a:t>(3)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Пациент без угрозы органной недостаточности:</a:t>
            </a:r>
          </a:p>
          <a:p>
            <a:r>
              <a:rPr lang="ru-RU" b="1" dirty="0" err="1" smtClean="0"/>
              <a:t>Метотрексат</a:t>
            </a:r>
            <a:r>
              <a:rPr lang="ru-RU" dirty="0" smtClean="0"/>
              <a:t> п/о, сначала в дозе 15 мг/</a:t>
            </a:r>
            <a:r>
              <a:rPr lang="ru-RU" dirty="0" err="1" smtClean="0"/>
              <a:t>нед</a:t>
            </a:r>
            <a:r>
              <a:rPr lang="ru-RU" dirty="0" smtClean="0"/>
              <a:t>, в сочетании с ГКС (как указывалось выше), при дозе более 15 мг/</a:t>
            </a:r>
            <a:r>
              <a:rPr lang="ru-RU" dirty="0" err="1" smtClean="0"/>
              <a:t>нед</a:t>
            </a:r>
            <a:r>
              <a:rPr lang="ru-RU" dirty="0" smtClean="0"/>
              <a:t> можно перейти на п/к инъекции </a:t>
            </a:r>
            <a:r>
              <a:rPr lang="ru-RU" dirty="0" err="1" smtClean="0"/>
              <a:t>метотрексата</a:t>
            </a:r>
            <a:r>
              <a:rPr lang="ru-RU" dirty="0" smtClean="0"/>
              <a:t> и постепенно увеличивать дозу до 25-30 мг/</a:t>
            </a:r>
            <a:r>
              <a:rPr lang="ru-RU" dirty="0" err="1" smtClean="0"/>
              <a:t>нед</a:t>
            </a:r>
            <a:r>
              <a:rPr lang="ru-RU" dirty="0" smtClean="0"/>
              <a:t> в течение 12 мес., </a:t>
            </a:r>
          </a:p>
          <a:p>
            <a:r>
              <a:rPr lang="ru-RU" i="1" dirty="0" smtClean="0"/>
              <a:t>Возможно применить </a:t>
            </a:r>
            <a:r>
              <a:rPr lang="ru-RU" b="1" i="1" dirty="0" err="1" smtClean="0"/>
              <a:t>микофенолата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мофетил</a:t>
            </a:r>
            <a:r>
              <a:rPr lang="ru-RU" b="1" i="1" dirty="0" smtClean="0"/>
              <a:t> </a:t>
            </a:r>
            <a:r>
              <a:rPr lang="ru-RU" i="1" dirty="0" smtClean="0"/>
              <a:t>(ММФ) </a:t>
            </a:r>
            <a:r>
              <a:rPr lang="ru-RU" i="1" dirty="0"/>
              <a:t>1- 2 г/сутки в один или несколько приемов </a:t>
            </a:r>
            <a:r>
              <a:rPr lang="ru-RU" dirty="0"/>
              <a:t>с продолжительностью не менее 6 месяцев.</a:t>
            </a:r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4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Системные </a:t>
            </a:r>
            <a:r>
              <a:rPr lang="ru-RU" b="1" dirty="0" err="1"/>
              <a:t>васкулиты</a:t>
            </a:r>
            <a:r>
              <a:rPr lang="ru-RU" dirty="0"/>
              <a:t> (СВ)-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Системные </a:t>
            </a:r>
            <a:r>
              <a:rPr lang="ru-RU" b="1" dirty="0" err="1"/>
              <a:t>васкулиты</a:t>
            </a:r>
            <a:r>
              <a:rPr lang="ru-RU" dirty="0"/>
              <a:t> (СВ)- гетерогенная группа заболеваний, основным морфологическим признаком которых является воспаление сосудистой стенки, а клинические проявления зависят от типа, калибра, локализации пораженных сосудов и активности системного воспаления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Воспаление сосудистой стенки может привести </a:t>
            </a:r>
            <a:r>
              <a:rPr lang="ru-RU" b="1" dirty="0" smtClean="0"/>
              <a:t>к </a:t>
            </a:r>
            <a:r>
              <a:rPr lang="ru-RU" b="1" u="sng" dirty="0" smtClean="0"/>
              <a:t>кровотечениям, ишемии и некрозу </a:t>
            </a:r>
            <a:r>
              <a:rPr lang="ru-RU" dirty="0" smtClean="0"/>
              <a:t>тканей, снабжающихся поврежденными сосудами.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84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Рефрактерное </a:t>
            </a:r>
            <a:r>
              <a:rPr lang="ru-RU" sz="3600" b="1" dirty="0"/>
              <a:t>или рецидивирующее течение </a:t>
            </a:r>
            <a:r>
              <a:rPr lang="ru-RU" sz="3600" b="1" dirty="0" smtClean="0"/>
              <a:t>заболевания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При отсутствии эффекта – без улучшения после 4 </a:t>
            </a:r>
            <a:r>
              <a:rPr lang="ru-RU" b="1" i="1" dirty="0" err="1" smtClean="0"/>
              <a:t>нед</a:t>
            </a:r>
            <a:r>
              <a:rPr lang="ru-RU" b="1" i="1" dirty="0" smtClean="0"/>
              <a:t>. лечения или улучшение 6 </a:t>
            </a:r>
            <a:r>
              <a:rPr lang="ru-RU" b="1" i="1" dirty="0" err="1" smtClean="0"/>
              <a:t>нед</a:t>
            </a:r>
            <a:r>
              <a:rPr lang="ru-RU" b="1" i="1" dirty="0" smtClean="0"/>
              <a:t>. &lt;50% по </a:t>
            </a:r>
            <a:r>
              <a:rPr lang="ru-RU" b="1" i="1" dirty="0" err="1" smtClean="0"/>
              <a:t>валидированной</a:t>
            </a:r>
            <a:r>
              <a:rPr lang="ru-RU" b="1" i="1" dirty="0" smtClean="0"/>
              <a:t> шкале активности болезни </a:t>
            </a:r>
            <a:r>
              <a:rPr lang="en-US" b="1" i="1" dirty="0" smtClean="0"/>
              <a:t>BVASv3 </a:t>
            </a:r>
            <a:r>
              <a:rPr lang="ru-RU" b="1" i="1" dirty="0" smtClean="0"/>
              <a:t>или</a:t>
            </a:r>
            <a:r>
              <a:rPr lang="en-US" b="1" i="1" dirty="0" smtClean="0"/>
              <a:t> BVAS|WG </a:t>
            </a:r>
            <a:r>
              <a:rPr lang="ru-RU" b="1" i="1" dirty="0" smtClean="0"/>
              <a:t>или сохраняющейся хронической активности заболевания:</a:t>
            </a:r>
          </a:p>
          <a:p>
            <a:r>
              <a:rPr lang="ru-RU" b="1" i="1" dirty="0" smtClean="0"/>
              <a:t>РТМ</a:t>
            </a:r>
            <a:r>
              <a:rPr lang="ru-RU" i="1" dirty="0" smtClean="0"/>
              <a:t> </a:t>
            </a:r>
            <a:r>
              <a:rPr lang="ru-RU" i="1" dirty="0"/>
              <a:t>в/в 375 мг/м</a:t>
            </a:r>
            <a:r>
              <a:rPr lang="ru-RU" i="1" baseline="30000" dirty="0"/>
              <a:t>2</a:t>
            </a:r>
            <a:r>
              <a:rPr lang="ru-RU" i="1" dirty="0"/>
              <a:t> 1 раз в неделю в течение 4 недель</a:t>
            </a:r>
            <a:endParaRPr lang="ru-RU" dirty="0"/>
          </a:p>
          <a:p>
            <a:r>
              <a:rPr lang="ru-RU" dirty="0"/>
              <a:t>Для снижения риска </a:t>
            </a:r>
            <a:r>
              <a:rPr lang="ru-RU" dirty="0" err="1"/>
              <a:t>инфузионных</a:t>
            </a:r>
            <a:r>
              <a:rPr lang="ru-RU" dirty="0"/>
              <a:t> реакций введение РТМ осуществляют на фоне </a:t>
            </a:r>
            <a:r>
              <a:rPr lang="ru-RU" dirty="0" err="1"/>
              <a:t>премедикации</a:t>
            </a:r>
            <a:r>
              <a:rPr lang="ru-RU" dirty="0"/>
              <a:t> в/в МП 250- 500 мг и антигистаминными препаратами (</a:t>
            </a:r>
            <a:r>
              <a:rPr lang="ru-RU" dirty="0" err="1"/>
              <a:t>хлоропирамина</a:t>
            </a:r>
            <a:r>
              <a:rPr lang="ru-RU" dirty="0"/>
              <a:t> гидрохлорид 20 мг в/м</a:t>
            </a:r>
            <a:r>
              <a:rPr lang="ru-RU" dirty="0" smtClean="0"/>
              <a:t>).</a:t>
            </a:r>
          </a:p>
          <a:p>
            <a:r>
              <a:rPr lang="ru-RU" b="1" dirty="0" smtClean="0"/>
              <a:t>в/в иммуноглобулин, </a:t>
            </a:r>
            <a:r>
              <a:rPr lang="ru-RU" b="1" dirty="0" err="1" smtClean="0"/>
              <a:t>алемтузумаб</a:t>
            </a:r>
            <a:r>
              <a:rPr lang="ru-RU" b="1" dirty="0" smtClean="0"/>
              <a:t>, </a:t>
            </a:r>
            <a:r>
              <a:rPr lang="ru-RU" b="1" dirty="0" err="1" smtClean="0"/>
              <a:t>лефлюнамид</a:t>
            </a:r>
            <a:r>
              <a:rPr lang="ru-RU" b="1" dirty="0" smtClean="0"/>
              <a:t>, антитимоцитарный глобулин.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Поддерживающая терапия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 smtClean="0"/>
              <a:t>После достижения </a:t>
            </a:r>
            <a:r>
              <a:rPr lang="ru-RU" sz="4400" b="1" dirty="0" smtClean="0"/>
              <a:t>клинической ремиссии </a:t>
            </a:r>
            <a:r>
              <a:rPr lang="ru-RU" sz="4400" dirty="0" smtClean="0"/>
              <a:t>(особенно при поддерживаемом уровне</a:t>
            </a:r>
            <a:r>
              <a:rPr lang="en-US" sz="4400" dirty="0"/>
              <a:t> PR3-</a:t>
            </a:r>
            <a:r>
              <a:rPr lang="ru-RU" sz="4400" dirty="0" smtClean="0"/>
              <a:t>АНЦА) применяют:</a:t>
            </a:r>
          </a:p>
          <a:p>
            <a:r>
              <a:rPr lang="ru-RU" b="1" i="1" dirty="0" smtClean="0"/>
              <a:t>ГКС  </a:t>
            </a:r>
            <a:r>
              <a:rPr lang="ru-RU" b="1" i="1" dirty="0"/>
              <a:t>внутрь</a:t>
            </a:r>
            <a:r>
              <a:rPr lang="ru-RU" dirty="0"/>
              <a:t> </a:t>
            </a:r>
            <a:r>
              <a:rPr lang="ru-RU" dirty="0" smtClean="0"/>
              <a:t> в дозе </a:t>
            </a:r>
            <a:r>
              <a:rPr lang="ru-RU" i="1" dirty="0" smtClean="0"/>
              <a:t>5-7,5- </a:t>
            </a:r>
            <a:r>
              <a:rPr lang="ru-RU" i="1" dirty="0"/>
              <a:t>10 мг  </a:t>
            </a:r>
            <a:r>
              <a:rPr lang="ru-RU" dirty="0"/>
              <a:t>однократно утром (после еды)</a:t>
            </a:r>
          </a:p>
          <a:p>
            <a:r>
              <a:rPr lang="ru-RU" i="1" dirty="0"/>
              <a:t>+</a:t>
            </a:r>
            <a:endParaRPr lang="ru-RU" dirty="0"/>
          </a:p>
          <a:p>
            <a:r>
              <a:rPr lang="ru-RU" b="1" i="1" dirty="0" err="1" smtClean="0"/>
              <a:t>Ритуксимаб</a:t>
            </a:r>
            <a:r>
              <a:rPr lang="ru-RU" b="1" i="1" dirty="0" smtClean="0"/>
              <a:t> </a:t>
            </a:r>
            <a:r>
              <a:rPr lang="ru-RU" i="1" dirty="0" smtClean="0"/>
              <a:t>1 г каждые 4-6 </a:t>
            </a:r>
            <a:r>
              <a:rPr lang="ru-RU" i="1" dirty="0" err="1" smtClean="0"/>
              <a:t>мес</a:t>
            </a:r>
            <a:r>
              <a:rPr lang="ru-RU" i="1" dirty="0" smtClean="0"/>
              <a:t>,</a:t>
            </a:r>
          </a:p>
          <a:p>
            <a:r>
              <a:rPr lang="ru-RU" b="1" i="1" dirty="0" err="1" smtClean="0"/>
              <a:t>Азатиоприн</a:t>
            </a:r>
            <a:r>
              <a:rPr lang="ru-RU" i="1" dirty="0" smtClean="0"/>
              <a:t> (</a:t>
            </a:r>
            <a:r>
              <a:rPr lang="ru-RU" i="1" dirty="0"/>
              <a:t> 2 </a:t>
            </a:r>
            <a:r>
              <a:rPr lang="ru-RU" i="1" dirty="0" smtClean="0"/>
              <a:t>мг/кг/сутки</a:t>
            </a:r>
            <a:r>
              <a:rPr lang="ru-RU" dirty="0" smtClean="0"/>
              <a:t>)с </a:t>
            </a:r>
            <a:r>
              <a:rPr lang="ru-RU" dirty="0"/>
              <a:t>возможным снижением дозы до 1,5 мг/кг/ сутки через год.</a:t>
            </a:r>
          </a:p>
          <a:p>
            <a:pPr marL="0" indent="0">
              <a:buNone/>
            </a:pPr>
            <a:r>
              <a:rPr lang="ru-RU" dirty="0"/>
              <a:t>Длительность поддерживающей терапии АЗА в сочетании с ГК должна составлять не менее 24 месяцев.</a:t>
            </a:r>
          </a:p>
          <a:p>
            <a:pPr marL="0" indent="0">
              <a:buNone/>
            </a:pPr>
            <a:r>
              <a:rPr lang="ru-RU" i="1" dirty="0" smtClean="0"/>
              <a:t>        или:</a:t>
            </a:r>
          </a:p>
          <a:p>
            <a:r>
              <a:rPr lang="ru-RU" b="1" i="1" dirty="0" err="1" smtClean="0"/>
              <a:t>Метотрексат</a:t>
            </a:r>
            <a:r>
              <a:rPr lang="ru-RU" i="1" dirty="0" smtClean="0"/>
              <a:t>  25-30 мг/</a:t>
            </a:r>
            <a:r>
              <a:rPr lang="ru-RU" i="1" dirty="0" err="1" smtClean="0"/>
              <a:t>нед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i="1" dirty="0" smtClean="0"/>
              <a:t>       или:</a:t>
            </a:r>
            <a:endParaRPr lang="ru-RU" dirty="0"/>
          </a:p>
          <a:p>
            <a:r>
              <a:rPr lang="ru-RU" b="1" i="1" dirty="0" err="1" smtClean="0"/>
              <a:t>Лефлуномид</a:t>
            </a:r>
            <a:r>
              <a:rPr lang="ru-RU" i="1" dirty="0" smtClean="0"/>
              <a:t> 20 </a:t>
            </a:r>
            <a:r>
              <a:rPr lang="ru-RU" i="1" dirty="0"/>
              <a:t>мг/ сутки</a:t>
            </a:r>
            <a:r>
              <a:rPr lang="ru-RU" dirty="0"/>
              <a:t>.</a:t>
            </a:r>
          </a:p>
          <a:p>
            <a:r>
              <a:rPr lang="ru-RU" i="1" dirty="0"/>
              <a:t>или:</a:t>
            </a:r>
            <a:endParaRPr lang="ru-RU" dirty="0"/>
          </a:p>
          <a:p>
            <a:r>
              <a:rPr lang="ru-RU" b="1" i="1" dirty="0" err="1" smtClean="0"/>
              <a:t>Микофенолата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мофетил</a:t>
            </a:r>
            <a:r>
              <a:rPr lang="ru-RU" b="1" i="1" dirty="0" smtClean="0"/>
              <a:t> </a:t>
            </a:r>
            <a:r>
              <a:rPr lang="ru-RU" i="1" dirty="0"/>
              <a:t>1- 2 г/сутки в один или несколько приемов </a:t>
            </a:r>
            <a:r>
              <a:rPr lang="ru-RU" dirty="0"/>
              <a:t>с продолжительностью не менее 6 месяцев.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Антимикробные средства</a:t>
            </a:r>
            <a:r>
              <a:rPr lang="ru-RU" dirty="0"/>
              <a:t> (</a:t>
            </a:r>
            <a:r>
              <a:rPr lang="ru-RU" i="1" dirty="0" err="1"/>
              <a:t>триметоприм</a:t>
            </a:r>
            <a:r>
              <a:rPr lang="ru-RU" i="1" dirty="0"/>
              <a:t>/ </a:t>
            </a:r>
            <a:r>
              <a:rPr lang="ru-RU" i="1" dirty="0" err="1"/>
              <a:t>сульфаметоксазол</a:t>
            </a:r>
            <a:r>
              <a:rPr lang="ru-RU" dirty="0"/>
              <a:t>) применяют для лечения больных ГПА в случаях с доказанным носительством </a:t>
            </a:r>
            <a:r>
              <a:rPr lang="ru-RU" i="1" dirty="0" err="1"/>
              <a:t>Staph</a:t>
            </a:r>
            <a:r>
              <a:rPr lang="ru-RU" i="1" dirty="0"/>
              <a:t>. </a:t>
            </a:r>
            <a:r>
              <a:rPr lang="en-US" i="1" dirty="0"/>
              <a:t>a</a:t>
            </a:r>
            <a:r>
              <a:rPr lang="ru-RU" i="1" dirty="0" err="1"/>
              <a:t>ureus</a:t>
            </a:r>
            <a:r>
              <a:rPr lang="ru-RU" i="1" dirty="0"/>
              <a:t>,</a:t>
            </a:r>
            <a:r>
              <a:rPr lang="ru-RU" dirty="0"/>
              <a:t> для профилактики </a:t>
            </a:r>
            <a:r>
              <a:rPr lang="ru-RU" dirty="0" err="1"/>
              <a:t>пневмоцистной</a:t>
            </a:r>
            <a:r>
              <a:rPr lang="ru-RU" dirty="0"/>
              <a:t> инфекции у больных, длительное время получающих лечение ЦФ.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9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Микроскопический </a:t>
            </a:r>
            <a:r>
              <a:rPr lang="ru-RU" b="1" dirty="0" err="1" smtClean="0"/>
              <a:t>полиангиит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Некротизирующий</a:t>
            </a:r>
            <a:r>
              <a:rPr lang="ru-RU" b="1" dirty="0"/>
              <a:t> </a:t>
            </a:r>
            <a:r>
              <a:rPr lang="ru-RU" b="1" dirty="0" err="1" smtClean="0"/>
              <a:t>васкулит</a:t>
            </a:r>
            <a:r>
              <a:rPr lang="ru-RU" b="1" dirty="0" smtClean="0"/>
              <a:t>, </a:t>
            </a:r>
            <a:r>
              <a:rPr lang="ru-RU" dirty="0" smtClean="0"/>
              <a:t>при котором иммунные отложения на сосудистых стенках скудны или отсутствуют,</a:t>
            </a:r>
          </a:p>
          <a:p>
            <a:r>
              <a:rPr lang="ru-RU" dirty="0" smtClean="0"/>
              <a:t>поражение преимущественно </a:t>
            </a:r>
            <a:r>
              <a:rPr lang="ru-RU" dirty="0"/>
              <a:t>мелких сосудов (капилляры, </a:t>
            </a:r>
            <a:r>
              <a:rPr lang="ru-RU" dirty="0" err="1"/>
              <a:t>венулы</a:t>
            </a:r>
            <a:r>
              <a:rPr lang="ru-RU" dirty="0"/>
              <a:t>, артериолы) с отсутствием иммунных депозитов. Могут так же поражаться артерии мелкого и среднего </a:t>
            </a:r>
            <a:r>
              <a:rPr lang="ru-RU" dirty="0" smtClean="0"/>
              <a:t>калибра</a:t>
            </a:r>
            <a:r>
              <a:rPr lang="ru-RU" dirty="0"/>
              <a:t>,</a:t>
            </a:r>
            <a:endParaRPr lang="ru-RU" dirty="0" smtClean="0"/>
          </a:p>
          <a:p>
            <a:r>
              <a:rPr lang="ru-RU" dirty="0" smtClean="0"/>
              <a:t>типично </a:t>
            </a:r>
            <a:r>
              <a:rPr lang="ru-RU" dirty="0"/>
              <a:t>развитие </a:t>
            </a:r>
            <a:r>
              <a:rPr lang="ru-RU" dirty="0" err="1"/>
              <a:t>некротизирующего</a:t>
            </a:r>
            <a:r>
              <a:rPr lang="ru-RU" dirty="0"/>
              <a:t> </a:t>
            </a:r>
            <a:r>
              <a:rPr lang="ru-RU" dirty="0" err="1"/>
              <a:t>гломерулонефрита</a:t>
            </a:r>
            <a:r>
              <a:rPr lang="ru-RU" dirty="0"/>
              <a:t>, часто присоединяется геморрагический </a:t>
            </a:r>
            <a:r>
              <a:rPr lang="ru-RU" dirty="0" err="1"/>
              <a:t>альвеолит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88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Микроскопический </a:t>
            </a:r>
            <a:r>
              <a:rPr lang="ru-RU" b="1" dirty="0" err="1"/>
              <a:t>полиангиит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Клиническая картина:</a:t>
            </a:r>
          </a:p>
          <a:p>
            <a:r>
              <a:rPr lang="ru-RU" dirty="0" smtClean="0"/>
              <a:t>Болезнь может протекать медленно, начинаться с </a:t>
            </a:r>
            <a:r>
              <a:rPr lang="ru-RU" b="1" dirty="0" smtClean="0"/>
              <a:t>общих симптомов</a:t>
            </a:r>
            <a:r>
              <a:rPr lang="ru-RU" dirty="0" smtClean="0"/>
              <a:t> (лихорадка, похудание, миалгии, артралгии),</a:t>
            </a:r>
          </a:p>
          <a:p>
            <a:r>
              <a:rPr lang="ru-RU" b="1" dirty="0" smtClean="0"/>
              <a:t>Поражение кожи </a:t>
            </a:r>
            <a:r>
              <a:rPr lang="ru-RU" dirty="0" smtClean="0"/>
              <a:t>– пальпируемая пурпура,</a:t>
            </a:r>
          </a:p>
          <a:p>
            <a:r>
              <a:rPr lang="ru-RU" b="1" dirty="0" smtClean="0"/>
              <a:t>Поражение почек</a:t>
            </a:r>
            <a:r>
              <a:rPr lang="ru-RU" dirty="0" smtClean="0"/>
              <a:t> – быстропрогрессирующий </a:t>
            </a:r>
            <a:r>
              <a:rPr lang="ru-RU" dirty="0" err="1" smtClean="0"/>
              <a:t>гломерулонефрит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Тяжёлый </a:t>
            </a:r>
            <a:r>
              <a:rPr lang="ru-RU" b="1" dirty="0" smtClean="0"/>
              <a:t>лёгочно-почечный синдром </a:t>
            </a:r>
            <a:r>
              <a:rPr lang="ru-RU" dirty="0" smtClean="0"/>
              <a:t>(у </a:t>
            </a:r>
            <a:r>
              <a:rPr lang="ru-RU" dirty="0"/>
              <a:t>50%</a:t>
            </a:r>
            <a:r>
              <a:rPr lang="ru-RU" b="1" dirty="0"/>
              <a:t> </a:t>
            </a:r>
            <a:r>
              <a:rPr lang="ru-RU" dirty="0" smtClean="0"/>
              <a:t>больных),</a:t>
            </a:r>
          </a:p>
          <a:p>
            <a:r>
              <a:rPr lang="ru-RU" b="1" dirty="0" smtClean="0"/>
              <a:t>Поражение легких </a:t>
            </a:r>
            <a:r>
              <a:rPr lang="ru-RU" dirty="0"/>
              <a:t>(35- 70%) </a:t>
            </a:r>
            <a:r>
              <a:rPr lang="ru-RU" dirty="0" smtClean="0"/>
              <a:t>представлено </a:t>
            </a:r>
            <a:r>
              <a:rPr lang="ru-RU" dirty="0" err="1"/>
              <a:t>некротизирующим</a:t>
            </a:r>
            <a:r>
              <a:rPr lang="ru-RU" dirty="0"/>
              <a:t> </a:t>
            </a:r>
            <a:r>
              <a:rPr lang="ru-RU" dirty="0" err="1" smtClean="0"/>
              <a:t>альвеолитом</a:t>
            </a:r>
            <a:r>
              <a:rPr lang="ru-RU" dirty="0" smtClean="0"/>
              <a:t>, характеризуется тяжелым течением. </a:t>
            </a:r>
            <a:r>
              <a:rPr lang="ru-RU" dirty="0"/>
              <a:t>При рентгенологическом обследовании выявляют инфильтраты без распада, часто с реакцией </a:t>
            </a:r>
            <a:r>
              <a:rPr lang="ru-RU" dirty="0" smtClean="0"/>
              <a:t>плевры, возможно развитие  </a:t>
            </a:r>
            <a:r>
              <a:rPr lang="ru-RU" dirty="0" err="1"/>
              <a:t>фиброзирующего</a:t>
            </a:r>
            <a:r>
              <a:rPr lang="ru-RU" dirty="0"/>
              <a:t> </a:t>
            </a:r>
            <a:r>
              <a:rPr lang="ru-RU" dirty="0" err="1"/>
              <a:t>альвеолита</a:t>
            </a:r>
            <a:endParaRPr lang="ru-RU" dirty="0" smtClean="0"/>
          </a:p>
          <a:p>
            <a:r>
              <a:rPr lang="ru-RU" dirty="0" smtClean="0"/>
              <a:t>Осложняется </a:t>
            </a:r>
            <a:r>
              <a:rPr lang="ru-RU" b="1" dirty="0"/>
              <a:t>легочным кровотечением</a:t>
            </a:r>
            <a:r>
              <a:rPr lang="ru-RU" dirty="0"/>
              <a:t>, что в каждом втором случае становится фатальным.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1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Микроскопический </a:t>
            </a:r>
            <a:r>
              <a:rPr lang="ru-RU" b="1" dirty="0" err="1" smtClean="0"/>
              <a:t>полиангиит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Критерии диагностики: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/>
              <a:t>Классификационные критерии не разработаны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u="sng" dirty="0" smtClean="0"/>
              <a:t>Диагностика на основе:</a:t>
            </a:r>
          </a:p>
          <a:p>
            <a:r>
              <a:rPr lang="ru-RU" b="1" dirty="0" smtClean="0"/>
              <a:t>Клинических</a:t>
            </a:r>
            <a:r>
              <a:rPr lang="ru-RU" dirty="0" smtClean="0"/>
              <a:t> симптомов,</a:t>
            </a:r>
          </a:p>
          <a:p>
            <a:r>
              <a:rPr lang="ru-RU" dirty="0" smtClean="0"/>
              <a:t>Картины </a:t>
            </a:r>
            <a:r>
              <a:rPr lang="ru-RU" b="1" dirty="0" smtClean="0"/>
              <a:t>биоптата</a:t>
            </a:r>
            <a:r>
              <a:rPr lang="ru-RU" dirty="0" smtClean="0"/>
              <a:t> кожи, почек или легкого,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в сыворотке крови АНЦА методом непрямой </a:t>
            </a:r>
            <a:r>
              <a:rPr lang="ru-RU" dirty="0" err="1"/>
              <a:t>иммунофлуоресценции</a:t>
            </a:r>
            <a:r>
              <a:rPr lang="ru-RU" dirty="0"/>
              <a:t> </a:t>
            </a:r>
            <a:r>
              <a:rPr lang="ru-RU" dirty="0" smtClean="0"/>
              <a:t>(с использованием нейтрофилов здоровых доноров, фиксированных этанолом) или </a:t>
            </a:r>
            <a:r>
              <a:rPr lang="ru-RU" dirty="0"/>
              <a:t>с помощью иммуноферментного анализа с определением специфичности </a:t>
            </a:r>
            <a:r>
              <a:rPr lang="ru-RU" dirty="0" smtClean="0"/>
              <a:t>к </a:t>
            </a:r>
            <a:r>
              <a:rPr lang="ru-RU" dirty="0" err="1"/>
              <a:t>миелопероксидазе</a:t>
            </a:r>
            <a:r>
              <a:rPr lang="ru-RU" dirty="0"/>
              <a:t> (</a:t>
            </a:r>
            <a:r>
              <a:rPr lang="ru-RU" b="1" dirty="0" smtClean="0"/>
              <a:t>МПО-АНЦА</a:t>
            </a:r>
            <a:r>
              <a:rPr lang="ru-RU" dirty="0" smtClean="0"/>
              <a:t>),</a:t>
            </a:r>
          </a:p>
          <a:p>
            <a:r>
              <a:rPr lang="ru-RU" dirty="0" smtClean="0"/>
              <a:t>Увеличение</a:t>
            </a:r>
            <a:r>
              <a:rPr lang="ru-RU" dirty="0"/>
              <a:t> </a:t>
            </a:r>
            <a:r>
              <a:rPr lang="ru-RU" b="1" dirty="0"/>
              <a:t>СОЭ, </a:t>
            </a:r>
            <a:r>
              <a:rPr lang="ru-RU" dirty="0"/>
              <a:t>концентрации</a:t>
            </a:r>
            <a:r>
              <a:rPr lang="ru-RU" b="1" dirty="0"/>
              <a:t> СРБ</a:t>
            </a:r>
            <a:r>
              <a:rPr lang="ru-RU" dirty="0"/>
              <a:t>, </a:t>
            </a:r>
            <a:r>
              <a:rPr lang="ru-RU" dirty="0" err="1"/>
              <a:t>нормохромная</a:t>
            </a:r>
            <a:r>
              <a:rPr lang="ru-RU" dirty="0"/>
              <a:t> </a:t>
            </a:r>
            <a:r>
              <a:rPr lang="ru-RU" dirty="0" err="1"/>
              <a:t>нормоцитарная</a:t>
            </a:r>
            <a:r>
              <a:rPr lang="ru-RU" dirty="0"/>
              <a:t> анемия, умеренный тромбоцитоз.</a:t>
            </a:r>
          </a:p>
          <a:p>
            <a:r>
              <a:rPr lang="ru-RU" dirty="0" smtClean="0"/>
              <a:t>Признаки </a:t>
            </a:r>
            <a:r>
              <a:rPr lang="ru-RU" b="1" dirty="0" smtClean="0"/>
              <a:t>ГН,</a:t>
            </a:r>
          </a:p>
          <a:p>
            <a:r>
              <a:rPr lang="ru-RU" dirty="0" smtClean="0"/>
              <a:t>РГ и КТ грудной клетки – </a:t>
            </a:r>
            <a:r>
              <a:rPr lang="ru-RU" b="1" dirty="0" smtClean="0"/>
              <a:t>интерстициальные изменения </a:t>
            </a:r>
            <a:r>
              <a:rPr lang="ru-RU" dirty="0" smtClean="0"/>
              <a:t>с симптомом «матового стекла»,</a:t>
            </a:r>
          </a:p>
          <a:p>
            <a:r>
              <a:rPr lang="ru-RU" dirty="0" smtClean="0"/>
              <a:t>Мокрота – признаки </a:t>
            </a:r>
            <a:r>
              <a:rPr lang="ru-RU" b="1" dirty="0" smtClean="0"/>
              <a:t>альвеолярного кровотечения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0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Микроскопический </a:t>
            </a:r>
            <a:r>
              <a:rPr lang="ru-RU" b="1" dirty="0" err="1"/>
              <a:t>полиангиит</a:t>
            </a:r>
            <a:r>
              <a:rPr lang="ru-RU" b="1" dirty="0"/>
              <a:t> </a:t>
            </a:r>
            <a:r>
              <a:rPr lang="ru-RU" b="1" dirty="0" smtClean="0"/>
              <a:t>Лечение 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Используются сходные принципы терапии как и при </a:t>
            </a:r>
            <a:r>
              <a:rPr lang="ru-RU" dirty="0" err="1" smtClean="0"/>
              <a:t>гранулематозе</a:t>
            </a:r>
            <a:r>
              <a:rPr lang="ru-RU" dirty="0" smtClean="0"/>
              <a:t> с </a:t>
            </a:r>
            <a:r>
              <a:rPr lang="ru-RU" dirty="0" err="1" smtClean="0"/>
              <a:t>полиангиитом</a:t>
            </a:r>
            <a:r>
              <a:rPr lang="ru-RU" dirty="0" smtClean="0"/>
              <a:t> (болезнь </a:t>
            </a:r>
            <a:r>
              <a:rPr lang="ru-RU" dirty="0" err="1" smtClean="0"/>
              <a:t>Вегенера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87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Эозинофильный </a:t>
            </a:r>
            <a:r>
              <a:rPr lang="ru-RU" sz="3600" b="1" dirty="0" err="1" smtClean="0"/>
              <a:t>гранулематоз</a:t>
            </a:r>
            <a:r>
              <a:rPr lang="ru-RU" sz="3600" b="1" dirty="0" smtClean="0"/>
              <a:t> с </a:t>
            </a:r>
            <a:r>
              <a:rPr lang="ru-RU" sz="3600" b="1" dirty="0" err="1" smtClean="0"/>
              <a:t>полиангиитом</a:t>
            </a:r>
            <a:r>
              <a:rPr lang="ru-RU" sz="3600" b="1" dirty="0" smtClean="0"/>
              <a:t> </a:t>
            </a:r>
            <a:br>
              <a:rPr lang="ru-RU" sz="3600" b="1" dirty="0" smtClean="0"/>
            </a:br>
            <a:r>
              <a:rPr lang="ru-RU" sz="3600" b="1" dirty="0" smtClean="0"/>
              <a:t>(болезнь </a:t>
            </a:r>
            <a:r>
              <a:rPr lang="ru-RU" sz="3600" b="1" dirty="0" err="1" smtClean="0"/>
              <a:t>Черджа-Стросс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Некротизирующее</a:t>
            </a:r>
            <a:r>
              <a:rPr lang="ru-RU" b="1" dirty="0" smtClean="0"/>
              <a:t>, эозинофильное</a:t>
            </a:r>
            <a:r>
              <a:rPr lang="ru-RU" b="1" dirty="0"/>
              <a:t>, гранулематозное воспаление</a:t>
            </a:r>
            <a:r>
              <a:rPr lang="ru-RU" dirty="0"/>
              <a:t> с вовлечением респираторного тракта и </a:t>
            </a:r>
            <a:r>
              <a:rPr lang="ru-RU" dirty="0" err="1"/>
              <a:t>некротизирующий</a:t>
            </a:r>
            <a:r>
              <a:rPr lang="ru-RU" dirty="0"/>
              <a:t> </a:t>
            </a:r>
            <a:r>
              <a:rPr lang="ru-RU" dirty="0" err="1"/>
              <a:t>васкулит</a:t>
            </a:r>
            <a:r>
              <a:rPr lang="ru-RU" dirty="0"/>
              <a:t> сосудов мелкого и среднего калибра. </a:t>
            </a:r>
            <a:endParaRPr lang="ru-RU" dirty="0" smtClean="0"/>
          </a:p>
          <a:p>
            <a:r>
              <a:rPr lang="ru-RU" dirty="0" smtClean="0"/>
              <a:t>Сочетается </a:t>
            </a:r>
            <a:r>
              <a:rPr lang="ru-RU" dirty="0"/>
              <a:t>с </a:t>
            </a:r>
            <a:r>
              <a:rPr lang="ru-RU" b="1" dirty="0"/>
              <a:t>бронхиальной астмой и </a:t>
            </a:r>
            <a:r>
              <a:rPr lang="ru-RU" b="1" dirty="0" err="1"/>
              <a:t>эозинофилией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22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Эозинофильный </a:t>
            </a:r>
            <a:r>
              <a:rPr lang="ru-RU" sz="3200" b="1" dirty="0" err="1"/>
              <a:t>гранулематоз</a:t>
            </a:r>
            <a:r>
              <a:rPr lang="ru-RU" sz="3200" b="1" dirty="0"/>
              <a:t> с </a:t>
            </a:r>
            <a:r>
              <a:rPr lang="ru-RU" sz="3200" b="1" dirty="0" err="1"/>
              <a:t>полиангиитом</a:t>
            </a:r>
            <a:r>
              <a:rPr lang="ru-RU" sz="3200" b="1" dirty="0"/>
              <a:t> </a:t>
            </a:r>
            <a:br>
              <a:rPr lang="ru-RU" sz="3200" b="1" dirty="0"/>
            </a:br>
            <a:r>
              <a:rPr lang="ru-RU" sz="3200" b="1" dirty="0"/>
              <a:t>(болезнь </a:t>
            </a:r>
            <a:r>
              <a:rPr lang="ru-RU" sz="3200" b="1" dirty="0" err="1" smtClean="0"/>
              <a:t>Черджа-Стросс</a:t>
            </a:r>
            <a:r>
              <a:rPr lang="ru-RU" sz="3200" b="1" dirty="0" smtClean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571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Особенности клинического </a:t>
            </a:r>
            <a:r>
              <a:rPr lang="ru-RU" b="1" dirty="0" smtClean="0"/>
              <a:t>течения: </a:t>
            </a:r>
            <a:r>
              <a:rPr lang="ru-RU" dirty="0" smtClean="0"/>
              <a:t>Течение заболевания подразделяют </a:t>
            </a:r>
            <a:r>
              <a:rPr lang="ru-RU" b="1" dirty="0"/>
              <a:t>на 3 </a:t>
            </a:r>
            <a:r>
              <a:rPr lang="ru-RU" b="1" dirty="0" smtClean="0"/>
              <a:t>стадии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1)Продромальный период -  </a:t>
            </a:r>
            <a:r>
              <a:rPr lang="ru-RU" dirty="0" smtClean="0"/>
              <a:t>у лиц 20-40 лет появляется аллергический ринит, иногда с образованием полипов, а также бронхиальная астма (обычно в возрасте 30 лет),</a:t>
            </a:r>
          </a:p>
          <a:p>
            <a:r>
              <a:rPr lang="ru-RU" b="1" dirty="0" smtClean="0"/>
              <a:t>2)фаза </a:t>
            </a:r>
            <a:r>
              <a:rPr lang="ru-RU" b="1" dirty="0" err="1" smtClean="0"/>
              <a:t>эозинофилии</a:t>
            </a:r>
            <a:r>
              <a:rPr lang="ru-RU" b="1" dirty="0" smtClean="0"/>
              <a:t> – </a:t>
            </a:r>
            <a:r>
              <a:rPr lang="ru-RU" dirty="0" smtClean="0"/>
              <a:t>симптомы связаны с инфильтрацией тканей, в легких, пищеварительном тракте,</a:t>
            </a:r>
          </a:p>
          <a:p>
            <a:r>
              <a:rPr lang="ru-RU" b="1" dirty="0" smtClean="0"/>
              <a:t>3) фаза </a:t>
            </a:r>
            <a:r>
              <a:rPr lang="ru-RU" b="1" dirty="0" err="1" smtClean="0"/>
              <a:t>васкулита</a:t>
            </a:r>
            <a:r>
              <a:rPr lang="ru-RU" b="1" dirty="0" smtClean="0"/>
              <a:t> – </a:t>
            </a:r>
            <a:r>
              <a:rPr lang="ru-RU" dirty="0" smtClean="0"/>
              <a:t>в среднем через 3 года от начала первых симптомов</a:t>
            </a:r>
            <a:r>
              <a:rPr lang="ru-RU" b="1" dirty="0" smtClean="0"/>
              <a:t> </a:t>
            </a:r>
            <a:r>
              <a:rPr lang="ru-RU" dirty="0" smtClean="0"/>
              <a:t>характеризуется </a:t>
            </a:r>
            <a:r>
              <a:rPr lang="ru-RU" dirty="0"/>
              <a:t>развитием системного </a:t>
            </a:r>
            <a:r>
              <a:rPr lang="ru-RU" dirty="0" err="1"/>
              <a:t>некротизирующего</a:t>
            </a:r>
            <a:r>
              <a:rPr lang="ru-RU" dirty="0"/>
              <a:t> </a:t>
            </a:r>
            <a:r>
              <a:rPr lang="ru-RU" dirty="0" err="1"/>
              <a:t>васкулита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СИМПТОМЫ: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общие симптомы </a:t>
            </a:r>
            <a:r>
              <a:rPr lang="ru-RU" dirty="0" smtClean="0"/>
              <a:t>– лихорадка, слабость, потеря аппетита, снижение массы тела;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  <a:r>
              <a:rPr lang="ru-RU" b="1" dirty="0" smtClean="0"/>
              <a:t>поражение дыхательной системы - </a:t>
            </a:r>
            <a:r>
              <a:rPr lang="ru-RU" dirty="0" smtClean="0"/>
              <a:t>постепенное </a:t>
            </a:r>
            <a:r>
              <a:rPr lang="ru-RU" dirty="0"/>
              <a:t>развитие симптомов </a:t>
            </a:r>
            <a:r>
              <a:rPr lang="ru-RU" b="1" dirty="0"/>
              <a:t>бронхиальной </a:t>
            </a:r>
            <a:r>
              <a:rPr lang="ru-RU" b="1" dirty="0" smtClean="0"/>
              <a:t>астмы (у&gt;95%)</a:t>
            </a:r>
            <a:r>
              <a:rPr lang="ru-RU" dirty="0" smtClean="0"/>
              <a:t>, </a:t>
            </a:r>
            <a:r>
              <a:rPr lang="ru-RU" dirty="0"/>
              <a:t>аллергического ринита, синусита, проявлений лекарственной непереносимости, </a:t>
            </a:r>
            <a:r>
              <a:rPr lang="ru-RU" dirty="0" smtClean="0"/>
              <a:t>полипы носа. Эпизоды </a:t>
            </a:r>
            <a:r>
              <a:rPr lang="ru-RU" dirty="0"/>
              <a:t>эозинофильной инфильтрации </a:t>
            </a:r>
            <a:r>
              <a:rPr lang="ru-RU" dirty="0" smtClean="0"/>
              <a:t>ткани легких  </a:t>
            </a:r>
            <a:r>
              <a:rPr lang="ru-RU" dirty="0"/>
              <a:t>в виде </a:t>
            </a:r>
            <a:r>
              <a:rPr lang="ru-RU" b="1" dirty="0"/>
              <a:t>эозинофильной пневмонии </a:t>
            </a:r>
            <a:r>
              <a:rPr lang="ru-RU" b="1" dirty="0" smtClean="0"/>
              <a:t>.</a:t>
            </a: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Поражение легких (70%) характеризуется </a:t>
            </a:r>
            <a:r>
              <a:rPr lang="ru-RU" b="1" dirty="0"/>
              <a:t>мигрирующими инфильтратами </a:t>
            </a:r>
            <a:r>
              <a:rPr lang="ru-RU" dirty="0"/>
              <a:t>(эозинофильная пневмония) или узлами без полостей распада. Возможно вовлечение плевры (эозинофильный </a:t>
            </a:r>
            <a:r>
              <a:rPr lang="ru-RU" dirty="0" smtClean="0"/>
              <a:t>плеврит). Редко легочные кровотечения.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2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Эозинофильный </a:t>
            </a:r>
            <a:r>
              <a:rPr lang="ru-RU" sz="3200" b="1" dirty="0" err="1"/>
              <a:t>гранулематоз</a:t>
            </a:r>
            <a:r>
              <a:rPr lang="ru-RU" sz="3200" b="1" dirty="0"/>
              <a:t> с </a:t>
            </a:r>
            <a:r>
              <a:rPr lang="ru-RU" sz="3200" b="1" dirty="0" err="1"/>
              <a:t>полиангиитом</a:t>
            </a:r>
            <a:r>
              <a:rPr lang="ru-RU" sz="3200" b="1" dirty="0"/>
              <a:t> </a:t>
            </a:r>
            <a:br>
              <a:rPr lang="ru-RU" sz="3200" b="1" dirty="0"/>
            </a:br>
            <a:r>
              <a:rPr lang="ru-RU" sz="3200" b="1" dirty="0"/>
              <a:t>(болезнь </a:t>
            </a:r>
            <a:r>
              <a:rPr lang="ru-RU" sz="3200" b="1" dirty="0" err="1" smtClean="0"/>
              <a:t>Черджа-Стросс</a:t>
            </a:r>
            <a:r>
              <a:rPr lang="ru-RU" sz="3200" b="1" dirty="0" smtClean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Особенности клинического течения:</a:t>
            </a:r>
          </a:p>
          <a:p>
            <a:endParaRPr lang="ru-RU" dirty="0" smtClean="0"/>
          </a:p>
          <a:p>
            <a:r>
              <a:rPr lang="ru-RU" b="1" dirty="0"/>
              <a:t>Поражение </a:t>
            </a:r>
            <a:r>
              <a:rPr lang="ru-RU" b="1" dirty="0" smtClean="0"/>
              <a:t>нервной </a:t>
            </a:r>
            <a:r>
              <a:rPr lang="ru-RU" b="1" dirty="0"/>
              <a:t>системы </a:t>
            </a:r>
            <a:r>
              <a:rPr lang="ru-RU" dirty="0" smtClean="0"/>
              <a:t>(у 70%) мультифокальная </a:t>
            </a:r>
            <a:r>
              <a:rPr lang="ru-RU" dirty="0" err="1" smtClean="0"/>
              <a:t>мононейропатия</a:t>
            </a:r>
            <a:r>
              <a:rPr lang="ru-RU" dirty="0" smtClean="0"/>
              <a:t>, симметричная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, поражение ЦНС редко </a:t>
            </a:r>
            <a:r>
              <a:rPr lang="ru-RU" dirty="0"/>
              <a:t>(10%) может проявляться невритом черепно- мозговых нервов, острыми нарушениями мозгового кровообращения, очаговыми изменениями мозга, эпи- синдромом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Поражение почек </a:t>
            </a:r>
            <a:r>
              <a:rPr lang="ru-RU" dirty="0" smtClean="0"/>
              <a:t>– ГН,</a:t>
            </a:r>
            <a:endParaRPr lang="ru-RU" dirty="0"/>
          </a:p>
          <a:p>
            <a:r>
              <a:rPr lang="ru-RU" b="1" dirty="0" smtClean="0"/>
              <a:t>Поражение </a:t>
            </a:r>
            <a:r>
              <a:rPr lang="ru-RU" b="1" dirty="0"/>
              <a:t>сердца </a:t>
            </a:r>
            <a:r>
              <a:rPr lang="ru-RU" dirty="0"/>
              <a:t>(30- 50%) </a:t>
            </a:r>
            <a:r>
              <a:rPr lang="ru-RU" dirty="0" smtClean="0"/>
              <a:t>- перикардит</a:t>
            </a:r>
            <a:r>
              <a:rPr lang="ru-RU" dirty="0"/>
              <a:t>, </a:t>
            </a:r>
            <a:r>
              <a:rPr lang="ru-RU" dirty="0" err="1"/>
              <a:t>эндомиокардит</a:t>
            </a:r>
            <a:r>
              <a:rPr lang="ru-RU" dirty="0"/>
              <a:t>, </a:t>
            </a:r>
            <a:r>
              <a:rPr lang="ru-RU" dirty="0" err="1"/>
              <a:t>коронарит</a:t>
            </a:r>
            <a:r>
              <a:rPr lang="ru-RU" dirty="0"/>
              <a:t>, сердечная недостаточность, нарушения ритма и </a:t>
            </a:r>
            <a:r>
              <a:rPr lang="ru-RU" dirty="0" smtClean="0"/>
              <a:t>проводимости и артериальная гипертензия,</a:t>
            </a:r>
            <a:endParaRPr lang="ru-RU" dirty="0"/>
          </a:p>
          <a:p>
            <a:r>
              <a:rPr lang="ru-RU" b="1" dirty="0"/>
              <a:t>Поражение кожи </a:t>
            </a:r>
            <a:r>
              <a:rPr lang="ru-RU" dirty="0"/>
              <a:t>(64%)</a:t>
            </a:r>
            <a:r>
              <a:rPr lang="ru-RU" b="1" dirty="0"/>
              <a:t> </a:t>
            </a:r>
            <a:r>
              <a:rPr lang="ru-RU" dirty="0" smtClean="0"/>
              <a:t> </a:t>
            </a:r>
            <a:r>
              <a:rPr lang="ru-RU" dirty="0"/>
              <a:t>геморрагическими или язвенно- геморрагическими высыпаниями преимущественно на коже </a:t>
            </a:r>
            <a:r>
              <a:rPr lang="ru-RU" dirty="0" smtClean="0"/>
              <a:t>конечностей, пальпируемая пурпура, подкожные узелки, крапивница, сетчатое </a:t>
            </a:r>
            <a:r>
              <a:rPr lang="ru-RU" dirty="0" err="1" smtClean="0"/>
              <a:t>ливедо</a:t>
            </a:r>
            <a:r>
              <a:rPr lang="ru-RU" dirty="0" smtClean="0"/>
              <a:t>, папулы, переходящие в язвы.</a:t>
            </a:r>
            <a:endParaRPr lang="ru-RU" dirty="0"/>
          </a:p>
          <a:p>
            <a:r>
              <a:rPr lang="ru-RU" b="1" dirty="0" smtClean="0"/>
              <a:t>Поражение глаз </a:t>
            </a:r>
            <a:r>
              <a:rPr lang="ru-RU" dirty="0"/>
              <a:t>(30%) свойственны  склерит и </a:t>
            </a:r>
            <a:r>
              <a:rPr lang="ru-RU" dirty="0" err="1"/>
              <a:t>эписклерит</a:t>
            </a:r>
            <a:r>
              <a:rPr lang="ru-RU" dirty="0"/>
              <a:t>.</a:t>
            </a:r>
          </a:p>
          <a:p>
            <a:r>
              <a:rPr lang="ru-RU" b="1" dirty="0"/>
              <a:t>Поражение ЖКТ </a:t>
            </a:r>
            <a:r>
              <a:rPr lang="ru-RU" dirty="0"/>
              <a:t>(10%) </a:t>
            </a:r>
            <a:r>
              <a:rPr lang="ru-RU" dirty="0" smtClean="0"/>
              <a:t>- эозинофильный гастроэнтерит, некроз стенки </a:t>
            </a:r>
            <a:r>
              <a:rPr lang="ru-RU" dirty="0"/>
              <a:t>кишечника</a:t>
            </a:r>
            <a:r>
              <a:rPr lang="ru-RU" dirty="0" smtClean="0"/>
              <a:t>, сильный болевой синдром, диарея, кровотечения 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8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Эозинофильный </a:t>
            </a:r>
            <a:r>
              <a:rPr lang="ru-RU" sz="3200" b="1" dirty="0" err="1"/>
              <a:t>гранулематоз</a:t>
            </a:r>
            <a:r>
              <a:rPr lang="ru-RU" sz="3200" b="1" dirty="0"/>
              <a:t> с </a:t>
            </a:r>
            <a:r>
              <a:rPr lang="ru-RU" sz="3200" b="1" dirty="0" err="1"/>
              <a:t>полиангиитом</a:t>
            </a:r>
            <a:r>
              <a:rPr lang="ru-RU" sz="3200" b="1" dirty="0"/>
              <a:t> </a:t>
            </a:r>
            <a:br>
              <a:rPr lang="ru-RU" sz="3200" b="1" dirty="0"/>
            </a:br>
            <a:r>
              <a:rPr lang="ru-RU" sz="3200" b="1" dirty="0"/>
              <a:t>(болезнь </a:t>
            </a:r>
            <a:r>
              <a:rPr lang="ru-RU" sz="3200" b="1" dirty="0" err="1" smtClean="0"/>
              <a:t>Черджа-Стросс</a:t>
            </a:r>
            <a:r>
              <a:rPr lang="ru-RU" sz="3200" b="1" dirty="0" smtClean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Критерии диагностики: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884287"/>
              </p:ext>
            </p:extLst>
          </p:nvPr>
        </p:nvGraphicFramePr>
        <p:xfrm>
          <a:off x="0" y="2132855"/>
          <a:ext cx="9144000" cy="5004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9670"/>
                <a:gridCol w="5144330"/>
              </a:tblGrid>
              <a:tr h="666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Бронхиальная астма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Затруднение дыхания или диффузные хрипы при вдохе.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 </a:t>
                      </a:r>
                      <a:r>
                        <a:rPr lang="ru-RU" sz="1800" dirty="0" err="1">
                          <a:effectLst/>
                        </a:rPr>
                        <a:t>Эозинофилия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Эозинофилия &gt; 10% от общего количества лейкоцитов.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3. Моно- или </a:t>
                      </a:r>
                      <a:r>
                        <a:rPr lang="ru-RU" sz="1800" dirty="0" err="1">
                          <a:effectLst/>
                        </a:rPr>
                        <a:t>полинейропатия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Мононейропатия, множественная мононейропатия или полинейропатия по типу перчаток или чулок.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0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4. Рентгенологические признаки легочных инфильтратов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Мигрирующие или преходящие легочные инфильтраты, выявляемые при рентгенологическом исследовании.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0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5. Патология гайморовых пазух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Боль или рентгенологические изменения.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6. Экстраваскулярная эозинофилия по данным биопсии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Скопление эозинофилов во внесосудистом пространстве.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807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Наличие 4 и более критериев позволяет поставить диагноз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 чувствительностью 85% и специфичностью 99%.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Классификация </a:t>
            </a:r>
            <a:r>
              <a:rPr lang="ru-RU" sz="2800" b="1" dirty="0"/>
              <a:t>СВ </a:t>
            </a:r>
            <a:r>
              <a:rPr lang="ru-RU" sz="2800" b="1" dirty="0" smtClean="0"/>
              <a:t>(1)</a:t>
            </a:r>
            <a:br>
              <a:rPr lang="ru-RU" sz="2800" b="1" dirty="0" smtClean="0"/>
            </a:br>
            <a:r>
              <a:rPr lang="ru-RU" sz="2800" b="1" dirty="0"/>
              <a:t>(</a:t>
            </a:r>
            <a:r>
              <a:rPr lang="ru-RU" sz="2800" b="1" dirty="0" err="1"/>
              <a:t>Чапел</a:t>
            </a:r>
            <a:r>
              <a:rPr lang="ru-RU" sz="2800" b="1" dirty="0"/>
              <a:t>-Хилл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/</a:t>
            </a:r>
            <a:r>
              <a:rPr lang="en-US" sz="2800" b="1" dirty="0" smtClean="0"/>
              <a:t>Chapel</a:t>
            </a:r>
            <a:r>
              <a:rPr lang="en-US" sz="2800" b="1" dirty="0"/>
              <a:t> Hill Consensus </a:t>
            </a:r>
            <a:r>
              <a:rPr lang="en-US" sz="2800" b="1" dirty="0" smtClean="0"/>
              <a:t>Conference</a:t>
            </a:r>
            <a:r>
              <a:rPr lang="ru-RU" sz="2800" b="1" dirty="0" smtClean="0"/>
              <a:t>/, </a:t>
            </a:r>
            <a:r>
              <a:rPr lang="ru-RU" sz="2800" b="1" dirty="0"/>
              <a:t>2012 г</a:t>
            </a:r>
            <a:r>
              <a:rPr lang="ru-RU" sz="2800" b="1" dirty="0" smtClean="0"/>
              <a:t>.)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433841"/>
              </p:ext>
            </p:extLst>
          </p:nvPr>
        </p:nvGraphicFramePr>
        <p:xfrm>
          <a:off x="0" y="1556793"/>
          <a:ext cx="9143999" cy="5301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9"/>
              </a:tblGrid>
              <a:tr h="985373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r>
                        <a:rPr lang="ru-RU" sz="1800" dirty="0">
                          <a:effectLst/>
                        </a:rPr>
                        <a:t> с поражением сосудов крупного калибра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артериит </a:t>
                      </a:r>
                      <a:r>
                        <a:rPr lang="ru-RU" sz="1800" dirty="0" err="1">
                          <a:effectLst/>
                        </a:rPr>
                        <a:t>Такаясу</a:t>
                      </a:r>
                      <a:r>
                        <a:rPr lang="ru-RU" sz="1800" dirty="0">
                          <a:effectLst/>
                        </a:rPr>
                        <a:t> (неспецифический </a:t>
                      </a:r>
                      <a:r>
                        <a:rPr lang="ru-RU" sz="1800" dirty="0" err="1">
                          <a:effectLst/>
                        </a:rPr>
                        <a:t>аортоартериит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гигантоклеточный артериит (болезнь </a:t>
                      </a:r>
                      <a:r>
                        <a:rPr lang="ru-RU" sz="1800" dirty="0" err="1">
                          <a:effectLst/>
                        </a:rPr>
                        <a:t>Хортона</a:t>
                      </a:r>
                      <a:r>
                        <a:rPr lang="ru-RU" sz="1800" dirty="0">
                          <a:effectLst/>
                        </a:rPr>
                        <a:t>) и ревматическая </a:t>
                      </a:r>
                      <a:r>
                        <a:rPr lang="ru-RU" sz="1800" dirty="0" err="1">
                          <a:effectLst/>
                        </a:rPr>
                        <a:t>полимиалгия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5373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r>
                        <a:rPr lang="ru-RU" sz="1800" dirty="0">
                          <a:effectLst/>
                        </a:rPr>
                        <a:t> с поражением сосудов среднего калибра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узелковый </a:t>
                      </a:r>
                      <a:r>
                        <a:rPr lang="ru-RU" sz="1800" dirty="0" err="1">
                          <a:effectLst/>
                        </a:rPr>
                        <a:t>полиартериит</a:t>
                      </a:r>
                      <a:endParaRPr lang="ru-RU" sz="18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болезнь Кавасаки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046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Васкулиты</a:t>
                      </a:r>
                      <a:r>
                        <a:rPr lang="ru-RU" sz="1800" dirty="0">
                          <a:effectLst/>
                        </a:rPr>
                        <a:t> с поражением сосудов мелкого калибра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  </a:t>
                      </a:r>
                      <a:r>
                        <a:rPr lang="ru-RU" sz="1600" dirty="0" err="1">
                          <a:effectLst/>
                        </a:rPr>
                        <a:t>Васкулиты</a:t>
                      </a:r>
                      <a:r>
                        <a:rPr lang="ru-RU" sz="1600" dirty="0">
                          <a:effectLst/>
                        </a:rPr>
                        <a:t> ассоциированные с </a:t>
                      </a:r>
                      <a:r>
                        <a:rPr lang="ru-RU" sz="1600" dirty="0" err="1">
                          <a:effectLst/>
                        </a:rPr>
                        <a:t>антинейтрофильными</a:t>
                      </a:r>
                      <a:r>
                        <a:rPr lang="ru-RU" sz="1600" dirty="0">
                          <a:effectLst/>
                        </a:rPr>
                        <a:t> цитоплазматическими антителами (АНЦА):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микроскопический </a:t>
                      </a:r>
                      <a:r>
                        <a:rPr lang="ru-RU" sz="1600" dirty="0" err="1">
                          <a:effectLst/>
                        </a:rPr>
                        <a:t>полиангиит</a:t>
                      </a:r>
                      <a:endParaRPr lang="ru-RU" sz="16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ru-RU" sz="1600" dirty="0" err="1">
                          <a:effectLst/>
                        </a:rPr>
                        <a:t>гранулематоз</a:t>
                      </a:r>
                      <a:r>
                        <a:rPr lang="ru-RU" sz="1600" dirty="0">
                          <a:effectLst/>
                        </a:rPr>
                        <a:t> с </a:t>
                      </a:r>
                      <a:r>
                        <a:rPr lang="ru-RU" sz="1600" dirty="0" err="1">
                          <a:effectLst/>
                        </a:rPr>
                        <a:t>полиангиитом</a:t>
                      </a:r>
                      <a:r>
                        <a:rPr lang="ru-RU" sz="1600" dirty="0">
                          <a:effectLst/>
                        </a:rPr>
                        <a:t> (</a:t>
                      </a:r>
                      <a:r>
                        <a:rPr lang="ru-RU" sz="1600" dirty="0" err="1">
                          <a:effectLst/>
                        </a:rPr>
                        <a:t>Вегенера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эозинофильный </a:t>
                      </a:r>
                      <a:r>
                        <a:rPr lang="ru-RU" sz="1600" dirty="0" err="1">
                          <a:effectLst/>
                        </a:rPr>
                        <a:t>гранулематоз</a:t>
                      </a:r>
                      <a:r>
                        <a:rPr lang="ru-RU" sz="1600" dirty="0">
                          <a:effectLst/>
                        </a:rPr>
                        <a:t> с </a:t>
                      </a:r>
                      <a:r>
                        <a:rPr lang="ru-RU" sz="1600" dirty="0" err="1">
                          <a:effectLst/>
                        </a:rPr>
                        <a:t>полиангиитом</a:t>
                      </a:r>
                      <a:r>
                        <a:rPr lang="ru-RU" sz="1600" dirty="0">
                          <a:effectLst/>
                        </a:rPr>
                        <a:t> (</a:t>
                      </a:r>
                      <a:r>
                        <a:rPr lang="ru-RU" sz="1600" dirty="0" err="1">
                          <a:effectLst/>
                        </a:rPr>
                        <a:t>Черджа</a:t>
                      </a:r>
                      <a:r>
                        <a:rPr lang="ru-RU" sz="1600" dirty="0">
                          <a:effectLst/>
                        </a:rPr>
                        <a:t>- </a:t>
                      </a:r>
                      <a:r>
                        <a:rPr lang="ru-RU" sz="1600" dirty="0" err="1" smtClean="0">
                          <a:effectLst/>
                        </a:rPr>
                        <a:t>Стросс</a:t>
                      </a:r>
                      <a:r>
                        <a:rPr lang="ru-RU" sz="1600" dirty="0" smtClean="0">
                          <a:effectLst/>
                        </a:rPr>
                        <a:t>)</a:t>
                      </a:r>
                      <a:endParaRPr lang="ru-RU" sz="1600" dirty="0"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   </a:t>
                      </a:r>
                      <a:r>
                        <a:rPr lang="ru-RU" sz="1600" dirty="0" err="1">
                          <a:effectLst/>
                        </a:rPr>
                        <a:t>Иммунокомплексные</a:t>
                      </a:r>
                      <a:r>
                        <a:rPr lang="ru-RU" sz="1600" dirty="0">
                          <a:effectLst/>
                        </a:rPr>
                        <a:t>  </a:t>
                      </a:r>
                      <a:r>
                        <a:rPr lang="ru-RU" sz="1600" dirty="0" err="1">
                          <a:effectLst/>
                        </a:rPr>
                        <a:t>васкулиты</a:t>
                      </a:r>
                      <a:r>
                        <a:rPr lang="ru-RU" sz="1600" dirty="0">
                          <a:effectLst/>
                        </a:rPr>
                        <a:t>: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заболевания, ассоциированные с антителами к БМК (синдром </a:t>
                      </a:r>
                      <a:r>
                        <a:rPr lang="ru-RU" sz="1600" dirty="0" err="1">
                          <a:effectLst/>
                        </a:rPr>
                        <a:t>Гудпасчера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ru-RU" sz="1600" dirty="0" err="1">
                          <a:effectLst/>
                        </a:rPr>
                        <a:t>криоглобулинемический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endParaRPr lang="ru-RU" sz="16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en-US" sz="1600" dirty="0">
                          <a:effectLst/>
                        </a:rPr>
                        <a:t>IgA</a:t>
                      </a:r>
                      <a:r>
                        <a:rPr lang="ru-RU" sz="1600" dirty="0">
                          <a:effectLst/>
                        </a:rPr>
                        <a:t>- ассоциированный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 (геморрагический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, пурпура </a:t>
                      </a:r>
                      <a:r>
                        <a:rPr lang="ru-RU" sz="1600" dirty="0" err="1">
                          <a:effectLst/>
                        </a:rPr>
                        <a:t>Шенлейна</a:t>
                      </a:r>
                      <a:r>
                        <a:rPr lang="ru-RU" sz="1600" dirty="0">
                          <a:effectLst/>
                        </a:rPr>
                        <a:t>- </a:t>
                      </a:r>
                      <a:r>
                        <a:rPr lang="ru-RU" sz="1600" dirty="0" err="1">
                          <a:effectLst/>
                        </a:rPr>
                        <a:t>Геноха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ru-RU" sz="1600" dirty="0" err="1">
                          <a:effectLst/>
                        </a:rPr>
                        <a:t>гипокомплементемический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</a:rPr>
                        <a:t>уртикарный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 (анти- </a:t>
                      </a:r>
                      <a:r>
                        <a:rPr lang="en-US" sz="1600" dirty="0">
                          <a:effectLst/>
                        </a:rPr>
                        <a:t>C</a:t>
                      </a:r>
                      <a:r>
                        <a:rPr lang="ru-RU" sz="1600" dirty="0">
                          <a:effectLst/>
                        </a:rPr>
                        <a:t>1</a:t>
                      </a:r>
                      <a:r>
                        <a:rPr lang="en-US" sz="1600" dirty="0">
                          <a:effectLst/>
                        </a:rPr>
                        <a:t>q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3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Эозинофильный </a:t>
            </a:r>
            <a:r>
              <a:rPr lang="ru-RU" sz="2800" b="1" dirty="0" err="1"/>
              <a:t>гранулематоз</a:t>
            </a:r>
            <a:r>
              <a:rPr lang="ru-RU" sz="2800" b="1" dirty="0"/>
              <a:t> с </a:t>
            </a:r>
            <a:r>
              <a:rPr lang="ru-RU" sz="2800" b="1" dirty="0" err="1"/>
              <a:t>полиангиитом</a:t>
            </a:r>
            <a:r>
              <a:rPr lang="ru-RU" sz="2800" b="1" dirty="0"/>
              <a:t> </a:t>
            </a:r>
            <a:br>
              <a:rPr lang="ru-RU" sz="2800" b="1" dirty="0"/>
            </a:br>
            <a:r>
              <a:rPr lang="ru-RU" sz="2800" b="1" dirty="0"/>
              <a:t>(болезнь </a:t>
            </a:r>
            <a:r>
              <a:rPr lang="ru-RU" sz="2800" b="1" dirty="0" err="1" smtClean="0"/>
              <a:t>Черджа-Стросс</a:t>
            </a:r>
            <a:r>
              <a:rPr lang="ru-RU" sz="2800" b="1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Дополнительные методы диагностики:</a:t>
            </a:r>
          </a:p>
          <a:p>
            <a:r>
              <a:rPr lang="ru-RU" dirty="0" smtClean="0"/>
              <a:t>1. </a:t>
            </a:r>
            <a:r>
              <a:rPr lang="ru-RU" b="1" dirty="0" smtClean="0"/>
              <a:t>Лабораторные исследования</a:t>
            </a:r>
            <a:r>
              <a:rPr lang="ru-RU" dirty="0" smtClean="0"/>
              <a:t>: </a:t>
            </a:r>
            <a:r>
              <a:rPr lang="ru-RU" dirty="0" err="1" smtClean="0"/>
              <a:t>эозинофилия</a:t>
            </a:r>
            <a:r>
              <a:rPr lang="ru-RU" dirty="0" smtClean="0"/>
              <a:t> в ОАК (&gt;1500/</a:t>
            </a:r>
            <a:r>
              <a:rPr lang="ru-RU" dirty="0" err="1" smtClean="0"/>
              <a:t>мкл</a:t>
            </a:r>
            <a:r>
              <a:rPr lang="ru-RU" dirty="0" smtClean="0"/>
              <a:t>), увеличение СОЭ, РСБ, </a:t>
            </a:r>
            <a:r>
              <a:rPr lang="ru-RU" dirty="0" err="1" smtClean="0"/>
              <a:t>нормоцитарная</a:t>
            </a:r>
            <a:r>
              <a:rPr lang="ru-RU" dirty="0" smtClean="0"/>
              <a:t> анемия, признаки поражения почек (</a:t>
            </a:r>
            <a:r>
              <a:rPr lang="ru-RU" dirty="0" err="1" smtClean="0"/>
              <a:t>эритроцитурия</a:t>
            </a:r>
            <a:r>
              <a:rPr lang="ru-RU" dirty="0" smtClean="0"/>
              <a:t>, протеинурия), АНЦА (МПО-АНЦА у 50%),</a:t>
            </a:r>
          </a:p>
          <a:p>
            <a:r>
              <a:rPr lang="ru-RU" dirty="0" smtClean="0"/>
              <a:t>2</a:t>
            </a:r>
            <a:r>
              <a:rPr lang="ru-RU" b="1" dirty="0" smtClean="0"/>
              <a:t>. РГ и КТ </a:t>
            </a:r>
            <a:r>
              <a:rPr lang="ru-RU" dirty="0" smtClean="0"/>
              <a:t>– синусит, изменения характерные для бронхиальной астмы,</a:t>
            </a:r>
          </a:p>
          <a:p>
            <a:r>
              <a:rPr lang="ru-RU" dirty="0" smtClean="0"/>
              <a:t>3.</a:t>
            </a:r>
            <a:r>
              <a:rPr lang="ru-RU" b="1" dirty="0" smtClean="0"/>
              <a:t>ФВД</a:t>
            </a:r>
            <a:r>
              <a:rPr lang="ru-RU" dirty="0" smtClean="0"/>
              <a:t> – изменения характерные для бронхиальной астмы,</a:t>
            </a:r>
          </a:p>
          <a:p>
            <a:r>
              <a:rPr lang="ru-RU" dirty="0" smtClean="0"/>
              <a:t>4. </a:t>
            </a:r>
            <a:r>
              <a:rPr lang="ru-RU" b="1" dirty="0" smtClean="0"/>
              <a:t>Гистологическое исследование </a:t>
            </a:r>
            <a:r>
              <a:rPr lang="ru-RU" dirty="0" smtClean="0"/>
              <a:t>– сегментарный некротический </a:t>
            </a:r>
            <a:r>
              <a:rPr lang="ru-RU" dirty="0" err="1" smtClean="0"/>
              <a:t>васкулит</a:t>
            </a:r>
            <a:r>
              <a:rPr lang="ru-RU" dirty="0" smtClean="0"/>
              <a:t> мелких и средних сосудов, некротическое </a:t>
            </a:r>
            <a:r>
              <a:rPr lang="ru-RU" dirty="0" err="1" smtClean="0"/>
              <a:t>грануломатозное</a:t>
            </a:r>
            <a:r>
              <a:rPr lang="ru-RU" dirty="0" smtClean="0"/>
              <a:t> воспаление с обильной эозинофильной инфильтрацией.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8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Эозинофильный </a:t>
            </a:r>
            <a:r>
              <a:rPr lang="ru-RU" sz="2800" b="1" dirty="0" err="1"/>
              <a:t>гранулематоз</a:t>
            </a:r>
            <a:r>
              <a:rPr lang="ru-RU" sz="2800" b="1" dirty="0"/>
              <a:t> с </a:t>
            </a:r>
            <a:r>
              <a:rPr lang="ru-RU" sz="2800" b="1" dirty="0" err="1"/>
              <a:t>полиангиитом</a:t>
            </a:r>
            <a:r>
              <a:rPr lang="ru-RU" sz="2800" b="1" dirty="0"/>
              <a:t> </a:t>
            </a:r>
            <a:br>
              <a:rPr lang="ru-RU" sz="2800" b="1" dirty="0"/>
            </a:br>
            <a:r>
              <a:rPr lang="ru-RU" sz="2800" b="1" dirty="0"/>
              <a:t>(болезнь </a:t>
            </a:r>
            <a:r>
              <a:rPr lang="ru-RU" sz="2800" b="1" dirty="0" err="1" smtClean="0"/>
              <a:t>Черджа-Стросс</a:t>
            </a:r>
            <a:r>
              <a:rPr lang="ru-RU" sz="2800" b="1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Лечение:</a:t>
            </a:r>
          </a:p>
          <a:p>
            <a:r>
              <a:rPr lang="ru-RU" b="1" dirty="0" smtClean="0"/>
              <a:t>ГКС в </a:t>
            </a:r>
            <a:r>
              <a:rPr lang="ru-RU" b="1" dirty="0" err="1" smtClean="0"/>
              <a:t>монотерапии</a:t>
            </a:r>
            <a:r>
              <a:rPr lang="ru-RU" b="1" dirty="0" smtClean="0"/>
              <a:t> </a:t>
            </a:r>
            <a:r>
              <a:rPr lang="ru-RU" dirty="0" smtClean="0"/>
              <a:t>(при легких формах) или в сочетании с </a:t>
            </a:r>
            <a:r>
              <a:rPr lang="ru-RU" b="1" dirty="0" err="1" smtClean="0"/>
              <a:t>циклофосамидом</a:t>
            </a:r>
            <a:r>
              <a:rPr lang="ru-RU" dirty="0" smtClean="0"/>
              <a:t> (при более тяжелых формах) согласно рекомендациям, принятым для лечения </a:t>
            </a:r>
            <a:r>
              <a:rPr lang="ru-RU" dirty="0" err="1" smtClean="0"/>
              <a:t>грануломатоза</a:t>
            </a:r>
            <a:r>
              <a:rPr lang="ru-RU" dirty="0" smtClean="0"/>
              <a:t> с </a:t>
            </a:r>
            <a:r>
              <a:rPr lang="ru-RU" dirty="0" err="1" smtClean="0"/>
              <a:t>полиангиитом</a:t>
            </a:r>
            <a:r>
              <a:rPr lang="ru-RU" dirty="0" smtClean="0"/>
              <a:t> (</a:t>
            </a:r>
            <a:r>
              <a:rPr lang="ru-RU" dirty="0" err="1" smtClean="0"/>
              <a:t>Вегенера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5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Особенности поражения почек при АНЦА-системных </a:t>
            </a:r>
            <a:r>
              <a:rPr lang="ru-RU" b="1" dirty="0" err="1" smtClean="0"/>
              <a:t>васкулитах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морфологические </a:t>
            </a:r>
            <a:r>
              <a:rPr lang="ru-RU" dirty="0"/>
              <a:t>изменения в </a:t>
            </a:r>
            <a:r>
              <a:rPr lang="ru-RU" dirty="0" smtClean="0"/>
              <a:t>почках сходны по патогенезу, клиническим проявлениям. </a:t>
            </a:r>
          </a:p>
          <a:p>
            <a:r>
              <a:rPr lang="ru-RU" dirty="0" smtClean="0"/>
              <a:t>К </a:t>
            </a:r>
            <a:r>
              <a:rPr lang="ru-RU" dirty="0"/>
              <a:t>отличительным особенностям клинического течения АНЦА- ассоциированного ГН относят:</a:t>
            </a:r>
          </a:p>
          <a:p>
            <a:pPr lvl="0"/>
            <a:r>
              <a:rPr lang="ru-RU" dirty="0"/>
              <a:t>сочетание с другими системными проявлениями </a:t>
            </a:r>
            <a:r>
              <a:rPr lang="ru-RU" dirty="0" err="1"/>
              <a:t>некротизирующего</a:t>
            </a:r>
            <a:r>
              <a:rPr lang="ru-RU" dirty="0"/>
              <a:t> </a:t>
            </a:r>
            <a:r>
              <a:rPr lang="ru-RU" dirty="0" err="1"/>
              <a:t>васкулита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склонность к быстропрогрессирующему </a:t>
            </a:r>
            <a:r>
              <a:rPr lang="ru-RU" dirty="0" smtClean="0"/>
              <a:t>течению </a:t>
            </a:r>
            <a:r>
              <a:rPr lang="ru-RU" dirty="0"/>
              <a:t>со снижением СКФ более чем на 50% в течение нескольких недель или месяцев;</a:t>
            </a:r>
          </a:p>
          <a:p>
            <a:pPr lvl="0"/>
            <a:r>
              <a:rPr lang="ru-RU" dirty="0"/>
              <a:t>умеренная артериальная гипертензия;</a:t>
            </a:r>
          </a:p>
          <a:p>
            <a:pPr lvl="0"/>
            <a:r>
              <a:rPr lang="ru-RU" dirty="0"/>
              <a:t>протеинурия, не превышающая 3 г в сутки.</a:t>
            </a:r>
          </a:p>
          <a:p>
            <a:r>
              <a:rPr lang="ru-RU" dirty="0"/>
              <a:t>АНЦА-ГН может проявляться бессимптомной протеинурией и микрогематурией (редко макрогематурией),  </a:t>
            </a:r>
            <a:r>
              <a:rPr lang="ru-RU" dirty="0" err="1"/>
              <a:t>остронефритическим</a:t>
            </a:r>
            <a:r>
              <a:rPr lang="ru-RU" dirty="0"/>
              <a:t> синдром. 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свойственно развитие нефротического синдрома или злокачественной артериальной гипертензии. </a:t>
            </a:r>
            <a:endParaRPr lang="ru-RU" dirty="0" smtClean="0"/>
          </a:p>
          <a:p>
            <a:r>
              <a:rPr lang="ru-RU" dirty="0" smtClean="0"/>
              <a:t>Особенно тяжелое течение  </a:t>
            </a:r>
            <a:r>
              <a:rPr lang="ru-RU" dirty="0"/>
              <a:t>при наличии </a:t>
            </a:r>
            <a:r>
              <a:rPr lang="ru-RU" dirty="0" smtClean="0"/>
              <a:t>антител </a:t>
            </a:r>
            <a:r>
              <a:rPr lang="ru-RU" b="1" dirty="0" smtClean="0"/>
              <a:t>АНЦА </a:t>
            </a:r>
            <a:r>
              <a:rPr lang="ru-RU" b="1" dirty="0"/>
              <a:t>к </a:t>
            </a:r>
            <a:r>
              <a:rPr lang="ru-RU" b="1" dirty="0" smtClean="0"/>
              <a:t>пироксидазе-3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381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Исследование АНЦА методом НИФ и/или ИФА следует проводить по клиническим показаниям: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Клинические </a:t>
            </a:r>
            <a:r>
              <a:rPr lang="ru-RU" b="1" dirty="0"/>
              <a:t>показания для определения АНЦА включают:</a:t>
            </a:r>
          </a:p>
          <a:p>
            <a:pPr lvl="0"/>
            <a:r>
              <a:rPr lang="ru-RU" b="1" dirty="0" err="1"/>
              <a:t>гломерулонефрит</a:t>
            </a:r>
            <a:r>
              <a:rPr lang="ru-RU" dirty="0"/>
              <a:t>, особенно быстро прогрессирующий</a:t>
            </a:r>
          </a:p>
          <a:p>
            <a:pPr lvl="0"/>
            <a:r>
              <a:rPr lang="ru-RU" b="1" dirty="0"/>
              <a:t>кровохарканье/легочное крово</a:t>
            </a:r>
            <a:r>
              <a:rPr lang="ru-RU" dirty="0"/>
              <a:t>течение, особенно в сочетании с </a:t>
            </a:r>
            <a:r>
              <a:rPr lang="ru-RU" dirty="0" err="1"/>
              <a:t>гломерулонефритом</a:t>
            </a:r>
            <a:endParaRPr lang="ru-RU" dirty="0"/>
          </a:p>
          <a:p>
            <a:pPr lvl="0"/>
            <a:r>
              <a:rPr lang="ru-RU" dirty="0"/>
              <a:t>кожный </a:t>
            </a:r>
            <a:r>
              <a:rPr lang="ru-RU" dirty="0" err="1"/>
              <a:t>васкулит</a:t>
            </a:r>
            <a:r>
              <a:rPr lang="ru-RU" dirty="0"/>
              <a:t>, сопровождающийся системными проявлениями</a:t>
            </a:r>
          </a:p>
          <a:p>
            <a:pPr lvl="0"/>
            <a:r>
              <a:rPr lang="ru-RU" b="1" dirty="0"/>
              <a:t>множественные очаги </a:t>
            </a:r>
            <a:r>
              <a:rPr lang="ru-RU" dirty="0"/>
              <a:t>поражения легких при рентгенологическом исследовании</a:t>
            </a:r>
          </a:p>
          <a:p>
            <a:pPr lvl="0"/>
            <a:r>
              <a:rPr lang="ru-RU" dirty="0"/>
              <a:t>хроническое деструктивное поражение верхних дыхательных путей</a:t>
            </a:r>
          </a:p>
          <a:p>
            <a:pPr lvl="0"/>
            <a:r>
              <a:rPr lang="ru-RU" dirty="0"/>
              <a:t>затяжное течение </a:t>
            </a:r>
            <a:r>
              <a:rPr lang="ru-RU" b="1" dirty="0"/>
              <a:t>синусита или отита</a:t>
            </a:r>
          </a:p>
          <a:p>
            <a:pPr lvl="0"/>
            <a:r>
              <a:rPr lang="ru-RU" b="1" dirty="0" err="1"/>
              <a:t>подскладочный</a:t>
            </a:r>
            <a:r>
              <a:rPr lang="ru-RU" b="1" dirty="0"/>
              <a:t> стеноз гортани/трахеи</a:t>
            </a:r>
          </a:p>
          <a:p>
            <a:pPr lvl="0"/>
            <a:r>
              <a:rPr lang="ru-RU" dirty="0"/>
              <a:t>множественный </a:t>
            </a:r>
            <a:r>
              <a:rPr lang="ru-RU" b="1" dirty="0"/>
              <a:t>мононеврит</a:t>
            </a:r>
            <a:r>
              <a:rPr lang="ru-RU" dirty="0"/>
              <a:t> или другая периферическая </a:t>
            </a:r>
            <a:r>
              <a:rPr lang="ru-RU" dirty="0" err="1"/>
              <a:t>нейропатия</a:t>
            </a:r>
            <a:endParaRPr lang="ru-RU" dirty="0"/>
          </a:p>
          <a:p>
            <a:pPr lvl="0"/>
            <a:r>
              <a:rPr lang="ru-RU" dirty="0" err="1"/>
              <a:t>псевдотумор</a:t>
            </a:r>
            <a:r>
              <a:rPr lang="ru-RU" dirty="0"/>
              <a:t> </a:t>
            </a:r>
            <a:r>
              <a:rPr lang="ru-RU" dirty="0" smtClean="0"/>
              <a:t>орбиты.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3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Гистологическое исследование при АНЦА- </a:t>
            </a:r>
            <a:r>
              <a:rPr lang="ru-RU" b="1" dirty="0" smtClean="0"/>
              <a:t>СВ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Положительные данные биопсии играют большую роль в подтверждении </a:t>
            </a:r>
            <a:r>
              <a:rPr lang="ru-RU" b="1" dirty="0" err="1" smtClean="0"/>
              <a:t>васкулита</a:t>
            </a:r>
            <a:r>
              <a:rPr lang="ru-RU" b="1" dirty="0" smtClean="0"/>
              <a:t>:</a:t>
            </a:r>
            <a:endParaRPr lang="ru-RU" b="1" dirty="0"/>
          </a:p>
          <a:p>
            <a:r>
              <a:rPr lang="ru-RU" dirty="0" smtClean="0"/>
              <a:t> биопсия </a:t>
            </a:r>
            <a:r>
              <a:rPr lang="ru-RU" dirty="0"/>
              <a:t>слизистой </a:t>
            </a:r>
            <a:r>
              <a:rPr lang="ru-RU" b="1" dirty="0"/>
              <a:t>носа </a:t>
            </a:r>
            <a:endParaRPr lang="ru-RU" b="1" dirty="0" smtClean="0"/>
          </a:p>
          <a:p>
            <a:r>
              <a:rPr lang="ru-RU" dirty="0" smtClean="0"/>
              <a:t>биопсия </a:t>
            </a:r>
            <a:r>
              <a:rPr lang="ru-RU" dirty="0"/>
              <a:t>ткани орбиты в случае </a:t>
            </a:r>
            <a:r>
              <a:rPr lang="ru-RU" dirty="0" smtClean="0"/>
              <a:t>с </a:t>
            </a:r>
            <a:r>
              <a:rPr lang="ru-RU" dirty="0" err="1"/>
              <a:t>псевдотумором</a:t>
            </a:r>
            <a:r>
              <a:rPr lang="ru-RU" dirty="0"/>
              <a:t> </a:t>
            </a:r>
            <a:r>
              <a:rPr lang="ru-RU" b="1" dirty="0"/>
              <a:t>орбиты</a:t>
            </a:r>
            <a:r>
              <a:rPr lang="ru-RU" dirty="0"/>
              <a:t> необходима для дифференциальной диагностики с различными доброкачественными и злокачественными новообразованиями, в частности с </a:t>
            </a:r>
            <a:r>
              <a:rPr lang="ru-RU" dirty="0" err="1"/>
              <a:t>IgG</a:t>
            </a:r>
            <a:r>
              <a:rPr lang="ru-RU" dirty="0"/>
              <a:t>- ассоциированным заболеванием. </a:t>
            </a:r>
            <a:endParaRPr lang="ru-RU" dirty="0" smtClean="0"/>
          </a:p>
          <a:p>
            <a:r>
              <a:rPr lang="ru-RU" b="1" dirty="0" smtClean="0"/>
              <a:t>открытая биопсия </a:t>
            </a:r>
            <a:r>
              <a:rPr lang="ru-RU" b="1" dirty="0"/>
              <a:t>легкого </a:t>
            </a:r>
            <a:r>
              <a:rPr lang="ru-RU" dirty="0" smtClean="0"/>
              <a:t>(диагностическая значимость)значительно выше)</a:t>
            </a:r>
          </a:p>
          <a:p>
            <a:r>
              <a:rPr lang="ru-RU" b="1" dirty="0" err="1" smtClean="0"/>
              <a:t>трансбронхиальная</a:t>
            </a:r>
            <a:r>
              <a:rPr lang="ru-RU" b="1" dirty="0" smtClean="0"/>
              <a:t> биопсия </a:t>
            </a:r>
            <a:r>
              <a:rPr lang="ru-RU" dirty="0"/>
              <a:t>слизистой оболочки носа и придаточных пазух. </a:t>
            </a:r>
            <a:endParaRPr lang="ru-RU" dirty="0" smtClean="0"/>
          </a:p>
          <a:p>
            <a:r>
              <a:rPr lang="ru-RU" b="1" dirty="0" smtClean="0"/>
              <a:t>биопсия </a:t>
            </a:r>
            <a:r>
              <a:rPr lang="ru-RU" b="1" dirty="0"/>
              <a:t>кожно- </a:t>
            </a:r>
            <a:r>
              <a:rPr lang="ru-RU" dirty="0"/>
              <a:t>мышечного </a:t>
            </a:r>
            <a:r>
              <a:rPr lang="ru-RU" dirty="0" smtClean="0"/>
              <a:t>лоскута.</a:t>
            </a:r>
            <a:endParaRPr lang="ru-RU" dirty="0"/>
          </a:p>
          <a:p>
            <a:r>
              <a:rPr lang="ru-RU" b="1" dirty="0"/>
              <a:t>б</a:t>
            </a:r>
            <a:r>
              <a:rPr lang="ru-RU" b="1" dirty="0" smtClean="0"/>
              <a:t>иопсия </a:t>
            </a:r>
            <a:r>
              <a:rPr lang="ru-RU" b="1" dirty="0"/>
              <a:t>почки </a:t>
            </a:r>
            <a:r>
              <a:rPr lang="ru-RU" dirty="0"/>
              <a:t>(</a:t>
            </a:r>
            <a:r>
              <a:rPr lang="en-US" dirty="0"/>
              <a:t>c</a:t>
            </a:r>
            <a:r>
              <a:rPr lang="ru-RU" dirty="0"/>
              <a:t> обязательным применением </a:t>
            </a:r>
            <a:r>
              <a:rPr lang="ru-RU" dirty="0" err="1"/>
              <a:t>иммунолюминисцентной</a:t>
            </a:r>
            <a:r>
              <a:rPr lang="ru-RU" dirty="0"/>
              <a:t> микроскопии) </a:t>
            </a:r>
            <a:endParaRPr lang="ru-RU" dirty="0" smtClean="0"/>
          </a:p>
          <a:p>
            <a:r>
              <a:rPr lang="ru-RU" dirty="0" smtClean="0"/>
              <a:t>Показаниями </a:t>
            </a:r>
            <a:r>
              <a:rPr lang="ru-RU" b="1" dirty="0"/>
              <a:t>к диагностической биопсии почки </a:t>
            </a:r>
            <a:r>
              <a:rPr lang="ru-RU" dirty="0"/>
              <a:t>являются:</a:t>
            </a:r>
          </a:p>
          <a:p>
            <a:pPr marL="0" lvl="0" indent="0">
              <a:buNone/>
            </a:pPr>
            <a:r>
              <a:rPr lang="ru-RU" dirty="0" smtClean="0"/>
              <a:t>1)нефропатия </a:t>
            </a:r>
            <a:r>
              <a:rPr lang="ru-RU" dirty="0"/>
              <a:t>неясного генеза с протеинурией более 1 г/л, постоянной или рецидивирующей клубочковой гематурией;</a:t>
            </a:r>
          </a:p>
          <a:p>
            <a:pPr marL="0" lvl="0" indent="0">
              <a:buNone/>
            </a:pPr>
            <a:r>
              <a:rPr lang="ru-RU" dirty="0" smtClean="0"/>
              <a:t>2)острая </a:t>
            </a:r>
            <a:r>
              <a:rPr lang="ru-RU" dirty="0"/>
              <a:t>или подострая почечная недостаточность с симптомами ГН или с системными проявлениями.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4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2.Системные </a:t>
            </a:r>
            <a:r>
              <a:rPr lang="ru-RU" b="1" dirty="0" err="1" smtClean="0"/>
              <a:t>васкулиты</a:t>
            </a:r>
            <a:r>
              <a:rPr lang="ru-RU" b="1" dirty="0" smtClean="0"/>
              <a:t> мелких сосудов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 err="1" smtClean="0"/>
              <a:t>Иммунокомплексные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васкулиты</a:t>
            </a:r>
            <a:r>
              <a:rPr lang="ru-RU" b="1" u="sng" dirty="0"/>
              <a:t> мелких </a:t>
            </a:r>
            <a:r>
              <a:rPr lang="ru-RU" b="1" u="sng" dirty="0" smtClean="0"/>
              <a:t>сосудов:</a:t>
            </a:r>
          </a:p>
          <a:p>
            <a:pPr marL="0" indent="0">
              <a:buNone/>
            </a:pPr>
            <a:r>
              <a:rPr lang="ru-RU" b="1" dirty="0" smtClean="0"/>
              <a:t>-</a:t>
            </a:r>
            <a:r>
              <a:rPr lang="ru-RU" dirty="0" smtClean="0"/>
              <a:t>анти-</a:t>
            </a:r>
            <a:r>
              <a:rPr lang="en-US" dirty="0" smtClean="0"/>
              <a:t>GMB</a:t>
            </a:r>
            <a:r>
              <a:rPr lang="ru-RU" dirty="0" smtClean="0"/>
              <a:t> болезнь (заболевание, ассоциированное с антителами к БМК – синдром </a:t>
            </a:r>
            <a:r>
              <a:rPr lang="ru-RU" dirty="0" err="1" smtClean="0"/>
              <a:t>Гудпасчера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 err="1" smtClean="0"/>
              <a:t>криоглобулинемический</a:t>
            </a:r>
            <a:r>
              <a:rPr lang="ru-RU" dirty="0" smtClean="0"/>
              <a:t> </a:t>
            </a:r>
            <a:r>
              <a:rPr lang="ru-RU" dirty="0" err="1" smtClean="0"/>
              <a:t>васкулит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-иммуноглобулин-А </a:t>
            </a:r>
            <a:r>
              <a:rPr lang="ru-RU" dirty="0" err="1" smtClean="0"/>
              <a:t>васкулит</a:t>
            </a:r>
            <a:r>
              <a:rPr lang="ru-RU" dirty="0" smtClean="0"/>
              <a:t> (геморрагический </a:t>
            </a:r>
            <a:r>
              <a:rPr lang="ru-RU" dirty="0" err="1" smtClean="0"/>
              <a:t>васкулит</a:t>
            </a:r>
            <a:r>
              <a:rPr lang="ru-RU" dirty="0" smtClean="0"/>
              <a:t>, пурпура </a:t>
            </a:r>
            <a:r>
              <a:rPr lang="ru-RU" dirty="0" err="1" smtClean="0"/>
              <a:t>Шенлейна-Геноха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 err="1" smtClean="0"/>
              <a:t>гипокомплементарный</a:t>
            </a:r>
            <a:r>
              <a:rPr lang="ru-RU" dirty="0" smtClean="0"/>
              <a:t> </a:t>
            </a:r>
            <a:r>
              <a:rPr lang="ru-RU" dirty="0" err="1" smtClean="0"/>
              <a:t>уртикарный</a:t>
            </a:r>
            <a:r>
              <a:rPr lang="ru-RU" dirty="0" smtClean="0"/>
              <a:t> </a:t>
            </a:r>
            <a:r>
              <a:rPr lang="ru-RU" dirty="0" err="1" smtClean="0"/>
              <a:t>васкулит</a:t>
            </a:r>
            <a:r>
              <a:rPr lang="ru-RU" dirty="0" smtClean="0"/>
              <a:t> (анти-С1</a:t>
            </a:r>
            <a:r>
              <a:rPr lang="en-US" dirty="0" smtClean="0"/>
              <a:t>q</a:t>
            </a:r>
            <a:r>
              <a:rPr lang="ru-RU" dirty="0" smtClean="0"/>
              <a:t> </a:t>
            </a:r>
            <a:r>
              <a:rPr lang="ru-RU" dirty="0" err="1" smtClean="0"/>
              <a:t>васкулит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96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Иммуноглобулин-А ассоциированный </a:t>
            </a:r>
            <a:r>
              <a:rPr lang="ru-RU" sz="3200" b="1" dirty="0" err="1" smtClean="0"/>
              <a:t>васкулит</a:t>
            </a:r>
            <a:r>
              <a:rPr lang="ru-RU" sz="3200" b="1" dirty="0" smtClean="0"/>
              <a:t> (болезнь </a:t>
            </a:r>
            <a:r>
              <a:rPr lang="ru-RU" sz="3200" b="1" dirty="0" err="1" smtClean="0"/>
              <a:t>Шенлейна-Геноха</a:t>
            </a:r>
            <a:r>
              <a:rPr lang="ru-RU" sz="3200" b="1" dirty="0" smtClean="0"/>
              <a:t>) (устар. пурпура </a:t>
            </a:r>
            <a:r>
              <a:rPr lang="ru-RU" sz="3200" b="1" dirty="0" err="1" smtClean="0"/>
              <a:t>Шенлейна-Геноха</a:t>
            </a:r>
            <a:r>
              <a:rPr lang="ru-RU" sz="3200" b="1" dirty="0" smtClean="0"/>
              <a:t>)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Системный </a:t>
            </a:r>
            <a:r>
              <a:rPr lang="ru-RU" dirty="0" err="1" smtClean="0"/>
              <a:t>васкулит</a:t>
            </a:r>
            <a:r>
              <a:rPr lang="ru-RU" dirty="0" smtClean="0"/>
              <a:t>, при котором  поражаются </a:t>
            </a:r>
            <a:r>
              <a:rPr lang="ru-RU" b="1" dirty="0"/>
              <a:t>мелкие сосуды </a:t>
            </a:r>
            <a:r>
              <a:rPr lang="ru-RU" dirty="0"/>
              <a:t>(капилляры, </a:t>
            </a:r>
            <a:r>
              <a:rPr lang="ru-RU" dirty="0" err="1"/>
              <a:t>венулы</a:t>
            </a:r>
            <a:r>
              <a:rPr lang="ru-RU" dirty="0"/>
              <a:t>, </a:t>
            </a:r>
            <a:r>
              <a:rPr lang="ru-RU" dirty="0" smtClean="0"/>
              <a:t>артериолы) и определяются иммунные депозиты, главным образом </a:t>
            </a:r>
            <a:r>
              <a:rPr lang="ru-RU" dirty="0" err="1" smtClean="0"/>
              <a:t>IgA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Типичны </a:t>
            </a:r>
            <a:r>
              <a:rPr lang="ru-RU" dirty="0"/>
              <a:t>поражение кожи, кишечника и почек в сочетании с артралгиями или артритом.</a:t>
            </a:r>
          </a:p>
        </p:txBody>
      </p:sp>
    </p:spTree>
    <p:extLst>
      <p:ext uri="{BB962C8B-B14F-4D97-AF65-F5344CB8AC3E}">
        <p14:creationId xmlns:p14="http://schemas.microsoft.com/office/powerpoint/2010/main" val="413854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45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Иммуноглобулин-А ассоциированный </a:t>
            </a:r>
            <a:r>
              <a:rPr lang="ru-RU" sz="3200" b="1" dirty="0" err="1"/>
              <a:t>васкулит</a:t>
            </a:r>
            <a:r>
              <a:rPr lang="ru-RU" sz="3200" b="1" dirty="0"/>
              <a:t> (болезнь </a:t>
            </a:r>
            <a:r>
              <a:rPr lang="ru-RU" sz="3200" b="1" dirty="0" err="1"/>
              <a:t>Шенлейна-Геноха</a:t>
            </a:r>
            <a:r>
              <a:rPr lang="ru-RU" sz="3200" b="1" dirty="0" smtClean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Клиническая картина:</a:t>
            </a:r>
          </a:p>
          <a:p>
            <a:r>
              <a:rPr lang="ru-RU" sz="1600" dirty="0" smtClean="0"/>
              <a:t>Болезнь имеет </a:t>
            </a:r>
            <a:r>
              <a:rPr lang="ru-RU" sz="1600" b="1" dirty="0" smtClean="0"/>
              <a:t>острое начало</a:t>
            </a:r>
            <a:r>
              <a:rPr lang="ru-RU" sz="1600" dirty="0" smtClean="0"/>
              <a:t>. В 50% случаев проявляется через 1-2 недели после ОРВИ, иногда инфекции ЖКТ. Может возникать на фоне заболеваний печения, неспецифических воспалительных заболеваний кишечника, </a:t>
            </a:r>
            <a:r>
              <a:rPr lang="ru-RU" sz="1600" dirty="0" err="1" smtClean="0"/>
              <a:t>анкилозирующего</a:t>
            </a:r>
            <a:r>
              <a:rPr lang="ru-RU" sz="1600" dirty="0" smtClean="0"/>
              <a:t> спондилоартрита.</a:t>
            </a:r>
          </a:p>
          <a:p>
            <a:r>
              <a:rPr lang="ru-RU" sz="1600" b="1" dirty="0" smtClean="0"/>
              <a:t>Поражение кожи </a:t>
            </a:r>
            <a:r>
              <a:rPr lang="ru-RU" sz="1600" dirty="0" smtClean="0"/>
              <a:t>– (у 90%) - симметричная </a:t>
            </a:r>
            <a:r>
              <a:rPr lang="ru-RU" sz="1600" dirty="0" err="1" smtClean="0"/>
              <a:t>петехиальная</a:t>
            </a:r>
            <a:r>
              <a:rPr lang="ru-RU" sz="1600" dirty="0" smtClean="0"/>
              <a:t> сыпь, пятнистая сыпь или крапивница, переходящая в  пальпируемую пурпуру, </a:t>
            </a:r>
            <a:r>
              <a:rPr lang="ru-RU" sz="1600" dirty="0"/>
              <a:t>иногда в сочетании с </a:t>
            </a:r>
            <a:r>
              <a:rPr lang="ru-RU" sz="1600" dirty="0" err="1"/>
              <a:t>эритематозными</a:t>
            </a:r>
            <a:r>
              <a:rPr lang="ru-RU" sz="1600" dirty="0"/>
              <a:t> пятнами, папулами, пузырьками, что может сопровождаться зудом. Высыпания преимущественно локализуются в дистальных отделах нижних конечностей, постепенно распространяясь на бедра и ягодицы (реже- на верхние конечности, живот, спину). Как правило, через несколько дней высыпания бледнеют, приобретают бурую окраску, затем исчезают или сохраняются в виде участков гиперпигментации.</a:t>
            </a:r>
          </a:p>
          <a:p>
            <a:r>
              <a:rPr lang="ru-RU" sz="1600" b="1" dirty="0"/>
              <a:t>Поражение суставов </a:t>
            </a:r>
            <a:r>
              <a:rPr lang="ru-RU" sz="1600" dirty="0"/>
              <a:t>(59- 100</a:t>
            </a:r>
            <a:r>
              <a:rPr lang="ru-RU" sz="1600" dirty="0" smtClean="0"/>
              <a:t>%) - </a:t>
            </a:r>
            <a:r>
              <a:rPr lang="ru-RU" sz="1600" dirty="0"/>
              <a:t>характеризуется мигрирующими артралгиями в первую очередь  крупных суставов нижних </a:t>
            </a:r>
            <a:r>
              <a:rPr lang="ru-RU" sz="1600" dirty="0" smtClean="0"/>
              <a:t>конечностей (коленных и голеностопных суставов).</a:t>
            </a:r>
            <a:endParaRPr lang="ru-RU" sz="1600" dirty="0"/>
          </a:p>
          <a:p>
            <a:r>
              <a:rPr lang="ru-RU" sz="1600" b="1" dirty="0"/>
              <a:t>Поражение ЖКТ </a:t>
            </a:r>
            <a:r>
              <a:rPr lang="ru-RU" sz="1600" b="1" dirty="0" smtClean="0"/>
              <a:t>- (у </a:t>
            </a:r>
            <a:r>
              <a:rPr lang="ru-RU" sz="1600" dirty="0" smtClean="0"/>
              <a:t>65</a:t>
            </a:r>
            <a:r>
              <a:rPr lang="ru-RU" sz="1600" dirty="0"/>
              <a:t>%) проявляется схваткообразными болями в животе, </a:t>
            </a:r>
            <a:r>
              <a:rPr lang="ru-RU" sz="1600" dirty="0" smtClean="0"/>
              <a:t>диффузными, тошнотой</a:t>
            </a:r>
            <a:r>
              <a:rPr lang="ru-RU" sz="1600" dirty="0"/>
              <a:t>, рвотой, </a:t>
            </a:r>
            <a:r>
              <a:rPr lang="ru-RU" sz="1600" dirty="0" smtClean="0"/>
              <a:t>иногда кровавая диарея, редко </a:t>
            </a:r>
            <a:r>
              <a:rPr lang="ru-RU" sz="1600" dirty="0"/>
              <a:t>желудочно-кишечным кровотечением.</a:t>
            </a:r>
          </a:p>
          <a:p>
            <a:r>
              <a:rPr lang="ru-RU" sz="1600" b="1" dirty="0"/>
              <a:t>Поражение почек </a:t>
            </a:r>
            <a:r>
              <a:rPr lang="ru-RU" sz="1600" b="1" dirty="0" smtClean="0"/>
              <a:t> - </a:t>
            </a:r>
            <a:r>
              <a:rPr lang="ru-RU" sz="1600" dirty="0" smtClean="0"/>
              <a:t>(</a:t>
            </a:r>
            <a:r>
              <a:rPr lang="ru-RU" sz="1600" dirty="0"/>
              <a:t>10- 60%) </a:t>
            </a:r>
            <a:r>
              <a:rPr lang="ru-RU" sz="1600" dirty="0" smtClean="0"/>
              <a:t>как при </a:t>
            </a:r>
            <a:r>
              <a:rPr lang="en-US" sz="1600" dirty="0" err="1" smtClean="0"/>
              <a:t>Yg</a:t>
            </a:r>
            <a:r>
              <a:rPr lang="en-US" sz="1600" dirty="0" smtClean="0"/>
              <a:t> A</a:t>
            </a:r>
            <a:r>
              <a:rPr lang="ru-RU" sz="1600" dirty="0" smtClean="0"/>
              <a:t>-нефропатии. Обычно </a:t>
            </a:r>
            <a:r>
              <a:rPr lang="ru-RU" sz="1600" dirty="0"/>
              <a:t>встречается бессимптомная изолированная микро- или макрогематурия, иногда в сочетании с умеренной протеинурией, очень редко осложняющаяся нефротическим синдромом и артериальной гипертензией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Другие </a:t>
            </a:r>
            <a:r>
              <a:rPr lang="ru-RU" sz="1600" dirty="0" smtClean="0"/>
              <a:t>– редко изменения в легких (кровохарканье), </a:t>
            </a:r>
            <a:r>
              <a:rPr lang="ru-RU" sz="1600" b="1" dirty="0" smtClean="0"/>
              <a:t>ЦНС</a:t>
            </a:r>
            <a:r>
              <a:rPr lang="ru-RU" sz="1600" dirty="0" smtClean="0"/>
              <a:t> (головная боль, судороги.</a:t>
            </a:r>
          </a:p>
          <a:p>
            <a:r>
              <a:rPr lang="ru-RU" sz="1600" dirty="0" smtClean="0"/>
              <a:t>Прогноз – через 2 недели кожные изменения исчезают. У подростков и взрослых протекает более тяжело и длительно.</a:t>
            </a: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55084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21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Иммуноглобулин-А ассоциированный </a:t>
            </a:r>
            <a:r>
              <a:rPr lang="ru-RU" sz="2800" b="1" dirty="0" err="1"/>
              <a:t>васкулит</a:t>
            </a:r>
            <a:r>
              <a:rPr lang="ru-RU" sz="2800" b="1" dirty="0"/>
              <a:t> (болезнь </a:t>
            </a:r>
            <a:r>
              <a:rPr lang="ru-RU" sz="2800" b="1" dirty="0" err="1"/>
              <a:t>Шенлейна-Геноха</a:t>
            </a:r>
            <a:r>
              <a:rPr lang="ru-RU" sz="2800" b="1" dirty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lvl="0" indent="449263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Диагностические критерии </a:t>
            </a:r>
            <a:r>
              <a:rPr lang="ru-RU" altLang="ru-RU" sz="16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(J.A. </a:t>
            </a:r>
            <a:r>
              <a:rPr lang="ru-RU" altLang="ru-RU" sz="1600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Miles</a:t>
            </a:r>
            <a:r>
              <a:rPr lang="ru-RU" altLang="ru-RU" sz="16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1600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соавт</a:t>
            </a:r>
            <a:r>
              <a:rPr lang="ru-RU" altLang="ru-RU" sz="16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., 1990</a:t>
            </a:r>
            <a:r>
              <a:rPr lang="ru-RU" altLang="ru-RU" sz="16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):</a:t>
            </a:r>
          </a:p>
          <a:p>
            <a:pPr marL="0" lvl="0" indent="449263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altLang="ru-RU" sz="1800" dirty="0">
              <a:latin typeface="Arial" pitchFamily="34" charset="0"/>
              <a:cs typeface="Arial" pitchFamily="34" charset="0"/>
            </a:endParaRPr>
          </a:p>
          <a:p>
            <a:pPr marL="0" lv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altLang="ru-RU" sz="4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0480"/>
              </p:ext>
            </p:extLst>
          </p:nvPr>
        </p:nvGraphicFramePr>
        <p:xfrm>
          <a:off x="0" y="1484785"/>
          <a:ext cx="9143999" cy="5671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0576"/>
                <a:gridCol w="5513423"/>
              </a:tblGrid>
              <a:tr h="979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Критерий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Определение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Пальпируемая пурпура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Слегка возвышающиеся геморрагические кожные изменения, не связанные с тромбоцитопенией.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Возраст моложе 20 лет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Начало заболевания приходится на возраст моложе 20 лет.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4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Боли в животе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Диффузные боли в животе, усиливающиеся после приема пищи, или ишемия кишечника (возможно развитие кишечного кровотечения)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9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Данные биопсии: обнаружение гранулоцитов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Инфильтрация гранулоцитами стенки артериол и </a:t>
                      </a:r>
                      <a:r>
                        <a:rPr lang="ru-RU" sz="2000" dirty="0" err="1">
                          <a:effectLst/>
                        </a:rPr>
                        <a:t>венул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11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Требуется наличие не менее 3 из 6 признаков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4739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Иммуноглобулин-А ассоциированный </a:t>
            </a:r>
            <a:r>
              <a:rPr lang="ru-RU" b="1" dirty="0" err="1"/>
              <a:t>васкулит</a:t>
            </a:r>
            <a:r>
              <a:rPr lang="ru-RU" b="1" dirty="0"/>
              <a:t> (болезнь </a:t>
            </a:r>
            <a:r>
              <a:rPr lang="ru-RU" b="1" dirty="0" err="1"/>
              <a:t>Шенлейна-Геноха</a:t>
            </a:r>
            <a:r>
              <a:rPr lang="ru-RU" b="1" dirty="0"/>
              <a:t>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 smtClean="0"/>
              <a:t>Диагностика:</a:t>
            </a:r>
          </a:p>
          <a:p>
            <a:r>
              <a:rPr lang="ru-RU" dirty="0" smtClean="0"/>
              <a:t>Клиническая картина,</a:t>
            </a:r>
          </a:p>
          <a:p>
            <a:r>
              <a:rPr lang="ru-RU" dirty="0" smtClean="0"/>
              <a:t>Гистологическая картина </a:t>
            </a:r>
            <a:r>
              <a:rPr lang="ru-RU" b="1" dirty="0" smtClean="0"/>
              <a:t>биоптата кожи</a:t>
            </a:r>
            <a:r>
              <a:rPr lang="ru-RU" dirty="0" smtClean="0"/>
              <a:t>, который необходимо взять в течение 24 ч от появления изменений (депозиты </a:t>
            </a:r>
            <a:r>
              <a:rPr lang="en-US" dirty="0" smtClean="0"/>
              <a:t>Ig A</a:t>
            </a:r>
            <a:r>
              <a:rPr lang="ru-RU" dirty="0" smtClean="0"/>
              <a:t> в стенке мелких сосудов и </a:t>
            </a:r>
            <a:r>
              <a:rPr lang="ru-RU" dirty="0" err="1" smtClean="0"/>
              <a:t>периваскулярно</a:t>
            </a:r>
            <a:r>
              <a:rPr lang="ru-RU" dirty="0" smtClean="0"/>
              <a:t>),</a:t>
            </a:r>
          </a:p>
          <a:p>
            <a:r>
              <a:rPr lang="ru-RU" b="1" dirty="0" smtClean="0"/>
              <a:t>Биопсия почек </a:t>
            </a:r>
            <a:r>
              <a:rPr lang="ru-RU" dirty="0" smtClean="0"/>
              <a:t>показана исключительно при тяжелой протеинурии или гематурии.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8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Классификация СВ (2)</a:t>
            </a:r>
            <a:br>
              <a:rPr lang="ru-RU" sz="2800" b="1" dirty="0" smtClean="0"/>
            </a:br>
            <a:r>
              <a:rPr lang="ru-RU" sz="2800" b="1" dirty="0" smtClean="0"/>
              <a:t>( </a:t>
            </a:r>
            <a:r>
              <a:rPr lang="en-US" sz="2800" b="1" dirty="0" smtClean="0"/>
              <a:t>Chapel Hill Consensus Conference</a:t>
            </a:r>
            <a:r>
              <a:rPr lang="ru-RU" sz="2800" b="1" dirty="0" smtClean="0"/>
              <a:t>, 2012 г.).</a:t>
            </a:r>
            <a:br>
              <a:rPr lang="ru-RU" sz="2800" b="1" dirty="0" smtClean="0"/>
            </a:b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195597"/>
              </p:ext>
            </p:extLst>
          </p:nvPr>
        </p:nvGraphicFramePr>
        <p:xfrm>
          <a:off x="0" y="836712"/>
          <a:ext cx="9143999" cy="7091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9"/>
              </a:tblGrid>
              <a:tr h="998874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</a:rPr>
                        <a:t>Васкулит</a:t>
                      </a:r>
                      <a:r>
                        <a:rPr lang="ru-RU" sz="1800" dirty="0" smtClean="0">
                          <a:effectLst/>
                        </a:rPr>
                        <a:t>, поражающий сосуды различных размеров</a:t>
                      </a:r>
                      <a:endParaRPr lang="ru-RU" sz="18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болезнь </a:t>
                      </a:r>
                      <a:r>
                        <a:rPr lang="ru-RU" sz="1800" dirty="0" err="1">
                          <a:effectLst/>
                        </a:rPr>
                        <a:t>Бехчета</a:t>
                      </a:r>
                      <a:endParaRPr lang="ru-RU" sz="18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синдром Когана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17710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r>
                        <a:rPr lang="ru-RU" sz="1800" dirty="0">
                          <a:effectLst/>
                        </a:rPr>
                        <a:t> с поражением сосудов единственного органа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кожный </a:t>
                      </a:r>
                      <a:r>
                        <a:rPr lang="ru-RU" sz="1800" dirty="0" err="1">
                          <a:effectLst/>
                        </a:rPr>
                        <a:t>лейкоцитокластический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ангиит</a:t>
                      </a:r>
                      <a:endParaRPr lang="ru-RU" sz="18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кожный артериит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первичный </a:t>
                      </a: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r>
                        <a:rPr lang="ru-RU" sz="1800" dirty="0">
                          <a:effectLst/>
                        </a:rPr>
                        <a:t> центральной нервной системы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изолированный аортит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другие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8098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r>
                        <a:rPr lang="ru-RU" sz="1800" dirty="0">
                          <a:effectLst/>
                        </a:rPr>
                        <a:t> ассоциированный с системными заболеваниями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</a:t>
                      </a: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r>
                        <a:rPr lang="ru-RU" sz="1800" dirty="0">
                          <a:effectLst/>
                        </a:rPr>
                        <a:t> при СКВ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ревматоидный </a:t>
                      </a: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endParaRPr lang="ru-RU" sz="18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</a:t>
                      </a:r>
                      <a:r>
                        <a:rPr lang="ru-RU" sz="1800" dirty="0" err="1">
                          <a:effectLst/>
                        </a:rPr>
                        <a:t>саркоидный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васкулит</a:t>
                      </a:r>
                      <a:endParaRPr lang="ru-RU" sz="18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         другие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7244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, ассоциированный с определенными </a:t>
                      </a:r>
                      <a:r>
                        <a:rPr lang="ru-RU" sz="1600" dirty="0" err="1">
                          <a:effectLst/>
                        </a:rPr>
                        <a:t>этиологичесими</a:t>
                      </a:r>
                      <a:r>
                        <a:rPr lang="ru-RU" sz="1600" dirty="0">
                          <a:effectLst/>
                        </a:rPr>
                        <a:t> факторами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ru-RU" sz="1600" dirty="0" err="1">
                          <a:effectLst/>
                        </a:rPr>
                        <a:t>криоглобулинемический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, ассоциированный в вирусом гепатита С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, ассоциированный в вирусом гепатита В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аортит, ассоциированный с сифилисом</a:t>
                      </a: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лекарственный </a:t>
                      </a:r>
                      <a:r>
                        <a:rPr lang="ru-RU" sz="1600" dirty="0" err="1">
                          <a:effectLst/>
                        </a:rPr>
                        <a:t>иммунокомплексный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endParaRPr lang="ru-RU" sz="16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лекарственный АНЦА- ассоциированный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endParaRPr lang="ru-RU" sz="16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</a:t>
                      </a:r>
                      <a:r>
                        <a:rPr lang="ru-RU" sz="1600" dirty="0" err="1">
                          <a:effectLst/>
                        </a:rPr>
                        <a:t>паранеопластический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endParaRPr lang="ru-RU" sz="1600" dirty="0">
                        <a:effectLst/>
                      </a:endParaRPr>
                    </a:p>
                    <a:p>
                      <a:pPr marL="6858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         другие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9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602432"/>
          </a:xfrm>
        </p:spPr>
        <p:txBody>
          <a:bodyPr>
            <a:normAutofit/>
          </a:bodyPr>
          <a:lstStyle/>
          <a:p>
            <a:r>
              <a:rPr lang="ru-RU" sz="2800" b="1" dirty="0"/>
              <a:t>Иммуноглобулин-А ассоциированный </a:t>
            </a:r>
            <a:r>
              <a:rPr lang="ru-RU" sz="2800" b="1" dirty="0" err="1"/>
              <a:t>васкулит</a:t>
            </a:r>
            <a:r>
              <a:rPr lang="ru-RU" sz="2800" b="1" dirty="0"/>
              <a:t> (болезнь </a:t>
            </a:r>
            <a:r>
              <a:rPr lang="ru-RU" sz="2800" b="1" dirty="0" err="1"/>
              <a:t>Шенлейна-Геноха</a:t>
            </a:r>
            <a:r>
              <a:rPr lang="ru-RU" sz="2800" b="1" dirty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Лечение:</a:t>
            </a:r>
          </a:p>
          <a:p>
            <a:r>
              <a:rPr lang="ru-RU" sz="1600" dirty="0" smtClean="0"/>
              <a:t>Достаточно симптоматического лечения, если нет тяжелых поражений ЖКТ или почек.</a:t>
            </a:r>
          </a:p>
          <a:p>
            <a:r>
              <a:rPr lang="ru-RU" sz="1600" dirty="0" smtClean="0"/>
              <a:t>Исключить из </a:t>
            </a:r>
            <a:r>
              <a:rPr lang="ru-RU" sz="1600" b="1" dirty="0" smtClean="0"/>
              <a:t>диеты </a:t>
            </a:r>
            <a:r>
              <a:rPr lang="ru-RU" sz="1600" dirty="0" smtClean="0"/>
              <a:t>облигатные аллергены и продукты, на которых отмечалась аллергическая реакция,</a:t>
            </a:r>
          </a:p>
          <a:p>
            <a:r>
              <a:rPr lang="ru-RU" sz="1600" b="1" dirty="0" smtClean="0"/>
              <a:t>Санация очагов инфекции </a:t>
            </a:r>
            <a:r>
              <a:rPr lang="ru-RU" sz="1600" dirty="0" smtClean="0"/>
              <a:t>(носоглотки, полости рта, желчных путей, желудка, кишечника)</a:t>
            </a:r>
          </a:p>
          <a:p>
            <a:r>
              <a:rPr lang="ru-RU" sz="1600" b="1" dirty="0" smtClean="0"/>
              <a:t>Антикоагулянты </a:t>
            </a:r>
            <a:r>
              <a:rPr lang="ru-RU" sz="1600" dirty="0" smtClean="0"/>
              <a:t>(гепарин 5000 </a:t>
            </a:r>
            <a:r>
              <a:rPr lang="ru-RU" sz="1600" dirty="0" err="1" smtClean="0"/>
              <a:t>ед</a:t>
            </a:r>
            <a:r>
              <a:rPr lang="ru-RU" sz="1600" dirty="0" smtClean="0"/>
              <a:t> 2 раза в день, курс 6-8 дней), далее </a:t>
            </a:r>
            <a:r>
              <a:rPr lang="ru-RU" sz="1600" dirty="0" err="1" smtClean="0"/>
              <a:t>дезагреганты</a:t>
            </a:r>
            <a:r>
              <a:rPr lang="ru-RU" sz="1600" dirty="0" smtClean="0"/>
              <a:t> (</a:t>
            </a:r>
            <a:r>
              <a:rPr lang="ru-RU" sz="1600" dirty="0" err="1" smtClean="0"/>
              <a:t>курантил</a:t>
            </a:r>
            <a:r>
              <a:rPr lang="ru-RU" sz="1600" dirty="0" smtClean="0"/>
              <a:t>, </a:t>
            </a:r>
            <a:r>
              <a:rPr lang="ru-RU" sz="1600" dirty="0" err="1" smtClean="0"/>
              <a:t>трентал</a:t>
            </a:r>
            <a:r>
              <a:rPr lang="ru-RU" sz="1600" dirty="0" smtClean="0"/>
              <a:t>)</a:t>
            </a:r>
          </a:p>
          <a:p>
            <a:r>
              <a:rPr lang="ru-RU" sz="1600" b="1" dirty="0" smtClean="0"/>
              <a:t>ГКС</a:t>
            </a:r>
            <a:r>
              <a:rPr lang="ru-RU" sz="1600" dirty="0" smtClean="0"/>
              <a:t> (симптомы со стороны суставов) НПВП избегайте при поражении почек,</a:t>
            </a:r>
          </a:p>
          <a:p>
            <a:r>
              <a:rPr lang="ru-RU" sz="1600" dirty="0" smtClean="0"/>
              <a:t>Кожные изменений –</a:t>
            </a:r>
            <a:r>
              <a:rPr lang="ru-RU" sz="1600" b="1" dirty="0" err="1" smtClean="0"/>
              <a:t>сульфасалазин</a:t>
            </a:r>
            <a:r>
              <a:rPr lang="ru-RU" sz="1600" b="1" dirty="0" smtClean="0"/>
              <a:t> </a:t>
            </a:r>
            <a:r>
              <a:rPr lang="ru-RU" sz="1600" dirty="0" smtClean="0"/>
              <a:t>(500-1000 мг 2 раза в сутки), колхицин (1-2 мг/</a:t>
            </a:r>
            <a:r>
              <a:rPr lang="ru-RU" sz="1600" dirty="0" err="1" smtClean="0"/>
              <a:t>сут</a:t>
            </a:r>
            <a:r>
              <a:rPr lang="ru-RU" sz="1600" dirty="0" smtClean="0"/>
              <a:t>), ГКС.</a:t>
            </a:r>
          </a:p>
          <a:p>
            <a:r>
              <a:rPr lang="ru-RU" sz="1600" dirty="0" smtClean="0"/>
              <a:t>При поражении ЖКТ –</a:t>
            </a:r>
            <a:r>
              <a:rPr lang="ru-RU" sz="1600" b="1" dirty="0" smtClean="0"/>
              <a:t>Преднизолон</a:t>
            </a:r>
            <a:r>
              <a:rPr lang="ru-RU" sz="1600" dirty="0" smtClean="0"/>
              <a:t> 300-500 мг/</a:t>
            </a:r>
            <a:r>
              <a:rPr lang="ru-RU" sz="1600" dirty="0" err="1" smtClean="0"/>
              <a:t>сут</a:t>
            </a:r>
            <a:r>
              <a:rPr lang="ru-RU" sz="1600" dirty="0" smtClean="0"/>
              <a:t>  в/в капельное введение , 3 </a:t>
            </a:r>
            <a:r>
              <a:rPr lang="ru-RU" sz="1600" dirty="0" err="1" smtClean="0"/>
              <a:t>инфузии</a:t>
            </a:r>
            <a:r>
              <a:rPr lang="ru-RU" sz="1600" dirty="0" smtClean="0"/>
              <a:t>, с последующим переходом на пероральный прием в дозе  по 0,5 мг/кг в сутки в течение 2-3 недель и быстрым снижением дозы (по 5 мг каждые 3 </a:t>
            </a:r>
            <a:r>
              <a:rPr lang="ru-RU" sz="1600" dirty="0" err="1" smtClean="0"/>
              <a:t>сут</a:t>
            </a:r>
            <a:r>
              <a:rPr lang="ru-RU" sz="1600" dirty="0" smtClean="0"/>
              <a:t>) до полной отмены.</a:t>
            </a:r>
          </a:p>
          <a:p>
            <a:r>
              <a:rPr lang="ru-RU" sz="1600" dirty="0" smtClean="0"/>
              <a:t>В </a:t>
            </a:r>
            <a:r>
              <a:rPr lang="ru-RU" sz="1600" b="1" dirty="0" smtClean="0"/>
              <a:t>тяжелых случаях </a:t>
            </a:r>
            <a:r>
              <a:rPr lang="ru-RU" sz="1600" dirty="0" smtClean="0"/>
              <a:t>при быстропрогрессирующем ГН – высокие дозы ГКС  (по 1 мг/кг в сутки 4-6 недель с последующим снижением дозы по 2,5 мг в неделю до полной отмены), </a:t>
            </a:r>
            <a:r>
              <a:rPr lang="ru-RU" sz="1600" dirty="0" err="1" smtClean="0"/>
              <a:t>иммуносупрессивные</a:t>
            </a:r>
            <a:r>
              <a:rPr lang="ru-RU" sz="1600" dirty="0" smtClean="0"/>
              <a:t> препараты (</a:t>
            </a:r>
            <a:r>
              <a:rPr lang="ru-RU" sz="1600" dirty="0" err="1" smtClean="0"/>
              <a:t>азатиоприн</a:t>
            </a:r>
            <a:r>
              <a:rPr lang="ru-RU" sz="1600" dirty="0" smtClean="0"/>
              <a:t>, </a:t>
            </a:r>
            <a:r>
              <a:rPr lang="ru-RU" sz="1600" dirty="0" err="1" smtClean="0"/>
              <a:t>циклофосфамид</a:t>
            </a:r>
            <a:r>
              <a:rPr lang="ru-RU" sz="1600" dirty="0" smtClean="0"/>
              <a:t>, </a:t>
            </a:r>
            <a:r>
              <a:rPr lang="ru-RU" sz="1600" dirty="0" err="1" smtClean="0"/>
              <a:t>микофенолата</a:t>
            </a:r>
            <a:r>
              <a:rPr lang="ru-RU" sz="1600" dirty="0" smtClean="0"/>
              <a:t> </a:t>
            </a:r>
            <a:r>
              <a:rPr lang="ru-RU" sz="1600" dirty="0" err="1" smtClean="0"/>
              <a:t>мофетил</a:t>
            </a:r>
            <a:r>
              <a:rPr lang="ru-RU" sz="1600" dirty="0" smtClean="0"/>
              <a:t> и др.), </a:t>
            </a:r>
            <a:r>
              <a:rPr lang="ru-RU" sz="1600" dirty="0" err="1" smtClean="0"/>
              <a:t>плазмаферез</a:t>
            </a:r>
            <a:r>
              <a:rPr lang="ru-RU" sz="1600" dirty="0" smtClean="0"/>
              <a:t> или внутривенный иммуноглобулин,</a:t>
            </a:r>
          </a:p>
          <a:p>
            <a:r>
              <a:rPr lang="ru-RU" sz="1600" dirty="0" smtClean="0"/>
              <a:t>При ГН  с умеренной протеинурией (0,5-1,0 г/</a:t>
            </a:r>
            <a:r>
              <a:rPr lang="ru-RU" sz="1600" dirty="0" err="1" smtClean="0"/>
              <a:t>сут</a:t>
            </a:r>
            <a:r>
              <a:rPr lang="ru-RU" sz="1600" dirty="0" smtClean="0"/>
              <a:t>) – ИАПФ, АРА </a:t>
            </a:r>
            <a:r>
              <a:rPr lang="en-US" sz="1600" dirty="0" smtClean="0"/>
              <a:t>II</a:t>
            </a:r>
            <a:r>
              <a:rPr lang="ru-RU" sz="1600" dirty="0" smtClean="0"/>
              <a:t>, </a:t>
            </a:r>
            <a:r>
              <a:rPr lang="ru-RU" sz="1600" dirty="0" err="1" smtClean="0"/>
              <a:t>статины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Прогноз, как правило, благоприятный.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993821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анти-</a:t>
            </a:r>
            <a:r>
              <a:rPr lang="en-US" b="1" dirty="0"/>
              <a:t>GMB</a:t>
            </a:r>
            <a:r>
              <a:rPr lang="ru-RU" b="1" dirty="0"/>
              <a:t> болезнь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(синдром </a:t>
            </a:r>
            <a:r>
              <a:rPr lang="ru-RU" b="1" dirty="0" err="1"/>
              <a:t>Гудпасчера</a:t>
            </a:r>
            <a:r>
              <a:rPr lang="ru-RU" b="1" dirty="0"/>
              <a:t>)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Васкулит</a:t>
            </a:r>
            <a:r>
              <a:rPr lang="ru-RU" dirty="0" smtClean="0"/>
              <a:t>, поражающий </a:t>
            </a:r>
            <a:r>
              <a:rPr lang="ru-RU" b="1" dirty="0" smtClean="0"/>
              <a:t>капилляры почечных клубочков и/или легких, </a:t>
            </a:r>
            <a:r>
              <a:rPr lang="ru-RU" dirty="0" smtClean="0"/>
              <a:t>при котором происходит отложение антител анти-</a:t>
            </a:r>
            <a:r>
              <a:rPr lang="en-US" dirty="0"/>
              <a:t>GMB</a:t>
            </a:r>
            <a:r>
              <a:rPr lang="ru-RU" dirty="0"/>
              <a:t> </a:t>
            </a:r>
            <a:r>
              <a:rPr lang="ru-RU" dirty="0" smtClean="0"/>
              <a:t> на базальных мембранах клубочков и альвеол.</a:t>
            </a:r>
          </a:p>
          <a:p>
            <a:r>
              <a:rPr lang="ru-RU" dirty="0" smtClean="0"/>
              <a:t>Поражение легких вызывает альвеолярное кровотечение, а поражение почек  - ГН с некрозом и образованием «</a:t>
            </a:r>
            <a:r>
              <a:rPr lang="ru-RU" dirty="0" err="1" smtClean="0"/>
              <a:t>полулуний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Легочно-печеночные проявления заболевания назывались ранее синдромом </a:t>
            </a:r>
            <a:r>
              <a:rPr lang="ru-RU" dirty="0" err="1" smtClean="0"/>
              <a:t>Гудпасчера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94140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анти-</a:t>
            </a:r>
            <a:r>
              <a:rPr lang="en-US" b="1" dirty="0"/>
              <a:t>GMB</a:t>
            </a:r>
            <a:r>
              <a:rPr lang="ru-RU" b="1" dirty="0"/>
              <a:t> болезнь </a:t>
            </a:r>
            <a:br>
              <a:rPr lang="ru-RU" b="1" dirty="0"/>
            </a:br>
            <a:r>
              <a:rPr lang="ru-RU" b="1" dirty="0"/>
              <a:t>(синдром </a:t>
            </a:r>
            <a:r>
              <a:rPr lang="ru-RU" b="1" dirty="0" err="1"/>
              <a:t>Гудпасчера</a:t>
            </a:r>
            <a:r>
              <a:rPr lang="ru-RU" b="1" dirty="0"/>
              <a:t>)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Клиническая картина:</a:t>
            </a:r>
          </a:p>
          <a:p>
            <a:pPr marL="0" indent="0">
              <a:buNone/>
            </a:pPr>
            <a:r>
              <a:rPr lang="ru-RU" b="1" dirty="0" smtClean="0"/>
              <a:t>1)Общие симптомы </a:t>
            </a:r>
            <a:r>
              <a:rPr lang="ru-RU" dirty="0" smtClean="0"/>
              <a:t>– лихорадка, артралгии, плохое самочувствие,</a:t>
            </a:r>
          </a:p>
          <a:p>
            <a:pPr marL="0" indent="0">
              <a:buNone/>
            </a:pPr>
            <a:r>
              <a:rPr lang="ru-RU" dirty="0" smtClean="0"/>
              <a:t>2) Симптомы </a:t>
            </a:r>
            <a:r>
              <a:rPr lang="ru-RU" b="1" dirty="0" smtClean="0"/>
              <a:t>альвеолярного кровотечения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3) Симптомы </a:t>
            </a:r>
            <a:r>
              <a:rPr lang="ru-RU" b="1" dirty="0" smtClean="0"/>
              <a:t>быстропрогрессирующего ГН </a:t>
            </a:r>
            <a:r>
              <a:rPr lang="ru-RU" dirty="0" smtClean="0"/>
              <a:t>– периферические отеки, артериальная гипертензия,</a:t>
            </a:r>
          </a:p>
          <a:p>
            <a:pPr marL="0" indent="0">
              <a:buNone/>
            </a:pPr>
            <a:r>
              <a:rPr lang="ru-RU" dirty="0" smtClean="0"/>
              <a:t>4)</a:t>
            </a:r>
            <a:r>
              <a:rPr lang="ru-RU" b="1" dirty="0" smtClean="0"/>
              <a:t>Другие</a:t>
            </a:r>
            <a:r>
              <a:rPr lang="ru-RU" dirty="0" smtClean="0"/>
              <a:t> – тошнота, рвота, диарея,</a:t>
            </a:r>
          </a:p>
          <a:p>
            <a:pPr marL="0" indent="0">
              <a:buNone/>
            </a:pPr>
            <a:r>
              <a:rPr lang="ru-RU" dirty="0" smtClean="0"/>
              <a:t>Течение обычно молниеносное, приводит к острой дыхательной недостаточности и почечной недостаточности.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1280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анти-</a:t>
            </a:r>
            <a:r>
              <a:rPr lang="en-US" b="1" dirty="0"/>
              <a:t>GMB</a:t>
            </a:r>
            <a:r>
              <a:rPr lang="ru-RU" b="1" dirty="0"/>
              <a:t> болезнь </a:t>
            </a:r>
            <a:br>
              <a:rPr lang="ru-RU" b="1" dirty="0"/>
            </a:br>
            <a:r>
              <a:rPr lang="ru-RU" b="1" dirty="0"/>
              <a:t>(синдром </a:t>
            </a:r>
            <a:r>
              <a:rPr lang="ru-RU" b="1" dirty="0" err="1"/>
              <a:t>Гудпасчера</a:t>
            </a:r>
            <a:r>
              <a:rPr lang="ru-RU" b="1" dirty="0"/>
              <a:t>)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Диагностика:</a:t>
            </a:r>
          </a:p>
          <a:p>
            <a:r>
              <a:rPr lang="ru-RU" dirty="0" smtClean="0"/>
              <a:t>Особенности клинической картины,</a:t>
            </a:r>
          </a:p>
          <a:p>
            <a:r>
              <a:rPr lang="ru-RU" dirty="0" smtClean="0"/>
              <a:t>Обнаружение </a:t>
            </a:r>
            <a:r>
              <a:rPr lang="ru-RU" dirty="0"/>
              <a:t>антител анти-</a:t>
            </a:r>
            <a:r>
              <a:rPr lang="en-US" dirty="0" smtClean="0"/>
              <a:t>GMB</a:t>
            </a:r>
            <a:r>
              <a:rPr lang="ru-RU" dirty="0" smtClean="0"/>
              <a:t> (БМК почек) ,</a:t>
            </a:r>
          </a:p>
          <a:p>
            <a:r>
              <a:rPr lang="ru-RU" dirty="0" smtClean="0"/>
              <a:t>Типичные изменения в почках при биопсии </a:t>
            </a:r>
          </a:p>
          <a:p>
            <a:r>
              <a:rPr lang="ru-RU" dirty="0" smtClean="0"/>
              <a:t>Увеличение СОЭ, СРБ, анемия, лейкоцитоз, часто с </a:t>
            </a:r>
            <a:r>
              <a:rPr lang="ru-RU" dirty="0" err="1" smtClean="0"/>
              <a:t>эозинофилией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признаки ГН,</a:t>
            </a:r>
          </a:p>
          <a:p>
            <a:r>
              <a:rPr lang="ru-RU" dirty="0" smtClean="0"/>
              <a:t>КТ и РГ грудной клетки – изменения типичные для альвеолярного кровотечения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906765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анти-</a:t>
            </a:r>
            <a:r>
              <a:rPr lang="en-US" b="1" dirty="0"/>
              <a:t>GMB</a:t>
            </a:r>
            <a:r>
              <a:rPr lang="ru-RU" b="1" dirty="0"/>
              <a:t> болезнь </a:t>
            </a:r>
            <a:br>
              <a:rPr lang="ru-RU" b="1" dirty="0"/>
            </a:br>
            <a:r>
              <a:rPr lang="ru-RU" b="1" dirty="0"/>
              <a:t>(синдром </a:t>
            </a:r>
            <a:r>
              <a:rPr lang="ru-RU" b="1" dirty="0" err="1"/>
              <a:t>Гудпасчера</a:t>
            </a:r>
            <a:r>
              <a:rPr lang="ru-RU" b="1" dirty="0"/>
              <a:t>)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Назначение </a:t>
            </a:r>
            <a:r>
              <a:rPr lang="ru-RU" b="1" dirty="0" smtClean="0"/>
              <a:t>иммунодепрессантов</a:t>
            </a:r>
            <a:r>
              <a:rPr lang="ru-RU" dirty="0" smtClean="0"/>
              <a:t>, как при быстропрогрессирующем ГН (</a:t>
            </a:r>
            <a:r>
              <a:rPr lang="ru-RU" dirty="0" err="1" smtClean="0"/>
              <a:t>циклофосфамид</a:t>
            </a:r>
            <a:r>
              <a:rPr lang="ru-RU" dirty="0" smtClean="0"/>
              <a:t> пульс-терапия в/в </a:t>
            </a:r>
            <a:r>
              <a:rPr lang="ru-RU" dirty="0" err="1" smtClean="0"/>
              <a:t>в</a:t>
            </a:r>
            <a:r>
              <a:rPr lang="ru-RU" dirty="0" smtClean="0"/>
              <a:t> дозах 15 мг/кг (макс 1000 мг/</a:t>
            </a:r>
            <a:r>
              <a:rPr lang="ru-RU" dirty="0" err="1" smtClean="0"/>
              <a:t>сут</a:t>
            </a:r>
            <a:r>
              <a:rPr lang="ru-RU" dirty="0" smtClean="0"/>
              <a:t>) , ГКС)</a:t>
            </a:r>
          </a:p>
          <a:p>
            <a:r>
              <a:rPr lang="ru-RU" dirty="0" smtClean="0"/>
              <a:t>В остром периоде требуется респираторная поддержка (ИВЛ),</a:t>
            </a:r>
          </a:p>
          <a:p>
            <a:r>
              <a:rPr lang="ru-RU" dirty="0" smtClean="0"/>
              <a:t>Гемодиализ (при терминальной почечной недостаточности)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1254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Криоглобулинемический</a:t>
            </a:r>
            <a:r>
              <a:rPr lang="ru-RU" b="1" dirty="0" smtClean="0"/>
              <a:t> </a:t>
            </a:r>
            <a:r>
              <a:rPr lang="ru-RU" b="1" dirty="0" err="1" smtClean="0"/>
              <a:t>васкулит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Васкулит</a:t>
            </a:r>
            <a:r>
              <a:rPr lang="ru-RU" dirty="0" smtClean="0"/>
              <a:t>, для которого характерно отложение комплексов </a:t>
            </a:r>
            <a:r>
              <a:rPr lang="ru-RU" dirty="0" err="1" smtClean="0"/>
              <a:t>криоглобулина</a:t>
            </a:r>
            <a:r>
              <a:rPr lang="ru-RU" dirty="0" smtClean="0"/>
              <a:t> (моно- или </a:t>
            </a:r>
            <a:r>
              <a:rPr lang="ru-RU" dirty="0" err="1" smtClean="0"/>
              <a:t>поликлональные</a:t>
            </a:r>
            <a:r>
              <a:rPr lang="ru-RU" dirty="0" smtClean="0"/>
              <a:t> </a:t>
            </a:r>
            <a:r>
              <a:rPr lang="ru-RU" dirty="0" err="1" smtClean="0"/>
              <a:t>иммоноглобулины</a:t>
            </a:r>
            <a:r>
              <a:rPr lang="ru-RU" dirty="0" smtClean="0"/>
              <a:t> </a:t>
            </a:r>
            <a:r>
              <a:rPr lang="en-US" dirty="0" smtClean="0"/>
              <a:t>Ig M</a:t>
            </a:r>
            <a:r>
              <a:rPr lang="ru-RU" dirty="0" smtClean="0"/>
              <a:t>, направленные против </a:t>
            </a:r>
            <a:r>
              <a:rPr lang="en-US" dirty="0" smtClean="0"/>
              <a:t>IgG</a:t>
            </a:r>
            <a:r>
              <a:rPr lang="ru-RU" dirty="0" smtClean="0"/>
              <a:t>, </a:t>
            </a:r>
            <a:r>
              <a:rPr lang="ru-RU" dirty="0" err="1" smtClean="0"/>
              <a:t>преципитирующие</a:t>
            </a:r>
            <a:r>
              <a:rPr lang="ru-RU" dirty="0" smtClean="0"/>
              <a:t> при низкой температуре) в мелких сосудах (капиллярах, </a:t>
            </a:r>
            <a:r>
              <a:rPr lang="ru-RU" dirty="0" err="1" smtClean="0"/>
              <a:t>венулах</a:t>
            </a:r>
            <a:r>
              <a:rPr lang="ru-RU" dirty="0" smtClean="0"/>
              <a:t>, артериолах).</a:t>
            </a:r>
          </a:p>
          <a:p>
            <a:r>
              <a:rPr lang="ru-RU" dirty="0" smtClean="0"/>
              <a:t>Различают первичный (идиопатический) </a:t>
            </a:r>
            <a:r>
              <a:rPr lang="ru-RU" dirty="0" err="1" smtClean="0"/>
              <a:t>васкулит</a:t>
            </a:r>
            <a:r>
              <a:rPr lang="ru-RU" dirty="0" smtClean="0"/>
              <a:t>, а также вторичный при гепатите С, </a:t>
            </a:r>
            <a:r>
              <a:rPr lang="ru-RU" dirty="0" err="1" smtClean="0"/>
              <a:t>лимфопролиферативных</a:t>
            </a:r>
            <a:r>
              <a:rPr lang="ru-RU" dirty="0" smtClean="0"/>
              <a:t> и аутоиммунных заболеваниях.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7855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Криоглобулинемический</a:t>
            </a:r>
            <a:r>
              <a:rPr lang="ru-RU" b="1" dirty="0"/>
              <a:t> </a:t>
            </a:r>
            <a:r>
              <a:rPr lang="ru-RU" b="1" dirty="0" err="1"/>
              <a:t>васкулит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Клиническая картина:</a:t>
            </a:r>
          </a:p>
          <a:p>
            <a:pPr marL="0" indent="0">
              <a:buNone/>
            </a:pPr>
            <a:r>
              <a:rPr lang="ru-RU" b="1" dirty="0" smtClean="0"/>
              <a:t>1)Общие симптомы </a:t>
            </a:r>
            <a:r>
              <a:rPr lang="ru-RU" dirty="0" smtClean="0"/>
              <a:t>– усталость, лихорадка,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  <a:r>
              <a:rPr lang="ru-RU" b="1" dirty="0" smtClean="0"/>
              <a:t>Поражение кожи- </a:t>
            </a:r>
            <a:r>
              <a:rPr lang="ru-RU" dirty="0" smtClean="0"/>
              <a:t>(у90 %) пальпируемая пурпура обычно на нижних конечностях, симптом </a:t>
            </a:r>
            <a:r>
              <a:rPr lang="ru-RU" dirty="0" err="1" smtClean="0"/>
              <a:t>Рейно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3) </a:t>
            </a:r>
            <a:r>
              <a:rPr lang="ru-RU" b="1" dirty="0" smtClean="0"/>
              <a:t>Поражение почек </a:t>
            </a:r>
            <a:r>
              <a:rPr lang="ru-RU" dirty="0" smtClean="0"/>
              <a:t>–ГН (отеки и артериальная гипертензия),</a:t>
            </a:r>
          </a:p>
          <a:p>
            <a:pPr marL="0" indent="0">
              <a:buNone/>
            </a:pPr>
            <a:r>
              <a:rPr lang="ru-RU" dirty="0" smtClean="0"/>
              <a:t>4) </a:t>
            </a:r>
            <a:r>
              <a:rPr lang="ru-RU" b="1" dirty="0" smtClean="0"/>
              <a:t>Поражение ЦНС </a:t>
            </a:r>
            <a:r>
              <a:rPr lang="ru-RU" dirty="0" smtClean="0"/>
              <a:t>–периферическая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, </a:t>
            </a:r>
            <a:r>
              <a:rPr lang="ru-RU" dirty="0" err="1" smtClean="0"/>
              <a:t>васкулит</a:t>
            </a:r>
            <a:r>
              <a:rPr lang="ru-RU" dirty="0" smtClean="0"/>
              <a:t> сосудов ЦНС, поражение черепных нервов,</a:t>
            </a:r>
          </a:p>
          <a:p>
            <a:pPr marL="0" indent="0">
              <a:buNone/>
            </a:pPr>
            <a:r>
              <a:rPr lang="ru-RU" dirty="0" smtClean="0"/>
              <a:t>5) </a:t>
            </a:r>
            <a:r>
              <a:rPr lang="ru-RU" b="1" dirty="0" smtClean="0"/>
              <a:t>Другие</a:t>
            </a:r>
            <a:r>
              <a:rPr lang="ru-RU" dirty="0" smtClean="0"/>
              <a:t> – артралгии, миалгии, увеличение лимфатических узлов, печени, селезенки, ЖКТ,</a:t>
            </a:r>
          </a:p>
          <a:p>
            <a:pPr marL="0" indent="0">
              <a:buNone/>
            </a:pPr>
            <a:r>
              <a:rPr lang="ru-RU" dirty="0" smtClean="0"/>
              <a:t>Обострение 1-2 недели, волнообразное течение.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0570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Криоглобулинемический</a:t>
            </a:r>
            <a:r>
              <a:rPr lang="ru-RU" b="1" dirty="0"/>
              <a:t> </a:t>
            </a:r>
            <a:r>
              <a:rPr lang="ru-RU" b="1" dirty="0" err="1"/>
              <a:t>васкулит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Клиническая картина,</a:t>
            </a:r>
          </a:p>
          <a:p>
            <a:r>
              <a:rPr lang="ru-RU" dirty="0" smtClean="0"/>
              <a:t>Выявление  </a:t>
            </a:r>
            <a:r>
              <a:rPr lang="ru-RU" dirty="0" err="1" smtClean="0"/>
              <a:t>криоглобулинов</a:t>
            </a:r>
            <a:r>
              <a:rPr lang="ru-RU" dirty="0" smtClean="0"/>
              <a:t> в крови,</a:t>
            </a:r>
          </a:p>
          <a:p>
            <a:r>
              <a:rPr lang="ru-RU" dirty="0" smtClean="0"/>
              <a:t>Снижение концентрации комплемента  С4 и </a:t>
            </a:r>
            <a:r>
              <a:rPr lang="ru-RU" dirty="0" err="1" smtClean="0"/>
              <a:t>и</a:t>
            </a:r>
            <a:r>
              <a:rPr lang="ru-RU" dirty="0" smtClean="0"/>
              <a:t> гемолитического комплекса системы комплемента СН-50</a:t>
            </a:r>
          </a:p>
          <a:p>
            <a:r>
              <a:rPr lang="ru-RU" dirty="0" smtClean="0"/>
              <a:t>Положительный РФ (у 70%),</a:t>
            </a:r>
          </a:p>
          <a:p>
            <a:r>
              <a:rPr lang="ru-RU" dirty="0" smtClean="0"/>
              <a:t>Биопсия кожи (признаки </a:t>
            </a:r>
            <a:r>
              <a:rPr lang="ru-RU" dirty="0" err="1" smtClean="0"/>
              <a:t>лейкоцитокластического</a:t>
            </a:r>
            <a:r>
              <a:rPr lang="ru-RU" dirty="0" smtClean="0"/>
              <a:t> </a:t>
            </a:r>
            <a:r>
              <a:rPr lang="ru-RU" dirty="0" err="1" smtClean="0"/>
              <a:t>васкулита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Биопсия почек (</a:t>
            </a:r>
            <a:r>
              <a:rPr lang="ru-RU" dirty="0" err="1" smtClean="0"/>
              <a:t>мембранозно</a:t>
            </a:r>
            <a:r>
              <a:rPr lang="ru-RU" dirty="0" smtClean="0"/>
              <a:t>-пролиферативный ГН)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099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Васкулит</a:t>
            </a:r>
            <a:r>
              <a:rPr lang="ru-RU" dirty="0" smtClean="0"/>
              <a:t> сосудов </a:t>
            </a:r>
            <a:r>
              <a:rPr lang="ru-RU" b="1" dirty="0" smtClean="0"/>
              <a:t>среднего</a:t>
            </a:r>
            <a:r>
              <a:rPr lang="ru-RU" dirty="0" smtClean="0"/>
              <a:t> размера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Узелковый </a:t>
            </a:r>
            <a:r>
              <a:rPr lang="ru-RU" dirty="0" err="1" smtClean="0"/>
              <a:t>полиартериит</a:t>
            </a:r>
            <a:endParaRPr lang="ru-RU" dirty="0" smtClean="0"/>
          </a:p>
          <a:p>
            <a:r>
              <a:rPr lang="ru-RU" dirty="0" smtClean="0"/>
              <a:t>Болезнь Кавасаки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6329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Узелковый </a:t>
            </a:r>
            <a:r>
              <a:rPr lang="ru-RU" b="1" dirty="0" err="1" smtClean="0"/>
              <a:t>полиартериит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Некротизирующий</a:t>
            </a:r>
            <a:r>
              <a:rPr lang="ru-RU" dirty="0" smtClean="0"/>
              <a:t> </a:t>
            </a:r>
            <a:r>
              <a:rPr lang="ru-RU" dirty="0" err="1" smtClean="0"/>
              <a:t>васкулит</a:t>
            </a:r>
            <a:r>
              <a:rPr lang="ru-RU" dirty="0" smtClean="0"/>
              <a:t> - </a:t>
            </a:r>
            <a:r>
              <a:rPr lang="ru-RU" dirty="0"/>
              <a:t>воспаление артерий преимущественно среднего </a:t>
            </a:r>
            <a:r>
              <a:rPr lang="ru-RU" dirty="0" smtClean="0"/>
              <a:t>и мелкого калибра </a:t>
            </a:r>
            <a:r>
              <a:rPr lang="ru-RU" dirty="0"/>
              <a:t>любой локализации с образованием аневризм, тромбозом, разрывом аневризм с кровотечением, инфарктом пораженных органов и тканей. </a:t>
            </a:r>
            <a:r>
              <a:rPr lang="ru-RU" dirty="0" smtClean="0"/>
              <a:t>Без ГН </a:t>
            </a:r>
            <a:r>
              <a:rPr lang="ru-RU" dirty="0"/>
              <a:t>или </a:t>
            </a:r>
            <a:r>
              <a:rPr lang="ru-RU" dirty="0" smtClean="0"/>
              <a:t>поражения </a:t>
            </a:r>
            <a:r>
              <a:rPr lang="ru-RU" dirty="0"/>
              <a:t>артериол, капилляров и </a:t>
            </a:r>
            <a:r>
              <a:rPr lang="ru-RU" dirty="0" err="1"/>
              <a:t>венул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66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Эпидемиология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СВ</a:t>
            </a:r>
            <a:r>
              <a:rPr lang="ru-RU" dirty="0" smtClean="0"/>
              <a:t> </a:t>
            </a:r>
            <a:r>
              <a:rPr lang="ru-RU" dirty="0"/>
              <a:t>относят к числу относительно редких болезней: заболеваемость составляет около 4,2 на 100 000 населения в год, однако в последнее время в мире отмечена тенденция к увеличению их распространенности.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Российской Федерации распространённость СВ не установлена.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27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419"/>
            <a:ext cx="8229600" cy="1143000"/>
          </a:xfrm>
        </p:spPr>
        <p:txBody>
          <a:bodyPr/>
          <a:lstStyle/>
          <a:p>
            <a:r>
              <a:rPr lang="ru-RU" dirty="0"/>
              <a:t>Узелковый </a:t>
            </a:r>
            <a:r>
              <a:rPr lang="ru-RU" dirty="0" err="1"/>
              <a:t>полиартериит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/>
              <a:t>Классификационные критерии УП (R.W. </a:t>
            </a:r>
            <a:r>
              <a:rPr lang="ru-RU" dirty="0" err="1"/>
              <a:t>Lightfoot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., 1990).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79832"/>
              </p:ext>
            </p:extLst>
          </p:nvPr>
        </p:nvGraphicFramePr>
        <p:xfrm>
          <a:off x="0" y="2132857"/>
          <a:ext cx="9144000" cy="701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4871"/>
                <a:gridCol w="6419129"/>
              </a:tblGrid>
              <a:tr h="507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Характеристика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Снижение массы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Потеря массы тела с начала заболевания на 4 кг и более, не связанная с особенностями питания.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Сетчатое </a:t>
                      </a:r>
                      <a:r>
                        <a:rPr lang="ru-RU" sz="1600" dirty="0" err="1">
                          <a:effectLst/>
                        </a:rPr>
                        <a:t>ливедо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Пятнистые, сетчатые изменения рисунка кожи на конечностях и туловище.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Боль в яичках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Боль в яичках, не связанная с инфекцией, травмой и т.д.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8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 Слабость или боли 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голенях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Диффузные миалгии (исключая плечевой пояс или поясничную область), мышечная слабость или болезненность в мышцах нижних конечностей.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 Нейропатия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Мононейропатия</a:t>
                      </a:r>
                      <a:r>
                        <a:rPr lang="ru-RU" sz="1600" dirty="0">
                          <a:effectLst/>
                        </a:rPr>
                        <a:t>, множественный мононеврит или </a:t>
                      </a:r>
                      <a:r>
                        <a:rPr lang="ru-RU" sz="1600" dirty="0" err="1">
                          <a:effectLst/>
                        </a:rPr>
                        <a:t>полинейропатия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 Диастолическое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АД&gt; 90 мм рт. ст.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Артериальная гипертензия с уровнем диастолического АД более 90 мм рт. ст.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7. Повышение в крови уровня мочевины или </a:t>
                      </a:r>
                      <a:r>
                        <a:rPr lang="ru-RU" sz="1600" dirty="0" err="1">
                          <a:effectLst/>
                        </a:rPr>
                        <a:t>креатинина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Мочевина более 40 мг/</a:t>
                      </a:r>
                      <a:r>
                        <a:rPr lang="ru-RU" sz="1600" dirty="0" err="1">
                          <a:effectLst/>
                        </a:rPr>
                        <a:t>дл</a:t>
                      </a:r>
                      <a:r>
                        <a:rPr lang="ru-RU" sz="1600" dirty="0">
                          <a:effectLst/>
                        </a:rPr>
                        <a:t> или </a:t>
                      </a:r>
                      <a:r>
                        <a:rPr lang="ru-RU" sz="1600" dirty="0" err="1">
                          <a:effectLst/>
                        </a:rPr>
                        <a:t>креатинин</a:t>
                      </a:r>
                      <a:r>
                        <a:rPr lang="ru-RU" sz="1600" dirty="0">
                          <a:effectLst/>
                        </a:rPr>
                        <a:t> более 15 мг/</a:t>
                      </a:r>
                      <a:r>
                        <a:rPr lang="ru-RU" sz="1600" dirty="0" err="1">
                          <a:effectLst/>
                        </a:rPr>
                        <a:t>дл</a:t>
                      </a:r>
                      <a:r>
                        <a:rPr lang="ru-RU" sz="1600" dirty="0">
                          <a:effectLst/>
                        </a:rPr>
                        <a:t>, не связанное с дегидратацией или нарушением выделения мочи.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8. Инфицирование вирусом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гепатита 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Наличие </a:t>
                      </a:r>
                      <a:r>
                        <a:rPr lang="ru-RU" sz="1600" dirty="0" err="1">
                          <a:effectLst/>
                        </a:rPr>
                        <a:t>HBsAg</a:t>
                      </a:r>
                      <a:r>
                        <a:rPr lang="ru-RU" sz="1600" dirty="0">
                          <a:effectLst/>
                        </a:rPr>
                        <a:t> или антител к вирусу гепатита В </a:t>
                      </a:r>
                      <a:r>
                        <a:rPr lang="ru-RU" sz="1600" dirty="0" err="1">
                          <a:effectLst/>
                        </a:rPr>
                        <a:t>в</a:t>
                      </a:r>
                      <a:r>
                        <a:rPr lang="ru-RU" sz="1600" dirty="0">
                          <a:effectLst/>
                        </a:rPr>
                        <a:t> сыворотке крови.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9. Изменения при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артериографии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Выявляемые при ангиографии аневризмы или окклюзии висцеральных артерий, не обусловленные атеросклерозом, фибромускулярной дисплазией и другими </a:t>
                      </a:r>
                      <a:r>
                        <a:rPr lang="ru-RU" sz="1600" dirty="0" err="1">
                          <a:effectLst/>
                        </a:rPr>
                        <a:t>невоспалительными</a:t>
                      </a:r>
                      <a:r>
                        <a:rPr lang="ru-RU" sz="1600" dirty="0">
                          <a:effectLst/>
                        </a:rPr>
                        <a:t> заболеваниями.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10. Данные биопсии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Инфильтрация нейтрофилами артерий мелкого или среднего калибра при биопсии.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7846">
                <a:tc gridSpan="2">
                  <a:txBody>
                    <a:bodyPr/>
                    <a:lstStyle/>
                    <a:p>
                      <a:pPr marL="44958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Наличие 3 и более критериев позволяет поставить диагноз УП</a:t>
                      </a:r>
                    </a:p>
                    <a:p>
                      <a:pPr marL="44958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с чувствительностью 82,2% и специфичностью 86,6%.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703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Узелковый </a:t>
            </a:r>
            <a:r>
              <a:rPr lang="ru-RU" b="1" dirty="0" err="1"/>
              <a:t>полиартериит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Клиническая картина </a:t>
            </a:r>
            <a:r>
              <a:rPr lang="ru-RU" dirty="0" smtClean="0"/>
              <a:t>: Болеют чаще мужчины 40-60 лет. Нередко выявляется гепатит В и С.</a:t>
            </a:r>
          </a:p>
          <a:p>
            <a:r>
              <a:rPr lang="ru-RU" b="1" dirty="0" smtClean="0"/>
              <a:t>Общие симптомы </a:t>
            </a:r>
            <a:r>
              <a:rPr lang="ru-RU" dirty="0" smtClean="0"/>
              <a:t>- для </a:t>
            </a:r>
            <a:r>
              <a:rPr lang="ru-RU" dirty="0"/>
              <a:t>ранней стадии типичны лихорадка с проливными потами, снижение массы тела, вплоть до прогрессирующей кахексии,</a:t>
            </a:r>
            <a:r>
              <a:rPr lang="ru-RU" b="1" dirty="0"/>
              <a:t> </a:t>
            </a:r>
            <a:r>
              <a:rPr lang="ru-RU" dirty="0"/>
              <a:t>миалгии</a:t>
            </a:r>
            <a:r>
              <a:rPr lang="ru-RU" b="1" dirty="0"/>
              <a:t> </a:t>
            </a:r>
            <a:r>
              <a:rPr lang="ru-RU" dirty="0"/>
              <a:t>(прежде всего</a:t>
            </a:r>
            <a:r>
              <a:rPr lang="ru-RU" b="1" dirty="0"/>
              <a:t> </a:t>
            </a:r>
            <a:r>
              <a:rPr lang="ru-RU" dirty="0"/>
              <a:t>в икроножных мышцах</a:t>
            </a:r>
            <a:r>
              <a:rPr lang="ru-RU" dirty="0" smtClean="0"/>
              <a:t>), артралгии.</a:t>
            </a:r>
            <a:endParaRPr lang="ru-RU" dirty="0"/>
          </a:p>
          <a:p>
            <a:r>
              <a:rPr lang="ru-RU" b="1" dirty="0"/>
              <a:t>Поражение кожи </a:t>
            </a:r>
            <a:r>
              <a:rPr lang="ru-RU" dirty="0"/>
              <a:t>(25- 60%) </a:t>
            </a:r>
            <a:r>
              <a:rPr lang="ru-RU" dirty="0" smtClean="0"/>
              <a:t> - пальпируемая пурпура, с </a:t>
            </a:r>
            <a:r>
              <a:rPr lang="ru-RU" dirty="0"/>
              <a:t>сетчатым </a:t>
            </a:r>
            <a:r>
              <a:rPr lang="ru-RU" dirty="0" err="1"/>
              <a:t>ливедо</a:t>
            </a:r>
            <a:r>
              <a:rPr lang="ru-RU" dirty="0"/>
              <a:t>. </a:t>
            </a:r>
            <a:r>
              <a:rPr lang="ru-RU" dirty="0" smtClean="0"/>
              <a:t>Язвы </a:t>
            </a:r>
            <a:r>
              <a:rPr lang="ru-RU" dirty="0"/>
              <a:t>кожи и поражение периферических артерий конечностей, приводящее к ишемии дистальных фаланг пальцев вплоть до гангрены</a:t>
            </a:r>
            <a:r>
              <a:rPr lang="ru-RU" dirty="0" smtClean="0"/>
              <a:t>. Подкожные узелки менее 2 см, обычно на передней поверхности голеней и тыльной стороне стопы.</a:t>
            </a:r>
            <a:endParaRPr lang="ru-RU" dirty="0"/>
          </a:p>
          <a:p>
            <a:r>
              <a:rPr lang="ru-RU" b="1" dirty="0" smtClean="0"/>
              <a:t>Поражение </a:t>
            </a:r>
            <a:r>
              <a:rPr lang="ru-RU" b="1" dirty="0"/>
              <a:t>почек </a:t>
            </a:r>
            <a:r>
              <a:rPr lang="ru-RU" dirty="0"/>
              <a:t>(80%) </a:t>
            </a:r>
            <a:r>
              <a:rPr lang="ru-RU" dirty="0" smtClean="0"/>
              <a:t>– артериальная гипертензия  с </a:t>
            </a:r>
            <a:r>
              <a:rPr lang="ru-RU" dirty="0" err="1" smtClean="0"/>
              <a:t>васкулитом</a:t>
            </a:r>
            <a:r>
              <a:rPr lang="ru-RU" dirty="0" smtClean="0"/>
              <a:t> </a:t>
            </a:r>
            <a:r>
              <a:rPr lang="ru-RU" dirty="0" err="1" smtClean="0"/>
              <a:t>внеклубочковых</a:t>
            </a:r>
            <a:r>
              <a:rPr lang="ru-RU" dirty="0" smtClean="0"/>
              <a:t> сосудов, симптомы ХПН. Проявляется </a:t>
            </a:r>
            <a:r>
              <a:rPr lang="ru-RU" dirty="0"/>
              <a:t>умеренной протеинурией (&lt; 3 г/</a:t>
            </a:r>
            <a:r>
              <a:rPr lang="ru-RU" dirty="0" err="1"/>
              <a:t>сут</a:t>
            </a:r>
            <a:r>
              <a:rPr lang="ru-RU" dirty="0"/>
              <a:t>), </a:t>
            </a:r>
            <a:r>
              <a:rPr lang="ru-RU" dirty="0" smtClean="0"/>
              <a:t>микрогематурией. Быстрое </a:t>
            </a:r>
            <a:r>
              <a:rPr lang="ru-RU" dirty="0"/>
              <a:t>нарастание почечной недостаточности может быть связано с множественными инфарктами почек. </a:t>
            </a:r>
            <a:endParaRPr lang="ru-RU" dirty="0" smtClean="0"/>
          </a:p>
          <a:p>
            <a:r>
              <a:rPr lang="ru-RU" b="1" dirty="0" smtClean="0"/>
              <a:t>Поражение </a:t>
            </a:r>
            <a:r>
              <a:rPr lang="ru-RU" b="1" dirty="0"/>
              <a:t>сердца </a:t>
            </a:r>
            <a:r>
              <a:rPr lang="ru-RU" dirty="0"/>
              <a:t>(40%) может проявляться </a:t>
            </a:r>
            <a:r>
              <a:rPr lang="ru-RU" dirty="0" err="1"/>
              <a:t>кардиомегалией</a:t>
            </a:r>
            <a:r>
              <a:rPr lang="ru-RU" dirty="0"/>
              <a:t>, нарушениями ритма, </a:t>
            </a:r>
            <a:r>
              <a:rPr lang="ru-RU" dirty="0" err="1"/>
              <a:t>коронаритом</a:t>
            </a:r>
            <a:r>
              <a:rPr lang="ru-RU" dirty="0"/>
              <a:t> (с развитием стенокардии или инфаркта миокарда</a:t>
            </a:r>
            <a:r>
              <a:rPr lang="ru-RU" dirty="0" smtClean="0"/>
              <a:t>).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Характерно </a:t>
            </a:r>
            <a:r>
              <a:rPr lang="ru-RU" dirty="0"/>
              <a:t>развитие </a:t>
            </a:r>
            <a:r>
              <a:rPr lang="ru-RU" b="1" dirty="0"/>
              <a:t>злокачественной артериальной гипертензии </a:t>
            </a:r>
            <a:r>
              <a:rPr lang="ru-RU" dirty="0"/>
              <a:t>с диастолическим давлением более 90 </a:t>
            </a:r>
            <a:r>
              <a:rPr lang="ru-RU" dirty="0" err="1"/>
              <a:t>мм.рт.ст</a:t>
            </a:r>
            <a:r>
              <a:rPr lang="ru-RU" dirty="0"/>
              <a:t>., что сопровождается типичными изменениями сердца (левожелудочковая недостаточность), глазного дна (</a:t>
            </a:r>
            <a:r>
              <a:rPr lang="ru-RU" dirty="0" err="1"/>
              <a:t>ретинопатия</a:t>
            </a:r>
            <a:r>
              <a:rPr lang="ru-RU" dirty="0"/>
              <a:t>, отек дисков зрительных нервов), развитием гипертонической энцефалопатии.</a:t>
            </a:r>
          </a:p>
          <a:p>
            <a:r>
              <a:rPr lang="ru-RU" b="1" dirty="0" smtClean="0"/>
              <a:t>Поражение нервной системы </a:t>
            </a:r>
            <a:r>
              <a:rPr lang="ru-RU" dirty="0" smtClean="0"/>
              <a:t>– мультифокальная </a:t>
            </a:r>
            <a:r>
              <a:rPr lang="ru-RU" dirty="0" err="1" smtClean="0"/>
              <a:t>мононейропатия</a:t>
            </a:r>
            <a:r>
              <a:rPr lang="ru-RU" dirty="0" smtClean="0"/>
              <a:t>, дистальная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Поражение ЖКТ </a:t>
            </a:r>
            <a:r>
              <a:rPr lang="ru-RU" dirty="0" smtClean="0"/>
              <a:t>– боли в животе, ишемия кишечника  (редко приводит к некрозу и перфорации кишечника).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696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Узелковый </a:t>
            </a:r>
            <a:r>
              <a:rPr lang="ru-RU" b="1" dirty="0" err="1"/>
              <a:t>полиартериит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Диагностика:</a:t>
            </a:r>
          </a:p>
          <a:p>
            <a:r>
              <a:rPr lang="ru-RU" dirty="0" smtClean="0"/>
              <a:t>Клиническая картина,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При</a:t>
            </a:r>
            <a:r>
              <a:rPr lang="ru-RU" dirty="0"/>
              <a:t> </a:t>
            </a:r>
            <a:r>
              <a:rPr lang="en-US" dirty="0"/>
              <a:t>HBV</a:t>
            </a:r>
            <a:r>
              <a:rPr lang="ru-RU" dirty="0"/>
              <a:t> наблюдается повышение активности ЩФ, АСТ, АЛТ, определяется </a:t>
            </a:r>
            <a:r>
              <a:rPr lang="ru-RU" dirty="0" err="1"/>
              <a:t>HbsAg</a:t>
            </a:r>
            <a:r>
              <a:rPr lang="ru-RU" dirty="0"/>
              <a:t>, обнаруживают </a:t>
            </a:r>
            <a:r>
              <a:rPr lang="en-US" dirty="0"/>
              <a:t>HBV</a:t>
            </a:r>
            <a:r>
              <a:rPr lang="ru-RU" dirty="0"/>
              <a:t> ДНК.</a:t>
            </a:r>
          </a:p>
          <a:p>
            <a:r>
              <a:rPr lang="ru-RU" dirty="0" smtClean="0"/>
              <a:t>Увеличение СОЭ, СРБ, </a:t>
            </a:r>
            <a:r>
              <a:rPr lang="ru-RU" dirty="0"/>
              <a:t>анемия, </a:t>
            </a:r>
            <a:r>
              <a:rPr lang="ru-RU" dirty="0" err="1" smtClean="0"/>
              <a:t>криоглобулинемия</a:t>
            </a:r>
            <a:endParaRPr lang="ru-RU" dirty="0" smtClean="0"/>
          </a:p>
          <a:p>
            <a:r>
              <a:rPr lang="ru-RU" dirty="0" smtClean="0"/>
              <a:t>Биопсия скелетной мышцы, ткани поврежденного органа,</a:t>
            </a:r>
          </a:p>
          <a:p>
            <a:r>
              <a:rPr lang="ru-RU" dirty="0" smtClean="0"/>
              <a:t>Поражение почек – повышение </a:t>
            </a:r>
            <a:r>
              <a:rPr lang="ru-RU" dirty="0" err="1" smtClean="0"/>
              <a:t>креатинина</a:t>
            </a:r>
            <a:r>
              <a:rPr lang="ru-RU" dirty="0" smtClean="0"/>
              <a:t> в крови, умеренная протеин- и </a:t>
            </a:r>
            <a:r>
              <a:rPr lang="ru-RU" dirty="0" err="1" smtClean="0"/>
              <a:t>эритроцитурия</a:t>
            </a:r>
            <a:r>
              <a:rPr lang="ru-RU" dirty="0" smtClean="0"/>
              <a:t>.</a:t>
            </a:r>
            <a:r>
              <a:rPr lang="ru-RU" dirty="0"/>
              <a:t> При ультразвуковой допплерографии у 60% больных выявляют изменения в артериях почек (прежде всего стеноз).</a:t>
            </a:r>
          </a:p>
          <a:p>
            <a:r>
              <a:rPr lang="ru-RU" dirty="0"/>
              <a:t>Ангиография </a:t>
            </a:r>
            <a:r>
              <a:rPr lang="ru-RU" dirty="0" smtClean="0"/>
              <a:t>- множественные </a:t>
            </a:r>
            <a:r>
              <a:rPr lang="ru-RU" dirty="0" err="1"/>
              <a:t>микроаневризмы</a:t>
            </a:r>
            <a:r>
              <a:rPr lang="ru-RU" dirty="0"/>
              <a:t> и стенозы отдельных участков артерий среднего калибра преимущественно в артериях почек, брыжейки, печени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8861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Узелковый </a:t>
            </a:r>
            <a:r>
              <a:rPr lang="ru-RU" b="1" dirty="0" err="1"/>
              <a:t>полиартериит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, как при </a:t>
            </a:r>
            <a:r>
              <a:rPr lang="ru-RU" dirty="0" err="1" smtClean="0"/>
              <a:t>грануломатозе</a:t>
            </a:r>
            <a:r>
              <a:rPr lang="ru-RU" dirty="0" smtClean="0"/>
              <a:t> с </a:t>
            </a:r>
            <a:r>
              <a:rPr lang="ru-RU" dirty="0" err="1" smtClean="0"/>
              <a:t>полиангиитом</a:t>
            </a:r>
            <a:r>
              <a:rPr lang="ru-RU" dirty="0" smtClean="0"/>
              <a:t> (болезнь </a:t>
            </a:r>
            <a:r>
              <a:rPr lang="ru-RU" dirty="0" err="1" smtClean="0"/>
              <a:t>Вегенера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Большие дозы ГКС с постепенным их уменьшением в течение 2 </a:t>
            </a:r>
            <a:r>
              <a:rPr lang="ru-RU" dirty="0" err="1" smtClean="0"/>
              <a:t>нед</a:t>
            </a:r>
            <a:r>
              <a:rPr lang="ru-RU" dirty="0" smtClean="0"/>
              <a:t>.,</a:t>
            </a:r>
          </a:p>
          <a:p>
            <a:r>
              <a:rPr lang="ru-RU" dirty="0" err="1" smtClean="0"/>
              <a:t>Плазмаферез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Противовирусная терапия гепатита В и С по показаниям,</a:t>
            </a:r>
          </a:p>
          <a:p>
            <a:r>
              <a:rPr lang="ru-RU" dirty="0" smtClean="0"/>
              <a:t>Лечение артериальной гипертензии - </a:t>
            </a:r>
            <a:r>
              <a:rPr lang="ru-RU" dirty="0" err="1" smtClean="0"/>
              <a:t>иАПФ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Прогноз благоприятный.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2958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Болезнь Кавасаки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Системный </a:t>
            </a:r>
            <a:r>
              <a:rPr lang="ru-RU" dirty="0" err="1" smtClean="0"/>
              <a:t>васкулит</a:t>
            </a:r>
            <a:r>
              <a:rPr lang="ru-RU" dirty="0" smtClean="0"/>
              <a:t> - воспаление</a:t>
            </a:r>
            <a:r>
              <a:rPr lang="ru-RU" dirty="0"/>
              <a:t>, поражающее крупные, средние и мелкие артерии, сочетающееся </a:t>
            </a:r>
            <a:r>
              <a:rPr lang="ru-RU" dirty="0" smtClean="0"/>
              <a:t>с синдромом поражения, слизистых оболочек, лимфатических узлов.</a:t>
            </a:r>
          </a:p>
          <a:p>
            <a:r>
              <a:rPr lang="ru-RU" dirty="0" smtClean="0"/>
              <a:t> </a:t>
            </a:r>
            <a:r>
              <a:rPr lang="ru-RU" dirty="0"/>
              <a:t>В процесс могут вовлекаться артерии и вены. Часто поражаются коронарные </a:t>
            </a:r>
            <a:r>
              <a:rPr lang="ru-RU" dirty="0" smtClean="0"/>
              <a:t>артерии, аорта и крупные артерии,</a:t>
            </a:r>
          </a:p>
          <a:p>
            <a:r>
              <a:rPr lang="ru-RU" dirty="0" smtClean="0"/>
              <a:t> </a:t>
            </a:r>
            <a:r>
              <a:rPr lang="ru-RU" dirty="0"/>
              <a:t>Обычно встречается у </a:t>
            </a:r>
            <a:r>
              <a:rPr lang="ru-RU" dirty="0" smtClean="0"/>
              <a:t>детей.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005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Системные </a:t>
            </a:r>
            <a:r>
              <a:rPr lang="ru-RU" sz="3600" b="1" dirty="0" err="1" smtClean="0"/>
              <a:t>васкулиты</a:t>
            </a:r>
            <a:r>
              <a:rPr lang="ru-RU" sz="3600" b="1" dirty="0" smtClean="0"/>
              <a:t> с поражением сосудов крупного калибра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3433069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Гигантоклеточный 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Классификационные критерии ГПА (G.G. </a:t>
            </a:r>
            <a:r>
              <a:rPr lang="ru-RU" sz="2800" dirty="0" err="1"/>
              <a:t>Hunder</a:t>
            </a:r>
            <a:r>
              <a:rPr lang="ru-RU" sz="2800" dirty="0"/>
              <a:t> и </a:t>
            </a:r>
            <a:r>
              <a:rPr lang="ru-RU" sz="2800" dirty="0" err="1"/>
              <a:t>соавт</a:t>
            </a:r>
            <a:r>
              <a:rPr lang="ru-RU" sz="2800" dirty="0"/>
              <a:t>., 1990</a:t>
            </a:r>
            <a:r>
              <a:rPr lang="ru-RU" sz="2800" dirty="0" smtClean="0"/>
              <a:t>).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917155"/>
              </p:ext>
            </p:extLst>
          </p:nvPr>
        </p:nvGraphicFramePr>
        <p:xfrm>
          <a:off x="0" y="2811621"/>
          <a:ext cx="9144000" cy="4187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8153"/>
                <a:gridCol w="5585847"/>
              </a:tblGrid>
              <a:tr h="401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Характеристика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65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 Возраст старше 50 лет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Развитие симптомов заболевания у лиц старше 50  лет.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781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Появление </a:t>
                      </a:r>
                      <a:r>
                        <a:rPr lang="en-US" sz="1600">
                          <a:effectLst/>
                        </a:rPr>
                        <a:t>“</a:t>
                      </a:r>
                      <a:r>
                        <a:rPr lang="ru-RU" sz="1600">
                          <a:effectLst/>
                        </a:rPr>
                        <a:t>новых</a:t>
                      </a:r>
                      <a:r>
                        <a:rPr lang="en-US" sz="1600">
                          <a:effectLst/>
                        </a:rPr>
                        <a:t>”</a:t>
                      </a:r>
                      <a:r>
                        <a:rPr lang="ru-RU" sz="1600">
                          <a:effectLst/>
                        </a:rPr>
                        <a:t> головных болей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Появление ранее не отмечавшихся головных болей или изменение их характера и/или локализации.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781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Изменения височной артерии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Болезненность при пальпации или снижение пульсации височных артерий, не связанные с атеросклерозом сонной артерии.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65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 Увеличение СОЭ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СОЭ более 50 мм/ч.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6965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 Изменения при биопсии височной артерии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Васкулит</a:t>
                      </a:r>
                      <a:r>
                        <a:rPr lang="ru-RU" sz="1600" dirty="0">
                          <a:effectLst/>
                        </a:rPr>
                        <a:t> с сужением просвета сосуда, повреждением интимы, диффузной воспалительной преимущественно </a:t>
                      </a:r>
                      <a:r>
                        <a:rPr lang="ru-RU" sz="1600" dirty="0" err="1">
                          <a:effectLst/>
                        </a:rPr>
                        <a:t>мононуклеарной</a:t>
                      </a:r>
                      <a:r>
                        <a:rPr lang="ru-RU" sz="1600" dirty="0">
                          <a:effectLst/>
                        </a:rPr>
                        <a:t> инфильтрации, наличием многоядерных гигантских клеток.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659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Требуется наличие не менее 3 из 6 признаков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2922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b="1" dirty="0"/>
              <a:t>Гигантоклеточный 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 smtClean="0"/>
              <a:t>Клиническая картина: </a:t>
            </a:r>
          </a:p>
          <a:p>
            <a:r>
              <a:rPr lang="ru-RU" sz="2000" b="1" dirty="0" smtClean="0"/>
              <a:t>Возраст</a:t>
            </a:r>
            <a:r>
              <a:rPr lang="ru-RU" sz="2000" dirty="0" smtClean="0"/>
              <a:t>  </a:t>
            </a:r>
            <a:r>
              <a:rPr lang="ru-RU" sz="2000" dirty="0"/>
              <a:t>старше 50 лет 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Ревматическая </a:t>
            </a:r>
            <a:r>
              <a:rPr lang="ru-RU" sz="2000" b="1" dirty="0" err="1" smtClean="0"/>
              <a:t>полимиалгия</a:t>
            </a:r>
            <a:r>
              <a:rPr lang="ru-RU" sz="2000" b="1" dirty="0" smtClean="0"/>
              <a:t> </a:t>
            </a:r>
            <a:r>
              <a:rPr lang="ru-RU" sz="2000" dirty="0" smtClean="0"/>
              <a:t>-характерны </a:t>
            </a:r>
            <a:r>
              <a:rPr lang="ru-RU" sz="2000" dirty="0"/>
              <a:t>выраженные двусторонние, симметричные боли и скованность в мышцах плечевого и тазового </a:t>
            </a:r>
            <a:r>
              <a:rPr lang="ru-RU" sz="2000" dirty="0" smtClean="0"/>
              <a:t>пояса, </a:t>
            </a:r>
            <a:r>
              <a:rPr lang="ru-RU" sz="2000" dirty="0"/>
              <a:t>шеи, которые усиливаются при движении и уменьшаются в </a:t>
            </a:r>
            <a:r>
              <a:rPr lang="ru-RU" sz="2000" dirty="0" smtClean="0"/>
              <a:t>покое. Мышечная </a:t>
            </a:r>
            <a:r>
              <a:rPr lang="ru-RU" sz="2000" dirty="0"/>
              <a:t>слабость обычно отсутствует, атрофия мышц не развивается. </a:t>
            </a:r>
            <a:endParaRPr lang="ru-RU" sz="2000" dirty="0" smtClean="0"/>
          </a:p>
          <a:p>
            <a:pPr lvl="0"/>
            <a:r>
              <a:rPr lang="ru-RU" sz="2000" b="1" dirty="0" smtClean="0"/>
              <a:t>Поражение </a:t>
            </a:r>
            <a:r>
              <a:rPr lang="ru-RU" sz="2000" b="1" dirty="0"/>
              <a:t>суставов </a:t>
            </a:r>
            <a:r>
              <a:rPr lang="ru-RU" sz="2000" b="1" dirty="0" smtClean="0"/>
              <a:t>-</a:t>
            </a:r>
            <a:r>
              <a:rPr lang="ru-RU" sz="2000" dirty="0" smtClean="0"/>
              <a:t> </a:t>
            </a:r>
            <a:r>
              <a:rPr lang="ru-RU" sz="2000" dirty="0"/>
              <a:t>моно- </a:t>
            </a:r>
            <a:r>
              <a:rPr lang="ru-RU" sz="2000" dirty="0" err="1" smtClean="0"/>
              <a:t>олигоартрит</a:t>
            </a:r>
            <a:r>
              <a:rPr lang="ru-RU" sz="2000" dirty="0" smtClean="0"/>
              <a:t> </a:t>
            </a:r>
            <a:r>
              <a:rPr lang="ru-RU" sz="2000" dirty="0"/>
              <a:t>или симметричного </a:t>
            </a:r>
            <a:r>
              <a:rPr lang="ru-RU" sz="2000" dirty="0" err="1"/>
              <a:t>серонегативного</a:t>
            </a:r>
            <a:r>
              <a:rPr lang="ru-RU" sz="2000" dirty="0"/>
              <a:t> полиартрита, напоминающего РА у пожилых (вовлечение </a:t>
            </a:r>
            <a:r>
              <a:rPr lang="ru-RU" sz="2000" dirty="0" smtClean="0"/>
              <a:t>коленных</a:t>
            </a:r>
            <a:r>
              <a:rPr lang="ru-RU" sz="2000" dirty="0"/>
              <a:t>, лучезапястных и голеностопных суставов, реже проксимальных межфаланговых и плюснефаланговых суставов</a:t>
            </a:r>
            <a:r>
              <a:rPr lang="ru-RU" sz="2000" dirty="0" smtClean="0"/>
              <a:t>).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 lvl="0"/>
            <a:r>
              <a:rPr lang="ru-RU" sz="2000" b="1" dirty="0" smtClean="0"/>
              <a:t>Общие </a:t>
            </a:r>
            <a:r>
              <a:rPr lang="ru-RU" sz="2000" b="1" dirty="0"/>
              <a:t>симптомы </a:t>
            </a:r>
            <a:r>
              <a:rPr lang="ru-RU" sz="2000" dirty="0"/>
              <a:t>- включают лихорадку с проливными потами, общую слабость, снижение массы тела, депрессию.</a:t>
            </a:r>
          </a:p>
          <a:p>
            <a:endParaRPr lang="ru-RU" sz="2000" dirty="0" smtClean="0"/>
          </a:p>
          <a:p>
            <a:r>
              <a:rPr lang="ru-RU" sz="1600" dirty="0"/>
              <a:t> 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462862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438"/>
            <a:ext cx="8229600" cy="1143000"/>
          </a:xfrm>
        </p:spPr>
        <p:txBody>
          <a:bodyPr/>
          <a:lstStyle/>
          <a:p>
            <a:r>
              <a:rPr lang="ru-RU" b="1" dirty="0"/>
              <a:t>Гигантоклеточный 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Сосудистые расстройства - </a:t>
            </a:r>
            <a:r>
              <a:rPr lang="ru-RU" dirty="0"/>
              <a:t>Беспокоит остро возникшая, постоянная, интенсивная, односторонняя головная боль в височной, лобной и теменной областях. Отмечается болезненность при касании к коже черепа, уплотнение и отечность височных артерий, ослабление в них пульсации, а в случае патологии затылочной артерии- головная боль в затылочной области. При вовлечении верхнечелюстной артерии наблюдается усиление боли при жевании и разговоре, зубная боль. Может быть поражена наружная сонная артерия с развитием отечности лица, нарушений глотания, слуха.</a:t>
            </a:r>
          </a:p>
          <a:p>
            <a:r>
              <a:rPr lang="ru-RU" b="1" dirty="0"/>
              <a:t>Поражение глазных артерий</a:t>
            </a:r>
            <a:r>
              <a:rPr lang="ru-RU" dirty="0"/>
              <a:t>, что приводит к развитию передней ишемической оптической </a:t>
            </a:r>
            <a:r>
              <a:rPr lang="ru-RU" dirty="0" err="1"/>
              <a:t>нейропатии</a:t>
            </a:r>
            <a:r>
              <a:rPr lang="ru-RU" dirty="0"/>
              <a:t>.  Характерны преходящее снижение зрения (</a:t>
            </a:r>
            <a:r>
              <a:rPr lang="ru-RU" dirty="0" err="1"/>
              <a:t>amavrosis</a:t>
            </a:r>
            <a:r>
              <a:rPr lang="ru-RU" dirty="0"/>
              <a:t> </a:t>
            </a:r>
            <a:r>
              <a:rPr lang="ru-RU" dirty="0" err="1"/>
              <a:t>fugax</a:t>
            </a:r>
            <a:r>
              <a:rPr lang="ru-RU" dirty="0"/>
              <a:t>), диплопия, выпадение полей зрения. Прогрессирование ГПА может осложняться слепотой (одно- или двусторонней).</a:t>
            </a:r>
          </a:p>
          <a:p>
            <a:r>
              <a:rPr lang="ru-RU" dirty="0"/>
              <a:t>Значительно реже диагностируют </a:t>
            </a:r>
            <a:r>
              <a:rPr lang="ru-RU" b="1" dirty="0"/>
              <a:t>поражение аорты </a:t>
            </a:r>
            <a:r>
              <a:rPr lang="ru-RU" dirty="0"/>
              <a:t>(преимущественно в грудном отделе с развитием аневризмы аорты, в том числе и расслаивающей) и отходящих от нее ветвей (сонных, подключичных, позвоночных, коронарных артерий), </a:t>
            </a:r>
            <a:r>
              <a:rPr lang="ru-RU" dirty="0" err="1"/>
              <a:t>интракраниальных</a:t>
            </a:r>
            <a:r>
              <a:rPr lang="ru-RU" dirty="0"/>
              <a:t> артерий.</a:t>
            </a:r>
          </a:p>
          <a:p>
            <a:endParaRPr lang="ru-RU" dirty="0"/>
          </a:p>
          <a:p>
            <a:r>
              <a:rPr lang="ru-RU" dirty="0"/>
              <a:t>         </a:t>
            </a:r>
            <a:r>
              <a:rPr lang="ru-RU" i="1" dirty="0"/>
              <a:t>   Выделяют </a:t>
            </a:r>
            <a:r>
              <a:rPr lang="ru-RU" b="1" i="1" dirty="0"/>
              <a:t>четыре основных клинических варианта течения ГКА:</a:t>
            </a:r>
          </a:p>
          <a:p>
            <a:pPr lvl="0"/>
            <a:r>
              <a:rPr lang="ru-RU" dirty="0"/>
              <a:t>с краниальными симптомами;</a:t>
            </a:r>
          </a:p>
          <a:p>
            <a:pPr lvl="0"/>
            <a:r>
              <a:rPr lang="ru-RU" dirty="0"/>
              <a:t>с ревматической </a:t>
            </a:r>
            <a:r>
              <a:rPr lang="ru-RU" dirty="0" err="1"/>
              <a:t>полимиалгией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 лихорадкой и другими общими проявлениями,</a:t>
            </a:r>
          </a:p>
        </p:txBody>
      </p:sp>
    </p:spTree>
    <p:extLst>
      <p:ext uri="{BB962C8B-B14F-4D97-AF65-F5344CB8AC3E}">
        <p14:creationId xmlns:p14="http://schemas.microsoft.com/office/powerpoint/2010/main" val="31702496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Гигантоклеточный 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Лабораторная </a:t>
            </a:r>
            <a:r>
              <a:rPr lang="ru-RU" b="1" dirty="0" smtClean="0"/>
              <a:t>диагностика:</a:t>
            </a:r>
            <a:endParaRPr lang="ru-RU" dirty="0"/>
          </a:p>
          <a:p>
            <a:r>
              <a:rPr lang="ru-RU" dirty="0"/>
              <a:t>Характерно выраженное увеличение СОЭ (часто более 50 мм/ч) и СРБ.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Гистологическое </a:t>
            </a:r>
            <a:r>
              <a:rPr lang="ru-RU" b="1" dirty="0" smtClean="0"/>
              <a:t>исследование:</a:t>
            </a:r>
            <a:r>
              <a:rPr lang="ru-RU" dirty="0"/>
              <a:t> Биопсия височной артерии является важным методом диагностики </a:t>
            </a:r>
            <a:r>
              <a:rPr lang="ru-RU" dirty="0" smtClean="0"/>
              <a:t>- свойственно </a:t>
            </a:r>
            <a:r>
              <a:rPr lang="ru-RU" dirty="0"/>
              <a:t>очаговое сегментарное поражение </a:t>
            </a:r>
            <a:r>
              <a:rPr lang="ru-RU" dirty="0" smtClean="0"/>
              <a:t>сосудов.</a:t>
            </a:r>
          </a:p>
          <a:p>
            <a:r>
              <a:rPr lang="ru-RU" dirty="0" smtClean="0"/>
              <a:t>Выполнение </a:t>
            </a:r>
            <a:r>
              <a:rPr lang="ru-RU" dirty="0"/>
              <a:t>биопсии не должно являться поводом для задержки начала терапии.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44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Эпидемиология системных </a:t>
            </a:r>
            <a:r>
              <a:rPr lang="ru-RU" dirty="0" err="1" smtClean="0"/>
              <a:t>васкулитов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27295"/>
              </p:ext>
            </p:extLst>
          </p:nvPr>
        </p:nvGraphicFramePr>
        <p:xfrm>
          <a:off x="2" y="1196749"/>
          <a:ext cx="9143997" cy="6051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1473"/>
                <a:gridCol w="1981544"/>
                <a:gridCol w="1700074"/>
                <a:gridCol w="1621262"/>
                <a:gridCol w="1949644"/>
              </a:tblGrid>
              <a:tr h="943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Заболевание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Распространенность (на 1 000 000 населения)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Средний возраст начала заболевания, годы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Доля мужчин среди заболевших, 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Преобладающая географическая распространенность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Узелковый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полиартериит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4,6 (2- 18)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48±1,7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8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Эозинофильный </a:t>
                      </a:r>
                      <a:r>
                        <a:rPr lang="ru-RU" sz="1600" dirty="0" err="1">
                          <a:effectLst/>
                        </a:rPr>
                        <a:t>гранулематоз</a:t>
                      </a:r>
                      <a:r>
                        <a:rPr lang="ru-RU" sz="1600" dirty="0">
                          <a:effectLst/>
                        </a:rPr>
                        <a:t> с </a:t>
                      </a:r>
                      <a:r>
                        <a:rPr lang="ru-RU" sz="1600" dirty="0" err="1">
                          <a:effectLst/>
                        </a:rPr>
                        <a:t>полиангиитом</a:t>
                      </a:r>
                      <a:r>
                        <a:rPr lang="ru-RU" sz="1600" dirty="0">
                          <a:effectLst/>
                        </a:rPr>
                        <a:t> (</a:t>
                      </a:r>
                      <a:r>
                        <a:rPr lang="ru-RU" sz="1600" dirty="0" err="1" smtClean="0">
                          <a:effectLst/>
                        </a:rPr>
                        <a:t>Черджа-Стросс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2,4 (1- 3)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50±3,0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52- 65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Гранулематоз с полиангиитом (Вегенера)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8,5 (5- 10)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45±1,2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Северная Европа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Геморрагический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васкулит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140 (130- 200)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4,5 до 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(более 70 % -моложе 20 лет)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Артериит Такаясу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2,6 (0,2- 2,6)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26±1,2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Азия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Гигантоклеточный артериит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(150- 200 среди лиц старше 50 лет)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69±0,5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Северная Европа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3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Гигантоклеточный 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5892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Лечение:</a:t>
            </a:r>
          </a:p>
          <a:p>
            <a:r>
              <a:rPr lang="ru-RU" b="1" dirty="0" smtClean="0"/>
              <a:t>Лечение</a:t>
            </a:r>
            <a:r>
              <a:rPr lang="ru-RU" dirty="0"/>
              <a:t> </a:t>
            </a:r>
            <a:r>
              <a:rPr lang="ru-RU" b="1" dirty="0"/>
              <a:t>гигантоклеточного артериита.</a:t>
            </a:r>
            <a:endParaRPr lang="ru-RU" dirty="0"/>
          </a:p>
          <a:p>
            <a:r>
              <a:rPr lang="ru-RU" b="1" dirty="0" err="1"/>
              <a:t>Монотерапия</a:t>
            </a:r>
            <a:r>
              <a:rPr lang="ru-RU" b="1" dirty="0"/>
              <a:t> ГК </a:t>
            </a:r>
            <a:r>
              <a:rPr lang="ru-RU" b="1" i="1" dirty="0" smtClean="0"/>
              <a:t>.</a:t>
            </a:r>
            <a:r>
              <a:rPr lang="ru-RU" dirty="0"/>
              <a:t> Рекомендовано раннее назначение </a:t>
            </a:r>
            <a:r>
              <a:rPr lang="ru-RU" dirty="0" smtClean="0"/>
              <a:t>ГК</a:t>
            </a:r>
            <a:r>
              <a:rPr lang="ru-RU" dirty="0"/>
              <a:t>.</a:t>
            </a:r>
          </a:p>
          <a:p>
            <a:r>
              <a:rPr lang="ru-RU" b="1" i="1" dirty="0" smtClean="0"/>
              <a:t>Преднизолон </a:t>
            </a:r>
            <a:r>
              <a:rPr lang="ru-RU" i="1" dirty="0" smtClean="0"/>
              <a:t> </a:t>
            </a:r>
            <a:r>
              <a:rPr lang="ru-RU" i="1" dirty="0"/>
              <a:t>внутрь 20- 30 </a:t>
            </a:r>
            <a:r>
              <a:rPr lang="ru-RU" i="1" dirty="0" smtClean="0"/>
              <a:t>мг/сутки</a:t>
            </a:r>
            <a:r>
              <a:rPr lang="ru-RU" i="1" dirty="0"/>
              <a:t> </a:t>
            </a:r>
            <a:r>
              <a:rPr lang="ru-RU" dirty="0"/>
              <a:t>до достижения эффекта, как правило, не менее месяца. </a:t>
            </a:r>
            <a:r>
              <a:rPr lang="ru-RU" dirty="0" smtClean="0"/>
              <a:t>При тяжелом течении дозу ГК увеличивают до 60-80 мг/</a:t>
            </a:r>
            <a:r>
              <a:rPr lang="ru-RU" dirty="0" err="1" smtClean="0"/>
              <a:t>сут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После достижения эффекта, под контролем клинического состояния, уровня СОЭ  и С-РБ постепенно снижают дозу </a:t>
            </a:r>
            <a:r>
              <a:rPr lang="ru-RU" dirty="0" smtClean="0"/>
              <a:t>Пред </a:t>
            </a:r>
            <a:r>
              <a:rPr lang="ru-RU" dirty="0"/>
              <a:t>(по 1,25 мг) на 20- 25% в месяц до достижения дозы 20 мг/сутки, затем на 10% каждые 2 недели до 10 мг/сутки. В дальнейшем возможно снижение дозы ПЗ на 1,25 мг каждые 4 недели. </a:t>
            </a:r>
            <a:endParaRPr lang="ru-RU" dirty="0" smtClean="0"/>
          </a:p>
          <a:p>
            <a:r>
              <a:rPr lang="ru-RU" dirty="0" smtClean="0"/>
              <a:t>Длительность </a:t>
            </a:r>
            <a:r>
              <a:rPr lang="ru-RU" dirty="0"/>
              <a:t>лечения оценивают индивидуально у каждого больного. Если в течение 6 месяцев на фоне приема </a:t>
            </a:r>
            <a:r>
              <a:rPr lang="ru-RU" dirty="0" smtClean="0"/>
              <a:t>Пред </a:t>
            </a:r>
            <a:r>
              <a:rPr lang="ru-RU" dirty="0"/>
              <a:t>2,5 мг/сутки клинические проявления </a:t>
            </a:r>
            <a:r>
              <a:rPr lang="ru-RU" dirty="0" smtClean="0"/>
              <a:t> </a:t>
            </a:r>
            <a:r>
              <a:rPr lang="ru-RU" dirty="0"/>
              <a:t>отсутствуют, то лечение может быть прекращено.</a:t>
            </a:r>
          </a:p>
          <a:p>
            <a:r>
              <a:rPr lang="ru-RU" dirty="0"/>
              <a:t>В процессе снижения дозы ПЗ тщательно наблюдают за динамикой клинических симптомов, контролируют СОЭ и С-РБ каждые 4 недели в течение первых 2- 3 </a:t>
            </a:r>
            <a:r>
              <a:rPr lang="ru-RU" dirty="0" smtClean="0"/>
              <a:t>месяцев.</a:t>
            </a:r>
            <a:endParaRPr lang="ru-RU" dirty="0"/>
          </a:p>
          <a:p>
            <a:r>
              <a:rPr lang="ru-RU" dirty="0"/>
              <a:t>В случае рецидива </a:t>
            </a:r>
            <a:r>
              <a:rPr lang="ru-RU" dirty="0" smtClean="0"/>
              <a:t>после </a:t>
            </a:r>
            <a:r>
              <a:rPr lang="ru-RU" dirty="0"/>
              <a:t>отмены ГК, при отсутствии симптомов поражения органа зрения или нервной системы </a:t>
            </a:r>
            <a:r>
              <a:rPr lang="ru-RU" dirty="0" smtClean="0"/>
              <a:t>дозы Пред </a:t>
            </a:r>
            <a:r>
              <a:rPr lang="ru-RU" dirty="0"/>
              <a:t>(5- 10 мг/ сутки).</a:t>
            </a:r>
          </a:p>
          <a:p>
            <a:r>
              <a:rPr lang="ru-RU" dirty="0"/>
              <a:t>Низкие дозы </a:t>
            </a:r>
            <a:r>
              <a:rPr lang="ru-RU" b="1" dirty="0"/>
              <a:t>аспирина</a:t>
            </a:r>
            <a:r>
              <a:rPr lang="ru-RU" dirty="0"/>
              <a:t> </a:t>
            </a:r>
            <a:r>
              <a:rPr lang="ru-RU" dirty="0" smtClean="0"/>
              <a:t>- для </a:t>
            </a:r>
            <a:r>
              <a:rPr lang="ru-RU" dirty="0"/>
              <a:t>снижения риска развития цереброваскулярных и кардиоваскулярных катастроф</a:t>
            </a:r>
            <a:r>
              <a:rPr lang="ru-RU" dirty="0" smtClean="0"/>
              <a:t>.</a:t>
            </a:r>
            <a:r>
              <a:rPr lang="ru-RU" i="1" dirty="0"/>
              <a:t> </a:t>
            </a:r>
            <a:r>
              <a:rPr lang="ru-RU" i="1" dirty="0" smtClean="0"/>
              <a:t>Доза 75-</a:t>
            </a:r>
            <a:r>
              <a:rPr lang="ru-RU" i="1" dirty="0"/>
              <a:t> 150 мг/ сутки длительно </a:t>
            </a:r>
            <a:endParaRPr lang="ru-RU" dirty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030221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Гигантоклеточный артериит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При тяжелом течении </a:t>
            </a:r>
            <a:r>
              <a:rPr lang="ru-RU" b="1" dirty="0" smtClean="0"/>
              <a:t> </a:t>
            </a:r>
            <a:r>
              <a:rPr lang="ru-RU" b="1" dirty="0"/>
              <a:t>(офтальмологические осложнения, </a:t>
            </a:r>
            <a:r>
              <a:rPr lang="ru-RU" b="1" dirty="0" err="1"/>
              <a:t>коронарит</a:t>
            </a:r>
            <a:r>
              <a:rPr lang="ru-RU" b="1" dirty="0"/>
              <a:t>):</a:t>
            </a:r>
            <a:endParaRPr lang="ru-RU" dirty="0"/>
          </a:p>
          <a:p>
            <a:r>
              <a:rPr lang="ru-RU" dirty="0" smtClean="0"/>
              <a:t>Назначают </a:t>
            </a:r>
            <a:r>
              <a:rPr lang="ru-RU" dirty="0"/>
              <a:t>высокие дозы </a:t>
            </a:r>
            <a:r>
              <a:rPr lang="ru-RU" dirty="0" smtClean="0"/>
              <a:t>преднизолона </a:t>
            </a:r>
            <a:r>
              <a:rPr lang="ru-RU" dirty="0"/>
              <a:t>или применяют в/в пульсовые введения </a:t>
            </a:r>
            <a:r>
              <a:rPr lang="ru-RU" dirty="0" err="1" smtClean="0"/>
              <a:t>метилпреднизолона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i="1" dirty="0"/>
              <a:t>ПЗ внутрь 1 мг/кг/сутки </a:t>
            </a:r>
            <a:r>
              <a:rPr lang="ru-RU" i="1" dirty="0" smtClean="0"/>
              <a:t>(60-80 мг/</a:t>
            </a:r>
            <a:r>
              <a:rPr lang="ru-RU" i="1" dirty="0" err="1" smtClean="0"/>
              <a:t>сут</a:t>
            </a:r>
            <a:r>
              <a:rPr lang="ru-RU" i="1" dirty="0" smtClean="0"/>
              <a:t>)</a:t>
            </a:r>
            <a:r>
              <a:rPr lang="ru-RU" i="1" dirty="0"/>
              <a:t> </a:t>
            </a:r>
            <a:r>
              <a:rPr lang="ru-RU" dirty="0"/>
              <a:t>однократно утром (после еды)       до достижения эффекта, как правило, не менее месяца.</a:t>
            </a:r>
          </a:p>
          <a:p>
            <a:r>
              <a:rPr lang="ru-RU" i="1" dirty="0"/>
              <a:t>или:</a:t>
            </a:r>
            <a:endParaRPr lang="ru-RU" dirty="0"/>
          </a:p>
          <a:p>
            <a:r>
              <a:rPr lang="ru-RU" i="1" dirty="0"/>
              <a:t>МП в/в 0,5- 1 г/сутки</a:t>
            </a:r>
            <a:r>
              <a:rPr lang="ru-RU" dirty="0"/>
              <a:t> </a:t>
            </a:r>
            <a:r>
              <a:rPr lang="ru-RU" i="1" dirty="0"/>
              <a:t>(разовая доза не более 1 г) </a:t>
            </a:r>
            <a:r>
              <a:rPr lang="ru-RU" dirty="0"/>
              <a:t>3 дня подряд с последующим назначением преднизолона однократно утром внутрь 0,5- 1 мг/кг/ сутки (не более 80 мг) до достижения эффекта, как правило, не менее месяца с дальнейшим снижением дозы. </a:t>
            </a:r>
            <a:endParaRPr lang="ru-RU" dirty="0" smtClean="0"/>
          </a:p>
          <a:p>
            <a:r>
              <a:rPr lang="ru-RU" dirty="0" smtClean="0"/>
              <a:t>Пульсовое </a:t>
            </a:r>
            <a:r>
              <a:rPr lang="ru-RU" dirty="0"/>
              <a:t>в/в </a:t>
            </a:r>
            <a:r>
              <a:rPr lang="ru-RU" dirty="0" smtClean="0"/>
              <a:t>введение </a:t>
            </a:r>
            <a:r>
              <a:rPr lang="ru-RU" dirty="0"/>
              <a:t>МП рекомендовано при поражении органа зрения, поскольку при раннем активном лечении возможно полное или частичное восстановление зрения.</a:t>
            </a:r>
          </a:p>
          <a:p>
            <a:r>
              <a:rPr lang="ru-RU" dirty="0" smtClean="0"/>
              <a:t>Применение </a:t>
            </a:r>
            <a:r>
              <a:rPr lang="ru-RU" dirty="0"/>
              <a:t>иммунодепрессантов рассматривают в качестве дополнительной терапии при тяжелом или рефрактерном течении ГКА:</a:t>
            </a:r>
          </a:p>
          <a:p>
            <a:r>
              <a:rPr lang="ru-RU" i="1" dirty="0"/>
              <a:t>МТ </a:t>
            </a:r>
            <a:r>
              <a:rPr lang="ru-RU" i="1" dirty="0" smtClean="0"/>
              <a:t>10- </a:t>
            </a:r>
            <a:r>
              <a:rPr lang="ru-RU" i="1" dirty="0"/>
              <a:t>25 мг/ неделю. </a:t>
            </a:r>
            <a:r>
              <a:rPr lang="ru-RU" dirty="0"/>
              <a:t>Сочетают с назначением стандартной дозы ПЗ </a:t>
            </a:r>
            <a:r>
              <a:rPr lang="ru-RU" dirty="0" smtClean="0"/>
              <a:t> и </a:t>
            </a:r>
            <a:r>
              <a:rPr lang="ru-RU" dirty="0"/>
              <a:t>фолиевой кислоты. Применение МТ </a:t>
            </a:r>
            <a:r>
              <a:rPr lang="ru-RU" dirty="0" smtClean="0"/>
              <a:t>уменьшает </a:t>
            </a:r>
            <a:r>
              <a:rPr lang="ru-RU" dirty="0"/>
              <a:t>кумулятивную дозу ГК.</a:t>
            </a:r>
          </a:p>
          <a:p>
            <a:r>
              <a:rPr lang="ru-RU" i="1" dirty="0"/>
              <a:t>АЗА 2 мг/кг/сутки</a:t>
            </a:r>
            <a:r>
              <a:rPr lang="ru-RU" dirty="0"/>
              <a:t> с возможным снижением дозы до 1,5 мг/кг/ сутки через год. Сочетают с назначением стандартной дозы ПЗ. Назначают в случаях неэффективности или непереносимости МТ.</a:t>
            </a:r>
          </a:p>
          <a:p>
            <a:r>
              <a:rPr lang="ru-RU" dirty="0" smtClean="0"/>
              <a:t>Применение </a:t>
            </a:r>
            <a:r>
              <a:rPr lang="ru-RU" dirty="0"/>
              <a:t>ГК и ингибиторов ФНО-α не рекомендовано, поскольку не снижает риск рецидива 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32875640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Артериит </a:t>
            </a:r>
            <a:r>
              <a:rPr lang="ru-RU" b="1" dirty="0" err="1"/>
              <a:t>Такаясу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Артериит, часто </a:t>
            </a:r>
            <a:r>
              <a:rPr lang="ru-RU" dirty="0" err="1" smtClean="0"/>
              <a:t>грануломатозный</a:t>
            </a:r>
            <a:r>
              <a:rPr lang="ru-RU" dirty="0" smtClean="0"/>
              <a:t>, с преимущественным поражением аорты и/или ее главных ветвей.</a:t>
            </a:r>
          </a:p>
          <a:p>
            <a:r>
              <a:rPr lang="ru-RU" dirty="0" smtClean="0"/>
              <a:t>Как правило развивается у пациентов моложе 50 лет.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6343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Артериит </a:t>
            </a:r>
            <a:r>
              <a:rPr lang="ru-RU" b="1" dirty="0" err="1" smtClean="0"/>
              <a:t>Такаясу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/>
              <a:t>Классификационные критерии артериита </a:t>
            </a:r>
            <a:r>
              <a:rPr lang="ru-RU" dirty="0" err="1"/>
              <a:t>Такаясу</a:t>
            </a:r>
            <a:r>
              <a:rPr lang="ru-RU" dirty="0"/>
              <a:t> (W.P. </a:t>
            </a:r>
            <a:r>
              <a:rPr lang="ru-RU" dirty="0" err="1"/>
              <a:t>Arend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., 1990).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542969"/>
              </p:ext>
            </p:extLst>
          </p:nvPr>
        </p:nvGraphicFramePr>
        <p:xfrm>
          <a:off x="0" y="1844822"/>
          <a:ext cx="9143999" cy="5595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7856"/>
                <a:gridCol w="5546143"/>
              </a:tblGrid>
              <a:tr h="324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Критерий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Характеристика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Возраст моложе 40 лет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Начало заболевания в возрасте моложе 40 лет.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“Перемежающаяся” хромота конечностей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Слабость и дискомфорт в мышцах конечностей при движении.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Ослабление пульса на плечевой артерии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Снижение пульсации на одной или обеих плечевых артериях.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Разница АД на правой и левой руках более 10 мм рт. ст.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Разница систолического АД более 10 мм рт. ст. при его измерении на обеих плечевых артериях.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Шум на подключичных артериях или брюшной аорте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Наличие шума, выявляемого при аускультации над обеими подключичными артериями или брюшном отделе аорты.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9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Изменения при ангиографии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Сужение просвета или окклюзия аорты, ее крупных ветвей в проксимальных отделах верхних и нижних конечностей (не связанное с атеросклерозом, фибромускулярной дисплазией и др.).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774">
                <a:tc gridSpan="2">
                  <a:txBody>
                    <a:bodyPr/>
                    <a:lstStyle/>
                    <a:p>
                      <a:pPr indent="-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Наличие любых 3 и более из этих критериев позволяет поставить диагноз</a:t>
                      </a:r>
                    </a:p>
                    <a:p>
                      <a:pPr indent="-2286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 чувствительностью 90,5% и специфичностью 97,8%.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058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Артериит </a:t>
            </a:r>
            <a:r>
              <a:rPr lang="ru-RU" b="1" dirty="0" err="1"/>
              <a:t>Такаясу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r>
              <a:rPr lang="ru-RU" sz="1800" b="1" u="sng" dirty="0" smtClean="0"/>
              <a:t>Клиническая картина:</a:t>
            </a:r>
          </a:p>
          <a:p>
            <a:r>
              <a:rPr lang="ru-RU" sz="1800" b="1" dirty="0" smtClean="0"/>
              <a:t>Общие симптомы </a:t>
            </a:r>
            <a:r>
              <a:rPr lang="ru-RU" sz="1800" dirty="0" smtClean="0"/>
              <a:t>- </a:t>
            </a:r>
            <a:r>
              <a:rPr lang="ru-RU" sz="1800" dirty="0"/>
              <a:t>длительная лихорадка, снижение массы тела, общая слабость, головные боли, артралгии, боли в мышцах преимущественно плечевого пояса.</a:t>
            </a:r>
          </a:p>
          <a:p>
            <a:r>
              <a:rPr lang="ru-RU" sz="1800" b="1" dirty="0" smtClean="0"/>
              <a:t>Сосудистые симптомы </a:t>
            </a:r>
            <a:r>
              <a:rPr lang="ru-RU" sz="1800" dirty="0" smtClean="0"/>
              <a:t>- Симптомы</a:t>
            </a:r>
            <a:r>
              <a:rPr lang="ru-RU" sz="1800" dirty="0"/>
              <a:t>, связанные с прогрессированием ишемических изменений зависят от локализации поражения и нарастают при физической нагрузке. </a:t>
            </a:r>
            <a:r>
              <a:rPr lang="ru-RU" sz="1800" dirty="0" smtClean="0"/>
              <a:t>При </a:t>
            </a:r>
            <a:r>
              <a:rPr lang="ru-RU" sz="1800" dirty="0"/>
              <a:t>заинтересованности </a:t>
            </a:r>
            <a:r>
              <a:rPr lang="ru-RU" sz="1800" dirty="0" err="1"/>
              <a:t>брахиоцефальных</a:t>
            </a:r>
            <a:r>
              <a:rPr lang="ru-RU" sz="1800" dirty="0"/>
              <a:t> артерий наблюдается синдром </a:t>
            </a:r>
            <a:r>
              <a:rPr lang="ru-RU" sz="1800" b="1" dirty="0"/>
              <a:t>перемежающейся хромоты </a:t>
            </a:r>
            <a:r>
              <a:rPr lang="ru-RU" sz="1800" dirty="0"/>
              <a:t>верхних конечностей, ощущение слабости, боли в проксимальных отделах конечностей. </a:t>
            </a:r>
            <a:endParaRPr lang="ru-RU" sz="1800" dirty="0" smtClean="0"/>
          </a:p>
          <a:p>
            <a:r>
              <a:rPr lang="ru-RU" sz="1800" dirty="0" smtClean="0"/>
              <a:t>Вовлечение </a:t>
            </a:r>
            <a:r>
              <a:rPr lang="ru-RU" sz="1800" dirty="0"/>
              <a:t>восходящего отдела </a:t>
            </a:r>
            <a:r>
              <a:rPr lang="ru-RU" sz="1800" b="1" dirty="0"/>
              <a:t>аорты</a:t>
            </a:r>
            <a:r>
              <a:rPr lang="ru-RU" sz="1800" dirty="0"/>
              <a:t> часто сочетается с аортальной недостаточностью вследствие дилатации аорты. </a:t>
            </a:r>
            <a:endParaRPr lang="ru-RU" sz="1800" dirty="0" smtClean="0"/>
          </a:p>
          <a:p>
            <a:r>
              <a:rPr lang="ru-RU" sz="1800" dirty="0" smtClean="0"/>
              <a:t>Клинические </a:t>
            </a:r>
            <a:r>
              <a:rPr lang="ru-RU" sz="1800" dirty="0"/>
              <a:t>проявления патологии коронарных сосудов характеризуются болями в грудной клетке, одышкой и сердцебиением, реже приступами стенокардии. </a:t>
            </a:r>
            <a:endParaRPr lang="ru-RU" sz="1800" dirty="0" smtClean="0"/>
          </a:p>
          <a:p>
            <a:r>
              <a:rPr lang="ru-RU" sz="1800" dirty="0" smtClean="0"/>
              <a:t>поражение </a:t>
            </a:r>
            <a:r>
              <a:rPr lang="ru-RU" sz="1800" dirty="0"/>
              <a:t>конечного отдела нисходящей аорты и начального отрезка брюшного отдела аорты с частым вовлечением в процесс непарных артерий. </a:t>
            </a:r>
            <a:r>
              <a:rPr lang="ru-RU" sz="1800" dirty="0" smtClean="0"/>
              <a:t>Упорный </a:t>
            </a:r>
            <a:r>
              <a:rPr lang="ru-RU" sz="1800" dirty="0"/>
              <a:t>характер болей с иррадиацией в поясницу требует исключения расслаивающейся аневризмы брюшного отдела аорты (9</a:t>
            </a:r>
            <a:r>
              <a:rPr lang="ru-RU" sz="1800" dirty="0" smtClean="0"/>
              <a:t>%).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661143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Артериит </a:t>
            </a:r>
            <a:r>
              <a:rPr lang="ru-RU" b="1" dirty="0" err="1"/>
              <a:t>Такаясу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 Артериальная гипертензия </a:t>
            </a:r>
            <a:r>
              <a:rPr lang="ru-RU" dirty="0"/>
              <a:t>(33- 76%)  в первую очередь может быть связана со стенозом почечной артерии,</a:t>
            </a:r>
          </a:p>
          <a:p>
            <a:r>
              <a:rPr lang="ru-RU" b="1" dirty="0"/>
              <a:t>Поражение нервной системы </a:t>
            </a:r>
            <a:r>
              <a:rPr lang="ru-RU" dirty="0"/>
              <a:t>(60%)  обусловлено </a:t>
            </a:r>
            <a:r>
              <a:rPr lang="ru-RU" dirty="0" err="1"/>
              <a:t>дисциркуляторной</a:t>
            </a:r>
            <a:r>
              <a:rPr lang="ru-RU" dirty="0"/>
              <a:t> энцефалопатией. При выраженном (50% и более) сужении просвета сосуда или при двустороннем поражении общих сонных артерий возникают обморочные состояния, эпизоды острых нарушений мозгового кровообращения. </a:t>
            </a:r>
          </a:p>
          <a:p>
            <a:r>
              <a:rPr lang="ru-RU" dirty="0"/>
              <a:t>развитие симметричной </a:t>
            </a:r>
            <a:r>
              <a:rPr lang="ru-RU" dirty="0" err="1"/>
              <a:t>полинейропатии</a:t>
            </a:r>
            <a:r>
              <a:rPr lang="ru-RU" dirty="0"/>
              <a:t>, наиболее выраженной в руках.</a:t>
            </a:r>
          </a:p>
          <a:p>
            <a:r>
              <a:rPr lang="ru-RU" b="1" dirty="0"/>
              <a:t>Офтальмологические расстройства </a:t>
            </a:r>
            <a:r>
              <a:rPr lang="ru-RU" dirty="0"/>
              <a:t>(&gt; 50%)</a:t>
            </a:r>
            <a:r>
              <a:rPr lang="ru-RU" b="1" dirty="0"/>
              <a:t> </a:t>
            </a:r>
            <a:r>
              <a:rPr lang="ru-RU" dirty="0"/>
              <a:t>проявляются сужением полей зрения, постепенным снижением остроты зрения, диплопией. Возможна острая окклюзия центральной артерии сетчатки с внезапной потерей зрения на один глаз.</a:t>
            </a:r>
          </a:p>
          <a:p>
            <a:r>
              <a:rPr lang="ru-RU" b="1" dirty="0"/>
              <a:t>Поражение кожи </a:t>
            </a:r>
            <a:r>
              <a:rPr lang="ru-RU" dirty="0"/>
              <a:t>наиболее часто проявляется узловатой эритемой, реже отмечается синдром </a:t>
            </a:r>
            <a:r>
              <a:rPr lang="ru-RU" dirty="0" err="1"/>
              <a:t>Рейно</a:t>
            </a:r>
            <a:r>
              <a:rPr lang="ru-RU" dirty="0"/>
              <a:t>, сетчатое </a:t>
            </a:r>
            <a:r>
              <a:rPr lang="ru-RU" dirty="0" err="1"/>
              <a:t>ливедо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5537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Артериит </a:t>
            </a:r>
            <a:r>
              <a:rPr lang="ru-RU" b="1" dirty="0" err="1" smtClean="0"/>
              <a:t>Такаясу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Лабораторная диагностика </a:t>
            </a:r>
            <a:r>
              <a:rPr lang="ru-RU" dirty="0" err="1" smtClean="0"/>
              <a:t>нормохромная</a:t>
            </a:r>
            <a:r>
              <a:rPr lang="ru-RU" dirty="0" smtClean="0"/>
              <a:t> </a:t>
            </a:r>
            <a:r>
              <a:rPr lang="ru-RU" dirty="0" err="1"/>
              <a:t>нормоцитарная</a:t>
            </a:r>
            <a:r>
              <a:rPr lang="ru-RU" dirty="0"/>
              <a:t> анемия, умеренный тромбоцитоз</a:t>
            </a:r>
            <a:r>
              <a:rPr lang="ru-RU" dirty="0" smtClean="0"/>
              <a:t>.</a:t>
            </a:r>
            <a:r>
              <a:rPr lang="ru-RU" dirty="0"/>
              <a:t> Характерно увеличение СОЭ, концентрации СРБ</a:t>
            </a:r>
          </a:p>
          <a:p>
            <a:r>
              <a:rPr lang="ru-RU" b="1" dirty="0"/>
              <a:t> </a:t>
            </a:r>
            <a:r>
              <a:rPr lang="ru-RU" b="1" dirty="0" smtClean="0"/>
              <a:t>Инструментальные методы:</a:t>
            </a:r>
            <a:endParaRPr lang="ru-RU" dirty="0"/>
          </a:p>
          <a:p>
            <a:r>
              <a:rPr lang="ru-RU" dirty="0"/>
              <a:t> </a:t>
            </a:r>
            <a:r>
              <a:rPr lang="ru-RU" b="1" dirty="0"/>
              <a:t>Ангиография</a:t>
            </a:r>
            <a:r>
              <a:rPr lang="ru-RU" dirty="0"/>
              <a:t>, позволяющая оценить степень сужения или дилатации сосуда, имеет важное значение как для подтверждения диагноза, так и для оценки динамики патологического процесса.</a:t>
            </a:r>
          </a:p>
          <a:p>
            <a:r>
              <a:rPr lang="ru-RU" dirty="0"/>
              <a:t>Большое значение имеют </a:t>
            </a:r>
            <a:r>
              <a:rPr lang="ru-RU" dirty="0" err="1"/>
              <a:t>неинвазивные</a:t>
            </a:r>
            <a:r>
              <a:rPr lang="ru-RU" dirty="0"/>
              <a:t> методы (</a:t>
            </a:r>
            <a:r>
              <a:rPr lang="ru-RU" b="1" dirty="0"/>
              <a:t>ультразвуковое дуплексное сканирование</a:t>
            </a:r>
            <a:r>
              <a:rPr lang="ru-RU" dirty="0"/>
              <a:t>, компьютерная томография магнитно-резонансная томография (МРТ), позитронно- эмиссионная томография),  позволяющие установить диагноз на ранней стадии заболевания, в период, когда наблюдается лишь утолщение сосудистой стенки.</a:t>
            </a:r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172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Артериит </a:t>
            </a:r>
            <a:r>
              <a:rPr lang="ru-RU" b="1" dirty="0" err="1"/>
              <a:t>Такаясу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Лечение:</a:t>
            </a:r>
          </a:p>
          <a:p>
            <a:r>
              <a:rPr lang="ru-RU" dirty="0" smtClean="0"/>
              <a:t>Проводится как при гигантоклеточном артериите – ГКС, </a:t>
            </a:r>
            <a:r>
              <a:rPr lang="ru-RU" dirty="0" err="1" smtClean="0"/>
              <a:t>иммуносупрессивные</a:t>
            </a:r>
            <a:r>
              <a:rPr lang="ru-RU" dirty="0" smtClean="0"/>
              <a:t> препараты (</a:t>
            </a:r>
            <a:r>
              <a:rPr lang="ru-RU" dirty="0" err="1" smtClean="0"/>
              <a:t>метотрексат</a:t>
            </a:r>
            <a:r>
              <a:rPr lang="ru-RU" dirty="0" smtClean="0"/>
              <a:t>, </a:t>
            </a:r>
            <a:r>
              <a:rPr lang="ru-RU" dirty="0" err="1" smtClean="0"/>
              <a:t>азатиоприн</a:t>
            </a:r>
            <a:r>
              <a:rPr lang="ru-RU" dirty="0" smtClean="0"/>
              <a:t>),</a:t>
            </a:r>
          </a:p>
          <a:p>
            <a:r>
              <a:rPr lang="ru-RU" dirty="0" smtClean="0"/>
              <a:t>Реконструктивные операции на сосудах, </a:t>
            </a:r>
            <a:r>
              <a:rPr lang="ru-RU" dirty="0" err="1" smtClean="0"/>
              <a:t>ангиопластика</a:t>
            </a:r>
            <a:r>
              <a:rPr lang="ru-RU" dirty="0" smtClean="0"/>
              <a:t>. Оперативные вмешательства проводятся в неактивной фазе болезни в специализированных сосудистых центрах.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1192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Мониторинг активности системных </a:t>
            </a:r>
            <a:r>
              <a:rPr lang="ru-RU" b="1" dirty="0" err="1"/>
              <a:t>васкулитов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Бирмингемский</a:t>
            </a:r>
            <a:r>
              <a:rPr lang="ru-RU" b="1" dirty="0"/>
              <a:t> индекс клинической активности</a:t>
            </a:r>
            <a:r>
              <a:rPr lang="ru-RU" dirty="0"/>
              <a:t>(</a:t>
            </a:r>
            <a:r>
              <a:rPr lang="en-US" dirty="0"/>
              <a:t>Birmingham Vasculitis Activity Score</a:t>
            </a:r>
            <a:r>
              <a:rPr lang="ru-RU" dirty="0" smtClean="0"/>
              <a:t>)</a:t>
            </a:r>
            <a:r>
              <a:rPr lang="en-US" dirty="0"/>
              <a:t> </a:t>
            </a:r>
            <a:r>
              <a:rPr lang="ru-RU" dirty="0" smtClean="0"/>
              <a:t>- </a:t>
            </a:r>
            <a:r>
              <a:rPr lang="en-US" dirty="0" smtClean="0"/>
              <a:t>BVAS</a:t>
            </a:r>
            <a:r>
              <a:rPr lang="ru-RU" dirty="0" smtClean="0"/>
              <a:t>:</a:t>
            </a:r>
          </a:p>
          <a:p>
            <a:r>
              <a:rPr lang="ru-RU" dirty="0"/>
              <a:t>В зависимости от локализации поражения признаки заболевания разделены на 9 групп, при расчете индекса активности суммируются максимальные значения баллов, полученные в каждой группе (максимально возможный суммарный индекс составляет </a:t>
            </a:r>
            <a:r>
              <a:rPr lang="ru-RU" b="1" dirty="0"/>
              <a:t>63 балла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При оценке клинической активности принимают во внимание обусловленные </a:t>
            </a:r>
            <a:r>
              <a:rPr lang="ru-RU" dirty="0" err="1"/>
              <a:t>васкулитом</a:t>
            </a:r>
            <a:r>
              <a:rPr lang="ru-RU" dirty="0"/>
              <a:t> симптомы, имеющиеся на момент осмотра, а также появившиеся или прогрессировавшие в течение последнего месяца.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9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Индекс </a:t>
            </a:r>
            <a:r>
              <a:rPr lang="en-US" dirty="0" smtClean="0"/>
              <a:t>BVAS</a:t>
            </a:r>
            <a:endParaRPr lang="ru-RU" dirty="0"/>
          </a:p>
        </p:txBody>
      </p:sp>
      <p:pic>
        <p:nvPicPr>
          <p:cNvPr id="4" name="Объект 3" descr="Надпись: 1. Системные проявления: Балл  2. Кожные покровы: Балл&#10;o 1. Миалгии/ артралгии/ артрит 1  o 1. Пурпура/ другой васкулит кожи 2&#10;o 2. Лихорадка (&lt;38.5°C)` 1  o 2. Язвы 4&#10;o 3. Лихорадка (&gt;38.5°C)` 2  o 3. Гангрена 6&#10;o 4. Потеря массы тела (&lt;2 кг) 2  o 4. Множественные гангрены пальцев 6&#10;o 5. Потеря массы тела (&gt;2 кг) 3  максимально: 6&#10;максимально: 3  4. ЛОР- органы: Балл&#10;3. Слизистые оболочки/ глаза: Балл  o 1. Выделения/затруд. нос. дыхания 2&#10;o 1. Язвы полости рта 1  o 2. Синусит 2&#10;o 2. Язвы половых органов 1  o 3. Носовое кровотечение 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0200"/>
            <a:ext cx="8712968" cy="5141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9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4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Фазы клинического течения СВ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зависимости от клинической активности СВ выделяют различные </a:t>
            </a:r>
            <a:r>
              <a:rPr lang="ru-RU" b="1" dirty="0"/>
              <a:t>фазы </a:t>
            </a:r>
            <a:r>
              <a:rPr lang="ru-RU" b="1" dirty="0" smtClean="0"/>
              <a:t>заболевания:</a:t>
            </a:r>
          </a:p>
          <a:p>
            <a:pPr marL="0" indent="0">
              <a:buNone/>
            </a:pP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25194"/>
              </p:ext>
            </p:extLst>
          </p:nvPr>
        </p:nvGraphicFramePr>
        <p:xfrm>
          <a:off x="-9737" y="1916832"/>
          <a:ext cx="9144000" cy="4320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154"/>
                <a:gridCol w="1851421"/>
                <a:gridCol w="5857425"/>
              </a:tblGrid>
              <a:tr h="78603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Клиническая фаза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Бирмингемский</a:t>
                      </a:r>
                      <a:r>
                        <a:rPr lang="ru-RU" sz="1400" dirty="0">
                          <a:effectLst/>
                        </a:rPr>
                        <a:t> индекс активности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Характеристика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03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Полная ремиссия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0- 1 балл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признаков клинической активности и необходимости в терапии при нормальном уровне С- реактивного белка.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03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Частичная ремиссия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50% от исходного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Уменьшение в результате проводимого лечения индекса клинической активности на 50% от исходного.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603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Легкое обострение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&lt; 5 баллов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Появление клинических признаков заболевания с увеличением общей суммы баллов до 5.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6326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Тяжелое обострение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&gt; 6 баллов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Вовлечение в воспалительный процесс жизненно важных органов или систем (легких, почек, ЦНС, сердечно- сосудистой системы), что требует проведения активного патогенетического лечения.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96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Индекс повреждения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(</a:t>
            </a:r>
            <a:r>
              <a:rPr lang="en-US" dirty="0"/>
              <a:t>Damage Index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Индекс повреждения </a:t>
            </a:r>
            <a:r>
              <a:rPr lang="ru-RU" dirty="0"/>
              <a:t>(</a:t>
            </a:r>
            <a:r>
              <a:rPr lang="en-US" dirty="0"/>
              <a:t>Damage Index</a:t>
            </a:r>
            <a:r>
              <a:rPr lang="ru-RU" dirty="0"/>
              <a:t>)</a:t>
            </a:r>
            <a:r>
              <a:rPr lang="ru-RU" b="1" dirty="0"/>
              <a:t> </a:t>
            </a:r>
            <a:r>
              <a:rPr lang="ru-RU" dirty="0"/>
              <a:t>устанавливает наличие потенциально необратимых поражений различных органов и включает описание состояния </a:t>
            </a:r>
            <a:r>
              <a:rPr lang="ru-RU" b="1" dirty="0"/>
              <a:t>12 систем </a:t>
            </a:r>
            <a:r>
              <a:rPr lang="ru-RU" b="1" dirty="0" smtClean="0"/>
              <a:t>органов </a:t>
            </a:r>
            <a:r>
              <a:rPr lang="ru-RU" dirty="0" smtClean="0"/>
              <a:t>(зрение, почки, легкие, нервная система, ССС, периферические сосуды, ЖКТ, кожа, ОДА) , </a:t>
            </a:r>
            <a:r>
              <a:rPr lang="ru-RU" dirty="0"/>
              <a:t>максимальный счет по отдельным системам органов составляет от 1 до 7 баллов, в зависимости от количества оцениваемых параметров. Общий максимально возможный счет </a:t>
            </a:r>
            <a:r>
              <a:rPr lang="ru-RU" b="1" dirty="0"/>
              <a:t>составляет 47 баллов</a:t>
            </a:r>
            <a:r>
              <a:rPr lang="ru-RU" dirty="0"/>
              <a:t>. В балльную оценку включаются все типы повреждения с момента начала заболевания (обусловленные непосредственно СВ или </a:t>
            </a:r>
            <a:r>
              <a:rPr lang="ru-RU" dirty="0" err="1"/>
              <a:t>развившееся</a:t>
            </a:r>
            <a:r>
              <a:rPr lang="ru-RU" dirty="0"/>
              <a:t> вследствие проводимой терапии), при этом учитываются только признаки,  сохраняющиеся </a:t>
            </a:r>
            <a:r>
              <a:rPr lang="ru-RU" b="1" dirty="0"/>
              <a:t>в течение 6 месяцев и более.</a:t>
            </a:r>
          </a:p>
          <a:p>
            <a:r>
              <a:rPr lang="ru-RU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9989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Благодарю за внимание!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3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Васкулиты</a:t>
            </a:r>
            <a:r>
              <a:rPr lang="ru-RU" b="1" dirty="0"/>
              <a:t> мелких сосудов: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поражают мелкие интерстициальные артерии, артериолы, </a:t>
            </a:r>
            <a:r>
              <a:rPr lang="ru-RU" dirty="0" err="1" smtClean="0"/>
              <a:t>капилляриты</a:t>
            </a:r>
            <a:r>
              <a:rPr lang="ru-RU" dirty="0" smtClean="0"/>
              <a:t> и </a:t>
            </a:r>
            <a:r>
              <a:rPr lang="ru-RU" dirty="0" err="1" smtClean="0"/>
              <a:t>венулы</a:t>
            </a:r>
            <a:r>
              <a:rPr lang="ru-RU" dirty="0" smtClean="0"/>
              <a:t>.</a:t>
            </a:r>
          </a:p>
          <a:p>
            <a:r>
              <a:rPr lang="ru-RU" b="1" u="sng" dirty="0" smtClean="0"/>
              <a:t>Различают 2 формы: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васкулиты</a:t>
            </a:r>
            <a:r>
              <a:rPr lang="ru-RU" dirty="0" smtClean="0"/>
              <a:t>, ассоциированные с </a:t>
            </a:r>
            <a:r>
              <a:rPr lang="ru-RU" u="sng" dirty="0" err="1" smtClean="0"/>
              <a:t>антинейтрофильными</a:t>
            </a:r>
            <a:r>
              <a:rPr lang="ru-RU" u="sng" dirty="0" smtClean="0"/>
              <a:t> цитоплазматическими антителами </a:t>
            </a:r>
            <a:r>
              <a:rPr lang="ru-RU" dirty="0" smtClean="0"/>
              <a:t>(АНЦА) – иммунные отложения немногочисленны или их нет, имеются АНЦА, направленные против </a:t>
            </a:r>
            <a:r>
              <a:rPr lang="ru-RU" b="1" dirty="0" err="1" smtClean="0"/>
              <a:t>миелопероксидазы</a:t>
            </a:r>
            <a:r>
              <a:rPr lang="ru-RU" dirty="0" smtClean="0"/>
              <a:t> (МПО-АНЦА) или </a:t>
            </a:r>
            <a:r>
              <a:rPr lang="ru-RU" b="1" dirty="0" smtClean="0"/>
              <a:t>протеиназы-3 </a:t>
            </a:r>
            <a:r>
              <a:rPr lang="ru-RU" dirty="0" smtClean="0"/>
              <a:t>(</a:t>
            </a:r>
            <a:r>
              <a:rPr lang="en-US" dirty="0" smtClean="0"/>
              <a:t>PR3</a:t>
            </a:r>
            <a:r>
              <a:rPr lang="ru-RU" dirty="0" smtClean="0"/>
              <a:t>-</a:t>
            </a:r>
            <a:r>
              <a:rPr lang="ru-RU" dirty="0"/>
              <a:t>А</a:t>
            </a:r>
            <a:r>
              <a:rPr lang="ru-RU" dirty="0" smtClean="0"/>
              <a:t>НЦА),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  <a:r>
              <a:rPr lang="ru-RU" u="sng" dirty="0" err="1" smtClean="0"/>
              <a:t>Иммунокомплексные</a:t>
            </a:r>
            <a:r>
              <a:rPr lang="ru-RU" u="sng" dirty="0" smtClean="0"/>
              <a:t> </a:t>
            </a:r>
            <a:r>
              <a:rPr lang="ru-RU" u="sng" dirty="0" err="1" smtClean="0"/>
              <a:t>васкулиты</a:t>
            </a:r>
            <a:r>
              <a:rPr lang="ru-RU" u="sng" dirty="0" smtClean="0"/>
              <a:t> </a:t>
            </a:r>
            <a:r>
              <a:rPr lang="ru-RU" dirty="0" smtClean="0"/>
              <a:t>– в сосудистой стенке обнаруживается умеренное или большое количество иммунных отложений и/или компонентов комплемента (часто ГН)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9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1.АНЦА- ассоциированные системные </a:t>
            </a:r>
            <a:r>
              <a:rPr lang="ru-RU" b="1" dirty="0" err="1" smtClean="0"/>
              <a:t>васкулиты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/>
              <a:t>- микроскопический </a:t>
            </a:r>
            <a:r>
              <a:rPr lang="ru-RU" dirty="0" err="1"/>
              <a:t>полиангиит</a:t>
            </a:r>
            <a:endParaRPr lang="ru-RU" dirty="0"/>
          </a:p>
          <a:p>
            <a:pPr marL="4572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/>
              <a:t>-   </a:t>
            </a:r>
            <a:r>
              <a:rPr lang="ru-RU" dirty="0" err="1"/>
              <a:t>гранулематоз</a:t>
            </a:r>
            <a:r>
              <a:rPr lang="ru-RU" dirty="0"/>
              <a:t> с </a:t>
            </a:r>
            <a:r>
              <a:rPr lang="ru-RU" dirty="0" err="1"/>
              <a:t>полиангиитом</a:t>
            </a:r>
            <a:r>
              <a:rPr lang="ru-RU" dirty="0"/>
              <a:t> </a:t>
            </a:r>
            <a:r>
              <a:rPr lang="ru-RU" dirty="0" smtClean="0"/>
              <a:t>(болезнь </a:t>
            </a:r>
            <a:r>
              <a:rPr lang="ru-RU" dirty="0" err="1" smtClean="0"/>
              <a:t>Вегенера</a:t>
            </a:r>
            <a:r>
              <a:rPr lang="ru-RU" dirty="0"/>
              <a:t>)</a:t>
            </a:r>
          </a:p>
          <a:p>
            <a:pPr marL="4572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/>
              <a:t>-  эозинофильный </a:t>
            </a:r>
            <a:r>
              <a:rPr lang="ru-RU" dirty="0" err="1"/>
              <a:t>гранулематоз</a:t>
            </a:r>
            <a:r>
              <a:rPr lang="ru-RU" dirty="0"/>
              <a:t> с </a:t>
            </a:r>
            <a:r>
              <a:rPr lang="ru-RU" dirty="0" err="1"/>
              <a:t>полиангиитом</a:t>
            </a:r>
            <a:r>
              <a:rPr lang="ru-RU" dirty="0"/>
              <a:t> (</a:t>
            </a:r>
            <a:r>
              <a:rPr lang="ru-RU" dirty="0" err="1"/>
              <a:t>Черджа</a:t>
            </a:r>
            <a:r>
              <a:rPr lang="ru-RU" dirty="0"/>
              <a:t>- </a:t>
            </a:r>
            <a:r>
              <a:rPr lang="ru-RU" dirty="0" err="1" smtClean="0"/>
              <a:t>Стросс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0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3867</Words>
  <Application>Microsoft Office PowerPoint</Application>
  <PresentationFormat>Экран (4:3)</PresentationFormat>
  <Paragraphs>586</Paragraphs>
  <Slides>71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71</vt:i4>
      </vt:variant>
    </vt:vector>
  </HeadingPairs>
  <TitlesOfParts>
    <vt:vector size="72" baseType="lpstr">
      <vt:lpstr>Тема Office</vt:lpstr>
      <vt:lpstr>Оренбургский государственный  медицинский университет  СИСТЕМНЫЕ ВАСКУЛИТЫ в общей врачебной практике    </vt:lpstr>
      <vt:lpstr>Системные васкулиты (СВ)-</vt:lpstr>
      <vt:lpstr>Классификация СВ (1) (Чапел-Хилл  /Chapel Hill Consensus Conference/, 2012 г.) </vt:lpstr>
      <vt:lpstr>Классификация СВ (2) ( Chapel Hill Consensus Conference, 2012 г.). </vt:lpstr>
      <vt:lpstr>Эпидемиология </vt:lpstr>
      <vt:lpstr>Эпидемиология системных васкулитов </vt:lpstr>
      <vt:lpstr>Фазы клинического течения СВ </vt:lpstr>
      <vt:lpstr>Васкулиты мелких сосудов: </vt:lpstr>
      <vt:lpstr>1.АНЦА- ассоциированные системные васкулиты</vt:lpstr>
      <vt:lpstr>Грануломатоз с полиангиитом (болезнь Вегенера)</vt:lpstr>
      <vt:lpstr>Гранулематоз с полиангиитом (болезнь Вегенера) </vt:lpstr>
      <vt:lpstr>Гранулематоз с полиангиитом (Вегенера)(2) </vt:lpstr>
      <vt:lpstr>Гранулематоз с полиангиитом (болезнь Вегенера) (3) </vt:lpstr>
      <vt:lpstr>Диагностика</vt:lpstr>
      <vt:lpstr>Классификационные критерии  </vt:lpstr>
      <vt:lpstr>Лечение</vt:lpstr>
      <vt:lpstr>Лечение в острой фазе болезни (индукция ремиссии)</vt:lpstr>
      <vt:lpstr>Лечение в острой фазе болезни (индукция ремиссии) (2)</vt:lpstr>
      <vt:lpstr>Лечение в острой фазе болезни (индукция ремиссии) (3)</vt:lpstr>
      <vt:lpstr>Рефрактерное или рецидивирующее течение заболевания </vt:lpstr>
      <vt:lpstr>Поддерживающая терапия</vt:lpstr>
      <vt:lpstr> Микроскопический полиангиит  </vt:lpstr>
      <vt:lpstr>Микроскопический полиангиит</vt:lpstr>
      <vt:lpstr>Микроскопический полиангиит Критерии диагностики:</vt:lpstr>
      <vt:lpstr>Микроскопический полиангиит Лечение :</vt:lpstr>
      <vt:lpstr>Эозинофильный гранулематоз с полиангиитом  (болезнь Черджа-Стросс)</vt:lpstr>
      <vt:lpstr>Эозинофильный гранулематоз с полиангиитом  (болезнь Черджа-Стросс)</vt:lpstr>
      <vt:lpstr>Эозинофильный гранулематоз с полиангиитом  (болезнь Черджа-Стросс)</vt:lpstr>
      <vt:lpstr>Эозинофильный гранулематоз с полиангиитом  (болезнь Черджа-Стросс)</vt:lpstr>
      <vt:lpstr>Эозинофильный гранулематоз с полиангиитом  (болезнь Черджа-Стросс)</vt:lpstr>
      <vt:lpstr>Эозинофильный гранулематоз с полиангиитом  (болезнь Черджа-Стросс)</vt:lpstr>
      <vt:lpstr>Особенности поражения почек при АНЦА-системных васкулитах </vt:lpstr>
      <vt:lpstr>Исследование АНЦА методом НИФ и/или ИФА следует проводить по клиническим показаниям: </vt:lpstr>
      <vt:lpstr>Гистологическое исследование при АНЦА- СВ </vt:lpstr>
      <vt:lpstr>2.Системные васкулиты мелких сосудов</vt:lpstr>
      <vt:lpstr>Иммуноглобулин-А ассоциированный васкулит (болезнь Шенлейна-Геноха) (устар. пурпура Шенлейна-Геноха)</vt:lpstr>
      <vt:lpstr>Иммуноглобулин-А ассоциированный васкулит (болезнь Шенлейна-Геноха)</vt:lpstr>
      <vt:lpstr>Иммуноглобулин-А ассоциированный васкулит (болезнь Шенлейна-Геноха)</vt:lpstr>
      <vt:lpstr>Иммуноглобулин-А ассоциированный васкулит (болезнь Шенлейна-Геноха)</vt:lpstr>
      <vt:lpstr>Иммуноглобулин-А ассоциированный васкулит (болезнь Шенлейна-Геноха)</vt:lpstr>
      <vt:lpstr>анти-GMB болезнь  (синдром Гудпасчера) </vt:lpstr>
      <vt:lpstr>анти-GMB болезнь  (синдром Гудпасчера) </vt:lpstr>
      <vt:lpstr>анти-GMB болезнь  (синдром Гудпасчера) </vt:lpstr>
      <vt:lpstr>анти-GMB болезнь  (синдром Гудпасчера) </vt:lpstr>
      <vt:lpstr>Криоглобулинемический васкулит</vt:lpstr>
      <vt:lpstr>Криоглобулинемический васкулит</vt:lpstr>
      <vt:lpstr>Криоглобулинемический васкулит</vt:lpstr>
      <vt:lpstr>Васкулит сосудов среднего размера</vt:lpstr>
      <vt:lpstr>Узелковый полиартериит</vt:lpstr>
      <vt:lpstr>Узелковый полиартериит</vt:lpstr>
      <vt:lpstr>Узелковый полиартериит</vt:lpstr>
      <vt:lpstr>Узелковый полиартериит</vt:lpstr>
      <vt:lpstr>Узелковый полиартериит</vt:lpstr>
      <vt:lpstr>Болезнь Кавасаки</vt:lpstr>
      <vt:lpstr>Презентация PowerPoint</vt:lpstr>
      <vt:lpstr>Гигантоклеточный артериит</vt:lpstr>
      <vt:lpstr>Гигантоклеточный артериит</vt:lpstr>
      <vt:lpstr>Гигантоклеточный артериит</vt:lpstr>
      <vt:lpstr>Гигантоклеточный артериит</vt:lpstr>
      <vt:lpstr>Гигантоклеточный артериит</vt:lpstr>
      <vt:lpstr>Гигантоклеточный артериит</vt:lpstr>
      <vt:lpstr>Артериит Такаясу </vt:lpstr>
      <vt:lpstr>Артериит Такаясу </vt:lpstr>
      <vt:lpstr>Артериит Такаясу </vt:lpstr>
      <vt:lpstr>Артериит Такаясу</vt:lpstr>
      <vt:lpstr>Артериит Такаясу </vt:lpstr>
      <vt:lpstr>Артериит Такаясу </vt:lpstr>
      <vt:lpstr>Мониторинг активности системных васкулитов </vt:lpstr>
      <vt:lpstr>Индекс BVAS</vt:lpstr>
      <vt:lpstr>Индекс повреждения  (Damage Index)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Оренбургский государственный  медицинский университет  СИСТЕМНЫЕ ВАСКУЛИТЫ в общей врачебной практике    </dc:title>
  <dc:creator>MAX</dc:creator>
  <cp:lastModifiedBy>MAX</cp:lastModifiedBy>
  <cp:revision>72</cp:revision>
  <dcterms:created xsi:type="dcterms:W3CDTF">2019-09-02T09:35:54Z</dcterms:created>
  <dcterms:modified xsi:type="dcterms:W3CDTF">2019-09-09T03:54:43Z</dcterms:modified>
</cp:coreProperties>
</file>