
<file path=[Content_Types].xml><?xml version="1.0" encoding="utf-8"?>
<Types xmlns="http://schemas.openxmlformats.org/package/2006/content-types">
  <Default Extension="bmp" ContentType="image/bmp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6666"/>
        </a:solidFill>
        <a:effectLst/>
        <a:uFillTx/>
        <a:latin typeface="Garamond"/>
        <a:ea typeface="Garamond"/>
        <a:cs typeface="Garamond"/>
        <a:sym typeface="Garamond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6666"/>
        </a:solidFill>
        <a:effectLst/>
        <a:uFillTx/>
        <a:latin typeface="Garamond"/>
        <a:ea typeface="Garamond"/>
        <a:cs typeface="Garamond"/>
        <a:sym typeface="Garamond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6666"/>
        </a:solidFill>
        <a:effectLst/>
        <a:uFillTx/>
        <a:latin typeface="Garamond"/>
        <a:ea typeface="Garamond"/>
        <a:cs typeface="Garamond"/>
        <a:sym typeface="Garamond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6666"/>
        </a:solidFill>
        <a:effectLst/>
        <a:uFillTx/>
        <a:latin typeface="Garamond"/>
        <a:ea typeface="Garamond"/>
        <a:cs typeface="Garamond"/>
        <a:sym typeface="Garamond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6666"/>
        </a:solidFill>
        <a:effectLst/>
        <a:uFillTx/>
        <a:latin typeface="Garamond"/>
        <a:ea typeface="Garamond"/>
        <a:cs typeface="Garamond"/>
        <a:sym typeface="Garamond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6666"/>
        </a:solidFill>
        <a:effectLst/>
        <a:uFillTx/>
        <a:latin typeface="Garamond"/>
        <a:ea typeface="Garamond"/>
        <a:cs typeface="Garamond"/>
        <a:sym typeface="Garamond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6666"/>
        </a:solidFill>
        <a:effectLst/>
        <a:uFillTx/>
        <a:latin typeface="Garamond"/>
        <a:ea typeface="Garamond"/>
        <a:cs typeface="Garamond"/>
        <a:sym typeface="Garamond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6666"/>
        </a:solidFill>
        <a:effectLst/>
        <a:uFillTx/>
        <a:latin typeface="Garamond"/>
        <a:ea typeface="Garamond"/>
        <a:cs typeface="Garamond"/>
        <a:sym typeface="Garamond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6666"/>
        </a:solidFill>
        <a:effectLst/>
        <a:uFillTx/>
        <a:latin typeface="Garamond"/>
        <a:ea typeface="Garamond"/>
        <a:cs typeface="Garamond"/>
        <a:sym typeface="Garamond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Garamond"/>
          <a:ea typeface="Garamond"/>
          <a:cs typeface="Garamond"/>
        </a:font>
        <a:srgbClr val="006666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CECEC"/>
          </a:solidFill>
        </a:fill>
      </a:tcStyle>
    </a:wholeTbl>
    <a:band2H>
      <a:tcTxStyle/>
      <a:tcStyle>
        <a:tcBdr/>
        <a:fill>
          <a:solidFill>
            <a:srgbClr val="E7F6F6"/>
          </a:solidFill>
        </a:fill>
      </a:tcStyle>
    </a:band2H>
    <a:firstCol>
      <a:tcTxStyle b="on" i="off">
        <a:font>
          <a:latin typeface="Garamond"/>
          <a:ea typeface="Garamond"/>
          <a:cs typeface="Garamond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Garamond"/>
          <a:ea typeface="Garamond"/>
          <a:cs typeface="Garamond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Garamond"/>
          <a:ea typeface="Garamond"/>
          <a:cs typeface="Garamond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Garamond"/>
          <a:ea typeface="Garamond"/>
          <a:cs typeface="Garamond"/>
        </a:font>
        <a:srgbClr val="006666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ff">
        <a:font>
          <a:latin typeface="Garamond"/>
          <a:ea typeface="Garamond"/>
          <a:cs typeface="Garamond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>
          <a:latin typeface="Garamond"/>
          <a:ea typeface="Garamond"/>
          <a:cs typeface="Garamond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>
          <a:latin typeface="Garamond"/>
          <a:ea typeface="Garamond"/>
          <a:cs typeface="Garamond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Garamond"/>
          <a:ea typeface="Garamond"/>
          <a:cs typeface="Garamond"/>
        </a:font>
        <a:srgbClr val="006666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ff">
        <a:font>
          <a:latin typeface="Garamond"/>
          <a:ea typeface="Garamond"/>
          <a:cs typeface="Garamond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>
          <a:latin typeface="Garamond"/>
          <a:ea typeface="Garamond"/>
          <a:cs typeface="Garamond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>
          <a:latin typeface="Garamond"/>
          <a:ea typeface="Garamond"/>
          <a:cs typeface="Garamond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Garamond"/>
          <a:ea typeface="Garamond"/>
          <a:cs typeface="Garamond"/>
        </a:font>
        <a:srgbClr val="006666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AEA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Garamond"/>
          <a:ea typeface="Garamond"/>
          <a:cs typeface="Garamond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Garamond"/>
          <a:ea typeface="Garamond"/>
          <a:cs typeface="Garamond"/>
        </a:font>
        <a:srgbClr val="006666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6666"/>
              </a:solidFill>
              <a:prstDash val="solid"/>
              <a:round/>
            </a:ln>
          </a:top>
          <a:bottom>
            <a:ln w="25400" cap="flat">
              <a:solidFill>
                <a:srgbClr val="006666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Garamond"/>
          <a:ea typeface="Garamond"/>
          <a:cs typeface="Garamond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6666"/>
              </a:solidFill>
              <a:prstDash val="solid"/>
              <a:round/>
            </a:ln>
          </a:top>
          <a:bottom>
            <a:ln w="25400" cap="flat">
              <a:solidFill>
                <a:srgbClr val="006666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Garamond"/>
          <a:ea typeface="Garamond"/>
          <a:cs typeface="Garamond"/>
        </a:font>
        <a:srgbClr val="006666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D2D2"/>
          </a:solidFill>
        </a:fill>
      </a:tcStyle>
    </a:wholeTbl>
    <a:band2H>
      <a:tcTxStyle/>
      <a:tcStyle>
        <a:tcBdr/>
        <a:fill>
          <a:solidFill>
            <a:srgbClr val="E6EAEA"/>
          </a:solidFill>
        </a:fill>
      </a:tcStyle>
    </a:band2H>
    <a:firstCol>
      <a:tcTxStyle b="on" i="off">
        <a:font>
          <a:latin typeface="Garamond"/>
          <a:ea typeface="Garamond"/>
          <a:cs typeface="Garamond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6666"/>
          </a:solidFill>
        </a:fill>
      </a:tcStyle>
    </a:firstCol>
    <a:lastRow>
      <a:tcTxStyle b="on" i="off">
        <a:font>
          <a:latin typeface="Garamond"/>
          <a:ea typeface="Garamond"/>
          <a:cs typeface="Garamond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6666"/>
          </a:solidFill>
        </a:fill>
      </a:tcStyle>
    </a:lastRow>
    <a:firstRow>
      <a:tcTxStyle b="on" i="off">
        <a:font>
          <a:latin typeface="Garamond"/>
          <a:ea typeface="Garamond"/>
          <a:cs typeface="Garamond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6666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Garamond"/>
          <a:ea typeface="Garamond"/>
          <a:cs typeface="Garamond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FFFFF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Garamond"/>
          <a:ea typeface="Garamond"/>
          <a:cs typeface="Garamond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FFFFF">
              <a:alpha val="20000"/>
            </a:srgbClr>
          </a:solidFill>
        </a:fill>
      </a:tcStyle>
    </a:firstCol>
    <a:lastRow>
      <a:tcTxStyle b="on" i="off">
        <a:font>
          <a:latin typeface="Garamond"/>
          <a:ea typeface="Garamond"/>
          <a:cs typeface="Garamond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508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>
          <a:latin typeface="Garamond"/>
          <a:ea typeface="Garamond"/>
          <a:cs typeface="Garamond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53" name="Shape 53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646066035"/>
      </p:ext>
    </p:extLst>
  </p:cSld>
  <p:clrMap bg1="lt1" tx1="dk1" bg2="lt2" tx2="dk2" accent1="accent1" accent2="accent2" accent3="accent3" accent4="accent4" accent5="accent5" accent6="accent6" hlink="hlink" folHlink="folHlink"/>
  <p:notesStyle>
    <a:lvl1pPr latinLnBrk="0">
      <a:spcBef>
        <a:spcPts val="400"/>
      </a:spcBef>
      <a:defRPr sz="1200">
        <a:latin typeface="+mj-lt"/>
        <a:ea typeface="+mj-ea"/>
        <a:cs typeface="+mj-cs"/>
        <a:sym typeface="Arial"/>
      </a:defRPr>
    </a:lvl1pPr>
    <a:lvl2pPr indent="2286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2pPr>
    <a:lvl3pPr indent="4572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3pPr>
    <a:lvl4pPr indent="6858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4pPr>
    <a:lvl5pPr indent="9144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5pPr>
    <a:lvl6pPr indent="11430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6pPr>
    <a:lvl7pPr indent="13716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7pPr>
    <a:lvl8pPr indent="16002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8pPr>
    <a:lvl9pPr indent="18288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hape 27"/>
          <p:cNvSpPr>
            <a:spLocks noGrp="1"/>
          </p:cNvSpPr>
          <p:nvPr>
            <p:ph type="title"/>
          </p:nvPr>
        </p:nvSpPr>
        <p:spPr>
          <a:xfrm>
            <a:off x="685800" y="1768475"/>
            <a:ext cx="7772400" cy="1736725"/>
          </a:xfrm>
          <a:prstGeom prst="rect">
            <a:avLst/>
          </a:prstGeom>
        </p:spPr>
        <p:txBody>
          <a:bodyPr anchor="b"/>
          <a:lstStyle>
            <a:lvl1pPr>
              <a:defRPr sz="5400">
                <a:effectLst>
                  <a:outerShdw blurRad="12700" dist="38100" dir="2700000" rotWithShape="0">
                    <a:srgbClr val="000000"/>
                  </a:outerShdw>
                </a:effectLst>
              </a:defRPr>
            </a:lvl1pPr>
          </a:lstStyle>
          <a:p>
            <a:r>
              <a:t>Текст заголовка</a:t>
            </a:r>
          </a:p>
        </p:txBody>
      </p:sp>
      <p:sp>
        <p:nvSpPr>
          <p:cNvPr id="28" name="Shape 28"/>
          <p:cNvSpPr>
            <a:spLocks noGrp="1"/>
          </p:cNvSpPr>
          <p:nvPr>
            <p:ph type="body" sz="quarter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ClrTx/>
              <a:buSzTx/>
              <a:buNone/>
            </a:lvl1pPr>
            <a:lvl2pPr marL="0" indent="457200" algn="ctr">
              <a:buClrTx/>
              <a:buSzTx/>
              <a:buNone/>
            </a:lvl2pPr>
            <a:lvl3pPr marL="0" indent="914400" algn="ctr">
              <a:buClrTx/>
              <a:buSzTx/>
              <a:buNone/>
            </a:lvl3pPr>
            <a:lvl4pPr marL="0" indent="1371600" algn="ctr">
              <a:buClrTx/>
              <a:buSzTx/>
              <a:buNone/>
            </a:lvl4pPr>
            <a:lvl5pPr marL="0" indent="1828800" algn="ctr">
              <a:buClrTx/>
              <a:buSzTx/>
              <a:buNone/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29" name="Shape 29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Текст заголовка</a:t>
            </a:r>
          </a:p>
        </p:txBody>
      </p:sp>
      <p:sp>
        <p:nvSpPr>
          <p:cNvPr id="37" name="Shape 37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Текст заголовка</a:t>
            </a:r>
          </a:p>
        </p:txBody>
      </p:sp>
      <p:sp>
        <p:nvSpPr>
          <p:cNvPr id="45" name="Shape 45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46" name="Shape 4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bmp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5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7"/>
          <p:cNvGrpSpPr/>
          <p:nvPr/>
        </p:nvGrpSpPr>
        <p:grpSpPr>
          <a:xfrm>
            <a:off x="0" y="2438400"/>
            <a:ext cx="9144000" cy="4046538"/>
            <a:chOff x="0" y="0"/>
            <a:chExt cx="9144000" cy="4046537"/>
          </a:xfrm>
        </p:grpSpPr>
        <p:sp>
          <p:nvSpPr>
            <p:cNvPr id="2" name="Shape 2"/>
            <p:cNvSpPr/>
            <p:nvPr/>
          </p:nvSpPr>
          <p:spPr>
            <a:xfrm rot="20175249">
              <a:off x="3367087" y="1676400"/>
              <a:ext cx="4876801" cy="609600"/>
            </a:xfrm>
            <a:prstGeom prst="rect">
              <a:avLst/>
            </a:prstGeom>
            <a:gradFill flip="none" rotWithShape="1">
              <a:gsLst>
                <a:gs pos="0">
                  <a:srgbClr val="006060"/>
                </a:gs>
                <a:gs pos="50000">
                  <a:srgbClr val="006666"/>
                </a:gs>
                <a:gs pos="100000">
                  <a:srgbClr val="006060"/>
                </a:gs>
              </a:gsLst>
              <a:lin ang="1890000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solidFill>
                    <a:srgbClr val="FFFFFF"/>
                  </a:solidFill>
                  <a:latin typeface="+mj-lt"/>
                  <a:ea typeface="+mj-ea"/>
                  <a:cs typeface="+mj-cs"/>
                  <a:sym typeface="Arial"/>
                </a:defRPr>
              </a:pPr>
              <a:endParaRPr/>
            </a:p>
          </p:txBody>
        </p:sp>
        <p:sp>
          <p:nvSpPr>
            <p:cNvPr id="3" name="Shape 3"/>
            <p:cNvSpPr/>
            <p:nvPr/>
          </p:nvSpPr>
          <p:spPr>
            <a:xfrm>
              <a:off x="0" y="1790700"/>
              <a:ext cx="4267200" cy="1943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7714" y="9741"/>
                  </a:lnTo>
                  <a:lnTo>
                    <a:pt x="15814" y="4659"/>
                  </a:lnTo>
                  <a:lnTo>
                    <a:pt x="16296" y="4765"/>
                  </a:lnTo>
                  <a:lnTo>
                    <a:pt x="21383" y="9318"/>
                  </a:lnTo>
                  <a:lnTo>
                    <a:pt x="21600" y="11435"/>
                  </a:lnTo>
                  <a:lnTo>
                    <a:pt x="18514" y="19059"/>
                  </a:lnTo>
                  <a:lnTo>
                    <a:pt x="12729" y="21600"/>
                  </a:lnTo>
                  <a:lnTo>
                    <a:pt x="10414" y="16518"/>
                  </a:lnTo>
                  <a:lnTo>
                    <a:pt x="6943" y="18212"/>
                  </a:lnTo>
                  <a:lnTo>
                    <a:pt x="0" y="97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E6B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  <a:latin typeface="+mj-lt"/>
                  <a:ea typeface="+mj-ea"/>
                  <a:cs typeface="+mj-cs"/>
                  <a:sym typeface="Arial"/>
                </a:defRPr>
              </a:pPr>
              <a:endParaRPr/>
            </a:p>
          </p:txBody>
        </p:sp>
        <p:sp>
          <p:nvSpPr>
            <p:cNvPr id="4" name="Shape 4"/>
            <p:cNvSpPr/>
            <p:nvPr/>
          </p:nvSpPr>
          <p:spPr>
            <a:xfrm>
              <a:off x="5332412" y="0"/>
              <a:ext cx="3811588" cy="1955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781" y="53"/>
                  </a:moveTo>
                  <a:lnTo>
                    <a:pt x="20511" y="53"/>
                  </a:lnTo>
                  <a:lnTo>
                    <a:pt x="19216" y="473"/>
                  </a:lnTo>
                  <a:lnTo>
                    <a:pt x="19000" y="684"/>
                  </a:lnTo>
                  <a:lnTo>
                    <a:pt x="18784" y="999"/>
                  </a:lnTo>
                  <a:lnTo>
                    <a:pt x="18676" y="1210"/>
                  </a:lnTo>
                  <a:lnTo>
                    <a:pt x="17552" y="1736"/>
                  </a:lnTo>
                  <a:lnTo>
                    <a:pt x="17057" y="1946"/>
                  </a:lnTo>
                  <a:lnTo>
                    <a:pt x="16517" y="2051"/>
                  </a:lnTo>
                  <a:lnTo>
                    <a:pt x="14142" y="2682"/>
                  </a:lnTo>
                  <a:lnTo>
                    <a:pt x="12901" y="2893"/>
                  </a:lnTo>
                  <a:lnTo>
                    <a:pt x="11821" y="3103"/>
                  </a:lnTo>
                  <a:lnTo>
                    <a:pt x="11335" y="3208"/>
                  </a:lnTo>
                  <a:lnTo>
                    <a:pt x="10903" y="3314"/>
                  </a:lnTo>
                  <a:lnTo>
                    <a:pt x="10580" y="3314"/>
                  </a:lnTo>
                  <a:lnTo>
                    <a:pt x="10310" y="3419"/>
                  </a:lnTo>
                  <a:lnTo>
                    <a:pt x="10094" y="3419"/>
                  </a:lnTo>
                  <a:lnTo>
                    <a:pt x="10040" y="3524"/>
                  </a:lnTo>
                  <a:lnTo>
                    <a:pt x="9941" y="3629"/>
                  </a:lnTo>
                  <a:lnTo>
                    <a:pt x="9671" y="4050"/>
                  </a:lnTo>
                  <a:lnTo>
                    <a:pt x="9230" y="4576"/>
                  </a:lnTo>
                  <a:lnTo>
                    <a:pt x="8744" y="5102"/>
                  </a:lnTo>
                  <a:lnTo>
                    <a:pt x="8313" y="5628"/>
                  </a:lnTo>
                  <a:lnTo>
                    <a:pt x="7881" y="6049"/>
                  </a:lnTo>
                  <a:lnTo>
                    <a:pt x="7611" y="6364"/>
                  </a:lnTo>
                  <a:lnTo>
                    <a:pt x="7557" y="6469"/>
                  </a:lnTo>
                  <a:lnTo>
                    <a:pt x="7503" y="6469"/>
                  </a:lnTo>
                  <a:lnTo>
                    <a:pt x="6585" y="7311"/>
                  </a:lnTo>
                  <a:lnTo>
                    <a:pt x="5668" y="8030"/>
                  </a:lnTo>
                  <a:lnTo>
                    <a:pt x="5290" y="8345"/>
                  </a:lnTo>
                  <a:lnTo>
                    <a:pt x="4966" y="8556"/>
                  </a:lnTo>
                  <a:lnTo>
                    <a:pt x="4759" y="8766"/>
                  </a:lnTo>
                  <a:lnTo>
                    <a:pt x="4651" y="8871"/>
                  </a:lnTo>
                  <a:lnTo>
                    <a:pt x="4489" y="9187"/>
                  </a:lnTo>
                  <a:lnTo>
                    <a:pt x="4381" y="9503"/>
                  </a:lnTo>
                  <a:lnTo>
                    <a:pt x="4327" y="9818"/>
                  </a:lnTo>
                  <a:lnTo>
                    <a:pt x="4327" y="10134"/>
                  </a:lnTo>
                  <a:lnTo>
                    <a:pt x="4111" y="10344"/>
                  </a:lnTo>
                  <a:lnTo>
                    <a:pt x="3940" y="10449"/>
                  </a:lnTo>
                  <a:lnTo>
                    <a:pt x="3778" y="10765"/>
                  </a:lnTo>
                  <a:lnTo>
                    <a:pt x="3616" y="11186"/>
                  </a:lnTo>
                  <a:lnTo>
                    <a:pt x="2969" y="13290"/>
                  </a:lnTo>
                  <a:lnTo>
                    <a:pt x="2915" y="13605"/>
                  </a:lnTo>
                  <a:lnTo>
                    <a:pt x="2807" y="13816"/>
                  </a:lnTo>
                  <a:lnTo>
                    <a:pt x="2699" y="13921"/>
                  </a:lnTo>
                  <a:lnTo>
                    <a:pt x="2537" y="14131"/>
                  </a:lnTo>
                  <a:lnTo>
                    <a:pt x="2267" y="14447"/>
                  </a:lnTo>
                  <a:lnTo>
                    <a:pt x="1790" y="14973"/>
                  </a:lnTo>
                  <a:lnTo>
                    <a:pt x="1358" y="15499"/>
                  </a:lnTo>
                  <a:lnTo>
                    <a:pt x="756" y="16235"/>
                  </a:lnTo>
                  <a:lnTo>
                    <a:pt x="108" y="17077"/>
                  </a:lnTo>
                  <a:lnTo>
                    <a:pt x="0" y="17392"/>
                  </a:lnTo>
                  <a:lnTo>
                    <a:pt x="0" y="17918"/>
                  </a:lnTo>
                  <a:lnTo>
                    <a:pt x="108" y="18234"/>
                  </a:lnTo>
                  <a:lnTo>
                    <a:pt x="378" y="18339"/>
                  </a:lnTo>
                  <a:lnTo>
                    <a:pt x="756" y="18339"/>
                  </a:lnTo>
                  <a:lnTo>
                    <a:pt x="1188" y="18129"/>
                  </a:lnTo>
                  <a:lnTo>
                    <a:pt x="1736" y="17918"/>
                  </a:lnTo>
                  <a:lnTo>
                    <a:pt x="2375" y="17603"/>
                  </a:lnTo>
                  <a:lnTo>
                    <a:pt x="3023" y="17182"/>
                  </a:lnTo>
                  <a:lnTo>
                    <a:pt x="3670" y="16656"/>
                  </a:lnTo>
                  <a:lnTo>
                    <a:pt x="4273" y="16130"/>
                  </a:lnTo>
                  <a:lnTo>
                    <a:pt x="4759" y="15709"/>
                  </a:lnTo>
                  <a:lnTo>
                    <a:pt x="5074" y="15394"/>
                  </a:lnTo>
                  <a:lnTo>
                    <a:pt x="5128" y="15288"/>
                  </a:lnTo>
                  <a:lnTo>
                    <a:pt x="5452" y="15288"/>
                  </a:lnTo>
                  <a:lnTo>
                    <a:pt x="5830" y="15183"/>
                  </a:lnTo>
                  <a:lnTo>
                    <a:pt x="6423" y="14868"/>
                  </a:lnTo>
                  <a:lnTo>
                    <a:pt x="7134" y="14552"/>
                  </a:lnTo>
                  <a:lnTo>
                    <a:pt x="7881" y="14236"/>
                  </a:lnTo>
                  <a:lnTo>
                    <a:pt x="8690" y="13921"/>
                  </a:lnTo>
                  <a:lnTo>
                    <a:pt x="9563" y="13710"/>
                  </a:lnTo>
                  <a:lnTo>
                    <a:pt x="10364" y="13605"/>
                  </a:lnTo>
                  <a:lnTo>
                    <a:pt x="10903" y="13710"/>
                  </a:lnTo>
                  <a:lnTo>
                    <a:pt x="11551" y="14131"/>
                  </a:lnTo>
                  <a:lnTo>
                    <a:pt x="12208" y="14657"/>
                  </a:lnTo>
                  <a:lnTo>
                    <a:pt x="12739" y="15288"/>
                  </a:lnTo>
                  <a:lnTo>
                    <a:pt x="13063" y="15919"/>
                  </a:lnTo>
                  <a:lnTo>
                    <a:pt x="13171" y="16340"/>
                  </a:lnTo>
                  <a:lnTo>
                    <a:pt x="13171" y="16656"/>
                  </a:lnTo>
                  <a:lnTo>
                    <a:pt x="13117" y="16971"/>
                  </a:lnTo>
                  <a:lnTo>
                    <a:pt x="12955" y="17392"/>
                  </a:lnTo>
                  <a:lnTo>
                    <a:pt x="12685" y="17603"/>
                  </a:lnTo>
                  <a:lnTo>
                    <a:pt x="12316" y="17918"/>
                  </a:lnTo>
                  <a:lnTo>
                    <a:pt x="11713" y="18234"/>
                  </a:lnTo>
                  <a:lnTo>
                    <a:pt x="11227" y="18655"/>
                  </a:lnTo>
                  <a:lnTo>
                    <a:pt x="10796" y="18970"/>
                  </a:lnTo>
                  <a:lnTo>
                    <a:pt x="10418" y="19286"/>
                  </a:lnTo>
                  <a:lnTo>
                    <a:pt x="10148" y="19601"/>
                  </a:lnTo>
                  <a:lnTo>
                    <a:pt x="9986" y="19812"/>
                  </a:lnTo>
                  <a:lnTo>
                    <a:pt x="9833" y="20127"/>
                  </a:lnTo>
                  <a:lnTo>
                    <a:pt x="9725" y="20338"/>
                  </a:lnTo>
                  <a:lnTo>
                    <a:pt x="9617" y="20864"/>
                  </a:lnTo>
                  <a:lnTo>
                    <a:pt x="9671" y="21179"/>
                  </a:lnTo>
                  <a:lnTo>
                    <a:pt x="9725" y="21390"/>
                  </a:lnTo>
                  <a:lnTo>
                    <a:pt x="9833" y="21600"/>
                  </a:lnTo>
                  <a:lnTo>
                    <a:pt x="9986" y="21600"/>
                  </a:lnTo>
                  <a:lnTo>
                    <a:pt x="10148" y="21495"/>
                  </a:lnTo>
                  <a:lnTo>
                    <a:pt x="10364" y="21495"/>
                  </a:lnTo>
                  <a:lnTo>
                    <a:pt x="11983" y="21179"/>
                  </a:lnTo>
                  <a:lnTo>
                    <a:pt x="12532" y="20969"/>
                  </a:lnTo>
                  <a:lnTo>
                    <a:pt x="12739" y="20864"/>
                  </a:lnTo>
                  <a:lnTo>
                    <a:pt x="12901" y="20758"/>
                  </a:lnTo>
                  <a:lnTo>
                    <a:pt x="13009" y="20653"/>
                  </a:lnTo>
                  <a:lnTo>
                    <a:pt x="13063" y="20653"/>
                  </a:lnTo>
                  <a:lnTo>
                    <a:pt x="13171" y="20548"/>
                  </a:lnTo>
                  <a:lnTo>
                    <a:pt x="13386" y="20443"/>
                  </a:lnTo>
                  <a:lnTo>
                    <a:pt x="13764" y="20127"/>
                  </a:lnTo>
                  <a:lnTo>
                    <a:pt x="14196" y="19812"/>
                  </a:lnTo>
                  <a:lnTo>
                    <a:pt x="15123" y="19181"/>
                  </a:lnTo>
                  <a:lnTo>
                    <a:pt x="15492" y="18865"/>
                  </a:lnTo>
                  <a:lnTo>
                    <a:pt x="15815" y="18655"/>
                  </a:lnTo>
                  <a:lnTo>
                    <a:pt x="16301" y="18234"/>
                  </a:lnTo>
                  <a:lnTo>
                    <a:pt x="16625" y="17603"/>
                  </a:lnTo>
                  <a:lnTo>
                    <a:pt x="16841" y="16866"/>
                  </a:lnTo>
                  <a:lnTo>
                    <a:pt x="17003" y="16340"/>
                  </a:lnTo>
                  <a:lnTo>
                    <a:pt x="17381" y="15183"/>
                  </a:lnTo>
                  <a:lnTo>
                    <a:pt x="17867" y="14026"/>
                  </a:lnTo>
                  <a:lnTo>
                    <a:pt x="18406" y="12974"/>
                  </a:lnTo>
                  <a:lnTo>
                    <a:pt x="19000" y="12132"/>
                  </a:lnTo>
                  <a:lnTo>
                    <a:pt x="19486" y="11396"/>
                  </a:lnTo>
                  <a:lnTo>
                    <a:pt x="19918" y="10870"/>
                  </a:lnTo>
                  <a:lnTo>
                    <a:pt x="20188" y="10449"/>
                  </a:lnTo>
                  <a:lnTo>
                    <a:pt x="20305" y="10344"/>
                  </a:lnTo>
                  <a:lnTo>
                    <a:pt x="21591" y="9082"/>
                  </a:lnTo>
                  <a:lnTo>
                    <a:pt x="21591" y="999"/>
                  </a:lnTo>
                  <a:lnTo>
                    <a:pt x="21600" y="0"/>
                  </a:lnTo>
                  <a:lnTo>
                    <a:pt x="20781" y="53"/>
                  </a:lnTo>
                  <a:close/>
                </a:path>
              </a:pathLst>
            </a:custGeom>
            <a:solidFill>
              <a:srgbClr val="006E6B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  <a:latin typeface="+mj-lt"/>
                  <a:ea typeface="+mj-ea"/>
                  <a:cs typeface="+mj-cs"/>
                  <a:sym typeface="Arial"/>
                </a:defRPr>
              </a:pPr>
              <a:endParaRPr/>
            </a:p>
          </p:txBody>
        </p:sp>
        <p:sp>
          <p:nvSpPr>
            <p:cNvPr id="5" name="Shape 5"/>
            <p:cNvSpPr/>
            <p:nvPr/>
          </p:nvSpPr>
          <p:spPr>
            <a:xfrm>
              <a:off x="6019800" y="0"/>
              <a:ext cx="3124200" cy="12096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591" y="4677"/>
                  </a:moveTo>
                  <a:lnTo>
                    <a:pt x="7639" y="5669"/>
                  </a:lnTo>
                  <a:lnTo>
                    <a:pt x="7606" y="6718"/>
                  </a:lnTo>
                  <a:lnTo>
                    <a:pt x="10141" y="7313"/>
                  </a:lnTo>
                  <a:lnTo>
                    <a:pt x="10899" y="7569"/>
                  </a:lnTo>
                  <a:lnTo>
                    <a:pt x="7474" y="8249"/>
                  </a:lnTo>
                  <a:lnTo>
                    <a:pt x="6948" y="8759"/>
                  </a:lnTo>
                  <a:lnTo>
                    <a:pt x="7079" y="9524"/>
                  </a:lnTo>
                  <a:lnTo>
                    <a:pt x="7376" y="9950"/>
                  </a:lnTo>
                  <a:lnTo>
                    <a:pt x="10800" y="9439"/>
                  </a:lnTo>
                  <a:lnTo>
                    <a:pt x="11854" y="10120"/>
                  </a:lnTo>
                  <a:lnTo>
                    <a:pt x="6849" y="13946"/>
                  </a:lnTo>
                  <a:lnTo>
                    <a:pt x="6761" y="15194"/>
                  </a:lnTo>
                  <a:lnTo>
                    <a:pt x="88" y="20523"/>
                  </a:lnTo>
                  <a:lnTo>
                    <a:pt x="0" y="21430"/>
                  </a:lnTo>
                  <a:lnTo>
                    <a:pt x="296" y="21600"/>
                  </a:lnTo>
                  <a:lnTo>
                    <a:pt x="7288" y="15987"/>
                  </a:lnTo>
                  <a:lnTo>
                    <a:pt x="9395" y="17008"/>
                  </a:lnTo>
                  <a:lnTo>
                    <a:pt x="12710" y="14372"/>
                  </a:lnTo>
                  <a:lnTo>
                    <a:pt x="15739" y="13181"/>
                  </a:lnTo>
                  <a:lnTo>
                    <a:pt x="17254" y="10431"/>
                  </a:lnTo>
                  <a:lnTo>
                    <a:pt x="18790" y="9638"/>
                  </a:lnTo>
                  <a:lnTo>
                    <a:pt x="20371" y="9298"/>
                  </a:lnTo>
                  <a:lnTo>
                    <a:pt x="21600" y="9354"/>
                  </a:lnTo>
                  <a:lnTo>
                    <a:pt x="21600" y="0"/>
                  </a:lnTo>
                  <a:lnTo>
                    <a:pt x="21227" y="85"/>
                  </a:lnTo>
                  <a:lnTo>
                    <a:pt x="20107" y="142"/>
                  </a:lnTo>
                  <a:lnTo>
                    <a:pt x="18461" y="992"/>
                  </a:lnTo>
                  <a:lnTo>
                    <a:pt x="18033" y="2041"/>
                  </a:lnTo>
                  <a:lnTo>
                    <a:pt x="15278" y="3373"/>
                  </a:lnTo>
                </a:path>
              </a:pathLst>
            </a:custGeom>
            <a:gradFill flip="none" rotWithShape="1">
              <a:gsLst>
                <a:gs pos="0">
                  <a:srgbClr val="2E8986"/>
                </a:gs>
                <a:gs pos="100000">
                  <a:srgbClr val="006E6B"/>
                </a:gs>
              </a:gsLst>
              <a:lin ang="270000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  <a:latin typeface="+mj-lt"/>
                  <a:ea typeface="+mj-ea"/>
                  <a:cs typeface="+mj-cs"/>
                  <a:sym typeface="Arial"/>
                </a:defRPr>
              </a:pPr>
              <a:endParaRPr/>
            </a:p>
          </p:txBody>
        </p:sp>
        <p:sp>
          <p:nvSpPr>
            <p:cNvPr id="6" name="Shape 6"/>
            <p:cNvSpPr/>
            <p:nvPr/>
          </p:nvSpPr>
          <p:spPr>
            <a:xfrm>
              <a:off x="5713412" y="1493837"/>
              <a:ext cx="295276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21600" y="6480"/>
                  </a:lnTo>
                  <a:lnTo>
                    <a:pt x="20899" y="9720"/>
                  </a:lnTo>
                  <a:lnTo>
                    <a:pt x="15996" y="17280"/>
                  </a:lnTo>
                  <a:lnTo>
                    <a:pt x="11792" y="19440"/>
                  </a:lnTo>
                  <a:lnTo>
                    <a:pt x="5488" y="21600"/>
                  </a:lnTo>
                  <a:lnTo>
                    <a:pt x="3386" y="21600"/>
                  </a:lnTo>
                  <a:lnTo>
                    <a:pt x="1985" y="20520"/>
                  </a:lnTo>
                  <a:lnTo>
                    <a:pt x="0" y="17280"/>
                  </a:lnTo>
                  <a:lnTo>
                    <a:pt x="0" y="1296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006666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  <a:latin typeface="+mj-lt"/>
                  <a:ea typeface="+mj-ea"/>
                  <a:cs typeface="+mj-cs"/>
                  <a:sym typeface="Arial"/>
                </a:defRPr>
              </a:pPr>
              <a:endParaRPr/>
            </a:p>
          </p:txBody>
        </p:sp>
        <p:sp>
          <p:nvSpPr>
            <p:cNvPr id="7" name="Shape 7"/>
            <p:cNvSpPr/>
            <p:nvPr/>
          </p:nvSpPr>
          <p:spPr>
            <a:xfrm>
              <a:off x="5999162" y="1360487"/>
              <a:ext cx="293688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21600" y="1080"/>
                  </a:lnTo>
                  <a:lnTo>
                    <a:pt x="20899" y="4320"/>
                  </a:lnTo>
                  <a:lnTo>
                    <a:pt x="19498" y="7560"/>
                  </a:lnTo>
                  <a:lnTo>
                    <a:pt x="15295" y="16200"/>
                  </a:lnTo>
                  <a:lnTo>
                    <a:pt x="11909" y="19440"/>
                  </a:lnTo>
                  <a:lnTo>
                    <a:pt x="7706" y="21600"/>
                  </a:lnTo>
                  <a:lnTo>
                    <a:pt x="2102" y="21600"/>
                  </a:lnTo>
                  <a:lnTo>
                    <a:pt x="0" y="108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006666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  <a:latin typeface="+mj-lt"/>
                  <a:ea typeface="+mj-ea"/>
                  <a:cs typeface="+mj-cs"/>
                  <a:sym typeface="Arial"/>
                </a:defRPr>
              </a:pPr>
              <a:endParaRPr/>
            </a:p>
          </p:txBody>
        </p:sp>
        <p:sp>
          <p:nvSpPr>
            <p:cNvPr id="8" name="Shape 8"/>
            <p:cNvSpPr/>
            <p:nvPr/>
          </p:nvSpPr>
          <p:spPr>
            <a:xfrm>
              <a:off x="6094412" y="476250"/>
              <a:ext cx="838201" cy="4365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0" y="21129"/>
                  </a:lnTo>
                  <a:lnTo>
                    <a:pt x="246" y="19715"/>
                  </a:lnTo>
                  <a:lnTo>
                    <a:pt x="246" y="18772"/>
                  </a:lnTo>
                  <a:lnTo>
                    <a:pt x="493" y="17830"/>
                  </a:lnTo>
                  <a:lnTo>
                    <a:pt x="739" y="17359"/>
                  </a:lnTo>
                  <a:lnTo>
                    <a:pt x="1478" y="16887"/>
                  </a:lnTo>
                  <a:lnTo>
                    <a:pt x="3162" y="15945"/>
                  </a:lnTo>
                  <a:lnTo>
                    <a:pt x="5626" y="14060"/>
                  </a:lnTo>
                  <a:lnTo>
                    <a:pt x="8583" y="11232"/>
                  </a:lnTo>
                  <a:lnTo>
                    <a:pt x="10307" y="9425"/>
                  </a:lnTo>
                  <a:lnTo>
                    <a:pt x="12278" y="7540"/>
                  </a:lnTo>
                  <a:lnTo>
                    <a:pt x="16179" y="3770"/>
                  </a:lnTo>
                  <a:lnTo>
                    <a:pt x="18151" y="2356"/>
                  </a:lnTo>
                  <a:lnTo>
                    <a:pt x="19629" y="943"/>
                  </a:lnTo>
                  <a:lnTo>
                    <a:pt x="20614" y="471"/>
                  </a:lnTo>
                  <a:lnTo>
                    <a:pt x="21354" y="0"/>
                  </a:lnTo>
                  <a:lnTo>
                    <a:pt x="21600" y="0"/>
                  </a:lnTo>
                  <a:lnTo>
                    <a:pt x="21354" y="471"/>
                  </a:lnTo>
                  <a:lnTo>
                    <a:pt x="19875" y="1885"/>
                  </a:lnTo>
                  <a:lnTo>
                    <a:pt x="18890" y="3299"/>
                  </a:lnTo>
                  <a:lnTo>
                    <a:pt x="17904" y="4241"/>
                  </a:lnTo>
                  <a:lnTo>
                    <a:pt x="16179" y="6127"/>
                  </a:lnTo>
                  <a:lnTo>
                    <a:pt x="13962" y="8483"/>
                  </a:lnTo>
                  <a:lnTo>
                    <a:pt x="11293" y="11232"/>
                  </a:lnTo>
                  <a:lnTo>
                    <a:pt x="5379" y="17359"/>
                  </a:lnTo>
                  <a:lnTo>
                    <a:pt x="2669" y="19715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006666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  <a:latin typeface="+mj-lt"/>
                  <a:ea typeface="+mj-ea"/>
                  <a:cs typeface="+mj-cs"/>
                  <a:sym typeface="Arial"/>
                </a:defRPr>
              </a:pPr>
              <a:endParaRPr/>
            </a:p>
          </p:txBody>
        </p:sp>
        <p:sp>
          <p:nvSpPr>
            <p:cNvPr id="9" name="Shape 9"/>
            <p:cNvSpPr/>
            <p:nvPr/>
          </p:nvSpPr>
          <p:spPr>
            <a:xfrm>
              <a:off x="5835650" y="760412"/>
              <a:ext cx="1144588" cy="4857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444" y="15247"/>
                  </a:moveTo>
                  <a:lnTo>
                    <a:pt x="903" y="17788"/>
                  </a:lnTo>
                  <a:lnTo>
                    <a:pt x="361" y="19906"/>
                  </a:lnTo>
                  <a:lnTo>
                    <a:pt x="181" y="21176"/>
                  </a:lnTo>
                  <a:lnTo>
                    <a:pt x="0" y="21600"/>
                  </a:lnTo>
                  <a:lnTo>
                    <a:pt x="1444" y="19482"/>
                  </a:lnTo>
                  <a:lnTo>
                    <a:pt x="2527" y="17788"/>
                  </a:lnTo>
                  <a:lnTo>
                    <a:pt x="3249" y="16518"/>
                  </a:lnTo>
                  <a:lnTo>
                    <a:pt x="3610" y="16094"/>
                  </a:lnTo>
                  <a:lnTo>
                    <a:pt x="3791" y="16094"/>
                  </a:lnTo>
                  <a:lnTo>
                    <a:pt x="4332" y="15671"/>
                  </a:lnTo>
                  <a:lnTo>
                    <a:pt x="5054" y="15247"/>
                  </a:lnTo>
                  <a:lnTo>
                    <a:pt x="5957" y="14400"/>
                  </a:lnTo>
                  <a:lnTo>
                    <a:pt x="8273" y="12706"/>
                  </a:lnTo>
                  <a:lnTo>
                    <a:pt x="11161" y="11012"/>
                  </a:lnTo>
                  <a:lnTo>
                    <a:pt x="13869" y="8894"/>
                  </a:lnTo>
                  <a:lnTo>
                    <a:pt x="16365" y="7200"/>
                  </a:lnTo>
                  <a:lnTo>
                    <a:pt x="17268" y="6353"/>
                  </a:lnTo>
                  <a:lnTo>
                    <a:pt x="18170" y="5929"/>
                  </a:lnTo>
                  <a:lnTo>
                    <a:pt x="18712" y="5506"/>
                  </a:lnTo>
                  <a:lnTo>
                    <a:pt x="19073" y="4659"/>
                  </a:lnTo>
                  <a:lnTo>
                    <a:pt x="19614" y="4235"/>
                  </a:lnTo>
                  <a:lnTo>
                    <a:pt x="20878" y="2118"/>
                  </a:lnTo>
                  <a:lnTo>
                    <a:pt x="21419" y="1271"/>
                  </a:lnTo>
                  <a:lnTo>
                    <a:pt x="21600" y="424"/>
                  </a:lnTo>
                  <a:lnTo>
                    <a:pt x="21419" y="0"/>
                  </a:lnTo>
                  <a:lnTo>
                    <a:pt x="16365" y="0"/>
                  </a:lnTo>
                  <a:lnTo>
                    <a:pt x="15463" y="1271"/>
                  </a:lnTo>
                  <a:lnTo>
                    <a:pt x="14591" y="2965"/>
                  </a:lnTo>
                  <a:lnTo>
                    <a:pt x="14049" y="3812"/>
                  </a:lnTo>
                  <a:lnTo>
                    <a:pt x="13508" y="4235"/>
                  </a:lnTo>
                  <a:lnTo>
                    <a:pt x="12786" y="4235"/>
                  </a:lnTo>
                  <a:lnTo>
                    <a:pt x="11703" y="4659"/>
                  </a:lnTo>
                  <a:lnTo>
                    <a:pt x="10439" y="5929"/>
                  </a:lnTo>
                  <a:lnTo>
                    <a:pt x="9356" y="7624"/>
                  </a:lnTo>
                  <a:lnTo>
                    <a:pt x="8634" y="8894"/>
                  </a:lnTo>
                  <a:lnTo>
                    <a:pt x="8273" y="9318"/>
                  </a:lnTo>
                  <a:lnTo>
                    <a:pt x="7731" y="9741"/>
                  </a:lnTo>
                  <a:lnTo>
                    <a:pt x="5235" y="9741"/>
                  </a:lnTo>
                  <a:lnTo>
                    <a:pt x="3430" y="11435"/>
                  </a:lnTo>
                  <a:lnTo>
                    <a:pt x="1444" y="15247"/>
                  </a:lnTo>
                  <a:close/>
                </a:path>
              </a:pathLst>
            </a:custGeom>
            <a:solidFill>
              <a:srgbClr val="006666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  <a:latin typeface="+mj-lt"/>
                  <a:ea typeface="+mj-ea"/>
                  <a:cs typeface="+mj-cs"/>
                  <a:sym typeface="Arial"/>
                </a:defRPr>
              </a:pPr>
              <a:endParaRPr/>
            </a:p>
          </p:txBody>
        </p:sp>
        <p:sp>
          <p:nvSpPr>
            <p:cNvPr id="10" name="Shape 10"/>
            <p:cNvSpPr/>
            <p:nvPr/>
          </p:nvSpPr>
          <p:spPr>
            <a:xfrm>
              <a:off x="5330824" y="561975"/>
              <a:ext cx="3810002" cy="13985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787" y="883"/>
                  </a:moveTo>
                  <a:lnTo>
                    <a:pt x="20462" y="1177"/>
                  </a:lnTo>
                  <a:lnTo>
                    <a:pt x="20146" y="1324"/>
                  </a:lnTo>
                  <a:lnTo>
                    <a:pt x="19767" y="1324"/>
                  </a:lnTo>
                  <a:lnTo>
                    <a:pt x="19659" y="1471"/>
                  </a:lnTo>
                  <a:lnTo>
                    <a:pt x="19388" y="1618"/>
                  </a:lnTo>
                  <a:lnTo>
                    <a:pt x="19008" y="1912"/>
                  </a:lnTo>
                  <a:lnTo>
                    <a:pt x="18575" y="2182"/>
                  </a:lnTo>
                  <a:lnTo>
                    <a:pt x="18250" y="2476"/>
                  </a:lnTo>
                  <a:lnTo>
                    <a:pt x="17816" y="2770"/>
                  </a:lnTo>
                  <a:lnTo>
                    <a:pt x="17663" y="2918"/>
                  </a:lnTo>
                  <a:lnTo>
                    <a:pt x="17392" y="3212"/>
                  </a:lnTo>
                  <a:lnTo>
                    <a:pt x="17121" y="3359"/>
                  </a:lnTo>
                  <a:lnTo>
                    <a:pt x="16796" y="4094"/>
                  </a:lnTo>
                  <a:lnTo>
                    <a:pt x="16633" y="4683"/>
                  </a:lnTo>
                  <a:lnTo>
                    <a:pt x="16579" y="5418"/>
                  </a:lnTo>
                  <a:lnTo>
                    <a:pt x="16579" y="6007"/>
                  </a:lnTo>
                  <a:lnTo>
                    <a:pt x="16633" y="6595"/>
                  </a:lnTo>
                  <a:lnTo>
                    <a:pt x="16633" y="7478"/>
                  </a:lnTo>
                  <a:lnTo>
                    <a:pt x="16471" y="7919"/>
                  </a:lnTo>
                  <a:lnTo>
                    <a:pt x="16200" y="8066"/>
                  </a:lnTo>
                  <a:lnTo>
                    <a:pt x="15875" y="7772"/>
                  </a:lnTo>
                  <a:lnTo>
                    <a:pt x="15496" y="7331"/>
                  </a:lnTo>
                  <a:lnTo>
                    <a:pt x="14963" y="6742"/>
                  </a:lnTo>
                  <a:lnTo>
                    <a:pt x="14421" y="6448"/>
                  </a:lnTo>
                  <a:lnTo>
                    <a:pt x="13933" y="6301"/>
                  </a:lnTo>
                  <a:lnTo>
                    <a:pt x="13608" y="6301"/>
                  </a:lnTo>
                  <a:lnTo>
                    <a:pt x="13446" y="6448"/>
                  </a:lnTo>
                  <a:lnTo>
                    <a:pt x="13175" y="6742"/>
                  </a:lnTo>
                  <a:lnTo>
                    <a:pt x="12633" y="7625"/>
                  </a:lnTo>
                  <a:lnTo>
                    <a:pt x="12425" y="8066"/>
                  </a:lnTo>
                  <a:lnTo>
                    <a:pt x="12209" y="8360"/>
                  </a:lnTo>
                  <a:lnTo>
                    <a:pt x="12046" y="8655"/>
                  </a:lnTo>
                  <a:lnTo>
                    <a:pt x="11992" y="8802"/>
                  </a:lnTo>
                  <a:lnTo>
                    <a:pt x="11829" y="8802"/>
                  </a:lnTo>
                  <a:lnTo>
                    <a:pt x="11613" y="8949"/>
                  </a:lnTo>
                  <a:lnTo>
                    <a:pt x="11396" y="8949"/>
                  </a:lnTo>
                  <a:lnTo>
                    <a:pt x="10963" y="9096"/>
                  </a:lnTo>
                  <a:lnTo>
                    <a:pt x="10800" y="9096"/>
                  </a:lnTo>
                  <a:lnTo>
                    <a:pt x="10637" y="8949"/>
                  </a:lnTo>
                  <a:lnTo>
                    <a:pt x="9888" y="8949"/>
                  </a:lnTo>
                  <a:lnTo>
                    <a:pt x="9509" y="9096"/>
                  </a:lnTo>
                  <a:lnTo>
                    <a:pt x="9184" y="9243"/>
                  </a:lnTo>
                  <a:lnTo>
                    <a:pt x="8859" y="9243"/>
                  </a:lnTo>
                  <a:lnTo>
                    <a:pt x="8642" y="9390"/>
                  </a:lnTo>
                  <a:lnTo>
                    <a:pt x="8533" y="9537"/>
                  </a:lnTo>
                  <a:lnTo>
                    <a:pt x="8479" y="9684"/>
                  </a:lnTo>
                  <a:lnTo>
                    <a:pt x="8317" y="9832"/>
                  </a:lnTo>
                  <a:lnTo>
                    <a:pt x="7937" y="9979"/>
                  </a:lnTo>
                  <a:lnTo>
                    <a:pt x="7558" y="10273"/>
                  </a:lnTo>
                  <a:lnTo>
                    <a:pt x="6809" y="10273"/>
                  </a:lnTo>
                  <a:lnTo>
                    <a:pt x="5996" y="10714"/>
                  </a:lnTo>
                  <a:lnTo>
                    <a:pt x="5563" y="11303"/>
                  </a:lnTo>
                  <a:lnTo>
                    <a:pt x="5400" y="11597"/>
                  </a:lnTo>
                  <a:lnTo>
                    <a:pt x="4858" y="11597"/>
                  </a:lnTo>
                  <a:lnTo>
                    <a:pt x="4542" y="11450"/>
                  </a:lnTo>
                  <a:lnTo>
                    <a:pt x="4163" y="11597"/>
                  </a:lnTo>
                  <a:lnTo>
                    <a:pt x="4000" y="11744"/>
                  </a:lnTo>
                  <a:lnTo>
                    <a:pt x="3892" y="12038"/>
                  </a:lnTo>
                  <a:lnTo>
                    <a:pt x="3838" y="12479"/>
                  </a:lnTo>
                  <a:lnTo>
                    <a:pt x="3784" y="13068"/>
                  </a:lnTo>
                  <a:lnTo>
                    <a:pt x="3675" y="13362"/>
                  </a:lnTo>
                  <a:lnTo>
                    <a:pt x="3513" y="13509"/>
                  </a:lnTo>
                  <a:lnTo>
                    <a:pt x="3133" y="13951"/>
                  </a:lnTo>
                  <a:lnTo>
                    <a:pt x="2700" y="14392"/>
                  </a:lnTo>
                  <a:lnTo>
                    <a:pt x="2321" y="14539"/>
                  </a:lnTo>
                  <a:lnTo>
                    <a:pt x="2005" y="14686"/>
                  </a:lnTo>
                  <a:lnTo>
                    <a:pt x="1625" y="15127"/>
                  </a:lnTo>
                  <a:lnTo>
                    <a:pt x="1355" y="15716"/>
                  </a:lnTo>
                  <a:lnTo>
                    <a:pt x="1246" y="15863"/>
                  </a:lnTo>
                  <a:lnTo>
                    <a:pt x="1138" y="16157"/>
                  </a:lnTo>
                  <a:lnTo>
                    <a:pt x="975" y="16157"/>
                  </a:lnTo>
                  <a:lnTo>
                    <a:pt x="867" y="16010"/>
                  </a:lnTo>
                  <a:lnTo>
                    <a:pt x="813" y="16010"/>
                  </a:lnTo>
                  <a:lnTo>
                    <a:pt x="0" y="16451"/>
                  </a:lnTo>
                  <a:lnTo>
                    <a:pt x="108" y="16893"/>
                  </a:lnTo>
                  <a:lnTo>
                    <a:pt x="379" y="17040"/>
                  </a:lnTo>
                  <a:lnTo>
                    <a:pt x="759" y="17040"/>
                  </a:lnTo>
                  <a:lnTo>
                    <a:pt x="1192" y="16746"/>
                  </a:lnTo>
                  <a:lnTo>
                    <a:pt x="1734" y="16451"/>
                  </a:lnTo>
                  <a:lnTo>
                    <a:pt x="2375" y="16010"/>
                  </a:lnTo>
                  <a:lnTo>
                    <a:pt x="3025" y="15422"/>
                  </a:lnTo>
                  <a:lnTo>
                    <a:pt x="3675" y="14686"/>
                  </a:lnTo>
                  <a:lnTo>
                    <a:pt x="4271" y="13951"/>
                  </a:lnTo>
                  <a:lnTo>
                    <a:pt x="4759" y="13362"/>
                  </a:lnTo>
                  <a:lnTo>
                    <a:pt x="5075" y="12921"/>
                  </a:lnTo>
                  <a:lnTo>
                    <a:pt x="5129" y="12774"/>
                  </a:lnTo>
                  <a:lnTo>
                    <a:pt x="5454" y="12774"/>
                  </a:lnTo>
                  <a:lnTo>
                    <a:pt x="5833" y="12627"/>
                  </a:lnTo>
                  <a:lnTo>
                    <a:pt x="6429" y="12185"/>
                  </a:lnTo>
                  <a:lnTo>
                    <a:pt x="7134" y="11744"/>
                  </a:lnTo>
                  <a:lnTo>
                    <a:pt x="7883" y="11303"/>
                  </a:lnTo>
                  <a:lnTo>
                    <a:pt x="8696" y="10861"/>
                  </a:lnTo>
                  <a:lnTo>
                    <a:pt x="9563" y="10567"/>
                  </a:lnTo>
                  <a:lnTo>
                    <a:pt x="10367" y="10420"/>
                  </a:lnTo>
                  <a:lnTo>
                    <a:pt x="10637" y="10420"/>
                  </a:lnTo>
                  <a:lnTo>
                    <a:pt x="10963" y="10714"/>
                  </a:lnTo>
                  <a:lnTo>
                    <a:pt x="11667" y="11303"/>
                  </a:lnTo>
                  <a:lnTo>
                    <a:pt x="12100" y="11744"/>
                  </a:lnTo>
                  <a:lnTo>
                    <a:pt x="12480" y="12332"/>
                  </a:lnTo>
                  <a:lnTo>
                    <a:pt x="12796" y="13068"/>
                  </a:lnTo>
                  <a:lnTo>
                    <a:pt x="13012" y="13803"/>
                  </a:lnTo>
                  <a:lnTo>
                    <a:pt x="13067" y="14392"/>
                  </a:lnTo>
                  <a:lnTo>
                    <a:pt x="12958" y="15127"/>
                  </a:lnTo>
                  <a:lnTo>
                    <a:pt x="12850" y="15422"/>
                  </a:lnTo>
                  <a:lnTo>
                    <a:pt x="12687" y="15716"/>
                  </a:lnTo>
                  <a:lnTo>
                    <a:pt x="12425" y="16010"/>
                  </a:lnTo>
                  <a:lnTo>
                    <a:pt x="12155" y="16304"/>
                  </a:lnTo>
                  <a:lnTo>
                    <a:pt x="11559" y="16746"/>
                  </a:lnTo>
                  <a:lnTo>
                    <a:pt x="11071" y="17187"/>
                  </a:lnTo>
                  <a:lnTo>
                    <a:pt x="10637" y="17628"/>
                  </a:lnTo>
                  <a:lnTo>
                    <a:pt x="10312" y="18217"/>
                  </a:lnTo>
                  <a:lnTo>
                    <a:pt x="10041" y="18511"/>
                  </a:lnTo>
                  <a:lnTo>
                    <a:pt x="9834" y="18952"/>
                  </a:lnTo>
                  <a:lnTo>
                    <a:pt x="9617" y="19835"/>
                  </a:lnTo>
                  <a:lnTo>
                    <a:pt x="9563" y="20423"/>
                  </a:lnTo>
                  <a:lnTo>
                    <a:pt x="9617" y="21012"/>
                  </a:lnTo>
                  <a:lnTo>
                    <a:pt x="9834" y="21600"/>
                  </a:lnTo>
                  <a:lnTo>
                    <a:pt x="9987" y="21600"/>
                  </a:lnTo>
                  <a:lnTo>
                    <a:pt x="10150" y="21453"/>
                  </a:lnTo>
                  <a:lnTo>
                    <a:pt x="10367" y="21453"/>
                  </a:lnTo>
                  <a:lnTo>
                    <a:pt x="11450" y="21159"/>
                  </a:lnTo>
                  <a:lnTo>
                    <a:pt x="11992" y="21159"/>
                  </a:lnTo>
                  <a:lnTo>
                    <a:pt x="12534" y="21012"/>
                  </a:lnTo>
                  <a:lnTo>
                    <a:pt x="12741" y="21012"/>
                  </a:lnTo>
                  <a:lnTo>
                    <a:pt x="12904" y="20864"/>
                  </a:lnTo>
                  <a:lnTo>
                    <a:pt x="13067" y="20864"/>
                  </a:lnTo>
                  <a:lnTo>
                    <a:pt x="13392" y="20423"/>
                  </a:lnTo>
                  <a:lnTo>
                    <a:pt x="13771" y="19982"/>
                  </a:lnTo>
                  <a:lnTo>
                    <a:pt x="14204" y="19393"/>
                  </a:lnTo>
                  <a:lnTo>
                    <a:pt x="15125" y="18217"/>
                  </a:lnTo>
                  <a:lnTo>
                    <a:pt x="15496" y="17775"/>
                  </a:lnTo>
                  <a:lnTo>
                    <a:pt x="15821" y="17481"/>
                  </a:lnTo>
                  <a:lnTo>
                    <a:pt x="16308" y="16893"/>
                  </a:lnTo>
                  <a:lnTo>
                    <a:pt x="16633" y="16010"/>
                  </a:lnTo>
                  <a:lnTo>
                    <a:pt x="16850" y="14980"/>
                  </a:lnTo>
                  <a:lnTo>
                    <a:pt x="17013" y="14245"/>
                  </a:lnTo>
                  <a:lnTo>
                    <a:pt x="17392" y="12627"/>
                  </a:lnTo>
                  <a:lnTo>
                    <a:pt x="17871" y="11008"/>
                  </a:lnTo>
                  <a:lnTo>
                    <a:pt x="18412" y="9537"/>
                  </a:lnTo>
                  <a:lnTo>
                    <a:pt x="19008" y="8360"/>
                  </a:lnTo>
                  <a:lnTo>
                    <a:pt x="19496" y="7331"/>
                  </a:lnTo>
                  <a:lnTo>
                    <a:pt x="19929" y="6595"/>
                  </a:lnTo>
                  <a:lnTo>
                    <a:pt x="20200" y="6007"/>
                  </a:lnTo>
                  <a:lnTo>
                    <a:pt x="20309" y="5860"/>
                  </a:lnTo>
                  <a:lnTo>
                    <a:pt x="21600" y="4094"/>
                  </a:lnTo>
                  <a:lnTo>
                    <a:pt x="21600" y="0"/>
                  </a:lnTo>
                  <a:lnTo>
                    <a:pt x="21167" y="441"/>
                  </a:lnTo>
                  <a:lnTo>
                    <a:pt x="20787" y="883"/>
                  </a:lnTo>
                  <a:close/>
                </a:path>
              </a:pathLst>
            </a:custGeom>
            <a:solidFill>
              <a:srgbClr val="006666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  <a:latin typeface="+mj-lt"/>
                  <a:ea typeface="+mj-ea"/>
                  <a:cs typeface="+mj-cs"/>
                  <a:sym typeface="Arial"/>
                </a:defRPr>
              </a:pPr>
              <a:endParaRPr/>
            </a:p>
          </p:txBody>
        </p:sp>
        <p:sp>
          <p:nvSpPr>
            <p:cNvPr id="11" name="Shape 11"/>
            <p:cNvSpPr/>
            <p:nvPr/>
          </p:nvSpPr>
          <p:spPr>
            <a:xfrm>
              <a:off x="6094412" y="504825"/>
              <a:ext cx="915988" cy="4095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78" y="20591"/>
                  </a:moveTo>
                  <a:lnTo>
                    <a:pt x="236" y="21600"/>
                  </a:lnTo>
                  <a:lnTo>
                    <a:pt x="0" y="21600"/>
                  </a:lnTo>
                  <a:lnTo>
                    <a:pt x="11978" y="9497"/>
                  </a:lnTo>
                  <a:lnTo>
                    <a:pt x="20422" y="0"/>
                  </a:lnTo>
                  <a:lnTo>
                    <a:pt x="20657" y="504"/>
                  </a:lnTo>
                  <a:lnTo>
                    <a:pt x="21364" y="1513"/>
                  </a:lnTo>
                  <a:lnTo>
                    <a:pt x="21600" y="2017"/>
                  </a:lnTo>
                  <a:lnTo>
                    <a:pt x="21600" y="3026"/>
                  </a:lnTo>
                  <a:lnTo>
                    <a:pt x="21364" y="3530"/>
                  </a:lnTo>
                  <a:lnTo>
                    <a:pt x="20657" y="4539"/>
                  </a:lnTo>
                  <a:lnTo>
                    <a:pt x="19715" y="5547"/>
                  </a:lnTo>
                  <a:lnTo>
                    <a:pt x="17594" y="7060"/>
                  </a:lnTo>
                  <a:lnTo>
                    <a:pt x="15002" y="9497"/>
                  </a:lnTo>
                  <a:lnTo>
                    <a:pt x="11978" y="12019"/>
                  </a:lnTo>
                  <a:lnTo>
                    <a:pt x="5852" y="17061"/>
                  </a:lnTo>
                  <a:lnTo>
                    <a:pt x="3260" y="19079"/>
                  </a:lnTo>
                  <a:lnTo>
                    <a:pt x="1178" y="20591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0F7774"/>
                </a:gs>
                <a:gs pos="100000">
                  <a:srgbClr val="006E6B"/>
                </a:gs>
              </a:gsLst>
              <a:lin ang="270000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  <a:latin typeface="+mj-lt"/>
                  <a:ea typeface="+mj-ea"/>
                  <a:cs typeface="+mj-cs"/>
                  <a:sym typeface="Arial"/>
                </a:defRPr>
              </a:pPr>
              <a:endParaRPr/>
            </a:p>
          </p:txBody>
        </p:sp>
        <p:sp>
          <p:nvSpPr>
            <p:cNvPr id="12" name="Shape 12"/>
            <p:cNvSpPr/>
            <p:nvPr/>
          </p:nvSpPr>
          <p:spPr>
            <a:xfrm>
              <a:off x="8454231" y="168275"/>
              <a:ext cx="1270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extrusionOk="0">
                  <a:moveTo>
                    <a:pt x="0" y="0"/>
                  </a:move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  <a:latin typeface="+mj-lt"/>
                  <a:ea typeface="+mj-ea"/>
                  <a:cs typeface="+mj-cs"/>
                  <a:sym typeface="Arial"/>
                </a:defRPr>
              </a:pPr>
              <a:endParaRPr/>
            </a:p>
          </p:txBody>
        </p:sp>
        <p:sp>
          <p:nvSpPr>
            <p:cNvPr id="13" name="Shape 13"/>
            <p:cNvSpPr/>
            <p:nvPr/>
          </p:nvSpPr>
          <p:spPr>
            <a:xfrm>
              <a:off x="6094412" y="304800"/>
              <a:ext cx="1136651" cy="6080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9880" y="338"/>
                  </a:moveTo>
                  <a:lnTo>
                    <a:pt x="17739" y="2369"/>
                  </a:lnTo>
                  <a:lnTo>
                    <a:pt x="15536" y="4737"/>
                  </a:lnTo>
                  <a:lnTo>
                    <a:pt x="15355" y="5076"/>
                  </a:lnTo>
                  <a:lnTo>
                    <a:pt x="14631" y="5752"/>
                  </a:lnTo>
                  <a:lnTo>
                    <a:pt x="12821" y="7783"/>
                  </a:lnTo>
                  <a:lnTo>
                    <a:pt x="11192" y="9475"/>
                  </a:lnTo>
                  <a:lnTo>
                    <a:pt x="9231" y="11167"/>
                  </a:lnTo>
                  <a:lnTo>
                    <a:pt x="5611" y="14156"/>
                  </a:lnTo>
                  <a:lnTo>
                    <a:pt x="3952" y="15171"/>
                  </a:lnTo>
                  <a:lnTo>
                    <a:pt x="2685" y="16186"/>
                  </a:lnTo>
                  <a:lnTo>
                    <a:pt x="1599" y="17201"/>
                  </a:lnTo>
                  <a:lnTo>
                    <a:pt x="1086" y="17539"/>
                  </a:lnTo>
                  <a:lnTo>
                    <a:pt x="362" y="18555"/>
                  </a:lnTo>
                  <a:lnTo>
                    <a:pt x="0" y="19908"/>
                  </a:lnTo>
                  <a:lnTo>
                    <a:pt x="0" y="21600"/>
                  </a:lnTo>
                  <a:lnTo>
                    <a:pt x="905" y="19908"/>
                  </a:lnTo>
                  <a:lnTo>
                    <a:pt x="1599" y="18893"/>
                  </a:lnTo>
                  <a:lnTo>
                    <a:pt x="2323" y="17878"/>
                  </a:lnTo>
                  <a:lnTo>
                    <a:pt x="3047" y="17539"/>
                  </a:lnTo>
                  <a:lnTo>
                    <a:pt x="3952" y="16863"/>
                  </a:lnTo>
                  <a:lnTo>
                    <a:pt x="6154" y="15171"/>
                  </a:lnTo>
                  <a:lnTo>
                    <a:pt x="7240" y="14156"/>
                  </a:lnTo>
                  <a:lnTo>
                    <a:pt x="8145" y="13479"/>
                  </a:lnTo>
                  <a:lnTo>
                    <a:pt x="8869" y="12858"/>
                  </a:lnTo>
                  <a:lnTo>
                    <a:pt x="9412" y="12520"/>
                  </a:lnTo>
                  <a:lnTo>
                    <a:pt x="9955" y="11843"/>
                  </a:lnTo>
                  <a:lnTo>
                    <a:pt x="11011" y="10490"/>
                  </a:lnTo>
                  <a:lnTo>
                    <a:pt x="12640" y="8798"/>
                  </a:lnTo>
                  <a:lnTo>
                    <a:pt x="14269" y="6768"/>
                  </a:lnTo>
                  <a:lnTo>
                    <a:pt x="15898" y="5076"/>
                  </a:lnTo>
                  <a:lnTo>
                    <a:pt x="17377" y="3384"/>
                  </a:lnTo>
                  <a:lnTo>
                    <a:pt x="18463" y="2369"/>
                  </a:lnTo>
                  <a:lnTo>
                    <a:pt x="18975" y="2030"/>
                  </a:lnTo>
                  <a:lnTo>
                    <a:pt x="19518" y="1692"/>
                  </a:lnTo>
                  <a:lnTo>
                    <a:pt x="20423" y="1015"/>
                  </a:lnTo>
                  <a:lnTo>
                    <a:pt x="21509" y="0"/>
                  </a:lnTo>
                  <a:lnTo>
                    <a:pt x="19880" y="338"/>
                  </a:lnTo>
                  <a:lnTo>
                    <a:pt x="21600" y="3553"/>
                  </a:lnTo>
                </a:path>
              </a:pathLst>
            </a:custGeom>
            <a:gradFill flip="none" rotWithShape="1">
              <a:gsLst>
                <a:gs pos="0">
                  <a:srgbClr val="0F7774"/>
                </a:gs>
                <a:gs pos="100000">
                  <a:srgbClr val="006E6B"/>
                </a:gs>
              </a:gsLst>
              <a:lin ang="270000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  <a:latin typeface="+mj-lt"/>
                  <a:ea typeface="+mj-ea"/>
                  <a:cs typeface="+mj-cs"/>
                  <a:sym typeface="Arial"/>
                </a:defRPr>
              </a:pPr>
              <a:endParaRPr/>
            </a:p>
          </p:txBody>
        </p:sp>
        <p:sp>
          <p:nvSpPr>
            <p:cNvPr id="14" name="Shape 14"/>
            <p:cNvSpPr/>
            <p:nvPr/>
          </p:nvSpPr>
          <p:spPr>
            <a:xfrm>
              <a:off x="5481637" y="1166812"/>
              <a:ext cx="504826" cy="3571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408" y="21600"/>
                  </a:moveTo>
                  <a:lnTo>
                    <a:pt x="0" y="18720"/>
                  </a:lnTo>
                  <a:lnTo>
                    <a:pt x="21396" y="0"/>
                  </a:lnTo>
                  <a:lnTo>
                    <a:pt x="20581" y="2592"/>
                  </a:lnTo>
                  <a:lnTo>
                    <a:pt x="21600" y="4032"/>
                  </a:lnTo>
                </a:path>
              </a:pathLst>
            </a:custGeom>
            <a:gradFill flip="none" rotWithShape="1">
              <a:gsLst>
                <a:gs pos="0">
                  <a:srgbClr val="0F7774"/>
                </a:gs>
                <a:gs pos="100000">
                  <a:srgbClr val="006E6B"/>
                </a:gs>
              </a:gsLst>
              <a:lin ang="270000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  <a:latin typeface="+mj-lt"/>
                  <a:ea typeface="+mj-ea"/>
                  <a:cs typeface="+mj-cs"/>
                  <a:sym typeface="Arial"/>
                </a:defRPr>
              </a:pPr>
              <a:endParaRPr/>
            </a:p>
          </p:txBody>
        </p:sp>
        <p:sp>
          <p:nvSpPr>
            <p:cNvPr id="15" name="Shape 15"/>
            <p:cNvSpPr/>
            <p:nvPr/>
          </p:nvSpPr>
          <p:spPr>
            <a:xfrm>
              <a:off x="0" y="1781175"/>
              <a:ext cx="4119563" cy="14811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8166" y="15627"/>
                  </a:moveTo>
                  <a:lnTo>
                    <a:pt x="8740" y="15210"/>
                  </a:lnTo>
                  <a:lnTo>
                    <a:pt x="9514" y="15071"/>
                  </a:lnTo>
                  <a:lnTo>
                    <a:pt x="13160" y="15974"/>
                  </a:lnTo>
                  <a:lnTo>
                    <a:pt x="13509" y="17086"/>
                  </a:lnTo>
                  <a:lnTo>
                    <a:pt x="13909" y="16738"/>
                  </a:lnTo>
                  <a:lnTo>
                    <a:pt x="13784" y="15627"/>
                  </a:lnTo>
                  <a:lnTo>
                    <a:pt x="9789" y="14377"/>
                  </a:lnTo>
                  <a:lnTo>
                    <a:pt x="14958" y="12363"/>
                  </a:lnTo>
                  <a:lnTo>
                    <a:pt x="15432" y="13127"/>
                  </a:lnTo>
                  <a:lnTo>
                    <a:pt x="15657" y="13543"/>
                  </a:lnTo>
                  <a:lnTo>
                    <a:pt x="15557" y="14168"/>
                  </a:lnTo>
                  <a:lnTo>
                    <a:pt x="16606" y="19725"/>
                  </a:lnTo>
                  <a:lnTo>
                    <a:pt x="17505" y="19933"/>
                  </a:lnTo>
                  <a:lnTo>
                    <a:pt x="15723" y="12455"/>
                  </a:lnTo>
                  <a:lnTo>
                    <a:pt x="15674" y="12039"/>
                  </a:lnTo>
                  <a:lnTo>
                    <a:pt x="15582" y="11761"/>
                  </a:lnTo>
                  <a:lnTo>
                    <a:pt x="15332" y="11344"/>
                  </a:lnTo>
                  <a:lnTo>
                    <a:pt x="14733" y="10788"/>
                  </a:lnTo>
                  <a:lnTo>
                    <a:pt x="14583" y="10511"/>
                  </a:lnTo>
                  <a:lnTo>
                    <a:pt x="14483" y="10372"/>
                  </a:lnTo>
                  <a:lnTo>
                    <a:pt x="14533" y="10094"/>
                  </a:lnTo>
                  <a:lnTo>
                    <a:pt x="14633" y="10094"/>
                  </a:lnTo>
                  <a:lnTo>
                    <a:pt x="14833" y="9955"/>
                  </a:lnTo>
                  <a:lnTo>
                    <a:pt x="15432" y="9955"/>
                  </a:lnTo>
                  <a:lnTo>
                    <a:pt x="15624" y="9816"/>
                  </a:lnTo>
                  <a:lnTo>
                    <a:pt x="16023" y="9260"/>
                  </a:lnTo>
                  <a:lnTo>
                    <a:pt x="16273" y="9122"/>
                  </a:lnTo>
                  <a:lnTo>
                    <a:pt x="16473" y="9122"/>
                  </a:lnTo>
                  <a:lnTo>
                    <a:pt x="17080" y="9168"/>
                  </a:lnTo>
                  <a:lnTo>
                    <a:pt x="17030" y="10557"/>
                  </a:lnTo>
                  <a:lnTo>
                    <a:pt x="18753" y="16947"/>
                  </a:lnTo>
                  <a:lnTo>
                    <a:pt x="19428" y="18891"/>
                  </a:lnTo>
                  <a:lnTo>
                    <a:pt x="20102" y="21600"/>
                  </a:lnTo>
                  <a:lnTo>
                    <a:pt x="20227" y="21044"/>
                  </a:lnTo>
                  <a:lnTo>
                    <a:pt x="19952" y="19169"/>
                  </a:lnTo>
                  <a:lnTo>
                    <a:pt x="17430" y="9538"/>
                  </a:lnTo>
                  <a:lnTo>
                    <a:pt x="17280" y="8705"/>
                  </a:lnTo>
                  <a:lnTo>
                    <a:pt x="17030" y="8010"/>
                  </a:lnTo>
                  <a:lnTo>
                    <a:pt x="16772" y="7455"/>
                  </a:lnTo>
                  <a:lnTo>
                    <a:pt x="16622" y="7038"/>
                  </a:lnTo>
                  <a:lnTo>
                    <a:pt x="16473" y="6760"/>
                  </a:lnTo>
                  <a:lnTo>
                    <a:pt x="16373" y="6621"/>
                  </a:lnTo>
                  <a:lnTo>
                    <a:pt x="16722" y="6621"/>
                  </a:lnTo>
                  <a:lnTo>
                    <a:pt x="16980" y="6899"/>
                  </a:lnTo>
                  <a:lnTo>
                    <a:pt x="17330" y="7455"/>
                  </a:lnTo>
                  <a:lnTo>
                    <a:pt x="17680" y="8057"/>
                  </a:lnTo>
                  <a:lnTo>
                    <a:pt x="18304" y="8890"/>
                  </a:lnTo>
                  <a:lnTo>
                    <a:pt x="19353" y="9862"/>
                  </a:lnTo>
                  <a:lnTo>
                    <a:pt x="19927" y="10372"/>
                  </a:lnTo>
                  <a:lnTo>
                    <a:pt x="21001" y="12085"/>
                  </a:lnTo>
                  <a:lnTo>
                    <a:pt x="21600" y="11946"/>
                  </a:lnTo>
                  <a:lnTo>
                    <a:pt x="20326" y="10511"/>
                  </a:lnTo>
                  <a:lnTo>
                    <a:pt x="19877" y="9816"/>
                  </a:lnTo>
                  <a:lnTo>
                    <a:pt x="19369" y="8983"/>
                  </a:lnTo>
                  <a:lnTo>
                    <a:pt x="18470" y="7871"/>
                  </a:lnTo>
                  <a:lnTo>
                    <a:pt x="17530" y="6760"/>
                  </a:lnTo>
                  <a:lnTo>
                    <a:pt x="17080" y="6482"/>
                  </a:lnTo>
                  <a:lnTo>
                    <a:pt x="16672" y="6205"/>
                  </a:lnTo>
                  <a:lnTo>
                    <a:pt x="16273" y="6066"/>
                  </a:lnTo>
                  <a:lnTo>
                    <a:pt x="15973" y="6205"/>
                  </a:lnTo>
                  <a:lnTo>
                    <a:pt x="15624" y="6343"/>
                  </a:lnTo>
                  <a:lnTo>
                    <a:pt x="14583" y="6343"/>
                  </a:lnTo>
                  <a:lnTo>
                    <a:pt x="14175" y="6621"/>
                  </a:lnTo>
                  <a:lnTo>
                    <a:pt x="13826" y="6760"/>
                  </a:lnTo>
                  <a:lnTo>
                    <a:pt x="13576" y="7038"/>
                  </a:lnTo>
                  <a:lnTo>
                    <a:pt x="13276" y="7455"/>
                  </a:lnTo>
                  <a:lnTo>
                    <a:pt x="13226" y="7455"/>
                  </a:lnTo>
                  <a:lnTo>
                    <a:pt x="12486" y="7732"/>
                  </a:lnTo>
                  <a:lnTo>
                    <a:pt x="11728" y="8288"/>
                  </a:lnTo>
                  <a:lnTo>
                    <a:pt x="10288" y="9677"/>
                  </a:lnTo>
                  <a:lnTo>
                    <a:pt x="9589" y="10233"/>
                  </a:lnTo>
                  <a:lnTo>
                    <a:pt x="8831" y="10650"/>
                  </a:lnTo>
                  <a:lnTo>
                    <a:pt x="8041" y="10650"/>
                  </a:lnTo>
                  <a:lnTo>
                    <a:pt x="7641" y="10511"/>
                  </a:lnTo>
                  <a:lnTo>
                    <a:pt x="7242" y="10233"/>
                  </a:lnTo>
                  <a:lnTo>
                    <a:pt x="7142" y="10094"/>
                  </a:lnTo>
                  <a:lnTo>
                    <a:pt x="6892" y="9955"/>
                  </a:lnTo>
                  <a:lnTo>
                    <a:pt x="6584" y="9538"/>
                  </a:lnTo>
                  <a:lnTo>
                    <a:pt x="6185" y="8983"/>
                  </a:lnTo>
                  <a:lnTo>
                    <a:pt x="5743" y="8427"/>
                  </a:lnTo>
                  <a:lnTo>
                    <a:pt x="5294" y="7732"/>
                  </a:lnTo>
                  <a:lnTo>
                    <a:pt x="4287" y="6482"/>
                  </a:lnTo>
                  <a:lnTo>
                    <a:pt x="3687" y="5649"/>
                  </a:lnTo>
                  <a:lnTo>
                    <a:pt x="0" y="0"/>
                  </a:lnTo>
                  <a:lnTo>
                    <a:pt x="1024" y="2778"/>
                  </a:lnTo>
                  <a:lnTo>
                    <a:pt x="4869" y="9029"/>
                  </a:lnTo>
                  <a:lnTo>
                    <a:pt x="5893" y="10696"/>
                  </a:lnTo>
                  <a:lnTo>
                    <a:pt x="7067" y="12571"/>
                  </a:lnTo>
                  <a:lnTo>
                    <a:pt x="7342" y="13057"/>
                  </a:lnTo>
                  <a:lnTo>
                    <a:pt x="7466" y="14377"/>
                  </a:lnTo>
                  <a:lnTo>
                    <a:pt x="8166" y="15627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2E8986"/>
                </a:gs>
                <a:gs pos="100000">
                  <a:srgbClr val="006E6B"/>
                </a:gs>
              </a:gsLst>
              <a:lin ang="270000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  <a:latin typeface="+mj-lt"/>
                  <a:ea typeface="+mj-ea"/>
                  <a:cs typeface="+mj-cs"/>
                  <a:sym typeface="Arial"/>
                </a:defRPr>
              </a:pPr>
              <a:endParaRPr/>
            </a:p>
          </p:txBody>
        </p:sp>
        <p:sp>
          <p:nvSpPr>
            <p:cNvPr id="16" name="Shape 16"/>
            <p:cNvSpPr/>
            <p:nvPr/>
          </p:nvSpPr>
          <p:spPr>
            <a:xfrm>
              <a:off x="0" y="2314575"/>
              <a:ext cx="4322763" cy="17319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5920"/>
                  </a:moveTo>
                  <a:lnTo>
                    <a:pt x="21537" y="4752"/>
                  </a:lnTo>
                  <a:lnTo>
                    <a:pt x="21069" y="3861"/>
                  </a:lnTo>
                  <a:lnTo>
                    <a:pt x="18800" y="1425"/>
                  </a:lnTo>
                  <a:lnTo>
                    <a:pt x="18268" y="1069"/>
                  </a:lnTo>
                  <a:lnTo>
                    <a:pt x="20505" y="3682"/>
                  </a:lnTo>
                  <a:lnTo>
                    <a:pt x="20601" y="3920"/>
                  </a:lnTo>
                  <a:lnTo>
                    <a:pt x="20791" y="4514"/>
                  </a:lnTo>
                  <a:lnTo>
                    <a:pt x="20934" y="5108"/>
                  </a:lnTo>
                  <a:lnTo>
                    <a:pt x="20989" y="5346"/>
                  </a:lnTo>
                  <a:lnTo>
                    <a:pt x="20934" y="5464"/>
                  </a:lnTo>
                  <a:lnTo>
                    <a:pt x="20648" y="5583"/>
                  </a:lnTo>
                  <a:lnTo>
                    <a:pt x="20267" y="5583"/>
                  </a:lnTo>
                  <a:lnTo>
                    <a:pt x="19887" y="5464"/>
                  </a:lnTo>
                  <a:lnTo>
                    <a:pt x="19458" y="5227"/>
                  </a:lnTo>
                  <a:lnTo>
                    <a:pt x="18990" y="4870"/>
                  </a:lnTo>
                  <a:lnTo>
                    <a:pt x="18562" y="4395"/>
                  </a:lnTo>
                  <a:lnTo>
                    <a:pt x="18411" y="4276"/>
                  </a:lnTo>
                  <a:lnTo>
                    <a:pt x="18221" y="4039"/>
                  </a:lnTo>
                  <a:lnTo>
                    <a:pt x="17221" y="2495"/>
                  </a:lnTo>
                  <a:lnTo>
                    <a:pt x="17174" y="2376"/>
                  </a:lnTo>
                  <a:lnTo>
                    <a:pt x="17086" y="2019"/>
                  </a:lnTo>
                  <a:lnTo>
                    <a:pt x="16753" y="1307"/>
                  </a:lnTo>
                  <a:lnTo>
                    <a:pt x="16373" y="475"/>
                  </a:lnTo>
                  <a:lnTo>
                    <a:pt x="16230" y="119"/>
                  </a:lnTo>
                  <a:lnTo>
                    <a:pt x="16135" y="0"/>
                  </a:lnTo>
                  <a:lnTo>
                    <a:pt x="16563" y="1425"/>
                  </a:lnTo>
                  <a:lnTo>
                    <a:pt x="16706" y="2138"/>
                  </a:lnTo>
                  <a:lnTo>
                    <a:pt x="16706" y="2257"/>
                  </a:lnTo>
                  <a:lnTo>
                    <a:pt x="16753" y="2257"/>
                  </a:lnTo>
                  <a:lnTo>
                    <a:pt x="19085" y="10216"/>
                  </a:lnTo>
                  <a:lnTo>
                    <a:pt x="19133" y="10572"/>
                  </a:lnTo>
                  <a:lnTo>
                    <a:pt x="19133" y="10929"/>
                  </a:lnTo>
                  <a:lnTo>
                    <a:pt x="18990" y="11404"/>
                  </a:lnTo>
                  <a:lnTo>
                    <a:pt x="18752" y="11641"/>
                  </a:lnTo>
                  <a:lnTo>
                    <a:pt x="18411" y="11641"/>
                  </a:lnTo>
                  <a:lnTo>
                    <a:pt x="18078" y="11166"/>
                  </a:lnTo>
                  <a:lnTo>
                    <a:pt x="17745" y="10572"/>
                  </a:lnTo>
                  <a:lnTo>
                    <a:pt x="17459" y="9978"/>
                  </a:lnTo>
                  <a:lnTo>
                    <a:pt x="17364" y="9741"/>
                  </a:lnTo>
                  <a:lnTo>
                    <a:pt x="17221" y="9147"/>
                  </a:lnTo>
                  <a:lnTo>
                    <a:pt x="16991" y="8315"/>
                  </a:lnTo>
                  <a:lnTo>
                    <a:pt x="16658" y="7484"/>
                  </a:lnTo>
                  <a:lnTo>
                    <a:pt x="16325" y="6533"/>
                  </a:lnTo>
                  <a:lnTo>
                    <a:pt x="16182" y="6296"/>
                  </a:lnTo>
                  <a:lnTo>
                    <a:pt x="16087" y="5940"/>
                  </a:lnTo>
                  <a:lnTo>
                    <a:pt x="15936" y="5227"/>
                  </a:lnTo>
                  <a:lnTo>
                    <a:pt x="15793" y="4633"/>
                  </a:lnTo>
                  <a:lnTo>
                    <a:pt x="15746" y="4158"/>
                  </a:lnTo>
                  <a:lnTo>
                    <a:pt x="15651" y="3801"/>
                  </a:lnTo>
                  <a:lnTo>
                    <a:pt x="15603" y="3564"/>
                  </a:lnTo>
                  <a:lnTo>
                    <a:pt x="15460" y="3445"/>
                  </a:lnTo>
                  <a:lnTo>
                    <a:pt x="15127" y="3089"/>
                  </a:lnTo>
                  <a:lnTo>
                    <a:pt x="14754" y="2732"/>
                  </a:lnTo>
                  <a:lnTo>
                    <a:pt x="14564" y="2613"/>
                  </a:lnTo>
                  <a:lnTo>
                    <a:pt x="14326" y="2613"/>
                  </a:lnTo>
                  <a:lnTo>
                    <a:pt x="14231" y="2851"/>
                  </a:lnTo>
                  <a:lnTo>
                    <a:pt x="14612" y="3089"/>
                  </a:lnTo>
                  <a:lnTo>
                    <a:pt x="14850" y="3564"/>
                  </a:lnTo>
                  <a:lnTo>
                    <a:pt x="14984" y="4039"/>
                  </a:lnTo>
                  <a:lnTo>
                    <a:pt x="15032" y="4395"/>
                  </a:lnTo>
                  <a:lnTo>
                    <a:pt x="14984" y="4752"/>
                  </a:lnTo>
                  <a:lnTo>
                    <a:pt x="15080" y="5346"/>
                  </a:lnTo>
                  <a:lnTo>
                    <a:pt x="15222" y="6296"/>
                  </a:lnTo>
                  <a:lnTo>
                    <a:pt x="15413" y="7246"/>
                  </a:lnTo>
                  <a:lnTo>
                    <a:pt x="15793" y="9503"/>
                  </a:lnTo>
                  <a:lnTo>
                    <a:pt x="16031" y="10572"/>
                  </a:lnTo>
                  <a:lnTo>
                    <a:pt x="16182" y="11523"/>
                  </a:lnTo>
                  <a:lnTo>
                    <a:pt x="16373" y="12473"/>
                  </a:lnTo>
                  <a:lnTo>
                    <a:pt x="16468" y="13186"/>
                  </a:lnTo>
                  <a:lnTo>
                    <a:pt x="16515" y="13522"/>
                  </a:lnTo>
                  <a:lnTo>
                    <a:pt x="16420" y="13760"/>
                  </a:lnTo>
                  <a:lnTo>
                    <a:pt x="15841" y="13760"/>
                  </a:lnTo>
                  <a:lnTo>
                    <a:pt x="15651" y="13641"/>
                  </a:lnTo>
                  <a:lnTo>
                    <a:pt x="15508" y="13522"/>
                  </a:lnTo>
                  <a:lnTo>
                    <a:pt x="15460" y="13522"/>
                  </a:lnTo>
                  <a:lnTo>
                    <a:pt x="15460" y="13403"/>
                  </a:lnTo>
                  <a:lnTo>
                    <a:pt x="15413" y="13304"/>
                  </a:lnTo>
                  <a:lnTo>
                    <a:pt x="15175" y="12592"/>
                  </a:lnTo>
                  <a:lnTo>
                    <a:pt x="14326" y="6415"/>
                  </a:lnTo>
                  <a:lnTo>
                    <a:pt x="14088" y="6533"/>
                  </a:lnTo>
                  <a:lnTo>
                    <a:pt x="13850" y="6533"/>
                  </a:lnTo>
                  <a:lnTo>
                    <a:pt x="13509" y="6177"/>
                  </a:lnTo>
                  <a:lnTo>
                    <a:pt x="13271" y="5702"/>
                  </a:lnTo>
                  <a:lnTo>
                    <a:pt x="13223" y="5464"/>
                  </a:lnTo>
                  <a:lnTo>
                    <a:pt x="13128" y="5346"/>
                  </a:lnTo>
                  <a:lnTo>
                    <a:pt x="12985" y="5464"/>
                  </a:lnTo>
                  <a:lnTo>
                    <a:pt x="12938" y="5702"/>
                  </a:lnTo>
                  <a:lnTo>
                    <a:pt x="12890" y="6058"/>
                  </a:lnTo>
                  <a:lnTo>
                    <a:pt x="12890" y="6177"/>
                  </a:lnTo>
                  <a:lnTo>
                    <a:pt x="13033" y="6296"/>
                  </a:lnTo>
                  <a:lnTo>
                    <a:pt x="13128" y="6652"/>
                  </a:lnTo>
                  <a:lnTo>
                    <a:pt x="13223" y="7246"/>
                  </a:lnTo>
                  <a:lnTo>
                    <a:pt x="13271" y="7959"/>
                  </a:lnTo>
                  <a:lnTo>
                    <a:pt x="13271" y="8197"/>
                  </a:lnTo>
                  <a:lnTo>
                    <a:pt x="13612" y="15067"/>
                  </a:lnTo>
                  <a:lnTo>
                    <a:pt x="13612" y="15423"/>
                  </a:lnTo>
                  <a:lnTo>
                    <a:pt x="13557" y="15304"/>
                  </a:lnTo>
                  <a:lnTo>
                    <a:pt x="13509" y="14948"/>
                  </a:lnTo>
                  <a:lnTo>
                    <a:pt x="13461" y="14829"/>
                  </a:lnTo>
                  <a:lnTo>
                    <a:pt x="13319" y="14116"/>
                  </a:lnTo>
                  <a:lnTo>
                    <a:pt x="13176" y="13304"/>
                  </a:lnTo>
                  <a:lnTo>
                    <a:pt x="13033" y="12473"/>
                  </a:lnTo>
                  <a:lnTo>
                    <a:pt x="12795" y="11523"/>
                  </a:lnTo>
                  <a:lnTo>
                    <a:pt x="12605" y="10691"/>
                  </a:lnTo>
                  <a:lnTo>
                    <a:pt x="12375" y="10097"/>
                  </a:lnTo>
                  <a:lnTo>
                    <a:pt x="12184" y="9741"/>
                  </a:lnTo>
                  <a:lnTo>
                    <a:pt x="11851" y="9503"/>
                  </a:lnTo>
                  <a:lnTo>
                    <a:pt x="11470" y="9503"/>
                  </a:lnTo>
                  <a:lnTo>
                    <a:pt x="11082" y="9622"/>
                  </a:lnTo>
                  <a:lnTo>
                    <a:pt x="10701" y="9860"/>
                  </a:lnTo>
                  <a:lnTo>
                    <a:pt x="9900" y="10454"/>
                  </a:lnTo>
                  <a:lnTo>
                    <a:pt x="9186" y="11285"/>
                  </a:lnTo>
                  <a:lnTo>
                    <a:pt x="8757" y="11879"/>
                  </a:lnTo>
                  <a:lnTo>
                    <a:pt x="8226" y="12354"/>
                  </a:lnTo>
                  <a:lnTo>
                    <a:pt x="7901" y="12473"/>
                  </a:lnTo>
                  <a:lnTo>
                    <a:pt x="7520" y="12473"/>
                  </a:lnTo>
                  <a:lnTo>
                    <a:pt x="7139" y="12235"/>
                  </a:lnTo>
                  <a:lnTo>
                    <a:pt x="6663" y="11641"/>
                  </a:lnTo>
                  <a:lnTo>
                    <a:pt x="5664" y="10572"/>
                  </a:lnTo>
                  <a:lnTo>
                    <a:pt x="4617" y="9384"/>
                  </a:lnTo>
                  <a:lnTo>
                    <a:pt x="3514" y="8078"/>
                  </a:lnTo>
                  <a:lnTo>
                    <a:pt x="2523" y="6890"/>
                  </a:lnTo>
                  <a:lnTo>
                    <a:pt x="1571" y="5702"/>
                  </a:lnTo>
                  <a:lnTo>
                    <a:pt x="1182" y="5227"/>
                  </a:lnTo>
                  <a:lnTo>
                    <a:pt x="809" y="4752"/>
                  </a:lnTo>
                  <a:lnTo>
                    <a:pt x="0" y="3702"/>
                  </a:lnTo>
                  <a:lnTo>
                    <a:pt x="0" y="9107"/>
                  </a:lnTo>
                  <a:lnTo>
                    <a:pt x="286" y="9384"/>
                  </a:lnTo>
                  <a:lnTo>
                    <a:pt x="1182" y="10216"/>
                  </a:lnTo>
                  <a:lnTo>
                    <a:pt x="1713" y="10691"/>
                  </a:lnTo>
                  <a:lnTo>
                    <a:pt x="2285" y="11285"/>
                  </a:lnTo>
                  <a:lnTo>
                    <a:pt x="2760" y="11760"/>
                  </a:lnTo>
                  <a:lnTo>
                    <a:pt x="3427" y="12592"/>
                  </a:lnTo>
                  <a:lnTo>
                    <a:pt x="3657" y="12948"/>
                  </a:lnTo>
                  <a:lnTo>
                    <a:pt x="3998" y="13304"/>
                  </a:lnTo>
                  <a:lnTo>
                    <a:pt x="4664" y="13997"/>
                  </a:lnTo>
                  <a:lnTo>
                    <a:pt x="5426" y="14710"/>
                  </a:lnTo>
                  <a:lnTo>
                    <a:pt x="5751" y="14948"/>
                  </a:lnTo>
                  <a:lnTo>
                    <a:pt x="6037" y="15185"/>
                  </a:lnTo>
                  <a:lnTo>
                    <a:pt x="6568" y="15423"/>
                  </a:lnTo>
                  <a:lnTo>
                    <a:pt x="7092" y="15542"/>
                  </a:lnTo>
                  <a:lnTo>
                    <a:pt x="7663" y="15660"/>
                  </a:lnTo>
                  <a:lnTo>
                    <a:pt x="8178" y="15660"/>
                  </a:lnTo>
                  <a:lnTo>
                    <a:pt x="8662" y="15542"/>
                  </a:lnTo>
                  <a:lnTo>
                    <a:pt x="9091" y="15542"/>
                  </a:lnTo>
                  <a:lnTo>
                    <a:pt x="9329" y="15423"/>
                  </a:lnTo>
                  <a:lnTo>
                    <a:pt x="9424" y="15423"/>
                  </a:lnTo>
                  <a:lnTo>
                    <a:pt x="9804" y="15542"/>
                  </a:lnTo>
                  <a:lnTo>
                    <a:pt x="10138" y="15660"/>
                  </a:lnTo>
                  <a:lnTo>
                    <a:pt x="10368" y="15898"/>
                  </a:lnTo>
                  <a:lnTo>
                    <a:pt x="10606" y="16017"/>
                  </a:lnTo>
                  <a:lnTo>
                    <a:pt x="10939" y="16373"/>
                  </a:lnTo>
                  <a:lnTo>
                    <a:pt x="11137" y="16730"/>
                  </a:lnTo>
                  <a:lnTo>
                    <a:pt x="11232" y="17086"/>
                  </a:lnTo>
                  <a:lnTo>
                    <a:pt x="11232" y="17561"/>
                  </a:lnTo>
                  <a:lnTo>
                    <a:pt x="11185" y="17561"/>
                  </a:lnTo>
                  <a:lnTo>
                    <a:pt x="11082" y="17680"/>
                  </a:lnTo>
                  <a:lnTo>
                    <a:pt x="10939" y="17918"/>
                  </a:lnTo>
                  <a:lnTo>
                    <a:pt x="10796" y="18274"/>
                  </a:lnTo>
                  <a:lnTo>
                    <a:pt x="10748" y="18630"/>
                  </a:lnTo>
                  <a:lnTo>
                    <a:pt x="10796" y="19224"/>
                  </a:lnTo>
                  <a:lnTo>
                    <a:pt x="10844" y="19581"/>
                  </a:lnTo>
                  <a:lnTo>
                    <a:pt x="10986" y="19937"/>
                  </a:lnTo>
                  <a:lnTo>
                    <a:pt x="11137" y="20293"/>
                  </a:lnTo>
                  <a:lnTo>
                    <a:pt x="11375" y="20768"/>
                  </a:lnTo>
                  <a:lnTo>
                    <a:pt x="11851" y="21481"/>
                  </a:lnTo>
                  <a:lnTo>
                    <a:pt x="12327" y="21600"/>
                  </a:lnTo>
                  <a:lnTo>
                    <a:pt x="12747" y="21481"/>
                  </a:lnTo>
                  <a:lnTo>
                    <a:pt x="13176" y="21125"/>
                  </a:lnTo>
                  <a:lnTo>
                    <a:pt x="13461" y="20650"/>
                  </a:lnTo>
                  <a:lnTo>
                    <a:pt x="13755" y="20175"/>
                  </a:lnTo>
                  <a:lnTo>
                    <a:pt x="13898" y="19699"/>
                  </a:lnTo>
                  <a:lnTo>
                    <a:pt x="13945" y="19581"/>
                  </a:lnTo>
                  <a:lnTo>
                    <a:pt x="14374" y="19581"/>
                  </a:lnTo>
                  <a:lnTo>
                    <a:pt x="14754" y="19462"/>
                  </a:lnTo>
                  <a:lnTo>
                    <a:pt x="15127" y="19105"/>
                  </a:lnTo>
                  <a:lnTo>
                    <a:pt x="15413" y="18630"/>
                  </a:lnTo>
                  <a:lnTo>
                    <a:pt x="15651" y="18155"/>
                  </a:lnTo>
                  <a:lnTo>
                    <a:pt x="15889" y="17799"/>
                  </a:lnTo>
                  <a:lnTo>
                    <a:pt x="15984" y="17442"/>
                  </a:lnTo>
                  <a:lnTo>
                    <a:pt x="16031" y="17324"/>
                  </a:lnTo>
                  <a:lnTo>
                    <a:pt x="17459" y="17799"/>
                  </a:lnTo>
                  <a:lnTo>
                    <a:pt x="17792" y="17918"/>
                  </a:lnTo>
                  <a:lnTo>
                    <a:pt x="18030" y="17799"/>
                  </a:lnTo>
                  <a:lnTo>
                    <a:pt x="18459" y="17561"/>
                  </a:lnTo>
                  <a:lnTo>
                    <a:pt x="18752" y="17086"/>
                  </a:lnTo>
                  <a:lnTo>
                    <a:pt x="18943" y="16373"/>
                  </a:lnTo>
                  <a:lnTo>
                    <a:pt x="19038" y="15779"/>
                  </a:lnTo>
                  <a:lnTo>
                    <a:pt x="19038" y="14591"/>
                  </a:lnTo>
                  <a:lnTo>
                    <a:pt x="19181" y="14591"/>
                  </a:lnTo>
                  <a:lnTo>
                    <a:pt x="19323" y="14473"/>
                  </a:lnTo>
                  <a:lnTo>
                    <a:pt x="19601" y="13879"/>
                  </a:lnTo>
                  <a:lnTo>
                    <a:pt x="19934" y="13067"/>
                  </a:lnTo>
                  <a:lnTo>
                    <a:pt x="20267" y="11998"/>
                  </a:lnTo>
                  <a:lnTo>
                    <a:pt x="20553" y="10929"/>
                  </a:lnTo>
                  <a:lnTo>
                    <a:pt x="20791" y="9978"/>
                  </a:lnTo>
                  <a:lnTo>
                    <a:pt x="20934" y="9266"/>
                  </a:lnTo>
                  <a:lnTo>
                    <a:pt x="20989" y="9147"/>
                  </a:lnTo>
                  <a:lnTo>
                    <a:pt x="20989" y="9028"/>
                  </a:lnTo>
                  <a:lnTo>
                    <a:pt x="21362" y="7405"/>
                  </a:lnTo>
                  <a:lnTo>
                    <a:pt x="21600" y="5920"/>
                  </a:lnTo>
                  <a:close/>
                </a:path>
              </a:pathLst>
            </a:custGeom>
            <a:solidFill>
              <a:srgbClr val="006666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  <a:latin typeface="+mj-lt"/>
                  <a:ea typeface="+mj-ea"/>
                  <a:cs typeface="+mj-cs"/>
                  <a:sym typeface="Arial"/>
                </a:defRPr>
              </a:pPr>
              <a:endParaRPr/>
            </a:p>
          </p:txBody>
        </p:sp>
      </p:grpSp>
      <p:sp>
        <p:nvSpPr>
          <p:cNvPr id="18" name="Shape 18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 anchor="ctr">
            <a:normAutofit/>
          </a:bodyPr>
          <a:lstStyle/>
          <a:p>
            <a:r>
              <a:t>Текст заголовка</a:t>
            </a:r>
          </a:p>
        </p:txBody>
      </p:sp>
      <p:sp>
        <p:nvSpPr>
          <p:cNvPr id="19" name="Shape 1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495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/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20" name="Shape 20"/>
          <p:cNvSpPr>
            <a:spLocks noGrp="1"/>
          </p:cNvSpPr>
          <p:nvPr>
            <p:ph type="sldNum" sz="quarter" idx="2"/>
          </p:nvPr>
        </p:nvSpPr>
        <p:spPr>
          <a:xfrm>
            <a:off x="8439785" y="6449060"/>
            <a:ext cx="247015" cy="256541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b">
            <a:spAutoFit/>
          </a:bodyPr>
          <a:lstStyle>
            <a:lvl1pPr algn="r">
              <a:defRPr sz="1200"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ransition spd="med"/>
  <p:txStyles>
    <p:titleStyle>
      <a:lvl1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1" i="0" u="none" strike="noStrike" cap="none" spc="0" baseline="0">
          <a:ln>
            <a:noFill/>
          </a:ln>
          <a:solidFill>
            <a:srgbClr val="B9EFEE"/>
          </a:solidFill>
          <a:effectLst>
            <a:outerShdw blurRad="12700" dist="25400" dir="2700000" rotWithShape="0">
              <a:srgbClr val="000000"/>
            </a:outerShdw>
          </a:effectLst>
          <a:uFillTx/>
          <a:latin typeface="Garamond"/>
          <a:ea typeface="Garamond"/>
          <a:cs typeface="Garamond"/>
          <a:sym typeface="Garamond"/>
        </a:defRPr>
      </a:lvl1pPr>
      <a:lvl2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1" i="0" u="none" strike="noStrike" cap="none" spc="0" baseline="0">
          <a:ln>
            <a:noFill/>
          </a:ln>
          <a:solidFill>
            <a:srgbClr val="B9EFEE"/>
          </a:solidFill>
          <a:effectLst>
            <a:outerShdw blurRad="12700" dist="25400" dir="2700000" rotWithShape="0">
              <a:srgbClr val="000000"/>
            </a:outerShdw>
          </a:effectLst>
          <a:uFillTx/>
          <a:latin typeface="Garamond"/>
          <a:ea typeface="Garamond"/>
          <a:cs typeface="Garamond"/>
          <a:sym typeface="Garamond"/>
        </a:defRPr>
      </a:lvl2pPr>
      <a:lvl3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1" i="0" u="none" strike="noStrike" cap="none" spc="0" baseline="0">
          <a:ln>
            <a:noFill/>
          </a:ln>
          <a:solidFill>
            <a:srgbClr val="B9EFEE"/>
          </a:solidFill>
          <a:effectLst>
            <a:outerShdw blurRad="12700" dist="25400" dir="2700000" rotWithShape="0">
              <a:srgbClr val="000000"/>
            </a:outerShdw>
          </a:effectLst>
          <a:uFillTx/>
          <a:latin typeface="Garamond"/>
          <a:ea typeface="Garamond"/>
          <a:cs typeface="Garamond"/>
          <a:sym typeface="Garamond"/>
        </a:defRPr>
      </a:lvl3pPr>
      <a:lvl4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1" i="0" u="none" strike="noStrike" cap="none" spc="0" baseline="0">
          <a:ln>
            <a:noFill/>
          </a:ln>
          <a:solidFill>
            <a:srgbClr val="B9EFEE"/>
          </a:solidFill>
          <a:effectLst>
            <a:outerShdw blurRad="12700" dist="25400" dir="2700000" rotWithShape="0">
              <a:srgbClr val="000000"/>
            </a:outerShdw>
          </a:effectLst>
          <a:uFillTx/>
          <a:latin typeface="Garamond"/>
          <a:ea typeface="Garamond"/>
          <a:cs typeface="Garamond"/>
          <a:sym typeface="Garamond"/>
        </a:defRPr>
      </a:lvl4pPr>
      <a:lvl5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1" i="0" u="none" strike="noStrike" cap="none" spc="0" baseline="0">
          <a:ln>
            <a:noFill/>
          </a:ln>
          <a:solidFill>
            <a:srgbClr val="B9EFEE"/>
          </a:solidFill>
          <a:effectLst>
            <a:outerShdw blurRad="12700" dist="25400" dir="2700000" rotWithShape="0">
              <a:srgbClr val="000000"/>
            </a:outerShdw>
          </a:effectLst>
          <a:uFillTx/>
          <a:latin typeface="Garamond"/>
          <a:ea typeface="Garamond"/>
          <a:cs typeface="Garamond"/>
          <a:sym typeface="Garamond"/>
        </a:defRPr>
      </a:lvl5pPr>
      <a:lvl6pPr marL="0" marR="0" indent="4572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1" i="0" u="none" strike="noStrike" cap="none" spc="0" baseline="0">
          <a:ln>
            <a:noFill/>
          </a:ln>
          <a:solidFill>
            <a:srgbClr val="B9EFEE"/>
          </a:solidFill>
          <a:effectLst>
            <a:outerShdw blurRad="12700" dist="25400" dir="2700000" rotWithShape="0">
              <a:srgbClr val="000000"/>
            </a:outerShdw>
          </a:effectLst>
          <a:uFillTx/>
          <a:latin typeface="Garamond"/>
          <a:ea typeface="Garamond"/>
          <a:cs typeface="Garamond"/>
          <a:sym typeface="Garamond"/>
        </a:defRPr>
      </a:lvl6pPr>
      <a:lvl7pPr marL="0" marR="0" indent="9144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1" i="0" u="none" strike="noStrike" cap="none" spc="0" baseline="0">
          <a:ln>
            <a:noFill/>
          </a:ln>
          <a:solidFill>
            <a:srgbClr val="B9EFEE"/>
          </a:solidFill>
          <a:effectLst>
            <a:outerShdw blurRad="12700" dist="25400" dir="2700000" rotWithShape="0">
              <a:srgbClr val="000000"/>
            </a:outerShdw>
          </a:effectLst>
          <a:uFillTx/>
          <a:latin typeface="Garamond"/>
          <a:ea typeface="Garamond"/>
          <a:cs typeface="Garamond"/>
          <a:sym typeface="Garamond"/>
        </a:defRPr>
      </a:lvl7pPr>
      <a:lvl8pPr marL="0" marR="0" indent="13716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1" i="0" u="none" strike="noStrike" cap="none" spc="0" baseline="0">
          <a:ln>
            <a:noFill/>
          </a:ln>
          <a:solidFill>
            <a:srgbClr val="B9EFEE"/>
          </a:solidFill>
          <a:effectLst>
            <a:outerShdw blurRad="12700" dist="25400" dir="2700000" rotWithShape="0">
              <a:srgbClr val="000000"/>
            </a:outerShdw>
          </a:effectLst>
          <a:uFillTx/>
          <a:latin typeface="Garamond"/>
          <a:ea typeface="Garamond"/>
          <a:cs typeface="Garamond"/>
          <a:sym typeface="Garamond"/>
        </a:defRPr>
      </a:lvl8pPr>
      <a:lvl9pPr marL="0" marR="0" indent="18288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1" i="0" u="none" strike="noStrike" cap="none" spc="0" baseline="0">
          <a:ln>
            <a:noFill/>
          </a:ln>
          <a:solidFill>
            <a:srgbClr val="B9EFEE"/>
          </a:solidFill>
          <a:effectLst>
            <a:outerShdw blurRad="12700" dist="25400" dir="2700000" rotWithShape="0">
              <a:srgbClr val="000000"/>
            </a:outerShdw>
          </a:effectLst>
          <a:uFillTx/>
          <a:latin typeface="Garamond"/>
          <a:ea typeface="Garamond"/>
          <a:cs typeface="Garamond"/>
          <a:sym typeface="Garamond"/>
        </a:defRPr>
      </a:lvl9pPr>
    </p:titleStyle>
    <p:bodyStyle>
      <a:lvl1pPr marL="342900" marR="0" indent="-3429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rgbClr val="00FF99"/>
        </a:buClr>
        <a:buSzPct val="100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FFFFFF"/>
          </a:solidFill>
          <a:effectLst>
            <a:outerShdw blurRad="12700" dist="25400" dir="2700000" rotWithShape="0">
              <a:srgbClr val="000000"/>
            </a:outerShdw>
          </a:effectLst>
          <a:uFillTx/>
          <a:latin typeface="Garamond"/>
          <a:ea typeface="Garamond"/>
          <a:cs typeface="Garamond"/>
          <a:sym typeface="Garamond"/>
        </a:defRPr>
      </a:lvl1pPr>
      <a:lvl2pPr marL="783771" marR="0" indent="-326571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rgbClr val="00FF99"/>
        </a:buClr>
        <a:buSzPct val="100000"/>
        <a:buFontTx/>
        <a:buChar char="–"/>
        <a:tabLst/>
        <a:defRPr sz="3200" b="0" i="0" u="none" strike="noStrike" cap="none" spc="0" baseline="0">
          <a:ln>
            <a:noFill/>
          </a:ln>
          <a:solidFill>
            <a:srgbClr val="FFFFFF"/>
          </a:solidFill>
          <a:effectLst>
            <a:outerShdw blurRad="12700" dist="25400" dir="2700000" rotWithShape="0">
              <a:srgbClr val="000000"/>
            </a:outerShdw>
          </a:effectLst>
          <a:uFillTx/>
          <a:latin typeface="Garamond"/>
          <a:ea typeface="Garamond"/>
          <a:cs typeface="Garamond"/>
          <a:sym typeface="Garamond"/>
        </a:defRPr>
      </a:lvl2pPr>
      <a:lvl3pPr marL="1219200" marR="0" indent="-3048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rgbClr val="00FF99"/>
        </a:buClr>
        <a:buSzPct val="100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FFFFFF"/>
          </a:solidFill>
          <a:effectLst>
            <a:outerShdw blurRad="12700" dist="25400" dir="2700000" rotWithShape="0">
              <a:srgbClr val="000000"/>
            </a:outerShdw>
          </a:effectLst>
          <a:uFillTx/>
          <a:latin typeface="Garamond"/>
          <a:ea typeface="Garamond"/>
          <a:cs typeface="Garamond"/>
          <a:sym typeface="Garamond"/>
        </a:defRPr>
      </a:lvl3pPr>
      <a:lvl4pPr marL="17373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rgbClr val="00FF99"/>
        </a:buClr>
        <a:buSzPct val="100000"/>
        <a:buFontTx/>
        <a:buChar char="–"/>
        <a:tabLst/>
        <a:defRPr sz="3200" b="0" i="0" u="none" strike="noStrike" cap="none" spc="0" baseline="0">
          <a:ln>
            <a:noFill/>
          </a:ln>
          <a:solidFill>
            <a:srgbClr val="FFFFFF"/>
          </a:solidFill>
          <a:effectLst>
            <a:outerShdw blurRad="12700" dist="25400" dir="2700000" rotWithShape="0">
              <a:srgbClr val="000000"/>
            </a:outerShdw>
          </a:effectLst>
          <a:uFillTx/>
          <a:latin typeface="Garamond"/>
          <a:ea typeface="Garamond"/>
          <a:cs typeface="Garamond"/>
          <a:sym typeface="Garamond"/>
        </a:defRPr>
      </a:lvl4pPr>
      <a:lvl5pPr marL="22352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rgbClr val="00FF99"/>
        </a:buClr>
        <a:buSzPct val="100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FFFFFF"/>
          </a:solidFill>
          <a:effectLst>
            <a:outerShdw blurRad="12700" dist="25400" dir="2700000" rotWithShape="0">
              <a:srgbClr val="000000"/>
            </a:outerShdw>
          </a:effectLst>
          <a:uFillTx/>
          <a:latin typeface="Garamond"/>
          <a:ea typeface="Garamond"/>
          <a:cs typeface="Garamond"/>
          <a:sym typeface="Garamond"/>
        </a:defRPr>
      </a:lvl5pPr>
      <a:lvl6pPr marL="26924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rgbClr val="00FF99"/>
        </a:buClr>
        <a:buSzPct val="100000"/>
        <a:buFontTx/>
        <a:buChar char=""/>
        <a:tabLst/>
        <a:defRPr sz="3200" b="0" i="0" u="none" strike="noStrike" cap="none" spc="0" baseline="0">
          <a:ln>
            <a:noFill/>
          </a:ln>
          <a:solidFill>
            <a:srgbClr val="FFFFFF"/>
          </a:solidFill>
          <a:effectLst>
            <a:outerShdw blurRad="12700" dist="25400" dir="2700000" rotWithShape="0">
              <a:srgbClr val="000000"/>
            </a:outerShdw>
          </a:effectLst>
          <a:uFillTx/>
          <a:latin typeface="Garamond"/>
          <a:ea typeface="Garamond"/>
          <a:cs typeface="Garamond"/>
          <a:sym typeface="Garamond"/>
        </a:defRPr>
      </a:lvl6pPr>
      <a:lvl7pPr marL="31496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rgbClr val="00FF99"/>
        </a:buClr>
        <a:buSzPct val="100000"/>
        <a:buFontTx/>
        <a:buChar char=""/>
        <a:tabLst/>
        <a:defRPr sz="3200" b="0" i="0" u="none" strike="noStrike" cap="none" spc="0" baseline="0">
          <a:ln>
            <a:noFill/>
          </a:ln>
          <a:solidFill>
            <a:srgbClr val="FFFFFF"/>
          </a:solidFill>
          <a:effectLst>
            <a:outerShdw blurRad="12700" dist="25400" dir="2700000" rotWithShape="0">
              <a:srgbClr val="000000"/>
            </a:outerShdw>
          </a:effectLst>
          <a:uFillTx/>
          <a:latin typeface="Garamond"/>
          <a:ea typeface="Garamond"/>
          <a:cs typeface="Garamond"/>
          <a:sym typeface="Garamond"/>
        </a:defRPr>
      </a:lvl7pPr>
      <a:lvl8pPr marL="36068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rgbClr val="00FF99"/>
        </a:buClr>
        <a:buSzPct val="100000"/>
        <a:buFontTx/>
        <a:buChar char=""/>
        <a:tabLst/>
        <a:defRPr sz="3200" b="0" i="0" u="none" strike="noStrike" cap="none" spc="0" baseline="0">
          <a:ln>
            <a:noFill/>
          </a:ln>
          <a:solidFill>
            <a:srgbClr val="FFFFFF"/>
          </a:solidFill>
          <a:effectLst>
            <a:outerShdw blurRad="12700" dist="25400" dir="2700000" rotWithShape="0">
              <a:srgbClr val="000000"/>
            </a:outerShdw>
          </a:effectLst>
          <a:uFillTx/>
          <a:latin typeface="Garamond"/>
          <a:ea typeface="Garamond"/>
          <a:cs typeface="Garamond"/>
          <a:sym typeface="Garamond"/>
        </a:defRPr>
      </a:lvl8pPr>
      <a:lvl9pPr marL="40640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rgbClr val="00FF99"/>
        </a:buClr>
        <a:buSzPct val="100000"/>
        <a:buFontTx/>
        <a:buChar char=""/>
        <a:tabLst/>
        <a:defRPr sz="3200" b="0" i="0" u="none" strike="noStrike" cap="none" spc="0" baseline="0">
          <a:ln>
            <a:noFill/>
          </a:ln>
          <a:solidFill>
            <a:srgbClr val="FFFFFF"/>
          </a:solidFill>
          <a:effectLst>
            <a:outerShdw blurRad="12700" dist="25400" dir="2700000" rotWithShape="0">
              <a:srgbClr val="000000"/>
            </a:outerShdw>
          </a:effectLst>
          <a:uFillTx/>
          <a:latin typeface="Garamond"/>
          <a:ea typeface="Garamond"/>
          <a:cs typeface="Garamond"/>
          <a:sym typeface="Garamond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aramond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aramond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aramond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aramond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aramond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aramond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aramond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aramond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aramond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/>
          <a:lstStyle>
            <a:lvl1pPr>
              <a:defRPr sz="3900">
                <a:effectLst>
                  <a:outerShdw blurRad="12700" dist="25400" dir="2700000" rotWithShape="0">
                    <a:srgbClr val="000000"/>
                  </a:outerShdw>
                </a:effectLst>
              </a:defRPr>
            </a:lvl1pPr>
          </a:lstStyle>
          <a:p>
            <a:r>
              <a:t>Синдром артериальной гипертензии</a:t>
            </a:r>
          </a:p>
        </p:txBody>
      </p:sp>
      <p:sp>
        <p:nvSpPr>
          <p:cNvPr id="56" name="Shape 56"/>
          <p:cNvSpPr>
            <a:spLocks noGrp="1"/>
          </p:cNvSpPr>
          <p:nvPr>
            <p:ph type="subTitle" sz="quarter" idx="1"/>
          </p:nvPr>
        </p:nvSpPr>
        <p:spPr>
          <a:prstGeom prst="rect">
            <a:avLst/>
          </a:prstGeom>
        </p:spPr>
        <p:txBody>
          <a:bodyPr/>
          <a:lstStyle>
            <a:lvl1pPr>
              <a:spcBef>
                <a:spcPts val="500"/>
              </a:spcBef>
              <a:defRPr sz="2400">
                <a:solidFill>
                  <a:srgbClr val="B9EFEE"/>
                </a:solidFill>
              </a:defRPr>
            </a:lvl1pPr>
          </a:lstStyle>
          <a:p>
            <a:r>
              <a:t>кафедра поликлинической терапии</a:t>
            </a:r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 sz="2800"/>
            </a:pPr>
            <a:r>
              <a:t>Гемодинамические </a:t>
            </a:r>
          </a:p>
          <a:p>
            <a:pPr>
              <a:defRPr sz="2800"/>
            </a:pPr>
            <a:r>
              <a:t>артериальные гипертензии</a:t>
            </a:r>
          </a:p>
        </p:txBody>
      </p:sp>
      <p:sp>
        <p:nvSpPr>
          <p:cNvPr id="82" name="Shape 82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0" indent="0" defTabSz="859536">
              <a:buClrTx/>
              <a:buSzTx/>
              <a:buNone/>
              <a:defRPr sz="2256">
                <a:effectLst>
                  <a:outerShdw blurRad="11938" dist="23876" dir="2700000" rotWithShape="0">
                    <a:srgbClr val="000000"/>
                  </a:outerShdw>
                </a:effectLst>
              </a:defRPr>
            </a:pPr>
            <a:r>
              <a:t>1. Склеротическая </a:t>
            </a:r>
          </a:p>
          <a:p>
            <a:pPr marL="0" indent="0" defTabSz="859536">
              <a:buClrTx/>
              <a:buSzTx/>
              <a:buNone/>
              <a:defRPr sz="2256">
                <a:effectLst>
                  <a:outerShdw blurRad="11938" dist="23876" dir="2700000" rotWithShape="0">
                    <a:srgbClr val="000000"/>
                  </a:outerShdw>
                </a:effectLst>
              </a:defRPr>
            </a:pPr>
            <a:r>
              <a:t>2. Коарктация аорты</a:t>
            </a:r>
          </a:p>
          <a:p>
            <a:pPr marL="0" indent="0" defTabSz="859536">
              <a:buClrTx/>
              <a:buSzTx/>
              <a:buNone/>
              <a:defRPr sz="2256">
                <a:effectLst>
                  <a:outerShdw blurRad="11938" dist="23876" dir="2700000" rotWithShape="0">
                    <a:srgbClr val="000000"/>
                  </a:outerShdw>
                </a:effectLst>
              </a:defRPr>
            </a:pPr>
            <a:r>
              <a:t>3. Гипоплазия аорты</a:t>
            </a:r>
          </a:p>
          <a:p>
            <a:pPr marL="0" indent="0" defTabSz="859536">
              <a:buClrTx/>
              <a:buSzTx/>
              <a:buNone/>
              <a:defRPr sz="2256">
                <a:effectLst>
                  <a:outerShdw blurRad="11938" dist="23876" dir="2700000" rotWithShape="0">
                    <a:srgbClr val="000000"/>
                  </a:outerShdw>
                </a:effectLst>
              </a:defRPr>
            </a:pPr>
            <a:r>
              <a:t>4. Аортальная недостаточность</a:t>
            </a:r>
          </a:p>
          <a:p>
            <a:pPr marL="0" indent="0" defTabSz="859536">
              <a:buClrTx/>
              <a:buSzTx/>
              <a:buNone/>
              <a:defRPr sz="2256">
                <a:effectLst>
                  <a:outerShdw blurRad="11938" dist="23876" dir="2700000" rotWithShape="0">
                    <a:srgbClr val="000000"/>
                  </a:outerShdw>
                </a:effectLst>
              </a:defRPr>
            </a:pPr>
            <a:r>
              <a:t>5. Открытый артериальный проток</a:t>
            </a:r>
          </a:p>
          <a:p>
            <a:pPr marL="0" indent="0" defTabSz="859536">
              <a:buClrTx/>
              <a:buSzTx/>
              <a:buNone/>
              <a:defRPr sz="2256">
                <a:effectLst>
                  <a:outerShdw blurRad="11938" dist="23876" dir="2700000" rotWithShape="0">
                    <a:srgbClr val="000000"/>
                  </a:outerShdw>
                </a:effectLst>
              </a:defRPr>
            </a:pPr>
            <a:r>
              <a:t>6. Артериовенозные фистулы</a:t>
            </a:r>
          </a:p>
          <a:p>
            <a:pPr marL="0" indent="0" defTabSz="859536">
              <a:buClrTx/>
              <a:buSzTx/>
              <a:buNone/>
              <a:defRPr sz="2256">
                <a:effectLst>
                  <a:outerShdw blurRad="11938" dist="23876" dir="2700000" rotWithShape="0">
                    <a:srgbClr val="000000"/>
                  </a:outerShdw>
                </a:effectLst>
              </a:defRPr>
            </a:pPr>
            <a:r>
              <a:t>7. Атриовентрикулярная блокада третей степени</a:t>
            </a:r>
          </a:p>
          <a:p>
            <a:pPr marL="0" indent="0" defTabSz="859536">
              <a:buClrTx/>
              <a:buSzTx/>
              <a:buNone/>
              <a:defRPr sz="2256">
                <a:effectLst>
                  <a:outerShdw blurRad="11938" dist="23876" dir="2700000" rotWithShape="0">
                    <a:srgbClr val="000000"/>
                  </a:outerShdw>
                </a:effectLst>
              </a:defRPr>
            </a:pPr>
            <a:r>
              <a:t>8. Аортиты</a:t>
            </a:r>
          </a:p>
          <a:p>
            <a:pPr marL="0" indent="0" defTabSz="859536">
              <a:buClrTx/>
              <a:buSzTx/>
              <a:buNone/>
              <a:defRPr sz="2256">
                <a:effectLst>
                  <a:outerShdw blurRad="11938" dist="23876" dir="2700000" rotWithShape="0">
                    <a:srgbClr val="000000"/>
                  </a:outerShdw>
                </a:effectLst>
              </a:defRPr>
            </a:pPr>
            <a:r>
              <a:t>9. Застойная гипертензия при хронической сердечной недостаточности</a:t>
            </a:r>
          </a:p>
          <a:p>
            <a:pPr marL="0" indent="0" defTabSz="859536">
              <a:buClrTx/>
              <a:buSzTx/>
              <a:buNone/>
              <a:defRPr sz="2256">
                <a:effectLst>
                  <a:outerShdw blurRad="11938" dist="23876" dir="2700000" rotWithShape="0">
                    <a:srgbClr val="000000"/>
                  </a:outerShdw>
                </a:effectLst>
              </a:defRPr>
            </a:pPr>
            <a:r>
              <a:t>10. Реологическая гипертензия</a:t>
            </a:r>
          </a:p>
        </p:txBody>
      </p:sp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 sz="2800"/>
            </a:pPr>
            <a:r>
              <a:t>Экзогенные </a:t>
            </a:r>
          </a:p>
          <a:p>
            <a:pPr>
              <a:defRPr sz="2800"/>
            </a:pPr>
            <a:r>
              <a:t>артериальные гипертензии</a:t>
            </a:r>
          </a:p>
        </p:txBody>
      </p:sp>
      <p:sp>
        <p:nvSpPr>
          <p:cNvPr id="85" name="Shape 85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0" indent="0">
              <a:buClrTx/>
              <a:buSzTx/>
              <a:buNone/>
              <a:defRPr sz="2400"/>
            </a:pPr>
            <a:r>
              <a:t>1. Лекарственная</a:t>
            </a:r>
          </a:p>
          <a:p>
            <a:pPr marL="0" indent="0">
              <a:buClrTx/>
              <a:buSzTx/>
              <a:buNone/>
              <a:defRPr sz="2400"/>
            </a:pPr>
            <a:r>
              <a:t>2. Пищевая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143001"/>
          </a:xfrm>
          <a:prstGeom prst="rect">
            <a:avLst/>
          </a:prstGeom>
        </p:spPr>
        <p:txBody>
          <a:bodyPr/>
          <a:lstStyle/>
          <a:p>
            <a:pPr defTabSz="905255">
              <a:defRPr sz="2376">
                <a:effectLst>
                  <a:outerShdw blurRad="12573" dist="25146" dir="2700000" rotWithShape="0">
                    <a:srgbClr val="000000"/>
                  </a:outerShdw>
                </a:effectLst>
              </a:defRPr>
            </a:pPr>
            <a:r>
              <a:t>Степень повышения </a:t>
            </a:r>
            <a:br/>
            <a:r>
              <a:t>артериального давления</a:t>
            </a:r>
            <a:br/>
            <a:r>
              <a:rPr sz="1782"/>
              <a:t>(мм рт. ст.)</a:t>
            </a:r>
            <a:r>
              <a:rPr sz="2772"/>
              <a:t> </a:t>
            </a:r>
          </a:p>
        </p:txBody>
      </p:sp>
      <p:graphicFrame>
        <p:nvGraphicFramePr>
          <p:cNvPr id="59" name="Table 59"/>
          <p:cNvGraphicFramePr/>
          <p:nvPr/>
        </p:nvGraphicFramePr>
        <p:xfrm>
          <a:off x="457200" y="1600200"/>
          <a:ext cx="8229600" cy="3829050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ctr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000" b="1">
                          <a:solidFill>
                            <a:srgbClr val="B9EFEE"/>
                          </a:solidFill>
                          <a:effectLst>
                            <a:outerShdw blurRad="12700" dist="25400" dir="2700000" rotWithShape="0">
                              <a:srgbClr val="000000"/>
                            </a:outerShdw>
                          </a:effectLst>
                        </a:rPr>
                        <a:t>Степень </a:t>
                      </a:r>
                    </a:p>
                  </a:txBody>
                  <a:tcPr marL="45720" marR="45720" horzOverflow="overflow">
                    <a:lnL w="28575">
                      <a:solidFill>
                        <a:srgbClr val="FFFFFF"/>
                      </a:solidFill>
                    </a:lnL>
                    <a:lnT w="28575">
                      <a:solidFill>
                        <a:srgbClr val="FFFFFF"/>
                      </a:solidFill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000" b="1">
                          <a:solidFill>
                            <a:srgbClr val="B9EFEE"/>
                          </a:solidFill>
                          <a:effectLst>
                            <a:outerShdw blurRad="12700" dist="25400" dir="2700000" rotWithShape="0">
                              <a:srgbClr val="000000"/>
                            </a:outerShdw>
                          </a:effectLst>
                        </a:rPr>
                        <a:t>Систолическое </a:t>
                      </a:r>
                    </a:p>
                  </a:txBody>
                  <a:tcPr marL="45720" marR="45720" horzOverflow="overflow">
                    <a:lnT w="28575">
                      <a:solidFill>
                        <a:srgbClr val="FFFFFF"/>
                      </a:solidFill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000" b="1">
                          <a:solidFill>
                            <a:srgbClr val="B9EFEE"/>
                          </a:solidFill>
                          <a:effectLst>
                            <a:outerShdw blurRad="12700" dist="25400" dir="2700000" rotWithShape="0">
                              <a:srgbClr val="000000"/>
                            </a:outerShdw>
                          </a:effectLst>
                        </a:rPr>
                        <a:t>Диастолическое </a:t>
                      </a:r>
                    </a:p>
                  </a:txBody>
                  <a:tcPr marL="45720" marR="45720" horzOverflow="overflow">
                    <a:lnR w="28575">
                      <a:solidFill>
                        <a:srgbClr val="FFFFFF"/>
                      </a:solidFill>
                    </a:lnR>
                    <a:lnT w="28575">
                      <a:solidFill>
                        <a:srgbClr val="FFFFFF"/>
                      </a:solidFill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23950">
                <a:tc>
                  <a:txBody>
                    <a:bodyPr/>
                    <a:lstStyle/>
                    <a:p>
                      <a:pPr algn="ctr">
                        <a:defRPr sz="2000" b="1">
                          <a:solidFill>
                            <a:srgbClr val="B9EFEE"/>
                          </a:solidFill>
                          <a:effectLst>
                            <a:outerShdw blurRad="12700" dist="25400" dir="2700000" rotWithShape="0">
                              <a:srgbClr val="000000"/>
                            </a:outerShdw>
                          </a:effectLst>
                        </a:defRPr>
                      </a:pPr>
                      <a:endParaRPr/>
                    </a:p>
                    <a:p>
                      <a:pPr algn="ctr">
                        <a:defRPr sz="2000" b="1">
                          <a:solidFill>
                            <a:srgbClr val="B9EFEE"/>
                          </a:solidFill>
                          <a:effectLst>
                            <a:outerShdw blurRad="12700" dist="25400" dir="2700000" rotWithShape="0">
                              <a:srgbClr val="000000"/>
                            </a:outerShdw>
                          </a:effectLst>
                        </a:defRPr>
                      </a:pPr>
                      <a:r>
                        <a:t>I</a:t>
                      </a:r>
                    </a:p>
                  </a:txBody>
                  <a:tcPr marL="45720" marR="45720" horzOverflow="overflow">
                    <a:lnL w="28575">
                      <a:solidFill>
                        <a:srgbClr val="FFFFFF"/>
                      </a:solidFill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2000" b="1">
                          <a:solidFill>
                            <a:srgbClr val="B9EFEE"/>
                          </a:solidFill>
                          <a:effectLst>
                            <a:outerShdw blurRad="12700" dist="25400" dir="2700000" rotWithShape="0">
                              <a:srgbClr val="000000"/>
                            </a:outerShdw>
                          </a:effectLst>
                        </a:defRPr>
                      </a:pPr>
                      <a:endParaRPr/>
                    </a:p>
                    <a:p>
                      <a:pPr algn="ctr">
                        <a:defRPr sz="2000" b="1">
                          <a:solidFill>
                            <a:srgbClr val="B9EFEE"/>
                          </a:solidFill>
                          <a:effectLst>
                            <a:outerShdw blurRad="12700" dist="25400" dir="2700000" rotWithShape="0">
                              <a:srgbClr val="000000"/>
                            </a:outerShdw>
                          </a:effectLst>
                        </a:defRPr>
                      </a:pPr>
                      <a:r>
                        <a:t>140-159</a:t>
                      </a:r>
                    </a:p>
                  </a:txBody>
                  <a:tcPr marL="45720" marR="45720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2000" b="1">
                          <a:solidFill>
                            <a:srgbClr val="B9EFEE"/>
                          </a:solidFill>
                          <a:effectLst>
                            <a:outerShdw blurRad="12700" dist="25400" dir="2700000" rotWithShape="0">
                              <a:srgbClr val="000000"/>
                            </a:outerShdw>
                          </a:effectLst>
                        </a:defRPr>
                      </a:pPr>
                      <a:endParaRPr/>
                    </a:p>
                    <a:p>
                      <a:pPr algn="ctr">
                        <a:defRPr sz="2000" b="1">
                          <a:solidFill>
                            <a:srgbClr val="B9EFEE"/>
                          </a:solidFill>
                          <a:effectLst>
                            <a:outerShdw blurRad="12700" dist="25400" dir="2700000" rotWithShape="0">
                              <a:srgbClr val="000000"/>
                            </a:outerShdw>
                          </a:effectLst>
                        </a:defRPr>
                      </a:pPr>
                      <a:r>
                        <a:t>90-99</a:t>
                      </a:r>
                    </a:p>
                  </a:txBody>
                  <a:tcPr marL="45720" marR="45720" horzOverflow="overflow">
                    <a:lnR w="28575">
                      <a:solidFill>
                        <a:srgbClr val="FFFFFF"/>
                      </a:solidFill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23950">
                <a:tc>
                  <a:txBody>
                    <a:bodyPr/>
                    <a:lstStyle/>
                    <a:p>
                      <a:pPr algn="ctr">
                        <a:defRPr sz="2000" b="1">
                          <a:solidFill>
                            <a:srgbClr val="B9EFEE"/>
                          </a:solidFill>
                          <a:effectLst>
                            <a:outerShdw blurRad="12700" dist="25400" dir="2700000" rotWithShape="0">
                              <a:srgbClr val="000000"/>
                            </a:outerShdw>
                          </a:effectLst>
                        </a:defRPr>
                      </a:pPr>
                      <a:endParaRPr/>
                    </a:p>
                    <a:p>
                      <a:pPr algn="ctr">
                        <a:defRPr sz="2000" b="1">
                          <a:solidFill>
                            <a:srgbClr val="B9EFEE"/>
                          </a:solidFill>
                          <a:effectLst>
                            <a:outerShdw blurRad="12700" dist="25400" dir="2700000" rotWithShape="0">
                              <a:srgbClr val="000000"/>
                            </a:outerShdw>
                          </a:effectLst>
                        </a:defRPr>
                      </a:pPr>
                      <a:r>
                        <a:t>II</a:t>
                      </a:r>
                    </a:p>
                  </a:txBody>
                  <a:tcPr marL="45720" marR="45720" horzOverflow="overflow">
                    <a:lnL w="28575">
                      <a:solidFill>
                        <a:srgbClr val="FFFFFF"/>
                      </a:solidFill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2000" b="1">
                          <a:solidFill>
                            <a:srgbClr val="B9EFEE"/>
                          </a:solidFill>
                          <a:effectLst>
                            <a:outerShdw blurRad="12700" dist="25400" dir="2700000" rotWithShape="0">
                              <a:srgbClr val="000000"/>
                            </a:outerShdw>
                          </a:effectLst>
                        </a:defRPr>
                      </a:pPr>
                      <a:endParaRPr/>
                    </a:p>
                    <a:p>
                      <a:pPr algn="ctr">
                        <a:defRPr sz="2000" b="1">
                          <a:solidFill>
                            <a:srgbClr val="B9EFEE"/>
                          </a:solidFill>
                          <a:effectLst>
                            <a:outerShdw blurRad="12700" dist="25400" dir="2700000" rotWithShape="0">
                              <a:srgbClr val="000000"/>
                            </a:outerShdw>
                          </a:effectLst>
                        </a:defRPr>
                      </a:pPr>
                      <a:r>
                        <a:t>160-179</a:t>
                      </a:r>
                    </a:p>
                  </a:txBody>
                  <a:tcPr marL="45720" marR="45720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2000" b="1">
                          <a:solidFill>
                            <a:srgbClr val="B9EFEE"/>
                          </a:solidFill>
                          <a:effectLst>
                            <a:outerShdw blurRad="12700" dist="25400" dir="2700000" rotWithShape="0">
                              <a:srgbClr val="000000"/>
                            </a:outerShdw>
                          </a:effectLst>
                        </a:defRPr>
                      </a:pPr>
                      <a:endParaRPr/>
                    </a:p>
                    <a:p>
                      <a:pPr algn="ctr">
                        <a:defRPr sz="2000" b="1">
                          <a:solidFill>
                            <a:srgbClr val="B9EFEE"/>
                          </a:solidFill>
                          <a:effectLst>
                            <a:outerShdw blurRad="12700" dist="25400" dir="2700000" rotWithShape="0">
                              <a:srgbClr val="000000"/>
                            </a:outerShdw>
                          </a:effectLst>
                        </a:defRPr>
                      </a:pPr>
                      <a:r>
                        <a:t>100-109</a:t>
                      </a:r>
                    </a:p>
                  </a:txBody>
                  <a:tcPr marL="45720" marR="45720" horzOverflow="overflow">
                    <a:lnR w="28575">
                      <a:solidFill>
                        <a:srgbClr val="FFFFFF"/>
                      </a:solidFill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23950">
                <a:tc>
                  <a:txBody>
                    <a:bodyPr/>
                    <a:lstStyle/>
                    <a:p>
                      <a:pPr algn="ctr">
                        <a:defRPr sz="2000" b="1">
                          <a:solidFill>
                            <a:srgbClr val="B9EFEE"/>
                          </a:solidFill>
                          <a:effectLst>
                            <a:outerShdw blurRad="12700" dist="25400" dir="2700000" rotWithShape="0">
                              <a:srgbClr val="000000"/>
                            </a:outerShdw>
                          </a:effectLst>
                        </a:defRPr>
                      </a:pPr>
                      <a:endParaRPr/>
                    </a:p>
                    <a:p>
                      <a:pPr algn="ctr">
                        <a:defRPr sz="2000" b="1">
                          <a:solidFill>
                            <a:srgbClr val="B9EFEE"/>
                          </a:solidFill>
                          <a:effectLst>
                            <a:outerShdw blurRad="12700" dist="25400" dir="2700000" rotWithShape="0">
                              <a:srgbClr val="000000"/>
                            </a:outerShdw>
                          </a:effectLst>
                        </a:defRPr>
                      </a:pPr>
                      <a:r>
                        <a:t>III</a:t>
                      </a:r>
                    </a:p>
                  </a:txBody>
                  <a:tcPr marL="45720" marR="45720" horzOverflow="overflow">
                    <a:lnL w="28575">
                      <a:solidFill>
                        <a:srgbClr val="FFFFFF"/>
                      </a:solidFill>
                    </a:lnL>
                    <a:lnB w="28575">
                      <a:solidFill>
                        <a:srgbClr val="FFFFFF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2000" b="1">
                          <a:solidFill>
                            <a:srgbClr val="B9EFEE"/>
                          </a:solidFill>
                          <a:effectLst>
                            <a:outerShdw blurRad="12700" dist="25400" dir="2700000" rotWithShape="0">
                              <a:srgbClr val="000000"/>
                            </a:outerShdw>
                          </a:effectLst>
                        </a:defRPr>
                      </a:pPr>
                      <a:endParaRPr/>
                    </a:p>
                    <a:p>
                      <a:pPr algn="ctr">
                        <a:defRPr sz="2000" b="1">
                          <a:solidFill>
                            <a:srgbClr val="B9EFEE"/>
                          </a:solidFill>
                          <a:effectLst>
                            <a:outerShdw blurRad="12700" dist="25400" dir="2700000" rotWithShape="0">
                              <a:srgbClr val="000000"/>
                            </a:outerShdw>
                          </a:effectLst>
                        </a:defRPr>
                      </a:pPr>
                      <a:r>
                        <a:t>180 </a:t>
                      </a:r>
                      <a:r>
                        <a:rPr sz="1400"/>
                        <a:t>и более</a:t>
                      </a:r>
                    </a:p>
                  </a:txBody>
                  <a:tcPr marL="45720" marR="45720" horzOverflow="overflow">
                    <a:lnB w="28575">
                      <a:solidFill>
                        <a:srgbClr val="FFFFFF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2000" b="1">
                          <a:solidFill>
                            <a:srgbClr val="B9EFEE"/>
                          </a:solidFill>
                          <a:effectLst>
                            <a:outerShdw blurRad="12700" dist="25400" dir="2700000" rotWithShape="0">
                              <a:srgbClr val="000000"/>
                            </a:outerShdw>
                          </a:effectLst>
                        </a:defRPr>
                      </a:pPr>
                      <a:endParaRPr/>
                    </a:p>
                    <a:p>
                      <a:pPr algn="ctr">
                        <a:defRPr sz="2000" b="1">
                          <a:solidFill>
                            <a:srgbClr val="B9EFEE"/>
                          </a:solidFill>
                          <a:effectLst>
                            <a:outerShdw blurRad="12700" dist="25400" dir="2700000" rotWithShape="0">
                              <a:srgbClr val="000000"/>
                            </a:outerShdw>
                          </a:effectLst>
                        </a:defRPr>
                      </a:pPr>
                      <a:r>
                        <a:t>110 </a:t>
                      </a:r>
                      <a:r>
                        <a:rPr sz="1400"/>
                        <a:t>и более</a:t>
                      </a:r>
                    </a:p>
                  </a:txBody>
                  <a:tcPr marL="45720" marR="45720" horzOverflow="overflow">
                    <a:lnR w="28575">
                      <a:solidFill>
                        <a:srgbClr val="FFFFFF"/>
                      </a:solidFill>
                    </a:lnR>
                    <a:lnB w="28575">
                      <a:solidFill>
                        <a:srgbClr val="FFFFFF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>
            <a:spLocks noGrp="1"/>
          </p:cNvSpPr>
          <p:nvPr>
            <p:ph type="body" idx="1"/>
          </p:nvPr>
        </p:nvSpPr>
        <p:spPr>
          <a:xfrm>
            <a:off x="457200" y="457200"/>
            <a:ext cx="8229600" cy="5638800"/>
          </a:xfrm>
          <a:prstGeom prst="rect">
            <a:avLst/>
          </a:prstGeom>
        </p:spPr>
        <p:txBody>
          <a:bodyPr/>
          <a:lstStyle/>
          <a:p>
            <a:pPr algn="ctr">
              <a:spcBef>
                <a:spcPts val="600"/>
              </a:spcBef>
              <a:buSzTx/>
              <a:buNone/>
              <a:defRPr sz="2600">
                <a:solidFill>
                  <a:srgbClr val="B9EFEE"/>
                </a:solidFill>
              </a:defRPr>
            </a:pPr>
            <a:r>
              <a:t>Различают следующие виды гипертензий:</a:t>
            </a:r>
          </a:p>
          <a:p>
            <a:pPr>
              <a:spcBef>
                <a:spcPts val="600"/>
              </a:spcBef>
              <a:defRPr sz="2600">
                <a:solidFill>
                  <a:srgbClr val="B9EFEE"/>
                </a:solidFill>
              </a:defRPr>
            </a:pPr>
            <a:r>
              <a:t>Эссенциальную (90%)</a:t>
            </a:r>
          </a:p>
          <a:p>
            <a:pPr>
              <a:spcBef>
                <a:spcPts val="600"/>
              </a:spcBef>
              <a:defRPr sz="2600">
                <a:solidFill>
                  <a:srgbClr val="B9EFEE"/>
                </a:solidFill>
              </a:defRPr>
            </a:pPr>
            <a:r>
              <a:t>Симптоматическую (10%)</a:t>
            </a:r>
          </a:p>
          <a:p>
            <a:pPr algn="ctr">
              <a:spcBef>
                <a:spcPts val="600"/>
              </a:spcBef>
              <a:buSzTx/>
              <a:buNone/>
              <a:defRPr sz="2600">
                <a:solidFill>
                  <a:srgbClr val="B9EFEE"/>
                </a:solidFill>
              </a:defRPr>
            </a:pPr>
            <a:r>
              <a:t> </a:t>
            </a:r>
          </a:p>
          <a:p>
            <a:pPr algn="ctr">
              <a:spcBef>
                <a:spcPts val="600"/>
              </a:spcBef>
              <a:buSzTx/>
              <a:buNone/>
              <a:defRPr sz="2600">
                <a:solidFill>
                  <a:srgbClr val="B9EFEE"/>
                </a:solidFill>
              </a:defRPr>
            </a:pPr>
            <a:r>
              <a:t>При первичном обращении пациента необходимо исключить симптоматический характер повышения артериального давления</a:t>
            </a:r>
          </a:p>
          <a:p>
            <a:pPr algn="ctr">
              <a:buSzTx/>
              <a:buNone/>
              <a:defRPr sz="1600">
                <a:solidFill>
                  <a:srgbClr val="B9EFEE"/>
                </a:solidFill>
              </a:defRPr>
            </a:pPr>
            <a:endParaRPr/>
          </a:p>
          <a:p>
            <a:pPr algn="ctr">
              <a:spcBef>
                <a:spcPts val="600"/>
              </a:spcBef>
              <a:buSzTx/>
              <a:buNone/>
              <a:defRPr sz="2600">
                <a:solidFill>
                  <a:srgbClr val="B9EFEE"/>
                </a:solidFill>
              </a:defRPr>
            </a:pPr>
            <a:r>
              <a:t>Ряд вторичных гипертензий требуют хирургической коррекции</a:t>
            </a:r>
          </a:p>
          <a:p>
            <a:pPr algn="ctr">
              <a:buSzTx/>
              <a:buNone/>
              <a:defRPr sz="1600">
                <a:solidFill>
                  <a:srgbClr val="B9EFEE"/>
                </a:solidFill>
              </a:defRPr>
            </a:pPr>
            <a:endParaRPr/>
          </a:p>
          <a:p>
            <a:pPr algn="ctr">
              <a:spcBef>
                <a:spcPts val="600"/>
              </a:spcBef>
              <a:buSzTx/>
              <a:buNone/>
              <a:defRPr sz="2600">
                <a:solidFill>
                  <a:srgbClr val="B9EFEE"/>
                </a:solidFill>
              </a:defRPr>
            </a:pPr>
            <a:r>
              <a:t>Эссенциальная артериальная гипертония не</a:t>
            </a:r>
          </a:p>
          <a:p>
            <a:pPr algn="ctr">
              <a:spcBef>
                <a:spcPts val="600"/>
              </a:spcBef>
              <a:buSzTx/>
              <a:buNone/>
              <a:defRPr sz="2600">
                <a:solidFill>
                  <a:srgbClr val="B9EFEE"/>
                </a:solidFill>
              </a:defRPr>
            </a:pPr>
            <a:r>
              <a:t> имеет надежных патогономичных признаков</a:t>
            </a: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143001"/>
          </a:xfrm>
          <a:prstGeom prst="rect">
            <a:avLst/>
          </a:prstGeom>
        </p:spPr>
        <p:txBody>
          <a:bodyPr/>
          <a:lstStyle/>
          <a:p>
            <a:pPr>
              <a:defRPr sz="2800"/>
            </a:pPr>
            <a:r>
              <a:t>В пользу симптоматической артериальной гипертензии свидетельствуют: </a:t>
            </a:r>
          </a:p>
        </p:txBody>
      </p:sp>
      <p:sp>
        <p:nvSpPr>
          <p:cNvPr id="64" name="Shape 64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spcBef>
                <a:spcPts val="500"/>
              </a:spcBef>
              <a:defRPr sz="2400">
                <a:solidFill>
                  <a:srgbClr val="B9EFEE"/>
                </a:solidFill>
              </a:defRPr>
            </a:pPr>
            <a:r>
              <a:t>Молодой возраст (20-45 лет)</a:t>
            </a:r>
          </a:p>
          <a:p>
            <a:pPr>
              <a:spcBef>
                <a:spcPts val="500"/>
              </a:spcBef>
              <a:defRPr sz="2400">
                <a:solidFill>
                  <a:srgbClr val="B9EFEE"/>
                </a:solidFill>
              </a:defRPr>
            </a:pPr>
            <a:r>
              <a:t>«Острый» дебют с частыми кризами или быстрая стабилизация артериального давления на высоких цифрах</a:t>
            </a:r>
          </a:p>
          <a:p>
            <a:pPr>
              <a:spcBef>
                <a:spcPts val="500"/>
              </a:spcBef>
              <a:defRPr sz="2400">
                <a:solidFill>
                  <a:srgbClr val="B9EFEE"/>
                </a:solidFill>
              </a:defRPr>
            </a:pPr>
            <a:r>
              <a:t>Преимущественное повышение уровня диастолического артериального давления</a:t>
            </a:r>
          </a:p>
          <a:p>
            <a:pPr>
              <a:spcBef>
                <a:spcPts val="500"/>
              </a:spcBef>
              <a:defRPr sz="2400">
                <a:solidFill>
                  <a:srgbClr val="B9EFEE"/>
                </a:solidFill>
              </a:defRPr>
            </a:pPr>
            <a:r>
              <a:t>Отсутствие артериальной гипертензии в семейном анамнезе</a:t>
            </a:r>
          </a:p>
          <a:p>
            <a:pPr>
              <a:spcBef>
                <a:spcPts val="500"/>
              </a:spcBef>
              <a:defRPr sz="2400">
                <a:solidFill>
                  <a:srgbClr val="B9EFEE"/>
                </a:solidFill>
              </a:defRPr>
            </a:pPr>
            <a:r>
              <a:t>Злокачественность течения </a:t>
            </a:r>
          </a:p>
          <a:p>
            <a:pPr>
              <a:spcBef>
                <a:spcPts val="500"/>
              </a:spcBef>
              <a:defRPr sz="2400">
                <a:solidFill>
                  <a:srgbClr val="B9EFEE"/>
                </a:solidFill>
              </a:defRPr>
            </a:pPr>
            <a:r>
              <a:t>Рефрактерность к трехкомпонентной терапии</a:t>
            </a:r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143001"/>
          </a:xfrm>
          <a:prstGeom prst="rect">
            <a:avLst/>
          </a:prstGeom>
        </p:spPr>
        <p:txBody>
          <a:bodyPr/>
          <a:lstStyle/>
          <a:p>
            <a:pPr>
              <a:defRPr sz="2800"/>
            </a:pPr>
            <a:r>
              <a:t>Классификация симптоматических </a:t>
            </a:r>
          </a:p>
          <a:p>
            <a:pPr>
              <a:defRPr sz="2800"/>
            </a:pPr>
            <a:r>
              <a:t>артериальных гипертензий</a:t>
            </a:r>
          </a:p>
        </p:txBody>
      </p:sp>
      <p:sp>
        <p:nvSpPr>
          <p:cNvPr id="67" name="Shape 67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spcBef>
                <a:spcPts val="600"/>
              </a:spcBef>
              <a:defRPr sz="2800">
                <a:solidFill>
                  <a:srgbClr val="B9EFEE"/>
                </a:solidFill>
              </a:defRPr>
            </a:pPr>
            <a:r>
              <a:t>Почечные</a:t>
            </a:r>
          </a:p>
          <a:p>
            <a:pPr>
              <a:spcBef>
                <a:spcPts val="600"/>
              </a:spcBef>
              <a:defRPr sz="2800">
                <a:solidFill>
                  <a:srgbClr val="B9EFEE"/>
                </a:solidFill>
              </a:defRPr>
            </a:pPr>
            <a:r>
              <a:t>Вазоренальные </a:t>
            </a:r>
          </a:p>
          <a:p>
            <a:pPr>
              <a:spcBef>
                <a:spcPts val="600"/>
              </a:spcBef>
              <a:defRPr sz="2800">
                <a:solidFill>
                  <a:srgbClr val="B9EFEE"/>
                </a:solidFill>
              </a:defRPr>
            </a:pPr>
            <a:r>
              <a:t>Эндокринные </a:t>
            </a:r>
          </a:p>
          <a:p>
            <a:pPr>
              <a:spcBef>
                <a:spcPts val="600"/>
              </a:spcBef>
              <a:defRPr sz="2800">
                <a:solidFill>
                  <a:srgbClr val="B9EFEE"/>
                </a:solidFill>
              </a:defRPr>
            </a:pPr>
            <a:r>
              <a:t>Цереброгенные </a:t>
            </a:r>
          </a:p>
          <a:p>
            <a:pPr>
              <a:spcBef>
                <a:spcPts val="600"/>
              </a:spcBef>
              <a:defRPr sz="2800">
                <a:solidFill>
                  <a:srgbClr val="B9EFEE"/>
                </a:solidFill>
              </a:defRPr>
            </a:pPr>
            <a:r>
              <a:t>Гемодинамические </a:t>
            </a:r>
          </a:p>
          <a:p>
            <a:pPr>
              <a:defRPr sz="2800">
                <a:solidFill>
                  <a:srgbClr val="B9EFEE"/>
                </a:solidFill>
              </a:defRPr>
            </a:pPr>
            <a:r>
              <a:t>Экзогенные</a:t>
            </a:r>
            <a:r>
              <a:rPr sz="3200">
                <a:solidFill>
                  <a:srgbClr val="FFFFFF"/>
                </a:solidFill>
              </a:rPr>
              <a:t> </a:t>
            </a:r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143001"/>
          </a:xfrm>
          <a:prstGeom prst="rect">
            <a:avLst/>
          </a:prstGeom>
        </p:spPr>
        <p:txBody>
          <a:bodyPr/>
          <a:lstStyle/>
          <a:p>
            <a:pPr>
              <a:defRPr sz="2800"/>
            </a:pPr>
            <a:r>
              <a:t>Почечные </a:t>
            </a:r>
            <a:br/>
            <a:r>
              <a:t>артериальные гипертензии</a:t>
            </a:r>
          </a:p>
        </p:txBody>
      </p:sp>
      <p:sp>
        <p:nvSpPr>
          <p:cNvPr id="70" name="Shape 70"/>
          <p:cNvSpPr>
            <a:spLocks noGrp="1"/>
          </p:cNvSpPr>
          <p:nvPr>
            <p:ph type="body" idx="1"/>
          </p:nvPr>
        </p:nvSpPr>
        <p:spPr>
          <a:xfrm>
            <a:off x="457199" y="1357625"/>
            <a:ext cx="8229601" cy="4495801"/>
          </a:xfrm>
          <a:prstGeom prst="rect">
            <a:avLst/>
          </a:prstGeom>
        </p:spPr>
        <p:txBody>
          <a:bodyPr/>
          <a:lstStyle/>
          <a:p>
            <a:pPr marL="308609" indent="-308609" algn="ctr" defTabSz="822959">
              <a:lnSpc>
                <a:spcPct val="90000"/>
              </a:lnSpc>
              <a:spcBef>
                <a:spcPts val="600"/>
              </a:spcBef>
              <a:buSzTx/>
              <a:buNone/>
              <a:defRPr sz="1800">
                <a:effectLst>
                  <a:outerShdw blurRad="11430" dist="22860" dir="2700000" rotWithShape="0">
                    <a:srgbClr val="000000"/>
                  </a:outerShdw>
                </a:effectLst>
              </a:defRPr>
            </a:pPr>
            <a:endParaRPr/>
          </a:p>
          <a:p>
            <a:pPr marL="308609" indent="-308609" algn="ctr" defTabSz="822959">
              <a:lnSpc>
                <a:spcPct val="90000"/>
              </a:lnSpc>
              <a:spcBef>
                <a:spcPts val="600"/>
              </a:spcBef>
              <a:buSzTx/>
              <a:buNone/>
              <a:defRPr sz="2159">
                <a:effectLst>
                  <a:outerShdw blurRad="11430" dist="22860" dir="2700000" rotWithShape="0">
                    <a:srgbClr val="000000"/>
                  </a:outerShdw>
                </a:effectLst>
              </a:defRPr>
            </a:pPr>
            <a:r>
              <a:t>1. Паренхиматозные и интерстициальные поражения почек:</a:t>
            </a:r>
          </a:p>
          <a:p>
            <a:pPr marL="308609" indent="-308609" defTabSz="822959">
              <a:lnSpc>
                <a:spcPct val="90000"/>
              </a:lnSpc>
              <a:spcBef>
                <a:spcPts val="300"/>
              </a:spcBef>
              <a:defRPr sz="2159">
                <a:effectLst>
                  <a:outerShdw blurRad="11430" dist="22860" dir="2700000" rotWithShape="0">
                    <a:srgbClr val="000000"/>
                  </a:outerShdw>
                </a:effectLst>
              </a:defRPr>
            </a:pPr>
            <a:r>
              <a:t>Острый, хронический гломерулонефрит, хронический пиелонефрит, гидронефроз, амилоидоз, интерстициальный нефрит.</a:t>
            </a:r>
          </a:p>
          <a:p>
            <a:pPr marL="308609" indent="-308609" defTabSz="822959">
              <a:lnSpc>
                <a:spcPct val="90000"/>
              </a:lnSpc>
              <a:spcBef>
                <a:spcPts val="300"/>
              </a:spcBef>
              <a:defRPr sz="2159">
                <a:effectLst>
                  <a:outerShdw blurRad="11430" dist="22860" dir="2700000" rotWithShape="0">
                    <a:srgbClr val="000000"/>
                  </a:outerShdw>
                </a:effectLst>
              </a:defRPr>
            </a:pPr>
            <a:endParaRPr/>
          </a:p>
          <a:p>
            <a:pPr marL="308609" indent="-308609" algn="ctr" defTabSz="822959">
              <a:lnSpc>
                <a:spcPct val="90000"/>
              </a:lnSpc>
              <a:spcBef>
                <a:spcPts val="300"/>
              </a:spcBef>
              <a:buSzTx/>
              <a:buNone/>
              <a:defRPr sz="2159">
                <a:effectLst>
                  <a:outerShdw blurRad="11430" dist="22860" dir="2700000" rotWithShape="0">
                    <a:srgbClr val="000000"/>
                  </a:outerShdw>
                </a:effectLst>
              </a:defRPr>
            </a:pPr>
            <a:r>
              <a:t>2. Вторичные поражения почек:</a:t>
            </a:r>
          </a:p>
          <a:p>
            <a:pPr marL="308609" indent="-308609" defTabSz="822959">
              <a:lnSpc>
                <a:spcPct val="90000"/>
              </a:lnSpc>
              <a:spcBef>
                <a:spcPts val="300"/>
              </a:spcBef>
              <a:defRPr sz="2159">
                <a:effectLst>
                  <a:outerShdw blurRad="11430" dist="22860" dir="2700000" rotWithShape="0">
                    <a:srgbClr val="000000"/>
                  </a:outerShdw>
                </a:effectLst>
              </a:defRPr>
            </a:pPr>
            <a:r>
              <a:t>Системная красная волчанка, узелковый периартериит, системная склеродермия, диабетическое поражение почек, туберкулезное поражение почек, бактериальные метастазы.</a:t>
            </a:r>
          </a:p>
          <a:p>
            <a:pPr marL="308609" indent="-308609" algn="ctr" defTabSz="822959">
              <a:lnSpc>
                <a:spcPct val="90000"/>
              </a:lnSpc>
              <a:spcBef>
                <a:spcPts val="300"/>
              </a:spcBef>
              <a:buSzTx/>
              <a:buNone/>
              <a:defRPr sz="2159">
                <a:effectLst>
                  <a:outerShdw blurRad="11430" dist="22860" dir="2700000" rotWithShape="0">
                    <a:srgbClr val="000000"/>
                  </a:outerShdw>
                </a:effectLst>
              </a:defRPr>
            </a:pPr>
            <a:endParaRPr/>
          </a:p>
          <a:p>
            <a:pPr marL="308609" indent="-308609" algn="ctr" defTabSz="822959">
              <a:lnSpc>
                <a:spcPct val="90000"/>
              </a:lnSpc>
              <a:spcBef>
                <a:spcPts val="300"/>
              </a:spcBef>
              <a:buSzTx/>
              <a:buNone/>
              <a:defRPr sz="2159">
                <a:effectLst>
                  <a:outerShdw blurRad="11430" dist="22860" dir="2700000" rotWithShape="0">
                    <a:srgbClr val="000000"/>
                  </a:outerShdw>
                </a:effectLst>
              </a:defRPr>
            </a:pPr>
            <a:r>
              <a:t>3. Врожденные аномалии мочевыделительной системы:</a:t>
            </a:r>
          </a:p>
          <a:p>
            <a:pPr marL="308609" indent="-308609" defTabSz="822959">
              <a:lnSpc>
                <a:spcPct val="90000"/>
              </a:lnSpc>
              <a:spcBef>
                <a:spcPts val="300"/>
              </a:spcBef>
              <a:defRPr sz="2159">
                <a:effectLst>
                  <a:outerShdw blurRad="11430" dist="22860" dir="2700000" rotWithShape="0">
                    <a:srgbClr val="000000"/>
                  </a:outerShdw>
                </a:effectLst>
              </a:defRPr>
            </a:pPr>
            <a:r>
              <a:t>Поликистоз, подкообразная почка, удвоение, гипоплазия, дистопия почек. </a:t>
            </a:r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143001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</a:lstStyle>
          <a:p>
            <a:r>
              <a:t>Вазоренальные артериальные гипертензии </a:t>
            </a:r>
          </a:p>
        </p:txBody>
      </p:sp>
      <p:sp>
        <p:nvSpPr>
          <p:cNvPr id="73" name="Shape 73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240631" indent="-240631">
              <a:lnSpc>
                <a:spcPct val="90000"/>
              </a:lnSpc>
              <a:spcBef>
                <a:spcPts val="400"/>
              </a:spcBef>
              <a:defRPr sz="2400"/>
            </a:pPr>
            <a:r>
              <a:t>Атеросклероз </a:t>
            </a:r>
          </a:p>
          <a:p>
            <a:pPr marL="240631" indent="-240631">
              <a:lnSpc>
                <a:spcPct val="90000"/>
              </a:lnSpc>
              <a:spcBef>
                <a:spcPts val="400"/>
              </a:spcBef>
              <a:defRPr sz="2400"/>
            </a:pPr>
            <a:r>
              <a:t>Фибромускулярная дисплазия </a:t>
            </a:r>
          </a:p>
          <a:p>
            <a:pPr marL="240631" indent="-240631">
              <a:lnSpc>
                <a:spcPct val="90000"/>
              </a:lnSpc>
              <a:spcBef>
                <a:spcPts val="400"/>
              </a:spcBef>
              <a:defRPr sz="2400"/>
            </a:pPr>
            <a:r>
              <a:t>Аортоартереит</a:t>
            </a:r>
          </a:p>
          <a:p>
            <a:pPr marL="240631" indent="-240631">
              <a:lnSpc>
                <a:spcPct val="90000"/>
              </a:lnSpc>
              <a:spcBef>
                <a:spcPts val="400"/>
              </a:spcBef>
              <a:defRPr sz="2400"/>
            </a:pPr>
            <a:r>
              <a:t>Тромбоэмболия </a:t>
            </a:r>
          </a:p>
          <a:p>
            <a:pPr marL="240631" indent="-240631">
              <a:lnSpc>
                <a:spcPct val="90000"/>
              </a:lnSpc>
              <a:spcBef>
                <a:spcPts val="400"/>
              </a:spcBef>
              <a:defRPr sz="2400"/>
            </a:pPr>
            <a:r>
              <a:t>Аневризма</a:t>
            </a:r>
          </a:p>
          <a:p>
            <a:pPr marL="240631" indent="-240631">
              <a:lnSpc>
                <a:spcPct val="90000"/>
              </a:lnSpc>
              <a:spcBef>
                <a:spcPts val="400"/>
              </a:spcBef>
              <a:defRPr sz="2400"/>
            </a:pPr>
            <a:r>
              <a:t>Артерио-венозные фистулы </a:t>
            </a:r>
          </a:p>
          <a:p>
            <a:pPr marL="240631" indent="-240631">
              <a:lnSpc>
                <a:spcPct val="90000"/>
              </a:lnSpc>
              <a:spcBef>
                <a:spcPts val="400"/>
              </a:spcBef>
              <a:defRPr sz="2400"/>
            </a:pPr>
            <a:r>
              <a:t>Гипоплазия</a:t>
            </a:r>
          </a:p>
          <a:p>
            <a:pPr marL="240631" indent="-240631">
              <a:lnSpc>
                <a:spcPct val="90000"/>
              </a:lnSpc>
              <a:spcBef>
                <a:spcPts val="400"/>
              </a:spcBef>
              <a:defRPr sz="2400"/>
            </a:pPr>
            <a:r>
              <a:t>Сплено-ренальный анастомоз </a:t>
            </a:r>
          </a:p>
          <a:p>
            <a:pPr marL="240631" indent="-240631">
              <a:lnSpc>
                <a:spcPct val="90000"/>
              </a:lnSpc>
              <a:spcBef>
                <a:spcPts val="400"/>
              </a:spcBef>
              <a:defRPr sz="2400"/>
            </a:pPr>
            <a:r>
              <a:t>Нефроптоз</a:t>
            </a:r>
          </a:p>
          <a:p>
            <a:pPr marL="240631" indent="-240631">
              <a:lnSpc>
                <a:spcPct val="90000"/>
              </a:lnSpc>
              <a:spcBef>
                <a:spcPts val="400"/>
              </a:spcBef>
              <a:defRPr sz="2400"/>
            </a:pPr>
            <a:r>
              <a:t>Экстравазальная компрессия </a:t>
            </a:r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>
            <a:spLocks noGrp="1"/>
          </p:cNvSpPr>
          <p:nvPr>
            <p:ph type="title"/>
          </p:nvPr>
        </p:nvSpPr>
        <p:spPr>
          <a:xfrm>
            <a:off x="341186" y="264090"/>
            <a:ext cx="8229601" cy="1143001"/>
          </a:xfrm>
          <a:prstGeom prst="rect">
            <a:avLst/>
          </a:prstGeom>
        </p:spPr>
        <p:txBody>
          <a:bodyPr/>
          <a:lstStyle/>
          <a:p>
            <a:pPr>
              <a:defRPr sz="2800"/>
            </a:pPr>
            <a:r>
              <a:t>Эндокринные </a:t>
            </a:r>
          </a:p>
          <a:p>
            <a:pPr>
              <a:defRPr sz="2800"/>
            </a:pPr>
            <a:r>
              <a:t>артериальные гипертензии </a:t>
            </a:r>
          </a:p>
        </p:txBody>
      </p:sp>
      <p:sp>
        <p:nvSpPr>
          <p:cNvPr id="76" name="Shape 76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342899" indent="-342899">
              <a:defRPr sz="2400"/>
            </a:pPr>
            <a:r>
              <a:t>Акромегалия</a:t>
            </a:r>
          </a:p>
          <a:p>
            <a:pPr marL="342899" indent="-342899">
              <a:defRPr sz="2400"/>
            </a:pPr>
            <a:r>
              <a:t>Болезнь, синдром Иценко-Кушинга, эктопический АКТГ-синдром</a:t>
            </a:r>
          </a:p>
          <a:p>
            <a:pPr marL="342899" indent="-342899">
              <a:defRPr sz="2400"/>
            </a:pPr>
            <a:r>
              <a:t>Феохромоцитома</a:t>
            </a:r>
          </a:p>
          <a:p>
            <a:pPr marL="342899" indent="-342899">
              <a:defRPr sz="2400"/>
            </a:pPr>
            <a:r>
              <a:t>Первичный гиперальдестеронизм</a:t>
            </a:r>
          </a:p>
          <a:p>
            <a:pPr marL="342899" indent="-342899">
              <a:defRPr sz="2400"/>
            </a:pPr>
            <a:r>
              <a:t>Кисты надпочечников</a:t>
            </a:r>
          </a:p>
          <a:p>
            <a:pPr marL="342899" indent="-342899">
              <a:defRPr sz="2400"/>
            </a:pPr>
            <a:r>
              <a:t>Гиперпаратиреоз</a:t>
            </a:r>
          </a:p>
          <a:p>
            <a:pPr marL="342899" indent="-342899">
              <a:defRPr sz="2400"/>
            </a:pPr>
            <a:r>
              <a:t>Гипертиреоз</a:t>
            </a:r>
          </a:p>
          <a:p>
            <a:pPr marL="342899" indent="-342899">
              <a:defRPr sz="2400"/>
            </a:pPr>
            <a:r>
              <a:t>Климактерическая артериальная гипертония</a:t>
            </a:r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>
            <a:spLocks noGrp="1"/>
          </p:cNvSpPr>
          <p:nvPr>
            <p:ph type="title"/>
          </p:nvPr>
        </p:nvSpPr>
        <p:spPr>
          <a:xfrm>
            <a:off x="457199" y="242997"/>
            <a:ext cx="8229601" cy="1143001"/>
          </a:xfrm>
          <a:prstGeom prst="rect">
            <a:avLst/>
          </a:prstGeom>
        </p:spPr>
        <p:txBody>
          <a:bodyPr/>
          <a:lstStyle/>
          <a:p>
            <a:pPr>
              <a:defRPr sz="2800"/>
            </a:pPr>
            <a:r>
              <a:t>Цереброгенные </a:t>
            </a:r>
          </a:p>
          <a:p>
            <a:pPr>
              <a:defRPr sz="2800"/>
            </a:pPr>
            <a:r>
              <a:t>артериальные гипертензии</a:t>
            </a:r>
          </a:p>
        </p:txBody>
      </p:sp>
      <p:sp>
        <p:nvSpPr>
          <p:cNvPr id="79" name="Shape 79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0" indent="0">
              <a:buClrTx/>
              <a:buSzTx/>
              <a:buNone/>
              <a:defRPr sz="2400"/>
            </a:pPr>
            <a:r>
              <a:t>1. Центрогенные </a:t>
            </a:r>
          </a:p>
          <a:p>
            <a:pPr marL="342899" indent="-342899">
              <a:defRPr sz="2400"/>
            </a:pPr>
            <a:r>
              <a:t>новообразования, энцефалиты, арахноидиты,острые нарушения мозгового кровообращения, травмы головного мозга </a:t>
            </a:r>
          </a:p>
          <a:p>
            <a:pPr marL="0" indent="0">
              <a:buClrTx/>
              <a:buSzTx/>
              <a:buNone/>
              <a:defRPr sz="2400"/>
            </a:pPr>
            <a:r>
              <a:t> 2. Периферические</a:t>
            </a:r>
          </a:p>
          <a:p>
            <a:pPr marL="342899" indent="-342899">
              <a:defRPr sz="2400"/>
            </a:pPr>
            <a:r>
              <a:t>аномалии брахиоцефальных артерий, остеохондроз шейного отдела позвоночника</a:t>
            </a: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Сотрудничество">
  <a:themeElements>
    <a:clrScheme name="Сотрудничество">
      <a:dk1>
        <a:srgbClr val="006666"/>
      </a:dk1>
      <a:lt1>
        <a:srgbClr val="666666"/>
      </a:lt1>
      <a:dk2>
        <a:srgbClr val="A7A7A7"/>
      </a:dk2>
      <a:lt2>
        <a:srgbClr val="535353"/>
      </a:lt2>
      <a:accent1>
        <a:srgbClr val="33CCCC"/>
      </a:accent1>
      <a:accent2>
        <a:srgbClr val="6AB475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Сотрудничество">
      <a:majorFont>
        <a:latin typeface="Arial"/>
        <a:ea typeface="Arial"/>
        <a:cs typeface="Arial"/>
      </a:majorFont>
      <a:minorFont>
        <a:latin typeface="Helvetica"/>
        <a:ea typeface="Helvetica"/>
        <a:cs typeface="Helvetica"/>
      </a:minorFont>
    </a:fontScheme>
    <a:fmtScheme name="Сотрудничество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6666"/>
            </a:solidFill>
            <a:effectLst/>
            <a:uFillTx/>
            <a:latin typeface="Garamond"/>
            <a:ea typeface="Garamond"/>
            <a:cs typeface="Garamond"/>
            <a:sym typeface="Garamond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6666"/>
            </a:solidFill>
            <a:effectLst/>
            <a:uFillTx/>
            <a:latin typeface="Garamond"/>
            <a:ea typeface="Garamond"/>
            <a:cs typeface="Garamond"/>
            <a:sym typeface="Garamond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Сотрудничество">
  <a:themeElements>
    <a:clrScheme name="Сотрудничество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33CCCC"/>
      </a:accent1>
      <a:accent2>
        <a:srgbClr val="6AB475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Сотрудничество">
      <a:majorFont>
        <a:latin typeface="Arial"/>
        <a:ea typeface="Arial"/>
        <a:cs typeface="Arial"/>
      </a:majorFont>
      <a:minorFont>
        <a:latin typeface="Helvetica"/>
        <a:ea typeface="Helvetica"/>
        <a:cs typeface="Helvetica"/>
      </a:minorFont>
    </a:fontScheme>
    <a:fmtScheme name="Сотрудничество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6666"/>
            </a:solidFill>
            <a:effectLst/>
            <a:uFillTx/>
            <a:latin typeface="Garamond"/>
            <a:ea typeface="Garamond"/>
            <a:cs typeface="Garamond"/>
            <a:sym typeface="Garamond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6666"/>
            </a:solidFill>
            <a:effectLst/>
            <a:uFillTx/>
            <a:latin typeface="Garamond"/>
            <a:ea typeface="Garamond"/>
            <a:cs typeface="Garamond"/>
            <a:sym typeface="Garamond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330</Words>
  <Application>Microsoft Office PowerPoint</Application>
  <PresentationFormat>Экран (4:3)</PresentationFormat>
  <Paragraphs>102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4" baseType="lpstr">
      <vt:lpstr>Arial</vt:lpstr>
      <vt:lpstr>Garamond</vt:lpstr>
      <vt:lpstr>Сотрудничество</vt:lpstr>
      <vt:lpstr>Синдром артериальной гипертензии</vt:lpstr>
      <vt:lpstr>Степень повышения  артериального давления (мм рт. ст.) </vt:lpstr>
      <vt:lpstr>Презентация PowerPoint</vt:lpstr>
      <vt:lpstr>В пользу симптоматической артериальной гипертензии свидетельствуют: </vt:lpstr>
      <vt:lpstr>Классификация симптоматических  артериальных гипертензий</vt:lpstr>
      <vt:lpstr>Почечные  артериальные гипертензии</vt:lpstr>
      <vt:lpstr>Вазоренальные артериальные гипертензии </vt:lpstr>
      <vt:lpstr>Эндокринные  артериальные гипертензии </vt:lpstr>
      <vt:lpstr>Цереброгенные  артериальные гипертензии</vt:lpstr>
      <vt:lpstr>Гемодинамические  артериальные гипертензии</vt:lpstr>
      <vt:lpstr>Экзогенные  артериальные гипертензии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Синдром артериальной гипертензии</dc:title>
  <dc:creator>User</dc:creator>
  <cp:lastModifiedBy>hp-pc</cp:lastModifiedBy>
  <cp:revision>1</cp:revision>
  <dcterms:modified xsi:type="dcterms:W3CDTF">2020-12-23T15:46:00Z</dcterms:modified>
</cp:coreProperties>
</file>