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341" r:id="rId8"/>
    <p:sldId id="342" r:id="rId9"/>
    <p:sldId id="263" r:id="rId10"/>
    <p:sldId id="264" r:id="rId11"/>
    <p:sldId id="265" r:id="rId12"/>
    <p:sldId id="344" r:id="rId13"/>
    <p:sldId id="343" r:id="rId14"/>
    <p:sldId id="346" r:id="rId15"/>
    <p:sldId id="348" r:id="rId16"/>
    <p:sldId id="349" r:id="rId17"/>
    <p:sldId id="271" r:id="rId18"/>
    <p:sldId id="272" r:id="rId19"/>
    <p:sldId id="273" r:id="rId20"/>
    <p:sldId id="277" r:id="rId21"/>
    <p:sldId id="278" r:id="rId22"/>
    <p:sldId id="279" r:id="rId23"/>
    <p:sldId id="280" r:id="rId24"/>
    <p:sldId id="283" r:id="rId25"/>
    <p:sldId id="285" r:id="rId26"/>
    <p:sldId id="286" r:id="rId27"/>
    <p:sldId id="287" r:id="rId28"/>
    <p:sldId id="312" r:id="rId29"/>
    <p:sldId id="314" r:id="rId30"/>
    <p:sldId id="315" r:id="rId31"/>
    <p:sldId id="317" r:id="rId32"/>
    <p:sldId id="318" r:id="rId33"/>
    <p:sldId id="320" r:id="rId34"/>
    <p:sldId id="323" r:id="rId35"/>
    <p:sldId id="325" r:id="rId36"/>
    <p:sldId id="326" r:id="rId37"/>
    <p:sldId id="327" r:id="rId38"/>
    <p:sldId id="311" r:id="rId39"/>
    <p:sldId id="289" r:id="rId40"/>
    <p:sldId id="294" r:id="rId41"/>
    <p:sldId id="295" r:id="rId42"/>
    <p:sldId id="299" r:id="rId43"/>
    <p:sldId id="301" r:id="rId44"/>
    <p:sldId id="303" r:id="rId45"/>
    <p:sldId id="304" r:id="rId46"/>
    <p:sldId id="308" r:id="rId47"/>
    <p:sldId id="350" r:id="rId4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9B0D49-9E0E-4C2F-BF8F-EA3A21AA7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238438-A876-4330-96B7-EA6AD7C92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0A51DF-2408-4865-AF83-D6A61605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E81A58-2225-4035-A92C-5CD44A02B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10ADDE-4D19-4B8B-AF28-BC8694E9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7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FC124-9317-4B1F-9C08-06D34A0D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8008D4-C57E-4E47-AABB-BBB3600C6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6751FD-5F98-4290-8398-06A4C573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03050-AAD6-48AD-B1A3-0B9D9C42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50CB77-A2E4-49E3-8CCD-30FA2BAF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45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E9DE33-9BAB-4583-B19A-969CDA876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F9E140-BD05-4D7E-981E-BF7615142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2C8251-FA8D-4C8D-94C8-E194F077D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EDEB00-424A-49A1-8F74-C675BD55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D6F9EE-0C8D-4B5B-888D-A2ED8162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50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D43B8-3A46-42DE-B6D9-30F8426A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584338-4717-4BF6-B4FE-A55D0CC6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824AAA-8FCB-4817-BD57-2178C6E5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479C9-423E-4621-B205-12903410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A6952-3A0C-4B5B-BC6F-08689594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02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9EFA6-1224-40F5-9A92-D775B275D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63514A-0CB8-4CC6-9EC2-F0952EAAE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C83CB-0C2B-472D-92A5-3057EDCA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0A3EE-3946-4383-AACF-C89F01B9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64C084-7718-49BD-857C-288C38F53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0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4FA67-0F79-414B-92FC-256FD9C9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215896-E5BD-46C8-BADE-A6B196508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133387-13D5-4276-B0AA-3EF804A8A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C895A1-7F5C-4B55-BB3B-87DC7D6A7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7E2773-E6B4-4C73-9768-8CD7C6A4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26CE26-2D31-4620-A96B-FEA6D8CB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6D2C0-18C7-464F-8E8E-12332727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04E677-28C4-4023-8D84-D0D277D2D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0AD882-EC94-40A4-9C93-84067690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A57A68-86E6-448A-85ED-9883F00AB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34A56C-4ACD-487A-84C3-056CF4596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D2CCFD-CD04-4C69-BE8E-D4BF140E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FF4FAC-4761-4281-AEA2-730A5AE8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400396-AF60-4C0E-8E3C-978F7C64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52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BAAE6-E9F9-4AF0-A3E8-EFD6F67C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6BCE5D-C2BF-4001-ABF7-7AC8F4A2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07D1C0-128D-40AE-9C8D-A0AD29AE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5EBB7E-D16C-4247-8081-29A1912BE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42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FF186E-78CD-4105-B20C-DA4BEB79E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D1DE535-BBA2-4BBE-90DD-F653E39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D7B81D-F94D-47DA-8346-45BB736D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6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187EE-40E6-4254-A97B-AD9F20499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8A84D1-D45F-4E89-AF6D-9FC189805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559BB8-5A74-4FF8-921F-962E8C525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D59F9B-0D5F-40C9-AA4F-C37D62EF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C2C8B3-6C54-4D5D-B6AD-C07CB640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F0EE94-93A8-4356-AA21-3C596EA1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91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EDB7F-D832-4C7C-A874-C6B46301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A87BE1-9EC2-4A83-824B-D76A26CFA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A5FB20-878F-483C-9E88-EF0FEBC67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3367D6-5994-41C6-BF9F-56BFC6B6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64E476-6DB8-4644-8548-B7279BB1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D111A7-EB48-48EF-9A31-81958927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4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B8B0B-E15F-4791-81C3-A2798566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475431-4A3B-43B1-9DB8-C3D3A638E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BC25A4-8670-46DD-898F-E0C9B701D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B904E-FE25-47CF-B219-478181C9CC37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D50C8E-4D1F-4BED-A34D-CFBE0C211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0E46DD-C1E3-4D9E-BB70-C727D1302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D088-3123-47A1-B383-13F2AEFC0C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4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7528" y="2132857"/>
            <a:ext cx="7992888" cy="1830065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C00000"/>
                </a:solidFill>
                <a:latin typeface="Arial Unicode MS" pitchFamily="34" charset="-128"/>
              </a:rPr>
              <a:t>Оренбургский государственный </a:t>
            </a:r>
            <a:br>
              <a:rPr lang="ru-RU" sz="3100" b="1" dirty="0">
                <a:solidFill>
                  <a:srgbClr val="C00000"/>
                </a:solidFill>
                <a:latin typeface="Arial Unicode MS" pitchFamily="34" charset="-128"/>
              </a:rPr>
            </a:br>
            <a:r>
              <a:rPr lang="ru-RU" sz="3100" b="1" dirty="0">
                <a:solidFill>
                  <a:srgbClr val="C00000"/>
                </a:solidFill>
                <a:latin typeface="Arial Unicode MS" pitchFamily="34" charset="-128"/>
              </a:rPr>
              <a:t>медицинский университет</a:t>
            </a:r>
            <a:br>
              <a:rPr lang="ru-RU" b="1" dirty="0">
                <a:solidFill>
                  <a:srgbClr val="CC0000"/>
                </a:solidFill>
                <a:latin typeface="Calibri" pitchFamily="34" charset="0"/>
              </a:rPr>
            </a:br>
            <a:br>
              <a:rPr lang="ru-RU" b="1" dirty="0">
                <a:solidFill>
                  <a:srgbClr val="CC0000"/>
                </a:solidFill>
                <a:latin typeface="Calibri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Calibri" pitchFamily="34" charset="0"/>
              </a:rPr>
              <a:t>ВРЕМЕННАЯ НЕТРУДОСПОСОБНОСТЬ. ЭКСПЕРТИЗА ВРЕМЕННОЙ НЕТРУДОСПОСОБНОСТИ ТЕРАПЕВТИЧЕСКИХ БОЛЬНЫХ в ПОЛИКЛИНИКЕ</a:t>
            </a:r>
            <a:br>
              <a:rPr lang="ru-RU" sz="3600" b="1" dirty="0">
                <a:solidFill>
                  <a:srgbClr val="002060"/>
                </a:solidFill>
                <a:latin typeface="Calibri" pitchFamily="34" charset="0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</a:t>
            </a:r>
          </a:p>
          <a:p>
            <a:pPr algn="r"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Кафедра поликлинической терапии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Профессор Ольга Юрьевна Майко</a:t>
            </a:r>
          </a:p>
          <a:p>
            <a:pPr algn="r">
              <a:lnSpc>
                <a:spcPct val="90000"/>
              </a:lnSpc>
            </a:pPr>
            <a:endParaRPr lang="ru-RU" sz="2000" b="1" dirty="0"/>
          </a:p>
          <a:p>
            <a:pPr algn="r">
              <a:lnSpc>
                <a:spcPct val="90000"/>
              </a:lnSpc>
            </a:pPr>
            <a:r>
              <a:rPr lang="ru-RU" sz="2000" b="1" dirty="0"/>
              <a:t> </a:t>
            </a:r>
          </a:p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8492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002060"/>
                </a:solidFill>
              </a:rPr>
              <a:t>Общий порядок выдачи листков нетрудоспособности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5733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Листок нетрудоспособности выдают медицинские работники:</a:t>
            </a:r>
          </a:p>
          <a:p>
            <a:pPr mar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Выдача листков нетрудоспособности осуществляется лицами, имеющими </a:t>
            </a:r>
            <a:r>
              <a:rPr lang="ru-RU" b="1" u="sng" dirty="0">
                <a:solidFill>
                  <a:srgbClr val="C00000"/>
                </a:solidFill>
              </a:rPr>
              <a:t>лицензию на медицинскую деятельность, включая работы (услуги) по экспертизе временной нетрудоспособности</a:t>
            </a:r>
            <a:r>
              <a:rPr lang="ru-RU" b="1" u="sng" dirty="0">
                <a:solidFill>
                  <a:srgbClr val="002060"/>
                </a:solidFill>
              </a:rPr>
              <a:t>-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лечащие врачи </a:t>
            </a:r>
            <a:r>
              <a:rPr lang="ru-RU" b="1" dirty="0">
                <a:solidFill>
                  <a:srgbClr val="002060"/>
                </a:solidFill>
              </a:rPr>
              <a:t>медицинских организаций;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фельдшеры и зубные врачи </a:t>
            </a:r>
            <a:r>
              <a:rPr lang="ru-RU" b="1" dirty="0">
                <a:solidFill>
                  <a:srgbClr val="002060"/>
                </a:solidFill>
              </a:rPr>
              <a:t>медицинских организаций – в случаях, установленных уполномоченным федеральным органом исполнительной власти;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лечащие врачи клиник научно-исследовательских учреждений </a:t>
            </a:r>
            <a:r>
              <a:rPr lang="ru-RU" b="1" dirty="0">
                <a:solidFill>
                  <a:srgbClr val="002060"/>
                </a:solidFill>
              </a:rPr>
              <a:t>(институтов), в том числе клиник научно-исследовательских учреждений (институтов) протезирования или протезостроения.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27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Не выдают листки нетрудоспособности: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rgbClr val="C00000"/>
                </a:solidFill>
              </a:rPr>
              <a:t>Медицинские работники:</a:t>
            </a:r>
          </a:p>
          <a:p>
            <a:r>
              <a:rPr lang="ru-RU" b="1" dirty="0">
                <a:solidFill>
                  <a:srgbClr val="002060"/>
                </a:solidFill>
              </a:rPr>
              <a:t>Организаций скорой медицинской помощи;</a:t>
            </a:r>
          </a:p>
          <a:p>
            <a:r>
              <a:rPr lang="ru-RU" b="1" dirty="0">
                <a:solidFill>
                  <a:srgbClr val="002060"/>
                </a:solidFill>
              </a:rPr>
              <a:t>Организаций переливания крови;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Приемных отделений больниц;</a:t>
            </a:r>
          </a:p>
          <a:p>
            <a:r>
              <a:rPr lang="ru-RU" b="1" dirty="0">
                <a:solidFill>
                  <a:srgbClr val="002060"/>
                </a:solidFill>
              </a:rPr>
              <a:t>Бальнеологических лечебниц и грязелечебниц;</a:t>
            </a:r>
          </a:p>
          <a:p>
            <a:r>
              <a:rPr lang="ru-RU" b="1" dirty="0">
                <a:solidFill>
                  <a:srgbClr val="002060"/>
                </a:solidFill>
              </a:rPr>
              <a:t>Центры мед. профилактики, медицины катастроф, бюро судебно-мед. экспертизы;</a:t>
            </a:r>
          </a:p>
          <a:p>
            <a:r>
              <a:rPr lang="ru-RU" b="1" dirty="0">
                <a:solidFill>
                  <a:srgbClr val="002060"/>
                </a:solidFill>
              </a:rPr>
              <a:t>Учреждений здравоохранения по надзору в сфере защиты прав потребителей и благополучия человека</a:t>
            </a:r>
            <a:r>
              <a:rPr lang="ru-RU" b="1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794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209E1-23BB-47EB-BC77-F4411A7F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>
                <a:solidFill>
                  <a:srgbClr val="002060"/>
                </a:solidFill>
              </a:rPr>
              <a:t>Общий порядок выдачи листков нетрудоспособности 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5CA50D-8BF5-4606-B40D-3CB24A405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Открыть листок нетрудоспособности можно на бумажном носителе, а затем продлить его в электронном виде.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Чтобы открыть больничный в форме электронного документа нужно представить паспорт и СНИЛС.</a:t>
            </a:r>
          </a:p>
        </p:txBody>
      </p:sp>
    </p:spTree>
    <p:extLst>
      <p:ext uri="{BB962C8B-B14F-4D97-AF65-F5344CB8AC3E}">
        <p14:creationId xmlns:p14="http://schemas.microsoft.com/office/powerpoint/2010/main" val="379567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39808-91A3-4494-A4C5-F10E0E53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2060"/>
                </a:solidFill>
              </a:rPr>
              <a:t>Общий порядок выдачи листков нетрудоспособности </a:t>
            </a:r>
            <a:endParaRPr lang="ru-RU" sz="36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626881-0579-4963-9677-63A75CE51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При угрозе распространения опасных заболеваний, возможно формирование больничных листков , в том числе по беременности и родам, с использованием телемедицинских технологий, дистанционно. Выдавать такие больничные смогут только врачи, сведения о которых внесены в Федеральный регистр медицинских работников.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Если пациенту из-за подозрения на опасное заболевание пришлось </a:t>
            </a:r>
            <a:r>
              <a:rPr lang="ru-RU" dirty="0" err="1">
                <a:solidFill>
                  <a:srgbClr val="002060"/>
                </a:solidFill>
              </a:rPr>
              <a:t>самоизолироваться</a:t>
            </a:r>
            <a:r>
              <a:rPr lang="ru-RU" dirty="0">
                <a:solidFill>
                  <a:srgbClr val="002060"/>
                </a:solidFill>
              </a:rPr>
              <a:t>, врач-инфекционист или врач/фельдшер выдаст листок нетрудоспособности на весь период карантина.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064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DD2CA-2658-4CFD-9EF2-FC28C4C1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>
                <a:solidFill>
                  <a:srgbClr val="002060"/>
                </a:solidFill>
              </a:rPr>
              <a:t>Общий порядок выдачи листков </a:t>
            </a:r>
            <a:r>
              <a:rPr lang="ru-RU" sz="3600" b="1" dirty="0">
                <a:solidFill>
                  <a:srgbClr val="002060"/>
                </a:solidFill>
              </a:rPr>
              <a:t>нетрудоспособности 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CD7F49-9787-4FE3-88F3-BC0DE2944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Пациентам, работающим у нескольких работодателей будут выдаваться либо несколько бумажных листков нетрудоспособности, либо один электронный, номер которого необходимо сообщить каждому работодателю.</a:t>
            </a:r>
          </a:p>
        </p:txBody>
      </p:sp>
    </p:spTree>
    <p:extLst>
      <p:ext uri="{BB962C8B-B14F-4D97-AF65-F5344CB8AC3E}">
        <p14:creationId xmlns:p14="http://schemas.microsoft.com/office/powerpoint/2010/main" val="1841376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4A50660-C811-4823-A2EE-49D850CC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rgbClr val="002060"/>
                </a:solidFill>
              </a:rPr>
              <a:t>Порядок выдачи ЛН в поликлинике:</a:t>
            </a:r>
            <a:br>
              <a:rPr lang="ru-RU" sz="4400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A8352C8-2B94-460E-8FC3-87529483E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Листок нетрудоспособности при оказании гражданину медицинской помощи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в амбулаторных</a:t>
            </a:r>
            <a:b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условиях выдается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(формируется) медицинской организацией в день признания его временно нетрудоспособным по результатам проведенной экспертизы временной нетрудоспособности.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Гражданам, обратившимся за медицинской помощью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после окончания рабочего времени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(смены), по их желанию, дата освобождения от работы в листке нетрудоспособности может быть указана со следующего календарного дня.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В случаях, если гражданин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направляется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 (обращается) за оказанием медицинской помощи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в другую медицинскую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организацию, закрытие листка нетрудоспособности осуществляется медицинской организацией, в которую гражданин был направлен (обратился) за оказанием медицинской помощи.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При продолжении временной нетрудоспособности гражданина медицинской организацией, в которую он был направлен (обратился) за оказанием медицинской помощи, выдается (формируется) листок нетрудоспособности, являющийся </a:t>
            </a:r>
            <a:r>
              <a:rPr lang="ru-RU" sz="1800" b="1" i="1" dirty="0">
                <a:solidFill>
                  <a:srgbClr val="002060"/>
                </a:solidFill>
                <a:effectLst/>
                <a:latin typeface="ArialMT"/>
              </a:rPr>
              <a:t>продолжением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 ранее выданного (сформированного) листка нетрудоспособности.</a:t>
            </a:r>
            <a:r>
              <a:rPr lang="ru-RU" dirty="0">
                <a:solidFill>
                  <a:srgbClr val="002060"/>
                </a:solidFill>
              </a:rPr>
              <a:t> 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88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7BC87-3E2A-41F1-8137-2FECFCB3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334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Порядок выдачи ЛН в стационаре:</a:t>
            </a:r>
            <a:br>
              <a:rPr lang="ru-RU" sz="4400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093397-D54A-40F7-9EE1-32F999D1B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350"/>
            <a:ext cx="10515600" cy="523452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При выписке гражданина после оказания ему медицинской помощи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в стационарных условиях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(в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условиях дневного стационара) выдается (формируется) листок нетрудоспособности в день выписки из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медицинской организации, где ему оказывалась медицинская помощь, за весь период оказания медицинской помощи в стационарных условиях (в условиях дневного стационара).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При продолжении временной нетрудоспособности решение о продлении листка нетрудоспособности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единовременно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до 10 календарных дней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принимается врачебной комиссией медицинской организации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(далее - врачебная комиссия), проводившей оказание медицинской помощи гражданину в стационарных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условиях (в условиях дневного стационара).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endParaRPr lang="ru-RU" sz="1800" dirty="0">
              <a:solidFill>
                <a:srgbClr val="002060"/>
              </a:solidFill>
              <a:latin typeface="ArialM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В случае, когда гражданин, нетрудоспособный на день выписки из медицинской организации, где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ему оказывалась медицинская помощь в стационарных условиях (условиях дневного стационара),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является в установленный для явки день трудоспособным в другую медицинскую организацию, в которую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он был направлен для продолжения лечения, медицинская организация, в которую гражданин был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направлен, заполняет в листке нетрудоспособности строку (поле) листка нетрудоспособности "Приступить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к работе" и закрывает его.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endParaRPr lang="ru-RU" sz="1800" dirty="0">
              <a:solidFill>
                <a:srgbClr val="002060"/>
              </a:solidFill>
              <a:latin typeface="ArialM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В рамках одного страхового случая, связанного с временной потерей трудоспособности, по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желанию гражданина медицинская организация выдает (формирует) в продолжение новый листок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нетрудоспособности и одновременно оформляет предыдущий листок нетрудоспособности в соответствии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с требованиями настоящего Порядка для назначения </a:t>
            </a:r>
            <a:r>
              <a:rPr lang="ru-RU" sz="1800" b="1" i="0" dirty="0">
                <a:solidFill>
                  <a:srgbClr val="002060"/>
                </a:solidFill>
                <a:effectLst/>
                <a:latin typeface="ArialMT"/>
              </a:rPr>
              <a:t>и выплаты пособия </a:t>
            </a: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по временной</a:t>
            </a:r>
            <a:b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800" b="0" i="0" dirty="0">
                <a:solidFill>
                  <a:srgbClr val="002060"/>
                </a:solidFill>
                <a:effectLst/>
                <a:latin typeface="ArialMT"/>
              </a:rPr>
              <a:t>нетрудоспособности.</a:t>
            </a:r>
            <a:r>
              <a:rPr lang="ru-RU" dirty="0">
                <a:solidFill>
                  <a:srgbClr val="002060"/>
                </a:solidFill>
              </a:rPr>
              <a:t> 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Общий порядок выдачи листков нетрудоспособности: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Лечащим врачом не допускается не только </a:t>
            </a:r>
            <a:r>
              <a:rPr lang="ru-RU" b="1" u="sng" dirty="0">
                <a:solidFill>
                  <a:srgbClr val="002060"/>
                </a:solidFill>
              </a:rPr>
              <a:t>выдача, но и </a:t>
            </a:r>
            <a:r>
              <a:rPr lang="ru-RU" b="1" i="1" u="sng" dirty="0">
                <a:solidFill>
                  <a:srgbClr val="002060"/>
                </a:solidFill>
              </a:rPr>
              <a:t>продление листка нетрудоспособности</a:t>
            </a:r>
            <a:r>
              <a:rPr lang="ru-RU" b="1" u="sng" dirty="0">
                <a:solidFill>
                  <a:srgbClr val="002060"/>
                </a:solidFill>
              </a:rPr>
              <a:t> за прошедшие дни</a:t>
            </a:r>
            <a:r>
              <a:rPr lang="ru-RU" b="1" dirty="0">
                <a:solidFill>
                  <a:srgbClr val="002060"/>
                </a:solidFill>
              </a:rPr>
              <a:t>, когда гражданин </a:t>
            </a:r>
            <a:r>
              <a:rPr lang="ru-RU" b="1" u="sng" dirty="0">
                <a:solidFill>
                  <a:srgbClr val="C00000"/>
                </a:solidFill>
              </a:rPr>
              <a:t>не был освидетельствован медицинским работником.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40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38231" y="980728"/>
            <a:ext cx="9338897" cy="51450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</a:rPr>
              <a:t>Листок нетрудоспособности /справка </a:t>
            </a:r>
            <a:r>
              <a:rPr lang="ru-RU" sz="2000" b="1" i="1" dirty="0">
                <a:solidFill>
                  <a:srgbClr val="002060"/>
                </a:solidFill>
              </a:rPr>
              <a:t>(на бумажном носителе) </a:t>
            </a:r>
            <a:r>
              <a:rPr lang="ru-RU" b="1" u="sng" dirty="0">
                <a:solidFill>
                  <a:srgbClr val="002060"/>
                </a:solidFill>
              </a:rPr>
              <a:t>выдается</a:t>
            </a:r>
            <a:r>
              <a:rPr lang="ru-RU" b="1" dirty="0">
                <a:solidFill>
                  <a:srgbClr val="002060"/>
                </a:solidFill>
              </a:rPr>
              <a:t> и продлевается врачом, а при наличии разрешения медицинским работником со средним медицинским образованием при предъявлении </a:t>
            </a:r>
            <a:r>
              <a:rPr lang="ru-RU" b="1" dirty="0">
                <a:solidFill>
                  <a:srgbClr val="C00000"/>
                </a:solidFill>
              </a:rPr>
              <a:t>документа, удостоверяющего личность </a:t>
            </a:r>
            <a:r>
              <a:rPr lang="ru-RU" b="1" dirty="0">
                <a:solidFill>
                  <a:srgbClr val="002060"/>
                </a:solidFill>
              </a:rPr>
              <a:t>пациента (паспорт);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личном осмотре пациента </a:t>
            </a:r>
            <a:r>
              <a:rPr lang="ru-RU" b="1" dirty="0">
                <a:solidFill>
                  <a:srgbClr val="002060"/>
                </a:solidFill>
              </a:rPr>
              <a:t>и подтверждается </a:t>
            </a:r>
            <a:r>
              <a:rPr lang="ru-RU" b="1" dirty="0">
                <a:solidFill>
                  <a:srgbClr val="C00000"/>
                </a:solidFill>
              </a:rPr>
              <a:t>записью</a:t>
            </a:r>
            <a:r>
              <a:rPr lang="ru-RU" b="1" dirty="0">
                <a:solidFill>
                  <a:srgbClr val="002060"/>
                </a:solidFill>
              </a:rPr>
              <a:t> в медицинской документации (</a:t>
            </a:r>
            <a:r>
              <a:rPr lang="ru-RU" b="1" dirty="0">
                <a:solidFill>
                  <a:srgbClr val="C00000"/>
                </a:solidFill>
              </a:rPr>
              <a:t>амбулаторная карта</a:t>
            </a:r>
            <a:r>
              <a:rPr lang="ru-RU" b="1" dirty="0">
                <a:solidFill>
                  <a:srgbClr val="002060"/>
                </a:solidFill>
              </a:rPr>
              <a:t>, история болезни и др.),содержащей </a:t>
            </a:r>
            <a:r>
              <a:rPr lang="ru-RU" b="1" u="sng" dirty="0">
                <a:solidFill>
                  <a:srgbClr val="C00000"/>
                </a:solidFill>
              </a:rPr>
              <a:t>обоснование освобождения от работы или учебы</a:t>
            </a:r>
            <a:r>
              <a:rPr lang="ru-RU" b="1" u="sng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30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ЛИСТОК НЕТРУДОСПОСОБНОСТИ выдается: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Гражданину, находящемуся вне постоянного места жительства</a:t>
            </a:r>
            <a:r>
              <a:rPr lang="ru-RU" b="1" dirty="0">
                <a:solidFill>
                  <a:srgbClr val="002060"/>
                </a:solidFill>
              </a:rPr>
              <a:t>, листок нетрудоспособности (справка) </a:t>
            </a:r>
            <a:r>
              <a:rPr lang="ru-RU" b="1" u="sng" dirty="0">
                <a:solidFill>
                  <a:srgbClr val="002060"/>
                </a:solidFill>
              </a:rPr>
              <a:t>выдается</a:t>
            </a:r>
            <a:r>
              <a:rPr lang="ru-RU" b="1" dirty="0">
                <a:solidFill>
                  <a:srgbClr val="002060"/>
                </a:solidFill>
              </a:rPr>
              <a:t> лечащим врачом, установившим факт нетрудоспособности, </a:t>
            </a:r>
            <a:r>
              <a:rPr lang="ru-RU" b="1" u="sng" dirty="0">
                <a:solidFill>
                  <a:srgbClr val="C00000"/>
                </a:solidFill>
              </a:rPr>
              <a:t>с разрешения администрации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лечебно-профилактического учреждения по месту временного нахождения пациента, и </a:t>
            </a:r>
            <a:r>
              <a:rPr lang="ru-RU" b="1" u="sng" dirty="0">
                <a:solidFill>
                  <a:srgbClr val="C00000"/>
                </a:solidFill>
              </a:rPr>
              <a:t>заверяется печатью </a:t>
            </a:r>
            <a:r>
              <a:rPr lang="ru-RU" b="1" dirty="0">
                <a:solidFill>
                  <a:srgbClr val="002060"/>
                </a:solidFill>
              </a:rPr>
              <a:t>и подписью руководителя </a:t>
            </a:r>
            <a:r>
              <a:rPr lang="ru-RU" b="1" u="sng" dirty="0">
                <a:solidFill>
                  <a:srgbClr val="C00000"/>
                </a:solidFill>
              </a:rPr>
              <a:t>этого учреждения</a:t>
            </a:r>
            <a:r>
              <a:rPr lang="ru-RU" b="1" dirty="0">
                <a:solidFill>
                  <a:srgbClr val="002060"/>
                </a:solidFill>
              </a:rPr>
              <a:t>. При выезде пациента на постоянное или новое место жительства листок нетрудоспособности (справка) </a:t>
            </a:r>
            <a:r>
              <a:rPr lang="ru-RU" b="1" u="sng" dirty="0">
                <a:solidFill>
                  <a:srgbClr val="C00000"/>
                </a:solidFill>
              </a:rPr>
              <a:t>закрывается </a:t>
            </a:r>
            <a:r>
              <a:rPr lang="ru-RU" b="1" u="sng" dirty="0">
                <a:solidFill>
                  <a:srgbClr val="002060"/>
                </a:solidFill>
              </a:rPr>
              <a:t>без учета числа дней, необходимых для проезда.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37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052736"/>
            <a:ext cx="8229600" cy="36490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ОБЩИЕ ПОЛОЖЕНИЯ ЭКСПЕРТИЗЫ ВРЕМЕННОЙ НЕТРУДОСПОСОБНОСТИ</a:t>
            </a:r>
            <a:br>
              <a:rPr lang="ru-RU" sz="6000" dirty="0">
                <a:solidFill>
                  <a:srgbClr val="FF0000"/>
                </a:solidFill>
                <a:latin typeface="Arial" pitchFamily="34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u="sng" dirty="0">
                <a:solidFill>
                  <a:srgbClr val="C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Врачебно-трудовая экспертиза </a:t>
            </a:r>
            <a:r>
              <a:rPr lang="ru-RU" dirty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—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исследование трудоспособности человека, проводимое врачом с целью определения наличия, степени и длительности нетрудоспособности.</a:t>
            </a:r>
            <a:endParaRPr lang="ru-RU" sz="4400" dirty="0">
              <a:solidFill>
                <a:srgbClr val="002060"/>
              </a:solidFill>
              <a:latin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u="sng" dirty="0">
                <a:solidFill>
                  <a:srgbClr val="C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Временная нетрудоспособность </a:t>
            </a:r>
            <a:r>
              <a:rPr lang="ru-RU" dirty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—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невозможность выполнения человеком работы вообще или по конкретной специальности, носящая относительно кратковременный характер.</a:t>
            </a:r>
            <a:endParaRPr lang="ru-RU" sz="4400" dirty="0">
              <a:solidFill>
                <a:srgbClr val="002060"/>
              </a:solidFill>
              <a:latin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u="sng" dirty="0">
                <a:solidFill>
                  <a:srgbClr val="C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Экспертиза временной нетрудоспособности </a:t>
            </a:r>
            <a:r>
              <a:rPr lang="ru-RU" dirty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—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вид медицинской экспертизы, основной задачей которой является оценка состояния здоровья пациента, качества и эффективности проводимого обследования и лечения, возможности осуществлять профессиональную деятельность, а также определение степени и сроков временной утраты трудоспособности.</a:t>
            </a:r>
            <a:endParaRPr lang="ru-RU" sz="6600" dirty="0">
              <a:solidFill>
                <a:srgbClr val="002060"/>
              </a:solidFill>
              <a:latin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425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Контроль за выдачей ЛН: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Контроль</a:t>
            </a:r>
            <a:r>
              <a:rPr lang="ru-RU" b="1" dirty="0">
                <a:solidFill>
                  <a:srgbClr val="002060"/>
                </a:solidFill>
              </a:rPr>
              <a:t> за соблюдением в государственных, муниципальных, частных лечебно-профилактических учреждениях, а также частнопрактикующими врачами, осуществляется в пределах своей компетенции </a:t>
            </a:r>
            <a:r>
              <a:rPr lang="ru-RU" b="1" u="sng" dirty="0">
                <a:solidFill>
                  <a:srgbClr val="C00000"/>
                </a:solidFill>
              </a:rPr>
              <a:t>органом управления здравоохранением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соответствующего уровня, </a:t>
            </a:r>
            <a:r>
              <a:rPr lang="ru-RU" b="1" dirty="0">
                <a:solidFill>
                  <a:srgbClr val="C00000"/>
                </a:solidFill>
              </a:rPr>
              <a:t>профессиональной медицинской ассоциацией</a:t>
            </a:r>
            <a:r>
              <a:rPr lang="ru-RU" b="1" dirty="0">
                <a:solidFill>
                  <a:srgbClr val="002060"/>
                </a:solidFill>
              </a:rPr>
              <a:t>, исполнительным органом </a:t>
            </a:r>
            <a:r>
              <a:rPr lang="ru-RU" b="1" dirty="0">
                <a:solidFill>
                  <a:srgbClr val="C00000"/>
                </a:solidFill>
              </a:rPr>
              <a:t>Фонда социального страхования</a:t>
            </a:r>
            <a:r>
              <a:rPr lang="ru-RU" b="1" dirty="0">
                <a:solidFill>
                  <a:srgbClr val="002060"/>
                </a:solidFill>
              </a:rPr>
              <a:t> Российской Федерации, </a:t>
            </a:r>
            <a:r>
              <a:rPr lang="ru-RU" b="1" dirty="0">
                <a:solidFill>
                  <a:srgbClr val="C00000"/>
                </a:solidFill>
              </a:rPr>
              <a:t>комиссиями по аккредитации</a:t>
            </a:r>
            <a:r>
              <a:rPr lang="ru-RU" b="1" dirty="0">
                <a:solidFill>
                  <a:srgbClr val="002060"/>
                </a:solidFill>
              </a:rPr>
              <a:t> лечебно-профилактических учреждений и лицензированию медицинской и фармацевтической деятельности специалистов.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127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002060"/>
                </a:solidFill>
              </a:rPr>
              <a:t>ПОРЯДОК ВЫДАЧИ И ОФОРМЛЕНИЯ ДОКУМЕНТОВ, УДОСТОВЕРЯЮЩИХ ВРЕМЕННУЮ НЕТРУДОСПОСОБНОСТЬ</a:t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Font typeface="Wingdings" pitchFamily="2" charset="2"/>
              <a:buChar char="Ø"/>
            </a:pPr>
            <a:r>
              <a:rPr lang="ru-RU" b="1" i="1" dirty="0">
                <a:solidFill>
                  <a:srgbClr val="C00000"/>
                </a:solidFill>
              </a:rPr>
              <a:t>Листок нетрудоспособности </a:t>
            </a:r>
            <a:r>
              <a:rPr lang="ru-RU" b="1" dirty="0">
                <a:solidFill>
                  <a:srgbClr val="002060"/>
                </a:solidFill>
              </a:rPr>
              <a:t>является </a:t>
            </a:r>
            <a:r>
              <a:rPr lang="ru-RU" b="1" u="sng" dirty="0">
                <a:solidFill>
                  <a:srgbClr val="C00000"/>
                </a:solidFill>
              </a:rPr>
              <a:t>многофункциональным докуме</a:t>
            </a:r>
            <a:r>
              <a:rPr lang="ru-RU" b="1" dirty="0">
                <a:solidFill>
                  <a:srgbClr val="C00000"/>
                </a:solidFill>
              </a:rPr>
              <a:t>нтом, </a:t>
            </a:r>
            <a:r>
              <a:rPr lang="ru-RU" b="1" dirty="0">
                <a:solidFill>
                  <a:srgbClr val="002060"/>
                </a:solidFill>
              </a:rPr>
              <a:t>служащим для:</a:t>
            </a:r>
          </a:p>
          <a:p>
            <a:pPr fontAlgn="base"/>
            <a:r>
              <a:rPr lang="ru-RU" b="1" u="sng" dirty="0">
                <a:solidFill>
                  <a:srgbClr val="002060"/>
                </a:solidFill>
              </a:rPr>
              <a:t>юридическая -</a:t>
            </a:r>
            <a:r>
              <a:rPr lang="ru-RU" b="1" dirty="0">
                <a:solidFill>
                  <a:srgbClr val="002060"/>
                </a:solidFill>
              </a:rPr>
              <a:t>основание для освобождения от работы;</a:t>
            </a:r>
          </a:p>
          <a:p>
            <a:pPr fontAlgn="base"/>
            <a:r>
              <a:rPr lang="ru-RU" b="1" u="sng" dirty="0">
                <a:solidFill>
                  <a:srgbClr val="002060"/>
                </a:solidFill>
              </a:rPr>
              <a:t>финансовая</a:t>
            </a:r>
            <a:r>
              <a:rPr lang="ru-RU" b="1" dirty="0">
                <a:solidFill>
                  <a:srgbClr val="002060"/>
                </a:solidFill>
              </a:rPr>
              <a:t>-начисления пособия по временной нетрудоспособности;</a:t>
            </a:r>
          </a:p>
          <a:p>
            <a:pPr fontAlgn="base"/>
            <a:r>
              <a:rPr lang="ru-RU" b="1" u="sng" dirty="0">
                <a:solidFill>
                  <a:srgbClr val="002060"/>
                </a:solidFill>
              </a:rPr>
              <a:t>статистическая-</a:t>
            </a:r>
            <a:r>
              <a:rPr lang="ru-RU" b="1" dirty="0">
                <a:solidFill>
                  <a:srgbClr val="002060"/>
                </a:solidFill>
              </a:rPr>
              <a:t> разработки и </a:t>
            </a:r>
            <a:r>
              <a:rPr lang="ru-RU" b="1" u="sng" dirty="0">
                <a:solidFill>
                  <a:srgbClr val="002060"/>
                </a:solidFill>
              </a:rPr>
              <a:t>анализа </a:t>
            </a:r>
            <a:r>
              <a:rPr lang="ru-RU" b="1" dirty="0">
                <a:solidFill>
                  <a:srgbClr val="002060"/>
                </a:solidFill>
              </a:rPr>
              <a:t>заболеваемости.</a:t>
            </a:r>
          </a:p>
          <a:p>
            <a:pPr fontAlgn="base">
              <a:buFont typeface="Wingdings" pitchFamily="2" charset="2"/>
              <a:buChar char="Ø"/>
            </a:pPr>
            <a:endParaRPr lang="ru-RU" b="1" i="1" dirty="0">
              <a:solidFill>
                <a:srgbClr val="00206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b="1" i="1" dirty="0">
                <a:solidFill>
                  <a:srgbClr val="C00000"/>
                </a:solidFill>
              </a:rPr>
              <a:t>Справка</a:t>
            </a:r>
            <a:r>
              <a:rPr lang="ru-RU" b="1" dirty="0">
                <a:solidFill>
                  <a:srgbClr val="002060"/>
                </a:solidFill>
              </a:rPr>
              <a:t> о нетрудоспособности служит </a:t>
            </a:r>
            <a:r>
              <a:rPr lang="ru-RU" b="1" u="sng" dirty="0">
                <a:solidFill>
                  <a:srgbClr val="002060"/>
                </a:solidFill>
              </a:rPr>
              <a:t>юридическим </a:t>
            </a:r>
            <a:r>
              <a:rPr lang="ru-RU" b="1" dirty="0">
                <a:solidFill>
                  <a:srgbClr val="002060"/>
                </a:solidFill>
              </a:rPr>
              <a:t>основанием для освобождения от работы или учебы и является </a:t>
            </a:r>
            <a:r>
              <a:rPr lang="ru-RU" b="1" u="sng" dirty="0">
                <a:solidFill>
                  <a:srgbClr val="002060"/>
                </a:solidFill>
              </a:rPr>
              <a:t>документом</a:t>
            </a:r>
            <a:r>
              <a:rPr lang="ru-RU" b="1" dirty="0">
                <a:solidFill>
                  <a:srgbClr val="002060"/>
                </a:solidFill>
              </a:rPr>
              <a:t> для разработки и анализа заболеваемости.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109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ОРГАНИЗАЦИЯ И ПОРЯДОК ПРОВЕДЕНИЯ ЭКСПЕРТИЗЫ ВРЕМЕННОЙ НЕТРУДОСПОСОБНОСТИ:</a:t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sz="3600" b="1" dirty="0">
                <a:solidFill>
                  <a:srgbClr val="C00000"/>
                </a:solidFill>
              </a:rPr>
              <a:t>Лечащий врач, </a:t>
            </a:r>
            <a:r>
              <a:rPr lang="ru-RU" b="1" i="1" u="sng" dirty="0">
                <a:solidFill>
                  <a:srgbClr val="002060"/>
                </a:solidFill>
              </a:rPr>
              <a:t>осуществляющий экспертизу временной нетрудоспособности:</a:t>
            </a:r>
          </a:p>
          <a:p>
            <a:pPr fontAlgn="base"/>
            <a:r>
              <a:rPr lang="ru-RU" b="1" i="1" dirty="0">
                <a:solidFill>
                  <a:srgbClr val="002060"/>
                </a:solidFill>
              </a:rPr>
              <a:t>определяет признаки временной утраты </a:t>
            </a:r>
            <a:r>
              <a:rPr lang="ru-RU" b="1" dirty="0">
                <a:solidFill>
                  <a:srgbClr val="002060"/>
                </a:solidFill>
              </a:rPr>
              <a:t>нетрудоспособности на основе оценки состояния здоровья характера и условий труда и других социальных факторов;</a:t>
            </a:r>
          </a:p>
          <a:p>
            <a:pPr fontAlgn="base"/>
            <a:r>
              <a:rPr lang="ru-RU" b="1" i="1" dirty="0">
                <a:solidFill>
                  <a:srgbClr val="002060"/>
                </a:solidFill>
              </a:rPr>
              <a:t>фиксирует в первичных медицинских </a:t>
            </a:r>
            <a:r>
              <a:rPr lang="ru-RU" b="1" dirty="0">
                <a:solidFill>
                  <a:srgbClr val="002060"/>
                </a:solidFill>
              </a:rPr>
              <a:t>документах анамнестические и объективные данные, подтверждающие диагноз заболевания или другую причину, обуславливающую нетрудоспособность;</a:t>
            </a:r>
          </a:p>
          <a:p>
            <a:pPr fontAlgn="base"/>
            <a:r>
              <a:rPr lang="ru-RU" b="1" i="1" dirty="0">
                <a:solidFill>
                  <a:srgbClr val="002060"/>
                </a:solidFill>
              </a:rPr>
              <a:t>определяет сроки нетрудоспособности </a:t>
            </a:r>
            <a:r>
              <a:rPr lang="ru-RU" b="1" dirty="0">
                <a:solidFill>
                  <a:srgbClr val="002060"/>
                </a:solidFill>
              </a:rPr>
              <a:t>с учетом индивидуальных особенностей течения заболевания и ориентировочных сроков нетрудоспособности при различных заболеваниях;</a:t>
            </a:r>
          </a:p>
          <a:p>
            <a:pPr fontAlgn="base"/>
            <a:r>
              <a:rPr lang="ru-RU" b="1" i="1" dirty="0">
                <a:solidFill>
                  <a:srgbClr val="002060"/>
                </a:solidFill>
              </a:rPr>
              <a:t>выдает документ, удостоверяющий нетрудоспособность</a:t>
            </a:r>
            <a:r>
              <a:rPr lang="ru-RU" b="1" dirty="0">
                <a:solidFill>
                  <a:srgbClr val="002060"/>
                </a:solidFill>
              </a:rPr>
              <a:t>, в том числе и при посещении на дому, назначает дату очередного посещения врача, о чем делает соответствующую запись в первичной медицинской документации;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8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ОРГАНИЗАЦИЯ И ПОРЯДОК ПРОВЕДЕНИЯ ЭКСПЕРТИЗЫ ВРЕМЕННОЙ НЕТРУДОСПОСОБНОСТИ: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1178" y="1340768"/>
            <a:ext cx="9279622" cy="5400600"/>
          </a:xfrm>
        </p:spPr>
        <p:txBody>
          <a:bodyPr>
            <a:normAutofit fontScale="25000" lnSpcReduction="20000"/>
          </a:bodyPr>
          <a:lstStyle/>
          <a:p>
            <a:pPr fontAlgn="base"/>
            <a:endParaRPr lang="ru-RU" dirty="0"/>
          </a:p>
          <a:p>
            <a:pPr fontAlgn="base">
              <a:buNone/>
            </a:pPr>
            <a:r>
              <a:rPr lang="ru-RU" sz="11200" b="1" i="1" u="sng" dirty="0">
                <a:solidFill>
                  <a:srgbClr val="C00000"/>
                </a:solidFill>
              </a:rPr>
              <a:t>Лечащий врач</a:t>
            </a:r>
            <a:r>
              <a:rPr lang="ru-RU" sz="7200" b="1" dirty="0">
                <a:solidFill>
                  <a:srgbClr val="002060"/>
                </a:solidFill>
              </a:rPr>
              <a:t>, осуществляющий экспертизу временной нетрудоспособности:</a:t>
            </a:r>
          </a:p>
          <a:p>
            <a:pPr fontAlgn="base"/>
            <a:endParaRPr lang="ru-RU" sz="7200" dirty="0"/>
          </a:p>
          <a:p>
            <a:pPr fontAlgn="base"/>
            <a:r>
              <a:rPr lang="ru-RU" sz="7200" b="1" dirty="0">
                <a:solidFill>
                  <a:srgbClr val="C00000"/>
                </a:solidFill>
              </a:rPr>
              <a:t>своевременно направляет пациента для консультации на врачебную комиссию</a:t>
            </a:r>
            <a:r>
              <a:rPr lang="ru-RU" sz="7200" b="1" dirty="0">
                <a:solidFill>
                  <a:srgbClr val="002060"/>
                </a:solidFill>
              </a:rPr>
              <a:t> для продления листка нетрудоспособности и решения других экспертных вопросов (частнопрактикующий врач направляет пациента в врачебную комиссию учреждения здравоохранения, обеспечивающего его медицинской помощью в соответствии с программой обязательного медицинского страхования;</a:t>
            </a:r>
          </a:p>
          <a:p>
            <a:pPr fontAlgn="base"/>
            <a:r>
              <a:rPr lang="ru-RU" sz="7200" b="1" dirty="0">
                <a:solidFill>
                  <a:srgbClr val="C00000"/>
                </a:solidFill>
              </a:rPr>
              <a:t>при нарушении пациентом назначенного лечебно-охранительного режима</a:t>
            </a:r>
            <a:r>
              <a:rPr lang="ru-RU" sz="7200" b="1" dirty="0">
                <a:solidFill>
                  <a:srgbClr val="002060"/>
                </a:solidFill>
              </a:rPr>
              <a:t>, в том числе при алкогольном или наркотическом опьянении, делает соответствующую запись в листке нетрудоспособности и амбулаторной карте (истории болезни) с указанием даты и вида нарушения; при несогласии пациента с диагнозом опьянения направляет его </a:t>
            </a:r>
            <a:r>
              <a:rPr lang="ru-RU" sz="7200" b="1" u="sng" dirty="0">
                <a:solidFill>
                  <a:srgbClr val="002060"/>
                </a:solidFill>
              </a:rPr>
              <a:t>на комиссию по экспертизе опьянения</a:t>
            </a:r>
            <a:r>
              <a:rPr lang="ru-RU" sz="7200" b="1" dirty="0">
                <a:solidFill>
                  <a:srgbClr val="002060"/>
                </a:solidFill>
              </a:rPr>
              <a:t>;</a:t>
            </a:r>
          </a:p>
          <a:p>
            <a:pPr fontAlgn="base"/>
            <a:r>
              <a:rPr lang="ru-RU" sz="7200" b="1" dirty="0">
                <a:solidFill>
                  <a:srgbClr val="C00000"/>
                </a:solidFill>
              </a:rPr>
              <a:t>подготавливает документы во врачебную комиссию</a:t>
            </a:r>
            <a:r>
              <a:rPr lang="ru-RU" sz="7200" b="1" dirty="0">
                <a:solidFill>
                  <a:srgbClr val="002060"/>
                </a:solidFill>
              </a:rPr>
              <a:t> для направления пациента на МСЭК при наличии у него признаков стойкого ограничения жизнедеятельности и стойкой утраты трудоспособности;</a:t>
            </a:r>
            <a:endParaRPr lang="ru-RU" sz="7200" b="1" dirty="0">
              <a:solidFill>
                <a:srgbClr val="C00000"/>
              </a:solidFill>
            </a:endParaRPr>
          </a:p>
          <a:p>
            <a:pPr fontAlgn="base"/>
            <a:r>
              <a:rPr lang="ru-RU" sz="7200" b="1" dirty="0">
                <a:solidFill>
                  <a:srgbClr val="C00000"/>
                </a:solidFill>
              </a:rPr>
              <a:t>анализирует причины и динамику заболеваемости с временной утратой </a:t>
            </a:r>
            <a:r>
              <a:rPr lang="ru-RU" sz="7200" b="1" dirty="0">
                <a:solidFill>
                  <a:srgbClr val="002060"/>
                </a:solidFill>
              </a:rPr>
              <a:t>трудоспособности и первичного выхода на инвалидность, разрабатывает и осуществляет мероприятия по их снижению;</a:t>
            </a:r>
          </a:p>
          <a:p>
            <a:pPr fontAlgn="base"/>
            <a:r>
              <a:rPr lang="ru-RU" sz="7200" b="1" dirty="0">
                <a:solidFill>
                  <a:srgbClr val="002060"/>
                </a:solidFill>
              </a:rPr>
              <a:t>постоянно </a:t>
            </a:r>
            <a:r>
              <a:rPr lang="ru-RU" sz="7200" b="1" dirty="0">
                <a:solidFill>
                  <a:srgbClr val="C00000"/>
                </a:solidFill>
              </a:rPr>
              <a:t>совершенствует знания </a:t>
            </a:r>
            <a:r>
              <a:rPr lang="ru-RU" sz="7200" b="1" dirty="0">
                <a:solidFill>
                  <a:srgbClr val="002060"/>
                </a:solidFill>
              </a:rPr>
              <a:t>по вопросам экспертизы временной нетрудоспособности,</a:t>
            </a:r>
          </a:p>
          <a:p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073408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ОРГАНИЗАЦИЯ И ПОРЯДОК ПРОВЕДЕНИЯ ЭКСПЕРТИЗЫ ВРЕМЕННОЙ НЕТРУДОСПОСОБНОСТИ: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1453" y="1268760"/>
            <a:ext cx="10326848" cy="532859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000" b="1" u="sng" dirty="0">
                <a:solidFill>
                  <a:srgbClr val="C00000"/>
                </a:solidFill>
              </a:rPr>
              <a:t>Врачебная комиссия </a:t>
            </a:r>
            <a:r>
              <a:rPr lang="ru-RU" sz="4000" b="1" u="sng" dirty="0">
                <a:solidFill>
                  <a:srgbClr val="002060"/>
                </a:solidFill>
              </a:rPr>
              <a:t>принимает решения </a:t>
            </a:r>
            <a:r>
              <a:rPr lang="ru-RU" sz="4000" b="1" dirty="0">
                <a:solidFill>
                  <a:srgbClr val="002060"/>
                </a:solidFill>
              </a:rPr>
              <a:t>по представлению лечащих врачей и заведующих отделениями:</a:t>
            </a:r>
          </a:p>
          <a:p>
            <a:r>
              <a:rPr lang="ru-RU" b="1" dirty="0">
                <a:solidFill>
                  <a:srgbClr val="002060"/>
                </a:solidFill>
              </a:rPr>
              <a:t> о продлении листка нетрудоспособности; </a:t>
            </a:r>
          </a:p>
          <a:p>
            <a:r>
              <a:rPr lang="ru-RU" b="1" dirty="0">
                <a:solidFill>
                  <a:srgbClr val="002060"/>
                </a:solidFill>
              </a:rPr>
              <a:t>по конфликтным и спорным случаям экспертизы; </a:t>
            </a:r>
          </a:p>
          <a:p>
            <a:r>
              <a:rPr lang="ru-RU" b="1" dirty="0">
                <a:solidFill>
                  <a:srgbClr val="002060"/>
                </a:solidFill>
              </a:rPr>
              <a:t>о направлении пациентов на МСЭК; </a:t>
            </a:r>
          </a:p>
          <a:p>
            <a:r>
              <a:rPr lang="ru-RU" b="1" dirty="0">
                <a:solidFill>
                  <a:srgbClr val="002060"/>
                </a:solidFill>
              </a:rPr>
              <a:t>о переводе пациентов по состоянию здоровья на другую работу и их рациональном трудоустройстве; 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 направлении на лечение за пределы обслуживаемой учреждением территории; 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 освобождении по состоянию здоровья школьников от сдачи экзаменов и предоставлению академического отпуска студентам; </a:t>
            </a:r>
          </a:p>
          <a:p>
            <a:r>
              <a:rPr lang="ru-RU" b="1" dirty="0">
                <a:solidFill>
                  <a:srgbClr val="002060"/>
                </a:solidFill>
              </a:rPr>
              <a:t>по искам и претензиям граждан и страховых организаций по качеству медицинской помощи и экспертизы трудоспособности; </a:t>
            </a:r>
          </a:p>
          <a:p>
            <a:r>
              <a:rPr lang="ru-RU" b="1" dirty="0">
                <a:solidFill>
                  <a:srgbClr val="002060"/>
                </a:solidFill>
              </a:rPr>
              <a:t>по запросу организаций, учреждений (в т.ч. и медицинских), фондов социального страхования, суда, прокуратуры, военных комиссариатов и др. по вопросам экспертизы трудоспособности.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955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ПОРЯДОК ВЫДАЧИ И ОФОРМЛЕНИЯ ДОКУМЕНТОВ, УДОСТОВЕРЯЮЩИХ ВРЕМЕННУЮ НЕТРУДОСПОСОБНОСТЬ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Лечащий врач </a:t>
            </a:r>
            <a:r>
              <a:rPr lang="ru-RU" b="1" dirty="0">
                <a:solidFill>
                  <a:srgbClr val="002060"/>
                </a:solidFill>
              </a:rPr>
              <a:t>имеет право выдать листок нетрудоспособности на срок </a:t>
            </a:r>
            <a:r>
              <a:rPr lang="ru-RU" b="1" dirty="0">
                <a:solidFill>
                  <a:srgbClr val="C00000"/>
                </a:solidFill>
              </a:rPr>
              <a:t>не более 15 календарных дней </a:t>
            </a:r>
            <a:r>
              <a:rPr lang="ru-RU" b="1" dirty="0">
                <a:solidFill>
                  <a:srgbClr val="002060"/>
                </a:solidFill>
              </a:rPr>
              <a:t>(включительно).</a:t>
            </a:r>
          </a:p>
          <a:p>
            <a:pPr fontAlgn="base"/>
            <a:r>
              <a:rPr lang="ru-RU" b="1" dirty="0">
                <a:solidFill>
                  <a:srgbClr val="002060"/>
                </a:solidFill>
              </a:rPr>
              <a:t>листок нетрудоспособности выдается лечащим врачом </a:t>
            </a:r>
            <a:r>
              <a:rPr lang="ru-RU" b="1" u="sng" dirty="0">
                <a:solidFill>
                  <a:srgbClr val="C00000"/>
                </a:solidFill>
              </a:rPr>
              <a:t>единолично и единовременно </a:t>
            </a:r>
            <a:r>
              <a:rPr lang="ru-RU" b="1" dirty="0">
                <a:solidFill>
                  <a:srgbClr val="002060"/>
                </a:solidFill>
              </a:rPr>
              <a:t>на срок до 15 календарных дней.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274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ПОРЯДОК ВЫДАЧИ И ОФОРМЛЕНИЯ ДОКУМЕНТОВ, УДОСТОВЕРЯЮЩИХ ВРЕМЕННУЮ НЕТРУДОСПОСОБНОСТЬ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Медицинский работник </a:t>
            </a:r>
            <a:r>
              <a:rPr lang="ru-RU" b="1" u="sng" dirty="0">
                <a:solidFill>
                  <a:srgbClr val="C00000"/>
                </a:solidFill>
              </a:rPr>
              <a:t>со средним медицинским образованием</a:t>
            </a:r>
            <a:r>
              <a:rPr lang="ru-RU" b="1" dirty="0">
                <a:solidFill>
                  <a:srgbClr val="002060"/>
                </a:solidFill>
              </a:rPr>
              <a:t>, имеющий право на выдачу листка нетрудоспособности, </a:t>
            </a:r>
            <a:r>
              <a:rPr lang="ru-RU" b="1" i="1" dirty="0">
                <a:solidFill>
                  <a:srgbClr val="C00000"/>
                </a:solidFill>
              </a:rPr>
              <a:t>единолично и единовременно </a:t>
            </a:r>
            <a:r>
              <a:rPr lang="ru-RU" b="1" dirty="0">
                <a:solidFill>
                  <a:srgbClr val="002060"/>
                </a:solidFill>
              </a:rPr>
              <a:t>может выдать его на срок </a:t>
            </a:r>
            <a:r>
              <a:rPr lang="ru-RU" b="1" u="sng" dirty="0">
                <a:solidFill>
                  <a:srgbClr val="C00000"/>
                </a:solidFill>
              </a:rPr>
              <a:t>до 10 дней.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280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u="sng" dirty="0">
                <a:solidFill>
                  <a:srgbClr val="002060"/>
                </a:solidFill>
              </a:rPr>
              <a:t>Врачебная комиссия: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9508" y="1124744"/>
            <a:ext cx="9974510" cy="5544616"/>
          </a:xfrm>
        </p:spPr>
        <p:txBody>
          <a:bodyPr>
            <a:noAutofit/>
          </a:bodyPr>
          <a:lstStyle/>
          <a:p>
            <a:pPr fontAlgn="base"/>
            <a:r>
              <a:rPr lang="ru-RU" sz="2200" b="1" dirty="0">
                <a:solidFill>
                  <a:srgbClr val="002060"/>
                </a:solidFill>
              </a:rPr>
              <a:t>При временной нетрудоспособности, продолжающейся </a:t>
            </a:r>
            <a:r>
              <a:rPr lang="ru-RU" b="1" u="sng" dirty="0">
                <a:solidFill>
                  <a:srgbClr val="C00000"/>
                </a:solidFill>
              </a:rPr>
              <a:t>свыше 15 дней</a:t>
            </a:r>
            <a:r>
              <a:rPr lang="ru-RU" sz="2200" b="1" dirty="0">
                <a:solidFill>
                  <a:srgbClr val="002060"/>
                </a:solidFill>
              </a:rPr>
              <a:t>, вопросы продления листка нетрудоспособности осуществляется </a:t>
            </a:r>
            <a:r>
              <a:rPr lang="ru-RU" sz="2200" b="1" u="sng" dirty="0">
                <a:solidFill>
                  <a:srgbClr val="C00000"/>
                </a:solidFill>
              </a:rPr>
              <a:t>врачебной комиссией </a:t>
            </a:r>
            <a:r>
              <a:rPr lang="ru-RU" sz="2200" b="1" u="sng" dirty="0">
                <a:solidFill>
                  <a:srgbClr val="002060"/>
                </a:solidFill>
              </a:rPr>
              <a:t>лечебно-профилактического учреждения</a:t>
            </a:r>
            <a:r>
              <a:rPr lang="ru-RU" sz="2200" b="1" dirty="0">
                <a:solidFill>
                  <a:srgbClr val="002060"/>
                </a:solidFill>
              </a:rPr>
              <a:t>, назначаемой его руководителем.</a:t>
            </a:r>
          </a:p>
          <a:p>
            <a:pPr fontAlgn="base"/>
            <a:r>
              <a:rPr lang="ru-RU" sz="2200" b="1" dirty="0">
                <a:solidFill>
                  <a:srgbClr val="002060"/>
                </a:solidFill>
              </a:rPr>
              <a:t>Продление листка нетрудоспособности </a:t>
            </a:r>
            <a:r>
              <a:rPr lang="ru-RU" sz="2200" b="1" dirty="0">
                <a:solidFill>
                  <a:srgbClr val="C00000"/>
                </a:solidFill>
              </a:rPr>
              <a:t>свыше 15 дней</a:t>
            </a:r>
            <a:r>
              <a:rPr lang="ru-RU" sz="2200" b="1" dirty="0">
                <a:solidFill>
                  <a:srgbClr val="002060"/>
                </a:solidFill>
              </a:rPr>
              <a:t>: </a:t>
            </a:r>
            <a:r>
              <a:rPr lang="ru-RU" sz="2200" b="1" u="sng" dirty="0">
                <a:solidFill>
                  <a:srgbClr val="002060"/>
                </a:solidFill>
              </a:rPr>
              <a:t>частнопрактикующими врачами </a:t>
            </a:r>
            <a:r>
              <a:rPr lang="ru-RU" sz="2200" b="1" dirty="0">
                <a:solidFill>
                  <a:srgbClr val="002060"/>
                </a:solidFill>
              </a:rPr>
              <a:t>осуществляется в порядке, определяемом Министерством здравоохранения России совместно с Фондом социального страхования России.</a:t>
            </a:r>
          </a:p>
          <a:p>
            <a:pPr fontAlgn="base"/>
            <a:r>
              <a:rPr lang="ru-RU" sz="2200" b="1" dirty="0">
                <a:solidFill>
                  <a:srgbClr val="002060"/>
                </a:solidFill>
              </a:rPr>
              <a:t>Врачебная комиссия лечебно-профилактического учреждения </a:t>
            </a:r>
            <a:r>
              <a:rPr lang="ru-RU" sz="2200" b="1" i="1" u="sng" dirty="0">
                <a:solidFill>
                  <a:srgbClr val="002060"/>
                </a:solidFill>
              </a:rPr>
              <a:t>при благоприятном клиническом и трудовом прогнозе </a:t>
            </a:r>
            <a:r>
              <a:rPr lang="ru-RU" sz="2200" b="1" dirty="0">
                <a:solidFill>
                  <a:srgbClr val="002060"/>
                </a:solidFill>
              </a:rPr>
              <a:t>имеет право продлить листок нетрудоспособности в общей сложности на срок </a:t>
            </a:r>
            <a:r>
              <a:rPr lang="ru-RU" sz="2200" b="1" u="sng" dirty="0">
                <a:solidFill>
                  <a:srgbClr val="C00000"/>
                </a:solidFill>
              </a:rPr>
              <a:t>не более 10 месяцев</a:t>
            </a:r>
            <a:r>
              <a:rPr lang="ru-RU" sz="2200" b="1" dirty="0">
                <a:solidFill>
                  <a:srgbClr val="002060"/>
                </a:solidFill>
              </a:rPr>
              <a:t>, </a:t>
            </a:r>
            <a:r>
              <a:rPr lang="ru-RU" sz="2200" b="1" u="sng" dirty="0">
                <a:solidFill>
                  <a:srgbClr val="002060"/>
                </a:solidFill>
              </a:rPr>
              <a:t>при </a:t>
            </a:r>
            <a:r>
              <a:rPr lang="ru-RU" sz="2200" b="1" i="1" u="sng" dirty="0">
                <a:solidFill>
                  <a:srgbClr val="002060"/>
                </a:solidFill>
              </a:rPr>
              <a:t>неблагоприятном прогнозе </a:t>
            </a:r>
            <a:r>
              <a:rPr lang="ru-RU" sz="2200" b="1" dirty="0">
                <a:solidFill>
                  <a:srgbClr val="002060"/>
                </a:solidFill>
              </a:rPr>
              <a:t>до </a:t>
            </a:r>
            <a:r>
              <a:rPr lang="ru-RU" sz="2200" b="1" u="sng" dirty="0">
                <a:solidFill>
                  <a:srgbClr val="C00000"/>
                </a:solidFill>
              </a:rPr>
              <a:t>4 месяцев</a:t>
            </a:r>
            <a:r>
              <a:rPr lang="ru-RU" sz="2200" b="1" dirty="0">
                <a:solidFill>
                  <a:srgbClr val="002060"/>
                </a:solidFill>
              </a:rPr>
              <a:t>,  а при заболеваниях </a:t>
            </a:r>
            <a:r>
              <a:rPr lang="ru-RU" sz="2200" b="1" i="1" u="sng" dirty="0">
                <a:solidFill>
                  <a:srgbClr val="002060"/>
                </a:solidFill>
              </a:rPr>
              <a:t>туберкулезом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  <a:r>
              <a:rPr lang="ru-RU" sz="2200" b="1" u="sng" dirty="0">
                <a:solidFill>
                  <a:srgbClr val="C00000"/>
                </a:solidFill>
              </a:rPr>
              <a:t>не более 12 месяцев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dirty="0">
                <a:solidFill>
                  <a:srgbClr val="002060"/>
                </a:solidFill>
              </a:rPr>
              <a:t>(до направления во МСЭК).</a:t>
            </a:r>
          </a:p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Периодичность</a:t>
            </a:r>
            <a:r>
              <a:rPr lang="ru-RU" sz="2200" b="1" dirty="0">
                <a:solidFill>
                  <a:srgbClr val="002060"/>
                </a:solidFill>
              </a:rPr>
              <a:t> освидетельствования больного на врачебной комиссии не реже чем </a:t>
            </a:r>
            <a:r>
              <a:rPr lang="ru-RU" sz="2200" b="1" dirty="0">
                <a:solidFill>
                  <a:srgbClr val="C00000"/>
                </a:solidFill>
              </a:rPr>
              <a:t>один раз в 15 дней</a:t>
            </a:r>
            <a:r>
              <a:rPr lang="ru-RU" sz="2200" b="1" dirty="0">
                <a:solidFill>
                  <a:srgbClr val="002060"/>
                </a:solidFill>
              </a:rPr>
              <a:t>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35054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524000" y="1600201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8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Правила оформления листка нетрудоспособности в различных ситуациях</a:t>
            </a:r>
          </a:p>
        </p:txBody>
      </p:sp>
    </p:spTree>
    <p:extLst>
      <p:ext uri="{BB962C8B-B14F-4D97-AF65-F5344CB8AC3E}">
        <p14:creationId xmlns:p14="http://schemas.microsoft.com/office/powerpoint/2010/main" val="3333434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Дубликат ЛН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i="1" u="sng" dirty="0">
                <a:solidFill>
                  <a:srgbClr val="002060"/>
                </a:solidFill>
              </a:rPr>
              <a:t>В случае </a:t>
            </a:r>
            <a:r>
              <a:rPr lang="ru-RU" b="1" i="1" u="sng" dirty="0">
                <a:solidFill>
                  <a:srgbClr val="C00000"/>
                </a:solidFill>
              </a:rPr>
              <a:t>утери листка нетрудоспособности </a:t>
            </a:r>
            <a:r>
              <a:rPr lang="ru-RU" b="1" dirty="0">
                <a:solidFill>
                  <a:srgbClr val="002060"/>
                </a:solidFill>
              </a:rPr>
              <a:t>дубликат выдается лечащим врачом при предоставлении справки-подтверждения от администрации и главного бухгалтера с места работы о невыплате пособия по утерянному бланку. При этом в графе дубликат делается отметка «</a:t>
            </a:r>
            <a:r>
              <a:rPr lang="en-US" b="1" dirty="0">
                <a:solidFill>
                  <a:srgbClr val="002060"/>
                </a:solidFill>
              </a:rPr>
              <a:t>V</a:t>
            </a:r>
            <a:r>
              <a:rPr lang="ru-RU" b="1" dirty="0">
                <a:solidFill>
                  <a:srgbClr val="002060"/>
                </a:solidFill>
              </a:rPr>
              <a:t>» , а в разделе "освобождение от работы" одной строкой указывается весь период нетрудоспособности, </a:t>
            </a:r>
            <a:r>
              <a:rPr lang="ru-RU" b="1" u="sng" dirty="0">
                <a:solidFill>
                  <a:srgbClr val="002060"/>
                </a:solidFill>
              </a:rPr>
              <a:t>заверяемый подписями лечащего врача и заместителя руководителя по клинико-экспертной работе (председателя ВК).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31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Уровни проведения экспертизы временной нетрудоспособности: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>
                <a:solidFill>
                  <a:srgbClr val="C00000"/>
                </a:solidFill>
              </a:rPr>
              <a:t>первый </a:t>
            </a:r>
            <a:r>
              <a:rPr lang="ru-RU" dirty="0">
                <a:solidFill>
                  <a:srgbClr val="002060"/>
                </a:solidFill>
              </a:rPr>
              <a:t>— лечащий врач;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второй</a:t>
            </a:r>
            <a:r>
              <a:rPr lang="ru-RU" dirty="0">
                <a:solidFill>
                  <a:srgbClr val="002060"/>
                </a:solidFill>
              </a:rPr>
              <a:t> — врачебная комиссия (ВК) лечебно-профилактического учреждения;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третий</a:t>
            </a:r>
            <a:r>
              <a:rPr lang="ru-RU" dirty="0">
                <a:solidFill>
                  <a:srgbClr val="002060"/>
                </a:solidFill>
              </a:rPr>
              <a:t> —клинико-экспертная комиссия органа управления здравоохранением территории, входящей в субъект Федерации;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четвертый</a:t>
            </a:r>
            <a:r>
              <a:rPr lang="ru-RU" dirty="0">
                <a:solidFill>
                  <a:srgbClr val="002060"/>
                </a:solidFill>
              </a:rPr>
              <a:t> — клинико-экспертная комиссия органа управления здравоохранением субъекта Федерации;</a:t>
            </a:r>
          </a:p>
          <a:p>
            <a:pPr fontAlgn="base"/>
            <a:r>
              <a:rPr lang="ru-RU" dirty="0">
                <a:solidFill>
                  <a:srgbClr val="C00000"/>
                </a:solidFill>
              </a:rPr>
              <a:t>пятый </a:t>
            </a:r>
            <a:r>
              <a:rPr lang="ru-RU" dirty="0">
                <a:solidFill>
                  <a:srgbClr val="002060"/>
                </a:solidFill>
              </a:rPr>
              <a:t>— главный специалист по экспертизе временной нетрудоспособности Министерства здравоохранения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981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394" y="0"/>
            <a:ext cx="9749406" cy="1417638"/>
          </a:xfrm>
        </p:spPr>
        <p:txBody>
          <a:bodyPr>
            <a:normAutofit fontScale="90000"/>
          </a:bodyPr>
          <a:lstStyle/>
          <a:p>
            <a:pPr fontAlgn="base"/>
            <a:br>
              <a:rPr lang="ru-RU" sz="3100" b="1" dirty="0"/>
            </a:br>
            <a:br>
              <a:rPr lang="ru-RU" sz="3100" b="1" dirty="0"/>
            </a:br>
            <a:br>
              <a:rPr lang="ru-RU" sz="3100" b="1" u="sng" dirty="0">
                <a:solidFill>
                  <a:srgbClr val="C0000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При заболеваниях и травмах:</a:t>
            </a:r>
            <a:br>
              <a:rPr lang="ru-RU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0451" y="1556792"/>
            <a:ext cx="10503017" cy="504056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>
                <a:solidFill>
                  <a:srgbClr val="002060"/>
                </a:solidFill>
              </a:rPr>
              <a:t>Листок нетрудоспособности (справка) выдается </a:t>
            </a:r>
            <a:r>
              <a:rPr lang="ru-RU" b="1" i="1" u="sng" dirty="0">
                <a:solidFill>
                  <a:srgbClr val="C00000"/>
                </a:solidFill>
              </a:rPr>
              <a:t>в день установления </a:t>
            </a:r>
            <a:r>
              <a:rPr lang="ru-RU" b="1" i="1" u="sng" dirty="0">
                <a:solidFill>
                  <a:srgbClr val="002060"/>
                </a:solidFill>
              </a:rPr>
              <a:t>медицинским работником факта </a:t>
            </a:r>
            <a:r>
              <a:rPr lang="ru-RU" b="1" i="1" u="sng" dirty="0">
                <a:solidFill>
                  <a:srgbClr val="C00000"/>
                </a:solidFill>
              </a:rPr>
              <a:t>нетрудоспособности</a:t>
            </a:r>
            <a:r>
              <a:rPr lang="ru-RU" b="1" dirty="0">
                <a:solidFill>
                  <a:srgbClr val="002060"/>
                </a:solidFill>
              </a:rPr>
              <a:t>, включая праздничные и выходные дни.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Не допускается </a:t>
            </a:r>
            <a:r>
              <a:rPr lang="ru-RU" b="1" dirty="0">
                <a:solidFill>
                  <a:srgbClr val="002060"/>
                </a:solidFill>
              </a:rPr>
              <a:t>выдача листка нетрудоспособности (справки) </a:t>
            </a:r>
            <a:r>
              <a:rPr lang="ru-RU" b="1" u="sng" dirty="0">
                <a:solidFill>
                  <a:srgbClr val="002060"/>
                </a:solidFill>
              </a:rPr>
              <a:t>за прошедшие дни </a:t>
            </a:r>
            <a:r>
              <a:rPr lang="ru-RU" b="1" dirty="0">
                <a:solidFill>
                  <a:srgbClr val="002060"/>
                </a:solidFill>
              </a:rPr>
              <a:t>без освидетельствования пациента врачом (средним медработником).</a:t>
            </a:r>
          </a:p>
          <a:p>
            <a:pPr fontAlgn="base"/>
            <a:r>
              <a:rPr lang="ru-RU" b="1" dirty="0">
                <a:solidFill>
                  <a:srgbClr val="002060"/>
                </a:solidFill>
              </a:rPr>
              <a:t>Гражданам, обратившимся за медицинской помощью </a:t>
            </a:r>
            <a:r>
              <a:rPr lang="ru-RU" b="1" u="sng" dirty="0">
                <a:solidFill>
                  <a:srgbClr val="C00000"/>
                </a:solidFill>
              </a:rPr>
              <a:t>в конце рабочего дня, </a:t>
            </a:r>
            <a:r>
              <a:rPr lang="ru-RU" b="1" dirty="0">
                <a:solidFill>
                  <a:srgbClr val="002060"/>
                </a:solidFill>
              </a:rPr>
              <a:t>листок нетрудоспособности с их согласия выдается со следующего календарного дня.</a:t>
            </a:r>
          </a:p>
          <a:p>
            <a:pPr fontAlgn="base"/>
            <a:r>
              <a:rPr lang="ru-RU" b="1" dirty="0">
                <a:solidFill>
                  <a:srgbClr val="002060"/>
                </a:solidFill>
              </a:rPr>
              <a:t>Пациенту, направленному из здравпункта средним медицинским работником к врачам медсанчасти (поликлиники) и признанному нетрудоспособным, листок нетрудоспособности выдается </a:t>
            </a:r>
            <a:r>
              <a:rPr lang="ru-RU" b="1" u="sng" dirty="0">
                <a:solidFill>
                  <a:srgbClr val="C00000"/>
                </a:solidFill>
              </a:rPr>
              <a:t>с момента (дня) ее установления в здравпункте.</a:t>
            </a:r>
          </a:p>
          <a:p>
            <a:pPr fontAlgn="base"/>
            <a:r>
              <a:rPr lang="ru-RU" b="1" dirty="0">
                <a:solidFill>
                  <a:srgbClr val="002060"/>
                </a:solidFill>
              </a:rPr>
              <a:t>Нетрудоспособным гражданам, нуждающимся в </a:t>
            </a:r>
            <a:r>
              <a:rPr lang="ru-RU" b="1" u="sng" dirty="0">
                <a:solidFill>
                  <a:srgbClr val="C00000"/>
                </a:solidFill>
              </a:rPr>
              <a:t>специализированном лечении</a:t>
            </a:r>
            <a:r>
              <a:rPr lang="ru-RU" b="1" dirty="0">
                <a:solidFill>
                  <a:srgbClr val="002060"/>
                </a:solidFill>
              </a:rPr>
              <a:t>, которое отсутствует в обслуживающем его лечебно-профилактическом учреждении, лечащий </a:t>
            </a:r>
            <a:r>
              <a:rPr lang="ru-RU" b="1" u="sng" dirty="0">
                <a:solidFill>
                  <a:srgbClr val="C00000"/>
                </a:solidFill>
              </a:rPr>
              <a:t>врач выдает открытый листок </a:t>
            </a:r>
            <a:r>
              <a:rPr lang="ru-RU" b="1" dirty="0">
                <a:solidFill>
                  <a:srgbClr val="002060"/>
                </a:solidFill>
              </a:rPr>
              <a:t>нетрудоспособности, а при необходимости проезда с учетом необходимого числа дней для проезда и направление в учреждение соответствующего профиля.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156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617" y="332656"/>
            <a:ext cx="9776527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2060"/>
                </a:solidFill>
              </a:rPr>
              <a:t>Порядок выдачи листка нетрудоспособности на период санаторно-курортного лечения и медицинской </a:t>
            </a:r>
            <a:r>
              <a:rPr lang="ru-RU" sz="3600" b="1" dirty="0">
                <a:solidFill>
                  <a:srgbClr val="002060"/>
                </a:solidFill>
              </a:rPr>
              <a:t>реабилитации: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9174" y="1124744"/>
            <a:ext cx="9581626" cy="5544616"/>
          </a:xfrm>
        </p:spPr>
        <p:txBody>
          <a:bodyPr>
            <a:normAutofit/>
          </a:bodyPr>
          <a:lstStyle/>
          <a:p>
            <a:pPr fontAlgn="base"/>
            <a:r>
              <a:rPr lang="ru-RU" sz="2400" u="sng" dirty="0">
                <a:solidFill>
                  <a:srgbClr val="C00000"/>
                </a:solidFill>
              </a:rPr>
              <a:t>Листок нетрудоспособности для санаторно-курортного (амбулаторно-курортного) лечения</a:t>
            </a:r>
            <a:r>
              <a:rPr lang="ru-RU" sz="2400" dirty="0">
                <a:solidFill>
                  <a:srgbClr val="C00000"/>
                </a:solidFill>
              </a:rPr>
              <a:t>, </a:t>
            </a:r>
            <a:r>
              <a:rPr lang="ru-RU" sz="2400" dirty="0">
                <a:solidFill>
                  <a:srgbClr val="002060"/>
                </a:solidFill>
              </a:rPr>
              <a:t>в т.ч. в пансионатах с лечением, </a:t>
            </a:r>
            <a:r>
              <a:rPr lang="ru-RU" sz="2400" u="sng" dirty="0">
                <a:solidFill>
                  <a:srgbClr val="002060"/>
                </a:solidFill>
              </a:rPr>
              <a:t>санаториях "Мать и дитя", в туберкулезных санаториях </a:t>
            </a:r>
            <a:r>
              <a:rPr lang="ru-RU" sz="2400" u="sng" dirty="0">
                <a:solidFill>
                  <a:srgbClr val="C00000"/>
                </a:solidFill>
              </a:rPr>
              <a:t>выдается на число дней, недостающих для срока лечения</a:t>
            </a:r>
            <a:r>
              <a:rPr lang="ru-RU" sz="2400" dirty="0">
                <a:solidFill>
                  <a:srgbClr val="002060"/>
                </a:solidFill>
              </a:rPr>
              <a:t> (путевки, курсовки) к очередному и дополнительному отпускам, в т.ч. и при суммарном очередном отпуске за несколько предыдущих лет, и </a:t>
            </a:r>
            <a:r>
              <a:rPr lang="ru-RU" sz="2400" u="sng" dirty="0">
                <a:solidFill>
                  <a:srgbClr val="002060"/>
                </a:solidFill>
              </a:rPr>
              <a:t>для проезда на лечение и обратно.</a:t>
            </a:r>
          </a:p>
          <a:p>
            <a:pPr fontAlgn="base"/>
            <a:r>
              <a:rPr lang="ru-RU" sz="2400" dirty="0">
                <a:solidFill>
                  <a:srgbClr val="002060"/>
                </a:solidFill>
              </a:rPr>
              <a:t>В листке нетрудоспособности отмечаются </a:t>
            </a:r>
            <a:r>
              <a:rPr lang="ru-RU" sz="2400" dirty="0">
                <a:solidFill>
                  <a:srgbClr val="C00000"/>
                </a:solidFill>
              </a:rPr>
              <a:t>кодом</a:t>
            </a:r>
            <a:r>
              <a:rPr lang="ru-RU" sz="2400" dirty="0">
                <a:solidFill>
                  <a:srgbClr val="002060"/>
                </a:solidFill>
              </a:rPr>
              <a:t> вид нетрудоспособности — </a:t>
            </a:r>
            <a:r>
              <a:rPr lang="ru-RU" sz="2400" dirty="0">
                <a:solidFill>
                  <a:srgbClr val="C00000"/>
                </a:solidFill>
              </a:rPr>
              <a:t>"санаторно-курортное лечение", </a:t>
            </a:r>
            <a:r>
              <a:rPr lang="ru-RU" sz="2400" dirty="0">
                <a:solidFill>
                  <a:srgbClr val="002060"/>
                </a:solidFill>
              </a:rPr>
              <a:t>дата начала и конца лечения по путевке (курсовке), ее номер, ОГРН санатория, а в разделе "освобождение от работы"— проставляются дни, недостающие к отпуску для лечения и на дни проезда туда и обратно.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95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Порядок выдачи листка нетрудоспособности на период санаторно-курортного лечения и медицинской реабилитации: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4892" y="1412776"/>
            <a:ext cx="9975908" cy="5445224"/>
          </a:xfrm>
        </p:spPr>
        <p:txBody>
          <a:bodyPr>
            <a:normAutofit lnSpcReduction="10000"/>
          </a:bodyPr>
          <a:lstStyle/>
          <a:p>
            <a:r>
              <a:rPr lang="ru-RU" sz="2600" i="1" u="sng" dirty="0">
                <a:solidFill>
                  <a:srgbClr val="C00000"/>
                </a:solidFill>
              </a:rPr>
              <a:t>Порядок выдачи листка нетрудоспособности на период санаторно-курортного лечения.</a:t>
            </a:r>
            <a:r>
              <a:rPr lang="ru-RU" sz="2600" u="sng" dirty="0">
                <a:solidFill>
                  <a:srgbClr val="C00000"/>
                </a:solidFill>
              </a:rPr>
              <a:t> </a:t>
            </a:r>
            <a:r>
              <a:rPr lang="ru-RU" sz="2600" dirty="0">
                <a:solidFill>
                  <a:srgbClr val="002060"/>
                </a:solidFill>
              </a:rPr>
              <a:t>Порядок выдачи листков нетрудоспособности при направлении больных </a:t>
            </a:r>
            <a:r>
              <a:rPr lang="ru-RU" sz="2600" u="sng" dirty="0">
                <a:solidFill>
                  <a:srgbClr val="C00000"/>
                </a:solidFill>
              </a:rPr>
              <a:t>на долечивание в специализированные санаторно-курортные учреждения</a:t>
            </a:r>
            <a:r>
              <a:rPr lang="ru-RU" sz="2600" u="sng" dirty="0">
                <a:solidFill>
                  <a:srgbClr val="002060"/>
                </a:solidFill>
              </a:rPr>
              <a:t>, </a:t>
            </a:r>
            <a:r>
              <a:rPr lang="ru-RU" sz="2600" dirty="0">
                <a:solidFill>
                  <a:srgbClr val="002060"/>
                </a:solidFill>
              </a:rPr>
              <a:t>расположенные на территории РФ, непосредственно </a:t>
            </a:r>
            <a:r>
              <a:rPr lang="ru-RU" sz="2600" u="sng" dirty="0">
                <a:solidFill>
                  <a:srgbClr val="C00000"/>
                </a:solidFill>
              </a:rPr>
              <a:t>после стационарного лечения</a:t>
            </a:r>
            <a:r>
              <a:rPr lang="ru-RU" sz="2600" u="sng" dirty="0">
                <a:solidFill>
                  <a:srgbClr val="002060"/>
                </a:solidFill>
              </a:rPr>
              <a:t> листок нетрудоспособности продлевается медицинским работником по решению врачебной комиссии специализированного санаторно-курортного учреждения </a:t>
            </a:r>
            <a:r>
              <a:rPr lang="ru-RU" sz="2600" dirty="0">
                <a:solidFill>
                  <a:srgbClr val="002060"/>
                </a:solidFill>
              </a:rPr>
              <a:t>на весь период долечивания, но </a:t>
            </a:r>
            <a:r>
              <a:rPr lang="ru-RU" sz="2600" dirty="0">
                <a:solidFill>
                  <a:srgbClr val="C00000"/>
                </a:solidFill>
              </a:rPr>
              <a:t>не более чем на 24 календарных дня</a:t>
            </a:r>
            <a:r>
              <a:rPr lang="ru-RU" sz="2600" dirty="0">
                <a:solidFill>
                  <a:srgbClr val="002060"/>
                </a:solidFill>
              </a:rPr>
              <a:t>.</a:t>
            </a:r>
          </a:p>
          <a:p>
            <a:r>
              <a:rPr lang="ru-RU" sz="2600" dirty="0">
                <a:solidFill>
                  <a:srgbClr val="C00000"/>
                </a:solidFill>
              </a:rPr>
              <a:t>При направлении лиц, </a:t>
            </a:r>
            <a:r>
              <a:rPr lang="ru-RU" sz="2600" u="sng" dirty="0">
                <a:solidFill>
                  <a:srgbClr val="C00000"/>
                </a:solidFill>
              </a:rPr>
              <a:t>пострадавших в связи с тяжелым несчастным случаем на производстве</a:t>
            </a:r>
            <a:r>
              <a:rPr lang="ru-RU" sz="2600" dirty="0">
                <a:solidFill>
                  <a:srgbClr val="002060"/>
                </a:solidFill>
              </a:rPr>
              <a:t>, на санаторно-курортное лечение в период временной нетрудоспособности (</a:t>
            </a:r>
            <a:r>
              <a:rPr lang="ru-RU" sz="2600" u="sng" dirty="0">
                <a:solidFill>
                  <a:srgbClr val="002060"/>
                </a:solidFill>
              </a:rPr>
              <a:t>до направления на МСЭ</a:t>
            </a:r>
            <a:r>
              <a:rPr lang="ru-RU" sz="2600" dirty="0">
                <a:solidFill>
                  <a:srgbClr val="002060"/>
                </a:solidFill>
              </a:rPr>
              <a:t>) листок нетрудоспособности выдается </a:t>
            </a:r>
            <a:r>
              <a:rPr lang="ru-RU" sz="2600" u="sng" dirty="0">
                <a:solidFill>
                  <a:srgbClr val="002060"/>
                </a:solidFill>
              </a:rPr>
              <a:t>на весь период лечения и проезда</a:t>
            </a:r>
            <a:r>
              <a:rPr lang="ru-RU" sz="2600" dirty="0">
                <a:solidFill>
                  <a:srgbClr val="002060"/>
                </a:solidFill>
              </a:rPr>
              <a:t>. Листок нетрудоспособности должен выдаваться </a:t>
            </a:r>
            <a:r>
              <a:rPr lang="ru-RU" sz="2600" u="sng" dirty="0">
                <a:solidFill>
                  <a:srgbClr val="002060"/>
                </a:solidFill>
              </a:rPr>
              <a:t>по решению врачебной комиссии.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434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Порядок выдачи листка нетрудоспособности при направлении граждан </a:t>
            </a:r>
            <a:r>
              <a:rPr lang="ru-RU" sz="3200" b="1" u="sng" dirty="0">
                <a:solidFill>
                  <a:srgbClr val="002060"/>
                </a:solidFill>
              </a:rPr>
              <a:t>на медико-социальную экспертизу (МСЭ)</a:t>
            </a:r>
            <a:endParaRPr lang="ru-RU" sz="3200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Согласно Порядка выдачи листка нетрудоспособности одним из таких обстоятельств является </a:t>
            </a:r>
            <a:r>
              <a:rPr lang="ru-RU" i="1" u="sng" dirty="0">
                <a:solidFill>
                  <a:srgbClr val="C00000"/>
                </a:solidFill>
              </a:rPr>
              <a:t>благоприятный клинический и трудовой </a:t>
            </a:r>
            <a:r>
              <a:rPr lang="ru-RU" u="sng" dirty="0">
                <a:solidFill>
                  <a:srgbClr val="C00000"/>
                </a:solidFill>
              </a:rPr>
              <a:t>прогноз не позднее 10 месяцев</a:t>
            </a:r>
            <a:r>
              <a:rPr lang="ru-RU" u="sng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 даты начала временной нетрудоспособности при состоянии </a:t>
            </a:r>
            <a:r>
              <a:rPr lang="ru-RU" u="sng" dirty="0">
                <a:solidFill>
                  <a:srgbClr val="002060"/>
                </a:solidFill>
              </a:rPr>
              <a:t>после травм и реконструктивных операций;</a:t>
            </a:r>
          </a:p>
          <a:p>
            <a:r>
              <a:rPr lang="ru-RU" i="1" u="sng" dirty="0">
                <a:solidFill>
                  <a:srgbClr val="C00000"/>
                </a:solidFill>
              </a:rPr>
              <a:t>При неблагоприятном клиническом и трудовом </a:t>
            </a:r>
            <a:r>
              <a:rPr lang="ru-RU" u="sng" dirty="0">
                <a:solidFill>
                  <a:srgbClr val="C00000"/>
                </a:solidFill>
              </a:rPr>
              <a:t>прогнозе не ранее 4 месяцев.</a:t>
            </a:r>
            <a:endParaRPr lang="ru-RU" dirty="0"/>
          </a:p>
          <a:p>
            <a:r>
              <a:rPr lang="ru-RU" u="sng" dirty="0">
                <a:solidFill>
                  <a:srgbClr val="002060"/>
                </a:solidFill>
              </a:rPr>
              <a:t>Не позднее </a:t>
            </a:r>
            <a:r>
              <a:rPr lang="ru-RU" u="sng" dirty="0">
                <a:solidFill>
                  <a:srgbClr val="C00000"/>
                </a:solidFill>
              </a:rPr>
              <a:t>12 месяцев при лечении туберкулеза</a:t>
            </a:r>
            <a:r>
              <a:rPr lang="ru-RU" dirty="0">
                <a:solidFill>
                  <a:srgbClr val="C0000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endParaRPr lang="ru-RU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35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Порядок выдачи листка нетрудоспособности по </a:t>
            </a:r>
            <a:r>
              <a:rPr lang="ru-RU" sz="2800" b="1" u="sng" dirty="0">
                <a:solidFill>
                  <a:srgbClr val="002060"/>
                </a:solidFill>
              </a:rPr>
              <a:t>уходу за больным членом семьи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 При уходе за взрослым членом семьи: при амбулаторном лечении – </a:t>
            </a:r>
            <a:r>
              <a:rPr lang="ru-RU" b="1" u="sng" dirty="0">
                <a:solidFill>
                  <a:srgbClr val="002060"/>
                </a:solidFill>
              </a:rPr>
              <a:t>на срок до 3 дней, </a:t>
            </a:r>
            <a:r>
              <a:rPr lang="ru-RU" b="1" u="sng" dirty="0">
                <a:solidFill>
                  <a:srgbClr val="C00000"/>
                </a:solidFill>
              </a:rPr>
              <a:t>по решению врачебной комиссии </a:t>
            </a:r>
            <a:r>
              <a:rPr lang="ru-RU" b="1" u="sng" dirty="0">
                <a:solidFill>
                  <a:srgbClr val="002060"/>
                </a:solidFill>
              </a:rPr>
              <a:t>– до 7 дней </a:t>
            </a:r>
            <a:r>
              <a:rPr lang="ru-RU" b="1" dirty="0">
                <a:solidFill>
                  <a:srgbClr val="002060"/>
                </a:solidFill>
              </a:rPr>
              <a:t>по каждому случаю заболевания.</a:t>
            </a:r>
          </a:p>
          <a:p>
            <a:pPr>
              <a:buFont typeface="Wingdings" pitchFamily="2" charset="2"/>
              <a:buChar char="Ø"/>
            </a:pP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При формировании листка нетрудоспособности в </a:t>
            </a:r>
            <a:r>
              <a:rPr lang="ru-RU" sz="1900" b="1" i="0" u="sng" dirty="0">
                <a:solidFill>
                  <a:srgbClr val="002060"/>
                </a:solidFill>
                <a:effectLst/>
                <a:latin typeface="ArialMT"/>
              </a:rPr>
              <a:t>форме электронного документа</a:t>
            </a: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, по каждому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заболевшему члену семьи указываются периоды осуществления ухода за ним, условия оказания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медицинской помощи, полные фамилия, имя и отчество (при наличии), дата рождения, код причины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нетрудоспособности, родственная (семейная) связь, СНИЛС члена семьи (указывается при наличии), за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которым фактически осуществляется уход, а также из медицинской информационной системы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медицинской организации, в которой формируется листок нетрудоспособности, в автоматическом режиме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указывается код по Международной статистической классификации болезней и проблем, связанных со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здоровьем, действующей редакции (МКБ) (за исключением случаев оказания медицинской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помощи по профилям "онкология", "детская онкология", "дерматовенерология", "психиатрия-наркология",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медицинской помощи при заболевании, вызываемом вирусом иммунодефицита человека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(ВИЧ-инфекции), при психических расстройствах и расстройствах поведения, а также медицинской</a:t>
            </a:r>
            <a:b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</a:br>
            <a:r>
              <a:rPr lang="ru-RU" sz="1900" b="0" i="0" dirty="0">
                <a:solidFill>
                  <a:srgbClr val="002060"/>
                </a:solidFill>
                <a:effectLst/>
                <a:latin typeface="ArialMT"/>
              </a:rPr>
              <a:t>помощи больным туберкулезом).</a:t>
            </a:r>
            <a:r>
              <a:rPr lang="ru-RU" sz="1900" dirty="0">
                <a:solidFill>
                  <a:srgbClr val="002060"/>
                </a:solidFill>
              </a:rPr>
              <a:t> </a:t>
            </a:r>
            <a:br>
              <a:rPr lang="ru-RU" dirty="0"/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430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>
                <a:solidFill>
                  <a:srgbClr val="002060"/>
                </a:solidFill>
              </a:rPr>
              <a:t>Не выдается </a:t>
            </a:r>
            <a:r>
              <a:rPr lang="ru-RU" sz="3200" b="1" dirty="0">
                <a:solidFill>
                  <a:srgbClr val="002060"/>
                </a:solidFill>
              </a:rPr>
              <a:t>листок нетрудоспособности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u="sng" dirty="0">
                <a:solidFill>
                  <a:srgbClr val="002060"/>
                </a:solidFill>
              </a:rPr>
              <a:t>по уходу</a:t>
            </a:r>
            <a:r>
              <a:rPr lang="ru-RU" sz="3200" b="1" dirty="0">
                <a:solidFill>
                  <a:srgbClr val="002060"/>
                </a:solidFill>
              </a:rPr>
              <a:t>: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0117" y="1600200"/>
            <a:ext cx="9690683" cy="506916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за больным членом семьи старше 15 лет </a:t>
            </a:r>
            <a:r>
              <a:rPr lang="ru-RU" b="1" dirty="0">
                <a:solidFill>
                  <a:srgbClr val="002060"/>
                </a:solidFill>
              </a:rPr>
              <a:t>при стационарном лечении;</a:t>
            </a:r>
          </a:p>
          <a:p>
            <a:r>
              <a:rPr lang="ru-RU" b="1" dirty="0">
                <a:solidFill>
                  <a:srgbClr val="002060"/>
                </a:solidFill>
              </a:rPr>
              <a:t> за хроническими больными </a:t>
            </a:r>
            <a:r>
              <a:rPr lang="ru-RU" b="1" u="sng" dirty="0">
                <a:solidFill>
                  <a:srgbClr val="002060"/>
                </a:solidFill>
              </a:rPr>
              <a:t>в период ре</a:t>
            </a:r>
            <a:r>
              <a:rPr lang="ru-RU" b="1" dirty="0">
                <a:solidFill>
                  <a:srgbClr val="002060"/>
                </a:solidFill>
              </a:rPr>
              <a:t>миссии;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в период ежегодного оплачиваемого отпуска и отпуска без сохранения заработной платы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 в период отпуска по беременности и родам;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в период отпуска по уходу за ребенком до достижения им возраста трех лет.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239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Порядок выдачи листка нетрудоспособности по беременности и родам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1394" y="1268760"/>
            <a:ext cx="9749406" cy="540060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Листок нетрудоспособности по беременности и родам выдается </a:t>
            </a:r>
            <a:r>
              <a:rPr lang="ru-RU" u="sng" dirty="0">
                <a:solidFill>
                  <a:srgbClr val="002060"/>
                </a:solidFill>
              </a:rPr>
              <a:t>врачом акушером-гинекологом</a:t>
            </a:r>
            <a:r>
              <a:rPr lang="ru-RU" dirty="0">
                <a:solidFill>
                  <a:srgbClr val="002060"/>
                </a:solidFill>
              </a:rPr>
              <a:t>, при его отсутствии – врачом общей практики (семейным врачом), а при отсутствии врача – фельдшером. Выдача листка нетрудоспособности по беременности и родам производится </a:t>
            </a:r>
            <a:r>
              <a:rPr lang="ru-RU" u="sng" dirty="0">
                <a:solidFill>
                  <a:srgbClr val="002060"/>
                </a:solidFill>
              </a:rPr>
              <a:t>в 30 недель беременности </a:t>
            </a:r>
            <a:r>
              <a:rPr lang="ru-RU" dirty="0">
                <a:solidFill>
                  <a:srgbClr val="002060"/>
                </a:solidFill>
              </a:rPr>
              <a:t>единовременно продолжительностью </a:t>
            </a:r>
            <a:r>
              <a:rPr lang="ru-RU" dirty="0">
                <a:solidFill>
                  <a:srgbClr val="C00000"/>
                </a:solidFill>
              </a:rPr>
              <a:t>140 календарных дней (70 календарных дней до родов и 70 календарных дней после родов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r>
              <a:rPr lang="ru-RU" u="sng" dirty="0">
                <a:solidFill>
                  <a:srgbClr val="C00000"/>
                </a:solidFill>
              </a:rPr>
              <a:t>При многоплодной беременности</a:t>
            </a:r>
            <a:r>
              <a:rPr lang="ru-RU" dirty="0">
                <a:solidFill>
                  <a:srgbClr val="002060"/>
                </a:solidFill>
              </a:rPr>
              <a:t> листок нетрудоспособности по беременности и родам выдается </a:t>
            </a:r>
            <a:r>
              <a:rPr lang="ru-RU" u="sng" dirty="0">
                <a:solidFill>
                  <a:srgbClr val="002060"/>
                </a:solidFill>
              </a:rPr>
              <a:t>в 28 недель беременности </a:t>
            </a:r>
            <a:r>
              <a:rPr lang="ru-RU" dirty="0">
                <a:solidFill>
                  <a:srgbClr val="002060"/>
                </a:solidFill>
              </a:rPr>
              <a:t>единовременно продолжительностью </a:t>
            </a:r>
            <a:r>
              <a:rPr lang="ru-RU" dirty="0">
                <a:solidFill>
                  <a:srgbClr val="C00000"/>
                </a:solidFill>
              </a:rPr>
              <a:t>194 календарных дня (84 календарных дня до родов и 110 календарных дней после родов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92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7591" y="88289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Порядок выдачи листка нетрудоспособности по беременности и родам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0451" y="1268760"/>
            <a:ext cx="9640349" cy="5589240"/>
          </a:xfrm>
        </p:spPr>
        <p:txBody>
          <a:bodyPr>
            <a:normAutofit/>
          </a:bodyPr>
          <a:lstStyle/>
          <a:p>
            <a:r>
              <a:rPr lang="ru-RU" sz="2400" u="sng" dirty="0">
                <a:solidFill>
                  <a:srgbClr val="002060"/>
                </a:solidFill>
              </a:rPr>
              <a:t>В случае если </a:t>
            </a:r>
            <a:r>
              <a:rPr lang="ru-RU" sz="2400" u="sng" dirty="0">
                <a:solidFill>
                  <a:srgbClr val="C00000"/>
                </a:solidFill>
              </a:rPr>
              <a:t>женщина</a:t>
            </a:r>
            <a:r>
              <a:rPr lang="ru-RU" sz="2400" u="sng" dirty="0">
                <a:solidFill>
                  <a:srgbClr val="002060"/>
                </a:solidFill>
              </a:rPr>
              <a:t> при обращении в медицинскую организацию в установленный срок </a:t>
            </a:r>
            <a:r>
              <a:rPr lang="ru-RU" sz="2400" u="sng" dirty="0">
                <a:solidFill>
                  <a:srgbClr val="C00000"/>
                </a:solidFill>
              </a:rPr>
              <a:t>отказывается</a:t>
            </a:r>
            <a:r>
              <a:rPr lang="ru-RU" sz="2400" u="sng" dirty="0">
                <a:solidFill>
                  <a:srgbClr val="002060"/>
                </a:solidFill>
              </a:rPr>
              <a:t> </a:t>
            </a:r>
            <a:r>
              <a:rPr lang="ru-RU" sz="2400" u="sng" dirty="0">
                <a:solidFill>
                  <a:srgbClr val="C00000"/>
                </a:solidFill>
              </a:rPr>
              <a:t>от получения листка нетрудоспособности</a:t>
            </a:r>
            <a:r>
              <a:rPr lang="ru-RU" sz="2400" u="sng" dirty="0">
                <a:solidFill>
                  <a:srgbClr val="002060"/>
                </a:solidFill>
              </a:rPr>
              <a:t> по беременности и родам </a:t>
            </a:r>
            <a:r>
              <a:rPr lang="ru-RU" sz="2400" dirty="0">
                <a:solidFill>
                  <a:srgbClr val="002060"/>
                </a:solidFill>
              </a:rPr>
              <a:t>на период отпуска по беременности и родам, ее отказ фиксируется в медицинской документации. Согласно внесенным изменениям </a:t>
            </a:r>
            <a:r>
              <a:rPr lang="ru-RU" sz="2400" u="sng" dirty="0">
                <a:solidFill>
                  <a:srgbClr val="C00000"/>
                </a:solidFill>
              </a:rPr>
              <a:t>при повторном обращении </a:t>
            </a:r>
            <a:r>
              <a:rPr lang="ru-RU" sz="2400" dirty="0">
                <a:solidFill>
                  <a:srgbClr val="002060"/>
                </a:solidFill>
              </a:rPr>
              <a:t>женщины до родов за листком нетрудоспособности по беременности и родам для оформления отпуска по беременности и родам </a:t>
            </a:r>
            <a:r>
              <a:rPr lang="ru-RU" sz="2400" u="sng" dirty="0">
                <a:solidFill>
                  <a:srgbClr val="002060"/>
                </a:solidFill>
              </a:rPr>
              <a:t>листок нетрудоспособности </a:t>
            </a:r>
            <a:r>
              <a:rPr lang="ru-RU" sz="2400" u="sng" dirty="0">
                <a:solidFill>
                  <a:srgbClr val="C00000"/>
                </a:solidFill>
              </a:rPr>
              <a:t>выдается</a:t>
            </a:r>
            <a:r>
              <a:rPr lang="ru-RU" sz="2400" u="sng" dirty="0">
                <a:solidFill>
                  <a:srgbClr val="002060"/>
                </a:solidFill>
              </a:rPr>
              <a:t> на 140 календарных дней </a:t>
            </a:r>
            <a:r>
              <a:rPr lang="ru-RU" sz="2400" dirty="0">
                <a:solidFill>
                  <a:srgbClr val="002060"/>
                </a:solidFill>
              </a:rPr>
              <a:t>(</a:t>
            </a:r>
            <a:r>
              <a:rPr lang="ru-RU" sz="2400" u="sng" dirty="0">
                <a:solidFill>
                  <a:srgbClr val="002060"/>
                </a:solidFill>
              </a:rPr>
              <a:t>на 194 календарных дня – при многоплодной беременности).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ЛН выдается сроком </a:t>
            </a:r>
            <a:r>
              <a:rPr lang="ru-RU" sz="2400" u="sng" dirty="0">
                <a:solidFill>
                  <a:srgbClr val="C00000"/>
                </a:solidFill>
              </a:rPr>
              <a:t>на 156 календарных дней при родах, наступивших в период от 22 (ранее – от 28) до 30 недель беременности.</a:t>
            </a:r>
          </a:p>
          <a:p>
            <a:r>
              <a:rPr lang="ru-RU" sz="2400" u="sng" dirty="0">
                <a:solidFill>
                  <a:srgbClr val="C00000"/>
                </a:solidFill>
              </a:rPr>
              <a:t>При прерывании беременности </a:t>
            </a:r>
            <a:r>
              <a:rPr lang="ru-RU" sz="2400" u="sng" dirty="0">
                <a:solidFill>
                  <a:srgbClr val="002060"/>
                </a:solidFill>
              </a:rPr>
              <a:t>при сроке </a:t>
            </a:r>
            <a:r>
              <a:rPr lang="ru-RU" sz="2400" u="sng" dirty="0">
                <a:solidFill>
                  <a:srgbClr val="C00000"/>
                </a:solidFill>
              </a:rPr>
              <a:t>до 21 полной недели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беременности больничный лист выдается  на весь период нетрудоспособности, но на срок </a:t>
            </a:r>
            <a:r>
              <a:rPr lang="ru-RU" sz="2400" u="sng" dirty="0">
                <a:solidFill>
                  <a:srgbClr val="C00000"/>
                </a:solidFill>
              </a:rPr>
              <a:t>не менее трех дней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49650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Правила оформления ЛН: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5677" y="1124744"/>
            <a:ext cx="9355123" cy="54006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>
                <a:solidFill>
                  <a:srgbClr val="002060"/>
                </a:solidFill>
              </a:rPr>
              <a:t>Медицинские работники получают бланки документов, удостоверяющих временную нетрудоспособность, под расписку от лиц, уполномоченных руководителем учреждения и ответственных за их хранение и учет, и несут за их сохранность персональную ответственность.</a:t>
            </a:r>
          </a:p>
          <a:p>
            <a:pPr fontAlgn="base"/>
            <a:r>
              <a:rPr lang="ru-RU" dirty="0">
                <a:solidFill>
                  <a:srgbClr val="002060"/>
                </a:solidFill>
              </a:rPr>
              <a:t>Учет бланков документов, выдаваемых медицинским работником и закрытых ими (по сданным корешкам), производится </a:t>
            </a:r>
            <a:r>
              <a:rPr lang="ru-RU" i="1" u="sng" dirty="0">
                <a:solidFill>
                  <a:srgbClr val="C00000"/>
                </a:solidFill>
              </a:rPr>
              <a:t>в журналах регистрации (форма ОЗ6у) </a:t>
            </a:r>
            <a:r>
              <a:rPr lang="ru-RU" dirty="0">
                <a:solidFill>
                  <a:srgbClr val="002060"/>
                </a:solidFill>
              </a:rPr>
              <a:t>отдельно для листков нетрудоспособности и справок (форма 095у).</a:t>
            </a:r>
          </a:p>
          <a:p>
            <a:r>
              <a:rPr lang="ru-RU" dirty="0">
                <a:solidFill>
                  <a:srgbClr val="002060"/>
                </a:solidFill>
              </a:rPr>
              <a:t>Испорченные бланки документов, удостоверяющих временную нетрудоспособность, уничтожаются по акту комиссией в конце календарного года, а корешки использованных бланков хранятся в течение трех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42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Правила заполнение листка нетрудоспособности: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/>
              <a:t> З</a:t>
            </a:r>
            <a:r>
              <a:rPr lang="ru-RU" b="1" dirty="0">
                <a:solidFill>
                  <a:srgbClr val="002060"/>
                </a:solidFill>
              </a:rPr>
              <a:t>аписи в листке нетрудоспособности выполняются на русском языке </a:t>
            </a:r>
            <a:r>
              <a:rPr lang="ru-RU" b="1" u="sng" dirty="0">
                <a:solidFill>
                  <a:srgbClr val="002060"/>
                </a:solidFill>
              </a:rPr>
              <a:t>печатными заглавными буквами чернилами черного цвета либо с применением печатающих устройств.</a:t>
            </a:r>
            <a:r>
              <a:rPr lang="ru-RU" b="1" dirty="0">
                <a:solidFill>
                  <a:srgbClr val="002060"/>
                </a:solidFill>
              </a:rPr>
              <a:t> При его заполнении допускается использование </a:t>
            </a:r>
            <a:r>
              <a:rPr lang="ru-RU" b="1" dirty="0" err="1">
                <a:solidFill>
                  <a:srgbClr val="002060"/>
                </a:solidFill>
              </a:rPr>
              <a:t>гелевой</a:t>
            </a:r>
            <a:r>
              <a:rPr lang="ru-RU" b="1" dirty="0">
                <a:solidFill>
                  <a:srgbClr val="002060"/>
                </a:solidFill>
              </a:rPr>
              <a:t>, капиллярной или перьевой ручки, причем на использование шариковой ручки установлен запрет. </a:t>
            </a:r>
          </a:p>
          <a:p>
            <a:r>
              <a:rPr lang="ru-RU" b="1" dirty="0">
                <a:solidFill>
                  <a:srgbClr val="002060"/>
                </a:solidFill>
              </a:rPr>
              <a:t>Записи в листке нетрудоспособности </a:t>
            </a:r>
            <a:r>
              <a:rPr lang="ru-RU" b="1" u="sng" dirty="0">
                <a:solidFill>
                  <a:srgbClr val="002060"/>
                </a:solidFill>
              </a:rPr>
              <a:t>не должны заходить за пределы границ ячеек, </a:t>
            </a:r>
            <a:r>
              <a:rPr lang="ru-RU" b="1" dirty="0">
                <a:solidFill>
                  <a:srgbClr val="002060"/>
                </a:solidFill>
              </a:rPr>
              <a:t>предусмотренных для внесения соответствующих записей. </a:t>
            </a:r>
            <a:r>
              <a:rPr lang="ru-RU" b="1" u="sng" dirty="0">
                <a:solidFill>
                  <a:srgbClr val="002060"/>
                </a:solidFill>
              </a:rPr>
              <a:t>Кроме того уточнено, что </a:t>
            </a:r>
            <a:r>
              <a:rPr lang="ru-RU" b="1" u="sng" dirty="0">
                <a:solidFill>
                  <a:srgbClr val="C00000"/>
                </a:solidFill>
              </a:rPr>
              <a:t>при наличии ошибок в заполнении листка </a:t>
            </a:r>
            <a:r>
              <a:rPr lang="ru-RU" b="1" u="sng" dirty="0">
                <a:solidFill>
                  <a:srgbClr val="002060"/>
                </a:solidFill>
              </a:rPr>
              <a:t>нетрудоспособности он считается испорченным, и взамен него оформляется </a:t>
            </a:r>
            <a:r>
              <a:rPr lang="ru-RU" b="1" u="sng" dirty="0">
                <a:solidFill>
                  <a:srgbClr val="C00000"/>
                </a:solidFill>
              </a:rPr>
              <a:t>дубликат</a:t>
            </a:r>
            <a:r>
              <a:rPr lang="ru-RU" b="1" u="sng" dirty="0">
                <a:solidFill>
                  <a:srgbClr val="002060"/>
                </a:solidFill>
              </a:rPr>
              <a:t> листка нетрудоспособности.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(Напомним, что ранее предусматривалась выдача нового листка нетрудоспособности).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224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2060"/>
                </a:solidFill>
              </a:rPr>
              <a:t>Причины временной нетрудоспособности , предусмотренные действующим законодательством: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55679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u="sng" dirty="0">
                <a:solidFill>
                  <a:srgbClr val="C00000"/>
                </a:solidFill>
              </a:rPr>
              <a:t>Виды временной нетрудоспособности: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заболеваниях и травмах;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санаторно-курортном лечении и медицинской реабилитации;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по уходу за больным членом семьи, здоровым ребенком и ребенком-инвалидом;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карантине;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беременности и родах;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направлении на судебно-медицинскую или судебно-психиатрическую экспертизу;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при протезировании.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684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Заполнение листка нетрудоспособности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5112568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>
                <a:solidFill>
                  <a:srgbClr val="C00000"/>
                </a:solidFill>
              </a:rPr>
              <a:t>В строке </a:t>
            </a:r>
            <a:r>
              <a:rPr lang="ru-RU" sz="5100" b="1" dirty="0">
                <a:solidFill>
                  <a:srgbClr val="C00000"/>
                </a:solidFill>
              </a:rPr>
              <a:t>«Причина нетрудоспособности» </a:t>
            </a:r>
            <a:r>
              <a:rPr lang="ru-RU" b="1" dirty="0">
                <a:solidFill>
                  <a:srgbClr val="002060"/>
                </a:solidFill>
              </a:rPr>
              <a:t>в ячейках «код» [ ] [ ] указывается соответствующий </a:t>
            </a:r>
            <a:r>
              <a:rPr lang="ru-RU" b="1" i="1" u="sng" dirty="0">
                <a:solidFill>
                  <a:srgbClr val="002060"/>
                </a:solidFill>
              </a:rPr>
              <a:t>двухзначный код:</a:t>
            </a:r>
          </a:p>
          <a:p>
            <a:r>
              <a:rPr lang="ru-RU" b="1" dirty="0">
                <a:solidFill>
                  <a:srgbClr val="C00000"/>
                </a:solidFill>
              </a:rPr>
              <a:t>01</a:t>
            </a:r>
            <a:r>
              <a:rPr lang="ru-RU" b="1" dirty="0">
                <a:solidFill>
                  <a:srgbClr val="002060"/>
                </a:solidFill>
              </a:rPr>
              <a:t> – заболевание;</a:t>
            </a:r>
          </a:p>
          <a:p>
            <a:r>
              <a:rPr lang="ru-RU" b="1" dirty="0">
                <a:solidFill>
                  <a:srgbClr val="C00000"/>
                </a:solidFill>
              </a:rPr>
              <a:t>02</a:t>
            </a:r>
            <a:r>
              <a:rPr lang="ru-RU" b="1" dirty="0">
                <a:solidFill>
                  <a:srgbClr val="002060"/>
                </a:solidFill>
              </a:rPr>
              <a:t> – травма;</a:t>
            </a:r>
          </a:p>
          <a:p>
            <a:r>
              <a:rPr lang="ru-RU" b="1" dirty="0">
                <a:solidFill>
                  <a:srgbClr val="C00000"/>
                </a:solidFill>
              </a:rPr>
              <a:t>03</a:t>
            </a:r>
            <a:r>
              <a:rPr lang="ru-RU" b="1" dirty="0">
                <a:solidFill>
                  <a:srgbClr val="002060"/>
                </a:solidFill>
              </a:rPr>
              <a:t> – карантин;</a:t>
            </a:r>
          </a:p>
          <a:p>
            <a:r>
              <a:rPr lang="ru-RU" b="1" dirty="0">
                <a:solidFill>
                  <a:srgbClr val="C00000"/>
                </a:solidFill>
              </a:rPr>
              <a:t>04</a:t>
            </a:r>
            <a:r>
              <a:rPr lang="ru-RU" b="1" dirty="0">
                <a:solidFill>
                  <a:srgbClr val="002060"/>
                </a:solidFill>
              </a:rPr>
              <a:t> – несчастный случай на производстве или его последствия;</a:t>
            </a:r>
          </a:p>
          <a:p>
            <a:r>
              <a:rPr lang="ru-RU" b="1" dirty="0">
                <a:solidFill>
                  <a:srgbClr val="C00000"/>
                </a:solidFill>
              </a:rPr>
              <a:t>05</a:t>
            </a:r>
            <a:r>
              <a:rPr lang="ru-RU" b="1" dirty="0">
                <a:solidFill>
                  <a:srgbClr val="002060"/>
                </a:solidFill>
              </a:rPr>
              <a:t> – отпуск по беременности и родам;</a:t>
            </a:r>
          </a:p>
          <a:p>
            <a:r>
              <a:rPr lang="ru-RU" b="1" dirty="0">
                <a:solidFill>
                  <a:srgbClr val="C00000"/>
                </a:solidFill>
              </a:rPr>
              <a:t>06 </a:t>
            </a:r>
            <a:r>
              <a:rPr lang="ru-RU" b="1" dirty="0">
                <a:solidFill>
                  <a:srgbClr val="002060"/>
                </a:solidFill>
              </a:rPr>
              <a:t>– протезирование в стационаре;</a:t>
            </a:r>
          </a:p>
          <a:p>
            <a:r>
              <a:rPr lang="ru-RU" b="1" dirty="0">
                <a:solidFill>
                  <a:srgbClr val="C00000"/>
                </a:solidFill>
              </a:rPr>
              <a:t>07</a:t>
            </a:r>
            <a:r>
              <a:rPr lang="ru-RU" b="1" dirty="0">
                <a:solidFill>
                  <a:srgbClr val="002060"/>
                </a:solidFill>
              </a:rPr>
              <a:t> – профессиональное заболевание или его обострение;</a:t>
            </a:r>
          </a:p>
          <a:p>
            <a:r>
              <a:rPr lang="ru-RU" b="1" dirty="0">
                <a:solidFill>
                  <a:srgbClr val="C00000"/>
                </a:solidFill>
              </a:rPr>
              <a:t>08</a:t>
            </a:r>
            <a:r>
              <a:rPr lang="ru-RU" b="1" dirty="0">
                <a:solidFill>
                  <a:srgbClr val="002060"/>
                </a:solidFill>
              </a:rPr>
              <a:t> – долечивание в санатории;</a:t>
            </a:r>
          </a:p>
          <a:p>
            <a:r>
              <a:rPr lang="ru-RU" b="1" dirty="0">
                <a:solidFill>
                  <a:srgbClr val="C00000"/>
                </a:solidFill>
              </a:rPr>
              <a:t>09</a:t>
            </a:r>
            <a:r>
              <a:rPr lang="ru-RU" b="1" dirty="0">
                <a:solidFill>
                  <a:srgbClr val="002060"/>
                </a:solidFill>
              </a:rPr>
              <a:t> – уход за больным членом семьи;</a:t>
            </a:r>
          </a:p>
          <a:p>
            <a:r>
              <a:rPr lang="ru-RU" b="1" dirty="0">
                <a:solidFill>
                  <a:srgbClr val="C00000"/>
                </a:solidFill>
              </a:rPr>
              <a:t>10</a:t>
            </a:r>
            <a:r>
              <a:rPr lang="ru-RU" b="1" dirty="0">
                <a:solidFill>
                  <a:srgbClr val="002060"/>
                </a:solidFill>
              </a:rPr>
              <a:t> – иное состояние (отравление, проведение манипуляций и др.);</a:t>
            </a:r>
          </a:p>
          <a:p>
            <a:r>
              <a:rPr lang="ru-RU" b="1" dirty="0">
                <a:solidFill>
                  <a:srgbClr val="C00000"/>
                </a:solidFill>
              </a:rPr>
              <a:t>11</a:t>
            </a:r>
            <a:r>
              <a:rPr lang="ru-RU" b="1" dirty="0">
                <a:solidFill>
                  <a:srgbClr val="002060"/>
                </a:solidFill>
              </a:rPr>
              <a:t> – заболевание, указанное в пункте 1 Перечня социально значимых заболеваний, утвержденных постановлением правительства РФ от 1 декабря 2004 г. №715;</a:t>
            </a:r>
          </a:p>
          <a:p>
            <a:r>
              <a:rPr lang="ru-RU" b="1" dirty="0">
                <a:solidFill>
                  <a:srgbClr val="C00000"/>
                </a:solidFill>
              </a:rPr>
              <a:t>12</a:t>
            </a:r>
            <a:r>
              <a:rPr lang="ru-RU" b="1" dirty="0">
                <a:solidFill>
                  <a:srgbClr val="002060"/>
                </a:solidFill>
              </a:rPr>
              <a:t> – в случае заболевания ребенка в возрасте до 7 лет, включенного в перечень заболеваний, определяемых МЗСР РФ часть 5 статьи 6 ФЗ №255;</a:t>
            </a:r>
          </a:p>
          <a:p>
            <a:r>
              <a:rPr lang="ru-RU" b="1" dirty="0">
                <a:solidFill>
                  <a:srgbClr val="C00000"/>
                </a:solidFill>
              </a:rPr>
              <a:t>13</a:t>
            </a:r>
            <a:r>
              <a:rPr lang="ru-RU" b="1" dirty="0">
                <a:solidFill>
                  <a:srgbClr val="002060"/>
                </a:solidFill>
              </a:rPr>
              <a:t> – ребенок-инвалид;</a:t>
            </a:r>
          </a:p>
          <a:p>
            <a:r>
              <a:rPr lang="ru-RU" b="1" dirty="0">
                <a:solidFill>
                  <a:srgbClr val="C00000"/>
                </a:solidFill>
              </a:rPr>
              <a:t>14*(21</a:t>
            </a:r>
            <a:r>
              <a:rPr lang="ru-RU" b="1" dirty="0">
                <a:solidFill>
                  <a:srgbClr val="002060"/>
                </a:solidFill>
              </a:rPr>
              <a:t>) – в случае болезни, связанной с </a:t>
            </a:r>
            <a:r>
              <a:rPr lang="ru-RU" b="1" dirty="0" err="1">
                <a:solidFill>
                  <a:srgbClr val="002060"/>
                </a:solidFill>
              </a:rPr>
              <a:t>поствакцинальным</a:t>
            </a:r>
            <a:r>
              <a:rPr lang="ru-RU" b="1" dirty="0">
                <a:solidFill>
                  <a:srgbClr val="002060"/>
                </a:solidFill>
              </a:rPr>
              <a:t> осложнением, или злокачественным новообразованием у ребенка;</a:t>
            </a:r>
          </a:p>
          <a:p>
            <a:r>
              <a:rPr lang="ru-RU" b="1" dirty="0">
                <a:solidFill>
                  <a:srgbClr val="C00000"/>
                </a:solidFill>
              </a:rPr>
              <a:t>15* (21</a:t>
            </a:r>
            <a:r>
              <a:rPr lang="ru-RU" b="1" dirty="0">
                <a:solidFill>
                  <a:srgbClr val="002060"/>
                </a:solidFill>
              </a:rPr>
              <a:t>) – ВИЧ-инфицированный ребенок;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4974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Заполнение листка нетрудоспособности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>
                <a:solidFill>
                  <a:srgbClr val="002060"/>
                </a:solidFill>
              </a:rPr>
              <a:t>В ячейках </a:t>
            </a:r>
            <a:r>
              <a:rPr lang="ru-RU" b="1" u="sng" dirty="0">
                <a:solidFill>
                  <a:srgbClr val="C00000"/>
                </a:solidFill>
              </a:rPr>
              <a:t>«</a:t>
            </a:r>
            <a:r>
              <a:rPr lang="ru-RU" b="1" u="sng" dirty="0" err="1">
                <a:solidFill>
                  <a:srgbClr val="C00000"/>
                </a:solidFill>
              </a:rPr>
              <a:t>доп</a:t>
            </a:r>
            <a:r>
              <a:rPr lang="ru-RU" b="1" u="sng" dirty="0">
                <a:solidFill>
                  <a:srgbClr val="C00000"/>
                </a:solidFill>
              </a:rPr>
              <a:t> код [ ] [ ] [ ]» </a:t>
            </a:r>
            <a:r>
              <a:rPr lang="ru-RU" b="1" u="sng" dirty="0">
                <a:solidFill>
                  <a:srgbClr val="002060"/>
                </a:solidFill>
              </a:rPr>
              <a:t>указывается дополнительный трехзначный код:</a:t>
            </a:r>
          </a:p>
          <a:p>
            <a:r>
              <a:rPr lang="ru-RU" b="1" dirty="0">
                <a:solidFill>
                  <a:srgbClr val="C00000"/>
                </a:solidFill>
              </a:rPr>
              <a:t>017</a:t>
            </a:r>
            <a:r>
              <a:rPr lang="ru-RU" b="1" dirty="0">
                <a:solidFill>
                  <a:srgbClr val="002060"/>
                </a:solidFill>
              </a:rPr>
              <a:t> – при лечении в специализированном санатории;</a:t>
            </a:r>
          </a:p>
          <a:p>
            <a:r>
              <a:rPr lang="ru-RU" b="1" dirty="0">
                <a:solidFill>
                  <a:srgbClr val="C00000"/>
                </a:solidFill>
              </a:rPr>
              <a:t>018</a:t>
            </a:r>
            <a:r>
              <a:rPr lang="ru-RU" b="1" dirty="0">
                <a:solidFill>
                  <a:srgbClr val="002060"/>
                </a:solidFill>
              </a:rPr>
              <a:t> – при санаторно-курортном лечении в связи с несчастным случаем на производстве в период временной нетрудоспособности (до направления на МСЭ);</a:t>
            </a:r>
          </a:p>
          <a:p>
            <a:r>
              <a:rPr lang="ru-RU" b="1" dirty="0">
                <a:solidFill>
                  <a:srgbClr val="C00000"/>
                </a:solidFill>
              </a:rPr>
              <a:t>019</a:t>
            </a:r>
            <a:r>
              <a:rPr lang="ru-RU" b="1" dirty="0">
                <a:solidFill>
                  <a:srgbClr val="002060"/>
                </a:solidFill>
              </a:rPr>
              <a:t> – при лечении в клинике научно-исследовательского учреждения (института) курортологии, физиотерапии и реабилитации;</a:t>
            </a:r>
          </a:p>
          <a:p>
            <a:r>
              <a:rPr lang="ru-RU" b="1" dirty="0">
                <a:solidFill>
                  <a:srgbClr val="C00000"/>
                </a:solidFill>
              </a:rPr>
              <a:t>020</a:t>
            </a:r>
            <a:r>
              <a:rPr lang="ru-RU" b="1" dirty="0">
                <a:solidFill>
                  <a:srgbClr val="002060"/>
                </a:solidFill>
              </a:rPr>
              <a:t> – при дополнительном отпуске по беременности и родам;</a:t>
            </a:r>
          </a:p>
          <a:p>
            <a:r>
              <a:rPr lang="ru-RU" b="1" dirty="0">
                <a:solidFill>
                  <a:srgbClr val="C00000"/>
                </a:solidFill>
              </a:rPr>
              <a:t>021</a:t>
            </a:r>
            <a:r>
              <a:rPr lang="ru-RU" b="1" dirty="0">
                <a:solidFill>
                  <a:srgbClr val="002060"/>
                </a:solidFill>
              </a:rPr>
              <a:t> – при заболевании или травме, наступивших вследствие алкогольного, наркотического, токсического опьянения или действия, связанных с таким опьянением;</a:t>
            </a:r>
          </a:p>
          <a:p>
            <a:pPr>
              <a:buNone/>
            </a:pPr>
            <a:r>
              <a:rPr lang="ru-RU" b="1" u="sng" dirty="0">
                <a:solidFill>
                  <a:srgbClr val="002060"/>
                </a:solidFill>
              </a:rPr>
              <a:t>В ячейках </a:t>
            </a:r>
            <a:r>
              <a:rPr lang="ru-RU" b="1" u="sng" dirty="0">
                <a:solidFill>
                  <a:srgbClr val="C00000"/>
                </a:solidFill>
              </a:rPr>
              <a:t>«код </a:t>
            </a:r>
            <a:r>
              <a:rPr lang="ru-RU" b="1" u="sng" dirty="0" err="1">
                <a:solidFill>
                  <a:srgbClr val="C00000"/>
                </a:solidFill>
              </a:rPr>
              <a:t>изм</a:t>
            </a:r>
            <a:r>
              <a:rPr lang="ru-RU" b="1" u="sng" dirty="0">
                <a:solidFill>
                  <a:srgbClr val="C00000"/>
                </a:solidFill>
              </a:rPr>
              <a:t> [ ] [ ]» </a:t>
            </a:r>
            <a:r>
              <a:rPr lang="ru-RU" b="1" u="sng" dirty="0">
                <a:solidFill>
                  <a:srgbClr val="002060"/>
                </a:solidFill>
              </a:rPr>
              <a:t>указывается соответствующий двухзначный код (из вышеперечисленных) в случае изменения причины временной нетрудоспособности;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08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Правила заполнения листка нетрудоспособности </a:t>
            </a:r>
            <a:r>
              <a:rPr lang="ru-RU" sz="3200" b="1" u="sng" dirty="0">
                <a:solidFill>
                  <a:srgbClr val="002060"/>
                </a:solidFill>
              </a:rPr>
              <a:t>по уходу: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 строке «возраст» (лет/мес.)»</a:t>
            </a:r>
            <a:r>
              <a:rPr lang="ru-RU" b="1" dirty="0">
                <a:solidFill>
                  <a:srgbClr val="002060"/>
                </a:solidFill>
              </a:rPr>
              <a:t> в первых двух ячейках указывается число полных лет больного члена семьи, за которым осуществляется уход, </a:t>
            </a:r>
          </a:p>
          <a:p>
            <a:r>
              <a:rPr lang="ru-RU" b="1" dirty="0">
                <a:solidFill>
                  <a:srgbClr val="002060"/>
                </a:solidFill>
              </a:rPr>
              <a:t>Для ребенка до 1 года – во вторых двух ячейках указывается возраст ребенка в месяцах;</a:t>
            </a:r>
          </a:p>
          <a:p>
            <a:r>
              <a:rPr lang="ru-RU" b="1" dirty="0">
                <a:solidFill>
                  <a:srgbClr val="C00000"/>
                </a:solidFill>
              </a:rPr>
              <a:t>В строке «родственная связь» </a:t>
            </a:r>
            <a:r>
              <a:rPr lang="ru-RU" b="1" dirty="0">
                <a:solidFill>
                  <a:srgbClr val="002060"/>
                </a:solidFill>
              </a:rPr>
              <a:t>указывается соответствующий двухзначный код:</a:t>
            </a:r>
          </a:p>
          <a:p>
            <a:r>
              <a:rPr lang="ru-RU" b="1" dirty="0">
                <a:solidFill>
                  <a:srgbClr val="002060"/>
                </a:solidFill>
              </a:rPr>
              <a:t>38 – мать,</a:t>
            </a:r>
          </a:p>
          <a:p>
            <a:r>
              <a:rPr lang="ru-RU" b="1" dirty="0">
                <a:solidFill>
                  <a:srgbClr val="002060"/>
                </a:solidFill>
              </a:rPr>
              <a:t>39 – отец,</a:t>
            </a:r>
          </a:p>
          <a:p>
            <a:r>
              <a:rPr lang="ru-RU" b="1" dirty="0">
                <a:solidFill>
                  <a:srgbClr val="002060"/>
                </a:solidFill>
              </a:rPr>
              <a:t>40 – опекун,</a:t>
            </a:r>
          </a:p>
          <a:p>
            <a:r>
              <a:rPr lang="ru-RU" b="1" dirty="0">
                <a:solidFill>
                  <a:srgbClr val="002060"/>
                </a:solidFill>
              </a:rPr>
              <a:t>41 – попечитель,</a:t>
            </a:r>
          </a:p>
          <a:p>
            <a:r>
              <a:rPr lang="ru-RU" b="1" dirty="0">
                <a:solidFill>
                  <a:srgbClr val="002060"/>
                </a:solidFill>
              </a:rPr>
              <a:t>42 – иной родственник, фактически осуществляющий уход за больным членом семьи;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В строке </a:t>
            </a:r>
            <a:r>
              <a:rPr lang="ru-RU" b="1" dirty="0">
                <a:solidFill>
                  <a:srgbClr val="C00000"/>
                </a:solidFill>
              </a:rPr>
              <a:t>«ФИО члена семьи, за которым осуществляется уход» </a:t>
            </a:r>
            <a:r>
              <a:rPr lang="ru-RU" b="1" dirty="0">
                <a:solidFill>
                  <a:srgbClr val="002060"/>
                </a:solidFill>
              </a:rPr>
              <a:t>– указываются эти данные с пробелом в одну ячейку.</a:t>
            </a:r>
          </a:p>
        </p:txBody>
      </p:sp>
    </p:spTree>
    <p:extLst>
      <p:ext uri="{BB962C8B-B14F-4D97-AF65-F5344CB8AC3E}">
        <p14:creationId xmlns:p14="http://schemas.microsoft.com/office/powerpoint/2010/main" val="37225778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Правила заполнения листка нетрудоспособности: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 строке «Отметки о нарушении режима» </a:t>
            </a:r>
            <a:r>
              <a:rPr lang="ru-RU" b="1" dirty="0">
                <a:solidFill>
                  <a:srgbClr val="002060"/>
                </a:solidFill>
              </a:rPr>
              <a:t>в зависимости от вида нарушения указывается соответствующий </a:t>
            </a:r>
            <a:r>
              <a:rPr lang="ru-RU" b="1" u="sng" dirty="0">
                <a:solidFill>
                  <a:srgbClr val="002060"/>
                </a:solidFill>
              </a:rPr>
              <a:t>двухзначный код:</a:t>
            </a:r>
          </a:p>
          <a:p>
            <a:r>
              <a:rPr lang="ru-RU" b="1" dirty="0">
                <a:solidFill>
                  <a:srgbClr val="C00000"/>
                </a:solidFill>
              </a:rPr>
              <a:t>23</a:t>
            </a:r>
            <a:r>
              <a:rPr lang="ru-RU" b="1" dirty="0">
                <a:solidFill>
                  <a:srgbClr val="002060"/>
                </a:solidFill>
              </a:rPr>
              <a:t> – несоблюдение предписанного режима, самовольный уход из стационара, выезд на лечение в другой административный район без разрешения лечащего врача;</a:t>
            </a:r>
          </a:p>
          <a:p>
            <a:r>
              <a:rPr lang="ru-RU" b="1" dirty="0">
                <a:solidFill>
                  <a:srgbClr val="C00000"/>
                </a:solidFill>
              </a:rPr>
              <a:t>24</a:t>
            </a:r>
            <a:r>
              <a:rPr lang="ru-RU" b="1" dirty="0">
                <a:solidFill>
                  <a:srgbClr val="002060"/>
                </a:solidFill>
              </a:rPr>
              <a:t> – несвоевременная явка на прием к врачу;</a:t>
            </a:r>
          </a:p>
          <a:p>
            <a:r>
              <a:rPr lang="ru-RU" b="1" dirty="0">
                <a:solidFill>
                  <a:srgbClr val="C00000"/>
                </a:solidFill>
              </a:rPr>
              <a:t>25</a:t>
            </a:r>
            <a:r>
              <a:rPr lang="ru-RU" b="1" dirty="0">
                <a:solidFill>
                  <a:srgbClr val="002060"/>
                </a:solidFill>
              </a:rPr>
              <a:t> – выход на работу без выписки;</a:t>
            </a:r>
          </a:p>
          <a:p>
            <a:r>
              <a:rPr lang="ru-RU" b="1" dirty="0">
                <a:solidFill>
                  <a:srgbClr val="C00000"/>
                </a:solidFill>
              </a:rPr>
              <a:t>26</a:t>
            </a:r>
            <a:r>
              <a:rPr lang="ru-RU" b="1" dirty="0">
                <a:solidFill>
                  <a:srgbClr val="002060"/>
                </a:solidFill>
              </a:rPr>
              <a:t> – отказ от направления в учреждение МСЭ;</a:t>
            </a:r>
          </a:p>
          <a:p>
            <a:r>
              <a:rPr lang="ru-RU" b="1" dirty="0">
                <a:solidFill>
                  <a:srgbClr val="C00000"/>
                </a:solidFill>
              </a:rPr>
              <a:t>27</a:t>
            </a:r>
            <a:r>
              <a:rPr lang="ru-RU" b="1" dirty="0">
                <a:solidFill>
                  <a:srgbClr val="002060"/>
                </a:solidFill>
              </a:rPr>
              <a:t> – несвоевременная явка в учреждение МСЭ;</a:t>
            </a:r>
          </a:p>
          <a:p>
            <a:r>
              <a:rPr lang="ru-RU" b="1" dirty="0">
                <a:solidFill>
                  <a:srgbClr val="C00000"/>
                </a:solidFill>
              </a:rPr>
              <a:t>28</a:t>
            </a:r>
            <a:r>
              <a:rPr lang="ru-RU" b="1" dirty="0">
                <a:solidFill>
                  <a:srgbClr val="002060"/>
                </a:solidFill>
              </a:rPr>
              <a:t> – другие нарушения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u="sng" dirty="0">
                <a:solidFill>
                  <a:srgbClr val="002060"/>
                </a:solidFill>
              </a:rPr>
              <a:t>В строке «Дата» </a:t>
            </a:r>
            <a:r>
              <a:rPr lang="ru-RU" b="1" dirty="0">
                <a:solidFill>
                  <a:srgbClr val="002060"/>
                </a:solidFill>
              </a:rPr>
              <a:t>указывается дата нарушения, в поле </a:t>
            </a:r>
            <a:r>
              <a:rPr lang="ru-RU" b="1" u="sng" dirty="0">
                <a:solidFill>
                  <a:srgbClr val="002060"/>
                </a:solidFill>
              </a:rPr>
              <a:t>«Подпись врача»</a:t>
            </a:r>
            <a:r>
              <a:rPr lang="ru-RU" b="1" dirty="0">
                <a:solidFill>
                  <a:srgbClr val="002060"/>
                </a:solidFill>
              </a:rPr>
              <a:t> ставится подпись лечащего врача.</a:t>
            </a:r>
          </a:p>
        </p:txBody>
      </p:sp>
    </p:spTree>
    <p:extLst>
      <p:ext uri="{BB962C8B-B14F-4D97-AF65-F5344CB8AC3E}">
        <p14:creationId xmlns:p14="http://schemas.microsoft.com/office/powerpoint/2010/main" val="39356016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На медико-социальную экспертизу (МСЭ) граждане направляются: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3006" y="1412776"/>
            <a:ext cx="9757794" cy="525658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Лечащими врачами </a:t>
            </a:r>
            <a:r>
              <a:rPr lang="ru-RU" b="1" u="sng" dirty="0">
                <a:solidFill>
                  <a:srgbClr val="002060"/>
                </a:solidFill>
              </a:rPr>
              <a:t>амбулаторно-поликлинических </a:t>
            </a:r>
            <a:r>
              <a:rPr lang="ru-RU" b="1" dirty="0">
                <a:solidFill>
                  <a:srgbClr val="002060"/>
                </a:solidFill>
              </a:rPr>
              <a:t> учреждений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после утверждения направления врачебной комиссией учреждения </a:t>
            </a:r>
            <a:r>
              <a:rPr lang="ru-RU" b="1" dirty="0">
                <a:solidFill>
                  <a:srgbClr val="002060"/>
                </a:solidFill>
              </a:rPr>
              <a:t>и заполнения </a:t>
            </a:r>
            <a:r>
              <a:rPr lang="ru-RU" b="1" dirty="0">
                <a:solidFill>
                  <a:srgbClr val="C00000"/>
                </a:solidFill>
              </a:rPr>
              <a:t>посыльного листа на МСЭ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При направлении на МСЭ </a:t>
            </a:r>
            <a:r>
              <a:rPr lang="ru-RU" b="1" dirty="0">
                <a:solidFill>
                  <a:srgbClr val="002060"/>
                </a:solidFill>
              </a:rPr>
              <a:t>в соответствующей графе листка указывается </a:t>
            </a:r>
            <a:r>
              <a:rPr lang="ru-RU" b="1" dirty="0">
                <a:solidFill>
                  <a:srgbClr val="C00000"/>
                </a:solidFill>
              </a:rPr>
              <a:t>дата направления</a:t>
            </a:r>
            <a:r>
              <a:rPr lang="ru-RU" b="1" dirty="0">
                <a:solidFill>
                  <a:srgbClr val="002060"/>
                </a:solidFill>
              </a:rPr>
              <a:t>, и он подписывается лечащим врачом и председателем   врачебной комиссии.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При установлении МСЭ группы инвалидности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листок нетрудоспособности </a:t>
            </a:r>
            <a:r>
              <a:rPr lang="ru-RU" b="1" dirty="0">
                <a:solidFill>
                  <a:srgbClr val="C00000"/>
                </a:solidFill>
              </a:rPr>
              <a:t>закрывается датой регистрации на МСЭ направления </a:t>
            </a:r>
            <a:r>
              <a:rPr lang="ru-RU" b="1" dirty="0">
                <a:solidFill>
                  <a:srgbClr val="002060"/>
                </a:solidFill>
              </a:rPr>
              <a:t>(посыльного листа) больного на медико-социальную экспертизу.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Лицам, не признанным инвалидами</a:t>
            </a:r>
            <a:r>
              <a:rPr lang="ru-RU" b="1" dirty="0">
                <a:solidFill>
                  <a:srgbClr val="C00000"/>
                </a:solidFill>
              </a:rPr>
              <a:t>, листок нетрудоспособности продлевается</a:t>
            </a:r>
            <a:r>
              <a:rPr lang="ru-RU" b="1" dirty="0">
                <a:solidFill>
                  <a:srgbClr val="002060"/>
                </a:solidFill>
              </a:rPr>
              <a:t> в лечебно-профилактическом учреждении до восстановления трудоспособности или повторного направления на медико-социальную экспертизу или закрывается.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При отказе больного </a:t>
            </a:r>
            <a:r>
              <a:rPr lang="ru-RU" b="1" dirty="0">
                <a:solidFill>
                  <a:srgbClr val="002060"/>
                </a:solidFill>
              </a:rPr>
              <a:t>от направления на медико-социальную экспертизу или его несвоевременной явке по неуважительной причине листок нетрудоспособности </a:t>
            </a:r>
            <a:r>
              <a:rPr lang="ru-RU" b="1" dirty="0">
                <a:solidFill>
                  <a:srgbClr val="C00000"/>
                </a:solidFill>
              </a:rPr>
              <a:t>не продлевается со дня отказа или дня регистрации документов на МСЭК,</a:t>
            </a:r>
            <a:r>
              <a:rPr lang="ru-RU" b="1" dirty="0">
                <a:solidFill>
                  <a:srgbClr val="002060"/>
                </a:solidFill>
              </a:rPr>
              <a:t> о чем указывается в листе нетрудоспособности специальными кодами.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5492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Правила оформления ЛН: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3064" y="1412776"/>
            <a:ext cx="10024844" cy="511256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i="1" u="sng" dirty="0">
                <a:solidFill>
                  <a:srgbClr val="C00000"/>
                </a:solidFill>
              </a:rPr>
              <a:t>В графе "отметка о нарушении режима</a:t>
            </a:r>
            <a:r>
              <a:rPr lang="ru-RU" b="1" u="sng" dirty="0">
                <a:solidFill>
                  <a:srgbClr val="002060"/>
                </a:solidFill>
              </a:rPr>
              <a:t>" </a:t>
            </a:r>
            <a:r>
              <a:rPr lang="ru-RU" b="1" dirty="0">
                <a:solidFill>
                  <a:srgbClr val="002060"/>
                </a:solidFill>
              </a:rPr>
              <a:t>ставятся </a:t>
            </a:r>
            <a:r>
              <a:rPr lang="ru-RU" b="1" dirty="0">
                <a:solidFill>
                  <a:srgbClr val="C00000"/>
                </a:solidFill>
              </a:rPr>
              <a:t>код,</a:t>
            </a:r>
            <a:r>
              <a:rPr lang="ru-RU" b="1" dirty="0">
                <a:solidFill>
                  <a:srgbClr val="002060"/>
                </a:solidFill>
              </a:rPr>
              <a:t> соответствующий </a:t>
            </a:r>
            <a:r>
              <a:rPr lang="ru-RU" b="1" dirty="0">
                <a:solidFill>
                  <a:srgbClr val="C00000"/>
                </a:solidFill>
              </a:rPr>
              <a:t>виду нарушения </a:t>
            </a:r>
            <a:r>
              <a:rPr lang="ru-RU" b="1" dirty="0">
                <a:solidFill>
                  <a:srgbClr val="002060"/>
                </a:solidFill>
              </a:rPr>
              <a:t>— несоблюдение предписанного режима и дата нарушения ; несвоевременная явка или неявка к врачу в указанный срок; самовольный уход из стационара; выезд, в том числе и на лечение, в другой административный район без разрешения врача в период проводимого лечения; отказ от направления или несвоевременная явка на МСЭК.</a:t>
            </a:r>
          </a:p>
          <a:p>
            <a:pPr fontAlgn="base"/>
            <a:r>
              <a:rPr lang="ru-RU" b="1" i="1" u="sng" dirty="0">
                <a:solidFill>
                  <a:srgbClr val="C00000"/>
                </a:solidFill>
              </a:rPr>
              <a:t>При несвоевременной явке с открытым листком </a:t>
            </a:r>
            <a:r>
              <a:rPr lang="ru-RU" b="1" dirty="0">
                <a:solidFill>
                  <a:srgbClr val="002060"/>
                </a:solidFill>
              </a:rPr>
              <a:t>нетрудоспособности последний, </a:t>
            </a:r>
            <a:r>
              <a:rPr lang="ru-RU" b="1" u="sng" dirty="0">
                <a:solidFill>
                  <a:srgbClr val="C00000"/>
                </a:solidFill>
              </a:rPr>
              <a:t>в случае нетрудоспособности пациента</a:t>
            </a:r>
            <a:r>
              <a:rPr lang="ru-RU" b="1" dirty="0">
                <a:solidFill>
                  <a:srgbClr val="002060"/>
                </a:solidFill>
              </a:rPr>
              <a:t>, продлевается со дня явки на прием через ВК, а если пациент </a:t>
            </a:r>
            <a:r>
              <a:rPr lang="ru-RU" b="1" dirty="0">
                <a:solidFill>
                  <a:srgbClr val="C00000"/>
                </a:solidFill>
              </a:rPr>
              <a:t>признан трудоспособным</a:t>
            </a:r>
            <a:r>
              <a:rPr lang="ru-RU" b="1" dirty="0">
                <a:solidFill>
                  <a:srgbClr val="002060"/>
                </a:solidFill>
              </a:rPr>
              <a:t>, то в графе "приступить к работе" записывается </a:t>
            </a:r>
            <a:r>
              <a:rPr lang="ru-RU" b="1" dirty="0">
                <a:solidFill>
                  <a:srgbClr val="C00000"/>
                </a:solidFill>
              </a:rPr>
              <a:t>код – «явился трудоспособным» - [36]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>
                <a:solidFill>
                  <a:srgbClr val="C00000"/>
                </a:solidFill>
              </a:rPr>
              <a:t>дата явки.</a:t>
            </a:r>
          </a:p>
          <a:p>
            <a:pPr fontAlgn="base"/>
            <a:r>
              <a:rPr lang="ru-RU" b="1" u="sng" dirty="0">
                <a:solidFill>
                  <a:srgbClr val="C00000"/>
                </a:solidFill>
              </a:rPr>
              <a:t>При отказе от направления на МСЭК</a:t>
            </a:r>
            <a:r>
              <a:rPr lang="ru-RU" b="1" dirty="0">
                <a:solidFill>
                  <a:srgbClr val="002060"/>
                </a:solidFill>
              </a:rPr>
              <a:t>, кроме </a:t>
            </a:r>
            <a:r>
              <a:rPr lang="ru-RU" b="1" u="sng" dirty="0">
                <a:solidFill>
                  <a:srgbClr val="002060"/>
                </a:solidFill>
              </a:rPr>
              <a:t>кода о нарушении режима</a:t>
            </a:r>
            <a:r>
              <a:rPr lang="ru-RU" b="1" dirty="0">
                <a:solidFill>
                  <a:srgbClr val="002060"/>
                </a:solidFill>
              </a:rPr>
              <a:t>, в графе "приступить к работе" записывается» </a:t>
            </a:r>
            <a:r>
              <a:rPr lang="ru-RU" b="1" u="sng" dirty="0">
                <a:solidFill>
                  <a:srgbClr val="002060"/>
                </a:solidFill>
              </a:rPr>
              <a:t>код от освидетельствования МСЭК отказался - </a:t>
            </a:r>
            <a:r>
              <a:rPr lang="ru-RU" b="1" u="sng" dirty="0">
                <a:solidFill>
                  <a:srgbClr val="C00000"/>
                </a:solidFill>
              </a:rPr>
              <a:t>[35]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fontAlgn="base"/>
            <a:endParaRPr lang="ru-RU" b="1" dirty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442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Правила оформления ЛН: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В </a:t>
            </a:r>
            <a:r>
              <a:rPr lang="ru-RU" b="1" dirty="0">
                <a:solidFill>
                  <a:srgbClr val="002060"/>
                </a:solidFill>
              </a:rPr>
              <a:t>указывается следующий </a:t>
            </a:r>
            <a:r>
              <a:rPr lang="ru-RU" b="1" u="sng" dirty="0">
                <a:solidFill>
                  <a:srgbClr val="002060"/>
                </a:solidFill>
              </a:rPr>
              <a:t>двухзначный код: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31 </a:t>
            </a:r>
            <a:r>
              <a:rPr lang="ru-RU" b="1" dirty="0">
                <a:solidFill>
                  <a:srgbClr val="002060"/>
                </a:solidFill>
              </a:rPr>
              <a:t>– в случае, если гражданин продолжает болеть и ему выдают новый ЛН (продолжение);</a:t>
            </a:r>
          </a:p>
          <a:p>
            <a:r>
              <a:rPr lang="ru-RU" b="1" dirty="0">
                <a:solidFill>
                  <a:srgbClr val="C00000"/>
                </a:solidFill>
              </a:rPr>
              <a:t>32</a:t>
            </a:r>
            <a:r>
              <a:rPr lang="ru-RU" b="1" dirty="0">
                <a:solidFill>
                  <a:srgbClr val="002060"/>
                </a:solidFill>
              </a:rPr>
              <a:t> – при установлении инвалидности;</a:t>
            </a:r>
          </a:p>
          <a:p>
            <a:r>
              <a:rPr lang="ru-RU" b="1" dirty="0">
                <a:solidFill>
                  <a:srgbClr val="C00000"/>
                </a:solidFill>
              </a:rPr>
              <a:t>33</a:t>
            </a:r>
            <a:r>
              <a:rPr lang="ru-RU" b="1" dirty="0">
                <a:solidFill>
                  <a:srgbClr val="002060"/>
                </a:solidFill>
              </a:rPr>
              <a:t> - при изменении группы инвалидности;</a:t>
            </a:r>
          </a:p>
          <a:p>
            <a:r>
              <a:rPr lang="ru-RU" b="1" dirty="0">
                <a:solidFill>
                  <a:srgbClr val="C00000"/>
                </a:solidFill>
              </a:rPr>
              <a:t>34</a:t>
            </a:r>
            <a:r>
              <a:rPr lang="ru-RU" b="1" dirty="0">
                <a:solidFill>
                  <a:srgbClr val="002060"/>
                </a:solidFill>
              </a:rPr>
              <a:t> – в случае смерти;</a:t>
            </a:r>
          </a:p>
          <a:p>
            <a:r>
              <a:rPr lang="ru-RU" b="1" dirty="0">
                <a:solidFill>
                  <a:srgbClr val="C00000"/>
                </a:solidFill>
              </a:rPr>
              <a:t>35</a:t>
            </a:r>
            <a:r>
              <a:rPr lang="ru-RU" b="1" dirty="0">
                <a:solidFill>
                  <a:srgbClr val="002060"/>
                </a:solidFill>
              </a:rPr>
              <a:t> – в случае отказа от проведения МСЭ;</a:t>
            </a:r>
          </a:p>
          <a:p>
            <a:r>
              <a:rPr lang="ru-RU" b="1" dirty="0">
                <a:solidFill>
                  <a:srgbClr val="C00000"/>
                </a:solidFill>
              </a:rPr>
              <a:t>36</a:t>
            </a:r>
            <a:r>
              <a:rPr lang="ru-RU" b="1" dirty="0">
                <a:solidFill>
                  <a:srgbClr val="002060"/>
                </a:solidFill>
              </a:rPr>
              <a:t> – в случае, когда гражданин после выдачи или продления листка нетрудоспособности на прием не явился, а при очередном посещении признан трудоспособным,</a:t>
            </a:r>
          </a:p>
          <a:p>
            <a:r>
              <a:rPr lang="ru-RU" b="1" dirty="0">
                <a:solidFill>
                  <a:srgbClr val="C00000"/>
                </a:solidFill>
              </a:rPr>
              <a:t>37</a:t>
            </a:r>
            <a:r>
              <a:rPr lang="ru-RU" b="1" dirty="0">
                <a:solidFill>
                  <a:srgbClr val="002060"/>
                </a:solidFill>
              </a:rPr>
              <a:t> – в случае направления на долечивание непосредственно после стационарного лечения.</a:t>
            </a:r>
          </a:p>
        </p:txBody>
      </p:sp>
    </p:spTree>
    <p:extLst>
      <p:ext uri="{BB962C8B-B14F-4D97-AF65-F5344CB8AC3E}">
        <p14:creationId xmlns:p14="http://schemas.microsoft.com/office/powerpoint/2010/main" val="22966940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A5103-3D91-40A5-ABD4-69D63B68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F4239-5253-4EB8-943B-6027CD88E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3873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Временная нетрудоспособность удостоверяется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5073427"/>
          </a:xfrm>
        </p:spPr>
        <p:txBody>
          <a:bodyPr/>
          <a:lstStyle/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i="1" u="sng" dirty="0">
                <a:solidFill>
                  <a:srgbClr val="002060"/>
                </a:solidFill>
              </a:rPr>
              <a:t>листком нетрудоспособности </a:t>
            </a:r>
          </a:p>
          <a:p>
            <a:r>
              <a:rPr lang="ru-RU" b="1" dirty="0">
                <a:solidFill>
                  <a:srgbClr val="002060"/>
                </a:solidFill>
              </a:rPr>
              <a:t>в отдельных случаях, предусмотренных действующим законодательством, </a:t>
            </a:r>
            <a:r>
              <a:rPr lang="ru-RU" b="1" i="1" u="sng" dirty="0">
                <a:solidFill>
                  <a:srgbClr val="002060"/>
                </a:solidFill>
              </a:rPr>
              <a:t>справками установленной формы</a:t>
            </a:r>
            <a:r>
              <a:rPr lang="en-US" b="1" i="1" u="sng" dirty="0">
                <a:solidFill>
                  <a:srgbClr val="002060"/>
                </a:solidFill>
              </a:rPr>
              <a:t> (</a:t>
            </a:r>
            <a:r>
              <a:rPr lang="ru-RU" b="1" i="1" u="sng" dirty="0">
                <a:solidFill>
                  <a:srgbClr val="002060"/>
                </a:solidFill>
              </a:rPr>
              <a:t>ф 095/у).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91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Нормативные документы: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 1 июля 2011 года на территории РФ действует новая форма бланка листка нетрудоспособности, которая утверждена </a:t>
            </a:r>
            <a:r>
              <a:rPr lang="ru-RU" b="1" dirty="0">
                <a:solidFill>
                  <a:srgbClr val="C00000"/>
                </a:solidFill>
              </a:rPr>
              <a:t>Приказом № 347н</a:t>
            </a:r>
            <a:r>
              <a:rPr lang="ru-RU" b="1" baseline="30000" dirty="0">
                <a:solidFill>
                  <a:srgbClr val="C00000"/>
                </a:solidFill>
              </a:rPr>
              <a:t>1</a:t>
            </a:r>
            <a:r>
              <a:rPr lang="ru-RU" b="1" dirty="0">
                <a:solidFill>
                  <a:srgbClr val="002060"/>
                </a:solidFill>
              </a:rPr>
              <a:t>. В соответствии с указанным приказом </a:t>
            </a:r>
            <a:r>
              <a:rPr lang="ru-RU" b="1" u="sng" dirty="0">
                <a:solidFill>
                  <a:srgbClr val="002060"/>
                </a:solidFill>
              </a:rPr>
              <a:t>больничный лист </a:t>
            </a:r>
            <a:r>
              <a:rPr lang="ru-RU" b="1" dirty="0">
                <a:solidFill>
                  <a:srgbClr val="002060"/>
                </a:solidFill>
              </a:rPr>
              <a:t>старого образца является недействительным с этой же даты. </a:t>
            </a:r>
          </a:p>
          <a:p>
            <a:pPr algn="l"/>
            <a:r>
              <a:rPr lang="ru-RU" b="1" dirty="0">
                <a:solidFill>
                  <a:srgbClr val="002060"/>
                </a:solidFill>
              </a:rPr>
              <a:t>Порядок выдачи </a:t>
            </a:r>
            <a:r>
              <a:rPr lang="ru-RU" b="1" u="sng" dirty="0">
                <a:solidFill>
                  <a:srgbClr val="002060"/>
                </a:solidFill>
              </a:rPr>
              <a:t>листков нетрудоспособности</a:t>
            </a:r>
            <a:r>
              <a:rPr lang="ru-RU" b="1" dirty="0">
                <a:solidFill>
                  <a:srgbClr val="002060"/>
                </a:solidFill>
              </a:rPr>
              <a:t> утвержден </a:t>
            </a:r>
            <a:r>
              <a:rPr lang="ru-RU" b="1" dirty="0">
                <a:solidFill>
                  <a:srgbClr val="C00000"/>
                </a:solidFill>
              </a:rPr>
              <a:t>Приказом МЗ РФ № 925н</a:t>
            </a:r>
            <a:r>
              <a:rPr lang="ru-RU" b="1" dirty="0">
                <a:solidFill>
                  <a:srgbClr val="002060"/>
                </a:solidFill>
              </a:rPr>
              <a:t> (от 01.09.2020 г «Об утверждении порядка выдачи и оформления листков нетрудоспособности, включая порядок формирования листков нетрудоспособности в форме электронного документа» 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</a:rPr>
              <a:t>Приказом МЗ РФ № 625н </a:t>
            </a:r>
            <a:r>
              <a:rPr lang="ru-RU" b="1" dirty="0">
                <a:solidFill>
                  <a:srgbClr val="002060"/>
                </a:solidFill>
              </a:rPr>
              <a:t>(от 23.08.2016 г. «Об утверждении Порядка проведения экспертизы временной нетрудоспособности»). </a:t>
            </a:r>
          </a:p>
          <a:p>
            <a:pPr fontAlgn="base"/>
            <a:r>
              <a:rPr lang="ru-RU" b="1" dirty="0">
                <a:solidFill>
                  <a:srgbClr val="C00000"/>
                </a:solidFill>
              </a:rPr>
              <a:t>Приказ </a:t>
            </a:r>
            <a:r>
              <a:rPr lang="ru-RU" b="1" dirty="0">
                <a:solidFill>
                  <a:srgbClr val="002060"/>
                </a:solidFill>
              </a:rPr>
              <a:t>Минздравсоцразвития России от 05.05.2012 </a:t>
            </a:r>
            <a:r>
              <a:rPr lang="ru-RU" b="1" dirty="0">
                <a:solidFill>
                  <a:srgbClr val="C00000"/>
                </a:solidFill>
              </a:rPr>
              <a:t>N 502н</a:t>
            </a:r>
            <a:r>
              <a:rPr lang="ru-RU" dirty="0">
                <a:solidFill>
                  <a:srgbClr val="002060"/>
                </a:solidFill>
              </a:rPr>
              <a:t> (ред. от 02.12.2013) "Об утверждении порядка создания и деятельности </a:t>
            </a:r>
            <a:r>
              <a:rPr lang="ru-RU" b="1" dirty="0">
                <a:solidFill>
                  <a:srgbClr val="002060"/>
                </a:solidFill>
              </a:rPr>
              <a:t>врачебной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</a:rPr>
              <a:t>комиссии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</a:rPr>
              <a:t>медицинской </a:t>
            </a:r>
            <a:r>
              <a:rPr lang="ru-RU" dirty="0">
                <a:solidFill>
                  <a:srgbClr val="002060"/>
                </a:solidFill>
              </a:rPr>
              <a:t>организации" (Зарегистрировано в Минюсте России 09.06.2012 N 24516). 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47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" t="33706" r="29302" b="6647"/>
          <a:stretch/>
        </p:blipFill>
        <p:spPr bwMode="auto">
          <a:xfrm>
            <a:off x="1524000" y="0"/>
            <a:ext cx="9144000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45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" t="35118" r="30885" b="6117"/>
          <a:stretch/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50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090" y="1"/>
            <a:ext cx="10515600" cy="780175"/>
          </a:xfrm>
        </p:spPr>
        <p:txBody>
          <a:bodyPr>
            <a:normAutofit fontScale="90000"/>
          </a:bodyPr>
          <a:lstStyle/>
          <a:p>
            <a:r>
              <a:rPr lang="ru-RU" sz="3100" b="1" u="sng" dirty="0">
                <a:solidFill>
                  <a:srgbClr val="002060"/>
                </a:solidFill>
              </a:rPr>
              <a:t>Общий порядок выдачи листков нетрудоспособности</a:t>
            </a:r>
            <a:br>
              <a:rPr lang="ru-RU" sz="3100" b="1" u="sng" dirty="0">
                <a:solidFill>
                  <a:srgbClr val="002060"/>
                </a:solidFill>
              </a:rPr>
            </a:br>
            <a:endParaRPr lang="ru-RU" sz="31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8169" y="550498"/>
            <a:ext cx="10515600" cy="4351338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buNone/>
            </a:pPr>
            <a:r>
              <a:rPr lang="ru-RU" sz="2000" b="1" i="1" dirty="0">
                <a:solidFill>
                  <a:srgbClr val="002060"/>
                </a:solidFill>
              </a:rPr>
              <a:t>Листок нетрудоспособности  </a:t>
            </a:r>
            <a:r>
              <a:rPr lang="ru-RU" sz="2000" b="1" i="1" u="sng" dirty="0">
                <a:solidFill>
                  <a:srgbClr val="002060"/>
                </a:solidFill>
              </a:rPr>
              <a:t>выдается: застрахованным лицам- </a:t>
            </a:r>
            <a:r>
              <a:rPr lang="ru-RU" sz="2000" b="1" i="1" dirty="0">
                <a:solidFill>
                  <a:srgbClr val="002060"/>
                </a:solidFill>
              </a:rPr>
              <a:t>гражданам Российской Федерации, иностранным гражданам, в том числе гражданам государств — членов СНГ, лицам без гражданства.</a:t>
            </a:r>
          </a:p>
          <a:p>
            <a:pPr fontAlgn="base">
              <a:lnSpc>
                <a:spcPct val="100000"/>
              </a:lnSpc>
            </a:pPr>
            <a:r>
              <a:rPr lang="ru-RU" sz="2000" b="1" u="sng" dirty="0">
                <a:solidFill>
                  <a:srgbClr val="002060"/>
                </a:solidFill>
              </a:rPr>
              <a:t>Лицам, работающим по трудовому договору</a:t>
            </a:r>
            <a:r>
              <a:rPr lang="ru-RU" sz="2000" b="1" dirty="0">
                <a:solidFill>
                  <a:srgbClr val="002060"/>
                </a:solidFill>
              </a:rPr>
              <a:t>;</a:t>
            </a:r>
          </a:p>
          <a:p>
            <a:pPr fontAlgn="base"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государственным гражданским, муниципальным </a:t>
            </a:r>
            <a:r>
              <a:rPr lang="ru-RU" sz="2000" b="1" u="sng" dirty="0">
                <a:solidFill>
                  <a:srgbClr val="002060"/>
                </a:solidFill>
              </a:rPr>
              <a:t>служащим;</a:t>
            </a:r>
          </a:p>
          <a:p>
            <a:pPr fontAlgn="base"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Лицам, замещающим </a:t>
            </a:r>
            <a:r>
              <a:rPr lang="ru-RU" sz="2000" b="1" u="sng" dirty="0">
                <a:solidFill>
                  <a:srgbClr val="002060"/>
                </a:solidFill>
              </a:rPr>
              <a:t>государственные должности  субъекта </a:t>
            </a:r>
            <a:r>
              <a:rPr lang="ru-RU" sz="2000" b="1" dirty="0">
                <a:solidFill>
                  <a:srgbClr val="002060"/>
                </a:solidFill>
              </a:rPr>
              <a:t>РФ;</a:t>
            </a:r>
            <a:r>
              <a:rPr lang="ru-RU" sz="2000" b="1" u="sng" dirty="0">
                <a:solidFill>
                  <a:srgbClr val="002060"/>
                </a:solidFill>
              </a:rPr>
              <a:t> </a:t>
            </a:r>
          </a:p>
          <a:p>
            <a:pPr fontAlgn="base">
              <a:lnSpc>
                <a:spcPct val="100000"/>
              </a:lnSpc>
            </a:pPr>
            <a:r>
              <a:rPr lang="ru-RU" sz="2000" b="1" u="sng" dirty="0">
                <a:solidFill>
                  <a:srgbClr val="002060"/>
                </a:solidFill>
              </a:rPr>
              <a:t>Членам производственного кооператива, священнослужителям</a:t>
            </a:r>
            <a:r>
              <a:rPr lang="ru-RU" sz="2000" b="1" dirty="0">
                <a:solidFill>
                  <a:srgbClr val="002060"/>
                </a:solidFill>
              </a:rPr>
              <a:t>, а</a:t>
            </a:r>
            <a:r>
              <a:rPr lang="ru-RU" sz="2000" b="1" u="sng" dirty="0">
                <a:solidFill>
                  <a:srgbClr val="002060"/>
                </a:solidFill>
              </a:rPr>
              <a:t>двокатам, ИП, </a:t>
            </a:r>
            <a:r>
              <a:rPr lang="ru-RU" sz="2000" b="1" dirty="0">
                <a:solidFill>
                  <a:srgbClr val="002060"/>
                </a:solidFill>
              </a:rPr>
              <a:t>членам крестьянских (фермерских) хозяйств, семейных общин, нотариусам (кто добровольно отчисляют взносы в ФСС) ;</a:t>
            </a:r>
          </a:p>
          <a:p>
            <a:pPr fontAlgn="base">
              <a:lnSpc>
                <a:spcPct val="100000"/>
              </a:lnSpc>
            </a:pPr>
            <a:r>
              <a:rPr lang="ru-RU" sz="2000" b="1" u="sng" dirty="0">
                <a:solidFill>
                  <a:srgbClr val="002060"/>
                </a:solidFill>
              </a:rPr>
              <a:t>Неработающим гражданам</a:t>
            </a:r>
            <a:r>
              <a:rPr lang="ru-RU" sz="2000" b="1" dirty="0">
                <a:solidFill>
                  <a:srgbClr val="002060"/>
                </a:solidFill>
              </a:rPr>
              <a:t>, у которых нетрудоспособность (заболевание или травма) или отпуск по беременности и родам наступили в течение 30 дней со дня увольнения либо в период со дня заключения трудового договора до дня его аннулирования;</a:t>
            </a:r>
          </a:p>
          <a:p>
            <a:pPr fontAlgn="base"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Гражданам, признанным </a:t>
            </a:r>
            <a:r>
              <a:rPr lang="ru-RU" sz="2000" b="1" u="sng" dirty="0">
                <a:solidFill>
                  <a:srgbClr val="002060"/>
                </a:solidFill>
              </a:rPr>
              <a:t>безработными</a:t>
            </a:r>
            <a:r>
              <a:rPr lang="ru-RU" sz="2000" b="1" dirty="0">
                <a:solidFill>
                  <a:srgbClr val="002060"/>
                </a:solidFill>
              </a:rPr>
              <a:t> и состоящими на учете в территориальных органах труда и занятости населения;</a:t>
            </a:r>
          </a:p>
          <a:p>
            <a:pPr fontAlgn="base">
              <a:lnSpc>
                <a:spcPct val="100000"/>
              </a:lnSpc>
            </a:pPr>
            <a:r>
              <a:rPr lang="ru-RU" sz="2000" b="1" u="sng" dirty="0">
                <a:solidFill>
                  <a:srgbClr val="002060"/>
                </a:solidFill>
              </a:rPr>
              <a:t>Женщинам,</a:t>
            </a:r>
            <a:r>
              <a:rPr lang="ru-RU" sz="2000" b="1" dirty="0">
                <a:solidFill>
                  <a:srgbClr val="002060"/>
                </a:solidFill>
              </a:rPr>
              <a:t> уволенным в связи с ликвидацией организаций, с прекращением деятельности ИП, нотариуса, частной практики в течение 12 месяцев до признания их безработными.</a:t>
            </a:r>
          </a:p>
        </p:txBody>
      </p:sp>
    </p:spTree>
    <p:extLst>
      <p:ext uri="{BB962C8B-B14F-4D97-AF65-F5344CB8AC3E}">
        <p14:creationId xmlns:p14="http://schemas.microsoft.com/office/powerpoint/2010/main" val="37742725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4181</Words>
  <Application>Microsoft Office PowerPoint</Application>
  <PresentationFormat>Широкоэкранный</PresentationFormat>
  <Paragraphs>237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Arial Unicode MS</vt:lpstr>
      <vt:lpstr>ArialMT</vt:lpstr>
      <vt:lpstr>Calibri</vt:lpstr>
      <vt:lpstr>Calibri Light</vt:lpstr>
      <vt:lpstr>Tahoma</vt:lpstr>
      <vt:lpstr>Times New Roman</vt:lpstr>
      <vt:lpstr>Wingdings</vt:lpstr>
      <vt:lpstr>Тема Office</vt:lpstr>
      <vt:lpstr>Оренбургский государственный  медицинский университет  ВРЕМЕННАЯ НЕТРУДОСПОСОБНОСТЬ. ЭКСПЕРТИЗА ВРЕМЕННОЙ НЕТРУДОСПОСОБНОСТИ ТЕРАПЕВТИЧЕСКИХ БОЛЬНЫХ в ПОЛИКЛИНИКЕ </vt:lpstr>
      <vt:lpstr>ОБЩИЕ ПОЛОЖЕНИЯ ЭКСПЕРТИЗЫ ВРЕМЕННОЙ НЕТРУДОСПОСОБНОСТИ </vt:lpstr>
      <vt:lpstr>Уровни проведения экспертизы временной нетрудоспособности: </vt:lpstr>
      <vt:lpstr>Причины временной нетрудоспособности , предусмотренные действующим законодательством:   </vt:lpstr>
      <vt:lpstr>Временная нетрудоспособность удостоверяется</vt:lpstr>
      <vt:lpstr>Нормативные документы:</vt:lpstr>
      <vt:lpstr>Презентация PowerPoint</vt:lpstr>
      <vt:lpstr>Презентация PowerPoint</vt:lpstr>
      <vt:lpstr>Общий порядок выдачи листков нетрудоспособности </vt:lpstr>
      <vt:lpstr>Общий порядок выдачи листков нетрудоспособности </vt:lpstr>
      <vt:lpstr>Не выдают листки нетрудоспособности:</vt:lpstr>
      <vt:lpstr>Общий порядок выдачи листков нетрудоспособности </vt:lpstr>
      <vt:lpstr>Общий порядок выдачи листков нетрудоспособности </vt:lpstr>
      <vt:lpstr>Общий порядок выдачи листков нетрудоспособности </vt:lpstr>
      <vt:lpstr>Порядок выдачи ЛН в поликлинике: </vt:lpstr>
      <vt:lpstr>Порядок выдачи ЛН в стационаре: </vt:lpstr>
      <vt:lpstr>Общий порядок выдачи листков нетрудоспособности:</vt:lpstr>
      <vt:lpstr>Презентация PowerPoint</vt:lpstr>
      <vt:lpstr>ЛИСТОК НЕТРУДОСПОСОБНОСТИ выдается:</vt:lpstr>
      <vt:lpstr>Контроль за выдачей ЛН:</vt:lpstr>
      <vt:lpstr>ПОРЯДОК ВЫДАЧИ И ОФОРМЛЕНИЯ ДОКУМЕНТОВ, УДОСТОВЕРЯЮЩИХ ВРЕМЕННУЮ НЕТРУДОСПОСОБНОСТЬ </vt:lpstr>
      <vt:lpstr>ОРГАНИЗАЦИЯ И ПОРЯДОК ПРОВЕДЕНИЯ ЭКСПЕРТИЗЫ ВРЕМЕННОЙ НЕТРУДОСПОСОБНОСТИ: </vt:lpstr>
      <vt:lpstr>ОРГАНИЗАЦИЯ И ПОРЯДОК ПРОВЕДЕНИЯ ЭКСПЕРТИЗЫ ВРЕМЕННОЙ НЕТРУДОСПОСОБНОСТИ:</vt:lpstr>
      <vt:lpstr>ОРГАНИЗАЦИЯ И ПОРЯДОК ПРОВЕДЕНИЯ ЭКСПЕРТИЗЫ ВРЕМЕННОЙ НЕТРУДОСПОСОБНОСТИ:</vt:lpstr>
      <vt:lpstr>ПОРЯДОК ВЫДАЧИ И ОФОРМЛЕНИЯ ДОКУМЕНТОВ, УДОСТОВЕРЯЮЩИХ ВРЕМЕННУЮ НЕТРУДОСПОСОБНОСТЬ</vt:lpstr>
      <vt:lpstr>ПОРЯДОК ВЫДАЧИ И ОФОРМЛЕНИЯ ДОКУМЕНТОВ, УДОСТОВЕРЯЮЩИХ ВРЕМЕННУЮ НЕТРУДОСПОСОБНОСТЬ</vt:lpstr>
      <vt:lpstr>Врачебная комиссия:</vt:lpstr>
      <vt:lpstr>Презентация PowerPoint</vt:lpstr>
      <vt:lpstr>Дубликат ЛН</vt:lpstr>
      <vt:lpstr>   При заболеваниях и травмах: </vt:lpstr>
      <vt:lpstr>Порядок выдачи листка нетрудоспособности на период санаторно-курортного лечения и медицинской реабилитации: </vt:lpstr>
      <vt:lpstr>Порядок выдачи листка нетрудоспособности на период санаторно-курортного лечения и медицинской реабилитации:</vt:lpstr>
      <vt:lpstr>Порядок выдачи листка нетрудоспособности при направлении граждан на медико-социальную экспертизу (МСЭ)</vt:lpstr>
      <vt:lpstr>Порядок выдачи листка нетрудоспособности по уходу за больным членом семьи</vt:lpstr>
      <vt:lpstr>Не выдается листок нетрудоспособности  по уходу: </vt:lpstr>
      <vt:lpstr>Порядок выдачи листка нетрудоспособности по беременности и родам</vt:lpstr>
      <vt:lpstr>Порядок выдачи листка нетрудоспособности по беременности и родам</vt:lpstr>
      <vt:lpstr>Правила оформления ЛН:</vt:lpstr>
      <vt:lpstr>Правила заполнение листка нетрудоспособности:</vt:lpstr>
      <vt:lpstr>Заполнение листка нетрудоспособности</vt:lpstr>
      <vt:lpstr>Заполнение листка нетрудоспособности</vt:lpstr>
      <vt:lpstr>Правила заполнения листка нетрудоспособности по уходу:</vt:lpstr>
      <vt:lpstr>Правила заполнения листка нетрудоспособности:</vt:lpstr>
      <vt:lpstr>На медико-социальную экспертизу (МСЭ) граждане направляются: </vt:lpstr>
      <vt:lpstr>Правила оформления ЛН:</vt:lpstr>
      <vt:lpstr>Правила оформления ЛН: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Оля</cp:lastModifiedBy>
  <cp:revision>4</cp:revision>
  <dcterms:created xsi:type="dcterms:W3CDTF">2021-01-14T11:19:26Z</dcterms:created>
  <dcterms:modified xsi:type="dcterms:W3CDTF">2021-01-14T11:38:07Z</dcterms:modified>
</cp:coreProperties>
</file>