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7">
  <p:sldMasterIdLst>
    <p:sldMasterId id="2147483680" r:id="rId1"/>
  </p:sldMasterIdLst>
  <p:sldIdLst>
    <p:sldId id="256" r:id="rId2"/>
    <p:sldId id="328" r:id="rId3"/>
    <p:sldId id="326" r:id="rId4"/>
    <p:sldId id="327" r:id="rId5"/>
    <p:sldId id="329" r:id="rId6"/>
    <p:sldId id="333" r:id="rId7"/>
    <p:sldId id="332" r:id="rId8"/>
    <p:sldId id="331" r:id="rId9"/>
    <p:sldId id="402" r:id="rId10"/>
    <p:sldId id="330" r:id="rId11"/>
    <p:sldId id="403" r:id="rId12"/>
    <p:sldId id="336" r:id="rId13"/>
    <p:sldId id="335" r:id="rId14"/>
    <p:sldId id="334" r:id="rId15"/>
    <p:sldId id="405" r:id="rId16"/>
    <p:sldId id="404" r:id="rId17"/>
    <p:sldId id="342" r:id="rId18"/>
    <p:sldId id="406" r:id="rId19"/>
    <p:sldId id="341" r:id="rId20"/>
    <p:sldId id="340" r:id="rId21"/>
    <p:sldId id="407" r:id="rId22"/>
    <p:sldId id="343" r:id="rId23"/>
    <p:sldId id="348" r:id="rId24"/>
    <p:sldId id="409" r:id="rId25"/>
    <p:sldId id="346" r:id="rId26"/>
    <p:sldId id="345" r:id="rId27"/>
    <p:sldId id="344" r:id="rId28"/>
    <p:sldId id="339" r:id="rId29"/>
    <p:sldId id="338" r:id="rId30"/>
    <p:sldId id="411" r:id="rId31"/>
    <p:sldId id="337" r:id="rId32"/>
    <p:sldId id="349" r:id="rId33"/>
    <p:sldId id="354" r:id="rId34"/>
    <p:sldId id="410" r:id="rId35"/>
    <p:sldId id="353" r:id="rId36"/>
    <p:sldId id="352" r:id="rId37"/>
    <p:sldId id="351" r:id="rId38"/>
    <p:sldId id="357" r:id="rId39"/>
    <p:sldId id="356" r:id="rId40"/>
    <p:sldId id="355" r:id="rId41"/>
    <p:sldId id="350" r:id="rId42"/>
    <p:sldId id="412" r:id="rId43"/>
    <p:sldId id="362" r:id="rId44"/>
    <p:sldId id="361" r:id="rId45"/>
    <p:sldId id="360" r:id="rId46"/>
    <p:sldId id="359" r:id="rId47"/>
    <p:sldId id="358" r:id="rId48"/>
    <p:sldId id="366" r:id="rId49"/>
    <p:sldId id="365" r:id="rId50"/>
    <p:sldId id="364" r:id="rId51"/>
    <p:sldId id="369" r:id="rId52"/>
    <p:sldId id="368" r:id="rId53"/>
    <p:sldId id="367" r:id="rId54"/>
    <p:sldId id="363" r:id="rId55"/>
    <p:sldId id="373" r:id="rId56"/>
    <p:sldId id="414" r:id="rId57"/>
    <p:sldId id="372" r:id="rId58"/>
    <p:sldId id="371" r:id="rId59"/>
    <p:sldId id="370" r:id="rId60"/>
    <p:sldId id="377" r:id="rId61"/>
    <p:sldId id="376" r:id="rId62"/>
    <p:sldId id="375" r:id="rId63"/>
    <p:sldId id="382" r:id="rId64"/>
    <p:sldId id="384" r:id="rId65"/>
    <p:sldId id="413" r:id="rId66"/>
    <p:sldId id="385" r:id="rId67"/>
    <p:sldId id="383" r:id="rId68"/>
    <p:sldId id="415" r:id="rId69"/>
    <p:sldId id="416" r:id="rId70"/>
    <p:sldId id="381" r:id="rId71"/>
    <p:sldId id="380" r:id="rId72"/>
    <p:sldId id="417" r:id="rId73"/>
    <p:sldId id="379" r:id="rId74"/>
    <p:sldId id="378" r:id="rId75"/>
    <p:sldId id="418" r:id="rId76"/>
    <p:sldId id="388" r:id="rId77"/>
    <p:sldId id="419" r:id="rId78"/>
    <p:sldId id="387" r:id="rId79"/>
    <p:sldId id="391" r:id="rId80"/>
    <p:sldId id="390" r:id="rId81"/>
    <p:sldId id="394" r:id="rId82"/>
    <p:sldId id="393" r:id="rId83"/>
    <p:sldId id="395" r:id="rId84"/>
    <p:sldId id="420" r:id="rId85"/>
    <p:sldId id="392" r:id="rId86"/>
    <p:sldId id="398" r:id="rId87"/>
    <p:sldId id="397" r:id="rId88"/>
    <p:sldId id="399" r:id="rId89"/>
    <p:sldId id="396" r:id="rId90"/>
    <p:sldId id="400" r:id="rId91"/>
    <p:sldId id="401" r:id="rId92"/>
  </p:sldIdLst>
  <p:sldSz cx="12192000" cy="6858000"/>
  <p:notesSz cx="12192000" cy="6858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3D62A"/>
    <a:srgbClr val="C5FDFD"/>
    <a:srgbClr val="99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678" y="10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7" name="Равнобедренный треугольник 6"/>
          <p:cNvSpPr/>
          <p:nvPr/>
        </p:nvSpPr>
        <p:spPr>
          <a:xfrm rot="16200000">
            <a:off x="10387965" y="5038580"/>
            <a:ext cx="1892949" cy="1725637"/>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720727" y="776289"/>
            <a:ext cx="10750549" cy="1470025"/>
          </a:xfrm>
        </p:spPr>
        <p:txBody>
          <a:bodyPr anchor="b">
            <a:normAutofit/>
          </a:bodyPr>
          <a:lstStyle>
            <a:lvl1pPr algn="r">
              <a:defRPr sz="4400"/>
            </a:lvl1pPr>
          </a:lstStyle>
          <a:p>
            <a:r>
              <a:rPr kumimoji="0" lang="ru-RU"/>
              <a:t>Образец заголовка</a:t>
            </a:r>
            <a:endParaRPr kumimoji="0" lang="en-US"/>
          </a:p>
        </p:txBody>
      </p:sp>
      <p:sp>
        <p:nvSpPr>
          <p:cNvPr id="9" name="Подзаголовок 8"/>
          <p:cNvSpPr>
            <a:spLocks noGrp="1"/>
          </p:cNvSpPr>
          <p:nvPr>
            <p:ph type="subTitle" idx="1"/>
          </p:nvPr>
        </p:nvSpPr>
        <p:spPr>
          <a:xfrm>
            <a:off x="720727" y="2250280"/>
            <a:ext cx="10750549"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a:t>Образец подзаголовка</a:t>
            </a:r>
            <a:endParaRPr kumimoji="0" lang="en-US"/>
          </a:p>
        </p:txBody>
      </p:sp>
      <p:sp>
        <p:nvSpPr>
          <p:cNvPr id="28" name="Дата 27"/>
          <p:cNvSpPr>
            <a:spLocks noGrp="1"/>
          </p:cNvSpPr>
          <p:nvPr>
            <p:ph type="dt" sz="half" idx="10"/>
          </p:nvPr>
        </p:nvSpPr>
        <p:spPr>
          <a:xfrm>
            <a:off x="1828800" y="6012658"/>
            <a:ext cx="7721600" cy="365125"/>
          </a:xfrm>
        </p:spPr>
        <p:txBody>
          <a:bodyPr tIns="0" bIns="0" anchor="t"/>
          <a:lstStyle>
            <a:lvl1pPr algn="r">
              <a:defRPr sz="1000"/>
            </a:lvl1pPr>
          </a:lstStyle>
          <a:p>
            <a:fld id="{1D8BD707-D9CF-40AE-B4C6-C98DA3205C09}" type="datetimeFigureOut">
              <a:rPr lang="en-US" smtClean="0"/>
              <a:pPr/>
              <a:t>12/23/2020</a:t>
            </a:fld>
            <a:endParaRPr lang="en-US"/>
          </a:p>
        </p:txBody>
      </p:sp>
      <p:sp>
        <p:nvSpPr>
          <p:cNvPr id="17" name="Нижний колонтитул 16"/>
          <p:cNvSpPr>
            <a:spLocks noGrp="1"/>
          </p:cNvSpPr>
          <p:nvPr>
            <p:ph type="ftr" sz="quarter" idx="11"/>
          </p:nvPr>
        </p:nvSpPr>
        <p:spPr>
          <a:xfrm>
            <a:off x="1828800" y="5650706"/>
            <a:ext cx="7721600" cy="365125"/>
          </a:xfrm>
        </p:spPr>
        <p:txBody>
          <a:bodyPr tIns="0" bIns="0" anchor="b"/>
          <a:lstStyle>
            <a:lvl1pPr algn="r">
              <a:defRPr sz="1100"/>
            </a:lvl1pPr>
          </a:lstStyle>
          <a:p>
            <a:endParaRPr lang="ru-RU"/>
          </a:p>
        </p:txBody>
      </p:sp>
      <p:sp>
        <p:nvSpPr>
          <p:cNvPr id="29" name="Номер слайда 28"/>
          <p:cNvSpPr>
            <a:spLocks noGrp="1"/>
          </p:cNvSpPr>
          <p:nvPr>
            <p:ph type="sldNum" sz="quarter" idx="12"/>
          </p:nvPr>
        </p:nvSpPr>
        <p:spPr>
          <a:xfrm>
            <a:off x="11189662" y="5752309"/>
            <a:ext cx="670560" cy="365125"/>
          </a:xfrm>
        </p:spPr>
        <p:txBody>
          <a:bodyPr anchor="ctr"/>
          <a:lstStyle>
            <a:lvl1pPr algn="ctr">
              <a:defRPr sz="1300">
                <a:solidFill>
                  <a:srgbClr val="FFFFFF"/>
                </a:solidFill>
              </a:defRPr>
            </a:lvl1pPr>
          </a:lstStyle>
          <a:p>
            <a:fld id="{B6F15528-21DE-4FAA-801E-634DDDAF4B2B}"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1D8BD707-D9CF-40AE-B4C6-C98DA3205C09}" type="datetimeFigureOut">
              <a:rPr lang="en-US" smtClean="0"/>
              <a:pPr/>
              <a:t>12/23/2020</a:t>
            </a:fld>
            <a:endParaRPr lang="en-US"/>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6F15528-21DE-4FAA-801E-634DDDAF4B2B}"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9042400" y="381000"/>
            <a:ext cx="2540000" cy="5486400"/>
          </a:xfrm>
        </p:spPr>
        <p:txBody>
          <a:bodyPr vert="eaVert"/>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a:xfrm>
            <a:off x="609600" y="381000"/>
            <a:ext cx="8331200" cy="5486400"/>
          </a:xfrm>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1D8BD707-D9CF-40AE-B4C6-C98DA3205C09}" type="datetimeFigureOut">
              <a:rPr lang="en-US" smtClean="0"/>
              <a:pPr/>
              <a:t>12/23/2020</a:t>
            </a:fld>
            <a:endParaRPr lang="en-US"/>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6F15528-21DE-4FAA-801E-634DDDAF4B2B}"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67494"/>
            <a:ext cx="10972800" cy="1399032"/>
          </a:xfrm>
        </p:spPr>
        <p:txBody>
          <a:bodyPr/>
          <a:lstStyle/>
          <a:p>
            <a:r>
              <a:rPr kumimoji="0" lang="ru-RU"/>
              <a:t>Образец заголовка</a:t>
            </a:r>
            <a:endParaRPr kumimoji="0" lang="en-US"/>
          </a:p>
        </p:txBody>
      </p:sp>
      <p:sp>
        <p:nvSpPr>
          <p:cNvPr id="3" name="Содержимое 2"/>
          <p:cNvSpPr>
            <a:spLocks noGrp="1"/>
          </p:cNvSpPr>
          <p:nvPr>
            <p:ph idx="1"/>
          </p:nvPr>
        </p:nvSpPr>
        <p:spPr>
          <a:xfrm>
            <a:off x="609600" y="1882808"/>
            <a:ext cx="10972800" cy="4572000"/>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a:xfrm>
            <a:off x="6388608" y="6480048"/>
            <a:ext cx="2844800" cy="301752"/>
          </a:xfrm>
        </p:spPr>
        <p:txBody>
          <a:bodyPr/>
          <a:lstStyle/>
          <a:p>
            <a:fld id="{1D8BD707-D9CF-40AE-B4C6-C98DA3205C09}" type="datetimeFigureOut">
              <a:rPr lang="en-US" smtClean="0"/>
              <a:pPr/>
              <a:t>12/23/2020</a:t>
            </a:fld>
            <a:endParaRPr lang="en-US"/>
          </a:p>
        </p:txBody>
      </p:sp>
      <p:sp>
        <p:nvSpPr>
          <p:cNvPr id="5" name="Нижний колонтитул 4"/>
          <p:cNvSpPr>
            <a:spLocks noGrp="1"/>
          </p:cNvSpPr>
          <p:nvPr>
            <p:ph type="ftr" sz="quarter" idx="11"/>
          </p:nvPr>
        </p:nvSpPr>
        <p:spPr>
          <a:xfrm>
            <a:off x="609600" y="6480971"/>
            <a:ext cx="5680075" cy="300831"/>
          </a:xfrm>
        </p:spPr>
        <p:txBody>
          <a:bodyPr/>
          <a:lstStyle/>
          <a:p>
            <a:endParaRPr lang="ru-RU"/>
          </a:p>
        </p:txBody>
      </p:sp>
      <p:sp>
        <p:nvSpPr>
          <p:cNvPr id="6" name="Номер слайда 5"/>
          <p:cNvSpPr>
            <a:spLocks noGrp="1"/>
          </p:cNvSpPr>
          <p:nvPr>
            <p:ph type="sldNum" sz="quarter" idx="12"/>
          </p:nvPr>
        </p:nvSpPr>
        <p:spPr/>
        <p:txBody>
          <a:bodyPr/>
          <a:lstStyle/>
          <a:p>
            <a:fld id="{B6F15528-21DE-4FAA-801E-634DDDAF4B2B}"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9" name="Прямоугольный треугольник 8"/>
          <p:cNvSpPr/>
          <p:nvPr/>
        </p:nvSpPr>
        <p:spPr>
          <a:xfrm flipV="1">
            <a:off x="9380" y="7036"/>
            <a:ext cx="12173243"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Равнобедренный треугольник 7"/>
          <p:cNvSpPr/>
          <p:nvPr/>
        </p:nvSpPr>
        <p:spPr>
          <a:xfrm rot="5400000" flipV="1">
            <a:off x="10387965" y="93787"/>
            <a:ext cx="1892949" cy="1725637"/>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Дата 3"/>
          <p:cNvSpPr>
            <a:spLocks noGrp="1"/>
          </p:cNvSpPr>
          <p:nvPr>
            <p:ph type="dt" sz="half" idx="10"/>
          </p:nvPr>
        </p:nvSpPr>
        <p:spPr>
          <a:xfrm>
            <a:off x="9274176" y="6477001"/>
            <a:ext cx="2844800" cy="304800"/>
          </a:xfrm>
        </p:spPr>
        <p:txBody>
          <a:bodyPr/>
          <a:lstStyle/>
          <a:p>
            <a:fld id="{1D8BD707-D9CF-40AE-B4C6-C98DA3205C09}" type="datetimeFigureOut">
              <a:rPr lang="en-US" smtClean="0"/>
              <a:pPr/>
              <a:t>12/23/2020</a:t>
            </a:fld>
            <a:endParaRPr lang="en-US"/>
          </a:p>
        </p:txBody>
      </p:sp>
      <p:sp>
        <p:nvSpPr>
          <p:cNvPr id="5" name="Нижний колонтитул 4"/>
          <p:cNvSpPr>
            <a:spLocks noGrp="1"/>
          </p:cNvSpPr>
          <p:nvPr>
            <p:ph type="ftr" sz="quarter" idx="11"/>
          </p:nvPr>
        </p:nvSpPr>
        <p:spPr>
          <a:xfrm>
            <a:off x="3492501" y="6480971"/>
            <a:ext cx="5680075" cy="300831"/>
          </a:xfrm>
        </p:spPr>
        <p:txBody>
          <a:bodyPr/>
          <a:lstStyle/>
          <a:p>
            <a:endParaRPr lang="ru-RU"/>
          </a:p>
        </p:txBody>
      </p:sp>
      <p:sp>
        <p:nvSpPr>
          <p:cNvPr id="6" name="Номер слайда 5"/>
          <p:cNvSpPr>
            <a:spLocks noGrp="1"/>
          </p:cNvSpPr>
          <p:nvPr>
            <p:ph type="sldNum" sz="quarter" idx="12"/>
          </p:nvPr>
        </p:nvSpPr>
        <p:spPr>
          <a:xfrm>
            <a:off x="11268075" y="809626"/>
            <a:ext cx="670560" cy="300831"/>
          </a:xfrm>
        </p:spPr>
        <p:txBody>
          <a:bodyPr/>
          <a:lstStyle/>
          <a:p>
            <a:fld id="{B6F15528-21DE-4FAA-801E-634DDDAF4B2B}" type="slidenum">
              <a:rPr lang="ru-RU" smtClean="0"/>
              <a:pPr/>
              <a:t>‹#›</a:t>
            </a:fld>
            <a:endParaRPr lang="ru-RU"/>
          </a:p>
        </p:txBody>
      </p:sp>
      <p:cxnSp>
        <p:nvCxnSpPr>
          <p:cNvPr id="11" name="Прямая соединительная линия 10"/>
          <p:cNvCxnSpPr/>
          <p:nvPr/>
        </p:nvCxnSpPr>
        <p:spPr>
          <a:xfrm rot="10800000">
            <a:off x="8625060" y="9381"/>
            <a:ext cx="3563815"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Прямая соединительная линия 9"/>
          <p:cNvCxnSpPr/>
          <p:nvPr/>
        </p:nvCxnSpPr>
        <p:spPr>
          <a:xfrm flipV="1">
            <a:off x="0" y="7036"/>
            <a:ext cx="12182620"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Заголовок 1"/>
          <p:cNvSpPr>
            <a:spLocks noGrp="1"/>
          </p:cNvSpPr>
          <p:nvPr>
            <p:ph type="title"/>
          </p:nvPr>
        </p:nvSpPr>
        <p:spPr>
          <a:xfrm>
            <a:off x="508000" y="271466"/>
            <a:ext cx="9652000" cy="1362075"/>
          </a:xfrm>
        </p:spPr>
        <p:txBody>
          <a:bodyPr anchor="ctr"/>
          <a:lstStyle>
            <a:lvl1pPr marL="0" algn="l">
              <a:buNone/>
              <a:defRPr sz="3600" b="1" cap="none" baseline="0"/>
            </a:lvl1pPr>
          </a:lstStyle>
          <a:p>
            <a:r>
              <a:rPr kumimoji="0" lang="ru-RU"/>
              <a:t>Образец заголовка</a:t>
            </a:r>
            <a:endParaRPr kumimoji="0" lang="en-US"/>
          </a:p>
        </p:txBody>
      </p:sp>
      <p:sp>
        <p:nvSpPr>
          <p:cNvPr id="3" name="Текст 2"/>
          <p:cNvSpPr>
            <a:spLocks noGrp="1"/>
          </p:cNvSpPr>
          <p:nvPr>
            <p:ph type="body" idx="1"/>
          </p:nvPr>
        </p:nvSpPr>
        <p:spPr>
          <a:xfrm>
            <a:off x="508000" y="1633536"/>
            <a:ext cx="51816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a:t>Образец текста</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marL="0" algn="l">
              <a:defRPr/>
            </a:lvl1pPr>
          </a:lstStyle>
          <a:p>
            <a:r>
              <a:rPr kumimoji="0" lang="ru-RU"/>
              <a:t>Образец заголовка</a:t>
            </a:r>
            <a:endParaRPr kumimoji="0" lang="en-US"/>
          </a:p>
        </p:txBody>
      </p:sp>
      <p:sp>
        <p:nvSpPr>
          <p:cNvPr id="3" name="Содержимое 2"/>
          <p:cNvSpPr>
            <a:spLocks noGrp="1"/>
          </p:cNvSpPr>
          <p:nvPr>
            <p:ph sz="half" idx="1"/>
          </p:nvPr>
        </p:nvSpPr>
        <p:spPr>
          <a:xfrm>
            <a:off x="609600" y="1722438"/>
            <a:ext cx="53848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Содержимое 3"/>
          <p:cNvSpPr>
            <a:spLocks noGrp="1"/>
          </p:cNvSpPr>
          <p:nvPr>
            <p:ph sz="half" idx="2"/>
          </p:nvPr>
        </p:nvSpPr>
        <p:spPr>
          <a:xfrm>
            <a:off x="6197600" y="1722438"/>
            <a:ext cx="53848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5" name="Дата 4"/>
          <p:cNvSpPr>
            <a:spLocks noGrp="1"/>
          </p:cNvSpPr>
          <p:nvPr>
            <p:ph type="dt" sz="half" idx="10"/>
          </p:nvPr>
        </p:nvSpPr>
        <p:spPr>
          <a:xfrm>
            <a:off x="6388608" y="6480969"/>
            <a:ext cx="2844800" cy="301752"/>
          </a:xfrm>
        </p:spPr>
        <p:txBody>
          <a:bodyPr/>
          <a:lstStyle/>
          <a:p>
            <a:fld id="{1D8BD707-D9CF-40AE-B4C6-C98DA3205C09}" type="datetimeFigureOut">
              <a:rPr lang="en-US" smtClean="0"/>
              <a:pPr/>
              <a:t>12/23/2020</a:t>
            </a:fld>
            <a:endParaRPr lang="en-US"/>
          </a:p>
        </p:txBody>
      </p:sp>
      <p:sp>
        <p:nvSpPr>
          <p:cNvPr id="6" name="Нижний колонтитул 5"/>
          <p:cNvSpPr>
            <a:spLocks noGrp="1"/>
          </p:cNvSpPr>
          <p:nvPr>
            <p:ph type="ftr" sz="quarter" idx="11"/>
          </p:nvPr>
        </p:nvSpPr>
        <p:spPr>
          <a:xfrm>
            <a:off x="609600" y="6480969"/>
            <a:ext cx="5680075" cy="301752"/>
          </a:xfrm>
        </p:spPr>
        <p:txBody>
          <a:bodyPr/>
          <a:lstStyle/>
          <a:p>
            <a:endParaRPr lang="ru-RU"/>
          </a:p>
        </p:txBody>
      </p:sp>
      <p:sp>
        <p:nvSpPr>
          <p:cNvPr id="7" name="Номер слайда 6"/>
          <p:cNvSpPr>
            <a:spLocks noGrp="1"/>
          </p:cNvSpPr>
          <p:nvPr>
            <p:ph type="sldNum" sz="quarter" idx="12"/>
          </p:nvPr>
        </p:nvSpPr>
        <p:spPr>
          <a:xfrm>
            <a:off x="10119360" y="6480969"/>
            <a:ext cx="670560" cy="301752"/>
          </a:xfrm>
        </p:spPr>
        <p:txBody>
          <a:bodyPr/>
          <a:lstStyle/>
          <a:p>
            <a:fld id="{B6F15528-21DE-4FAA-801E-634DDDAF4B2B}"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30932" y="290732"/>
            <a:ext cx="1422400" cy="6153912"/>
          </a:xfrm>
        </p:spPr>
        <p:txBody>
          <a:bodyPr vert="vert270" anchor="b"/>
          <a:lstStyle>
            <a:lvl1pPr marL="0" algn="ctr">
              <a:defRPr sz="3300" b="1">
                <a:ln w="6350">
                  <a:solidFill>
                    <a:schemeClr val="tx1"/>
                  </a:solidFill>
                </a:ln>
                <a:solidFill>
                  <a:schemeClr val="tx1"/>
                </a:solidFill>
              </a:defRPr>
            </a:lvl1pPr>
          </a:lstStyle>
          <a:p>
            <a:r>
              <a:rPr kumimoji="0" lang="ru-RU"/>
              <a:t>Образец заголовка</a:t>
            </a:r>
            <a:endParaRPr kumimoji="0" lang="en-US"/>
          </a:p>
        </p:txBody>
      </p:sp>
      <p:sp>
        <p:nvSpPr>
          <p:cNvPr id="3" name="Текст 2"/>
          <p:cNvSpPr>
            <a:spLocks noGrp="1"/>
          </p:cNvSpPr>
          <p:nvPr>
            <p:ph type="body" idx="1"/>
          </p:nvPr>
        </p:nvSpPr>
        <p:spPr>
          <a:xfrm>
            <a:off x="1820009" y="290732"/>
            <a:ext cx="774699"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a:t>Образец текста</a:t>
            </a:r>
          </a:p>
        </p:txBody>
      </p:sp>
      <p:sp>
        <p:nvSpPr>
          <p:cNvPr id="4" name="Текст 3"/>
          <p:cNvSpPr>
            <a:spLocks noGrp="1"/>
          </p:cNvSpPr>
          <p:nvPr>
            <p:ph type="body" sz="half" idx="3"/>
          </p:nvPr>
        </p:nvSpPr>
        <p:spPr>
          <a:xfrm>
            <a:off x="1820009" y="3427124"/>
            <a:ext cx="774699"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a:t>Образец текста</a:t>
            </a:r>
          </a:p>
        </p:txBody>
      </p:sp>
      <p:sp>
        <p:nvSpPr>
          <p:cNvPr id="5" name="Содержимое 4"/>
          <p:cNvSpPr>
            <a:spLocks noGrp="1"/>
          </p:cNvSpPr>
          <p:nvPr>
            <p:ph sz="quarter" idx="2"/>
          </p:nvPr>
        </p:nvSpPr>
        <p:spPr>
          <a:xfrm>
            <a:off x="2696308" y="290732"/>
            <a:ext cx="9144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6" name="Содержимое 5"/>
          <p:cNvSpPr>
            <a:spLocks noGrp="1"/>
          </p:cNvSpPr>
          <p:nvPr>
            <p:ph sz="quarter" idx="4"/>
          </p:nvPr>
        </p:nvSpPr>
        <p:spPr>
          <a:xfrm>
            <a:off x="2696308" y="3427124"/>
            <a:ext cx="9144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7" name="Дата 6"/>
          <p:cNvSpPr>
            <a:spLocks noGrp="1"/>
          </p:cNvSpPr>
          <p:nvPr>
            <p:ph type="dt" sz="half" idx="10"/>
          </p:nvPr>
        </p:nvSpPr>
        <p:spPr>
          <a:xfrm>
            <a:off x="6388608" y="6480969"/>
            <a:ext cx="2840736" cy="301752"/>
          </a:xfrm>
        </p:spPr>
        <p:txBody>
          <a:bodyPr/>
          <a:lstStyle/>
          <a:p>
            <a:fld id="{1D8BD707-D9CF-40AE-B4C6-C98DA3205C09}" type="datetimeFigureOut">
              <a:rPr lang="en-US" smtClean="0"/>
              <a:pPr/>
              <a:t>12/23/2020</a:t>
            </a:fld>
            <a:endParaRPr lang="en-US"/>
          </a:p>
        </p:txBody>
      </p:sp>
      <p:sp>
        <p:nvSpPr>
          <p:cNvPr id="8" name="Нижний колонтитул 7"/>
          <p:cNvSpPr>
            <a:spLocks noGrp="1"/>
          </p:cNvSpPr>
          <p:nvPr>
            <p:ph type="ftr" sz="quarter" idx="11"/>
          </p:nvPr>
        </p:nvSpPr>
        <p:spPr>
          <a:xfrm>
            <a:off x="609600" y="6480969"/>
            <a:ext cx="5681472" cy="301752"/>
          </a:xfrm>
        </p:spPr>
        <p:txBody>
          <a:bodyPr/>
          <a:lstStyle/>
          <a:p>
            <a:endParaRPr lang="ru-RU"/>
          </a:p>
        </p:txBody>
      </p:sp>
      <p:sp>
        <p:nvSpPr>
          <p:cNvPr id="9" name="Номер слайда 8"/>
          <p:cNvSpPr>
            <a:spLocks noGrp="1"/>
          </p:cNvSpPr>
          <p:nvPr>
            <p:ph type="sldNum" sz="quarter" idx="12"/>
          </p:nvPr>
        </p:nvSpPr>
        <p:spPr>
          <a:xfrm>
            <a:off x="10119360" y="6483096"/>
            <a:ext cx="670560" cy="301752"/>
          </a:xfrm>
        </p:spPr>
        <p:txBody>
          <a:bodyPr/>
          <a:lstStyle>
            <a:lvl1pPr algn="ctr">
              <a:defRPr/>
            </a:lvl1pPr>
          </a:lstStyle>
          <a:p>
            <a:fld id="{B6F15528-21DE-4FAA-801E-634DDDAF4B2B}"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b="0"/>
            </a:lvl1pPr>
          </a:lstStyle>
          <a:p>
            <a:r>
              <a:rPr kumimoji="0" lang="ru-RU"/>
              <a:t>Образец заголовка</a:t>
            </a:r>
            <a:endParaRPr kumimoji="0" lang="en-US"/>
          </a:p>
        </p:txBody>
      </p:sp>
      <p:sp>
        <p:nvSpPr>
          <p:cNvPr id="3" name="Дата 2"/>
          <p:cNvSpPr>
            <a:spLocks noGrp="1"/>
          </p:cNvSpPr>
          <p:nvPr>
            <p:ph type="dt" sz="half" idx="10"/>
          </p:nvPr>
        </p:nvSpPr>
        <p:spPr/>
        <p:txBody>
          <a:bodyPr/>
          <a:lstStyle/>
          <a:p>
            <a:fld id="{1D8BD707-D9CF-40AE-B4C6-C98DA3205C09}" type="datetimeFigureOut">
              <a:rPr lang="en-US" smtClean="0"/>
              <a:pPr/>
              <a:t>12/23/2020</a:t>
            </a:fld>
            <a:endParaRPr lang="en-US"/>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6F15528-21DE-4FAA-801E-634DDDAF4B2B}"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a:xfrm>
            <a:off x="6388608" y="6480969"/>
            <a:ext cx="2844800" cy="301752"/>
          </a:xfrm>
        </p:spPr>
        <p:txBody>
          <a:bodyPr/>
          <a:lstStyle/>
          <a:p>
            <a:fld id="{1D8BD707-D9CF-40AE-B4C6-C98DA3205C09}" type="datetimeFigureOut">
              <a:rPr lang="en-US" smtClean="0"/>
              <a:pPr/>
              <a:t>12/23/2020</a:t>
            </a:fld>
            <a:endParaRPr lang="en-US"/>
          </a:p>
        </p:txBody>
      </p:sp>
      <p:sp>
        <p:nvSpPr>
          <p:cNvPr id="3" name="Нижний колонтитул 2"/>
          <p:cNvSpPr>
            <a:spLocks noGrp="1"/>
          </p:cNvSpPr>
          <p:nvPr>
            <p:ph type="ftr" sz="quarter" idx="11"/>
          </p:nvPr>
        </p:nvSpPr>
        <p:spPr>
          <a:xfrm>
            <a:off x="609600" y="6481892"/>
            <a:ext cx="5680075" cy="300831"/>
          </a:xfrm>
        </p:spPr>
        <p:txBody>
          <a:bodyPr/>
          <a:lstStyle/>
          <a:p>
            <a:endParaRPr lang="ru-RU"/>
          </a:p>
        </p:txBody>
      </p:sp>
      <p:sp>
        <p:nvSpPr>
          <p:cNvPr id="4" name="Номер слайда 3"/>
          <p:cNvSpPr>
            <a:spLocks noGrp="1"/>
          </p:cNvSpPr>
          <p:nvPr>
            <p:ph type="sldNum" sz="quarter" idx="12"/>
          </p:nvPr>
        </p:nvSpPr>
        <p:spPr>
          <a:xfrm>
            <a:off x="10119360" y="6480969"/>
            <a:ext cx="670560" cy="301752"/>
          </a:xfrm>
        </p:spPr>
        <p:txBody>
          <a:bodyPr/>
          <a:lstStyle/>
          <a:p>
            <a:fld id="{B6F15528-21DE-4FAA-801E-634DDDAF4B2B}"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92608" y="367664"/>
            <a:ext cx="1219200" cy="5943600"/>
          </a:xfrm>
        </p:spPr>
        <p:txBody>
          <a:bodyPr vert="vert270" anchor="b"/>
          <a:lstStyle>
            <a:lvl1pPr marL="0" marR="18288" algn="r">
              <a:spcBef>
                <a:spcPts val="0"/>
              </a:spcBef>
              <a:buNone/>
              <a:defRPr sz="2900" b="0" cap="all" baseline="0"/>
            </a:lvl1pPr>
          </a:lstStyle>
          <a:p>
            <a:r>
              <a:rPr kumimoji="0" lang="ru-RU"/>
              <a:t>Образец заголовка</a:t>
            </a:r>
            <a:endParaRPr kumimoji="0" lang="en-US"/>
          </a:p>
        </p:txBody>
      </p:sp>
      <p:sp>
        <p:nvSpPr>
          <p:cNvPr id="3" name="Текст 2"/>
          <p:cNvSpPr>
            <a:spLocks noGrp="1"/>
          </p:cNvSpPr>
          <p:nvPr>
            <p:ph type="body" idx="2"/>
          </p:nvPr>
        </p:nvSpPr>
        <p:spPr>
          <a:xfrm>
            <a:off x="1514475" y="367664"/>
            <a:ext cx="32512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a:t>Образец текста</a:t>
            </a:r>
          </a:p>
        </p:txBody>
      </p:sp>
      <p:sp>
        <p:nvSpPr>
          <p:cNvPr id="4" name="Содержимое 3"/>
          <p:cNvSpPr>
            <a:spLocks noGrp="1"/>
          </p:cNvSpPr>
          <p:nvPr>
            <p:ph sz="half" idx="1"/>
          </p:nvPr>
        </p:nvSpPr>
        <p:spPr>
          <a:xfrm>
            <a:off x="4868332" y="320040"/>
            <a:ext cx="7034784"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5" name="Дата 4"/>
          <p:cNvSpPr>
            <a:spLocks noGrp="1"/>
          </p:cNvSpPr>
          <p:nvPr>
            <p:ph type="dt" sz="half" idx="10"/>
          </p:nvPr>
        </p:nvSpPr>
        <p:spPr>
          <a:xfrm>
            <a:off x="8371968" y="6556248"/>
            <a:ext cx="2844800" cy="301752"/>
          </a:xfrm>
        </p:spPr>
        <p:txBody>
          <a:bodyPr/>
          <a:lstStyle>
            <a:lvl1pPr>
              <a:defRPr sz="900"/>
            </a:lvl1pPr>
          </a:lstStyle>
          <a:p>
            <a:fld id="{1D8BD707-D9CF-40AE-B4C6-C98DA3205C09}" type="datetimeFigureOut">
              <a:rPr lang="en-US" smtClean="0"/>
              <a:pPr/>
              <a:t>12/23/2020</a:t>
            </a:fld>
            <a:endParaRPr lang="en-US"/>
          </a:p>
        </p:txBody>
      </p:sp>
      <p:sp>
        <p:nvSpPr>
          <p:cNvPr id="6" name="Нижний колонтитул 5"/>
          <p:cNvSpPr>
            <a:spLocks noGrp="1"/>
          </p:cNvSpPr>
          <p:nvPr>
            <p:ph type="ftr" sz="quarter" idx="11"/>
          </p:nvPr>
        </p:nvSpPr>
        <p:spPr>
          <a:xfrm>
            <a:off x="1514475" y="6556248"/>
            <a:ext cx="6857493" cy="301752"/>
          </a:xfrm>
        </p:spPr>
        <p:txBody>
          <a:bodyPr/>
          <a:lstStyle>
            <a:lvl1pPr>
              <a:defRPr sz="900"/>
            </a:lvl1pPr>
          </a:lstStyle>
          <a:p>
            <a:endParaRPr lang="ru-RU"/>
          </a:p>
        </p:txBody>
      </p:sp>
      <p:sp>
        <p:nvSpPr>
          <p:cNvPr id="7" name="Номер слайда 6"/>
          <p:cNvSpPr>
            <a:spLocks noGrp="1"/>
          </p:cNvSpPr>
          <p:nvPr>
            <p:ph type="sldNum" sz="quarter" idx="12"/>
          </p:nvPr>
        </p:nvSpPr>
        <p:spPr>
          <a:xfrm>
            <a:off x="11214101" y="6556248"/>
            <a:ext cx="670560" cy="301752"/>
          </a:xfrm>
        </p:spPr>
        <p:txBody>
          <a:bodyPr/>
          <a:lstStyle>
            <a:lvl1pPr>
              <a:defRPr sz="900"/>
            </a:lvl1pPr>
          </a:lstStyle>
          <a:p>
            <a:fld id="{B6F15528-21DE-4FAA-801E-634DDDAF4B2B}"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92608" y="150896"/>
            <a:ext cx="1219200" cy="6400800"/>
          </a:xfrm>
        </p:spPr>
        <p:txBody>
          <a:bodyPr vert="vert270" anchor="b"/>
          <a:lstStyle>
            <a:lvl1pPr marL="0" algn="l">
              <a:buNone/>
              <a:defRPr sz="3000" b="0" cap="all" baseline="0"/>
            </a:lvl1pPr>
          </a:lstStyle>
          <a:p>
            <a:r>
              <a:rPr kumimoji="0" lang="ru-RU"/>
              <a:t>Образец заголовка</a:t>
            </a:r>
            <a:endParaRPr kumimoji="0" lang="en-US"/>
          </a:p>
        </p:txBody>
      </p:sp>
      <p:sp>
        <p:nvSpPr>
          <p:cNvPr id="3" name="Рисунок 2"/>
          <p:cNvSpPr>
            <a:spLocks noGrp="1"/>
          </p:cNvSpPr>
          <p:nvPr>
            <p:ph type="pic" idx="1"/>
          </p:nvPr>
        </p:nvSpPr>
        <p:spPr>
          <a:xfrm>
            <a:off x="1517650" y="373966"/>
            <a:ext cx="9777984" cy="5486400"/>
          </a:xfrm>
          <a:solidFill>
            <a:schemeClr val="bg2">
              <a:shade val="50000"/>
            </a:schemeClr>
          </a:solidFill>
        </p:spPr>
        <p:txBody>
          <a:bodyPr/>
          <a:lstStyle>
            <a:lvl1pPr marL="0" indent="0">
              <a:buNone/>
              <a:defRPr sz="3200"/>
            </a:lvl1pPr>
          </a:lstStyle>
          <a:p>
            <a:r>
              <a:rPr kumimoji="0" lang="ru-RU"/>
              <a:t>Вставка рисунка</a:t>
            </a:r>
            <a:endParaRPr kumimoji="0" lang="en-US" dirty="0"/>
          </a:p>
        </p:txBody>
      </p:sp>
      <p:sp>
        <p:nvSpPr>
          <p:cNvPr id="4" name="Текст 3"/>
          <p:cNvSpPr>
            <a:spLocks noGrp="1"/>
          </p:cNvSpPr>
          <p:nvPr>
            <p:ph type="body" sz="half" idx="2"/>
          </p:nvPr>
        </p:nvSpPr>
        <p:spPr>
          <a:xfrm>
            <a:off x="1524000" y="5867400"/>
            <a:ext cx="9777984"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ru-RU"/>
              <a:t>Образец текста</a:t>
            </a:r>
          </a:p>
        </p:txBody>
      </p:sp>
      <p:sp>
        <p:nvSpPr>
          <p:cNvPr id="5" name="Дата 4"/>
          <p:cNvSpPr>
            <a:spLocks noGrp="1"/>
          </p:cNvSpPr>
          <p:nvPr>
            <p:ph type="dt" sz="half" idx="10"/>
          </p:nvPr>
        </p:nvSpPr>
        <p:spPr>
          <a:xfrm>
            <a:off x="8144256" y="6556248"/>
            <a:ext cx="2804160" cy="301752"/>
          </a:xfrm>
        </p:spPr>
        <p:txBody>
          <a:bodyPr/>
          <a:lstStyle>
            <a:lvl1pPr>
              <a:defRPr sz="900"/>
            </a:lvl1pPr>
          </a:lstStyle>
          <a:p>
            <a:fld id="{1D8BD707-D9CF-40AE-B4C6-C98DA3205C09}" type="datetimeFigureOut">
              <a:rPr lang="en-US" smtClean="0"/>
              <a:pPr/>
              <a:t>12/23/2020</a:t>
            </a:fld>
            <a:endParaRPr lang="en-US"/>
          </a:p>
        </p:txBody>
      </p:sp>
      <p:sp>
        <p:nvSpPr>
          <p:cNvPr id="6" name="Нижний колонтитул 5"/>
          <p:cNvSpPr>
            <a:spLocks noGrp="1"/>
          </p:cNvSpPr>
          <p:nvPr>
            <p:ph type="ftr" sz="quarter" idx="11"/>
          </p:nvPr>
        </p:nvSpPr>
        <p:spPr>
          <a:xfrm>
            <a:off x="1560576" y="6557169"/>
            <a:ext cx="6597429" cy="301752"/>
          </a:xfrm>
        </p:spPr>
        <p:txBody>
          <a:bodyPr/>
          <a:lstStyle>
            <a:lvl1pPr>
              <a:defRPr sz="900"/>
            </a:lvl1pPr>
          </a:lstStyle>
          <a:p>
            <a:endParaRPr lang="ru-RU"/>
          </a:p>
        </p:txBody>
      </p:sp>
      <p:sp>
        <p:nvSpPr>
          <p:cNvPr id="7" name="Номер слайда 6"/>
          <p:cNvSpPr>
            <a:spLocks noGrp="1"/>
          </p:cNvSpPr>
          <p:nvPr>
            <p:ph type="sldNum" sz="quarter" idx="12"/>
          </p:nvPr>
        </p:nvSpPr>
        <p:spPr>
          <a:xfrm>
            <a:off x="10956256" y="6556248"/>
            <a:ext cx="487680" cy="301752"/>
          </a:xfrm>
        </p:spPr>
        <p:txBody>
          <a:bodyPr/>
          <a:lstStyle>
            <a:lvl1pPr algn="ctr">
              <a:defRPr sz="900"/>
            </a:lvl1pPr>
          </a:lstStyle>
          <a:p>
            <a:fld id="{B6F15528-21DE-4FAA-801E-634DDDAF4B2B}"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Прямоугольный треугольник 10"/>
          <p:cNvSpPr/>
          <p:nvPr/>
        </p:nvSpPr>
        <p:spPr>
          <a:xfrm>
            <a:off x="9380" y="14070"/>
            <a:ext cx="12173243"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Прямая соединительная линия 7"/>
          <p:cNvCxnSpPr/>
          <p:nvPr/>
        </p:nvCxnSpPr>
        <p:spPr>
          <a:xfrm>
            <a:off x="0" y="7036"/>
            <a:ext cx="12182620"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Прямая соединительная линия 8"/>
          <p:cNvCxnSpPr/>
          <p:nvPr/>
        </p:nvCxnSpPr>
        <p:spPr>
          <a:xfrm rot="10800000" flipV="1">
            <a:off x="8625060" y="4948410"/>
            <a:ext cx="3563815"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Заголовок 21"/>
          <p:cNvSpPr>
            <a:spLocks noGrp="1"/>
          </p:cNvSpPr>
          <p:nvPr>
            <p:ph type="title"/>
          </p:nvPr>
        </p:nvSpPr>
        <p:spPr>
          <a:xfrm>
            <a:off x="609600" y="267494"/>
            <a:ext cx="10972800" cy="1399032"/>
          </a:xfrm>
          <a:prstGeom prst="rect">
            <a:avLst/>
          </a:prstGeom>
        </p:spPr>
        <p:txBody>
          <a:bodyPr vert="horz" anchor="ctr">
            <a:normAutofit/>
          </a:bodyPr>
          <a:lstStyle/>
          <a:p>
            <a:r>
              <a:rPr kumimoji="0" lang="ru-RU"/>
              <a:t>Образец заголовка</a:t>
            </a:r>
            <a:endParaRPr kumimoji="0" lang="en-US"/>
          </a:p>
        </p:txBody>
      </p:sp>
      <p:sp>
        <p:nvSpPr>
          <p:cNvPr id="13" name="Текст 12"/>
          <p:cNvSpPr>
            <a:spLocks noGrp="1"/>
          </p:cNvSpPr>
          <p:nvPr>
            <p:ph type="body" idx="1"/>
          </p:nvPr>
        </p:nvSpPr>
        <p:spPr>
          <a:xfrm>
            <a:off x="609600" y="1882808"/>
            <a:ext cx="10972800" cy="4572000"/>
          </a:xfrm>
          <a:prstGeom prst="rect">
            <a:avLst/>
          </a:prstGeom>
        </p:spPr>
        <p:txBody>
          <a:bodyPr vert="horz" anchor="t">
            <a:normAutofit/>
          </a:bodyPr>
          <a:lstStyle/>
          <a:p>
            <a:pPr lvl="0" eaLnBrk="1" latinLnBrk="0" hangingPunct="1"/>
            <a:r>
              <a:rPr kumimoji="0" lang="ru-RU"/>
              <a:t>Образец текста</a:t>
            </a:r>
          </a:p>
          <a:p>
            <a:pPr lvl="1" eaLnBrk="1" latinLnBrk="0" hangingPunct="1"/>
            <a:r>
              <a:rPr kumimoji="0" lang="ru-RU"/>
              <a:t>Второй уровень</a:t>
            </a:r>
          </a:p>
          <a:p>
            <a:pPr lvl="2" eaLnBrk="1" latinLnBrk="0" hangingPunct="1"/>
            <a:r>
              <a:rPr kumimoji="0" lang="ru-RU"/>
              <a:t>Третий уровень</a:t>
            </a:r>
          </a:p>
          <a:p>
            <a:pPr lvl="3" eaLnBrk="1" latinLnBrk="0" hangingPunct="1"/>
            <a:r>
              <a:rPr kumimoji="0" lang="ru-RU"/>
              <a:t>Четвертый уровень</a:t>
            </a:r>
          </a:p>
          <a:p>
            <a:pPr lvl="4" eaLnBrk="1" latinLnBrk="0" hangingPunct="1"/>
            <a:r>
              <a:rPr kumimoji="0" lang="ru-RU"/>
              <a:t>Пятый уровень</a:t>
            </a:r>
            <a:endParaRPr kumimoji="0" lang="en-US"/>
          </a:p>
        </p:txBody>
      </p:sp>
      <p:sp>
        <p:nvSpPr>
          <p:cNvPr id="14" name="Дата 13"/>
          <p:cNvSpPr>
            <a:spLocks noGrp="1"/>
          </p:cNvSpPr>
          <p:nvPr>
            <p:ph type="dt" sz="half" idx="2"/>
          </p:nvPr>
        </p:nvSpPr>
        <p:spPr>
          <a:xfrm>
            <a:off x="6388608" y="6480969"/>
            <a:ext cx="2844800" cy="301752"/>
          </a:xfrm>
          <a:prstGeom prst="rect">
            <a:avLst/>
          </a:prstGeom>
        </p:spPr>
        <p:txBody>
          <a:bodyPr vert="horz" anchor="b"/>
          <a:lstStyle>
            <a:lvl1pPr algn="l" eaLnBrk="1" latinLnBrk="0" hangingPunct="1">
              <a:defRPr kumimoji="0" sz="1000" b="0">
                <a:solidFill>
                  <a:schemeClr val="tx1"/>
                </a:solidFill>
              </a:defRPr>
            </a:lvl1pPr>
          </a:lstStyle>
          <a:p>
            <a:fld id="{1D8BD707-D9CF-40AE-B4C6-C98DA3205C09}" type="datetimeFigureOut">
              <a:rPr lang="en-US" smtClean="0"/>
              <a:pPr/>
              <a:t>12/23/2020</a:t>
            </a:fld>
            <a:endParaRPr lang="en-US"/>
          </a:p>
        </p:txBody>
      </p:sp>
      <p:sp>
        <p:nvSpPr>
          <p:cNvPr id="3" name="Нижний колонтитул 2"/>
          <p:cNvSpPr>
            <a:spLocks noGrp="1"/>
          </p:cNvSpPr>
          <p:nvPr>
            <p:ph type="ftr" sz="quarter" idx="3"/>
          </p:nvPr>
        </p:nvSpPr>
        <p:spPr>
          <a:xfrm>
            <a:off x="609600" y="6481892"/>
            <a:ext cx="5680075" cy="300831"/>
          </a:xfrm>
          <a:prstGeom prst="rect">
            <a:avLst/>
          </a:prstGeom>
        </p:spPr>
        <p:txBody>
          <a:bodyPr vert="horz" anchor="b"/>
          <a:lstStyle>
            <a:lvl1pPr algn="r" eaLnBrk="1" latinLnBrk="0" hangingPunct="1">
              <a:defRPr kumimoji="0" sz="1000">
                <a:solidFill>
                  <a:schemeClr val="tx1"/>
                </a:solidFill>
              </a:defRPr>
            </a:lvl1pPr>
          </a:lstStyle>
          <a:p>
            <a:endParaRPr lang="ru-RU"/>
          </a:p>
        </p:txBody>
      </p:sp>
      <p:sp>
        <p:nvSpPr>
          <p:cNvPr id="23" name="Номер слайда 22"/>
          <p:cNvSpPr>
            <a:spLocks noGrp="1"/>
          </p:cNvSpPr>
          <p:nvPr>
            <p:ph type="sldNum" sz="quarter" idx="4"/>
          </p:nvPr>
        </p:nvSpPr>
        <p:spPr>
          <a:xfrm>
            <a:off x="10119360" y="6480969"/>
            <a:ext cx="670560" cy="301752"/>
          </a:xfrm>
          <a:prstGeom prst="rect">
            <a:avLst/>
          </a:prstGeom>
        </p:spPr>
        <p:txBody>
          <a:bodyPr vert="horz" anchor="b"/>
          <a:lstStyle>
            <a:lvl1pPr algn="ctr" eaLnBrk="1" latinLnBrk="0" hangingPunct="1">
              <a:defRPr kumimoji="0" sz="1200">
                <a:solidFill>
                  <a:schemeClr val="tx1"/>
                </a:solidFill>
              </a:defRPr>
            </a:lvl1pPr>
          </a:lstStyle>
          <a:p>
            <a:fld id="{B6F15528-21DE-4FAA-801E-634DDDAF4B2B}"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71600" y="1120283"/>
            <a:ext cx="9296400" cy="2597506"/>
          </a:xfrm>
          <a:prstGeom prst="rect">
            <a:avLst/>
          </a:prstGeom>
        </p:spPr>
        <p:txBody>
          <a:bodyPr vert="horz" wrap="square" lIns="0" tIns="12065" rIns="0" bIns="0" rtlCol="0">
            <a:spAutoFit/>
          </a:bodyPr>
          <a:lstStyle/>
          <a:p>
            <a:pPr marL="12700" marR="5080" algn="ctr">
              <a:lnSpc>
                <a:spcPct val="150000"/>
              </a:lnSpc>
              <a:spcBef>
                <a:spcPts val="95"/>
              </a:spcBef>
            </a:pPr>
            <a:r>
              <a:rPr lang="ru-RU" sz="2800" b="1" cap="all" dirty="0">
                <a:solidFill>
                  <a:srgbClr val="002060"/>
                </a:solidFill>
                <a:ea typeface="Calibri"/>
              </a:rPr>
              <a:t>Основные симптомы и синдромы при патологии органов дыхания, дифференциальная диагностика, принципы лечения.</a:t>
            </a:r>
            <a:endParaRPr sz="2800" b="1" dirty="0">
              <a:solidFill>
                <a:srgbClr val="002060"/>
              </a:solidFill>
            </a:endParaRPr>
          </a:p>
        </p:txBody>
      </p:sp>
      <p:sp>
        <p:nvSpPr>
          <p:cNvPr id="3" name="object 3"/>
          <p:cNvSpPr txBox="1"/>
          <p:nvPr/>
        </p:nvSpPr>
        <p:spPr>
          <a:xfrm>
            <a:off x="1752600" y="4648200"/>
            <a:ext cx="8991599" cy="1304844"/>
          </a:xfrm>
          <a:prstGeom prst="rect">
            <a:avLst/>
          </a:prstGeom>
        </p:spPr>
        <p:txBody>
          <a:bodyPr vert="horz" wrap="square" lIns="0" tIns="12065" rIns="0" bIns="0" rtlCol="0">
            <a:spAutoFit/>
          </a:bodyPr>
          <a:lstStyle/>
          <a:p>
            <a:pPr algn="ctr">
              <a:lnSpc>
                <a:spcPct val="150000"/>
              </a:lnSpc>
              <a:defRPr/>
            </a:pPr>
            <a:r>
              <a:rPr lang="ru-RU" sz="2800" dirty="0">
                <a:ln w="18000">
                  <a:solidFill>
                    <a:schemeClr val="accent2">
                      <a:satMod val="140000"/>
                    </a:schemeClr>
                  </a:solidFill>
                  <a:prstDash val="solid"/>
                  <a:miter lim="800000"/>
                </a:ln>
                <a:solidFill>
                  <a:srgbClr val="7030A0"/>
                </a:solidFill>
              </a:rPr>
              <a:t>Доцент кафедры поликлинической терапии, к.м.н. </a:t>
            </a:r>
            <a:r>
              <a:rPr lang="ru-RU" sz="2800" dirty="0" err="1">
                <a:ln w="18000">
                  <a:solidFill>
                    <a:schemeClr val="accent2">
                      <a:satMod val="140000"/>
                    </a:schemeClr>
                  </a:solidFill>
                  <a:prstDash val="solid"/>
                  <a:miter lim="800000"/>
                </a:ln>
                <a:solidFill>
                  <a:srgbClr val="7030A0"/>
                </a:solidFill>
              </a:rPr>
              <a:t>Сагитова</a:t>
            </a:r>
            <a:r>
              <a:rPr lang="ru-RU" sz="2800" dirty="0">
                <a:ln w="18000">
                  <a:solidFill>
                    <a:schemeClr val="accent2">
                      <a:satMod val="140000"/>
                    </a:schemeClr>
                  </a:solidFill>
                  <a:prstDash val="solid"/>
                  <a:miter lim="800000"/>
                </a:ln>
                <a:solidFill>
                  <a:srgbClr val="7030A0"/>
                </a:solidFill>
              </a:rPr>
              <a:t> Эльвира </a:t>
            </a:r>
            <a:r>
              <a:rPr lang="ru-RU" sz="2800" dirty="0" err="1">
                <a:ln w="18000">
                  <a:solidFill>
                    <a:schemeClr val="accent2">
                      <a:satMod val="140000"/>
                    </a:schemeClr>
                  </a:solidFill>
                  <a:prstDash val="solid"/>
                  <a:miter lim="800000"/>
                </a:ln>
                <a:solidFill>
                  <a:srgbClr val="7030A0"/>
                </a:solidFill>
              </a:rPr>
              <a:t>Рафкатовна</a:t>
            </a:r>
            <a:endParaRPr lang="ru-RU" sz="2800" dirty="0">
              <a:ln w="18000">
                <a:solidFill>
                  <a:schemeClr val="accent2">
                    <a:satMod val="140000"/>
                  </a:schemeClr>
                </a:solidFill>
                <a:prstDash val="solid"/>
                <a:miter lim="800000"/>
              </a:ln>
              <a:solidFill>
                <a:srgbClr val="7030A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1"/>
          <p:cNvSpPr>
            <a:spLocks noChangeArrowheads="1"/>
          </p:cNvSpPr>
          <p:nvPr/>
        </p:nvSpPr>
        <p:spPr bwMode="auto">
          <a:xfrm>
            <a:off x="1828800" y="152400"/>
            <a:ext cx="8530540" cy="5232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800" b="1" i="0" u="none" strike="noStrike" cap="none" normalizeH="0" baseline="0" dirty="0">
                <a:ln>
                  <a:noFill/>
                </a:ln>
                <a:solidFill>
                  <a:srgbClr val="00B0F0"/>
                </a:solidFill>
                <a:effectLst/>
                <a:latin typeface="Times New Roman" pitchFamily="18" charset="0"/>
                <a:ea typeface="Calibri" pitchFamily="34" charset="0"/>
                <a:cs typeface="Times New Roman" pitchFamily="18" charset="0"/>
              </a:rPr>
              <a:t>Основные причины острого и хронического кашля</a:t>
            </a:r>
            <a:endParaRPr kumimoji="0" lang="ru-RU" sz="2800" b="0" i="0" u="none" strike="noStrike" cap="none" normalizeH="0" baseline="0" dirty="0">
              <a:ln>
                <a:noFill/>
              </a:ln>
              <a:solidFill>
                <a:srgbClr val="00B0F0"/>
              </a:solidFill>
              <a:effectLst/>
              <a:latin typeface="Arial" pitchFamily="34" charset="0"/>
              <a:cs typeface="Arial" pitchFamily="34" charset="0"/>
            </a:endParaRPr>
          </a:p>
        </p:txBody>
      </p:sp>
      <p:graphicFrame>
        <p:nvGraphicFramePr>
          <p:cNvPr id="3" name="Таблица 2"/>
          <p:cNvGraphicFramePr>
            <a:graphicFrameLocks noGrp="1"/>
          </p:cNvGraphicFramePr>
          <p:nvPr/>
        </p:nvGraphicFramePr>
        <p:xfrm>
          <a:off x="381000" y="838200"/>
          <a:ext cx="11506201" cy="5618988"/>
        </p:xfrm>
        <a:graphic>
          <a:graphicData uri="http://schemas.openxmlformats.org/drawingml/2006/table">
            <a:tbl>
              <a:tblPr/>
              <a:tblGrid>
                <a:gridCol w="2362200">
                  <a:extLst>
                    <a:ext uri="{9D8B030D-6E8A-4147-A177-3AD203B41FA5}">
                      <a16:colId xmlns:a16="http://schemas.microsoft.com/office/drawing/2014/main" val="20000"/>
                    </a:ext>
                  </a:extLst>
                </a:gridCol>
                <a:gridCol w="4572000">
                  <a:extLst>
                    <a:ext uri="{9D8B030D-6E8A-4147-A177-3AD203B41FA5}">
                      <a16:colId xmlns:a16="http://schemas.microsoft.com/office/drawing/2014/main" val="20001"/>
                    </a:ext>
                  </a:extLst>
                </a:gridCol>
                <a:gridCol w="4572001">
                  <a:extLst>
                    <a:ext uri="{9D8B030D-6E8A-4147-A177-3AD203B41FA5}">
                      <a16:colId xmlns:a16="http://schemas.microsoft.com/office/drawing/2014/main" val="20002"/>
                    </a:ext>
                  </a:extLst>
                </a:gridCol>
              </a:tblGrid>
              <a:tr h="599694">
                <a:tc>
                  <a:txBody>
                    <a:bodyPr/>
                    <a:lstStyle/>
                    <a:p>
                      <a:pPr algn="ctr">
                        <a:lnSpc>
                          <a:spcPct val="115000"/>
                        </a:lnSpc>
                        <a:spcAft>
                          <a:spcPts val="0"/>
                        </a:spcAft>
                      </a:pPr>
                      <a:r>
                        <a:rPr lang="ru-RU" sz="1900" b="1" dirty="0">
                          <a:solidFill>
                            <a:srgbClr val="000000"/>
                          </a:solidFill>
                          <a:latin typeface="Times New Roman" pitchFamily="18" charset="0"/>
                          <a:ea typeface="Calibri"/>
                          <a:cs typeface="Times New Roman" pitchFamily="18" charset="0"/>
                        </a:rPr>
                        <a:t>Кашель</a:t>
                      </a:r>
                      <a:endParaRPr lang="ru-RU" sz="19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FDFD"/>
                    </a:solidFill>
                  </a:tcPr>
                </a:tc>
                <a:tc>
                  <a:txBody>
                    <a:bodyPr/>
                    <a:lstStyle/>
                    <a:p>
                      <a:pPr algn="ctr">
                        <a:lnSpc>
                          <a:spcPct val="115000"/>
                        </a:lnSpc>
                        <a:spcAft>
                          <a:spcPts val="0"/>
                        </a:spcAft>
                      </a:pPr>
                      <a:r>
                        <a:rPr lang="ru-RU" sz="1900" b="1" dirty="0">
                          <a:solidFill>
                            <a:srgbClr val="000000"/>
                          </a:solidFill>
                          <a:latin typeface="Times New Roman" pitchFamily="18" charset="0"/>
                          <a:ea typeface="Calibri"/>
                          <a:cs typeface="Times New Roman" pitchFamily="18" charset="0"/>
                        </a:rPr>
                        <a:t>Острый кашель</a:t>
                      </a:r>
                      <a:endParaRPr lang="ru-RU" sz="1900" dirty="0">
                        <a:latin typeface="Times New Roman" pitchFamily="18" charset="0"/>
                        <a:ea typeface="Calibri"/>
                        <a:cs typeface="Times New Roman" pitchFamily="18" charset="0"/>
                      </a:endParaRPr>
                    </a:p>
                    <a:p>
                      <a:pPr algn="ctr">
                        <a:lnSpc>
                          <a:spcPct val="115000"/>
                        </a:lnSpc>
                        <a:spcAft>
                          <a:spcPts val="0"/>
                        </a:spcAft>
                      </a:pPr>
                      <a:r>
                        <a:rPr lang="ru-RU" sz="1900" b="1" dirty="0">
                          <a:solidFill>
                            <a:srgbClr val="000000"/>
                          </a:solidFill>
                          <a:latin typeface="Times New Roman" pitchFamily="18" charset="0"/>
                          <a:ea typeface="Calibri"/>
                          <a:cs typeface="Times New Roman" pitchFamily="18" charset="0"/>
                        </a:rPr>
                        <a:t>(продолжительностью до 3 недель)</a:t>
                      </a:r>
                      <a:endParaRPr lang="ru-RU" sz="19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FDFD"/>
                    </a:solidFill>
                  </a:tcPr>
                </a:tc>
                <a:tc>
                  <a:txBody>
                    <a:bodyPr/>
                    <a:lstStyle/>
                    <a:p>
                      <a:pPr algn="ctr">
                        <a:lnSpc>
                          <a:spcPct val="115000"/>
                        </a:lnSpc>
                        <a:spcAft>
                          <a:spcPts val="0"/>
                        </a:spcAft>
                      </a:pPr>
                      <a:r>
                        <a:rPr lang="ru-RU" sz="1900" b="1">
                          <a:solidFill>
                            <a:srgbClr val="000000"/>
                          </a:solidFill>
                          <a:latin typeface="Times New Roman" pitchFamily="18" charset="0"/>
                          <a:ea typeface="Calibri"/>
                          <a:cs typeface="Times New Roman" pitchFamily="18" charset="0"/>
                        </a:rPr>
                        <a:t>Хронический кашель</a:t>
                      </a:r>
                      <a:endParaRPr lang="ru-RU" sz="1900">
                        <a:latin typeface="Times New Roman" pitchFamily="18" charset="0"/>
                        <a:ea typeface="Calibri"/>
                        <a:cs typeface="Times New Roman" pitchFamily="18" charset="0"/>
                      </a:endParaRPr>
                    </a:p>
                    <a:p>
                      <a:pPr algn="ctr">
                        <a:lnSpc>
                          <a:spcPct val="115000"/>
                        </a:lnSpc>
                        <a:spcAft>
                          <a:spcPts val="0"/>
                        </a:spcAft>
                      </a:pPr>
                      <a:r>
                        <a:rPr lang="ru-RU" sz="1900" b="1">
                          <a:solidFill>
                            <a:srgbClr val="000000"/>
                          </a:solidFill>
                          <a:latin typeface="Times New Roman" pitchFamily="18" charset="0"/>
                          <a:ea typeface="Calibri"/>
                          <a:cs typeface="Times New Roman" pitchFamily="18" charset="0"/>
                        </a:rPr>
                        <a:t>(продолжительностью 8 недель и более)</a:t>
                      </a:r>
                      <a:endParaRPr lang="ru-RU" sz="190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FDFD"/>
                    </a:solidFill>
                  </a:tcPr>
                </a:tc>
                <a:extLst>
                  <a:ext uri="{0D108BD9-81ED-4DB2-BD59-A6C34878D82A}">
                    <a16:rowId xmlns:a16="http://schemas.microsoft.com/office/drawing/2014/main" val="10000"/>
                  </a:ext>
                </a:extLst>
              </a:tr>
              <a:tr h="2590800">
                <a:tc>
                  <a:txBody>
                    <a:bodyPr/>
                    <a:lstStyle/>
                    <a:p>
                      <a:pPr>
                        <a:lnSpc>
                          <a:spcPct val="115000"/>
                        </a:lnSpc>
                        <a:spcAft>
                          <a:spcPts val="0"/>
                        </a:spcAft>
                      </a:pPr>
                      <a:r>
                        <a:rPr lang="ru-RU" sz="1900" b="1" dirty="0">
                          <a:solidFill>
                            <a:srgbClr val="000000"/>
                          </a:solidFill>
                          <a:latin typeface="Times New Roman" pitchFamily="18" charset="0"/>
                          <a:ea typeface="Calibri"/>
                          <a:cs typeface="Times New Roman" pitchFamily="18" charset="0"/>
                        </a:rPr>
                        <a:t>А. Непродуктивный </a:t>
                      </a:r>
                      <a:endParaRPr lang="ru-RU" sz="1900" dirty="0">
                        <a:latin typeface="Times New Roman" pitchFamily="18" charset="0"/>
                        <a:ea typeface="Calibri"/>
                        <a:cs typeface="Times New Roman" pitchFamily="18" charset="0"/>
                      </a:endParaRPr>
                    </a:p>
                    <a:p>
                      <a:pPr>
                        <a:lnSpc>
                          <a:spcPct val="115000"/>
                        </a:lnSpc>
                        <a:spcAft>
                          <a:spcPts val="0"/>
                        </a:spcAft>
                      </a:pPr>
                      <a:r>
                        <a:rPr lang="ru-RU" sz="1900" b="1" dirty="0">
                          <a:solidFill>
                            <a:srgbClr val="000000"/>
                          </a:solidFill>
                          <a:latin typeface="Times New Roman" pitchFamily="18" charset="0"/>
                          <a:ea typeface="Calibri"/>
                          <a:cs typeface="Times New Roman" pitchFamily="18" charset="0"/>
                        </a:rPr>
                        <a:t>(сухой)</a:t>
                      </a:r>
                      <a:endParaRPr lang="ru-RU" sz="19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FDFD"/>
                    </a:solidFill>
                  </a:tcPr>
                </a:tc>
                <a:tc>
                  <a:txBody>
                    <a:bodyPr/>
                    <a:lstStyle/>
                    <a:p>
                      <a:pPr algn="ctr">
                        <a:lnSpc>
                          <a:spcPct val="115000"/>
                        </a:lnSpc>
                        <a:spcAft>
                          <a:spcPts val="0"/>
                        </a:spcAft>
                      </a:pPr>
                      <a:r>
                        <a:rPr lang="ru-RU" sz="2000" dirty="0">
                          <a:solidFill>
                            <a:srgbClr val="000000"/>
                          </a:solidFill>
                          <a:latin typeface="Times New Roman" pitchFamily="18" charset="0"/>
                          <a:ea typeface="Calibri"/>
                          <a:cs typeface="Times New Roman" pitchFamily="18" charset="0"/>
                        </a:rPr>
                        <a:t>ОРВИ, риниты и синуситы (аллергические и неаллергические), ТЭЛА, сердечная астма, сухой плеврит, наружный отит, перикардит, пневмоторакс, аспирация инородного тела, коклюш</a:t>
                      </a:r>
                      <a:endParaRPr lang="ru-RU" sz="2000" dirty="0">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FDFD"/>
                    </a:solidFill>
                  </a:tcPr>
                </a:tc>
                <a:tc>
                  <a:txBody>
                    <a:bodyPr/>
                    <a:lstStyle/>
                    <a:p>
                      <a:pPr algn="ctr">
                        <a:lnSpc>
                          <a:spcPct val="115000"/>
                        </a:lnSpc>
                        <a:spcAft>
                          <a:spcPts val="0"/>
                        </a:spcAft>
                      </a:pPr>
                      <a:r>
                        <a:rPr lang="ru-RU" sz="2000" dirty="0">
                          <a:solidFill>
                            <a:srgbClr val="000000"/>
                          </a:solidFill>
                          <a:latin typeface="Times New Roman" pitchFamily="18" charset="0"/>
                          <a:ea typeface="Calibri"/>
                          <a:cs typeface="Times New Roman" pitchFamily="18" charset="0"/>
                        </a:rPr>
                        <a:t>БА (кашлевой вариант), ГЭРБ, хронические воспалительные заболевания носоглотки, интерстициальные болезни легких, прием </a:t>
                      </a:r>
                      <a:r>
                        <a:rPr lang="ru-RU" sz="2000" dirty="0" err="1">
                          <a:solidFill>
                            <a:srgbClr val="000000"/>
                          </a:solidFill>
                          <a:latin typeface="Times New Roman" pitchFamily="18" charset="0"/>
                          <a:ea typeface="Calibri"/>
                          <a:cs typeface="Times New Roman" pitchFamily="18" charset="0"/>
                        </a:rPr>
                        <a:t>иАПФ</a:t>
                      </a:r>
                      <a:r>
                        <a:rPr lang="ru-RU" sz="2000" dirty="0">
                          <a:solidFill>
                            <a:srgbClr val="000000"/>
                          </a:solidFill>
                          <a:latin typeface="Times New Roman" pitchFamily="18" charset="0"/>
                          <a:ea typeface="Calibri"/>
                          <a:cs typeface="Times New Roman" pitchFamily="18" charset="0"/>
                        </a:rPr>
                        <a:t>, объемные процессы в средостении, невротический (психогенный) кашель</a:t>
                      </a:r>
                      <a:endParaRPr lang="ru-RU" sz="2000" dirty="0">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FDFD"/>
                    </a:solidFill>
                  </a:tcPr>
                </a:tc>
                <a:extLst>
                  <a:ext uri="{0D108BD9-81ED-4DB2-BD59-A6C34878D82A}">
                    <a16:rowId xmlns:a16="http://schemas.microsoft.com/office/drawing/2014/main" val="10001"/>
                  </a:ext>
                </a:extLst>
              </a:tr>
              <a:tr h="1219200">
                <a:tc>
                  <a:txBody>
                    <a:bodyPr/>
                    <a:lstStyle/>
                    <a:p>
                      <a:pPr>
                        <a:lnSpc>
                          <a:spcPct val="115000"/>
                        </a:lnSpc>
                        <a:spcAft>
                          <a:spcPts val="0"/>
                        </a:spcAft>
                      </a:pPr>
                      <a:r>
                        <a:rPr lang="ru-RU" sz="1900" b="1">
                          <a:solidFill>
                            <a:srgbClr val="000000"/>
                          </a:solidFill>
                          <a:latin typeface="Times New Roman" pitchFamily="18" charset="0"/>
                          <a:ea typeface="Calibri"/>
                          <a:cs typeface="Times New Roman" pitchFamily="18" charset="0"/>
                        </a:rPr>
                        <a:t>Б. Продуктивный (влажный)</a:t>
                      </a:r>
                      <a:endParaRPr lang="ru-RU" sz="190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FDFD"/>
                    </a:solidFill>
                  </a:tcPr>
                </a:tc>
                <a:tc>
                  <a:txBody>
                    <a:bodyPr/>
                    <a:lstStyle/>
                    <a:p>
                      <a:pPr algn="ctr">
                        <a:lnSpc>
                          <a:spcPct val="115000"/>
                        </a:lnSpc>
                        <a:spcAft>
                          <a:spcPts val="0"/>
                        </a:spcAft>
                      </a:pPr>
                      <a:r>
                        <a:rPr lang="ru-RU" sz="2000" dirty="0">
                          <a:solidFill>
                            <a:srgbClr val="000000"/>
                          </a:solidFill>
                          <a:latin typeface="Times New Roman" pitchFamily="18" charset="0"/>
                          <a:ea typeface="Calibri"/>
                          <a:cs typeface="Times New Roman" pitchFamily="18" charset="0"/>
                        </a:rPr>
                        <a:t>ОРВИ у курильщиков, острый бронхит, пневмония</a:t>
                      </a:r>
                      <a:endParaRPr lang="ru-RU" sz="2000" dirty="0">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FDFD"/>
                    </a:solidFill>
                  </a:tcPr>
                </a:tc>
                <a:tc>
                  <a:txBody>
                    <a:bodyPr/>
                    <a:lstStyle/>
                    <a:p>
                      <a:pPr algn="ctr">
                        <a:lnSpc>
                          <a:spcPct val="115000"/>
                        </a:lnSpc>
                        <a:spcAft>
                          <a:spcPts val="0"/>
                        </a:spcAft>
                      </a:pPr>
                      <a:r>
                        <a:rPr lang="ru-RU" sz="2000" dirty="0">
                          <a:solidFill>
                            <a:srgbClr val="000000"/>
                          </a:solidFill>
                          <a:latin typeface="Times New Roman" pitchFamily="18" charset="0"/>
                          <a:ea typeface="Calibri"/>
                          <a:cs typeface="Times New Roman" pitchFamily="18" charset="0"/>
                        </a:rPr>
                        <a:t>ХБ, ХОБЛ, бронхоэктазии, БА, рак бронхов, </a:t>
                      </a:r>
                      <a:r>
                        <a:rPr lang="ru-RU" sz="2000" dirty="0" err="1">
                          <a:solidFill>
                            <a:srgbClr val="000000"/>
                          </a:solidFill>
                          <a:latin typeface="Times New Roman" pitchFamily="18" charset="0"/>
                          <a:ea typeface="Calibri"/>
                          <a:cs typeface="Times New Roman" pitchFamily="18" charset="0"/>
                        </a:rPr>
                        <a:t>муковисцидоз</a:t>
                      </a:r>
                      <a:r>
                        <a:rPr lang="ru-RU" sz="2000" dirty="0">
                          <a:solidFill>
                            <a:srgbClr val="000000"/>
                          </a:solidFill>
                          <a:latin typeface="Times New Roman" pitchFamily="18" charset="0"/>
                          <a:ea typeface="Calibri"/>
                          <a:cs typeface="Times New Roman" pitchFamily="18" charset="0"/>
                        </a:rPr>
                        <a:t>, застойная левожелудочковая недостаточность</a:t>
                      </a:r>
                      <a:endParaRPr lang="ru-RU" sz="2000" dirty="0">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FDFD"/>
                    </a:solidFill>
                  </a:tcPr>
                </a:tc>
                <a:extLst>
                  <a:ext uri="{0D108BD9-81ED-4DB2-BD59-A6C34878D82A}">
                    <a16:rowId xmlns:a16="http://schemas.microsoft.com/office/drawing/2014/main" val="10002"/>
                  </a:ext>
                </a:extLst>
              </a:tr>
              <a:tr h="1143000">
                <a:tc>
                  <a:txBody>
                    <a:bodyPr/>
                    <a:lstStyle/>
                    <a:p>
                      <a:pPr>
                        <a:lnSpc>
                          <a:spcPct val="115000"/>
                        </a:lnSpc>
                        <a:spcAft>
                          <a:spcPts val="0"/>
                        </a:spcAft>
                      </a:pPr>
                      <a:r>
                        <a:rPr lang="ru-RU" sz="1900" b="1" dirty="0">
                          <a:solidFill>
                            <a:srgbClr val="000000"/>
                          </a:solidFill>
                          <a:latin typeface="Times New Roman" pitchFamily="18" charset="0"/>
                          <a:ea typeface="Calibri"/>
                          <a:cs typeface="Times New Roman" pitchFamily="18" charset="0"/>
                        </a:rPr>
                        <a:t>Затяжной (</a:t>
                      </a:r>
                      <a:r>
                        <a:rPr lang="ru-RU" sz="1900" b="1" dirty="0" err="1">
                          <a:solidFill>
                            <a:srgbClr val="000000"/>
                          </a:solidFill>
                          <a:latin typeface="Times New Roman" pitchFamily="18" charset="0"/>
                          <a:ea typeface="Calibri"/>
                          <a:cs typeface="Times New Roman" pitchFamily="18" charset="0"/>
                        </a:rPr>
                        <a:t>подострый</a:t>
                      </a:r>
                      <a:r>
                        <a:rPr lang="ru-RU" sz="1900" b="1" dirty="0">
                          <a:solidFill>
                            <a:srgbClr val="000000"/>
                          </a:solidFill>
                          <a:latin typeface="Times New Roman" pitchFamily="18" charset="0"/>
                          <a:ea typeface="Calibri"/>
                          <a:cs typeface="Times New Roman" pitchFamily="18" charset="0"/>
                        </a:rPr>
                        <a:t>) </a:t>
                      </a:r>
                    </a:p>
                    <a:p>
                      <a:pPr>
                        <a:lnSpc>
                          <a:spcPct val="115000"/>
                        </a:lnSpc>
                        <a:spcAft>
                          <a:spcPts val="0"/>
                        </a:spcAft>
                      </a:pPr>
                      <a:r>
                        <a:rPr lang="ru-RU" sz="1900" b="1" dirty="0">
                          <a:solidFill>
                            <a:srgbClr val="000000"/>
                          </a:solidFill>
                          <a:latin typeface="Times New Roman" pitchFamily="18" charset="0"/>
                          <a:ea typeface="Calibri"/>
                          <a:cs typeface="Times New Roman" pitchFamily="18" charset="0"/>
                        </a:rPr>
                        <a:t>кашель</a:t>
                      </a:r>
                      <a:endParaRPr lang="ru-RU" sz="19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FDFD"/>
                    </a:solidFill>
                  </a:tcPr>
                </a:tc>
                <a:tc gridSpan="2">
                  <a:txBody>
                    <a:bodyPr/>
                    <a:lstStyle/>
                    <a:p>
                      <a:pPr>
                        <a:lnSpc>
                          <a:spcPct val="115000"/>
                        </a:lnSpc>
                        <a:spcAft>
                          <a:spcPts val="0"/>
                        </a:spcAft>
                      </a:pPr>
                      <a:r>
                        <a:rPr lang="ru-RU" sz="2000" dirty="0">
                          <a:solidFill>
                            <a:srgbClr val="000000"/>
                          </a:solidFill>
                          <a:latin typeface="Times New Roman" pitchFamily="18" charset="0"/>
                          <a:ea typeface="Calibri"/>
                          <a:cs typeface="Times New Roman" pitchFamily="18" charset="0"/>
                        </a:rPr>
                        <a:t>Постинфекционный кашель (продолжительностью 8 недель)</a:t>
                      </a:r>
                      <a:endParaRPr lang="ru-RU" sz="2000" dirty="0">
                        <a:latin typeface="Times New Roman" pitchFamily="18" charset="0"/>
                        <a:ea typeface="Calibri"/>
                        <a:cs typeface="Times New Roman" pitchFamily="18" charset="0"/>
                      </a:endParaRPr>
                    </a:p>
                    <a:p>
                      <a:pPr algn="ctr">
                        <a:lnSpc>
                          <a:spcPct val="115000"/>
                        </a:lnSpc>
                        <a:spcAft>
                          <a:spcPts val="0"/>
                        </a:spcAft>
                      </a:pPr>
                      <a:r>
                        <a:rPr lang="ru-RU" sz="2000" dirty="0">
                          <a:solidFill>
                            <a:srgbClr val="000000"/>
                          </a:solidFill>
                          <a:latin typeface="Times New Roman" pitchFamily="18" charset="0"/>
                          <a:ea typeface="Calibri"/>
                          <a:cs typeface="Times New Roman" pitchFamily="18" charset="0"/>
                        </a:rPr>
                        <a:t>Кашель, как единственный или превалирующий симптом тяжелого серьезного заболевания</a:t>
                      </a:r>
                      <a:endParaRPr lang="ru-RU" sz="20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FDFD"/>
                    </a:solidFill>
                  </a:tcPr>
                </a:tc>
                <a:tc hMerge="1">
                  <a:txBody>
                    <a:bodyPr/>
                    <a:lstStyle/>
                    <a:p>
                      <a:endParaRPr lang="ru-RU"/>
                    </a:p>
                  </a:txBody>
                  <a:tcPr/>
                </a:tc>
                <a:extLst>
                  <a:ext uri="{0D108BD9-81ED-4DB2-BD59-A6C34878D82A}">
                    <a16:rowId xmlns:a16="http://schemas.microsoft.com/office/drawing/2014/main" val="10003"/>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905000" y="228600"/>
            <a:ext cx="8702319" cy="523220"/>
          </a:xfrm>
          <a:prstGeom prst="rect">
            <a:avLst/>
          </a:prstGeom>
          <a:solidFill>
            <a:srgbClr val="C5FDFD"/>
          </a:solidFill>
          <a:ln>
            <a:solidFill>
              <a:srgbClr val="002060"/>
            </a:solidFill>
          </a:ln>
        </p:spPr>
        <p:txBody>
          <a:bodyPr wrap="none">
            <a:spAutoFit/>
          </a:bodyPr>
          <a:lstStyle/>
          <a:p>
            <a:r>
              <a:rPr lang="ru-RU" sz="2800" b="1" dirty="0">
                <a:solidFill>
                  <a:srgbClr val="0070C0"/>
                </a:solidFill>
                <a:latin typeface="Times New Roman" pitchFamily="18" charset="0"/>
                <a:ea typeface="Calibri" pitchFamily="34" charset="0"/>
                <a:cs typeface="Times New Roman" pitchFamily="18" charset="0"/>
              </a:rPr>
              <a:t>По времени возникновения выделяют 3 вида кашля</a:t>
            </a:r>
            <a:endParaRPr lang="ru-RU" sz="2800" b="1" dirty="0">
              <a:solidFill>
                <a:srgbClr val="0070C0"/>
              </a:solidFill>
            </a:endParaRPr>
          </a:p>
        </p:txBody>
      </p:sp>
      <p:cxnSp>
        <p:nvCxnSpPr>
          <p:cNvPr id="4" name="Прямая со стрелкой 3"/>
          <p:cNvCxnSpPr/>
          <p:nvPr/>
        </p:nvCxnSpPr>
        <p:spPr>
          <a:xfrm rot="10800000" flipV="1">
            <a:off x="2895600" y="762000"/>
            <a:ext cx="114300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 name="Прямая со стрелкой 5"/>
          <p:cNvCxnSpPr/>
          <p:nvPr/>
        </p:nvCxnSpPr>
        <p:spPr>
          <a:xfrm rot="5400000">
            <a:off x="5563394" y="1218406"/>
            <a:ext cx="914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Прямая со стрелкой 7"/>
          <p:cNvCxnSpPr/>
          <p:nvPr/>
        </p:nvCxnSpPr>
        <p:spPr>
          <a:xfrm>
            <a:off x="7924800" y="762000"/>
            <a:ext cx="91440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Овал 8"/>
          <p:cNvSpPr/>
          <p:nvPr/>
        </p:nvSpPr>
        <p:spPr>
          <a:xfrm>
            <a:off x="990600" y="1295400"/>
            <a:ext cx="2590800" cy="990600"/>
          </a:xfrm>
          <a:prstGeom prst="ellipse">
            <a:avLst/>
          </a:prstGeom>
          <a:solidFill>
            <a:srgbClr val="C5FDFD"/>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ru-RU" sz="3200" dirty="0">
                <a:solidFill>
                  <a:srgbClr val="002060"/>
                </a:solidFill>
                <a:latin typeface="Times New Roman" pitchFamily="18" charset="0"/>
                <a:cs typeface="Times New Roman" pitchFamily="18" charset="0"/>
              </a:rPr>
              <a:t>утренний</a:t>
            </a:r>
          </a:p>
        </p:txBody>
      </p:sp>
      <p:sp>
        <p:nvSpPr>
          <p:cNvPr id="11" name="Овал 10"/>
          <p:cNvSpPr/>
          <p:nvPr/>
        </p:nvSpPr>
        <p:spPr>
          <a:xfrm>
            <a:off x="4724400" y="1828800"/>
            <a:ext cx="2590800" cy="1143000"/>
          </a:xfrm>
          <a:prstGeom prst="ellipse">
            <a:avLst/>
          </a:prstGeom>
          <a:solidFill>
            <a:srgbClr val="C5FDFD"/>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ru-RU" sz="3200" dirty="0">
                <a:solidFill>
                  <a:srgbClr val="002060"/>
                </a:solidFill>
                <a:latin typeface="Times New Roman" pitchFamily="18" charset="0"/>
                <a:cs typeface="Times New Roman" pitchFamily="18" charset="0"/>
              </a:rPr>
              <a:t>вечерний</a:t>
            </a:r>
          </a:p>
        </p:txBody>
      </p:sp>
      <p:sp>
        <p:nvSpPr>
          <p:cNvPr id="12" name="Овал 11"/>
          <p:cNvSpPr/>
          <p:nvPr/>
        </p:nvSpPr>
        <p:spPr>
          <a:xfrm>
            <a:off x="8534400" y="1143000"/>
            <a:ext cx="2514600" cy="1219200"/>
          </a:xfrm>
          <a:prstGeom prst="ellipse">
            <a:avLst/>
          </a:prstGeom>
          <a:solidFill>
            <a:srgbClr val="C5FDFD"/>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ru-RU" sz="3200" dirty="0">
                <a:solidFill>
                  <a:srgbClr val="002060"/>
                </a:solidFill>
                <a:latin typeface="Times New Roman" pitchFamily="18" charset="0"/>
                <a:cs typeface="Times New Roman" pitchFamily="18" charset="0"/>
              </a:rPr>
              <a:t>ночной</a:t>
            </a:r>
          </a:p>
        </p:txBody>
      </p:sp>
      <p:sp>
        <p:nvSpPr>
          <p:cNvPr id="13" name="Прямоугольник 12"/>
          <p:cNvSpPr/>
          <p:nvPr/>
        </p:nvSpPr>
        <p:spPr>
          <a:xfrm>
            <a:off x="685800" y="2514600"/>
            <a:ext cx="3429000" cy="38100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dirty="0">
                <a:solidFill>
                  <a:srgbClr val="002060"/>
                </a:solidFill>
                <a:latin typeface="Times New Roman" pitchFamily="18" charset="0"/>
                <a:ea typeface="Calibri" pitchFamily="34" charset="0"/>
                <a:cs typeface="Times New Roman" pitchFamily="18" charset="0"/>
              </a:rPr>
              <a:t>характерен для курильщиков, пациентов, болеющих хроническим бронхитом, БЭБ, абсцессом и кавернозным туберкулезом легких. При этих заболеваниях мокрота, накопившаяся в бронхах и полостях легких, утром, перемещается в менее пораженные участки, раздражает рефлексогенные зоны слизистой оболочки бронхов и вызывает кашель и отхождение мокроты.</a:t>
            </a:r>
            <a:endParaRPr lang="ru-RU" dirty="0"/>
          </a:p>
        </p:txBody>
      </p:sp>
      <p:sp>
        <p:nvSpPr>
          <p:cNvPr id="14" name="Прямоугольник 13"/>
          <p:cNvSpPr/>
          <p:nvPr/>
        </p:nvSpPr>
        <p:spPr>
          <a:xfrm>
            <a:off x="4800600" y="3200400"/>
            <a:ext cx="2514600" cy="29718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2800" dirty="0">
                <a:solidFill>
                  <a:srgbClr val="002060"/>
                </a:solidFill>
                <a:latin typeface="Times New Roman" pitchFamily="18" charset="0"/>
                <a:ea typeface="Calibri" pitchFamily="34" charset="0"/>
                <a:cs typeface="Times New Roman" pitchFamily="18" charset="0"/>
              </a:rPr>
              <a:t>наблюдается при бронхитах и пневмониях</a:t>
            </a:r>
            <a:endParaRPr lang="ru-RU" sz="2800" dirty="0"/>
          </a:p>
        </p:txBody>
      </p:sp>
      <p:sp>
        <p:nvSpPr>
          <p:cNvPr id="15" name="Прямоугольник 14"/>
          <p:cNvSpPr/>
          <p:nvPr/>
        </p:nvSpPr>
        <p:spPr>
          <a:xfrm>
            <a:off x="8077200" y="2590800"/>
            <a:ext cx="3352800" cy="38862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dirty="0">
                <a:solidFill>
                  <a:srgbClr val="002060"/>
                </a:solidFill>
                <a:latin typeface="Times New Roman" pitchFamily="18" charset="0"/>
                <a:ea typeface="Calibri" pitchFamily="34" charset="0"/>
                <a:cs typeface="Times New Roman" pitchFamily="18" charset="0"/>
              </a:rPr>
              <a:t>характерен для пациентов, болеющих туберкулезом, лимфогранулематозом, злокачественными новообразованиями с поражением органов дыхания. Связан с раздражением рефлексогенных зон слизистой оболочки бифуркации трахеи увеличенными лимфатическими узлами средостения при этих заболеваниях, а также ночным повышением тонуса блуждающего нерва.</a:t>
            </a:r>
            <a:endParaRPr lang="ru-RU"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1"/>
          <p:cNvSpPr>
            <a:spLocks noChangeArrowheads="1"/>
          </p:cNvSpPr>
          <p:nvPr/>
        </p:nvSpPr>
        <p:spPr bwMode="auto">
          <a:xfrm>
            <a:off x="609600" y="304800"/>
            <a:ext cx="10744200" cy="36317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2300" b="1" i="1"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В зависимости от условий или обстоятельств появления</a:t>
            </a:r>
            <a:r>
              <a:rPr kumimoji="0" lang="ru-RU" sz="23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кашля выделяют 2 основных его варианта: </a:t>
            </a:r>
            <a:endParaRPr kumimoji="0" lang="ru-RU" sz="2300" b="0" i="0" u="none" strike="noStrike" cap="none" normalizeH="0" baseline="0" dirty="0">
              <a:ln>
                <a:noFill/>
              </a:ln>
              <a:solidFill>
                <a:srgbClr val="002060"/>
              </a:solidFill>
              <a:effectLst/>
              <a:latin typeface="Times New Roman" pitchFamily="18" charset="0"/>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23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1. Кашель, возникающий при перемене положения тела пациента, в связи с наличием полостей в легком (туберкулезные каверны, абсцесс, бронхоэктазии), что имеет большое значение для распознавания их локализации в легком. </a:t>
            </a:r>
            <a:endParaRPr kumimoji="0" lang="ru-RU" sz="2300" b="0" i="0" u="none" strike="noStrike" cap="none" normalizeH="0" baseline="0" dirty="0">
              <a:ln>
                <a:noFill/>
              </a:ln>
              <a:solidFill>
                <a:srgbClr val="002060"/>
              </a:solidFill>
              <a:effectLst/>
              <a:latin typeface="Times New Roman" pitchFamily="18" charset="0"/>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23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2. Кашель, связанный с приемом пищи, особенно сопровождающийся появлением в мокроте частиц только что проглоченной пищи. Такой кашель характерен для </a:t>
            </a:r>
            <a:r>
              <a:rPr kumimoji="0" lang="ru-RU" sz="23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трахео</a:t>
            </a:r>
            <a:r>
              <a:rPr kumimoji="0" lang="ru-RU" sz="23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или бронхопищеводного свища, который может образоваться при распаде злокачественной опухоли пищевода, проросшей в дыхательные пути.</a:t>
            </a:r>
            <a:endParaRPr kumimoji="0" lang="ru-RU" sz="2300" b="0" i="0" u="none" strike="noStrike" cap="none" normalizeH="0" baseline="0" dirty="0">
              <a:ln>
                <a:noFill/>
              </a:ln>
              <a:solidFill>
                <a:srgbClr val="002060"/>
              </a:solidFill>
              <a:effectLst/>
              <a:latin typeface="Times New Roman" pitchFamily="18" charset="0"/>
              <a:cs typeface="Times New Roman" pitchFamily="18" charset="0"/>
            </a:endParaRPr>
          </a:p>
        </p:txBody>
      </p:sp>
      <p:pic>
        <p:nvPicPr>
          <p:cNvPr id="138242" name="Picture 2" descr="ÐÐ°ÑÑÐ¸Ð½ÐºÐ¸ Ð¿Ð¾ Ð·Ð°Ð¿ÑÐ¾ÑÑ ÐÐ°ÑÐµÐ»Ñ, Ð²Ð¾Ð·Ð½Ð¸ÐºÐ°ÑÑÐ¸Ð¹ Ð¿ÑÐ¸ Ð¿ÐµÑÐµÐ¼ÐµÐ½Ðµ Ð¿Ð¾Ð»Ð¾Ð¶ÐµÐ½Ð¸Ñ ÑÐµÐ»Ð° Ð¿Ð°ÑÐ¸ÐµÐ½ÑÐ°"/>
          <p:cNvPicPr>
            <a:picLocks noChangeAspect="1" noChangeArrowheads="1"/>
          </p:cNvPicPr>
          <p:nvPr/>
        </p:nvPicPr>
        <p:blipFill>
          <a:blip r:embed="rId2" cstate="print"/>
          <a:srcRect/>
          <a:stretch>
            <a:fillRect/>
          </a:stretch>
        </p:blipFill>
        <p:spPr bwMode="auto">
          <a:xfrm>
            <a:off x="3657600" y="4000500"/>
            <a:ext cx="5334000" cy="2667001"/>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1"/>
          <p:cNvSpPr>
            <a:spLocks noChangeArrowheads="1"/>
          </p:cNvSpPr>
          <p:nvPr/>
        </p:nvSpPr>
        <p:spPr bwMode="auto">
          <a:xfrm>
            <a:off x="381000" y="457200"/>
            <a:ext cx="11430000" cy="569386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2800" b="1" i="0" u="sng" strike="noStrike" cap="none" normalizeH="0" baseline="0" dirty="0">
                <a:ln>
                  <a:noFill/>
                </a:ln>
                <a:solidFill>
                  <a:srgbClr val="002060"/>
                </a:solidFill>
                <a:effectLst/>
                <a:latin typeface="Times New Roman" pitchFamily="18" charset="0"/>
                <a:ea typeface="Calibri" pitchFamily="34" charset="0"/>
                <a:cs typeface="Times New Roman" pitchFamily="18" charset="0"/>
              </a:rPr>
              <a:t>Мокрота</a:t>
            </a:r>
            <a:r>
              <a:rPr kumimoji="0" lang="ru-RU" sz="2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выделяется при различных заболеваниях органов дыхания и удаляется из дыхательных путей при кашле и отхаркивании. </a:t>
            </a:r>
          </a:p>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2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Мокрота может наблюдаться</a:t>
            </a:r>
            <a:r>
              <a:rPr kumimoji="0" lang="ru-RU" sz="2800" b="0" i="0" u="none" strike="noStrike" cap="none" normalizeH="0" dirty="0">
                <a:ln>
                  <a:noFill/>
                </a:ln>
                <a:solidFill>
                  <a:srgbClr val="002060"/>
                </a:solidFill>
                <a:effectLst/>
                <a:latin typeface="Times New Roman" pitchFamily="18" charset="0"/>
                <a:ea typeface="Calibri" pitchFamily="34" charset="0"/>
                <a:cs typeface="Times New Roman" pitchFamily="18" charset="0"/>
              </a:rPr>
              <a:t> пр</a:t>
            </a:r>
            <a:r>
              <a:rPr kumimoji="0" lang="ru-RU" sz="2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и:</a:t>
            </a:r>
          </a:p>
          <a:p>
            <a:pPr marL="0" marR="0" lvl="0" indent="450850" algn="just" defTabSz="914400" rtl="0" eaLnBrk="1" fontAlgn="base" latinLnBrk="0" hangingPunct="1">
              <a:lnSpc>
                <a:spcPct val="100000"/>
              </a:lnSpc>
              <a:spcBef>
                <a:spcPct val="0"/>
              </a:spcBef>
              <a:spcAft>
                <a:spcPct val="0"/>
              </a:spcAft>
              <a:buClrTx/>
              <a:buSzTx/>
              <a:buFont typeface="Wingdings" pitchFamily="2" charset="2"/>
              <a:buChar char="Ø"/>
              <a:tabLst/>
            </a:pPr>
            <a:r>
              <a:rPr kumimoji="0" lang="ru-RU" sz="2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бронхите, </a:t>
            </a:r>
          </a:p>
          <a:p>
            <a:pPr marL="0" marR="0" lvl="0" indent="450850" algn="just" defTabSz="914400" rtl="0" eaLnBrk="1" fontAlgn="base" latinLnBrk="0" hangingPunct="1">
              <a:lnSpc>
                <a:spcPct val="100000"/>
              </a:lnSpc>
              <a:spcBef>
                <a:spcPct val="0"/>
              </a:spcBef>
              <a:spcAft>
                <a:spcPct val="0"/>
              </a:spcAft>
              <a:buClrTx/>
              <a:buSzTx/>
              <a:buFont typeface="Wingdings" pitchFamily="2" charset="2"/>
              <a:buChar char="Ø"/>
              <a:tabLst/>
            </a:pPr>
            <a:r>
              <a:rPr kumimoji="0" lang="ru-RU" sz="2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отеке легких,</a:t>
            </a:r>
            <a:r>
              <a:rPr kumimoji="0" lang="ru-RU" sz="2800" b="0" i="0" u="none" strike="noStrike" cap="none" normalizeH="0" dirty="0">
                <a:ln>
                  <a:noFill/>
                </a:ln>
                <a:solidFill>
                  <a:srgbClr val="002060"/>
                </a:solidFill>
                <a:effectLst/>
                <a:latin typeface="Times New Roman" pitchFamily="18" charset="0"/>
                <a:ea typeface="Calibri" pitchFamily="34" charset="0"/>
                <a:cs typeface="Times New Roman" pitchFamily="18" charset="0"/>
              </a:rPr>
              <a:t> </a:t>
            </a:r>
          </a:p>
          <a:p>
            <a:pPr marL="0" marR="0" lvl="0" indent="450850" algn="just" defTabSz="914400" rtl="0" eaLnBrk="1" fontAlgn="base" latinLnBrk="0" hangingPunct="1">
              <a:lnSpc>
                <a:spcPct val="100000"/>
              </a:lnSpc>
              <a:spcBef>
                <a:spcPct val="0"/>
              </a:spcBef>
              <a:spcAft>
                <a:spcPct val="0"/>
              </a:spcAft>
              <a:buClrTx/>
              <a:buSzTx/>
              <a:buFont typeface="Wingdings" pitchFamily="2" charset="2"/>
              <a:buChar char="Ø"/>
              <a:tabLst/>
            </a:pPr>
            <a:r>
              <a:rPr kumimoji="0" lang="ru-RU" sz="2800" b="0" i="0" u="none" strike="noStrike" cap="none" normalizeH="0" dirty="0">
                <a:ln>
                  <a:noFill/>
                </a:ln>
                <a:solidFill>
                  <a:srgbClr val="002060"/>
                </a:solidFill>
                <a:effectLst/>
                <a:latin typeface="Times New Roman" pitchFamily="18" charset="0"/>
                <a:ea typeface="Calibri" pitchFamily="34" charset="0"/>
                <a:cs typeface="Times New Roman" pitchFamily="18" charset="0"/>
              </a:rPr>
              <a:t>бронхиальной </a:t>
            </a:r>
            <a:r>
              <a:rPr kumimoji="0" lang="ru-RU" sz="2800" b="0" i="0" strike="noStrike" cap="none" normalizeH="0" baseline="0" dirty="0">
                <a:ln>
                  <a:noFill/>
                </a:ln>
                <a:solidFill>
                  <a:srgbClr val="002060"/>
                </a:solidFill>
                <a:effectLst/>
                <a:latin typeface="Times New Roman" pitchFamily="18" charset="0"/>
                <a:ea typeface="Calibri" pitchFamily="34" charset="0"/>
                <a:cs typeface="Times New Roman" pitchFamily="18" charset="0"/>
              </a:rPr>
              <a:t>астме, </a:t>
            </a:r>
          </a:p>
          <a:p>
            <a:pPr marL="0" marR="0" lvl="0" indent="450850" algn="just" defTabSz="914400" rtl="0" eaLnBrk="1" fontAlgn="base" latinLnBrk="0" hangingPunct="1">
              <a:lnSpc>
                <a:spcPct val="100000"/>
              </a:lnSpc>
              <a:spcBef>
                <a:spcPct val="0"/>
              </a:spcBef>
              <a:spcAft>
                <a:spcPct val="0"/>
              </a:spcAft>
              <a:buClrTx/>
              <a:buSzTx/>
              <a:buFont typeface="Wingdings" pitchFamily="2" charset="2"/>
              <a:buChar char="Ø"/>
              <a:tabLst/>
            </a:pPr>
            <a:r>
              <a:rPr kumimoji="0" lang="ru-RU" sz="2800" b="0" i="0" strike="noStrike" cap="none" normalizeH="0" baseline="0" dirty="0">
                <a:ln>
                  <a:noFill/>
                </a:ln>
                <a:solidFill>
                  <a:srgbClr val="002060"/>
                </a:solidFill>
                <a:effectLst/>
                <a:latin typeface="Times New Roman" pitchFamily="18" charset="0"/>
                <a:ea typeface="Calibri" pitchFamily="34" charset="0"/>
                <a:cs typeface="Times New Roman" pitchFamily="18" charset="0"/>
              </a:rPr>
              <a:t>крупозной пневмонии, </a:t>
            </a:r>
          </a:p>
          <a:p>
            <a:pPr marL="0" marR="0" lvl="0" indent="450850" algn="just" defTabSz="914400" rtl="0" eaLnBrk="1" fontAlgn="base" latinLnBrk="0" hangingPunct="1">
              <a:lnSpc>
                <a:spcPct val="100000"/>
              </a:lnSpc>
              <a:spcBef>
                <a:spcPct val="0"/>
              </a:spcBef>
              <a:spcAft>
                <a:spcPct val="0"/>
              </a:spcAft>
              <a:buClrTx/>
              <a:buSzTx/>
              <a:buFont typeface="Wingdings" pitchFamily="2" charset="2"/>
              <a:buChar char="Ø"/>
              <a:tabLst/>
            </a:pPr>
            <a:r>
              <a:rPr kumimoji="0" lang="ru-RU" sz="2800" b="0" i="0" strike="noStrike" cap="none" normalizeH="0" baseline="0" dirty="0">
                <a:ln>
                  <a:noFill/>
                </a:ln>
                <a:solidFill>
                  <a:srgbClr val="002060"/>
                </a:solidFill>
                <a:effectLst/>
                <a:latin typeface="Times New Roman" pitchFamily="18" charset="0"/>
                <a:ea typeface="Calibri" pitchFamily="34" charset="0"/>
                <a:cs typeface="Times New Roman" pitchFamily="18" charset="0"/>
              </a:rPr>
              <a:t>пневмокониозах, </a:t>
            </a:r>
          </a:p>
          <a:p>
            <a:pPr marL="0" marR="0" lvl="0" indent="450850" algn="just" defTabSz="914400" rtl="0" eaLnBrk="1" fontAlgn="base" latinLnBrk="0" hangingPunct="1">
              <a:lnSpc>
                <a:spcPct val="100000"/>
              </a:lnSpc>
              <a:spcBef>
                <a:spcPct val="0"/>
              </a:spcBef>
              <a:spcAft>
                <a:spcPct val="0"/>
              </a:spcAft>
              <a:buClrTx/>
              <a:buSzTx/>
              <a:buFont typeface="Wingdings" pitchFamily="2" charset="2"/>
              <a:buChar char="Ø"/>
              <a:tabLst/>
            </a:pPr>
            <a:r>
              <a:rPr kumimoji="0" lang="ru-RU" sz="2800" b="0" i="0" strike="noStrike" cap="none" normalizeH="0" baseline="0" dirty="0">
                <a:ln>
                  <a:noFill/>
                </a:ln>
                <a:solidFill>
                  <a:srgbClr val="002060"/>
                </a:solidFill>
                <a:effectLst/>
                <a:latin typeface="Times New Roman" pitchFamily="18" charset="0"/>
                <a:ea typeface="Calibri" pitchFamily="34" charset="0"/>
                <a:cs typeface="Times New Roman" pitchFamily="18" charset="0"/>
              </a:rPr>
              <a:t>туберкулезе, </a:t>
            </a:r>
          </a:p>
          <a:p>
            <a:pPr marL="0" marR="0" lvl="0" indent="450850" algn="just" defTabSz="914400" rtl="0" eaLnBrk="1" fontAlgn="base" latinLnBrk="0" hangingPunct="1">
              <a:lnSpc>
                <a:spcPct val="100000"/>
              </a:lnSpc>
              <a:spcBef>
                <a:spcPct val="0"/>
              </a:spcBef>
              <a:spcAft>
                <a:spcPct val="0"/>
              </a:spcAft>
              <a:buClrTx/>
              <a:buSzTx/>
              <a:buFont typeface="Wingdings" pitchFamily="2" charset="2"/>
              <a:buChar char="Ø"/>
              <a:tabLst/>
            </a:pPr>
            <a:r>
              <a:rPr kumimoji="0" lang="ru-RU" sz="2800" b="0" i="0" strike="noStrike" cap="none" normalizeH="0" baseline="0" dirty="0">
                <a:ln>
                  <a:noFill/>
                </a:ln>
                <a:solidFill>
                  <a:srgbClr val="002060"/>
                </a:solidFill>
                <a:effectLst/>
                <a:latin typeface="Times New Roman" pitchFamily="18" charset="0"/>
                <a:ea typeface="Calibri" pitchFamily="34" charset="0"/>
                <a:cs typeface="Times New Roman" pitchFamily="18" charset="0"/>
              </a:rPr>
              <a:t>бронхоэктатической болезни, </a:t>
            </a:r>
          </a:p>
          <a:p>
            <a:pPr marL="0" marR="0" lvl="0" indent="450850" algn="just" defTabSz="914400" rtl="0" eaLnBrk="1" fontAlgn="base" latinLnBrk="0" hangingPunct="1">
              <a:lnSpc>
                <a:spcPct val="100000"/>
              </a:lnSpc>
              <a:spcBef>
                <a:spcPct val="0"/>
              </a:spcBef>
              <a:spcAft>
                <a:spcPct val="0"/>
              </a:spcAft>
              <a:buClrTx/>
              <a:buSzTx/>
              <a:buFont typeface="Wingdings" pitchFamily="2" charset="2"/>
              <a:buChar char="Ø"/>
              <a:tabLst/>
            </a:pPr>
            <a:r>
              <a:rPr kumimoji="0" lang="ru-RU" sz="2800" b="0" i="0" strike="noStrike" cap="none" normalizeH="0" baseline="0" dirty="0">
                <a:ln>
                  <a:noFill/>
                </a:ln>
                <a:solidFill>
                  <a:srgbClr val="002060"/>
                </a:solidFill>
                <a:effectLst/>
                <a:latin typeface="Times New Roman" pitchFamily="18" charset="0"/>
                <a:ea typeface="Calibri" pitchFamily="34" charset="0"/>
                <a:cs typeface="Times New Roman" pitchFamily="18" charset="0"/>
              </a:rPr>
              <a:t>синдроме </a:t>
            </a:r>
            <a:r>
              <a:rPr kumimoji="0" lang="ru-RU" sz="2800" b="0" i="0"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Гудпасчера</a:t>
            </a:r>
            <a:r>
              <a:rPr kumimoji="0" lang="ru-RU" sz="2800" b="0" i="0" strike="noStrike" cap="none" normalizeH="0" baseline="0" dirty="0">
                <a:ln>
                  <a:noFill/>
                </a:ln>
                <a:solidFill>
                  <a:srgbClr val="002060"/>
                </a:solidFill>
                <a:effectLst/>
                <a:latin typeface="Times New Roman" pitchFamily="18" charset="0"/>
                <a:ea typeface="Calibri" pitchFamily="34" charset="0"/>
                <a:cs typeface="Times New Roman" pitchFamily="18" charset="0"/>
              </a:rPr>
              <a:t>,</a:t>
            </a:r>
            <a:r>
              <a:rPr kumimoji="0" lang="ru-RU" sz="2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p>
          <a:p>
            <a:pPr marL="0" marR="0" lvl="0" indent="450850" algn="just" defTabSz="914400" rtl="0" eaLnBrk="1" fontAlgn="base" latinLnBrk="0" hangingPunct="1">
              <a:lnSpc>
                <a:spcPct val="100000"/>
              </a:lnSpc>
              <a:spcBef>
                <a:spcPct val="0"/>
              </a:spcBef>
              <a:spcAft>
                <a:spcPct val="0"/>
              </a:spcAft>
              <a:buClrTx/>
              <a:buSzTx/>
              <a:buFont typeface="Wingdings" pitchFamily="2" charset="2"/>
              <a:buChar char="Ø"/>
              <a:tabLst/>
            </a:pPr>
            <a:r>
              <a:rPr kumimoji="0" lang="ru-RU" sz="2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тромбоэмболии легочной артерии, </a:t>
            </a:r>
          </a:p>
          <a:p>
            <a:pPr marL="0" marR="0" lvl="0" indent="450850" algn="just" defTabSz="914400" rtl="0" eaLnBrk="1" fontAlgn="base" latinLnBrk="0" hangingPunct="1">
              <a:lnSpc>
                <a:spcPct val="100000"/>
              </a:lnSpc>
              <a:spcBef>
                <a:spcPct val="0"/>
              </a:spcBef>
              <a:spcAft>
                <a:spcPct val="0"/>
              </a:spcAft>
              <a:buClrTx/>
              <a:buSzTx/>
              <a:buFont typeface="Wingdings" pitchFamily="2" charset="2"/>
              <a:buChar char="Ø"/>
              <a:tabLst/>
            </a:pPr>
            <a:r>
              <a:rPr kumimoji="0" lang="ru-RU" sz="2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абсцессе и гангрене легких  и т. д.</a:t>
            </a:r>
            <a:endParaRPr kumimoji="0" lang="ru-RU" sz="2800" b="0" i="0" u="none" strike="noStrike" cap="none" normalizeH="0" baseline="0" dirty="0">
              <a:ln>
                <a:noFill/>
              </a:ln>
              <a:solidFill>
                <a:srgbClr val="002060"/>
              </a:solidFill>
              <a:effectLst/>
              <a:latin typeface="Times New Roman" pitchFamily="18" charset="0"/>
              <a:cs typeface="Times New Roman"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1"/>
          <p:cNvSpPr>
            <a:spLocks noChangeArrowheads="1"/>
          </p:cNvSpPr>
          <p:nvPr/>
        </p:nvSpPr>
        <p:spPr bwMode="auto">
          <a:xfrm>
            <a:off x="533400" y="450250"/>
            <a:ext cx="11125200" cy="3339327"/>
          </a:xfrm>
          <a:prstGeom prst="rect">
            <a:avLst/>
          </a:prstGeom>
          <a:noFill/>
          <a:ln w="9525">
            <a:noFill/>
            <a:miter lim="800000"/>
            <a:headEnd/>
            <a:tailEnd/>
          </a:ln>
          <a:effectLst/>
        </p:spPr>
        <p:txBody>
          <a:bodyPr vert="horz" wrap="square" lIns="91440" tIns="152352" rIns="91440" bIns="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2300" b="1" i="0" u="sng" strike="noStrike" cap="none" normalizeH="0" baseline="0" dirty="0">
                <a:ln>
                  <a:noFill/>
                </a:ln>
                <a:solidFill>
                  <a:srgbClr val="002060"/>
                </a:solidFill>
                <a:effectLst/>
                <a:latin typeface="Times New Roman" pitchFamily="18" charset="0"/>
                <a:ea typeface="Calibri" pitchFamily="34" charset="0"/>
                <a:cs typeface="Times New Roman" pitchFamily="18" charset="0"/>
              </a:rPr>
              <a:t>Боль в грудной клетке</a:t>
            </a:r>
            <a:r>
              <a:rPr kumimoji="0" lang="ru-RU" sz="23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может различаться по своему происхождению, локализации, характеру, интенсивности, продолжительности и иррадиации, а также по связи с актом дыхания, кашлем, движением и положением туловища. В зависимости от причин возникновения различают следующие боли: </a:t>
            </a:r>
          </a:p>
          <a:p>
            <a:pPr marL="0" marR="0" lvl="0" indent="450850" algn="just" defTabSz="914400" rtl="0" eaLnBrk="1" fontAlgn="base" latinLnBrk="0" hangingPunct="1">
              <a:lnSpc>
                <a:spcPct val="100000"/>
              </a:lnSpc>
              <a:spcBef>
                <a:spcPct val="0"/>
              </a:spcBef>
              <a:spcAft>
                <a:spcPct val="0"/>
              </a:spcAft>
              <a:buClrTx/>
              <a:buSzTx/>
              <a:buFontTx/>
              <a:buAutoNum type="arabicParenR"/>
              <a:tabLst/>
            </a:pPr>
            <a:r>
              <a:rPr kumimoji="0" lang="ru-RU" sz="23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связанные с поражением самой грудной клетки; </a:t>
            </a:r>
          </a:p>
          <a:p>
            <a:pPr marL="0" marR="0" lvl="0" indent="450850" algn="just" defTabSz="914400" rtl="0" eaLnBrk="1" fontAlgn="base" latinLnBrk="0" hangingPunct="1">
              <a:lnSpc>
                <a:spcPct val="100000"/>
              </a:lnSpc>
              <a:spcBef>
                <a:spcPct val="0"/>
              </a:spcBef>
              <a:spcAft>
                <a:spcPct val="0"/>
              </a:spcAft>
              <a:buClrTx/>
              <a:buSzTx/>
              <a:buFontTx/>
              <a:buAutoNum type="arabicParenR"/>
              <a:tabLst/>
            </a:pPr>
            <a:r>
              <a:rPr kumimoji="0" lang="ru-RU" sz="23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обусловленные заболеваниями легких и плевры; </a:t>
            </a:r>
          </a:p>
          <a:p>
            <a:pPr marL="0" marR="0" lvl="0" indent="450850" algn="just" defTabSz="914400" rtl="0" eaLnBrk="1" fontAlgn="base" latinLnBrk="0" hangingPunct="1">
              <a:lnSpc>
                <a:spcPct val="100000"/>
              </a:lnSpc>
              <a:spcBef>
                <a:spcPct val="0"/>
              </a:spcBef>
              <a:spcAft>
                <a:spcPct val="0"/>
              </a:spcAft>
              <a:buClrTx/>
              <a:buSzTx/>
              <a:buFontTx/>
              <a:buAutoNum type="arabicParenR"/>
              <a:tabLst/>
            </a:pPr>
            <a:r>
              <a:rPr kumimoji="0" lang="ru-RU" sz="23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связанные с патологическими процессами в сердце или аорте; </a:t>
            </a:r>
          </a:p>
          <a:p>
            <a:pPr marL="0" marR="0" lvl="0" indent="450850" algn="just" defTabSz="914400" rtl="0" eaLnBrk="1" fontAlgn="base" latinLnBrk="0" hangingPunct="1">
              <a:lnSpc>
                <a:spcPct val="100000"/>
              </a:lnSpc>
              <a:spcBef>
                <a:spcPct val="0"/>
              </a:spcBef>
              <a:spcAft>
                <a:spcPct val="0"/>
              </a:spcAft>
              <a:buClrTx/>
              <a:buSzTx/>
              <a:buFontTx/>
              <a:buAutoNum type="arabicParenR"/>
              <a:tabLst/>
            </a:pPr>
            <a:r>
              <a:rPr kumimoji="0" lang="ru-RU" sz="23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обусловленные иррадиацией в грудную клетку болей при патологии органов брюшной полости, позвоночника и др. (отраженные боли).</a:t>
            </a:r>
            <a:endParaRPr kumimoji="0" lang="ru-RU" altLang="ja-JP" sz="2300" b="1" i="0" u="none" strike="noStrike" cap="none" normalizeH="0" baseline="0" dirty="0">
              <a:ln>
                <a:noFill/>
              </a:ln>
              <a:solidFill>
                <a:srgbClr val="002060"/>
              </a:solidFill>
              <a:effectLst/>
              <a:latin typeface="Times New Roman" pitchFamily="18" charset="0"/>
              <a:ea typeface="Times New Roman" pitchFamily="18" charset="0"/>
              <a:cs typeface="Times New Roman" pitchFamily="18" charset="0"/>
            </a:endParaRPr>
          </a:p>
        </p:txBody>
      </p:sp>
      <p:pic>
        <p:nvPicPr>
          <p:cNvPr id="136194" name="Picture 2" descr="ÐÐ¾ÑÐ¾Ð¶ÐµÐµ Ð¸Ð·Ð¾Ð±ÑÐ°Ð¶ÐµÐ½Ð¸Ðµ"/>
          <p:cNvPicPr>
            <a:picLocks noChangeAspect="1" noChangeArrowheads="1"/>
          </p:cNvPicPr>
          <p:nvPr/>
        </p:nvPicPr>
        <p:blipFill>
          <a:blip r:embed="rId2" cstate="print"/>
          <a:srcRect r="21365"/>
          <a:stretch>
            <a:fillRect/>
          </a:stretch>
        </p:blipFill>
        <p:spPr bwMode="auto">
          <a:xfrm>
            <a:off x="685800" y="4114800"/>
            <a:ext cx="3048000" cy="2487196"/>
          </a:xfrm>
          <a:prstGeom prst="rect">
            <a:avLst/>
          </a:prstGeom>
          <a:noFill/>
        </p:spPr>
      </p:pic>
      <p:sp>
        <p:nvSpPr>
          <p:cNvPr id="136196" name="AutoShape 4" descr="ÐÐ¾ÑÐ¾Ð¶ÐµÐµ Ð¸Ð·Ð¾Ð±ÑÐ°Ð¶ÐµÐ½Ð¸Ðµ"/>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36198" name="Picture 6" descr="ÐÐ¾ÑÐ¾Ð¶ÐµÐµ Ð¸Ð·Ð¾Ð±ÑÐ°Ð¶ÐµÐ½Ð¸Ðµ"/>
          <p:cNvPicPr>
            <a:picLocks noChangeAspect="1" noChangeArrowheads="1"/>
          </p:cNvPicPr>
          <p:nvPr/>
        </p:nvPicPr>
        <p:blipFill>
          <a:blip r:embed="rId3" cstate="print"/>
          <a:srcRect l="2012" r="3444"/>
          <a:stretch>
            <a:fillRect/>
          </a:stretch>
        </p:blipFill>
        <p:spPr bwMode="auto">
          <a:xfrm>
            <a:off x="4038599" y="4114800"/>
            <a:ext cx="3789631" cy="2438400"/>
          </a:xfrm>
          <a:prstGeom prst="rect">
            <a:avLst/>
          </a:prstGeom>
          <a:noFill/>
        </p:spPr>
      </p:pic>
      <p:pic>
        <p:nvPicPr>
          <p:cNvPr id="136200" name="Picture 8" descr="ÐÐ°ÑÑÐ¸Ð½ÐºÐ¸ Ð¿Ð¾ Ð·Ð°Ð¿ÑÐ¾ÑÑ Ð±Ð¾Ð»Ñ Ð² Ð³ÑÑÐ´Ð½Ð¾Ð¹ ÐºÐ»ÐµÑÐºÐµ ÑÐ¿ÑÐ°Ð²Ð°"/>
          <p:cNvPicPr>
            <a:picLocks noChangeAspect="1" noChangeArrowheads="1"/>
          </p:cNvPicPr>
          <p:nvPr/>
        </p:nvPicPr>
        <p:blipFill>
          <a:blip r:embed="rId4" cstate="print"/>
          <a:srcRect/>
          <a:stretch>
            <a:fillRect/>
          </a:stretch>
        </p:blipFill>
        <p:spPr bwMode="auto">
          <a:xfrm>
            <a:off x="8153400" y="4191000"/>
            <a:ext cx="3543300" cy="236220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вал 1"/>
          <p:cNvSpPr/>
          <p:nvPr/>
        </p:nvSpPr>
        <p:spPr>
          <a:xfrm>
            <a:off x="1676400" y="457200"/>
            <a:ext cx="3200400" cy="1447800"/>
          </a:xfrm>
          <a:prstGeom prst="ellipse">
            <a:avLst/>
          </a:prstGeom>
          <a:solidFill>
            <a:srgbClr val="C5FDFD"/>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ru-RU" sz="2400" b="1" dirty="0">
                <a:solidFill>
                  <a:srgbClr val="002060"/>
                </a:solidFill>
                <a:latin typeface="Times New Roman" pitchFamily="18" charset="0"/>
                <a:cs typeface="Times New Roman" pitchFamily="18" charset="0"/>
              </a:rPr>
              <a:t>Первая группа</a:t>
            </a:r>
          </a:p>
        </p:txBody>
      </p:sp>
      <p:sp>
        <p:nvSpPr>
          <p:cNvPr id="3" name="Прямоугольник 2"/>
          <p:cNvSpPr/>
          <p:nvPr/>
        </p:nvSpPr>
        <p:spPr>
          <a:xfrm>
            <a:off x="914400" y="2514600"/>
            <a:ext cx="3962400" cy="3810000"/>
          </a:xfrm>
          <a:prstGeom prst="rect">
            <a:avLst/>
          </a:prstGeom>
          <a:solidFill>
            <a:schemeClr val="accent1">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ru-RU" altLang="ja-JP" sz="2200" dirty="0">
                <a:solidFill>
                  <a:srgbClr val="002060"/>
                </a:solidFill>
                <a:latin typeface="Times New Roman" pitchFamily="18" charset="0"/>
                <a:ea typeface="Times New Roman" pitchFamily="18" charset="0"/>
                <a:cs typeface="Times New Roman" pitchFamily="18" charset="0"/>
              </a:rPr>
              <a:t>поверхностные боли, т. е. боли, обусловленные поражением кожи и/или подкожной клетчатки (травма, рожистое воспаление и др.), мышц (миозит), межреберных нервов (неврит, невралгия), ребер и грудины (периоститы, остеомиелиты, переломы, метастазы и др.).</a:t>
            </a:r>
            <a:endParaRPr lang="ru-RU" sz="2200" dirty="0">
              <a:solidFill>
                <a:srgbClr val="002060"/>
              </a:solidFill>
            </a:endParaRPr>
          </a:p>
        </p:txBody>
      </p:sp>
      <p:sp>
        <p:nvSpPr>
          <p:cNvPr id="4" name="Овал 3"/>
          <p:cNvSpPr/>
          <p:nvPr/>
        </p:nvSpPr>
        <p:spPr>
          <a:xfrm>
            <a:off x="6858000" y="609600"/>
            <a:ext cx="3352800" cy="1371600"/>
          </a:xfrm>
          <a:prstGeom prst="ellipse">
            <a:avLst/>
          </a:prstGeom>
          <a:solidFill>
            <a:srgbClr val="C5FDFD"/>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ru-RU" sz="2400" b="1" dirty="0">
                <a:solidFill>
                  <a:srgbClr val="002060"/>
                </a:solidFill>
                <a:latin typeface="Times New Roman" pitchFamily="18" charset="0"/>
                <a:cs typeface="Times New Roman" pitchFamily="18" charset="0"/>
              </a:rPr>
              <a:t>Вторая группа</a:t>
            </a:r>
          </a:p>
        </p:txBody>
      </p:sp>
      <p:sp>
        <p:nvSpPr>
          <p:cNvPr id="5" name="Прямоугольник 4"/>
          <p:cNvSpPr/>
          <p:nvPr/>
        </p:nvSpPr>
        <p:spPr>
          <a:xfrm>
            <a:off x="5791200" y="2514600"/>
            <a:ext cx="5867400" cy="3962400"/>
          </a:xfrm>
          <a:prstGeom prst="rect">
            <a:avLst/>
          </a:prstGeom>
          <a:solidFill>
            <a:schemeClr val="accent1">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ru-RU" altLang="ja-JP" dirty="0">
                <a:solidFill>
                  <a:srgbClr val="002060"/>
                </a:solidFill>
                <a:latin typeface="Times New Roman" pitchFamily="18" charset="0"/>
                <a:ea typeface="Times New Roman" pitchFamily="18" charset="0"/>
                <a:cs typeface="Times New Roman" pitchFamily="18" charset="0"/>
              </a:rPr>
              <a:t>глубокие боли, обусловленные раздражением болевых рецепторов плевры, расположенных преимущественно в ее париетальном листке реберного и диафрагмального отделов. Поэтому появление боли в грудной клетке у пациента с заболеванием органов дыхания следует в первую очередь рассматривать как признак вовлечения плевры в патологический процесс. Это может быть: 1) при ее воспалении (плеврит); 2) </a:t>
            </a:r>
            <a:r>
              <a:rPr lang="ru-RU" altLang="ja-JP" dirty="0" err="1">
                <a:solidFill>
                  <a:srgbClr val="002060"/>
                </a:solidFill>
                <a:latin typeface="Times New Roman" pitchFamily="18" charset="0"/>
                <a:ea typeface="Times New Roman" pitchFamily="18" charset="0"/>
                <a:cs typeface="Times New Roman" pitchFamily="18" charset="0"/>
              </a:rPr>
              <a:t>субплеврально</a:t>
            </a:r>
            <a:r>
              <a:rPr lang="ru-RU" altLang="ja-JP" dirty="0">
                <a:solidFill>
                  <a:srgbClr val="002060"/>
                </a:solidFill>
                <a:latin typeface="Times New Roman" pitchFamily="18" charset="0"/>
                <a:ea typeface="Times New Roman" pitchFamily="18" charset="0"/>
                <a:cs typeface="Times New Roman" pitchFamily="18" charset="0"/>
              </a:rPr>
              <a:t> расположенном патологическом процессе в легком, когда в воспалительный процесс вовлекаются плевральные листки (пневмония, инфаркт легкого, абсцесс и др.); 3) метастатическом или первичном опухолевом процессе плевры; 4) травме (спонтанный пневмоторакс, перелом ребер, ранение).</a:t>
            </a:r>
            <a:endParaRPr lang="ru-RU" dirty="0"/>
          </a:p>
        </p:txBody>
      </p:sp>
      <p:cxnSp>
        <p:nvCxnSpPr>
          <p:cNvPr id="7" name="Прямая со стрелкой 6"/>
          <p:cNvCxnSpPr/>
          <p:nvPr/>
        </p:nvCxnSpPr>
        <p:spPr>
          <a:xfrm rot="10800000" flipV="1">
            <a:off x="1752600" y="1905000"/>
            <a:ext cx="1219200" cy="53340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9" name="Прямая со стрелкой 8"/>
          <p:cNvCxnSpPr/>
          <p:nvPr/>
        </p:nvCxnSpPr>
        <p:spPr>
          <a:xfrm>
            <a:off x="8839200" y="1981200"/>
            <a:ext cx="990600" cy="45720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вал 2"/>
          <p:cNvSpPr/>
          <p:nvPr/>
        </p:nvSpPr>
        <p:spPr>
          <a:xfrm>
            <a:off x="1828800" y="304800"/>
            <a:ext cx="3657600" cy="1752600"/>
          </a:xfrm>
          <a:prstGeom prst="ellipse">
            <a:avLst/>
          </a:prstGeom>
          <a:solidFill>
            <a:srgbClr val="C5FDFD"/>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ru-RU" altLang="ja-JP" sz="2400" b="1" dirty="0">
                <a:solidFill>
                  <a:srgbClr val="002060"/>
                </a:solidFill>
                <a:latin typeface="Times New Roman" pitchFamily="18" charset="0"/>
                <a:ea typeface="Calibri" pitchFamily="34" charset="0"/>
                <a:cs typeface="Times New Roman" pitchFamily="18" charset="0"/>
              </a:rPr>
              <a:t>Третья группа</a:t>
            </a:r>
            <a:r>
              <a:rPr lang="ru-RU" altLang="ja-JP" sz="2400" dirty="0">
                <a:solidFill>
                  <a:srgbClr val="002060"/>
                </a:solidFill>
                <a:latin typeface="Times New Roman" pitchFamily="18" charset="0"/>
                <a:ea typeface="Calibri" pitchFamily="34" charset="0"/>
                <a:cs typeface="Times New Roman" pitchFamily="18" charset="0"/>
              </a:rPr>
              <a:t> </a:t>
            </a:r>
            <a:endParaRPr lang="ru-RU" sz="2400" dirty="0"/>
          </a:p>
        </p:txBody>
      </p:sp>
      <p:sp>
        <p:nvSpPr>
          <p:cNvPr id="4" name="Овал 3"/>
          <p:cNvSpPr/>
          <p:nvPr/>
        </p:nvSpPr>
        <p:spPr>
          <a:xfrm>
            <a:off x="6248400" y="381000"/>
            <a:ext cx="4038600" cy="1676400"/>
          </a:xfrm>
          <a:prstGeom prst="ellipse">
            <a:avLst/>
          </a:prstGeom>
          <a:solidFill>
            <a:srgbClr val="C5FDFD"/>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ru-RU" altLang="ja-JP" sz="2400" b="1" dirty="0">
                <a:solidFill>
                  <a:srgbClr val="002060"/>
                </a:solidFill>
                <a:latin typeface="Times New Roman" pitchFamily="18" charset="0"/>
                <a:ea typeface="Calibri" pitchFamily="34" charset="0"/>
                <a:cs typeface="Times New Roman" pitchFamily="18" charset="0"/>
              </a:rPr>
              <a:t>Четвертая группа</a:t>
            </a:r>
            <a:r>
              <a:rPr lang="ru-RU" altLang="ja-JP" sz="2400" dirty="0">
                <a:solidFill>
                  <a:srgbClr val="002060"/>
                </a:solidFill>
                <a:latin typeface="Times New Roman" pitchFamily="18" charset="0"/>
                <a:ea typeface="Calibri" pitchFamily="34" charset="0"/>
                <a:cs typeface="Times New Roman" pitchFamily="18" charset="0"/>
              </a:rPr>
              <a:t> </a:t>
            </a:r>
            <a:endParaRPr lang="ru-RU" sz="2400" dirty="0"/>
          </a:p>
        </p:txBody>
      </p:sp>
      <p:sp>
        <p:nvSpPr>
          <p:cNvPr id="5" name="Прямоугольник 4"/>
          <p:cNvSpPr/>
          <p:nvPr/>
        </p:nvSpPr>
        <p:spPr>
          <a:xfrm>
            <a:off x="1447800" y="2667000"/>
            <a:ext cx="2743200" cy="3048000"/>
          </a:xfrm>
          <a:prstGeom prst="rect">
            <a:avLst/>
          </a:prstGeom>
          <a:solidFill>
            <a:schemeClr val="accent2">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ru-RU" altLang="ja-JP" sz="2400" dirty="0">
                <a:solidFill>
                  <a:srgbClr val="002060"/>
                </a:solidFill>
                <a:latin typeface="Times New Roman" pitchFamily="18" charset="0"/>
                <a:ea typeface="Calibri" pitchFamily="34" charset="0"/>
                <a:cs typeface="Times New Roman" pitchFamily="18" charset="0"/>
              </a:rPr>
              <a:t>наиболее часто обусловлена патологией </a:t>
            </a:r>
          </a:p>
          <a:p>
            <a:pPr algn="ctr"/>
            <a:r>
              <a:rPr lang="ru-RU" altLang="ja-JP" sz="2400" dirty="0">
                <a:solidFill>
                  <a:srgbClr val="002060"/>
                </a:solidFill>
                <a:latin typeface="Times New Roman" pitchFamily="18" charset="0"/>
                <a:ea typeface="Calibri" pitchFamily="34" charset="0"/>
                <a:cs typeface="Times New Roman" pitchFamily="18" charset="0"/>
              </a:rPr>
              <a:t>сердца и аорты (стенокардия, инфаркт миокарда, аневризма аорты и др.).</a:t>
            </a:r>
            <a:endParaRPr lang="ru-RU" sz="2400" dirty="0"/>
          </a:p>
        </p:txBody>
      </p:sp>
      <p:sp>
        <p:nvSpPr>
          <p:cNvPr id="6" name="Прямоугольник 5"/>
          <p:cNvSpPr/>
          <p:nvPr/>
        </p:nvSpPr>
        <p:spPr>
          <a:xfrm>
            <a:off x="7162800" y="2667000"/>
            <a:ext cx="3962400" cy="3886200"/>
          </a:xfrm>
          <a:prstGeom prst="rect">
            <a:avLst/>
          </a:prstGeom>
          <a:solidFill>
            <a:schemeClr val="accent2">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lvl="0" algn="ctr"/>
            <a:r>
              <a:rPr lang="ru-RU" altLang="ja-JP" sz="2200" dirty="0">
                <a:solidFill>
                  <a:srgbClr val="002060"/>
                </a:solidFill>
                <a:latin typeface="Times New Roman" pitchFamily="18" charset="0"/>
                <a:ea typeface="Calibri" pitchFamily="34" charset="0"/>
                <a:cs typeface="Times New Roman" pitchFamily="18" charset="0"/>
              </a:rPr>
              <a:t>отраженные боли, т. е. обусловленные их иррадиацией (проведением) в грудную клетку при воспалении задних корешков спинного мозга (корешковые боли), при холецистите, желчнокаменной болезни, аппендиците и др.</a:t>
            </a:r>
            <a:endParaRPr lang="ru-RU" altLang="ja-JP" sz="2200" dirty="0">
              <a:solidFill>
                <a:srgbClr val="002060"/>
              </a:solidFill>
              <a:latin typeface="Times New Roman" pitchFamily="18" charset="0"/>
              <a:cs typeface="Times New Roman" pitchFamily="18" charset="0"/>
            </a:endParaRPr>
          </a:p>
          <a:p>
            <a:pPr algn="ctr"/>
            <a:endParaRPr lang="ru-RU" dirty="0"/>
          </a:p>
        </p:txBody>
      </p:sp>
      <p:cxnSp>
        <p:nvCxnSpPr>
          <p:cNvPr id="8" name="Прямая со стрелкой 7"/>
          <p:cNvCxnSpPr/>
          <p:nvPr/>
        </p:nvCxnSpPr>
        <p:spPr>
          <a:xfrm rot="10800000" flipV="1">
            <a:off x="2057400" y="2057400"/>
            <a:ext cx="1219200" cy="53340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10" name="Прямая со стрелкой 9"/>
          <p:cNvCxnSpPr/>
          <p:nvPr/>
        </p:nvCxnSpPr>
        <p:spPr>
          <a:xfrm>
            <a:off x="8534400" y="2057400"/>
            <a:ext cx="1295400" cy="53340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1"/>
          <p:cNvSpPr>
            <a:spLocks noChangeArrowheads="1"/>
          </p:cNvSpPr>
          <p:nvPr/>
        </p:nvSpPr>
        <p:spPr bwMode="auto">
          <a:xfrm>
            <a:off x="914400" y="457200"/>
            <a:ext cx="10439400"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2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Наиболее частой причиной </a:t>
            </a:r>
            <a:r>
              <a:rPr kumimoji="0" lang="ru-RU" sz="2800" b="1" i="0" u="sng" strike="noStrike" cap="none" normalizeH="0" baseline="0" dirty="0">
                <a:ln>
                  <a:noFill/>
                </a:ln>
                <a:solidFill>
                  <a:srgbClr val="002060"/>
                </a:solidFill>
                <a:effectLst/>
                <a:latin typeface="Times New Roman" pitchFamily="18" charset="0"/>
                <a:ea typeface="Calibri" pitchFamily="34" charset="0"/>
                <a:cs typeface="Times New Roman" pitchFamily="18" charset="0"/>
              </a:rPr>
              <a:t>кровохарканья</a:t>
            </a:r>
            <a:r>
              <a:rPr kumimoji="0" lang="ru-RU" sz="2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являются различные заболевания и травмы легких, </a:t>
            </a:r>
            <a:r>
              <a:rPr kumimoji="0" lang="ru-RU" sz="2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воздухопроводящих</a:t>
            </a:r>
            <a:r>
              <a:rPr kumimoji="0" lang="ru-RU" sz="2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путей, а также некоторые заболевания </a:t>
            </a:r>
            <a:r>
              <a:rPr kumimoji="0" lang="ru-RU" sz="2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сердечно-сосудистой</a:t>
            </a:r>
            <a:r>
              <a:rPr kumimoji="0" lang="ru-RU" sz="2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системы. </a:t>
            </a:r>
            <a:endParaRPr kumimoji="0" lang="ru-RU" sz="2800" b="0" i="0" u="none" strike="noStrike" cap="none" normalizeH="0" baseline="0" dirty="0">
              <a:ln>
                <a:noFill/>
              </a:ln>
              <a:solidFill>
                <a:srgbClr val="002060"/>
              </a:solidFill>
              <a:effectLst/>
              <a:latin typeface="Times New Roman" pitchFamily="18" charset="0"/>
              <a:cs typeface="Times New Roman" pitchFamily="18" charset="0"/>
            </a:endParaRPr>
          </a:p>
        </p:txBody>
      </p:sp>
      <p:sp>
        <p:nvSpPr>
          <p:cNvPr id="135170" name="AutoShape 2" descr="ÐÐ°ÑÑÐ¸Ð½ÐºÐ¸ Ð¿Ð¾ Ð·Ð°Ð¿ÑÐ¾ÑÑ ÐºÑÐ¾Ð²Ð¾ÑÐ°ÑÐºÐ°Ð½ÑÐµ"/>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35172" name="AutoShape 4" descr="ÐÐ°ÑÑÐ¸Ð½ÐºÐ¸ Ð¿Ð¾ Ð·Ð°Ð¿ÑÐ¾ÑÑ ÐºÑÐ¾Ð²Ð¾ÑÐ°ÑÐºÐ°Ð½ÑÐµ"/>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35174" name="AutoShape 6" descr="ÐÐ°ÑÑÐ¸Ð½ÐºÐ¸ Ð¿Ð¾ Ð·Ð°Ð¿ÑÐ¾ÑÑ ÐºÑÐ¾Ð²Ð¾ÑÐ°ÑÐºÐ°Ð½ÑÐµ"/>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35176" name="Picture 8" descr="ÐÐ°ÑÑÐ¸Ð½ÐºÐ¸ Ð¿Ð¾ Ð·Ð°Ð¿ÑÐ¾ÑÑ ÐºÑÐ¾Ð²Ð¾ÑÐ°ÑÐºÐ°Ð½ÑÐµ"/>
          <p:cNvPicPr>
            <a:picLocks noChangeAspect="1" noChangeArrowheads="1"/>
          </p:cNvPicPr>
          <p:nvPr/>
        </p:nvPicPr>
        <p:blipFill>
          <a:blip r:embed="rId2" cstate="print"/>
          <a:srcRect/>
          <a:stretch>
            <a:fillRect/>
          </a:stretch>
        </p:blipFill>
        <p:spPr bwMode="auto">
          <a:xfrm>
            <a:off x="2590800" y="2438400"/>
            <a:ext cx="6861442" cy="3962400"/>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85800" y="381000"/>
            <a:ext cx="10668000" cy="6001643"/>
          </a:xfrm>
          <a:prstGeom prst="rect">
            <a:avLst/>
          </a:prstGeom>
        </p:spPr>
        <p:txBody>
          <a:bodyPr wrap="square">
            <a:spAutoFit/>
          </a:bodyPr>
          <a:lstStyle/>
          <a:p>
            <a:pPr lvl="0" algn="just" eaLnBrk="0" fontAlgn="base" hangingPunct="0">
              <a:spcBef>
                <a:spcPct val="0"/>
              </a:spcBef>
              <a:spcAft>
                <a:spcPct val="0"/>
              </a:spcAft>
              <a:buFontTx/>
              <a:buChar char="•"/>
            </a:pPr>
            <a:r>
              <a:rPr lang="ru-RU" sz="2400" b="1" i="1" u="sng" dirty="0">
                <a:solidFill>
                  <a:srgbClr val="0070C0"/>
                </a:solidFill>
                <a:latin typeface="Times New Roman" pitchFamily="18" charset="0"/>
                <a:ea typeface="Calibri" pitchFamily="34" charset="0"/>
                <a:cs typeface="Times New Roman" pitchFamily="18" charset="0"/>
              </a:rPr>
              <a:t>Заболевания органов дыхания</a:t>
            </a:r>
            <a:r>
              <a:rPr lang="ru-RU" sz="2400" dirty="0">
                <a:solidFill>
                  <a:srgbClr val="002060"/>
                </a:solidFill>
                <a:latin typeface="Times New Roman" pitchFamily="18" charset="0"/>
                <a:ea typeface="Calibri" pitchFamily="34" charset="0"/>
                <a:cs typeface="Times New Roman" pitchFamily="18" charset="0"/>
              </a:rPr>
              <a:t>: острый и хронический бронхит, БЭБ, рак легкого (прежде всего, </a:t>
            </a:r>
            <a:r>
              <a:rPr lang="ru-RU" sz="2400" dirty="0" err="1">
                <a:solidFill>
                  <a:srgbClr val="002060"/>
                </a:solidFill>
                <a:latin typeface="Times New Roman" pitchFamily="18" charset="0"/>
                <a:ea typeface="Calibri" pitchFamily="34" charset="0"/>
                <a:cs typeface="Times New Roman" pitchFamily="18" charset="0"/>
              </a:rPr>
              <a:t>бронхогенный</a:t>
            </a:r>
            <a:r>
              <a:rPr lang="ru-RU" sz="2400" dirty="0">
                <a:solidFill>
                  <a:srgbClr val="002060"/>
                </a:solidFill>
                <a:latin typeface="Times New Roman" pitchFamily="18" charset="0"/>
                <a:ea typeface="Calibri" pitchFamily="34" charset="0"/>
                <a:cs typeface="Times New Roman" pitchFamily="18" charset="0"/>
              </a:rPr>
              <a:t>), туберкулез легких, пневмония (особенно крупозная и вирусная), абсцесс легких, ОРВИ, ТЭЛА с последующим развитием инфаркта легкого, </a:t>
            </a:r>
            <a:r>
              <a:rPr lang="ru-RU" sz="2400" dirty="0" err="1">
                <a:solidFill>
                  <a:srgbClr val="002060"/>
                </a:solidFill>
                <a:latin typeface="Times New Roman" pitchFamily="18" charset="0"/>
                <a:ea typeface="Calibri" pitchFamily="34" charset="0"/>
                <a:cs typeface="Times New Roman" pitchFamily="18" charset="0"/>
              </a:rPr>
              <a:t>эндометриоз</a:t>
            </a:r>
            <a:r>
              <a:rPr lang="ru-RU" sz="2400" dirty="0">
                <a:solidFill>
                  <a:srgbClr val="002060"/>
                </a:solidFill>
                <a:latin typeface="Times New Roman" pitchFamily="18" charset="0"/>
                <a:ea typeface="Calibri" pitchFamily="34" charset="0"/>
                <a:cs typeface="Times New Roman" pitchFamily="18" charset="0"/>
              </a:rPr>
              <a:t>, паразитарные болезни (эхинококк легкого, аспергиллез, аскаридоз), актиномикоз, </a:t>
            </a:r>
            <a:r>
              <a:rPr lang="ru-RU" sz="2400" dirty="0" err="1">
                <a:solidFill>
                  <a:srgbClr val="002060"/>
                </a:solidFill>
                <a:latin typeface="Times New Roman" pitchFamily="18" charset="0"/>
                <a:ea typeface="Calibri" pitchFamily="34" charset="0"/>
                <a:cs typeface="Times New Roman" pitchFamily="18" charset="0"/>
              </a:rPr>
              <a:t>идиопатический</a:t>
            </a:r>
            <a:r>
              <a:rPr lang="ru-RU" sz="2400" dirty="0">
                <a:solidFill>
                  <a:srgbClr val="002060"/>
                </a:solidFill>
                <a:latin typeface="Times New Roman" pitchFamily="18" charset="0"/>
                <a:ea typeface="Calibri" pitchFamily="34" charset="0"/>
                <a:cs typeface="Times New Roman" pitchFamily="18" charset="0"/>
              </a:rPr>
              <a:t> </a:t>
            </a:r>
            <a:r>
              <a:rPr lang="ru-RU" sz="2400" dirty="0" err="1">
                <a:solidFill>
                  <a:srgbClr val="002060"/>
                </a:solidFill>
                <a:latin typeface="Times New Roman" pitchFamily="18" charset="0"/>
                <a:ea typeface="Calibri" pitchFamily="34" charset="0"/>
                <a:cs typeface="Times New Roman" pitchFamily="18" charset="0"/>
              </a:rPr>
              <a:t>гемосидероз</a:t>
            </a:r>
            <a:r>
              <a:rPr lang="ru-RU" sz="2400" dirty="0">
                <a:solidFill>
                  <a:srgbClr val="002060"/>
                </a:solidFill>
                <a:latin typeface="Times New Roman" pitchFamily="18" charset="0"/>
                <a:ea typeface="Calibri" pitchFamily="34" charset="0"/>
                <a:cs typeface="Times New Roman" pitchFamily="18" charset="0"/>
              </a:rPr>
              <a:t> и ряд других заболеваний. </a:t>
            </a:r>
            <a:endParaRPr lang="ru-RU" sz="2400" dirty="0">
              <a:solidFill>
                <a:srgbClr val="002060"/>
              </a:solidFill>
              <a:latin typeface="Times New Roman" pitchFamily="18" charset="0"/>
              <a:cs typeface="Times New Roman" pitchFamily="18" charset="0"/>
            </a:endParaRPr>
          </a:p>
          <a:p>
            <a:pPr lvl="0" algn="just" eaLnBrk="0" fontAlgn="base" hangingPunct="0">
              <a:spcBef>
                <a:spcPct val="0"/>
              </a:spcBef>
              <a:spcAft>
                <a:spcPct val="0"/>
              </a:spcAft>
              <a:buFontTx/>
              <a:buChar char="•"/>
            </a:pPr>
            <a:r>
              <a:rPr lang="ru-RU" sz="2400" b="1" i="1" u="sng" dirty="0">
                <a:solidFill>
                  <a:srgbClr val="0070C0"/>
                </a:solidFill>
                <a:latin typeface="Times New Roman" pitchFamily="18" charset="0"/>
                <a:ea typeface="Calibri" pitchFamily="34" charset="0"/>
                <a:cs typeface="Times New Roman" pitchFamily="18" charset="0"/>
              </a:rPr>
              <a:t>Травматическое повреждение легких</a:t>
            </a:r>
            <a:r>
              <a:rPr lang="ru-RU" sz="2400" b="1" u="sng" dirty="0">
                <a:solidFill>
                  <a:srgbClr val="0070C0"/>
                </a:solidFill>
                <a:latin typeface="Times New Roman" pitchFamily="18" charset="0"/>
                <a:ea typeface="Calibri" pitchFamily="34" charset="0"/>
                <a:cs typeface="Times New Roman" pitchFamily="18" charset="0"/>
              </a:rPr>
              <a:t> </a:t>
            </a:r>
            <a:r>
              <a:rPr lang="ru-RU" sz="2400" dirty="0">
                <a:solidFill>
                  <a:srgbClr val="002060"/>
                </a:solidFill>
                <a:latin typeface="Times New Roman" pitchFamily="18" charset="0"/>
                <a:ea typeface="Calibri" pitchFamily="34" charset="0"/>
                <a:cs typeface="Times New Roman" pitchFamily="18" charset="0"/>
              </a:rPr>
              <a:t>(включая попадание в дыхательные пути инородных тел и ушиб легкого). </a:t>
            </a:r>
            <a:endParaRPr lang="ru-RU" sz="2400" dirty="0">
              <a:solidFill>
                <a:srgbClr val="002060"/>
              </a:solidFill>
              <a:latin typeface="Times New Roman" pitchFamily="18" charset="0"/>
              <a:cs typeface="Times New Roman" pitchFamily="18" charset="0"/>
            </a:endParaRPr>
          </a:p>
          <a:p>
            <a:pPr lvl="0" algn="just" eaLnBrk="0" fontAlgn="base" hangingPunct="0">
              <a:spcBef>
                <a:spcPct val="0"/>
              </a:spcBef>
              <a:spcAft>
                <a:spcPct val="0"/>
              </a:spcAft>
              <a:buFontTx/>
              <a:buChar char="•"/>
            </a:pPr>
            <a:r>
              <a:rPr lang="ru-RU" sz="2400" b="1" i="1" u="sng" dirty="0">
                <a:solidFill>
                  <a:srgbClr val="0070C0"/>
                </a:solidFill>
                <a:latin typeface="Times New Roman" pitchFamily="18" charset="0"/>
                <a:ea typeface="Calibri" pitchFamily="34" charset="0"/>
                <a:cs typeface="Times New Roman" pitchFamily="18" charset="0"/>
              </a:rPr>
              <a:t>Заболевания </a:t>
            </a:r>
            <a:r>
              <a:rPr lang="ru-RU" sz="2400" b="1" i="1" u="sng" dirty="0" err="1">
                <a:solidFill>
                  <a:srgbClr val="0070C0"/>
                </a:solidFill>
                <a:latin typeface="Times New Roman" pitchFamily="18" charset="0"/>
                <a:ea typeface="Calibri" pitchFamily="34" charset="0"/>
                <a:cs typeface="Times New Roman" pitchFamily="18" charset="0"/>
              </a:rPr>
              <a:t>сердечно-сосудистой</a:t>
            </a:r>
            <a:r>
              <a:rPr lang="ru-RU" sz="2400" b="1" i="1" u="sng" dirty="0">
                <a:solidFill>
                  <a:srgbClr val="0070C0"/>
                </a:solidFill>
                <a:latin typeface="Times New Roman" pitchFamily="18" charset="0"/>
                <a:ea typeface="Calibri" pitchFamily="34" charset="0"/>
                <a:cs typeface="Times New Roman" pitchFamily="18" charset="0"/>
              </a:rPr>
              <a:t> системы</a:t>
            </a:r>
            <a:r>
              <a:rPr lang="ru-RU" sz="2400" dirty="0">
                <a:solidFill>
                  <a:srgbClr val="002060"/>
                </a:solidFill>
                <a:latin typeface="Times New Roman" pitchFamily="18" charset="0"/>
                <a:ea typeface="Calibri" pitchFamily="34" charset="0"/>
                <a:cs typeface="Times New Roman" pitchFamily="18" charset="0"/>
              </a:rPr>
              <a:t>: митральный стеноз, острую левожелудочковую и застойную сердечную недостаточность, инфаркт миокарда, артериальная гипертензия (во время гипертонического криза) и при ряде других заболеваний. </a:t>
            </a:r>
            <a:endParaRPr lang="ru-RU" sz="2400" dirty="0">
              <a:solidFill>
                <a:srgbClr val="002060"/>
              </a:solidFill>
              <a:latin typeface="Times New Roman" pitchFamily="18" charset="0"/>
              <a:cs typeface="Times New Roman" pitchFamily="18" charset="0"/>
            </a:endParaRPr>
          </a:p>
          <a:p>
            <a:pPr lvl="0" algn="just" eaLnBrk="0" fontAlgn="base" hangingPunct="0">
              <a:spcBef>
                <a:spcPct val="0"/>
              </a:spcBef>
              <a:spcAft>
                <a:spcPct val="0"/>
              </a:spcAft>
              <a:buFontTx/>
              <a:buChar char="•"/>
            </a:pPr>
            <a:r>
              <a:rPr lang="ru-RU" sz="2400" b="1" i="1" u="sng" dirty="0">
                <a:solidFill>
                  <a:srgbClr val="0070C0"/>
                </a:solidFill>
                <a:latin typeface="Times New Roman" pitchFamily="18" charset="0"/>
                <a:ea typeface="Calibri" pitchFamily="34" charset="0"/>
                <a:cs typeface="Times New Roman" pitchFamily="18" charset="0"/>
              </a:rPr>
              <a:t>Системные заболевания</a:t>
            </a:r>
            <a:r>
              <a:rPr lang="ru-RU" sz="2400" dirty="0">
                <a:solidFill>
                  <a:srgbClr val="002060"/>
                </a:solidFill>
                <a:latin typeface="Times New Roman" pitchFamily="18" charset="0"/>
                <a:ea typeface="Calibri" pitchFamily="34" charset="0"/>
                <a:cs typeface="Times New Roman" pitchFamily="18" charset="0"/>
              </a:rPr>
              <a:t>: красная волчанка, узелковый периартериит, лейкозы, лимфогранулематоз, </a:t>
            </a:r>
            <a:r>
              <a:rPr lang="ru-RU" sz="2400" dirty="0" err="1">
                <a:solidFill>
                  <a:srgbClr val="002060"/>
                </a:solidFill>
                <a:latin typeface="Times New Roman" pitchFamily="18" charset="0"/>
                <a:ea typeface="Calibri" pitchFamily="34" charset="0"/>
                <a:cs typeface="Times New Roman" pitchFamily="18" charset="0"/>
              </a:rPr>
              <a:t>васкулиты</a:t>
            </a:r>
            <a:r>
              <a:rPr lang="ru-RU" sz="2400" dirty="0">
                <a:solidFill>
                  <a:srgbClr val="002060"/>
                </a:solidFill>
                <a:latin typeface="Times New Roman" pitchFamily="18" charset="0"/>
                <a:ea typeface="Calibri" pitchFamily="34" charset="0"/>
                <a:cs typeface="Times New Roman" pitchFamily="18" charset="0"/>
              </a:rPr>
              <a:t>, тромбоцитопения, </a:t>
            </a:r>
            <a:r>
              <a:rPr lang="ru-RU" sz="2400" dirty="0" err="1">
                <a:solidFill>
                  <a:srgbClr val="002060"/>
                </a:solidFill>
                <a:latin typeface="Times New Roman" pitchFamily="18" charset="0"/>
                <a:ea typeface="Calibri" pitchFamily="34" charset="0"/>
                <a:cs typeface="Times New Roman" pitchFamily="18" charset="0"/>
              </a:rPr>
              <a:t>саркоидоз</a:t>
            </a:r>
            <a:r>
              <a:rPr lang="ru-RU" sz="2400" dirty="0">
                <a:solidFill>
                  <a:srgbClr val="002060"/>
                </a:solidFill>
                <a:latin typeface="Times New Roman" pitchFamily="18" charset="0"/>
                <a:ea typeface="Calibri" pitchFamily="34" charset="0"/>
                <a:cs typeface="Times New Roman" pitchFamily="18" charset="0"/>
              </a:rPr>
              <a:t>, болезнь </a:t>
            </a:r>
            <a:r>
              <a:rPr lang="ru-RU" sz="2400" dirty="0" err="1">
                <a:solidFill>
                  <a:srgbClr val="002060"/>
                </a:solidFill>
                <a:latin typeface="Times New Roman" pitchFamily="18" charset="0"/>
                <a:ea typeface="Calibri" pitchFamily="34" charset="0"/>
                <a:cs typeface="Times New Roman" pitchFamily="18" charset="0"/>
              </a:rPr>
              <a:t>Рандю</a:t>
            </a:r>
            <a:r>
              <a:rPr lang="ru-RU" sz="2400" dirty="0">
                <a:solidFill>
                  <a:srgbClr val="002060"/>
                </a:solidFill>
                <a:latin typeface="Times New Roman" pitchFamily="18" charset="0"/>
                <a:ea typeface="Calibri" pitchFamily="34" charset="0"/>
                <a:cs typeface="Times New Roman" pitchFamily="18" charset="0"/>
              </a:rPr>
              <a:t>–</a:t>
            </a:r>
            <a:r>
              <a:rPr lang="ru-RU" sz="2400" dirty="0" err="1">
                <a:solidFill>
                  <a:srgbClr val="002060"/>
                </a:solidFill>
                <a:latin typeface="Times New Roman" pitchFamily="18" charset="0"/>
                <a:ea typeface="Calibri" pitchFamily="34" charset="0"/>
                <a:cs typeface="Times New Roman" pitchFamily="18" charset="0"/>
              </a:rPr>
              <a:t>Ослера</a:t>
            </a:r>
            <a:r>
              <a:rPr lang="ru-RU" sz="2400" dirty="0">
                <a:solidFill>
                  <a:srgbClr val="002060"/>
                </a:solidFill>
                <a:latin typeface="Times New Roman" pitchFamily="18" charset="0"/>
                <a:ea typeface="Calibri" pitchFamily="34" charset="0"/>
                <a:cs typeface="Times New Roman" pitchFamily="18" charset="0"/>
              </a:rPr>
              <a:t> и др. </a:t>
            </a:r>
            <a:endParaRPr lang="ru-RU" sz="2400" dirty="0">
              <a:solidFill>
                <a:srgbClr val="002060"/>
              </a:solidFill>
              <a:latin typeface="Times New Roman" pitchFamily="18" charset="0"/>
              <a:cs typeface="Times New Roman" pitchFamily="18" charset="0"/>
            </a:endParaRPr>
          </a:p>
          <a:p>
            <a:pPr lvl="0" algn="just" eaLnBrk="0" fontAlgn="base" hangingPunct="0">
              <a:spcBef>
                <a:spcPct val="0"/>
              </a:spcBef>
              <a:spcAft>
                <a:spcPct val="0"/>
              </a:spcAft>
              <a:buFontTx/>
              <a:buChar char="•"/>
            </a:pPr>
            <a:r>
              <a:rPr lang="ru-RU" sz="2400" b="1" i="1" u="sng" dirty="0">
                <a:solidFill>
                  <a:srgbClr val="0070C0"/>
                </a:solidFill>
                <a:latin typeface="Times New Roman" pitchFamily="18" charset="0"/>
                <a:ea typeface="Calibri" pitchFamily="34" charset="0"/>
                <a:cs typeface="Times New Roman" pitchFamily="18" charset="0"/>
              </a:rPr>
              <a:t>Передозировка</a:t>
            </a:r>
            <a:r>
              <a:rPr lang="ru-RU" sz="2400" dirty="0">
                <a:solidFill>
                  <a:srgbClr val="002060"/>
                </a:solidFill>
                <a:latin typeface="Times New Roman" pitchFamily="18" charset="0"/>
                <a:ea typeface="Calibri" pitchFamily="34" charset="0"/>
                <a:cs typeface="Times New Roman" pitchFamily="18" charset="0"/>
              </a:rPr>
              <a:t> антикоагулянтов, </a:t>
            </a:r>
            <a:r>
              <a:rPr lang="ru-RU" sz="2400" dirty="0" err="1">
                <a:solidFill>
                  <a:srgbClr val="002060"/>
                </a:solidFill>
                <a:latin typeface="Times New Roman" pitchFamily="18" charset="0"/>
                <a:ea typeface="Calibri" pitchFamily="34" charset="0"/>
                <a:cs typeface="Times New Roman" pitchFamily="18" charset="0"/>
              </a:rPr>
              <a:t>дезагрегантов</a:t>
            </a:r>
            <a:r>
              <a:rPr lang="ru-RU" sz="2400" dirty="0">
                <a:solidFill>
                  <a:srgbClr val="002060"/>
                </a:solidFill>
                <a:latin typeface="Times New Roman" pitchFamily="18" charset="0"/>
                <a:ea typeface="Calibri" pitchFamily="34" charset="0"/>
                <a:cs typeface="Times New Roman" pitchFamily="18" charset="0"/>
              </a:rPr>
              <a:t>, </a:t>
            </a:r>
            <a:r>
              <a:rPr lang="ru-RU" sz="2400" dirty="0" err="1">
                <a:solidFill>
                  <a:srgbClr val="002060"/>
                </a:solidFill>
                <a:latin typeface="Times New Roman" pitchFamily="18" charset="0"/>
                <a:ea typeface="Calibri" pitchFamily="34" charset="0"/>
                <a:cs typeface="Times New Roman" pitchFamily="18" charset="0"/>
              </a:rPr>
              <a:t>ДВС-синдром</a:t>
            </a:r>
            <a:r>
              <a:rPr lang="ru-RU" sz="2400" dirty="0">
                <a:solidFill>
                  <a:srgbClr val="002060"/>
                </a:solidFill>
                <a:latin typeface="Times New Roman" pitchFamily="18" charset="0"/>
                <a:ea typeface="Calibri" pitchFamily="34" charset="0"/>
                <a:cs typeface="Times New Roman" pitchFamily="18" charset="0"/>
              </a:rPr>
              <a:t>.</a:t>
            </a:r>
            <a:endParaRPr lang="ru-RU" sz="2400" dirty="0">
              <a:solidFill>
                <a:srgbClr val="002060"/>
              </a:solidFill>
              <a:latin typeface="Times New Roman" pitchFamily="18" charset="0"/>
              <a:cs typeface="Times New Roman"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1"/>
          <p:cNvSpPr>
            <a:spLocks noChangeArrowheads="1"/>
          </p:cNvSpPr>
          <p:nvPr/>
        </p:nvSpPr>
        <p:spPr bwMode="auto">
          <a:xfrm>
            <a:off x="457200" y="304800"/>
            <a:ext cx="11506201" cy="46743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1" i="0" u="sng" strike="noStrike" cap="none" normalizeH="0" baseline="0" dirty="0">
                <a:ln>
                  <a:noFill/>
                </a:ln>
                <a:solidFill>
                  <a:srgbClr val="FF0000"/>
                </a:solidFill>
                <a:effectLst/>
                <a:latin typeface="Times New Roman" pitchFamily="18" charset="0"/>
                <a:ea typeface="Calibri" pitchFamily="34" charset="0"/>
                <a:cs typeface="Times New Roman" pitchFamily="18" charset="0"/>
              </a:rPr>
              <a:t>3. Механизмы развития</a:t>
            </a:r>
            <a:r>
              <a:rPr kumimoji="0" lang="ru-RU" sz="2400" b="0" i="0" u="sng" strike="noStrike" cap="none" normalizeH="0" baseline="0" dirty="0">
                <a:ln>
                  <a:noFill/>
                </a:ln>
                <a:solidFill>
                  <a:srgbClr val="FF0000"/>
                </a:solidFill>
                <a:effectLst/>
                <a:latin typeface="Times New Roman" pitchFamily="18" charset="0"/>
                <a:ea typeface="Calibri" pitchFamily="34" charset="0"/>
                <a:cs typeface="Times New Roman" pitchFamily="18" charset="0"/>
              </a:rPr>
              <a:t> </a:t>
            </a:r>
            <a:r>
              <a:rPr kumimoji="0" lang="ru-RU" sz="2400" b="1" i="0" u="sng" strike="noStrike" cap="none" normalizeH="0" baseline="0" dirty="0">
                <a:ln>
                  <a:noFill/>
                </a:ln>
                <a:solidFill>
                  <a:srgbClr val="FF0000"/>
                </a:solidFill>
                <a:effectLst/>
                <a:latin typeface="Times New Roman" pitchFamily="18" charset="0"/>
                <a:ea typeface="Calibri" pitchFamily="34" charset="0"/>
                <a:cs typeface="Times New Roman" pitchFamily="18" charset="0"/>
              </a:rPr>
              <a:t>основных симптомов при патологии органов дыхания</a:t>
            </a:r>
            <a:r>
              <a:rPr kumimoji="0" lang="ru-RU" sz="2400" b="0" i="0" u="sng" strike="noStrike" cap="none" normalizeH="0" baseline="0" dirty="0">
                <a:ln>
                  <a:noFill/>
                </a:ln>
                <a:solidFill>
                  <a:srgbClr val="FF0000"/>
                </a:solidFill>
                <a:effectLst/>
                <a:latin typeface="Times New Roman" pitchFamily="18" charset="0"/>
                <a:ea typeface="Calibri" pitchFamily="34" charset="0"/>
                <a:cs typeface="Times New Roman" pitchFamily="18" charset="0"/>
              </a:rPr>
              <a:t>.</a:t>
            </a:r>
            <a:endParaRPr kumimoji="0" lang="ru-RU" sz="2400" b="0" i="0" u="none" strike="noStrike" cap="none" normalizeH="0" baseline="0" dirty="0">
              <a:ln>
                <a:noFill/>
              </a:ln>
              <a:solidFill>
                <a:srgbClr val="FF0000"/>
              </a:solidFill>
              <a:effectLst/>
              <a:latin typeface="Times New Roman" pitchFamily="18" charset="0"/>
              <a:cs typeface="Times New Roman" pitchFamily="18" charset="0"/>
            </a:endParaRPr>
          </a:p>
        </p:txBody>
      </p:sp>
      <p:sp>
        <p:nvSpPr>
          <p:cNvPr id="98306" name="Rectangle 2"/>
          <p:cNvSpPr>
            <a:spLocks noChangeArrowheads="1"/>
          </p:cNvSpPr>
          <p:nvPr/>
        </p:nvSpPr>
        <p:spPr bwMode="auto">
          <a:xfrm>
            <a:off x="685800" y="1295400"/>
            <a:ext cx="10896600" cy="502458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ctr" defTabSz="914400" rtl="0" eaLnBrk="1" fontAlgn="base" latinLnBrk="0" hangingPunct="1">
              <a:lnSpc>
                <a:spcPct val="100000"/>
              </a:lnSpc>
              <a:spcBef>
                <a:spcPct val="0"/>
              </a:spcBef>
              <a:spcAft>
                <a:spcPct val="0"/>
              </a:spcAft>
              <a:buClrTx/>
              <a:buSzTx/>
              <a:buFontTx/>
              <a:buNone/>
              <a:tabLst/>
            </a:pPr>
            <a:r>
              <a:rPr kumimoji="0" lang="ru-RU" sz="2500" b="1" i="1" u="sng" strike="noStrike" cap="none" normalizeH="0" baseline="0" dirty="0">
                <a:ln>
                  <a:noFill/>
                </a:ln>
                <a:solidFill>
                  <a:srgbClr val="002060"/>
                </a:solidFill>
                <a:effectLst/>
                <a:latin typeface="Times New Roman" pitchFamily="18" charset="0"/>
                <a:ea typeface="Calibri" pitchFamily="34" charset="0"/>
                <a:cs typeface="Times New Roman" pitchFamily="18" charset="0"/>
              </a:rPr>
              <a:t>Одышка.</a:t>
            </a:r>
            <a:r>
              <a:rPr kumimoji="0" lang="ru-RU" sz="25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p>
          <a:p>
            <a:pPr marL="0" marR="0" lvl="0" indent="450850" algn="just" defTabSz="914400" rtl="0" eaLnBrk="1" fontAlgn="base" latinLnBrk="0" hangingPunct="1">
              <a:lnSpc>
                <a:spcPct val="150000"/>
              </a:lnSpc>
              <a:spcBef>
                <a:spcPct val="0"/>
              </a:spcBef>
              <a:spcAft>
                <a:spcPct val="0"/>
              </a:spcAft>
              <a:buClrTx/>
              <a:buSzTx/>
              <a:buFontTx/>
              <a:buNone/>
              <a:tabLst/>
            </a:pPr>
            <a:r>
              <a:rPr kumimoji="0" lang="ru-RU" sz="25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При патологии органов дыхания одышка возникает как результат нарушения функции внешнего дыхания – газообмена между внешней средой и кровью легочных капилляров, который включает вентиляцию (газообмен между внешним воздухом и альвеолами), диффузию и перфузию. Нарушение на любом этапе внешнего дыхания приводит к тому, что кровь в легких не подвергается достаточной </a:t>
            </a:r>
            <a:r>
              <a:rPr kumimoji="0" lang="ru-RU" sz="25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оксигенации</a:t>
            </a:r>
            <a:r>
              <a:rPr kumimoji="0" lang="ru-RU" sz="25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В крови уменьшается количество кислорода и повышается содержание углекислоты, что вызывает раздражение дыхательного центра и появление одышки.</a:t>
            </a:r>
            <a:endParaRPr kumimoji="0" lang="ru-RU" sz="2500" b="0" i="0" u="none" strike="noStrike" cap="none" normalizeH="0" baseline="0" dirty="0">
              <a:ln>
                <a:noFill/>
              </a:ln>
              <a:solidFill>
                <a:srgbClr val="002060"/>
              </a:solidFill>
              <a:effectLst/>
              <a:latin typeface="Times New Roman" pitchFamily="18" charset="0"/>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1"/>
          <p:cNvSpPr>
            <a:spLocks noChangeArrowheads="1"/>
          </p:cNvSpPr>
          <p:nvPr/>
        </p:nvSpPr>
        <p:spPr bwMode="auto">
          <a:xfrm>
            <a:off x="533400" y="409910"/>
            <a:ext cx="11125200" cy="62478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ru-RU" sz="2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Определение основных симптомов и синдромов при патологии органов дыхания. </a:t>
            </a: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ru-RU" sz="2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Заболевания, при которых встречаются данные симптомы. </a:t>
            </a: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ru-RU" sz="2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Механизмы развития основных симптомов при патологии органов дыхания.</a:t>
            </a: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ru-RU" sz="2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Данные анамнеза, необходимые для уточнения основных симптомов.</a:t>
            </a: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ru-RU" sz="2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Другие клинические симптомы, с которыми данный синдром (симптом) сочетается при предполагаемых заболеваниях.</a:t>
            </a: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ru-RU" sz="2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План исследований, которые следует использовать для уточнения диагноза. </a:t>
            </a: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ru-RU" sz="2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Результаты обследований при предполагаемых заболеваниях.</a:t>
            </a: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ru-RU" sz="2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Общие принципы лечения основных симптомов и синдромов при патологии органов дыхания.</a:t>
            </a:r>
            <a:endParaRPr kumimoji="0" lang="ru-RU" sz="2800" b="0" i="0" u="none" strike="noStrike" cap="none" normalizeH="0" baseline="0" dirty="0">
              <a:ln>
                <a:noFill/>
              </a:ln>
              <a:solidFill>
                <a:srgbClr val="00206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a:ln>
                <a:noFill/>
              </a:ln>
              <a:solidFill>
                <a:schemeClr val="tx1"/>
              </a:solidFill>
              <a:effectLst/>
              <a:latin typeface="Arial" pitchFamily="34" charset="0"/>
              <a:cs typeface="Arial" pitchFamily="34" charset="0"/>
            </a:endParaRPr>
          </a:p>
        </p:txBody>
      </p:sp>
      <p:sp>
        <p:nvSpPr>
          <p:cNvPr id="3" name="Прямоугольник 2"/>
          <p:cNvSpPr/>
          <p:nvPr/>
        </p:nvSpPr>
        <p:spPr>
          <a:xfrm>
            <a:off x="3048000" y="152400"/>
            <a:ext cx="6096000" cy="523220"/>
          </a:xfrm>
          <a:prstGeom prst="rect">
            <a:avLst/>
          </a:prstGeom>
        </p:spPr>
        <p:txBody>
          <a:bodyPr>
            <a:spAutoFit/>
          </a:bodyPr>
          <a:lstStyle/>
          <a:p>
            <a:pPr lvl="0" algn="ctr" eaLnBrk="0" fontAlgn="base" hangingPunct="0">
              <a:spcBef>
                <a:spcPct val="0"/>
              </a:spcBef>
              <a:spcAft>
                <a:spcPct val="0"/>
              </a:spcAft>
            </a:pPr>
            <a:r>
              <a:rPr lang="ru-RU" sz="2800" b="1" dirty="0">
                <a:solidFill>
                  <a:srgbClr val="FF0000"/>
                </a:solidFill>
                <a:latin typeface="Times New Roman" pitchFamily="18" charset="0"/>
                <a:cs typeface="Times New Roman" pitchFamily="18" charset="0"/>
              </a:rPr>
              <a:t>ПЛАН ЛЕКЦИИ</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1"/>
          <p:cNvSpPr>
            <a:spLocks noChangeArrowheads="1"/>
          </p:cNvSpPr>
          <p:nvPr/>
        </p:nvSpPr>
        <p:spPr bwMode="auto">
          <a:xfrm>
            <a:off x="533400" y="678323"/>
            <a:ext cx="11049000"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indent="450850" algn="just" eaLnBrk="0" fontAlgn="base" hangingPunct="0">
              <a:spcBef>
                <a:spcPct val="0"/>
              </a:spcBef>
              <a:spcAft>
                <a:spcPct val="0"/>
              </a:spcAft>
            </a:pPr>
            <a:r>
              <a:rPr lang="ru-RU" sz="2400" dirty="0">
                <a:solidFill>
                  <a:srgbClr val="002060"/>
                </a:solidFill>
                <a:latin typeface="Times New Roman" pitchFamily="18" charset="0"/>
                <a:ea typeface="Calibri" pitchFamily="34" charset="0"/>
                <a:cs typeface="Times New Roman" pitchFamily="18" charset="0"/>
              </a:rPr>
              <a:t>Наиболее часто возникновение одышки связано </a:t>
            </a:r>
            <a:r>
              <a:rPr lang="ru-RU" sz="2400" b="1" u="sng" dirty="0">
                <a:solidFill>
                  <a:srgbClr val="002060"/>
                </a:solidFill>
                <a:latin typeface="Times New Roman" pitchFamily="18" charset="0"/>
                <a:ea typeface="Calibri" pitchFamily="34" charset="0"/>
                <a:cs typeface="Times New Roman" pitchFamily="18" charset="0"/>
              </a:rPr>
              <a:t>с нарушением вентиляции</a:t>
            </a:r>
            <a:r>
              <a:rPr lang="ru-RU" sz="2400" dirty="0">
                <a:solidFill>
                  <a:srgbClr val="002060"/>
                </a:solidFill>
                <a:latin typeface="Times New Roman" pitchFamily="18" charset="0"/>
                <a:ea typeface="Calibri" pitchFamily="34" charset="0"/>
                <a:cs typeface="Times New Roman" pitchFamily="18" charset="0"/>
              </a:rPr>
              <a:t>. Причинами нарушения вентиляции могут быть:</a:t>
            </a:r>
            <a:endParaRPr lang="ru-RU" sz="2400" dirty="0">
              <a:solidFill>
                <a:srgbClr val="002060"/>
              </a:solidFill>
              <a:latin typeface="Times New Roman" pitchFamily="18" charset="0"/>
              <a:cs typeface="Times New Roman" pitchFamily="18" charset="0"/>
            </a:endParaRPr>
          </a:p>
          <a:p>
            <a:pPr lvl="0" indent="450850" algn="just" eaLnBrk="0" fontAlgn="base" hangingPunct="0">
              <a:spcBef>
                <a:spcPct val="0"/>
              </a:spcBef>
              <a:spcAft>
                <a:spcPct val="0"/>
              </a:spcAft>
            </a:pPr>
            <a:r>
              <a:rPr lang="ru-RU" sz="2400" dirty="0">
                <a:solidFill>
                  <a:srgbClr val="002060"/>
                </a:solidFill>
                <a:latin typeface="Times New Roman" pitchFamily="18" charset="0"/>
                <a:ea typeface="Calibri" pitchFamily="34" charset="0"/>
                <a:cs typeface="Times New Roman" pitchFamily="18" charset="0"/>
              </a:rPr>
              <a:t>- нарушение проходимости бронхов;</a:t>
            </a:r>
            <a:endParaRPr lang="ru-RU" sz="2400" dirty="0">
              <a:solidFill>
                <a:srgbClr val="002060"/>
              </a:solidFill>
              <a:latin typeface="Times New Roman" pitchFamily="18" charset="0"/>
              <a:cs typeface="Times New Roman" pitchFamily="18" charset="0"/>
            </a:endParaRPr>
          </a:p>
          <a:p>
            <a:pPr lvl="0" indent="450850" algn="just" eaLnBrk="0" fontAlgn="base" hangingPunct="0">
              <a:spcBef>
                <a:spcPct val="0"/>
              </a:spcBef>
              <a:spcAft>
                <a:spcPct val="0"/>
              </a:spcAft>
            </a:pPr>
            <a:r>
              <a:rPr lang="ru-RU" sz="2400" dirty="0">
                <a:solidFill>
                  <a:srgbClr val="002060"/>
                </a:solidFill>
                <a:latin typeface="Times New Roman" pitchFamily="18" charset="0"/>
                <a:ea typeface="Calibri" pitchFamily="34" charset="0"/>
                <a:cs typeface="Times New Roman" pitchFamily="18" charset="0"/>
              </a:rPr>
              <a:t>- ограничение объема дыхательных движений легких при поражении мышц, ребер, плевритах, асците, снижение эластичности альвеол (эмфизема);</a:t>
            </a:r>
            <a:endParaRPr lang="ru-RU" sz="2400" dirty="0">
              <a:solidFill>
                <a:srgbClr val="002060"/>
              </a:solidFill>
              <a:latin typeface="Times New Roman" pitchFamily="18" charset="0"/>
              <a:cs typeface="Times New Roman" pitchFamily="18" charset="0"/>
            </a:endParaRPr>
          </a:p>
          <a:p>
            <a:pPr lvl="0" indent="450850" algn="just" eaLnBrk="0" fontAlgn="base" hangingPunct="0">
              <a:spcBef>
                <a:spcPct val="0"/>
              </a:spcBef>
              <a:spcAft>
                <a:spcPct val="0"/>
              </a:spcAft>
            </a:pPr>
            <a:r>
              <a:rPr lang="ru-RU" sz="2400" dirty="0">
                <a:solidFill>
                  <a:srgbClr val="002060"/>
                </a:solidFill>
                <a:latin typeface="Times New Roman" pitchFamily="18" charset="0"/>
                <a:ea typeface="Calibri" pitchFamily="34" charset="0"/>
                <a:cs typeface="Times New Roman" pitchFamily="18" charset="0"/>
              </a:rPr>
              <a:t>- уменьшение дыхательной поверхности легких (пневмония, ателектазы, пневмосклероз).</a:t>
            </a:r>
            <a:endParaRPr lang="ru-RU" sz="2400" dirty="0">
              <a:solidFill>
                <a:srgbClr val="002060"/>
              </a:solidFill>
              <a:latin typeface="Times New Roman" pitchFamily="18" charset="0"/>
              <a:cs typeface="Times New Roman" pitchFamily="18" charset="0"/>
            </a:endParaRPr>
          </a:p>
          <a:p>
            <a:pPr marL="0" marR="0" lvl="0" indent="450850" algn="ctr"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Реже одышка появляется в результате:</a:t>
            </a:r>
            <a:endParaRPr kumimoji="0" lang="ru-RU" sz="2400" b="0" i="0" u="none" strike="noStrike" cap="none" normalizeH="0" baseline="0" dirty="0">
              <a:ln>
                <a:noFill/>
              </a:ln>
              <a:solidFill>
                <a:srgbClr val="002060"/>
              </a:solidFill>
              <a:effectLst/>
              <a:latin typeface="Times New Roman" pitchFamily="18" charset="0"/>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нарушения диффузии газов из-за утолщения альвеолокапиллярной мембраны (при </a:t>
            </a:r>
            <a:r>
              <a:rPr kumimoji="0" lang="ru-RU" sz="24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альвеолите</a:t>
            </a:r>
            <a:r>
              <a:rPr kumimoji="0" lang="ru-RU" sz="24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отеке легких) или ее уплотнения (альвеолярный склероз).</a:t>
            </a:r>
            <a:endParaRPr kumimoji="0" lang="ru-RU" sz="2400" b="0" i="0" u="none" strike="noStrike" cap="none" normalizeH="0" baseline="0" dirty="0">
              <a:ln>
                <a:noFill/>
              </a:ln>
              <a:solidFill>
                <a:srgbClr val="002060"/>
              </a:solidFill>
              <a:effectLst/>
              <a:latin typeface="Times New Roman" pitchFamily="18" charset="0"/>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включения </a:t>
            </a:r>
            <a:r>
              <a:rPr kumimoji="0" lang="ru-RU" sz="24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шунтового</a:t>
            </a:r>
            <a:r>
              <a:rPr kumimoji="0" lang="ru-RU" sz="24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кровообращения (при гипертонии малого круга кровообращения кровь из артерии сбрасывается по шунтам в легочные вены, минуя капилляры, на уровне которых происходит диффузия газов и обогащение крови кислородом).</a:t>
            </a:r>
            <a:endParaRPr kumimoji="0" lang="ru-RU" sz="2400" b="0" i="0" u="none" strike="noStrike" cap="none" normalizeH="0" baseline="0" dirty="0">
              <a:ln>
                <a:noFill/>
              </a:ln>
              <a:solidFill>
                <a:srgbClr val="002060"/>
              </a:solidFill>
              <a:effectLst/>
              <a:latin typeface="Times New Roman" pitchFamily="18" charset="0"/>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при нарушении координации вентиляции и кровообращения. </a:t>
            </a:r>
            <a:endParaRPr kumimoji="0" lang="ru-RU" sz="2400" b="0" i="0" u="none" strike="noStrike" cap="none" normalizeH="0" baseline="0" dirty="0">
              <a:ln>
                <a:noFill/>
              </a:ln>
              <a:solidFill>
                <a:srgbClr val="002060"/>
              </a:solidFill>
              <a:effectLst/>
              <a:latin typeface="Times New Roman" pitchFamily="18" charset="0"/>
              <a:cs typeface="Times New Roman"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09600" y="685800"/>
            <a:ext cx="10972800" cy="5863144"/>
          </a:xfrm>
          <a:prstGeom prst="rect">
            <a:avLst/>
          </a:prstGeom>
        </p:spPr>
        <p:txBody>
          <a:bodyPr wrap="square">
            <a:spAutoFit/>
          </a:bodyPr>
          <a:lstStyle/>
          <a:p>
            <a:pPr lvl="0" indent="450850" algn="just" eaLnBrk="0" fontAlgn="base" hangingPunct="0">
              <a:spcBef>
                <a:spcPct val="0"/>
              </a:spcBef>
              <a:spcAft>
                <a:spcPct val="0"/>
              </a:spcAft>
            </a:pPr>
            <a:r>
              <a:rPr lang="ru-RU" sz="2500" dirty="0">
                <a:solidFill>
                  <a:srgbClr val="002060"/>
                </a:solidFill>
                <a:latin typeface="Times New Roman" pitchFamily="18" charset="0"/>
                <a:ea typeface="Calibri" pitchFamily="34" charset="0"/>
                <a:cs typeface="Times New Roman" pitchFamily="18" charset="0"/>
              </a:rPr>
              <a:t>В зависимости от причины и условий возникновения одышка может быть </a:t>
            </a:r>
            <a:r>
              <a:rPr lang="ru-RU" sz="2500" b="1" dirty="0">
                <a:solidFill>
                  <a:srgbClr val="002060"/>
                </a:solidFill>
                <a:latin typeface="Times New Roman" pitchFamily="18" charset="0"/>
                <a:ea typeface="Calibri" pitchFamily="34" charset="0"/>
                <a:cs typeface="Times New Roman" pitchFamily="18" charset="0"/>
              </a:rPr>
              <a:t>физиологической</a:t>
            </a:r>
            <a:r>
              <a:rPr lang="ru-RU" sz="2500" dirty="0">
                <a:solidFill>
                  <a:srgbClr val="002060"/>
                </a:solidFill>
                <a:latin typeface="Times New Roman" pitchFamily="18" charset="0"/>
                <a:ea typeface="Calibri" pitchFamily="34" charset="0"/>
                <a:cs typeface="Times New Roman" pitchFamily="18" charset="0"/>
              </a:rPr>
              <a:t> и </a:t>
            </a:r>
            <a:r>
              <a:rPr lang="ru-RU" sz="2500" b="1" dirty="0">
                <a:solidFill>
                  <a:srgbClr val="002060"/>
                </a:solidFill>
                <a:latin typeface="Times New Roman" pitchFamily="18" charset="0"/>
                <a:ea typeface="Calibri" pitchFamily="34" charset="0"/>
                <a:cs typeface="Times New Roman" pitchFamily="18" charset="0"/>
              </a:rPr>
              <a:t>патологической</a:t>
            </a:r>
            <a:r>
              <a:rPr lang="ru-RU" sz="2500" dirty="0">
                <a:solidFill>
                  <a:srgbClr val="002060"/>
                </a:solidFill>
                <a:latin typeface="Times New Roman" pitchFamily="18" charset="0"/>
                <a:ea typeface="Calibri" pitchFamily="34" charset="0"/>
                <a:cs typeface="Times New Roman" pitchFamily="18" charset="0"/>
              </a:rPr>
              <a:t>. </a:t>
            </a:r>
            <a:r>
              <a:rPr lang="ru-RU" sz="2500" b="1" u="sng" dirty="0">
                <a:solidFill>
                  <a:srgbClr val="0070C0"/>
                </a:solidFill>
                <a:latin typeface="Times New Roman" pitchFamily="18" charset="0"/>
                <a:ea typeface="Calibri" pitchFamily="34" charset="0"/>
                <a:cs typeface="Times New Roman" pitchFamily="18" charset="0"/>
              </a:rPr>
              <a:t>Физиологическая одышка</a:t>
            </a:r>
            <a:r>
              <a:rPr lang="ru-RU" sz="2500" dirty="0">
                <a:solidFill>
                  <a:srgbClr val="002060"/>
                </a:solidFill>
                <a:latin typeface="Times New Roman" pitchFamily="18" charset="0"/>
                <a:ea typeface="Calibri" pitchFamily="34" charset="0"/>
                <a:cs typeface="Times New Roman" pitchFamily="18" charset="0"/>
              </a:rPr>
              <a:t> возникает у здоровых лиц при значительной физической и эмоциональной нагрузке, пребывании в условиях высокогорья, нахождении в душном помещении и т. д. </a:t>
            </a:r>
            <a:endParaRPr lang="ru-RU" sz="2500" dirty="0">
              <a:solidFill>
                <a:srgbClr val="002060"/>
              </a:solidFill>
              <a:latin typeface="Times New Roman" pitchFamily="18" charset="0"/>
              <a:cs typeface="Times New Roman" pitchFamily="18" charset="0"/>
            </a:endParaRPr>
          </a:p>
          <a:p>
            <a:pPr lvl="0" indent="450850" algn="just" eaLnBrk="0" fontAlgn="base" hangingPunct="0">
              <a:spcBef>
                <a:spcPct val="0"/>
              </a:spcBef>
              <a:spcAft>
                <a:spcPct val="0"/>
              </a:spcAft>
            </a:pPr>
            <a:r>
              <a:rPr lang="ru-RU" sz="2500" b="1" u="sng" dirty="0">
                <a:solidFill>
                  <a:srgbClr val="0070C0"/>
                </a:solidFill>
                <a:latin typeface="Times New Roman" pitchFamily="18" charset="0"/>
                <a:ea typeface="Calibri" pitchFamily="34" charset="0"/>
                <a:cs typeface="Times New Roman" pitchFamily="18" charset="0"/>
              </a:rPr>
              <a:t>Патологическая одышка</a:t>
            </a:r>
            <a:r>
              <a:rPr lang="ru-RU" sz="2500" dirty="0">
                <a:solidFill>
                  <a:srgbClr val="002060"/>
                </a:solidFill>
                <a:latin typeface="Times New Roman" pitchFamily="18" charset="0"/>
                <a:ea typeface="Calibri" pitchFamily="34" charset="0"/>
                <a:cs typeface="Times New Roman" pitchFamily="18" charset="0"/>
              </a:rPr>
              <a:t> наблюдается при многих заболеваниях органов дыхания, кровообращения, системы крови, ЦНС, отравлениях, интоксикациях и т. д. Причины развития одышки в этих ситуациях различные: </a:t>
            </a:r>
          </a:p>
          <a:p>
            <a:pPr lvl="0" indent="450850" algn="just" eaLnBrk="0" fontAlgn="base" hangingPunct="0">
              <a:spcBef>
                <a:spcPct val="0"/>
              </a:spcBef>
              <a:spcAft>
                <a:spcPct val="0"/>
              </a:spcAft>
              <a:buFontTx/>
              <a:buChar char="-"/>
            </a:pPr>
            <a:r>
              <a:rPr lang="ru-RU" sz="2500" dirty="0">
                <a:solidFill>
                  <a:srgbClr val="002060"/>
                </a:solidFill>
                <a:latin typeface="Times New Roman" pitchFamily="18" charset="0"/>
                <a:ea typeface="Calibri" pitchFamily="34" charset="0"/>
                <a:cs typeface="Times New Roman" pitchFamily="18" charset="0"/>
              </a:rPr>
              <a:t>в одних случаях играет роль изменение химического состава крови, оказывающее воздействие на дыхательный центр (повышение содержания СО</a:t>
            </a:r>
            <a:r>
              <a:rPr lang="ru-RU" sz="2500" baseline="-30000" dirty="0">
                <a:solidFill>
                  <a:srgbClr val="002060"/>
                </a:solidFill>
                <a:latin typeface="Times New Roman" pitchFamily="18" charset="0"/>
                <a:ea typeface="Calibri" pitchFamily="34" charset="0"/>
                <a:cs typeface="Times New Roman" pitchFamily="18" charset="0"/>
              </a:rPr>
              <a:t>2</a:t>
            </a:r>
            <a:r>
              <a:rPr lang="ru-RU" sz="2500" dirty="0">
                <a:solidFill>
                  <a:srgbClr val="002060"/>
                </a:solidFill>
                <a:latin typeface="Times New Roman" pitchFamily="18" charset="0"/>
                <a:ea typeface="Calibri" pitchFamily="34" charset="0"/>
                <a:cs typeface="Times New Roman" pitchFamily="18" charset="0"/>
              </a:rPr>
              <a:t>, снижение содержания О</a:t>
            </a:r>
            <a:r>
              <a:rPr lang="ru-RU" sz="2500" baseline="-30000" dirty="0">
                <a:solidFill>
                  <a:srgbClr val="002060"/>
                </a:solidFill>
                <a:latin typeface="Times New Roman" pitchFamily="18" charset="0"/>
                <a:ea typeface="Calibri" pitchFamily="34" charset="0"/>
                <a:cs typeface="Times New Roman" pitchFamily="18" charset="0"/>
              </a:rPr>
              <a:t>2</a:t>
            </a:r>
            <a:r>
              <a:rPr lang="ru-RU" sz="2500" dirty="0">
                <a:solidFill>
                  <a:srgbClr val="002060"/>
                </a:solidFill>
                <a:latin typeface="Times New Roman" pitchFamily="18" charset="0"/>
                <a:ea typeface="Calibri" pitchFamily="34" charset="0"/>
                <a:cs typeface="Times New Roman" pitchFamily="18" charset="0"/>
              </a:rPr>
              <a:t>, накопление азотистых шлаков, сдвиг </a:t>
            </a:r>
            <a:r>
              <a:rPr lang="ru-RU" sz="2500" dirty="0" err="1">
                <a:solidFill>
                  <a:srgbClr val="002060"/>
                </a:solidFill>
                <a:latin typeface="Times New Roman" pitchFamily="18" charset="0"/>
                <a:ea typeface="Calibri" pitchFamily="34" charset="0"/>
                <a:cs typeface="Times New Roman" pitchFamily="18" charset="0"/>
              </a:rPr>
              <a:t>pH</a:t>
            </a:r>
            <a:r>
              <a:rPr lang="ru-RU" sz="2500" dirty="0">
                <a:solidFill>
                  <a:srgbClr val="002060"/>
                </a:solidFill>
                <a:latin typeface="Times New Roman" pitchFamily="18" charset="0"/>
                <a:ea typeface="Calibri" pitchFamily="34" charset="0"/>
                <a:cs typeface="Times New Roman" pitchFamily="18" charset="0"/>
              </a:rPr>
              <a:t> в кислую сторону и др.), </a:t>
            </a:r>
          </a:p>
          <a:p>
            <a:pPr lvl="0" indent="450850" algn="just" eaLnBrk="0" fontAlgn="base" hangingPunct="0">
              <a:spcBef>
                <a:spcPct val="0"/>
              </a:spcBef>
              <a:spcAft>
                <a:spcPct val="0"/>
              </a:spcAft>
              <a:buFontTx/>
              <a:buChar char="-"/>
            </a:pPr>
            <a:r>
              <a:rPr lang="ru-RU" sz="2500" dirty="0">
                <a:solidFill>
                  <a:srgbClr val="002060"/>
                </a:solidFill>
                <a:latin typeface="Times New Roman" pitchFamily="18" charset="0"/>
                <a:ea typeface="Calibri" pitchFamily="34" charset="0"/>
                <a:cs typeface="Times New Roman" pitchFamily="18" charset="0"/>
              </a:rPr>
              <a:t>в других - рефлекторная </a:t>
            </a:r>
            <a:r>
              <a:rPr lang="ru-RU" sz="2500" dirty="0" err="1">
                <a:solidFill>
                  <a:srgbClr val="002060"/>
                </a:solidFill>
                <a:latin typeface="Times New Roman" pitchFamily="18" charset="0"/>
                <a:ea typeface="Calibri" pitchFamily="34" charset="0"/>
                <a:cs typeface="Times New Roman" pitchFamily="18" charset="0"/>
              </a:rPr>
              <a:t>импульсация</a:t>
            </a:r>
            <a:r>
              <a:rPr lang="ru-RU" sz="2500" dirty="0">
                <a:solidFill>
                  <a:srgbClr val="002060"/>
                </a:solidFill>
                <a:latin typeface="Times New Roman" pitchFamily="18" charset="0"/>
                <a:ea typeface="Calibri" pitchFamily="34" charset="0"/>
                <a:cs typeface="Times New Roman" pitchFamily="18" charset="0"/>
              </a:rPr>
              <a:t> от рецепторов бронхов, легких, плевры, диафрагмы и мышц, поступающая в дыхательный центр, </a:t>
            </a:r>
          </a:p>
          <a:p>
            <a:pPr lvl="0" indent="450850" algn="just" eaLnBrk="0" fontAlgn="base" hangingPunct="0">
              <a:spcBef>
                <a:spcPct val="0"/>
              </a:spcBef>
              <a:spcAft>
                <a:spcPct val="0"/>
              </a:spcAft>
              <a:buFontTx/>
              <a:buChar char="-"/>
            </a:pPr>
            <a:r>
              <a:rPr lang="ru-RU" sz="2500" dirty="0">
                <a:solidFill>
                  <a:srgbClr val="002060"/>
                </a:solidFill>
                <a:latin typeface="Times New Roman" pitchFamily="18" charset="0"/>
                <a:ea typeface="Calibri" pitchFamily="34" charset="0"/>
                <a:cs typeface="Times New Roman" pitchFamily="18" charset="0"/>
              </a:rPr>
              <a:t>в-третьих - центральное влияние на дыхательный центр (одышка при истерии). </a:t>
            </a:r>
            <a:endParaRPr lang="ru-RU" sz="2500" dirty="0">
              <a:solidFill>
                <a:srgbClr val="002060"/>
              </a:solidFill>
              <a:latin typeface="Times New Roman" pitchFamily="18" charset="0"/>
              <a:cs typeface="Times New Roman"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1"/>
          <p:cNvSpPr>
            <a:spLocks noChangeArrowheads="1"/>
          </p:cNvSpPr>
          <p:nvPr/>
        </p:nvSpPr>
        <p:spPr bwMode="auto">
          <a:xfrm>
            <a:off x="228600" y="305980"/>
            <a:ext cx="11658601" cy="6336350"/>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2200" b="0" i="0" u="none" strike="noStrike" cap="none" normalizeH="0" baseline="0" dirty="0">
                <a:ln>
                  <a:noFill/>
                </a:ln>
                <a:solidFill>
                  <a:srgbClr val="002060"/>
                </a:solidFill>
                <a:effectLst/>
                <a:latin typeface="Times New Roman" pitchFamily="18" charset="0"/>
                <a:ea typeface="Times New Roman" pitchFamily="18" charset="0"/>
                <a:cs typeface="Times New Roman" pitchFamily="18" charset="0"/>
              </a:rPr>
              <a:t>В </a:t>
            </a:r>
            <a:r>
              <a:rPr kumimoji="0" lang="ru-RU" sz="2200" b="1" i="1" u="sng" strike="noStrike" cap="none" normalizeH="0" baseline="0" dirty="0">
                <a:ln>
                  <a:noFill/>
                </a:ln>
                <a:solidFill>
                  <a:srgbClr val="002060"/>
                </a:solidFill>
                <a:effectLst/>
                <a:latin typeface="Times New Roman" pitchFamily="18" charset="0"/>
                <a:ea typeface="Times New Roman" pitchFamily="18" charset="0"/>
                <a:cs typeface="Times New Roman" pitchFamily="18" charset="0"/>
              </a:rPr>
              <a:t>механизме кашля</a:t>
            </a:r>
            <a:r>
              <a:rPr kumimoji="0" lang="ru-RU" sz="2200" b="0" i="0" u="none" strike="noStrike" cap="none" normalizeH="0" baseline="0" dirty="0">
                <a:ln>
                  <a:noFill/>
                </a:ln>
                <a:solidFill>
                  <a:srgbClr val="002060"/>
                </a:solidFill>
                <a:effectLst/>
                <a:latin typeface="Times New Roman" pitchFamily="18" charset="0"/>
                <a:ea typeface="Times New Roman" pitchFamily="18" charset="0"/>
                <a:cs typeface="Times New Roman" pitchFamily="18" charset="0"/>
              </a:rPr>
              <a:t> имеет место развитие порочного круга - сам кашель ведет к кашлю. В последние годы указывают на </a:t>
            </a:r>
            <a:r>
              <a:rPr kumimoji="0" lang="ru-RU" sz="2200" b="0" i="0" u="none" strike="noStrike" cap="none" normalizeH="0" baseline="0" dirty="0" err="1">
                <a:ln>
                  <a:noFill/>
                </a:ln>
                <a:solidFill>
                  <a:srgbClr val="002060"/>
                </a:solidFill>
                <a:effectLst/>
                <a:latin typeface="Times New Roman" pitchFamily="18" charset="0"/>
                <a:ea typeface="Times New Roman" pitchFamily="18" charset="0"/>
                <a:cs typeface="Times New Roman" pitchFamily="18" charset="0"/>
              </a:rPr>
              <a:t>нейропластичность</a:t>
            </a:r>
            <a:r>
              <a:rPr kumimoji="0" lang="ru-RU" sz="2200" b="0" i="0" u="none" strike="noStrike" cap="none" normalizeH="0" baseline="0" dirty="0">
                <a:ln>
                  <a:noFill/>
                </a:ln>
                <a:solidFill>
                  <a:srgbClr val="002060"/>
                </a:solidFill>
                <a:effectLst/>
                <a:latin typeface="Times New Roman" pitchFamily="18" charset="0"/>
                <a:ea typeface="Times New Roman" pitchFamily="18" charset="0"/>
                <a:cs typeface="Times New Roman" pitchFamily="18" charset="0"/>
              </a:rPr>
              <a:t> кашлевого рефлекса, что проявляется гиперчувствительным ответом, когда кашель сам индуцирует хроническую ирритацию, воспаление и </a:t>
            </a:r>
            <a:r>
              <a:rPr kumimoji="0" lang="ru-RU" sz="2200" b="0" i="0" u="none" strike="noStrike" cap="none" normalizeH="0" baseline="0" dirty="0" err="1">
                <a:ln>
                  <a:noFill/>
                </a:ln>
                <a:solidFill>
                  <a:srgbClr val="002060"/>
                </a:solidFill>
                <a:effectLst/>
                <a:latin typeface="Times New Roman" pitchFamily="18" charset="0"/>
                <a:ea typeface="Times New Roman" pitchFamily="18" charset="0"/>
                <a:cs typeface="Times New Roman" pitchFamily="18" charset="0"/>
              </a:rPr>
              <a:t>ремоделирование</a:t>
            </a:r>
            <a:r>
              <a:rPr kumimoji="0" lang="ru-RU" sz="2200" b="0" i="0" u="none" strike="noStrike" cap="none" normalizeH="0" baseline="0" dirty="0">
                <a:ln>
                  <a:noFill/>
                </a:ln>
                <a:solidFill>
                  <a:srgbClr val="002060"/>
                </a:solidFill>
                <a:effectLst/>
                <a:latin typeface="Times New Roman" pitchFamily="18" charset="0"/>
                <a:ea typeface="Times New Roman" pitchFamily="18" charset="0"/>
                <a:cs typeface="Times New Roman" pitchFamily="18" charset="0"/>
              </a:rPr>
              <a:t> тканей.</a:t>
            </a:r>
            <a:endParaRPr kumimoji="0" lang="ru-RU" sz="2200" b="0" i="0" u="none" strike="noStrike" cap="none" normalizeH="0" baseline="0" dirty="0">
              <a:ln>
                <a:noFill/>
              </a:ln>
              <a:solidFill>
                <a:srgbClr val="002060"/>
              </a:solidFill>
              <a:effectLst/>
              <a:latin typeface="Times New Roman" pitchFamily="18" charset="0"/>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2200" b="0" i="0" u="none" strike="noStrike" cap="none" normalizeH="0" baseline="0" dirty="0">
                <a:ln>
                  <a:noFill/>
                </a:ln>
                <a:solidFill>
                  <a:srgbClr val="002060"/>
                </a:solidFill>
                <a:effectLst/>
                <a:latin typeface="Times New Roman" pitchFamily="18" charset="0"/>
                <a:ea typeface="Times New Roman" pitchFamily="18" charset="0"/>
                <a:cs typeface="Times New Roman" pitchFamily="18" charset="0"/>
              </a:rPr>
              <a:t>Афферентные импульсы с чувствительных окончаний блуждающего нерва передаются в кашлевой центр, который сообщается с центральным генератором дыхания. При участии полисинаптических связей ретикулярной формации организуется </a:t>
            </a:r>
            <a:r>
              <a:rPr kumimoji="0" lang="ru-RU" sz="2200" b="0" i="0" u="none" strike="noStrike" cap="none" normalizeH="0" baseline="0" dirty="0" err="1">
                <a:ln>
                  <a:noFill/>
                </a:ln>
                <a:solidFill>
                  <a:srgbClr val="002060"/>
                </a:solidFill>
                <a:effectLst/>
                <a:latin typeface="Times New Roman" pitchFamily="18" charset="0"/>
                <a:ea typeface="Times New Roman" pitchFamily="18" charset="0"/>
                <a:cs typeface="Times New Roman" pitchFamily="18" charset="0"/>
              </a:rPr>
              <a:t>сложнокоординированная</a:t>
            </a:r>
            <a:r>
              <a:rPr kumimoji="0" lang="ru-RU" sz="2200" b="0" i="0" u="none" strike="noStrike" cap="none" normalizeH="0" baseline="0" dirty="0">
                <a:ln>
                  <a:noFill/>
                </a:ln>
                <a:solidFill>
                  <a:srgbClr val="002060"/>
                </a:solidFill>
                <a:effectLst/>
                <a:latin typeface="Times New Roman" pitchFamily="18" charset="0"/>
                <a:ea typeface="Times New Roman" pitchFamily="18" charset="0"/>
                <a:cs typeface="Times New Roman" pitchFamily="18" charset="0"/>
              </a:rPr>
              <a:t> реакция мышц бронхов, гортани, грудной клетки, живота, диафрагмы. Формирование кашлевого рефлекса находится под контролем деятельности коры головного мозга. </a:t>
            </a:r>
            <a:endParaRPr kumimoji="0" lang="ru-RU" sz="2200" b="0" i="0" u="none" strike="noStrike" cap="none" normalizeH="0" baseline="0" dirty="0">
              <a:ln>
                <a:noFill/>
              </a:ln>
              <a:solidFill>
                <a:srgbClr val="002060"/>
              </a:solidFill>
              <a:effectLst/>
              <a:latin typeface="Times New Roman" pitchFamily="18" charset="0"/>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2200" b="0" i="0" u="none" strike="noStrike" cap="none" normalizeH="0" baseline="0" dirty="0">
                <a:ln>
                  <a:noFill/>
                </a:ln>
                <a:solidFill>
                  <a:srgbClr val="002060"/>
                </a:solidFill>
                <a:effectLst/>
                <a:latin typeface="Times New Roman" pitchFamily="18" charset="0"/>
                <a:ea typeface="Times New Roman" pitchFamily="18" charset="0"/>
                <a:cs typeface="Times New Roman" pitchFamily="18" charset="0"/>
              </a:rPr>
              <a:t>Частота и интенсивность кашля зависят не только от силы раздражителя и его локализации в органах дыхания, но и от возбудимости кашлевых рецепторов (кашлевого порога). Кашлевой порог имеет индивидуальные различия и может колебаться у одного и того же человека в различные фазы течения болезни.</a:t>
            </a:r>
            <a:endParaRPr kumimoji="0" lang="ru-RU" sz="2200" b="0" i="0" u="none" strike="noStrike" cap="none" normalizeH="0" baseline="0" dirty="0">
              <a:ln>
                <a:noFill/>
              </a:ln>
              <a:solidFill>
                <a:srgbClr val="002060"/>
              </a:solidFill>
              <a:effectLst/>
              <a:latin typeface="Times New Roman" pitchFamily="18" charset="0"/>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2200" b="0" i="0" u="none" strike="noStrike" cap="none" normalizeH="0" baseline="0" dirty="0">
                <a:ln>
                  <a:noFill/>
                </a:ln>
                <a:solidFill>
                  <a:srgbClr val="002060"/>
                </a:solidFill>
                <a:effectLst/>
                <a:latin typeface="Times New Roman" pitchFamily="18" charset="0"/>
                <a:ea typeface="Times New Roman" pitchFamily="18" charset="0"/>
                <a:cs typeface="Times New Roman" pitchFamily="18" charset="0"/>
              </a:rPr>
              <a:t>В механизмах формирования хронического кашля большое значение придается теории гиперчувствительного кашлевого синдрома</a:t>
            </a:r>
            <a:r>
              <a:rPr kumimoji="0" lang="ru-RU" sz="2200" b="0" i="1" u="none" strike="noStrike" cap="none" normalizeH="0" baseline="0" dirty="0">
                <a:ln>
                  <a:noFill/>
                </a:ln>
                <a:solidFill>
                  <a:srgbClr val="002060"/>
                </a:solidFill>
                <a:effectLst/>
                <a:latin typeface="Times New Roman" pitchFamily="18" charset="0"/>
                <a:ea typeface="Times New Roman" pitchFamily="18" charset="0"/>
                <a:cs typeface="Times New Roman" pitchFamily="18" charset="0"/>
              </a:rPr>
              <a:t>. </a:t>
            </a:r>
            <a:r>
              <a:rPr kumimoji="0" lang="ru-RU" sz="2200" b="0" i="0" u="none" strike="noStrike" cap="none" normalizeH="0" baseline="0" dirty="0">
                <a:ln>
                  <a:noFill/>
                </a:ln>
                <a:solidFill>
                  <a:srgbClr val="002060"/>
                </a:solidFill>
                <a:effectLst/>
                <a:latin typeface="Times New Roman" pitchFamily="18" charset="0"/>
                <a:ea typeface="Times New Roman" pitchFamily="18" charset="0"/>
                <a:cs typeface="Times New Roman" pitchFamily="18" charset="0"/>
              </a:rPr>
              <a:t>В этой теории основным условием развития кашля является гиперчувствительность афферентных нейронов. Предполагается выделение различных фенотипов кашлевого синдрома в целях более понятной диагностической группировки пациентов, страдающих хроническим кашлем.</a:t>
            </a:r>
            <a:endParaRPr kumimoji="0" lang="ru-RU" sz="2200" b="0" i="0" u="none" strike="noStrike" cap="none" normalizeH="0" baseline="0" dirty="0">
              <a:ln>
                <a:noFill/>
              </a:ln>
              <a:solidFill>
                <a:srgbClr val="002060"/>
              </a:solidFill>
              <a:effectLst/>
              <a:latin typeface="Times New Roman" pitchFamily="18" charset="0"/>
              <a:cs typeface="Times New Roman"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3400" y="609600"/>
            <a:ext cx="11049001" cy="5863144"/>
          </a:xfrm>
          <a:prstGeom prst="rect">
            <a:avLst/>
          </a:prstGeom>
        </p:spPr>
        <p:txBody>
          <a:bodyPr wrap="square">
            <a:spAutoFit/>
          </a:bodyPr>
          <a:lstStyle/>
          <a:p>
            <a:pPr algn="just"/>
            <a:r>
              <a:rPr lang="ru-RU" sz="2500" dirty="0">
                <a:solidFill>
                  <a:srgbClr val="002060"/>
                </a:solidFill>
                <a:latin typeface="Times New Roman" pitchFamily="18" charset="0"/>
                <a:cs typeface="Times New Roman" pitchFamily="18" charset="0"/>
              </a:rPr>
              <a:t>Кашлевой рефлекс включает в себя 5 компонентов</a:t>
            </a:r>
            <a:r>
              <a:rPr lang="ru-RU" sz="2500" i="1" dirty="0">
                <a:solidFill>
                  <a:srgbClr val="002060"/>
                </a:solidFill>
                <a:latin typeface="Times New Roman" pitchFamily="18" charset="0"/>
                <a:cs typeface="Times New Roman" pitchFamily="18" charset="0"/>
              </a:rPr>
              <a:t> (рефлекторная дуга кашля)</a:t>
            </a:r>
            <a:r>
              <a:rPr lang="ru-RU" sz="2500" dirty="0">
                <a:solidFill>
                  <a:srgbClr val="002060"/>
                </a:solidFill>
                <a:latin typeface="Times New Roman" pitchFamily="18" charset="0"/>
                <a:cs typeface="Times New Roman" pitchFamily="18" charset="0"/>
              </a:rPr>
              <a:t>:</a:t>
            </a:r>
          </a:p>
          <a:p>
            <a:pPr lvl="0" algn="just"/>
            <a:r>
              <a:rPr lang="ru-RU" sz="2500" i="1" dirty="0">
                <a:solidFill>
                  <a:srgbClr val="FF0000"/>
                </a:solidFill>
                <a:latin typeface="Times New Roman" pitchFamily="18" charset="0"/>
                <a:cs typeface="Times New Roman" pitchFamily="18" charset="0"/>
              </a:rPr>
              <a:t>Кашлевые рецепторы</a:t>
            </a:r>
            <a:r>
              <a:rPr lang="ru-RU" sz="2500" i="1" dirty="0">
                <a:solidFill>
                  <a:srgbClr val="002060"/>
                </a:solidFill>
                <a:latin typeface="Times New Roman" pitchFamily="18" charset="0"/>
                <a:cs typeface="Times New Roman" pitchFamily="18" charset="0"/>
              </a:rPr>
              <a:t> – </a:t>
            </a:r>
            <a:r>
              <a:rPr lang="ru-RU" sz="2500" dirty="0" err="1">
                <a:solidFill>
                  <a:srgbClr val="002060"/>
                </a:solidFill>
                <a:latin typeface="Times New Roman" pitchFamily="18" charset="0"/>
                <a:cs typeface="Times New Roman" pitchFamily="18" charset="0"/>
              </a:rPr>
              <a:t>рецепторы</a:t>
            </a:r>
            <a:r>
              <a:rPr lang="ru-RU" sz="2500" dirty="0">
                <a:solidFill>
                  <a:srgbClr val="002060"/>
                </a:solidFill>
                <a:latin typeface="Times New Roman" pitchFamily="18" charset="0"/>
                <a:cs typeface="Times New Roman" pitchFamily="18" charset="0"/>
              </a:rPr>
              <a:t> </a:t>
            </a:r>
            <a:r>
              <a:rPr lang="ru-RU" sz="2500" i="1" dirty="0">
                <a:solidFill>
                  <a:srgbClr val="002060"/>
                </a:solidFill>
                <a:latin typeface="Times New Roman" pitchFamily="18" charset="0"/>
                <a:cs typeface="Times New Roman" pitchFamily="18" charset="0"/>
              </a:rPr>
              <a:t>блуждающего нерва</a:t>
            </a:r>
            <a:r>
              <a:rPr lang="ru-RU" sz="2500" dirty="0">
                <a:solidFill>
                  <a:srgbClr val="002060"/>
                </a:solidFill>
                <a:latin typeface="Times New Roman" pitchFamily="18" charset="0"/>
                <a:cs typeface="Times New Roman" pitchFamily="18" charset="0"/>
              </a:rPr>
              <a:t> в кашлевых рефлексогенных зонах (гортань, трахея, бронхи, плевра, слуховой проход, нос, придаточные пазухи носа, глотка, перикард, диафрагма, желудок). Воспринимают раздражение и передают импульс на афферентные нервы.</a:t>
            </a:r>
          </a:p>
          <a:p>
            <a:pPr lvl="0" algn="just"/>
            <a:r>
              <a:rPr lang="ru-RU" sz="2500" i="1" dirty="0">
                <a:solidFill>
                  <a:srgbClr val="FF0000"/>
                </a:solidFill>
                <a:latin typeface="Times New Roman" pitchFamily="18" charset="0"/>
                <a:cs typeface="Times New Roman" pitchFamily="18" charset="0"/>
              </a:rPr>
              <a:t>Афферентные нервы </a:t>
            </a:r>
            <a:r>
              <a:rPr lang="ru-RU" sz="2500" i="1" dirty="0">
                <a:solidFill>
                  <a:srgbClr val="002060"/>
                </a:solidFill>
                <a:latin typeface="Times New Roman" pitchFamily="18" charset="0"/>
                <a:cs typeface="Times New Roman" pitchFamily="18" charset="0"/>
              </a:rPr>
              <a:t>–</a:t>
            </a:r>
            <a:r>
              <a:rPr lang="ru-RU" sz="2500" dirty="0">
                <a:solidFill>
                  <a:srgbClr val="002060"/>
                </a:solidFill>
                <a:latin typeface="Times New Roman" pitchFamily="18" charset="0"/>
                <a:cs typeface="Times New Roman" pitchFamily="18" charset="0"/>
              </a:rPr>
              <a:t> чувствительные ветви блуждающего нерва, передающие возбуждение центр кашля.</a:t>
            </a:r>
          </a:p>
          <a:p>
            <a:pPr lvl="0" algn="just"/>
            <a:r>
              <a:rPr lang="ru-RU" sz="2500" i="1" dirty="0">
                <a:solidFill>
                  <a:srgbClr val="FF0000"/>
                </a:solidFill>
                <a:latin typeface="Times New Roman" pitchFamily="18" charset="0"/>
                <a:cs typeface="Times New Roman" pitchFamily="18" charset="0"/>
              </a:rPr>
              <a:t>Медуллярный кашлевой центр</a:t>
            </a:r>
            <a:r>
              <a:rPr lang="ru-RU" sz="2500" i="1" dirty="0">
                <a:solidFill>
                  <a:srgbClr val="002060"/>
                </a:solidFill>
                <a:latin typeface="Times New Roman" pitchFamily="18" charset="0"/>
                <a:cs typeface="Times New Roman" pitchFamily="18" charset="0"/>
              </a:rPr>
              <a:t>  - </a:t>
            </a:r>
            <a:r>
              <a:rPr lang="ru-RU" sz="2500" dirty="0">
                <a:solidFill>
                  <a:srgbClr val="002060"/>
                </a:solidFill>
                <a:latin typeface="Times New Roman" pitchFamily="18" charset="0"/>
                <a:cs typeface="Times New Roman" pitchFamily="18" charset="0"/>
              </a:rPr>
              <a:t>находится в продолговатом мозге. При участии полисинаптических связей ретикулярной формации организует сложно скоординированную реакцию мышц – эффекторов через эфферентные нервы.</a:t>
            </a:r>
          </a:p>
          <a:p>
            <a:pPr lvl="0" algn="just"/>
            <a:r>
              <a:rPr lang="ru-RU" sz="2500" i="1" dirty="0">
                <a:solidFill>
                  <a:srgbClr val="FF0000"/>
                </a:solidFill>
                <a:latin typeface="Times New Roman" pitchFamily="18" charset="0"/>
                <a:cs typeface="Times New Roman" pitchFamily="18" charset="0"/>
              </a:rPr>
              <a:t>Эфферентные нервы</a:t>
            </a:r>
            <a:r>
              <a:rPr lang="ru-RU" sz="2500" i="1" dirty="0">
                <a:solidFill>
                  <a:srgbClr val="002060"/>
                </a:solidFill>
                <a:latin typeface="Times New Roman" pitchFamily="18" charset="0"/>
                <a:cs typeface="Times New Roman" pitchFamily="18" charset="0"/>
              </a:rPr>
              <a:t> –</a:t>
            </a:r>
            <a:r>
              <a:rPr lang="ru-RU" sz="2500" dirty="0" err="1">
                <a:solidFill>
                  <a:srgbClr val="002060"/>
                </a:solidFill>
                <a:latin typeface="Times New Roman" pitchFamily="18" charset="0"/>
                <a:cs typeface="Times New Roman" pitchFamily="18" charset="0"/>
              </a:rPr>
              <a:t>глоссафарингеальный</a:t>
            </a:r>
            <a:r>
              <a:rPr lang="ru-RU" sz="2500" dirty="0">
                <a:solidFill>
                  <a:srgbClr val="002060"/>
                </a:solidFill>
                <a:latin typeface="Times New Roman" pitchFamily="18" charset="0"/>
                <a:cs typeface="Times New Roman" pitchFamily="18" charset="0"/>
              </a:rPr>
              <a:t> нерв, диафрагмальный нерв, тройничный нерв передают импульс на мышцы-эффекторы.</a:t>
            </a:r>
          </a:p>
          <a:p>
            <a:pPr lvl="0" algn="just"/>
            <a:r>
              <a:rPr lang="ru-RU" sz="2500" i="1" dirty="0">
                <a:solidFill>
                  <a:srgbClr val="FF0000"/>
                </a:solidFill>
                <a:latin typeface="Times New Roman" pitchFamily="18" charset="0"/>
                <a:cs typeface="Times New Roman" pitchFamily="18" charset="0"/>
              </a:rPr>
              <a:t>Эффекторы</a:t>
            </a:r>
            <a:r>
              <a:rPr lang="ru-RU" sz="2500" i="1" dirty="0">
                <a:solidFill>
                  <a:srgbClr val="002060"/>
                </a:solidFill>
                <a:latin typeface="Times New Roman" pitchFamily="18" charset="0"/>
                <a:cs typeface="Times New Roman" pitchFamily="18" charset="0"/>
              </a:rPr>
              <a:t> (дыхательные мышцы) –</a:t>
            </a:r>
            <a:r>
              <a:rPr lang="ru-RU" sz="2500" dirty="0">
                <a:solidFill>
                  <a:srgbClr val="002060"/>
                </a:solidFill>
                <a:latin typeface="Times New Roman" pitchFamily="18" charset="0"/>
                <a:cs typeface="Times New Roman" pitchFamily="18" charset="0"/>
              </a:rPr>
              <a:t> </a:t>
            </a:r>
            <a:r>
              <a:rPr lang="ru-RU" sz="2500" dirty="0" err="1">
                <a:solidFill>
                  <a:srgbClr val="002060"/>
                </a:solidFill>
                <a:latin typeface="Times New Roman" pitchFamily="18" charset="0"/>
                <a:cs typeface="Times New Roman" pitchFamily="18" charset="0"/>
              </a:rPr>
              <a:t>мышцы</a:t>
            </a:r>
            <a:r>
              <a:rPr lang="ru-RU" sz="2500" dirty="0">
                <a:solidFill>
                  <a:srgbClr val="002060"/>
                </a:solidFill>
                <a:latin typeface="Times New Roman" pitchFamily="18" charset="0"/>
                <a:cs typeface="Times New Roman" pitchFamily="18" charset="0"/>
              </a:rPr>
              <a:t> бронхов, гортани, грудной клетки, живота, диафрагмы реагируют на импульс рефлекторным сокращением.</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кругленный прямоугольник 1"/>
          <p:cNvSpPr/>
          <p:nvPr/>
        </p:nvSpPr>
        <p:spPr>
          <a:xfrm>
            <a:off x="533400" y="990600"/>
            <a:ext cx="11125200" cy="1600200"/>
          </a:xfrm>
          <a:prstGeom prst="roundRect">
            <a:avLst/>
          </a:prstGeom>
          <a:solidFill>
            <a:srgbClr val="C5FDFD"/>
          </a:solidFill>
        </p:spPr>
        <p:style>
          <a:lnRef idx="2">
            <a:schemeClr val="accent6"/>
          </a:lnRef>
          <a:fillRef idx="1">
            <a:schemeClr val="lt1"/>
          </a:fillRef>
          <a:effectRef idx="0">
            <a:schemeClr val="accent6"/>
          </a:effectRef>
          <a:fontRef idx="minor">
            <a:schemeClr val="dk1"/>
          </a:fontRef>
        </p:style>
        <p:txBody>
          <a:bodyPr rtlCol="0" anchor="ctr"/>
          <a:lstStyle/>
          <a:p>
            <a:pPr lvl="0" indent="450850" algn="just" eaLnBrk="0" fontAlgn="base" hangingPunct="0">
              <a:spcBef>
                <a:spcPct val="0"/>
              </a:spcBef>
              <a:spcAft>
                <a:spcPct val="0"/>
              </a:spcAft>
              <a:tabLst>
                <a:tab pos="1631950" algn="l"/>
              </a:tabLst>
            </a:pPr>
            <a:r>
              <a:rPr lang="ru-RU" sz="2100" b="1" i="1" dirty="0">
                <a:solidFill>
                  <a:srgbClr val="002060"/>
                </a:solidFill>
                <a:latin typeface="Times New Roman" pitchFamily="18" charset="0"/>
                <a:ea typeface="Calibri" pitchFamily="34" charset="0"/>
                <a:cs typeface="Times New Roman" pitchFamily="18" charset="0"/>
              </a:rPr>
              <a:t>Инспираторная фаза</a:t>
            </a:r>
            <a:r>
              <a:rPr lang="ru-RU" sz="2100" dirty="0">
                <a:solidFill>
                  <a:srgbClr val="002060"/>
                </a:solidFill>
                <a:latin typeface="Times New Roman" pitchFamily="18" charset="0"/>
                <a:ea typeface="Calibri" pitchFamily="34" charset="0"/>
                <a:cs typeface="Times New Roman" pitchFamily="18" charset="0"/>
              </a:rPr>
              <a:t>. Ей предшествует кашлевое раздражение, за которым следует ощущение в необходимости кашля. Во время рефлекторного открытия голосовой щели происходит глубокий форсированный вдох с участием всех инспираторных мышц. Объем вдыхаемого воздуха может варьировать от 50% дыхательного объема до 50% ЖЕЛ. Длительность этой фазы около 2 с. </a:t>
            </a:r>
            <a:endParaRPr lang="ru-RU" sz="2100" dirty="0">
              <a:solidFill>
                <a:srgbClr val="002060"/>
              </a:solidFill>
              <a:latin typeface="Times New Roman" pitchFamily="18" charset="0"/>
              <a:cs typeface="Times New Roman" pitchFamily="18" charset="0"/>
            </a:endParaRPr>
          </a:p>
        </p:txBody>
      </p:sp>
      <p:sp>
        <p:nvSpPr>
          <p:cNvPr id="3" name="Скругленный прямоугольник 2"/>
          <p:cNvSpPr/>
          <p:nvPr/>
        </p:nvSpPr>
        <p:spPr>
          <a:xfrm>
            <a:off x="533400" y="2743200"/>
            <a:ext cx="11125200" cy="1676400"/>
          </a:xfrm>
          <a:prstGeom prst="roundRect">
            <a:avLst/>
          </a:prstGeom>
          <a:solidFill>
            <a:srgbClr val="C5FDFD"/>
          </a:solidFill>
        </p:spPr>
        <p:style>
          <a:lnRef idx="2">
            <a:schemeClr val="accent6"/>
          </a:lnRef>
          <a:fillRef idx="1">
            <a:schemeClr val="lt1"/>
          </a:fillRef>
          <a:effectRef idx="0">
            <a:schemeClr val="accent6"/>
          </a:effectRef>
          <a:fontRef idx="minor">
            <a:schemeClr val="dk1"/>
          </a:fontRef>
        </p:style>
        <p:txBody>
          <a:bodyPr rtlCol="0" anchor="ctr"/>
          <a:lstStyle/>
          <a:p>
            <a:pPr lvl="0" indent="450850" algn="just" eaLnBrk="0" fontAlgn="base" hangingPunct="0">
              <a:spcBef>
                <a:spcPct val="0"/>
              </a:spcBef>
              <a:spcAft>
                <a:spcPct val="0"/>
              </a:spcAft>
              <a:tabLst>
                <a:tab pos="1631950" algn="l"/>
              </a:tabLst>
            </a:pPr>
            <a:r>
              <a:rPr lang="ru-RU" sz="2100" b="1" i="1" dirty="0">
                <a:solidFill>
                  <a:srgbClr val="002060"/>
                </a:solidFill>
                <a:latin typeface="Times New Roman" pitchFamily="18" charset="0"/>
                <a:ea typeface="Calibri" pitchFamily="34" charset="0"/>
                <a:cs typeface="Times New Roman" pitchFamily="18" charset="0"/>
              </a:rPr>
              <a:t>Компрессионная фаза.</a:t>
            </a:r>
            <a:r>
              <a:rPr lang="ru-RU" sz="2100" dirty="0">
                <a:solidFill>
                  <a:srgbClr val="002060"/>
                </a:solidFill>
                <a:latin typeface="Times New Roman" pitchFamily="18" charset="0"/>
                <a:ea typeface="Calibri" pitchFamily="34" charset="0"/>
                <a:cs typeface="Times New Roman" pitchFamily="18" charset="0"/>
              </a:rPr>
              <a:t> Рефлекторно закрываются верхние дыхательные пути - голосовые связки и голосовая щель. Затем происходит резкое сокращение экспираторных мышц - внутренних межреберных и брюшных. Фаза характеризуется быстрым повышением внутригрудного и внутрибрюшного положительного давления, которое остается повышенным приблизительно 0,5 с</a:t>
            </a:r>
            <a:r>
              <a:rPr lang="ru-RU" sz="2200" dirty="0">
                <a:solidFill>
                  <a:srgbClr val="002060"/>
                </a:solidFill>
                <a:latin typeface="Times New Roman" pitchFamily="18" charset="0"/>
                <a:ea typeface="Calibri" pitchFamily="34" charset="0"/>
                <a:cs typeface="Times New Roman" pitchFamily="18" charset="0"/>
              </a:rPr>
              <a:t>. </a:t>
            </a:r>
            <a:endParaRPr lang="ru-RU" sz="2200" dirty="0">
              <a:solidFill>
                <a:srgbClr val="002060"/>
              </a:solidFill>
              <a:latin typeface="Times New Roman" pitchFamily="18" charset="0"/>
              <a:cs typeface="Times New Roman" pitchFamily="18" charset="0"/>
            </a:endParaRPr>
          </a:p>
        </p:txBody>
      </p:sp>
      <p:sp>
        <p:nvSpPr>
          <p:cNvPr id="4" name="Скругленный прямоугольник 3"/>
          <p:cNvSpPr/>
          <p:nvPr/>
        </p:nvSpPr>
        <p:spPr>
          <a:xfrm>
            <a:off x="533400" y="4572000"/>
            <a:ext cx="11125200" cy="1905000"/>
          </a:xfrm>
          <a:prstGeom prst="roundRect">
            <a:avLst/>
          </a:prstGeom>
          <a:solidFill>
            <a:srgbClr val="C5FDFD"/>
          </a:solidFill>
        </p:spPr>
        <p:style>
          <a:lnRef idx="2">
            <a:schemeClr val="accent6"/>
          </a:lnRef>
          <a:fillRef idx="1">
            <a:schemeClr val="lt1"/>
          </a:fillRef>
          <a:effectRef idx="0">
            <a:schemeClr val="accent6"/>
          </a:effectRef>
          <a:fontRef idx="minor">
            <a:schemeClr val="dk1"/>
          </a:fontRef>
        </p:style>
        <p:txBody>
          <a:bodyPr rtlCol="0" anchor="ctr"/>
          <a:lstStyle/>
          <a:p>
            <a:pPr lvl="0" indent="450850" algn="just" eaLnBrk="0" fontAlgn="base" hangingPunct="0">
              <a:spcBef>
                <a:spcPct val="0"/>
              </a:spcBef>
              <a:spcAft>
                <a:spcPct val="0"/>
              </a:spcAft>
              <a:tabLst>
                <a:tab pos="1631950" algn="l"/>
              </a:tabLst>
            </a:pPr>
            <a:r>
              <a:rPr lang="ru-RU" sz="2100" b="1" i="1" dirty="0">
                <a:solidFill>
                  <a:srgbClr val="002060"/>
                </a:solidFill>
                <a:latin typeface="Times New Roman" pitchFamily="18" charset="0"/>
                <a:ea typeface="Calibri" pitchFamily="34" charset="0"/>
                <a:cs typeface="Times New Roman" pitchFamily="18" charset="0"/>
              </a:rPr>
              <a:t>Экспираторная фаза.</a:t>
            </a:r>
            <a:r>
              <a:rPr lang="ru-RU" sz="2100" dirty="0">
                <a:solidFill>
                  <a:srgbClr val="002060"/>
                </a:solidFill>
                <a:latin typeface="Times New Roman" pitchFamily="18" charset="0"/>
                <a:ea typeface="Calibri" pitchFamily="34" charset="0"/>
                <a:cs typeface="Times New Roman" pitchFamily="18" charset="0"/>
              </a:rPr>
              <a:t> Это фаза собственно откашливания. Приблизительно через 0,2 с после завершения компрессии голосовая щель рефлекторно открывается, создается перепад давления, и турбулентный поток воздуха резко выбрасывается из дыхательных путей, увлекая за собой содержимое бронхов: слизь и скопления элементов, образующих мокроту, а также чужеродные вещества, попавшие в дыхательные пути. Происходит толчкообразный стремительный выдох.</a:t>
            </a:r>
            <a:endParaRPr lang="ru-RU" sz="2100" dirty="0">
              <a:solidFill>
                <a:srgbClr val="002060"/>
              </a:solidFill>
              <a:latin typeface="Times New Roman" pitchFamily="18" charset="0"/>
              <a:cs typeface="Times New Roman" pitchFamily="18" charset="0"/>
            </a:endParaRPr>
          </a:p>
        </p:txBody>
      </p:sp>
      <p:sp>
        <p:nvSpPr>
          <p:cNvPr id="5" name="Прямоугольник 4"/>
          <p:cNvSpPr/>
          <p:nvPr/>
        </p:nvSpPr>
        <p:spPr>
          <a:xfrm>
            <a:off x="304800" y="152400"/>
            <a:ext cx="11658600" cy="830997"/>
          </a:xfrm>
          <a:prstGeom prst="rect">
            <a:avLst/>
          </a:prstGeom>
        </p:spPr>
        <p:txBody>
          <a:bodyPr wrap="square">
            <a:spAutoFit/>
          </a:bodyPr>
          <a:lstStyle/>
          <a:p>
            <a:pPr lvl="0" indent="450850" algn="ctr" fontAlgn="base">
              <a:spcBef>
                <a:spcPct val="0"/>
              </a:spcBef>
              <a:spcAft>
                <a:spcPct val="0"/>
              </a:spcAft>
              <a:tabLst>
                <a:tab pos="1631950" algn="l"/>
              </a:tabLst>
            </a:pPr>
            <a:r>
              <a:rPr lang="ru-RU" sz="2400" b="1" dirty="0">
                <a:solidFill>
                  <a:srgbClr val="7030A0"/>
                </a:solidFill>
                <a:latin typeface="Times New Roman" pitchFamily="18" charset="0"/>
                <a:ea typeface="Calibri" pitchFamily="34" charset="0"/>
                <a:cs typeface="Times New Roman" pitchFamily="18" charset="0"/>
              </a:rPr>
              <a:t>Механизм </a:t>
            </a:r>
            <a:r>
              <a:rPr lang="ru-RU" sz="2400" b="1" i="1" u="sng" dirty="0">
                <a:solidFill>
                  <a:srgbClr val="7030A0"/>
                </a:solidFill>
                <a:latin typeface="Times New Roman" pitchFamily="18" charset="0"/>
                <a:ea typeface="Calibri" pitchFamily="34" charset="0"/>
                <a:cs typeface="Times New Roman" pitchFamily="18" charset="0"/>
              </a:rPr>
              <a:t>кашля</a:t>
            </a:r>
            <a:r>
              <a:rPr lang="ru-RU" sz="2400" b="1" dirty="0">
                <a:solidFill>
                  <a:srgbClr val="7030A0"/>
                </a:solidFill>
                <a:latin typeface="Times New Roman" pitchFamily="18" charset="0"/>
                <a:ea typeface="Calibri" pitchFamily="34" charset="0"/>
                <a:cs typeface="Times New Roman" pitchFamily="18" charset="0"/>
              </a:rPr>
              <a:t> включает 3 фазы: инспираторную, компрессионную и экспираторную. </a:t>
            </a:r>
            <a:endParaRPr lang="ru-RU" sz="2400" b="1" dirty="0">
              <a:solidFill>
                <a:srgbClr val="7030A0"/>
              </a:solidFill>
              <a:latin typeface="Times New Roman" pitchFamily="18" charset="0"/>
              <a:cs typeface="Times New Roman"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1"/>
          <p:cNvSpPr>
            <a:spLocks noChangeArrowheads="1"/>
          </p:cNvSpPr>
          <p:nvPr/>
        </p:nvSpPr>
        <p:spPr bwMode="auto">
          <a:xfrm>
            <a:off x="914400" y="951131"/>
            <a:ext cx="10591801" cy="48320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539750" algn="just" defTabSz="914400" rtl="0" eaLnBrk="1" fontAlgn="base" latinLnBrk="0" hangingPunct="1">
              <a:lnSpc>
                <a:spcPct val="100000"/>
              </a:lnSpc>
              <a:spcBef>
                <a:spcPct val="0"/>
              </a:spcBef>
              <a:spcAft>
                <a:spcPct val="0"/>
              </a:spcAft>
              <a:buClrTx/>
              <a:buSzTx/>
              <a:buFontTx/>
              <a:buNone/>
              <a:tabLst/>
            </a:pPr>
            <a:r>
              <a:rPr kumimoji="0" lang="ru-RU" altLang="ja-JP" sz="2800" b="0" i="0" u="none" strike="noStrike" cap="none" normalizeH="0" baseline="0" dirty="0">
                <a:ln>
                  <a:noFill/>
                </a:ln>
                <a:solidFill>
                  <a:srgbClr val="002060"/>
                </a:solidFill>
                <a:effectLst/>
                <a:latin typeface="Times New Roman" pitchFamily="18" charset="0"/>
                <a:ea typeface="MS Mincho" pitchFamily="49" charset="-128"/>
                <a:cs typeface="Times New Roman" pitchFamily="18" charset="0"/>
              </a:rPr>
              <a:t>Различают </a:t>
            </a:r>
            <a:r>
              <a:rPr kumimoji="0" lang="ru-RU" altLang="ja-JP" sz="2800" b="0" i="0" u="sng" strike="noStrike" cap="none" normalizeH="0" baseline="0" dirty="0">
                <a:ln>
                  <a:noFill/>
                </a:ln>
                <a:solidFill>
                  <a:srgbClr val="7030A0"/>
                </a:solidFill>
                <a:effectLst/>
                <a:latin typeface="Times New Roman" pitchFamily="18" charset="0"/>
                <a:ea typeface="MS Mincho" pitchFamily="49" charset="-128"/>
                <a:cs typeface="Times New Roman" pitchFamily="18" charset="0"/>
              </a:rPr>
              <a:t>физиологический</a:t>
            </a:r>
            <a:r>
              <a:rPr kumimoji="0" lang="ru-RU" altLang="ja-JP" sz="2800" b="0" i="0" u="none" strike="noStrike" cap="none" normalizeH="0" baseline="0" dirty="0">
                <a:ln>
                  <a:noFill/>
                </a:ln>
                <a:solidFill>
                  <a:srgbClr val="002060"/>
                </a:solidFill>
                <a:effectLst/>
                <a:latin typeface="Times New Roman" pitchFamily="18" charset="0"/>
                <a:ea typeface="MS Mincho" pitchFamily="49" charset="-128"/>
                <a:cs typeface="Times New Roman" pitchFamily="18" charset="0"/>
              </a:rPr>
              <a:t> и </a:t>
            </a:r>
            <a:r>
              <a:rPr kumimoji="0" lang="ru-RU" altLang="ja-JP" sz="2800" b="0" i="0" u="sng" strike="noStrike" cap="none" normalizeH="0" baseline="0" dirty="0">
                <a:ln>
                  <a:noFill/>
                </a:ln>
                <a:solidFill>
                  <a:srgbClr val="7030A0"/>
                </a:solidFill>
                <a:effectLst/>
                <a:latin typeface="Times New Roman" pitchFamily="18" charset="0"/>
                <a:ea typeface="MS Mincho" pitchFamily="49" charset="-128"/>
                <a:cs typeface="Times New Roman" pitchFamily="18" charset="0"/>
              </a:rPr>
              <a:t>патологический</a:t>
            </a:r>
            <a:r>
              <a:rPr kumimoji="0" lang="ru-RU" altLang="ja-JP" sz="2800" b="0" i="0" u="none" strike="noStrike" cap="none" normalizeH="0" baseline="0" dirty="0">
                <a:ln>
                  <a:noFill/>
                </a:ln>
                <a:solidFill>
                  <a:srgbClr val="002060"/>
                </a:solidFill>
                <a:effectLst/>
                <a:latin typeface="Times New Roman" pitchFamily="18" charset="0"/>
                <a:ea typeface="MS Mincho" pitchFamily="49" charset="-128"/>
                <a:cs typeface="Times New Roman" pitchFamily="18" charset="0"/>
              </a:rPr>
              <a:t> кашель. Физиологический кашель обеспечивает механизм выведения трахеобронхиального секрета. Патологический, или неадекватный тяжёлый кашель вызывает многочисленные осложнения.   </a:t>
            </a:r>
            <a:endParaRPr kumimoji="0" lang="ru-RU" altLang="ja-JP" sz="2800" b="0" i="0" u="none" strike="noStrike" cap="none" normalizeH="0" baseline="0" dirty="0">
              <a:ln>
                <a:noFill/>
              </a:ln>
              <a:solidFill>
                <a:srgbClr val="002060"/>
              </a:solidFill>
              <a:effectLst/>
              <a:latin typeface="Times New Roman" pitchFamily="18" charset="0"/>
              <a:cs typeface="Times New Roman" pitchFamily="18" charset="0"/>
            </a:endParaRPr>
          </a:p>
          <a:p>
            <a:pPr marL="0" marR="0" lvl="0" indent="539750" algn="just" defTabSz="914400" rtl="0" eaLnBrk="0" fontAlgn="base" latinLnBrk="0" hangingPunct="0">
              <a:lnSpc>
                <a:spcPct val="100000"/>
              </a:lnSpc>
              <a:spcBef>
                <a:spcPct val="0"/>
              </a:spcBef>
              <a:spcAft>
                <a:spcPct val="0"/>
              </a:spcAft>
              <a:buClrTx/>
              <a:buSzTx/>
              <a:buFontTx/>
              <a:buNone/>
              <a:tabLst/>
            </a:pPr>
            <a:r>
              <a:rPr kumimoji="0" lang="ru-RU" altLang="ja-JP" sz="2800" b="1" i="1" u="none" strike="noStrike" cap="none" normalizeH="0" baseline="0" dirty="0">
                <a:ln>
                  <a:noFill/>
                </a:ln>
                <a:solidFill>
                  <a:srgbClr val="7030A0"/>
                </a:solidFill>
                <a:effectLst/>
                <a:latin typeface="Times New Roman" pitchFamily="18" charset="0"/>
                <a:ea typeface="MS Mincho" pitchFamily="49" charset="-128"/>
                <a:cs typeface="Times New Roman" pitchFamily="18" charset="0"/>
              </a:rPr>
              <a:t>Физиологический кашель</a:t>
            </a:r>
            <a:r>
              <a:rPr kumimoji="0" lang="ru-RU" altLang="ja-JP" sz="2800" b="1" i="1" u="none" strike="noStrike" cap="none" normalizeH="0" baseline="0" dirty="0">
                <a:ln>
                  <a:noFill/>
                </a:ln>
                <a:solidFill>
                  <a:srgbClr val="002060"/>
                </a:solidFill>
                <a:effectLst/>
                <a:latin typeface="Times New Roman" pitchFamily="18" charset="0"/>
                <a:ea typeface="MS Mincho" pitchFamily="49" charset="-128"/>
                <a:cs typeface="Times New Roman" pitchFamily="18" charset="0"/>
              </a:rPr>
              <a:t>.</a:t>
            </a:r>
            <a:r>
              <a:rPr kumimoji="0" lang="ru-RU" altLang="ja-JP" sz="2800" b="0" i="0" u="none" strike="noStrike" cap="none" normalizeH="0" baseline="0" dirty="0">
                <a:ln>
                  <a:noFill/>
                </a:ln>
                <a:solidFill>
                  <a:srgbClr val="002060"/>
                </a:solidFill>
                <a:effectLst/>
                <a:latin typeface="Times New Roman" pitchFamily="18" charset="0"/>
                <a:ea typeface="MS Mincho" pitchFamily="49" charset="-128"/>
                <a:cs typeface="Times New Roman" pitchFamily="18" charset="0"/>
              </a:rPr>
              <a:t> При накоплении избыточного количества трахеобронхиального секрета </a:t>
            </a:r>
            <a:r>
              <a:rPr kumimoji="0" lang="ru-RU" altLang="ja-JP" sz="2800" b="0" i="0" u="none" strike="noStrike" cap="none" normalizeH="0" baseline="0" dirty="0" err="1">
                <a:ln>
                  <a:noFill/>
                </a:ln>
                <a:solidFill>
                  <a:srgbClr val="002060"/>
                </a:solidFill>
                <a:effectLst/>
                <a:latin typeface="Times New Roman" pitchFamily="18" charset="0"/>
                <a:ea typeface="MS Mincho" pitchFamily="49" charset="-128"/>
                <a:cs typeface="Times New Roman" pitchFamily="18" charset="0"/>
              </a:rPr>
              <a:t>мукоцилиарный</a:t>
            </a:r>
            <a:r>
              <a:rPr kumimoji="0" lang="ru-RU" altLang="ja-JP" sz="2800" b="0" i="0" u="none" strike="noStrike" cap="none" normalizeH="0" baseline="0" dirty="0">
                <a:ln>
                  <a:noFill/>
                </a:ln>
                <a:solidFill>
                  <a:srgbClr val="002060"/>
                </a:solidFill>
                <a:effectLst/>
                <a:latin typeface="Times New Roman" pitchFamily="18" charset="0"/>
                <a:ea typeface="MS Mincho" pitchFamily="49" charset="-128"/>
                <a:cs typeface="Times New Roman" pitchFamily="18" charset="0"/>
              </a:rPr>
              <a:t> аппарат осуществляет перемещение слизистой плёнки, со скоростью около 6 мм/мин, вынося из дыхательных путей частицы пыли, </a:t>
            </a:r>
            <a:r>
              <a:rPr kumimoji="0" lang="ru-RU" altLang="ja-JP" sz="2800" b="0" i="0" u="none" strike="noStrike" cap="none" normalizeH="0" baseline="0" dirty="0" err="1">
                <a:ln>
                  <a:noFill/>
                </a:ln>
                <a:solidFill>
                  <a:srgbClr val="002060"/>
                </a:solidFill>
                <a:effectLst/>
                <a:latin typeface="Times New Roman" pitchFamily="18" charset="0"/>
                <a:ea typeface="MS Mincho" pitchFamily="49" charset="-128"/>
                <a:cs typeface="Times New Roman" pitchFamily="18" charset="0"/>
              </a:rPr>
              <a:t>микрогранулы</a:t>
            </a:r>
            <a:r>
              <a:rPr kumimoji="0" lang="ru-RU" altLang="ja-JP" sz="2800" b="0" i="0" u="none" strike="noStrike" cap="none" normalizeH="0" baseline="0" dirty="0">
                <a:ln>
                  <a:noFill/>
                </a:ln>
                <a:solidFill>
                  <a:srgbClr val="002060"/>
                </a:solidFill>
                <a:effectLst/>
                <a:latin typeface="Times New Roman" pitchFamily="18" charset="0"/>
                <a:ea typeface="MS Mincho" pitchFamily="49" charset="-128"/>
                <a:cs typeface="Times New Roman" pitchFamily="18" charset="0"/>
              </a:rPr>
              <a:t>, клеточные элементы (</a:t>
            </a:r>
            <a:r>
              <a:rPr kumimoji="0" lang="ru-RU" altLang="ja-JP" sz="2800" b="0" i="0" u="none" strike="noStrike" cap="none" normalizeH="0" baseline="0" dirty="0" err="1">
                <a:ln>
                  <a:noFill/>
                </a:ln>
                <a:solidFill>
                  <a:srgbClr val="002060"/>
                </a:solidFill>
                <a:effectLst/>
                <a:latin typeface="Times New Roman" pitchFamily="18" charset="0"/>
                <a:ea typeface="MS Mincho" pitchFamily="49" charset="-128"/>
                <a:cs typeface="Times New Roman" pitchFamily="18" charset="0"/>
              </a:rPr>
              <a:t>мукоцилиарный</a:t>
            </a:r>
            <a:r>
              <a:rPr kumimoji="0" lang="ru-RU" altLang="ja-JP" sz="2800" b="0" i="0" u="none" strike="noStrike" cap="none" normalizeH="0" baseline="0" dirty="0">
                <a:ln>
                  <a:noFill/>
                </a:ln>
                <a:solidFill>
                  <a:srgbClr val="002060"/>
                </a:solidFill>
                <a:effectLst/>
                <a:latin typeface="Times New Roman" pitchFamily="18" charset="0"/>
                <a:ea typeface="MS Mincho" pitchFamily="49" charset="-128"/>
                <a:cs typeface="Times New Roman" pitchFamily="18" charset="0"/>
              </a:rPr>
              <a:t> клиренс). </a:t>
            </a:r>
            <a:endParaRPr kumimoji="0" lang="ru-RU" altLang="ja-JP" sz="2800" b="0" i="0" u="none" strike="noStrike" cap="none" normalizeH="0" baseline="0" dirty="0">
              <a:ln>
                <a:noFill/>
              </a:ln>
              <a:solidFill>
                <a:srgbClr val="002060"/>
              </a:solidFill>
              <a:effectLst/>
              <a:latin typeface="Times New Roman" pitchFamily="18" charset="0"/>
              <a:cs typeface="Times New Roman" pitchFamily="18" charset="0"/>
            </a:endParaRPr>
          </a:p>
          <a:p>
            <a:pPr marL="0" marR="0" lvl="0" indent="539750" algn="just" defTabSz="914400" rtl="0" eaLnBrk="0" fontAlgn="base" latinLnBrk="0" hangingPunct="0">
              <a:lnSpc>
                <a:spcPct val="100000"/>
              </a:lnSpc>
              <a:spcBef>
                <a:spcPct val="0"/>
              </a:spcBef>
              <a:spcAft>
                <a:spcPct val="0"/>
              </a:spcAft>
              <a:buClrTx/>
              <a:buSzTx/>
              <a:buFontTx/>
              <a:buNone/>
              <a:tabLst/>
            </a:pPr>
            <a:r>
              <a:rPr kumimoji="0" lang="ru-RU" altLang="ja-JP" sz="2800" b="1" i="1" u="none" strike="noStrike" cap="none" normalizeH="0" baseline="0" dirty="0">
                <a:ln>
                  <a:noFill/>
                </a:ln>
                <a:solidFill>
                  <a:srgbClr val="7030A0"/>
                </a:solidFill>
                <a:effectLst/>
                <a:latin typeface="Times New Roman" pitchFamily="18" charset="0"/>
                <a:ea typeface="Calibri" pitchFamily="34" charset="0"/>
                <a:cs typeface="Times New Roman" pitchFamily="18" charset="0"/>
              </a:rPr>
              <a:t>Патологический</a:t>
            </a:r>
            <a:r>
              <a:rPr kumimoji="0" lang="ru-RU" altLang="ja-JP" sz="2800" b="0" i="1"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ru-RU" altLang="ja-JP" sz="2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(неадекватный) кашель не всегда выполняет защитную функцию: чем он тяжелее, тем выше риск осложнений.</a:t>
            </a:r>
            <a:endParaRPr kumimoji="0" lang="ru-RU" altLang="ja-JP" sz="2800" b="0" i="0" u="none" strike="noStrike" cap="none" normalizeH="0" baseline="0" dirty="0">
              <a:ln>
                <a:noFill/>
              </a:ln>
              <a:solidFill>
                <a:srgbClr val="002060"/>
              </a:solidFill>
              <a:effectLst/>
              <a:latin typeface="Times New Roman" pitchFamily="18" charset="0"/>
              <a:cs typeface="Times New Roman" pitchFamily="18"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1"/>
          <p:cNvSpPr>
            <a:spLocks noChangeArrowheads="1"/>
          </p:cNvSpPr>
          <p:nvPr/>
        </p:nvSpPr>
        <p:spPr bwMode="auto">
          <a:xfrm>
            <a:off x="609600" y="1295400"/>
            <a:ext cx="10668000"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539750" algn="just" defTabSz="914400" rtl="0" eaLnBrk="1" fontAlgn="base" latinLnBrk="0" hangingPunct="1">
              <a:lnSpc>
                <a:spcPct val="100000"/>
              </a:lnSpc>
              <a:spcBef>
                <a:spcPct val="0"/>
              </a:spcBef>
              <a:spcAft>
                <a:spcPct val="0"/>
              </a:spcAft>
              <a:buClrTx/>
              <a:buSzTx/>
              <a:buFontTx/>
              <a:buNone/>
              <a:tabLst/>
            </a:pPr>
            <a:r>
              <a:rPr kumimoji="0" lang="ru-RU" sz="3600" b="1" i="1" u="sng" strike="noStrike" cap="none" normalizeH="0" baseline="0" dirty="0">
                <a:ln>
                  <a:noFill/>
                </a:ln>
                <a:solidFill>
                  <a:srgbClr val="002060"/>
                </a:solidFill>
                <a:effectLst/>
                <a:latin typeface="Times New Roman" pitchFamily="18" charset="0"/>
                <a:ea typeface="Calibri" pitchFamily="34" charset="0"/>
                <a:cs typeface="Times New Roman" pitchFamily="18" charset="0"/>
              </a:rPr>
              <a:t>Механизм выделения мокроты</a:t>
            </a:r>
            <a:r>
              <a:rPr kumimoji="0" lang="ru-RU" sz="3600" b="0" i="1"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включает в себя три момента:</a:t>
            </a:r>
            <a:r>
              <a:rPr kumimoji="0" lang="ru-RU" sz="36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endParaRPr kumimoji="0" lang="ru-RU" sz="3600" b="0" i="0" u="none" strike="noStrike" cap="none" normalizeH="0" baseline="0" dirty="0">
              <a:ln>
                <a:noFill/>
              </a:ln>
              <a:solidFill>
                <a:srgbClr val="002060"/>
              </a:solidFill>
              <a:effectLst/>
              <a:latin typeface="Times New Roman" pitchFamily="18" charset="0"/>
              <a:cs typeface="Times New Roman" pitchFamily="18" charset="0"/>
            </a:endParaRPr>
          </a:p>
          <a:p>
            <a:pPr marL="0" marR="0" lvl="0" indent="539750" algn="just" defTabSz="914400" rtl="0" eaLnBrk="0" fontAlgn="base" latinLnBrk="0" hangingPunct="0">
              <a:lnSpc>
                <a:spcPct val="100000"/>
              </a:lnSpc>
              <a:spcBef>
                <a:spcPct val="0"/>
              </a:spcBef>
              <a:spcAft>
                <a:spcPct val="0"/>
              </a:spcAft>
              <a:buClrTx/>
              <a:buSzTx/>
              <a:buFontTx/>
              <a:buNone/>
              <a:tabLst/>
            </a:pPr>
            <a:r>
              <a:rPr kumimoji="0" lang="ru-RU" sz="36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1. действие мерцательного эпителия слизистой бронхов. </a:t>
            </a:r>
            <a:endParaRPr kumimoji="0" lang="ru-RU" sz="3600" b="0" i="0" u="none" strike="noStrike" cap="none" normalizeH="0" baseline="0" dirty="0">
              <a:ln>
                <a:noFill/>
              </a:ln>
              <a:solidFill>
                <a:srgbClr val="002060"/>
              </a:solidFill>
              <a:effectLst/>
              <a:latin typeface="Times New Roman" pitchFamily="18" charset="0"/>
              <a:cs typeface="Times New Roman" pitchFamily="18" charset="0"/>
            </a:endParaRPr>
          </a:p>
          <a:p>
            <a:pPr marL="0" marR="0" lvl="0" indent="539750" algn="just" defTabSz="914400" rtl="0" eaLnBrk="0" fontAlgn="base" latinLnBrk="0" hangingPunct="0">
              <a:lnSpc>
                <a:spcPct val="100000"/>
              </a:lnSpc>
              <a:spcBef>
                <a:spcPct val="0"/>
              </a:spcBef>
              <a:spcAft>
                <a:spcPct val="0"/>
              </a:spcAft>
              <a:buClrTx/>
              <a:buSzTx/>
              <a:buFontTx/>
              <a:buNone/>
              <a:tabLst/>
            </a:pPr>
            <a:r>
              <a:rPr kumimoji="0" lang="ru-RU" sz="36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2. сокращение бронхиальных мышц. </a:t>
            </a:r>
            <a:endParaRPr kumimoji="0" lang="ru-RU" sz="3600" b="0" i="0" u="none" strike="noStrike" cap="none" normalizeH="0" baseline="0" dirty="0">
              <a:ln>
                <a:noFill/>
              </a:ln>
              <a:solidFill>
                <a:srgbClr val="002060"/>
              </a:solidFill>
              <a:effectLst/>
              <a:latin typeface="Times New Roman" pitchFamily="18" charset="0"/>
              <a:cs typeface="Times New Roman" pitchFamily="18" charset="0"/>
            </a:endParaRPr>
          </a:p>
          <a:p>
            <a:pPr marL="0" marR="0" lvl="0" indent="539750" algn="just" defTabSz="914400" rtl="0" eaLnBrk="0" fontAlgn="base" latinLnBrk="0" hangingPunct="0">
              <a:lnSpc>
                <a:spcPct val="100000"/>
              </a:lnSpc>
              <a:spcBef>
                <a:spcPct val="0"/>
              </a:spcBef>
              <a:spcAft>
                <a:spcPct val="0"/>
              </a:spcAft>
              <a:buClrTx/>
              <a:buSzTx/>
              <a:buFontTx/>
              <a:buNone/>
              <a:tabLst/>
            </a:pPr>
            <a:r>
              <a:rPr kumimoji="0" lang="ru-RU" sz="36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3. кашлевой толчок.</a:t>
            </a:r>
            <a:endParaRPr kumimoji="0" lang="ru-RU" sz="3600" b="0" i="0" u="none" strike="noStrike" cap="none" normalizeH="0" baseline="0" dirty="0">
              <a:ln>
                <a:noFill/>
              </a:ln>
              <a:solidFill>
                <a:srgbClr val="002060"/>
              </a:solidFill>
              <a:effectLst/>
              <a:latin typeface="Times New Roman" pitchFamily="18" charset="0"/>
              <a:cs typeface="Times New Roman"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1"/>
          <p:cNvSpPr>
            <a:spLocks noChangeArrowheads="1"/>
          </p:cNvSpPr>
          <p:nvPr/>
        </p:nvSpPr>
        <p:spPr bwMode="auto">
          <a:xfrm>
            <a:off x="381002" y="840198"/>
            <a:ext cx="11125200" cy="389286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ctr" defTabSz="914400" rtl="0" eaLnBrk="1" fontAlgn="base" latinLnBrk="0" hangingPunct="1">
              <a:lnSpc>
                <a:spcPct val="150000"/>
              </a:lnSpc>
              <a:spcBef>
                <a:spcPct val="0"/>
              </a:spcBef>
              <a:spcAft>
                <a:spcPct val="0"/>
              </a:spcAft>
              <a:buClrTx/>
              <a:buSzTx/>
              <a:buFontTx/>
              <a:buNone/>
              <a:tabLst>
                <a:tab pos="457200" algn="l"/>
              </a:tabLst>
            </a:pPr>
            <a:r>
              <a:rPr kumimoji="0" lang="ru-RU" sz="2800" b="1" i="1" u="sng" strike="noStrike" cap="none" normalizeH="0" baseline="0" dirty="0">
                <a:ln>
                  <a:noFill/>
                </a:ln>
                <a:solidFill>
                  <a:srgbClr val="002060"/>
                </a:solidFill>
                <a:effectLst/>
                <a:latin typeface="Times New Roman" pitchFamily="18" charset="0"/>
                <a:ea typeface="Calibri" pitchFamily="34" charset="0"/>
                <a:cs typeface="Times New Roman" pitchFamily="18" charset="0"/>
              </a:rPr>
              <a:t>Боли в грудной клетке</a:t>
            </a:r>
            <a:r>
              <a:rPr kumimoji="0" lang="ru-RU" sz="2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endParaRPr kumimoji="0" lang="ru-RU" sz="2800" b="0" i="0" u="none" strike="noStrike" cap="none" normalizeH="0" baseline="0" dirty="0">
              <a:ln>
                <a:noFill/>
              </a:ln>
              <a:solidFill>
                <a:srgbClr val="002060"/>
              </a:solidFill>
              <a:effectLst/>
              <a:latin typeface="Times New Roman" pitchFamily="18" charset="0"/>
              <a:cs typeface="Times New Roman" pitchFamily="18" charset="0"/>
            </a:endParaRPr>
          </a:p>
          <a:p>
            <a:pPr marL="0" marR="0" lvl="0" indent="450850" algn="just" defTabSz="914400" rtl="0" eaLnBrk="0" fontAlgn="base" latinLnBrk="0" hangingPunct="0">
              <a:lnSpc>
                <a:spcPct val="150000"/>
              </a:lnSpc>
              <a:spcBef>
                <a:spcPct val="0"/>
              </a:spcBef>
              <a:spcAft>
                <a:spcPct val="0"/>
              </a:spcAft>
              <a:buClrTx/>
              <a:buSzTx/>
              <a:buFontTx/>
              <a:buNone/>
              <a:tabLst>
                <a:tab pos="457200" algn="l"/>
              </a:tabLst>
            </a:pPr>
            <a:r>
              <a:rPr kumimoji="0" lang="ru-RU" sz="2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В дыхательной системе относительно немного болевых рецепторов. Большая часть из них локализована в листках плевры, поэтому появление при патологии органов дыхания болевого синдрома в грудной клетке следует в первую очередь расценивать как признак раздражения или растяжения плевры (вследствие воспаления).</a:t>
            </a:r>
            <a:endParaRPr kumimoji="0" lang="ru-RU" sz="2800" b="0" i="0" u="none" strike="noStrike" cap="none" normalizeH="0" baseline="0" dirty="0">
              <a:ln>
                <a:noFill/>
              </a:ln>
              <a:solidFill>
                <a:srgbClr val="002060"/>
              </a:solidFill>
              <a:effectLst/>
              <a:latin typeface="Times New Roman" pitchFamily="18" charset="0"/>
              <a:cs typeface="Times New Roman"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1"/>
          <p:cNvSpPr>
            <a:spLocks noChangeArrowheads="1"/>
          </p:cNvSpPr>
          <p:nvPr/>
        </p:nvSpPr>
        <p:spPr bwMode="auto">
          <a:xfrm>
            <a:off x="761999" y="567156"/>
            <a:ext cx="10668001" cy="569386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ctr" defTabSz="914400" rtl="0" eaLnBrk="1" fontAlgn="base" latinLnBrk="0" hangingPunct="1">
              <a:lnSpc>
                <a:spcPct val="100000"/>
              </a:lnSpc>
              <a:spcBef>
                <a:spcPct val="0"/>
              </a:spcBef>
              <a:spcAft>
                <a:spcPct val="0"/>
              </a:spcAft>
              <a:buClrTx/>
              <a:buSzTx/>
              <a:buFontTx/>
              <a:buNone/>
              <a:tabLst>
                <a:tab pos="457200" algn="l"/>
              </a:tabLst>
            </a:pPr>
            <a:r>
              <a:rPr kumimoji="0" lang="ru-RU" sz="2800" b="1" i="1" u="sng" strike="noStrike" cap="none" normalizeH="0" baseline="0" dirty="0">
                <a:ln>
                  <a:noFill/>
                </a:ln>
                <a:solidFill>
                  <a:srgbClr val="7030A0"/>
                </a:solidFill>
                <a:effectLst/>
                <a:latin typeface="Times New Roman" pitchFamily="18" charset="0"/>
                <a:ea typeface="Calibri" pitchFamily="34" charset="0"/>
                <a:cs typeface="Times New Roman" pitchFamily="18" charset="0"/>
              </a:rPr>
              <a:t>Плевральные боли</a:t>
            </a:r>
            <a:endParaRPr kumimoji="0" lang="ru-RU" sz="2800" b="1" i="0" u="sng" strike="noStrike" cap="none" normalizeH="0" baseline="0" dirty="0">
              <a:ln>
                <a:noFill/>
              </a:ln>
              <a:solidFill>
                <a:srgbClr val="7030A0"/>
              </a:solidFill>
              <a:effectLst/>
              <a:latin typeface="Times New Roman" pitchFamily="18" charset="0"/>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tab pos="457200" algn="l"/>
              </a:tabLst>
            </a:pPr>
            <a:r>
              <a:rPr kumimoji="0" lang="ru-RU" sz="24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Плевральные боли носят острый характер. Типична чёткая связь с актом дыхания и положением тела. Усиление болей в указанных ситуациях связано с трением и, следовательно, раздражением париетального и висцерального листков плевры. После появления в плевральной полости жидкости болевые ощущения уменьшаются или исчезают, так как соприкосновение листков плевры прекращается.</a:t>
            </a:r>
            <a:endParaRPr kumimoji="0" lang="ru-RU" sz="2400" b="0" i="0" u="none" strike="noStrike" cap="none" normalizeH="0" baseline="0" dirty="0">
              <a:ln>
                <a:noFill/>
              </a:ln>
              <a:solidFill>
                <a:srgbClr val="002060"/>
              </a:solidFill>
              <a:effectLst/>
              <a:latin typeface="Times New Roman" pitchFamily="18" charset="0"/>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tab pos="457200" algn="l"/>
              </a:tabLst>
            </a:pPr>
            <a:r>
              <a:rPr kumimoji="0" lang="ru-RU" sz="24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•Наиболее часто плевральные боли обусловлены сухим плевритом. </a:t>
            </a:r>
            <a:endParaRPr kumimoji="0" lang="ru-RU" sz="2400" b="0" i="0" u="none" strike="noStrike" cap="none" normalizeH="0" baseline="0" dirty="0">
              <a:ln>
                <a:noFill/>
              </a:ln>
              <a:solidFill>
                <a:srgbClr val="002060"/>
              </a:solidFill>
              <a:effectLst/>
              <a:latin typeface="Times New Roman" pitchFamily="18" charset="0"/>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tab pos="457200" algn="l"/>
              </a:tabLst>
            </a:pPr>
            <a:r>
              <a:rPr kumimoji="0" lang="ru-RU" sz="24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•Плевральные боли также возникают при </a:t>
            </a:r>
            <a:r>
              <a:rPr kumimoji="0" lang="ru-RU" sz="24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субплеврально</a:t>
            </a:r>
            <a:r>
              <a:rPr kumimoji="0" lang="ru-RU" sz="24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расположенном патологическом процессе в лёгких:</a:t>
            </a:r>
            <a:endParaRPr kumimoji="0" lang="ru-RU" sz="2400" b="0" i="0" u="none" strike="noStrike" cap="none" normalizeH="0" baseline="0" dirty="0">
              <a:ln>
                <a:noFill/>
              </a:ln>
              <a:solidFill>
                <a:srgbClr val="002060"/>
              </a:solidFill>
              <a:effectLst/>
              <a:latin typeface="Times New Roman" pitchFamily="18" charset="0"/>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tab pos="457200" algn="l"/>
              </a:tabLst>
            </a:pPr>
            <a:r>
              <a:rPr kumimoji="0" lang="ru-RU" sz="24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-при крупозной пневмонии;</a:t>
            </a:r>
            <a:endParaRPr kumimoji="0" lang="ru-RU" sz="2400" b="0" i="0" u="none" strike="noStrike" cap="none" normalizeH="0" baseline="0" dirty="0">
              <a:ln>
                <a:noFill/>
              </a:ln>
              <a:solidFill>
                <a:srgbClr val="002060"/>
              </a:solidFill>
              <a:effectLst/>
              <a:latin typeface="Times New Roman" pitchFamily="18" charset="0"/>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tab pos="457200" algn="l"/>
              </a:tabLst>
            </a:pPr>
            <a:r>
              <a:rPr kumimoji="0" lang="ru-RU" sz="24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a:t>
            </a:r>
            <a:r>
              <a:rPr kumimoji="0" lang="ru-RU" sz="24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субплеврально</a:t>
            </a:r>
            <a:r>
              <a:rPr kumimoji="0" lang="ru-RU" sz="24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расположенной опухоли;</a:t>
            </a:r>
            <a:endParaRPr kumimoji="0" lang="ru-RU" sz="2400" b="0" i="0" u="none" strike="noStrike" cap="none" normalizeH="0" baseline="0" dirty="0">
              <a:ln>
                <a:noFill/>
              </a:ln>
              <a:solidFill>
                <a:srgbClr val="002060"/>
              </a:solidFill>
              <a:effectLst/>
              <a:latin typeface="Times New Roman" pitchFamily="18" charset="0"/>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tab pos="457200" algn="l"/>
              </a:tabLst>
            </a:pPr>
            <a:r>
              <a:rPr kumimoji="0" lang="ru-RU" sz="24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-инфаркте лёгкого.</a:t>
            </a:r>
            <a:endParaRPr kumimoji="0" lang="ru-RU" sz="2400" b="0" i="0" u="none" strike="noStrike" cap="none" normalizeH="0" baseline="0" dirty="0">
              <a:ln>
                <a:noFill/>
              </a:ln>
              <a:solidFill>
                <a:srgbClr val="002060"/>
              </a:solidFill>
              <a:effectLst/>
              <a:latin typeface="Times New Roman" pitchFamily="18" charset="0"/>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tab pos="457200" algn="l"/>
              </a:tabLst>
            </a:pPr>
            <a:r>
              <a:rPr kumimoji="0" lang="ru-RU" sz="24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•Реже плевральные боли связаны со спаечным процессом (последствие перенесённого плеврита).</a:t>
            </a:r>
            <a:endParaRPr kumimoji="0" lang="ru-RU" sz="2400" b="0" i="0" u="none" strike="noStrike" cap="none" normalizeH="0" baseline="0" dirty="0">
              <a:ln>
                <a:noFill/>
              </a:ln>
              <a:solidFill>
                <a:srgbClr val="002060"/>
              </a:solidFill>
              <a:effectLst/>
              <a:latin typeface="Times New Roman" pitchFamily="18" charset="0"/>
              <a:cs typeface="Times New Roman" pitchFamily="18"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1"/>
          <p:cNvSpPr>
            <a:spLocks noChangeArrowheads="1"/>
          </p:cNvSpPr>
          <p:nvPr/>
        </p:nvSpPr>
        <p:spPr bwMode="auto">
          <a:xfrm>
            <a:off x="685800" y="567155"/>
            <a:ext cx="10744200" cy="569386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tab pos="457200" algn="l"/>
              </a:tabLst>
            </a:pPr>
            <a:r>
              <a:rPr kumimoji="0" lang="ru-RU" sz="2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•К раздражению плевры также приводит пневмоторакс, что особенно важно иметь в виду при развитии спонтанного пневмоторакса, признаками которого являются следующие:</a:t>
            </a:r>
            <a:endParaRPr kumimoji="0" lang="ru-RU" sz="2800" b="0" i="0" u="none" strike="noStrike" cap="none" normalizeH="0" baseline="0" dirty="0">
              <a:ln>
                <a:noFill/>
              </a:ln>
              <a:solidFill>
                <a:srgbClr val="002060"/>
              </a:solidFill>
              <a:effectLst/>
              <a:latin typeface="Times New Roman" pitchFamily="18" charset="0"/>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tab pos="457200" algn="l"/>
              </a:tabLst>
            </a:pPr>
            <a:r>
              <a:rPr kumimoji="0" lang="ru-RU" sz="2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-Разрыв висцерального листка плевры вызывает острый приступ резких болей.</a:t>
            </a:r>
            <a:endParaRPr kumimoji="0" lang="ru-RU" sz="2800" b="0" i="0" u="none" strike="noStrike" cap="none" normalizeH="0" baseline="0" dirty="0">
              <a:ln>
                <a:noFill/>
              </a:ln>
              <a:solidFill>
                <a:srgbClr val="002060"/>
              </a:solidFill>
              <a:effectLst/>
              <a:latin typeface="Times New Roman" pitchFamily="18" charset="0"/>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tab pos="457200" algn="l"/>
              </a:tabLst>
            </a:pPr>
            <a:r>
              <a:rPr kumimoji="0" lang="ru-RU" sz="2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-Острое </a:t>
            </a:r>
            <a:r>
              <a:rPr kumimoji="0" lang="ru-RU" sz="2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спадение</a:t>
            </a:r>
            <a:r>
              <a:rPr kumimoji="0" lang="ru-RU" sz="2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части лёгкого (ателектаз) из-за </a:t>
            </a:r>
            <a:r>
              <a:rPr kumimoji="0" lang="ru-RU" sz="2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сдавления</a:t>
            </a:r>
            <a:r>
              <a:rPr kumimoji="0" lang="ru-RU" sz="2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воздухом, попавшим в плевральную полость, сопровождается одышкой.</a:t>
            </a:r>
            <a:endParaRPr kumimoji="0" lang="ru-RU" sz="2800" b="0" i="0" u="none" strike="noStrike" cap="none" normalizeH="0" baseline="0" dirty="0">
              <a:ln>
                <a:noFill/>
              </a:ln>
              <a:solidFill>
                <a:srgbClr val="002060"/>
              </a:solidFill>
              <a:effectLst/>
              <a:latin typeface="Times New Roman" pitchFamily="18" charset="0"/>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tab pos="457200" algn="l"/>
              </a:tabLst>
            </a:pPr>
            <a:r>
              <a:rPr kumimoji="0" lang="ru-RU" sz="2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-Гемодинамические расстройства (падение АД - коллапс) развиваются из-за смещения органов средостения.</a:t>
            </a:r>
            <a:endParaRPr kumimoji="0" lang="ru-RU" sz="2800" b="0" i="0" u="none" strike="noStrike" cap="none" normalizeH="0" baseline="0" dirty="0">
              <a:ln>
                <a:noFill/>
              </a:ln>
              <a:solidFill>
                <a:srgbClr val="002060"/>
              </a:solidFill>
              <a:effectLst/>
              <a:latin typeface="Times New Roman" pitchFamily="18" charset="0"/>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tab pos="457200" algn="l"/>
              </a:tabLst>
            </a:pPr>
            <a:r>
              <a:rPr kumimoji="0" lang="ru-RU" sz="2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-При развитии медиастинальной эмфиземы (часто сопутствующей пневмотораксу) боли могут напоминать таковые при инфаркте миокарда.</a:t>
            </a:r>
            <a:endParaRPr kumimoji="0" lang="ru-RU" sz="2800" b="0" i="0" u="none" strike="noStrike" cap="none" normalizeH="0" baseline="0" dirty="0">
              <a:ln>
                <a:noFill/>
              </a:ln>
              <a:solidFill>
                <a:srgbClr val="002060"/>
              </a:solidFill>
              <a:effectLst/>
              <a:latin typeface="Times New Roman" pitchFamily="18" charset="0"/>
              <a:cs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ChangeArrowheads="1"/>
          </p:cNvSpPr>
          <p:nvPr/>
        </p:nvSpPr>
        <p:spPr bwMode="auto">
          <a:xfrm>
            <a:off x="1828801" y="0"/>
            <a:ext cx="8547404" cy="95410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514350" marR="0" lvl="0" indent="-514350" algn="ctr" defTabSz="914400" rtl="0" eaLnBrk="1" fontAlgn="base" latinLnBrk="0" hangingPunct="1">
              <a:lnSpc>
                <a:spcPct val="100000"/>
              </a:lnSpc>
              <a:spcBef>
                <a:spcPct val="0"/>
              </a:spcBef>
              <a:spcAft>
                <a:spcPct val="0"/>
              </a:spcAft>
              <a:buClrTx/>
              <a:buSzTx/>
              <a:buFontTx/>
              <a:buAutoNum type="arabicPeriod"/>
              <a:tabLst/>
            </a:pPr>
            <a:r>
              <a:rPr kumimoji="0" lang="ru-RU" sz="2800" b="1" i="0" u="sng" strike="noStrike" cap="none" normalizeH="0" baseline="0" dirty="0">
                <a:ln>
                  <a:noFill/>
                </a:ln>
                <a:solidFill>
                  <a:srgbClr val="FF0000"/>
                </a:solidFill>
                <a:effectLst/>
                <a:latin typeface="Times New Roman" pitchFamily="18" charset="0"/>
                <a:ea typeface="Calibri" pitchFamily="34" charset="0"/>
                <a:cs typeface="Times New Roman" pitchFamily="18" charset="0"/>
              </a:rPr>
              <a:t>Определение основных симптомов и синдромов </a:t>
            </a:r>
          </a:p>
          <a:p>
            <a:pPr marL="514350" marR="0" lvl="0" indent="-514350" algn="ctr" defTabSz="914400" rtl="0" eaLnBrk="1" fontAlgn="base" latinLnBrk="0" hangingPunct="1">
              <a:lnSpc>
                <a:spcPct val="100000"/>
              </a:lnSpc>
              <a:spcBef>
                <a:spcPct val="0"/>
              </a:spcBef>
              <a:spcAft>
                <a:spcPct val="0"/>
              </a:spcAft>
              <a:buClrTx/>
              <a:buSzTx/>
              <a:tabLst/>
            </a:pPr>
            <a:r>
              <a:rPr kumimoji="0" lang="ru-RU" sz="2800" b="1" i="0" u="sng" strike="noStrike" cap="none" normalizeH="0" baseline="0" dirty="0">
                <a:ln>
                  <a:noFill/>
                </a:ln>
                <a:solidFill>
                  <a:srgbClr val="FF0000"/>
                </a:solidFill>
                <a:effectLst/>
                <a:latin typeface="Times New Roman" pitchFamily="18" charset="0"/>
                <a:ea typeface="Calibri" pitchFamily="34" charset="0"/>
                <a:cs typeface="Times New Roman" pitchFamily="18" charset="0"/>
              </a:rPr>
              <a:t>при патологии органов дыхания.</a:t>
            </a:r>
            <a:r>
              <a:rPr kumimoji="0" lang="ru-RU" sz="2800" b="0" i="0" u="sng" strike="noStrike" cap="none" normalizeH="0" baseline="0" dirty="0">
                <a:ln>
                  <a:noFill/>
                </a:ln>
                <a:solidFill>
                  <a:srgbClr val="FF0000"/>
                </a:solidFill>
                <a:effectLst/>
                <a:latin typeface="Times New Roman" pitchFamily="18" charset="0"/>
                <a:ea typeface="Calibri" pitchFamily="34" charset="0"/>
                <a:cs typeface="Times New Roman" pitchFamily="18" charset="0"/>
              </a:rPr>
              <a:t> </a:t>
            </a:r>
            <a:endParaRPr kumimoji="0" lang="ru-RU" sz="2800" b="0" i="0" u="none" strike="noStrike" cap="none" normalizeH="0" baseline="0" dirty="0">
              <a:ln>
                <a:noFill/>
              </a:ln>
              <a:solidFill>
                <a:srgbClr val="FF0000"/>
              </a:solidFill>
              <a:effectLst/>
              <a:latin typeface="Times New Roman" pitchFamily="18" charset="0"/>
              <a:cs typeface="Times New Roman" pitchFamily="18" charset="0"/>
            </a:endParaRPr>
          </a:p>
        </p:txBody>
      </p:sp>
      <p:sp>
        <p:nvSpPr>
          <p:cNvPr id="2050" name="Rectangle 2"/>
          <p:cNvSpPr>
            <a:spLocks noChangeArrowheads="1"/>
          </p:cNvSpPr>
          <p:nvPr/>
        </p:nvSpPr>
        <p:spPr bwMode="auto">
          <a:xfrm>
            <a:off x="457201" y="1035799"/>
            <a:ext cx="11125200" cy="532453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2000" b="1" i="1" u="sng" strike="noStrike" cap="none" normalizeH="0" baseline="0" dirty="0">
                <a:ln>
                  <a:noFill/>
                </a:ln>
                <a:solidFill>
                  <a:srgbClr val="002060"/>
                </a:solidFill>
                <a:effectLst/>
                <a:latin typeface="Times New Roman" pitchFamily="18" charset="0"/>
                <a:ea typeface="Calibri" pitchFamily="34" charset="0"/>
                <a:cs typeface="Times New Roman" pitchFamily="18" charset="0"/>
              </a:rPr>
              <a:t>Болезни органов дыхания</a:t>
            </a:r>
            <a:r>
              <a:rPr kumimoji="0" lang="ru-RU" sz="20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(БОД) – одна из актуальных проблем современного здравоохранения. В структуре заболеваемости населения России они составляют 43,9–44,4%. </a:t>
            </a:r>
            <a:endParaRPr kumimoji="0" lang="ru-RU" sz="2000" b="0" i="0" u="none" strike="noStrike" cap="none" normalizeH="0" baseline="0" dirty="0">
              <a:ln>
                <a:noFill/>
              </a:ln>
              <a:solidFill>
                <a:srgbClr val="002060"/>
              </a:solidFill>
              <a:effectLst/>
              <a:latin typeface="Times New Roman" pitchFamily="18" charset="0"/>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Многообразие заболеваний органов дыхания, имеющих сходную клиническую или рентгенологическую симптоматику, требует выработки навыка дифференциальной диагностики. Актуальность данного вопроса обусловлена также ростом количества заболеваний органов дыхания с маловыраженным, «</a:t>
            </a:r>
            <a:r>
              <a:rPr kumimoji="0" lang="ru-RU" sz="20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атипичным</a:t>
            </a:r>
            <a:r>
              <a:rPr kumimoji="0" lang="ru-RU" sz="20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клиническим течением, трудных для диагностики и требующих составления алгоритмов врачебной тактики в зависимости от проявлений, выявленных при первичном обследовании больного.</a:t>
            </a:r>
            <a:endParaRPr kumimoji="0" lang="ru-RU" sz="2000" b="0" i="0" u="none" strike="noStrike" cap="none" normalizeH="0" baseline="0" dirty="0">
              <a:ln>
                <a:noFill/>
              </a:ln>
              <a:solidFill>
                <a:srgbClr val="002060"/>
              </a:solidFill>
              <a:effectLst/>
              <a:latin typeface="Times New Roman" pitchFamily="18" charset="0"/>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К основным симптомам, характерным для заболеваний органов дыхания, относятся:</a:t>
            </a:r>
            <a:endParaRPr lang="ru-RU" sz="2000" dirty="0">
              <a:solidFill>
                <a:srgbClr val="002060"/>
              </a:solidFill>
              <a:latin typeface="Times New Roman" pitchFamily="18" charset="0"/>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a:t>
            </a:r>
            <a:r>
              <a:rPr kumimoji="0" lang="ru-RU" sz="2000" b="0" i="0" u="none" strike="noStrike" cap="none" normalizeH="0" dirty="0">
                <a:ln>
                  <a:noFill/>
                </a:ln>
                <a:solidFill>
                  <a:srgbClr val="002060"/>
                </a:solidFill>
                <a:effectLst/>
                <a:latin typeface="Times New Roman" pitchFamily="18" charset="0"/>
                <a:ea typeface="Calibri" pitchFamily="34" charset="0"/>
                <a:cs typeface="Times New Roman" pitchFamily="18" charset="0"/>
              </a:rPr>
              <a:t> </a:t>
            </a:r>
            <a:r>
              <a:rPr kumimoji="0" lang="ru-RU" sz="20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одышка:</a:t>
            </a:r>
            <a:endParaRPr kumimoji="0" lang="ru-RU" sz="2000" b="0" i="0" u="none" strike="noStrike" cap="none" normalizeH="0" baseline="0" dirty="0">
              <a:ln>
                <a:noFill/>
              </a:ln>
              <a:solidFill>
                <a:srgbClr val="002060"/>
              </a:solidFill>
              <a:effectLst/>
              <a:latin typeface="Times New Roman" pitchFamily="18" charset="0"/>
              <a:cs typeface="Times New Roman" pitchFamily="18" charset="0"/>
            </a:endParaRPr>
          </a:p>
          <a:p>
            <a:pPr marL="457200" marR="0" lvl="1" indent="0" algn="just" defTabSz="914400" rtl="0" eaLnBrk="0" fontAlgn="base" latinLnBrk="0" hangingPunct="0">
              <a:lnSpc>
                <a:spcPct val="100000"/>
              </a:lnSpc>
              <a:spcBef>
                <a:spcPct val="0"/>
              </a:spcBef>
              <a:spcAft>
                <a:spcPct val="0"/>
              </a:spcAft>
              <a:buClrTx/>
              <a:buSzTx/>
              <a:tabLst/>
            </a:pPr>
            <a:r>
              <a:rPr kumimoji="0" lang="ru-RU" sz="20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кашель;</a:t>
            </a:r>
            <a:endParaRPr kumimoji="0" lang="ru-RU" sz="2000" b="0" i="0" u="none" strike="noStrike" cap="none" normalizeH="0" baseline="0" dirty="0">
              <a:ln>
                <a:noFill/>
              </a:ln>
              <a:solidFill>
                <a:srgbClr val="002060"/>
              </a:solidFill>
              <a:effectLst/>
              <a:latin typeface="Times New Roman" pitchFamily="18" charset="0"/>
              <a:cs typeface="Times New Roman" pitchFamily="18" charset="0"/>
            </a:endParaRPr>
          </a:p>
          <a:p>
            <a:pPr marL="457200" marR="0" lvl="1" indent="0" algn="just" defTabSz="914400" rtl="0" eaLnBrk="0" fontAlgn="base" latinLnBrk="0" hangingPunct="0">
              <a:lnSpc>
                <a:spcPct val="100000"/>
              </a:lnSpc>
              <a:spcBef>
                <a:spcPct val="0"/>
              </a:spcBef>
              <a:spcAft>
                <a:spcPct val="0"/>
              </a:spcAft>
              <a:buClrTx/>
              <a:buSzTx/>
              <a:tabLst/>
            </a:pPr>
            <a:r>
              <a:rPr kumimoji="0" lang="ru-RU" sz="20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боли в грудной клетке;</a:t>
            </a:r>
            <a:endParaRPr kumimoji="0" lang="ru-RU" sz="2000" b="0" i="0" u="none" strike="noStrike" cap="none" normalizeH="0" baseline="0" dirty="0">
              <a:ln>
                <a:noFill/>
              </a:ln>
              <a:solidFill>
                <a:srgbClr val="002060"/>
              </a:solidFill>
              <a:effectLst/>
              <a:latin typeface="Times New Roman" pitchFamily="18" charset="0"/>
              <a:cs typeface="Times New Roman" pitchFamily="18" charset="0"/>
            </a:endParaRPr>
          </a:p>
          <a:p>
            <a:pPr marL="457200" marR="0" lvl="1" indent="0" algn="just" defTabSz="914400" rtl="0" eaLnBrk="0" fontAlgn="base" latinLnBrk="0" hangingPunct="0">
              <a:lnSpc>
                <a:spcPct val="100000"/>
              </a:lnSpc>
              <a:spcBef>
                <a:spcPct val="0"/>
              </a:spcBef>
              <a:spcAft>
                <a:spcPct val="0"/>
              </a:spcAft>
              <a:buClrTx/>
              <a:buSzTx/>
              <a:tabLst/>
            </a:pPr>
            <a:r>
              <a:rPr kumimoji="0" lang="ru-RU" sz="20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кровохарканье;</a:t>
            </a:r>
            <a:endParaRPr kumimoji="0" lang="ru-RU" sz="2000" b="0" i="0" u="none" strike="noStrike" cap="none" normalizeH="0" baseline="0" dirty="0">
              <a:ln>
                <a:noFill/>
              </a:ln>
              <a:solidFill>
                <a:srgbClr val="002060"/>
              </a:solidFill>
              <a:effectLst/>
              <a:latin typeface="Times New Roman" pitchFamily="18" charset="0"/>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tabLst/>
            </a:pPr>
            <a:r>
              <a:rPr kumimoji="0" lang="ru-RU" sz="20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легочное кровотечение;</a:t>
            </a:r>
            <a:endParaRPr kumimoji="0" lang="ru-RU" sz="2000" b="0" i="0" u="none" strike="noStrike" cap="none" normalizeH="0" baseline="0" dirty="0">
              <a:ln>
                <a:noFill/>
              </a:ln>
              <a:solidFill>
                <a:srgbClr val="002060"/>
              </a:solidFill>
              <a:effectLst/>
              <a:latin typeface="Times New Roman" pitchFamily="18" charset="0"/>
              <a:cs typeface="Times New Roman" pitchFamily="18" charset="0"/>
            </a:endParaRPr>
          </a:p>
          <a:p>
            <a:pPr marL="457200" marR="0" lvl="1" indent="0" algn="just" defTabSz="914400" rtl="0" eaLnBrk="0" fontAlgn="base" latinLnBrk="0" hangingPunct="0">
              <a:lnSpc>
                <a:spcPct val="100000"/>
              </a:lnSpc>
              <a:spcBef>
                <a:spcPct val="0"/>
              </a:spcBef>
              <a:spcAft>
                <a:spcPct val="0"/>
              </a:spcAft>
              <a:buClrTx/>
              <a:buSzTx/>
              <a:tabLst/>
            </a:pPr>
            <a:r>
              <a:rPr kumimoji="0" lang="ru-RU" sz="20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выделение мокроты.</a:t>
            </a:r>
            <a:endParaRPr kumimoji="0" lang="ru-RU" sz="2000" b="0" i="0" u="none" strike="noStrike" cap="none" normalizeH="0" baseline="0" dirty="0">
              <a:ln>
                <a:noFill/>
              </a:ln>
              <a:solidFill>
                <a:srgbClr val="002060"/>
              </a:solidFill>
              <a:effectLst/>
              <a:latin typeface="Times New Roman" pitchFamily="18" charset="0"/>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Также могут наблюдаться синдром дыхательной недостаточности и общие признаки: лихорадка, слабость, недомогание, понижение аппетита.</a:t>
            </a:r>
            <a:endParaRPr kumimoji="0" lang="ru-RU" sz="2000" b="0" i="0" u="none" strike="noStrike" cap="none" normalizeH="0" baseline="0" dirty="0">
              <a:ln>
                <a:noFill/>
              </a:ln>
              <a:solidFill>
                <a:srgbClr val="002060"/>
              </a:solidFill>
              <a:effectLst/>
              <a:latin typeface="Times New Roman" pitchFamily="18" charset="0"/>
              <a:cs typeface="Times New Roman" pitchFamily="18"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38200" y="762000"/>
            <a:ext cx="10668000" cy="5016758"/>
          </a:xfrm>
          <a:prstGeom prst="rect">
            <a:avLst/>
          </a:prstGeom>
        </p:spPr>
        <p:txBody>
          <a:bodyPr wrap="square">
            <a:spAutoFit/>
          </a:bodyPr>
          <a:lstStyle/>
          <a:p>
            <a:pPr lvl="0" indent="450850" algn="just" eaLnBrk="0" fontAlgn="base" hangingPunct="0">
              <a:spcBef>
                <a:spcPct val="0"/>
              </a:spcBef>
              <a:spcAft>
                <a:spcPct val="0"/>
              </a:spcAft>
              <a:tabLst>
                <a:tab pos="457200" algn="l"/>
              </a:tabLst>
            </a:pPr>
            <a:r>
              <a:rPr lang="ru-RU" sz="3200" dirty="0">
                <a:solidFill>
                  <a:srgbClr val="002060"/>
                </a:solidFill>
                <a:latin typeface="Times New Roman" pitchFamily="18" charset="0"/>
                <a:ea typeface="Calibri" pitchFamily="34" charset="0"/>
                <a:cs typeface="Times New Roman" pitchFamily="18" charset="0"/>
              </a:rPr>
              <a:t>•Определённую особенность имеют плевральные боли, связанные с вовлечением в процесс диафрагмального отдела плевры (диафрагмальный плеврит). В этих случаях боли могут </a:t>
            </a:r>
            <a:r>
              <a:rPr lang="ru-RU" sz="3200" dirty="0" err="1">
                <a:solidFill>
                  <a:srgbClr val="002060"/>
                </a:solidFill>
                <a:latin typeface="Times New Roman" pitchFamily="18" charset="0"/>
                <a:ea typeface="Calibri" pitchFamily="34" charset="0"/>
                <a:cs typeface="Times New Roman" pitchFamily="18" charset="0"/>
              </a:rPr>
              <a:t>иррадиировать</a:t>
            </a:r>
            <a:r>
              <a:rPr lang="ru-RU" sz="3200" dirty="0">
                <a:solidFill>
                  <a:srgbClr val="002060"/>
                </a:solidFill>
                <a:latin typeface="Times New Roman" pitchFamily="18" charset="0"/>
                <a:ea typeface="Calibri" pitchFamily="34" charset="0"/>
                <a:cs typeface="Times New Roman" pitchFamily="18" charset="0"/>
              </a:rPr>
              <a:t> соответственно стороне поражения в шею, плечо, а также в живот с имитацией картины острого живота (раздражение диафрагмальной части брюшины).</a:t>
            </a:r>
            <a:endParaRPr lang="ru-RU" sz="3200" dirty="0">
              <a:solidFill>
                <a:srgbClr val="002060"/>
              </a:solidFill>
              <a:latin typeface="Times New Roman" pitchFamily="18" charset="0"/>
              <a:cs typeface="Times New Roman" pitchFamily="18" charset="0"/>
            </a:endParaRPr>
          </a:p>
          <a:p>
            <a:pPr lvl="0" indent="450850" algn="just" eaLnBrk="0" fontAlgn="base" hangingPunct="0">
              <a:spcBef>
                <a:spcPct val="0"/>
              </a:spcBef>
              <a:spcAft>
                <a:spcPct val="0"/>
              </a:spcAft>
              <a:tabLst>
                <a:tab pos="457200" algn="l"/>
              </a:tabLst>
            </a:pPr>
            <a:r>
              <a:rPr lang="ru-RU" sz="3200" dirty="0">
                <a:solidFill>
                  <a:srgbClr val="002060"/>
                </a:solidFill>
                <a:latin typeface="Times New Roman" pitchFamily="18" charset="0"/>
                <a:ea typeface="Calibri" pitchFamily="34" charset="0"/>
                <a:cs typeface="Times New Roman" pitchFamily="18" charset="0"/>
              </a:rPr>
              <a:t>•Плевральные боли могут возникать при перикардите вследствие распространения воспаления на висцеральную плевру, покрывающую перикард снаружи.</a:t>
            </a:r>
            <a:endParaRPr lang="ru-RU" sz="3200" dirty="0">
              <a:solidFill>
                <a:srgbClr val="002060"/>
              </a:solidFill>
              <a:latin typeface="Times New Roman" pitchFamily="18" charset="0"/>
              <a:cs typeface="Times New Roman" pitchFamily="18"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1"/>
          <p:cNvSpPr>
            <a:spLocks noChangeArrowheads="1"/>
          </p:cNvSpPr>
          <p:nvPr/>
        </p:nvSpPr>
        <p:spPr bwMode="auto">
          <a:xfrm>
            <a:off x="533400" y="381000"/>
            <a:ext cx="11125200" cy="59246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ctr" defTabSz="914400" rtl="0" eaLnBrk="1" fontAlgn="base" latinLnBrk="0" hangingPunct="1">
              <a:lnSpc>
                <a:spcPct val="100000"/>
              </a:lnSpc>
              <a:spcBef>
                <a:spcPct val="0"/>
              </a:spcBef>
              <a:spcAft>
                <a:spcPct val="0"/>
              </a:spcAft>
              <a:buClrTx/>
              <a:buSzTx/>
              <a:buFontTx/>
              <a:buNone/>
              <a:tabLst>
                <a:tab pos="457200" algn="l"/>
              </a:tabLst>
            </a:pPr>
            <a:r>
              <a:rPr kumimoji="0" lang="ru-RU" sz="2800" b="1" i="1" u="sng" strike="noStrike" cap="none" normalizeH="0" baseline="0" dirty="0">
                <a:ln>
                  <a:noFill/>
                </a:ln>
                <a:solidFill>
                  <a:srgbClr val="002060"/>
                </a:solidFill>
                <a:effectLst/>
                <a:latin typeface="Times New Roman" pitchFamily="18" charset="0"/>
                <a:ea typeface="Calibri" pitchFamily="34" charset="0"/>
                <a:cs typeface="Times New Roman" pitchFamily="18" charset="0"/>
              </a:rPr>
              <a:t>Другие боли в грудной клетке</a:t>
            </a:r>
            <a:endParaRPr kumimoji="0" lang="ru-RU" sz="2800" b="1" i="0" u="sng" strike="noStrike" cap="none" normalizeH="0" baseline="0" dirty="0">
              <a:ln>
                <a:noFill/>
              </a:ln>
              <a:solidFill>
                <a:srgbClr val="002060"/>
              </a:solidFill>
              <a:effectLst/>
              <a:latin typeface="Times New Roman" pitchFamily="18" charset="0"/>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tab pos="457200" algn="l"/>
              </a:tabLst>
            </a:pPr>
            <a:r>
              <a:rPr kumimoji="0" lang="ru-RU" sz="2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Причиной болей, локализующихся за верхней частью грудины, может быть острый трахеит; в этом случае боли усиливаются при кашле. </a:t>
            </a:r>
          </a:p>
          <a:p>
            <a:pPr marL="0" marR="0" lvl="0" indent="450850" algn="just" defTabSz="914400" rtl="0" eaLnBrk="0" fontAlgn="base" latinLnBrk="0" hangingPunct="0">
              <a:lnSpc>
                <a:spcPct val="100000"/>
              </a:lnSpc>
              <a:spcBef>
                <a:spcPct val="0"/>
              </a:spcBef>
              <a:spcAft>
                <a:spcPct val="0"/>
              </a:spcAft>
              <a:buClrTx/>
              <a:buSzTx/>
              <a:buFontTx/>
              <a:buNone/>
              <a:tabLst>
                <a:tab pos="457200" algn="l"/>
              </a:tabLst>
            </a:pPr>
            <a:r>
              <a:rPr kumimoji="0" lang="ru-RU" sz="2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Распространённые </a:t>
            </a:r>
            <a:r>
              <a:rPr kumimoji="0" lang="ru-RU" sz="27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загрудинные</a:t>
            </a:r>
            <a:r>
              <a:rPr kumimoji="0" lang="ru-RU" sz="2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боли сжимающего, давящего характера, напоминающие сердечную боль, могут быть связаны с патологическими процессами в средостении (острый медиастинит, опухоли). </a:t>
            </a:r>
          </a:p>
          <a:p>
            <a:pPr marL="0" marR="0" lvl="0" indent="450850" algn="just" defTabSz="914400" rtl="0" eaLnBrk="0" fontAlgn="base" latinLnBrk="0" hangingPunct="0">
              <a:lnSpc>
                <a:spcPct val="100000"/>
              </a:lnSpc>
              <a:spcBef>
                <a:spcPct val="0"/>
              </a:spcBef>
              <a:spcAft>
                <a:spcPct val="0"/>
              </a:spcAft>
              <a:buClrTx/>
              <a:buSzTx/>
              <a:buFontTx/>
              <a:buNone/>
              <a:tabLst>
                <a:tab pos="457200" algn="l"/>
              </a:tabLst>
            </a:pPr>
            <a:r>
              <a:rPr kumimoji="0" lang="ru-RU" sz="2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Также следует помнить о возможности иррадиации в грудную клетку болей при остром холецистите,  абсцессе печени, остром аппендиците, инфаркте селезёнки.</a:t>
            </a:r>
            <a:endParaRPr kumimoji="0" lang="ru-RU" sz="2700" b="0" i="0" u="none" strike="noStrike" cap="none" normalizeH="0" baseline="0" dirty="0">
              <a:ln>
                <a:noFill/>
              </a:ln>
              <a:solidFill>
                <a:srgbClr val="002060"/>
              </a:solidFill>
              <a:effectLst/>
              <a:latin typeface="Times New Roman" pitchFamily="18" charset="0"/>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tab pos="457200" algn="l"/>
              </a:tabLst>
            </a:pPr>
            <a:r>
              <a:rPr kumimoji="0" lang="ru-RU" sz="2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Кроме того, болевые ощущения в грудной клетке могут вызывать:</a:t>
            </a:r>
            <a:endParaRPr kumimoji="0" lang="ru-RU" sz="2700" b="0" i="0" u="none" strike="noStrike" cap="none" normalizeH="0" baseline="0" dirty="0">
              <a:ln>
                <a:noFill/>
              </a:ln>
              <a:solidFill>
                <a:srgbClr val="002060"/>
              </a:solidFill>
              <a:effectLst/>
              <a:latin typeface="Times New Roman" pitchFamily="18" charset="0"/>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tab pos="457200" algn="l"/>
              </a:tabLst>
            </a:pPr>
            <a:r>
              <a:rPr kumimoji="0" lang="ru-RU" sz="2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*межрёберная невралгия;</a:t>
            </a:r>
            <a:endParaRPr kumimoji="0" lang="ru-RU" sz="2700" b="0" i="0" u="none" strike="noStrike" cap="none" normalizeH="0" baseline="0" dirty="0">
              <a:ln>
                <a:noFill/>
              </a:ln>
              <a:solidFill>
                <a:srgbClr val="002060"/>
              </a:solidFill>
              <a:effectLst/>
              <a:latin typeface="Times New Roman" pitchFamily="18" charset="0"/>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tab pos="457200" algn="l"/>
              </a:tabLst>
            </a:pPr>
            <a:r>
              <a:rPr kumimoji="0" lang="ru-RU" sz="2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*миозит;</a:t>
            </a:r>
            <a:endParaRPr kumimoji="0" lang="ru-RU" sz="2700" b="0" i="0" u="none" strike="noStrike" cap="none" normalizeH="0" baseline="0" dirty="0">
              <a:ln>
                <a:noFill/>
              </a:ln>
              <a:solidFill>
                <a:srgbClr val="002060"/>
              </a:solidFill>
              <a:effectLst/>
              <a:latin typeface="Times New Roman" pitchFamily="18" charset="0"/>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tab pos="457200" algn="l"/>
              </a:tabLst>
            </a:pPr>
            <a:r>
              <a:rPr kumimoji="0" lang="ru-RU" sz="2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*воспаление надкостницы (рёберный периостит, переломы рёбер).</a:t>
            </a:r>
            <a:endParaRPr kumimoji="0" lang="ru-RU" sz="2700" b="0" i="0" u="none" strike="noStrike" cap="none" normalizeH="0" baseline="0" dirty="0">
              <a:ln>
                <a:noFill/>
              </a:ln>
              <a:solidFill>
                <a:srgbClr val="002060"/>
              </a:solidFill>
              <a:effectLst/>
              <a:latin typeface="Times New Roman" pitchFamily="18" charset="0"/>
              <a:cs typeface="Times New Roman" pitchFamily="18"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1"/>
          <p:cNvSpPr>
            <a:spLocks noChangeArrowheads="1"/>
          </p:cNvSpPr>
          <p:nvPr/>
        </p:nvSpPr>
        <p:spPr bwMode="auto">
          <a:xfrm>
            <a:off x="533400" y="381000"/>
            <a:ext cx="11125200" cy="61093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2300" b="1" i="0" u="sng" strike="noStrike" cap="none" normalizeH="0" baseline="0" dirty="0">
                <a:ln>
                  <a:noFill/>
                </a:ln>
                <a:solidFill>
                  <a:srgbClr val="FF0000"/>
                </a:solidFill>
                <a:effectLst/>
                <a:latin typeface="Times New Roman" pitchFamily="18" charset="0"/>
                <a:ea typeface="Calibri" pitchFamily="34" charset="0"/>
                <a:cs typeface="Times New Roman" pitchFamily="18" charset="0"/>
              </a:rPr>
              <a:t>Патогенез</a:t>
            </a:r>
            <a:r>
              <a:rPr kumimoji="0" lang="ru-RU" sz="23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ru-RU" sz="2300" b="1" i="1" u="sng" strike="noStrike" cap="none" normalizeH="0" baseline="0" dirty="0">
                <a:ln>
                  <a:noFill/>
                </a:ln>
                <a:solidFill>
                  <a:srgbClr val="002060"/>
                </a:solidFill>
                <a:effectLst/>
                <a:latin typeface="Times New Roman" pitchFamily="18" charset="0"/>
                <a:ea typeface="Calibri" pitchFamily="34" charset="0"/>
                <a:cs typeface="Times New Roman" pitchFamily="18" charset="0"/>
              </a:rPr>
              <a:t>кровохарканья и легочного кровотечения</a:t>
            </a:r>
            <a:r>
              <a:rPr kumimoji="0" lang="ru-RU" sz="23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обусловлен в основном нарушением целостности сосуда. Так, деструктивные процессы в легочной паренхиме с вовлечением сосудов имеют место при туберкулезе легких, бронхоэктатической болезни, абсцессе и гангрене легкого, раке легкого. </a:t>
            </a:r>
          </a:p>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23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Такой же механизм кровохарканий и легочных кровотечений при хронической пневмонии, пневмосклерозе и пневмокониозе. При этих заболеваниях вследствие фиброзно-воспалительных процессов часто формируются </a:t>
            </a:r>
            <a:r>
              <a:rPr kumimoji="0" lang="ru-RU" sz="23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бронхоэктазы</a:t>
            </a:r>
            <a:r>
              <a:rPr kumimoji="0" lang="ru-RU" sz="23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Рано или поздно развивается легочное сердце, характеризующееся повышенным давлением в малом круге кровообращения. Легочная гипертензия приводит к переполнению капилляров легкого кровью, которая выходит в альвеолы и легочную ткань. Гипертензией малого круга кровообращения осложняются также митральные пороки сердца (стеноз левого предсердно-желудочкового отверстия, недостаточность митрального клапана, комбинация из этих двух пороков), </a:t>
            </a:r>
            <a:r>
              <a:rPr kumimoji="0" lang="ru-RU" sz="23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артерио-венозные</a:t>
            </a:r>
            <a:r>
              <a:rPr kumimoji="0" lang="ru-RU" sz="23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аневризмы. </a:t>
            </a:r>
            <a:endParaRPr kumimoji="0" lang="ru-RU" sz="2300" b="0" i="0" u="none" strike="noStrike" cap="none" normalizeH="0" baseline="0" dirty="0">
              <a:ln>
                <a:noFill/>
              </a:ln>
              <a:solidFill>
                <a:srgbClr val="002060"/>
              </a:solidFill>
              <a:effectLst/>
              <a:latin typeface="Times New Roman" pitchFamily="18" charset="0"/>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23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Таким образом, в патогенезе кровохарканья и легочного кровотечения играют роль такие процессы, как аррозия сосуда, разрыв сосудистой стенки, излияние крови в альвеолы из бронхиальных артерий, артерииты, </a:t>
            </a:r>
            <a:r>
              <a:rPr kumimoji="0" lang="ru-RU" sz="23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диапедезное</a:t>
            </a:r>
            <a:r>
              <a:rPr kumimoji="0" lang="ru-RU" sz="23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пропитывание и др.</a:t>
            </a:r>
            <a:endParaRPr kumimoji="0" lang="ru-RU" sz="2300" b="0" i="0" u="none" strike="noStrike" cap="none" normalizeH="0" baseline="0" dirty="0">
              <a:ln>
                <a:noFill/>
              </a:ln>
              <a:solidFill>
                <a:srgbClr val="002060"/>
              </a:solidFill>
              <a:effectLst/>
              <a:latin typeface="Times New Roman" pitchFamily="18" charset="0"/>
              <a:cs typeface="Times New Roman" pitchFamily="18"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1"/>
          <p:cNvSpPr>
            <a:spLocks noChangeArrowheads="1"/>
          </p:cNvSpPr>
          <p:nvPr/>
        </p:nvSpPr>
        <p:spPr bwMode="auto">
          <a:xfrm>
            <a:off x="609600" y="228600"/>
            <a:ext cx="10832645" cy="492443"/>
          </a:xfrm>
          <a:prstGeom prst="rect">
            <a:avLst/>
          </a:prstGeom>
          <a:solidFill>
            <a:srgbClr val="FFFFFF"/>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2600" b="1" i="0" u="sng" strike="noStrike" cap="none" normalizeH="0" baseline="0" dirty="0">
                <a:ln>
                  <a:noFill/>
                </a:ln>
                <a:solidFill>
                  <a:srgbClr val="FF0000"/>
                </a:solidFill>
                <a:effectLst/>
                <a:latin typeface="Times New Roman" pitchFamily="18" charset="0"/>
                <a:ea typeface="Calibri" pitchFamily="34" charset="0"/>
                <a:cs typeface="Times New Roman" pitchFamily="18" charset="0"/>
              </a:rPr>
              <a:t>4. Данные анамнеза, необходимые для уточнения основного симптома.</a:t>
            </a:r>
            <a:endParaRPr kumimoji="0" lang="ru-RU" sz="2600" b="0" i="0" u="none" strike="noStrike" cap="none" normalizeH="0" baseline="0" dirty="0">
              <a:ln>
                <a:noFill/>
              </a:ln>
              <a:solidFill>
                <a:srgbClr val="FF0000"/>
              </a:solidFill>
              <a:effectLst/>
              <a:latin typeface="Times New Roman" pitchFamily="18" charset="0"/>
              <a:cs typeface="Times New Roman" pitchFamily="18" charset="0"/>
            </a:endParaRPr>
          </a:p>
        </p:txBody>
      </p:sp>
      <p:sp>
        <p:nvSpPr>
          <p:cNvPr id="109570" name="Rectangle 2"/>
          <p:cNvSpPr>
            <a:spLocks noChangeArrowheads="1"/>
          </p:cNvSpPr>
          <p:nvPr/>
        </p:nvSpPr>
        <p:spPr bwMode="auto">
          <a:xfrm>
            <a:off x="381000" y="685800"/>
            <a:ext cx="11353800" cy="14465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22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Особое место при опросе пациента </a:t>
            </a:r>
            <a:r>
              <a:rPr kumimoji="0" lang="ru-RU" sz="2200" b="1" i="1" u="sng" strike="noStrike" cap="none" normalizeH="0" baseline="0" dirty="0">
                <a:ln>
                  <a:noFill/>
                </a:ln>
                <a:solidFill>
                  <a:srgbClr val="002060"/>
                </a:solidFill>
                <a:effectLst/>
                <a:latin typeface="Times New Roman" pitchFamily="18" charset="0"/>
                <a:ea typeface="Calibri" pitchFamily="34" charset="0"/>
                <a:cs typeface="Times New Roman" pitchFamily="18" charset="0"/>
              </a:rPr>
              <a:t>с одышкой</a:t>
            </a:r>
            <a:r>
              <a:rPr kumimoji="0" lang="ru-RU" sz="22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занимает сбор анамнеза. Играет роль возраст, в котором появилась одышка: ССЗ чаще дебютируют в пожилом возрасте, </a:t>
            </a:r>
            <a:r>
              <a:rPr kumimoji="0" lang="ru-RU" sz="22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бронхообструктивные</a:t>
            </a:r>
            <a:r>
              <a:rPr kumimoji="0" lang="ru-RU" sz="22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 в молодом, тревожные расстройства – в пубертатном или климактерическом.</a:t>
            </a:r>
            <a:endParaRPr kumimoji="0" lang="ru-RU" sz="2200" b="0" i="0" u="none" strike="noStrike" cap="none" normalizeH="0" baseline="0" dirty="0">
              <a:ln>
                <a:noFill/>
              </a:ln>
              <a:solidFill>
                <a:srgbClr val="002060"/>
              </a:solidFill>
              <a:effectLst/>
              <a:latin typeface="Times New Roman" pitchFamily="18" charset="0"/>
              <a:cs typeface="Times New Roman" pitchFamily="18" charset="0"/>
            </a:endParaRPr>
          </a:p>
        </p:txBody>
      </p:sp>
      <p:graphicFrame>
        <p:nvGraphicFramePr>
          <p:cNvPr id="4" name="Таблица 3"/>
          <p:cNvGraphicFramePr>
            <a:graphicFrameLocks noGrp="1"/>
          </p:cNvGraphicFramePr>
          <p:nvPr/>
        </p:nvGraphicFramePr>
        <p:xfrm>
          <a:off x="609600" y="2286000"/>
          <a:ext cx="11049001" cy="4191000"/>
        </p:xfrm>
        <a:graphic>
          <a:graphicData uri="http://schemas.openxmlformats.org/drawingml/2006/table">
            <a:tbl>
              <a:tblPr/>
              <a:tblGrid>
                <a:gridCol w="1516530">
                  <a:extLst>
                    <a:ext uri="{9D8B030D-6E8A-4147-A177-3AD203B41FA5}">
                      <a16:colId xmlns:a16="http://schemas.microsoft.com/office/drawing/2014/main" val="20000"/>
                    </a:ext>
                  </a:extLst>
                </a:gridCol>
                <a:gridCol w="9532471">
                  <a:extLst>
                    <a:ext uri="{9D8B030D-6E8A-4147-A177-3AD203B41FA5}">
                      <a16:colId xmlns:a16="http://schemas.microsoft.com/office/drawing/2014/main" val="20001"/>
                    </a:ext>
                  </a:extLst>
                </a:gridCol>
              </a:tblGrid>
              <a:tr h="598715">
                <a:tc>
                  <a:txBody>
                    <a:bodyPr/>
                    <a:lstStyle/>
                    <a:p>
                      <a:pPr algn="ctr">
                        <a:lnSpc>
                          <a:spcPct val="115000"/>
                        </a:lnSpc>
                        <a:spcAft>
                          <a:spcPts val="0"/>
                        </a:spcAft>
                      </a:pPr>
                      <a:r>
                        <a:rPr lang="ru-RU" sz="2200" b="1" dirty="0">
                          <a:latin typeface="Times New Roman"/>
                          <a:ea typeface="Calibri"/>
                          <a:cs typeface="Times New Roman"/>
                        </a:rPr>
                        <a:t>Вопрос</a:t>
                      </a:r>
                      <a:endParaRPr lang="ru-RU" sz="2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FDFD"/>
                    </a:solidFill>
                  </a:tcPr>
                </a:tc>
                <a:tc>
                  <a:txBody>
                    <a:bodyPr/>
                    <a:lstStyle/>
                    <a:p>
                      <a:pPr algn="ctr">
                        <a:lnSpc>
                          <a:spcPct val="115000"/>
                        </a:lnSpc>
                        <a:spcAft>
                          <a:spcPts val="0"/>
                        </a:spcAft>
                      </a:pPr>
                      <a:r>
                        <a:rPr lang="ru-RU" sz="2200" b="1">
                          <a:latin typeface="Times New Roman"/>
                          <a:ea typeface="Calibri"/>
                          <a:cs typeface="Times New Roman"/>
                        </a:rPr>
                        <a:t>Клиническая значимость ответа</a:t>
                      </a:r>
                      <a:endParaRPr lang="ru-RU" sz="2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FDFD"/>
                    </a:solidFill>
                  </a:tcPr>
                </a:tc>
                <a:extLst>
                  <a:ext uri="{0D108BD9-81ED-4DB2-BD59-A6C34878D82A}">
                    <a16:rowId xmlns:a16="http://schemas.microsoft.com/office/drawing/2014/main" val="10000"/>
                  </a:ext>
                </a:extLst>
              </a:tr>
              <a:tr h="3592285">
                <a:tc>
                  <a:txBody>
                    <a:bodyPr/>
                    <a:lstStyle/>
                    <a:p>
                      <a:pPr algn="l">
                        <a:lnSpc>
                          <a:spcPct val="115000"/>
                        </a:lnSpc>
                        <a:spcAft>
                          <a:spcPts val="0"/>
                        </a:spcAft>
                      </a:pPr>
                      <a:r>
                        <a:rPr lang="ru-RU" sz="2200" dirty="0">
                          <a:latin typeface="Times New Roman"/>
                          <a:ea typeface="Calibri"/>
                          <a:cs typeface="Times New Roman"/>
                        </a:rPr>
                        <a:t>Как давно появилась одышка?</a:t>
                      </a:r>
                      <a:endParaRPr lang="ru-RU" sz="2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FDFD"/>
                    </a:solidFill>
                  </a:tcPr>
                </a:tc>
                <a:tc>
                  <a:txBody>
                    <a:bodyPr/>
                    <a:lstStyle/>
                    <a:p>
                      <a:pPr algn="just">
                        <a:lnSpc>
                          <a:spcPct val="115000"/>
                        </a:lnSpc>
                        <a:spcAft>
                          <a:spcPts val="0"/>
                        </a:spcAft>
                      </a:pPr>
                      <a:r>
                        <a:rPr lang="ru-RU" sz="2200" dirty="0">
                          <a:latin typeface="Times New Roman"/>
                          <a:ea typeface="Calibri"/>
                          <a:cs typeface="Times New Roman"/>
                        </a:rPr>
                        <a:t>При тяжелом приступе БА, ИМ с развитием острой левожелудочковой недостаточности, при ТЭЛА, панических состояниях симптомы могут развиться в течение 1 часа. Внезапно возникшее удушье, сопровождающееся болью в грудной клетке, требует исключения спонтанного пневмоторакса. Остро появившееся удушье может быть также проявлением обструкции верхних дыхательных путей (в т. ч. инородным телом). При пневмонии ДН обычно нарастает в течение нескольких дней. При анемии одышка развивается в течение недель и месяцев. При ХСН и ХОБЛ одышка беспокоит пациентов месяцами и годами.</a:t>
                      </a:r>
                      <a:endParaRPr lang="ru-RU" sz="2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FDFD"/>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609600" y="457200"/>
          <a:ext cx="11125200" cy="5888736"/>
        </p:xfrm>
        <a:graphic>
          <a:graphicData uri="http://schemas.openxmlformats.org/drawingml/2006/table">
            <a:tbl>
              <a:tblPr/>
              <a:tblGrid>
                <a:gridCol w="2057400">
                  <a:extLst>
                    <a:ext uri="{9D8B030D-6E8A-4147-A177-3AD203B41FA5}">
                      <a16:colId xmlns:a16="http://schemas.microsoft.com/office/drawing/2014/main" val="20000"/>
                    </a:ext>
                  </a:extLst>
                </a:gridCol>
                <a:gridCol w="9067800">
                  <a:extLst>
                    <a:ext uri="{9D8B030D-6E8A-4147-A177-3AD203B41FA5}">
                      <a16:colId xmlns:a16="http://schemas.microsoft.com/office/drawing/2014/main" val="20001"/>
                    </a:ext>
                  </a:extLst>
                </a:gridCol>
              </a:tblGrid>
              <a:tr h="2133600">
                <a:tc>
                  <a:txBody>
                    <a:bodyPr/>
                    <a:lstStyle/>
                    <a:p>
                      <a:pPr algn="just">
                        <a:lnSpc>
                          <a:spcPct val="115000"/>
                        </a:lnSpc>
                        <a:spcAft>
                          <a:spcPts val="0"/>
                        </a:spcAft>
                      </a:pPr>
                      <a:r>
                        <a:rPr lang="ru-RU" sz="2400" dirty="0">
                          <a:latin typeface="Times New Roman"/>
                          <a:ea typeface="Calibri"/>
                          <a:cs typeface="Times New Roman"/>
                        </a:rPr>
                        <a:t>Что </a:t>
                      </a:r>
                    </a:p>
                    <a:p>
                      <a:pPr algn="just">
                        <a:lnSpc>
                          <a:spcPct val="115000"/>
                        </a:lnSpc>
                        <a:spcAft>
                          <a:spcPts val="0"/>
                        </a:spcAft>
                      </a:pPr>
                      <a:r>
                        <a:rPr lang="ru-RU" sz="2400" dirty="0">
                          <a:latin typeface="Times New Roman"/>
                          <a:ea typeface="Calibri"/>
                          <a:cs typeface="Times New Roman"/>
                        </a:rPr>
                        <a:t>предшествовало ухудшению самочувствия?</a:t>
                      </a:r>
                      <a:endParaRPr lang="ru-RU" sz="2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FDFD"/>
                    </a:solidFill>
                  </a:tcPr>
                </a:tc>
                <a:tc>
                  <a:txBody>
                    <a:bodyPr/>
                    <a:lstStyle/>
                    <a:p>
                      <a:pPr algn="just">
                        <a:lnSpc>
                          <a:spcPct val="115000"/>
                        </a:lnSpc>
                        <a:spcAft>
                          <a:spcPts val="0"/>
                        </a:spcAft>
                      </a:pPr>
                      <a:r>
                        <a:rPr lang="ru-RU" sz="2400" dirty="0">
                          <a:latin typeface="Times New Roman"/>
                          <a:ea typeface="Calibri"/>
                          <a:cs typeface="Times New Roman"/>
                        </a:rPr>
                        <a:t>Нарастанию СН может способствовать ишемия миокарда,</a:t>
                      </a:r>
                      <a:r>
                        <a:rPr lang="ru-RU" sz="2400" baseline="0" dirty="0">
                          <a:latin typeface="Times New Roman"/>
                          <a:ea typeface="Calibri"/>
                          <a:cs typeface="Times New Roman"/>
                        </a:rPr>
                        <a:t> </a:t>
                      </a:r>
                      <a:r>
                        <a:rPr lang="ru-RU" sz="2400" dirty="0">
                          <a:latin typeface="Times New Roman"/>
                          <a:ea typeface="Calibri"/>
                          <a:cs typeface="Times New Roman"/>
                        </a:rPr>
                        <a:t>повышать нагрузку на миокард способны нарушения ритма сердца, артериальная гипертензия, анемия, тиреотоксикоз, лихорадка. Инфекция дыхательных путей может стать причиной обострения БА, также ее могут спровоцировать триггеры: табачный дым, лекарственные препараты и продукты питания, профессиональные </a:t>
                      </a:r>
                      <a:r>
                        <a:rPr lang="ru-RU" sz="2400" dirty="0" err="1">
                          <a:latin typeface="Times New Roman"/>
                          <a:ea typeface="Calibri"/>
                          <a:cs typeface="Times New Roman"/>
                        </a:rPr>
                        <a:t>поллютанты</a:t>
                      </a:r>
                      <a:r>
                        <a:rPr lang="ru-RU" sz="2400" dirty="0">
                          <a:latin typeface="Times New Roman"/>
                          <a:ea typeface="Calibri"/>
                          <a:cs typeface="Times New Roman"/>
                        </a:rPr>
                        <a:t>, домашняя пыль, шерсть животных, перья и пух птиц, пыльца растений и т. п. После травмы грудной клетки одышка может появиться вследствие перелома ребер, пневмоторакса, развития посттравматического плеврита. Если одышка возникла остро после приема пищи, можно заподозрить аспирацию инородного тела. Появление одышки после стресса требует проведения дифференциального диагноза между обострением БА и синдромом гипервентиляции</a:t>
                      </a:r>
                      <a:endParaRPr lang="ru-RU" sz="2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FDFD"/>
                    </a:solidFill>
                  </a:tcPr>
                </a:tc>
                <a:extLst>
                  <a:ext uri="{0D108BD9-81ED-4DB2-BD59-A6C34878D82A}">
                    <a16:rowId xmlns:a16="http://schemas.microsoft.com/office/drawing/2014/main" val="10000"/>
                  </a:ext>
                </a:extLst>
              </a:tr>
            </a:tbl>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533400" y="457201"/>
          <a:ext cx="11049001" cy="5844693"/>
        </p:xfrm>
        <a:graphic>
          <a:graphicData uri="http://schemas.openxmlformats.org/drawingml/2006/table">
            <a:tbl>
              <a:tblPr/>
              <a:tblGrid>
                <a:gridCol w="2195166">
                  <a:extLst>
                    <a:ext uri="{9D8B030D-6E8A-4147-A177-3AD203B41FA5}">
                      <a16:colId xmlns:a16="http://schemas.microsoft.com/office/drawing/2014/main" val="20000"/>
                    </a:ext>
                  </a:extLst>
                </a:gridCol>
                <a:gridCol w="8853835">
                  <a:extLst>
                    <a:ext uri="{9D8B030D-6E8A-4147-A177-3AD203B41FA5}">
                      <a16:colId xmlns:a16="http://schemas.microsoft.com/office/drawing/2014/main" val="20001"/>
                    </a:ext>
                  </a:extLst>
                </a:gridCol>
              </a:tblGrid>
              <a:tr h="1752599">
                <a:tc>
                  <a:txBody>
                    <a:bodyPr/>
                    <a:lstStyle/>
                    <a:p>
                      <a:pPr algn="just">
                        <a:lnSpc>
                          <a:spcPct val="115000"/>
                        </a:lnSpc>
                        <a:spcAft>
                          <a:spcPts val="0"/>
                        </a:spcAft>
                      </a:pPr>
                      <a:r>
                        <a:rPr lang="ru-RU" sz="1900" dirty="0">
                          <a:latin typeface="Times New Roman"/>
                          <a:ea typeface="Calibri"/>
                          <a:cs typeface="Times New Roman"/>
                        </a:rPr>
                        <a:t>Есть ли у пациента хронические заболевания, способные вызывать одышку?</a:t>
                      </a:r>
                      <a:endParaRPr lang="ru-RU" sz="19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FDFD"/>
                    </a:solidFill>
                  </a:tcPr>
                </a:tc>
                <a:tc>
                  <a:txBody>
                    <a:bodyPr/>
                    <a:lstStyle/>
                    <a:p>
                      <a:pPr algn="just">
                        <a:lnSpc>
                          <a:spcPct val="115000"/>
                        </a:lnSpc>
                        <a:spcAft>
                          <a:spcPts val="0"/>
                        </a:spcAft>
                      </a:pPr>
                      <a:r>
                        <a:rPr lang="ru-RU" sz="2000" dirty="0">
                          <a:latin typeface="Times New Roman"/>
                          <a:ea typeface="Calibri"/>
                          <a:cs typeface="Times New Roman"/>
                        </a:rPr>
                        <a:t>Обращают внимание на наличие в анамнезе ССЗ, ХОБЛ, БА, болезней почек, анемии</a:t>
                      </a:r>
                      <a:endParaRPr lang="ru-RU"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FDFD"/>
                    </a:solidFill>
                  </a:tcPr>
                </a:tc>
                <a:extLst>
                  <a:ext uri="{0D108BD9-81ED-4DB2-BD59-A6C34878D82A}">
                    <a16:rowId xmlns:a16="http://schemas.microsoft.com/office/drawing/2014/main" val="10000"/>
                  </a:ext>
                </a:extLst>
              </a:tr>
              <a:tr h="3085841">
                <a:tc>
                  <a:txBody>
                    <a:bodyPr/>
                    <a:lstStyle/>
                    <a:p>
                      <a:pPr algn="just">
                        <a:lnSpc>
                          <a:spcPct val="115000"/>
                        </a:lnSpc>
                        <a:spcAft>
                          <a:spcPts val="0"/>
                        </a:spcAft>
                      </a:pPr>
                      <a:r>
                        <a:rPr lang="ru-RU" sz="1900" dirty="0">
                          <a:latin typeface="Times New Roman"/>
                          <a:ea typeface="Calibri"/>
                          <a:cs typeface="Times New Roman"/>
                        </a:rPr>
                        <a:t>Какие лекарственные средства принимает пациент?</a:t>
                      </a:r>
                      <a:endParaRPr lang="ru-RU" sz="19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FDFD"/>
                    </a:solidFill>
                  </a:tcPr>
                </a:tc>
                <a:tc>
                  <a:txBody>
                    <a:bodyPr/>
                    <a:lstStyle/>
                    <a:p>
                      <a:pPr algn="just">
                        <a:lnSpc>
                          <a:spcPct val="115000"/>
                        </a:lnSpc>
                        <a:spcAft>
                          <a:spcPts val="0"/>
                        </a:spcAft>
                      </a:pPr>
                      <a:r>
                        <a:rPr lang="ru-RU" sz="1900" dirty="0" err="1">
                          <a:latin typeface="Times New Roman"/>
                          <a:ea typeface="Calibri"/>
                          <a:cs typeface="Times New Roman"/>
                        </a:rPr>
                        <a:t>Метотрексат</a:t>
                      </a:r>
                      <a:r>
                        <a:rPr lang="ru-RU" sz="1900" dirty="0">
                          <a:latin typeface="Times New Roman"/>
                          <a:ea typeface="Calibri"/>
                          <a:cs typeface="Times New Roman"/>
                        </a:rPr>
                        <a:t>, </a:t>
                      </a:r>
                      <a:r>
                        <a:rPr lang="ru-RU" sz="1900" dirty="0" err="1">
                          <a:latin typeface="Times New Roman"/>
                          <a:ea typeface="Calibri"/>
                          <a:cs typeface="Times New Roman"/>
                        </a:rPr>
                        <a:t>амиодарон</a:t>
                      </a:r>
                      <a:r>
                        <a:rPr lang="ru-RU" sz="1900" dirty="0">
                          <a:latin typeface="Times New Roman"/>
                          <a:ea typeface="Calibri"/>
                          <a:cs typeface="Times New Roman"/>
                        </a:rPr>
                        <a:t> и некоторые другие лекарственные средства способны вызывать фиброз легких. Прием препаратов с отрицательным </a:t>
                      </a:r>
                      <a:r>
                        <a:rPr lang="ru-RU" sz="1900" dirty="0" err="1">
                          <a:latin typeface="Times New Roman"/>
                          <a:ea typeface="Calibri"/>
                          <a:cs typeface="Times New Roman"/>
                        </a:rPr>
                        <a:t>инотропным</a:t>
                      </a:r>
                      <a:r>
                        <a:rPr lang="ru-RU" sz="1900" dirty="0">
                          <a:latin typeface="Times New Roman"/>
                          <a:ea typeface="Calibri"/>
                          <a:cs typeface="Times New Roman"/>
                        </a:rPr>
                        <a:t> действием (</a:t>
                      </a:r>
                      <a:r>
                        <a:rPr lang="ru-RU" sz="1900" dirty="0" err="1">
                          <a:latin typeface="Times New Roman"/>
                          <a:ea typeface="Calibri"/>
                          <a:cs typeface="Times New Roman"/>
                        </a:rPr>
                        <a:t>β-адреноблокаторов</a:t>
                      </a:r>
                      <a:r>
                        <a:rPr lang="ru-RU" sz="1900" dirty="0">
                          <a:latin typeface="Times New Roman"/>
                          <a:ea typeface="Calibri"/>
                          <a:cs typeface="Times New Roman"/>
                        </a:rPr>
                        <a:t>, </a:t>
                      </a:r>
                      <a:r>
                        <a:rPr lang="ru-RU" sz="1900" dirty="0" err="1">
                          <a:latin typeface="Times New Roman"/>
                          <a:ea typeface="Calibri"/>
                          <a:cs typeface="Times New Roman"/>
                        </a:rPr>
                        <a:t>верапамила</a:t>
                      </a:r>
                      <a:r>
                        <a:rPr lang="ru-RU" sz="1900" dirty="0">
                          <a:latin typeface="Times New Roman"/>
                          <a:ea typeface="Calibri"/>
                          <a:cs typeface="Times New Roman"/>
                        </a:rPr>
                        <a:t>, </a:t>
                      </a:r>
                      <a:r>
                        <a:rPr lang="ru-RU" sz="1900" dirty="0" err="1">
                          <a:latin typeface="Times New Roman"/>
                          <a:ea typeface="Calibri"/>
                          <a:cs typeface="Times New Roman"/>
                        </a:rPr>
                        <a:t>дилтиазема</a:t>
                      </a:r>
                      <a:r>
                        <a:rPr lang="ru-RU" sz="1900" dirty="0">
                          <a:latin typeface="Times New Roman"/>
                          <a:ea typeface="Calibri"/>
                          <a:cs typeface="Times New Roman"/>
                        </a:rPr>
                        <a:t>) может способствовать нарастанию сердечной недостаточности, прием </a:t>
                      </a:r>
                      <a:r>
                        <a:rPr lang="ru-RU" sz="1900" dirty="0" err="1">
                          <a:latin typeface="Times New Roman"/>
                          <a:ea typeface="Calibri"/>
                          <a:cs typeface="Times New Roman"/>
                        </a:rPr>
                        <a:t>β-адреноблокаторов </a:t>
                      </a:r>
                      <a:r>
                        <a:rPr lang="ru-RU" sz="1900" dirty="0">
                          <a:latin typeface="Times New Roman"/>
                          <a:ea typeface="Calibri"/>
                          <a:cs typeface="Times New Roman"/>
                        </a:rPr>
                        <a:t>иногда провоцирует развитие </a:t>
                      </a:r>
                      <a:r>
                        <a:rPr lang="ru-RU" sz="1900" dirty="0" err="1">
                          <a:latin typeface="Times New Roman"/>
                          <a:ea typeface="Calibri"/>
                          <a:cs typeface="Times New Roman"/>
                        </a:rPr>
                        <a:t>бронхоспазма</a:t>
                      </a:r>
                      <a:r>
                        <a:rPr lang="ru-RU" sz="1900" dirty="0">
                          <a:latin typeface="Times New Roman"/>
                          <a:ea typeface="Calibri"/>
                          <a:cs typeface="Times New Roman"/>
                        </a:rPr>
                        <a:t>. Прием НПВП может приводить к появлению одышки у пациентов с «</a:t>
                      </a:r>
                      <a:r>
                        <a:rPr lang="ru-RU" sz="1900" dirty="0" err="1">
                          <a:latin typeface="Times New Roman"/>
                          <a:ea typeface="Calibri"/>
                          <a:cs typeface="Times New Roman"/>
                        </a:rPr>
                        <a:t>аспириновой</a:t>
                      </a:r>
                      <a:r>
                        <a:rPr lang="ru-RU" sz="1900" dirty="0">
                          <a:latin typeface="Times New Roman"/>
                          <a:ea typeface="Calibri"/>
                          <a:cs typeface="Times New Roman"/>
                        </a:rPr>
                        <a:t> триадой» (БА, </a:t>
                      </a:r>
                      <a:r>
                        <a:rPr lang="ru-RU" sz="1900" dirty="0" err="1">
                          <a:latin typeface="Times New Roman"/>
                          <a:ea typeface="Calibri"/>
                          <a:cs typeface="Times New Roman"/>
                        </a:rPr>
                        <a:t>полипоз</a:t>
                      </a:r>
                      <a:r>
                        <a:rPr lang="ru-RU" sz="1900" dirty="0">
                          <a:latin typeface="Times New Roman"/>
                          <a:ea typeface="Calibri"/>
                          <a:cs typeface="Times New Roman"/>
                        </a:rPr>
                        <a:t> носа, непереносимость ацетилсалициловой кислоты). Нарастание сердечной недостаточности или появление </a:t>
                      </a:r>
                      <a:r>
                        <a:rPr lang="ru-RU" sz="1900" dirty="0" err="1">
                          <a:latin typeface="Times New Roman"/>
                          <a:ea typeface="Calibri"/>
                          <a:cs typeface="Times New Roman"/>
                        </a:rPr>
                        <a:t>бронхообструкции</a:t>
                      </a:r>
                      <a:r>
                        <a:rPr lang="ru-RU" sz="1900" dirty="0">
                          <a:latin typeface="Times New Roman"/>
                          <a:ea typeface="Calibri"/>
                          <a:cs typeface="Times New Roman"/>
                        </a:rPr>
                        <a:t> может быть спровоцировано отменой препаратов, принимаемых по этому поводу</a:t>
                      </a:r>
                      <a:endParaRPr lang="ru-RU" sz="19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FDFD"/>
                    </a:solidFill>
                  </a:tcPr>
                </a:tc>
                <a:extLst>
                  <a:ext uri="{0D108BD9-81ED-4DB2-BD59-A6C34878D82A}">
                    <a16:rowId xmlns:a16="http://schemas.microsoft.com/office/drawing/2014/main" val="10001"/>
                  </a:ext>
                </a:extLst>
              </a:tr>
              <a:tr h="1006253">
                <a:tc>
                  <a:txBody>
                    <a:bodyPr/>
                    <a:lstStyle/>
                    <a:p>
                      <a:pPr algn="just">
                        <a:lnSpc>
                          <a:spcPct val="115000"/>
                        </a:lnSpc>
                        <a:spcAft>
                          <a:spcPts val="0"/>
                        </a:spcAft>
                      </a:pPr>
                      <a:r>
                        <a:rPr lang="ru-RU" sz="1900">
                          <a:latin typeface="Times New Roman"/>
                          <a:ea typeface="Calibri"/>
                          <a:cs typeface="Times New Roman"/>
                        </a:rPr>
                        <a:t>Вредные привычки</a:t>
                      </a:r>
                      <a:endParaRPr lang="ru-RU" sz="19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FDFD"/>
                    </a:solidFill>
                  </a:tcPr>
                </a:tc>
                <a:tc>
                  <a:txBody>
                    <a:bodyPr/>
                    <a:lstStyle/>
                    <a:p>
                      <a:pPr algn="just">
                        <a:lnSpc>
                          <a:spcPct val="115000"/>
                        </a:lnSpc>
                        <a:spcAft>
                          <a:spcPts val="0"/>
                        </a:spcAft>
                      </a:pPr>
                      <a:r>
                        <a:rPr lang="ru-RU" sz="1900" dirty="0">
                          <a:latin typeface="Times New Roman"/>
                          <a:ea typeface="Calibri"/>
                          <a:cs typeface="Times New Roman"/>
                        </a:rPr>
                        <a:t>Длительный стаж курения повышает риск рака легких и ХОБЛ. Злоупотребление алкоголем способно вызвать </a:t>
                      </a:r>
                      <a:r>
                        <a:rPr lang="ru-RU" sz="1900" dirty="0" err="1">
                          <a:latin typeface="Times New Roman"/>
                          <a:ea typeface="Calibri"/>
                          <a:cs typeface="Times New Roman"/>
                        </a:rPr>
                        <a:t>кардиомиопатию</a:t>
                      </a:r>
                      <a:r>
                        <a:rPr lang="ru-RU" sz="1900" dirty="0">
                          <a:latin typeface="Times New Roman"/>
                          <a:ea typeface="Calibri"/>
                          <a:cs typeface="Times New Roman"/>
                        </a:rPr>
                        <a:t>, нарушения сердечного ритма, сердечную недостаточность</a:t>
                      </a:r>
                      <a:endParaRPr lang="ru-RU" sz="19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FDFD"/>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1"/>
          <p:cNvSpPr>
            <a:spLocks noChangeArrowheads="1"/>
          </p:cNvSpPr>
          <p:nvPr/>
        </p:nvSpPr>
        <p:spPr bwMode="auto">
          <a:xfrm>
            <a:off x="381000" y="381001"/>
            <a:ext cx="11353801"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Выделяются следующие виды одышки: инспираторная, экспираторная и смешанная. </a:t>
            </a:r>
            <a:endParaRPr kumimoji="0" lang="ru-RU" sz="2400" b="0" i="0" u="none" strike="noStrike" cap="none" normalizeH="0" baseline="0" dirty="0">
              <a:ln>
                <a:noFill/>
              </a:ln>
              <a:solidFill>
                <a:srgbClr val="002060"/>
              </a:solidFill>
              <a:effectLst/>
              <a:latin typeface="Times New Roman" pitchFamily="18" charset="0"/>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2400" b="1" i="1"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Инспираторная одышка</a:t>
            </a:r>
            <a:r>
              <a:rPr kumimoji="0" lang="ru-RU" sz="24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характеризуется затрудненным вдохом. Этот вид одышки имеет место при обструкции верхних дыхательных путей, значительном уменьшении растяжимости легочной ткани (воспалительный или гемодинамический отек), </a:t>
            </a:r>
            <a:r>
              <a:rPr kumimoji="0" lang="ru-RU" sz="24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сдавлении</a:t>
            </a:r>
            <a:r>
              <a:rPr kumimoji="0" lang="ru-RU" sz="24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легкого или ограничении его экскурсии (гидроторакс, пневмоторакс, </a:t>
            </a:r>
            <a:r>
              <a:rPr kumimoji="0" lang="ru-RU" sz="24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фиброторакс</a:t>
            </a:r>
            <a:r>
              <a:rPr kumimoji="0" lang="ru-RU" sz="24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паралич дыхательной мускулатуры, выраженная деформация грудной клетки, анкилоз реберно-позвоночных сочленений и др.). </a:t>
            </a:r>
            <a:endParaRPr kumimoji="0" lang="ru-RU" sz="2400" b="0" i="0" u="none" strike="noStrike" cap="none" normalizeH="0" baseline="0" dirty="0">
              <a:ln>
                <a:noFill/>
              </a:ln>
              <a:solidFill>
                <a:srgbClr val="002060"/>
              </a:solidFill>
              <a:effectLst/>
              <a:latin typeface="Times New Roman" pitchFamily="18" charset="0"/>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2400" b="1" i="1"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Экспираторная одышка</a:t>
            </a:r>
            <a:r>
              <a:rPr kumimoji="0" lang="ru-RU" sz="24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характеризуется затруднением выдоха вследствие сужения просвета мелких бронхов и бронхиол. Выдох совершается медленно, иногда со свистом. Экспираторная одышка наблюдается, прежде всего, при ХОБЛ и бронхиальной астме. </a:t>
            </a:r>
            <a:endParaRPr kumimoji="0" lang="ru-RU" sz="2400" b="0" i="0" u="none" strike="noStrike" cap="none" normalizeH="0" baseline="0" dirty="0">
              <a:ln>
                <a:noFill/>
              </a:ln>
              <a:solidFill>
                <a:srgbClr val="002060"/>
              </a:solidFill>
              <a:effectLst/>
              <a:latin typeface="Times New Roman" pitchFamily="18" charset="0"/>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2400" b="1" i="1"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Смешанная одышка</a:t>
            </a:r>
            <a:r>
              <a:rPr kumimoji="0" lang="ru-RU" sz="24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при которой затруднен как вдох, так и выдох, обусловлена уменьшением дыхательной поверхности легких вследствие </a:t>
            </a:r>
            <a:r>
              <a:rPr kumimoji="0" lang="ru-RU" sz="24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бронхиолита</a:t>
            </a:r>
            <a:r>
              <a:rPr kumimoji="0" lang="ru-RU" sz="24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пневмонии, туберкулеза, инфаркта легкого, плеврального выпота, пневмоторакса.</a:t>
            </a:r>
            <a:endParaRPr kumimoji="0" lang="ru-RU" sz="2400" b="0" i="0" u="none" strike="noStrike" cap="none" normalizeH="0" baseline="0" dirty="0">
              <a:ln>
                <a:noFill/>
              </a:ln>
              <a:solidFill>
                <a:srgbClr val="002060"/>
              </a:solidFill>
              <a:effectLst/>
              <a:latin typeface="Times New Roman" pitchFamily="18" charset="0"/>
              <a:cs typeface="Times New Roman" pitchFamily="18"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1"/>
          <p:cNvSpPr>
            <a:spLocks noChangeArrowheads="1"/>
          </p:cNvSpPr>
          <p:nvPr/>
        </p:nvSpPr>
        <p:spPr bwMode="auto">
          <a:xfrm>
            <a:off x="609601" y="520244"/>
            <a:ext cx="11125200" cy="569386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26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Для диагностики </a:t>
            </a:r>
            <a:r>
              <a:rPr kumimoji="0" lang="ru-RU" sz="2600" b="1" i="1" u="sng" strike="noStrike" cap="none" normalizeH="0" baseline="0" dirty="0">
                <a:ln>
                  <a:noFill/>
                </a:ln>
                <a:solidFill>
                  <a:srgbClr val="002060"/>
                </a:solidFill>
                <a:effectLst/>
                <a:latin typeface="Times New Roman" pitchFamily="18" charset="0"/>
                <a:ea typeface="Calibri" pitchFamily="34" charset="0"/>
                <a:cs typeface="Times New Roman" pitchFamily="18" charset="0"/>
              </a:rPr>
              <a:t>кашля</a:t>
            </a:r>
            <a:r>
              <a:rPr kumimoji="0" lang="ru-RU" sz="26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проводится классический расспрос и осмотр пациента. Цель </a:t>
            </a:r>
            <a:r>
              <a:rPr kumimoji="0" lang="ru-RU" sz="2600" b="0" i="1"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расспроса</a:t>
            </a:r>
            <a:r>
              <a:rPr kumimoji="0" lang="ru-RU" sz="26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 исключить основные группы заболеваний как причины кашля. </a:t>
            </a:r>
          </a:p>
          <a:p>
            <a:pPr marL="0" marR="0" lvl="0" indent="450850" algn="just" defTabSz="914400" rtl="0" eaLnBrk="1" fontAlgn="base" latinLnBrk="0" hangingPunct="1">
              <a:lnSpc>
                <a:spcPct val="100000"/>
              </a:lnSpc>
              <a:spcBef>
                <a:spcPct val="0"/>
              </a:spcBef>
              <a:spcAft>
                <a:spcPct val="0"/>
              </a:spcAft>
              <a:buClrTx/>
              <a:buSzTx/>
              <a:buFont typeface="Wingdings" pitchFamily="2" charset="2"/>
              <a:buChar char="Ø"/>
              <a:tabLst/>
            </a:pPr>
            <a:r>
              <a:rPr kumimoji="0" lang="ru-RU" sz="26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Для этого определяются возраст и пол пациента, характеристики кашля; </a:t>
            </a:r>
          </a:p>
          <a:p>
            <a:pPr marL="0" marR="0" lvl="0" indent="450850" algn="just" defTabSz="914400" rtl="0" eaLnBrk="1" fontAlgn="base" latinLnBrk="0" hangingPunct="1">
              <a:lnSpc>
                <a:spcPct val="100000"/>
              </a:lnSpc>
              <a:spcBef>
                <a:spcPct val="0"/>
              </a:spcBef>
              <a:spcAft>
                <a:spcPct val="0"/>
              </a:spcAft>
              <a:buClrTx/>
              <a:buSzTx/>
              <a:buFont typeface="Wingdings" pitchFamily="2" charset="2"/>
              <a:buChar char="Ø"/>
              <a:tabLst/>
            </a:pPr>
            <a:r>
              <a:rPr lang="ru-RU" sz="2600" dirty="0">
                <a:solidFill>
                  <a:srgbClr val="002060"/>
                </a:solidFill>
                <a:latin typeface="Times New Roman" pitchFamily="18" charset="0"/>
                <a:ea typeface="Calibri" pitchFamily="34" charset="0"/>
                <a:cs typeface="Times New Roman" pitchFamily="18" charset="0"/>
              </a:rPr>
              <a:t>А</a:t>
            </a:r>
            <a:r>
              <a:rPr kumimoji="0" lang="ru-RU" sz="26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намнез настоящего заболевания: выясняются основные и второстепенные жалобы, особенно о дебюте болезни, клинике обострений, ремиссий, госпитализациях, эффектах лечений, динамике болезни;  </a:t>
            </a:r>
          </a:p>
          <a:p>
            <a:pPr marL="0" marR="0" lvl="0" indent="450850" algn="just" defTabSz="914400" rtl="0" eaLnBrk="1" fontAlgn="base" latinLnBrk="0" hangingPunct="1">
              <a:lnSpc>
                <a:spcPct val="100000"/>
              </a:lnSpc>
              <a:spcBef>
                <a:spcPct val="0"/>
              </a:spcBef>
              <a:spcAft>
                <a:spcPct val="0"/>
              </a:spcAft>
              <a:buClrTx/>
              <a:buSzTx/>
              <a:buFont typeface="Wingdings" pitchFamily="2" charset="2"/>
              <a:buChar char="Ø"/>
              <a:tabLst/>
            </a:pPr>
            <a:r>
              <a:rPr lang="ru-RU" sz="2600" dirty="0">
                <a:solidFill>
                  <a:srgbClr val="002060"/>
                </a:solidFill>
                <a:latin typeface="Times New Roman" pitchFamily="18" charset="0"/>
                <a:ea typeface="Calibri" pitchFamily="34" charset="0"/>
                <a:cs typeface="Times New Roman" pitchFamily="18" charset="0"/>
              </a:rPr>
              <a:t>П</a:t>
            </a:r>
            <a:r>
              <a:rPr kumimoji="0" lang="ru-RU" sz="26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рофессиональные вредности, увлечения, домашние животные; </a:t>
            </a:r>
          </a:p>
          <a:p>
            <a:pPr marL="0" marR="0" lvl="0" indent="450850" algn="just" defTabSz="914400" rtl="0" eaLnBrk="1" fontAlgn="base" latinLnBrk="0" hangingPunct="1">
              <a:lnSpc>
                <a:spcPct val="100000"/>
              </a:lnSpc>
              <a:spcBef>
                <a:spcPct val="0"/>
              </a:spcBef>
              <a:spcAft>
                <a:spcPct val="0"/>
              </a:spcAft>
              <a:buClrTx/>
              <a:buSzTx/>
              <a:buFont typeface="Wingdings" pitchFamily="2" charset="2"/>
              <a:buChar char="Ø"/>
              <a:tabLst/>
            </a:pPr>
            <a:r>
              <a:rPr lang="ru-RU" sz="2600" dirty="0">
                <a:solidFill>
                  <a:srgbClr val="002060"/>
                </a:solidFill>
                <a:latin typeface="Times New Roman" pitchFamily="18" charset="0"/>
                <a:ea typeface="Calibri" pitchFamily="34" charset="0"/>
                <a:cs typeface="Times New Roman" pitchFamily="18" charset="0"/>
              </a:rPr>
              <a:t>С</a:t>
            </a:r>
            <a:r>
              <a:rPr kumimoji="0" lang="ru-RU" sz="26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емейный анамнез; </a:t>
            </a:r>
          </a:p>
          <a:p>
            <a:pPr marL="0" marR="0" lvl="0" indent="450850" algn="just" defTabSz="914400" rtl="0" eaLnBrk="1" fontAlgn="base" latinLnBrk="0" hangingPunct="1">
              <a:lnSpc>
                <a:spcPct val="100000"/>
              </a:lnSpc>
              <a:spcBef>
                <a:spcPct val="0"/>
              </a:spcBef>
              <a:spcAft>
                <a:spcPct val="0"/>
              </a:spcAft>
              <a:buClrTx/>
              <a:buSzTx/>
              <a:buFont typeface="Wingdings" pitchFamily="2" charset="2"/>
              <a:buChar char="Ø"/>
              <a:tabLst/>
            </a:pPr>
            <a:r>
              <a:rPr lang="ru-RU" sz="2600" dirty="0">
                <a:solidFill>
                  <a:srgbClr val="002060"/>
                </a:solidFill>
                <a:latin typeface="Times New Roman" pitchFamily="18" charset="0"/>
                <a:ea typeface="Calibri" pitchFamily="34" charset="0"/>
                <a:cs typeface="Times New Roman" pitchFamily="18" charset="0"/>
              </a:rPr>
              <a:t>П</a:t>
            </a:r>
            <a:r>
              <a:rPr kumimoji="0" lang="ru-RU" sz="26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еренесённые ранее заболевания, операции; </a:t>
            </a:r>
          </a:p>
          <a:p>
            <a:pPr marL="0" marR="0" lvl="0" indent="450850" algn="just" defTabSz="914400" rtl="0" eaLnBrk="1" fontAlgn="base" latinLnBrk="0" hangingPunct="1">
              <a:lnSpc>
                <a:spcPct val="100000"/>
              </a:lnSpc>
              <a:spcBef>
                <a:spcPct val="0"/>
              </a:spcBef>
              <a:spcAft>
                <a:spcPct val="0"/>
              </a:spcAft>
              <a:buClrTx/>
              <a:buSzTx/>
              <a:buFont typeface="Wingdings" pitchFamily="2" charset="2"/>
              <a:buChar char="Ø"/>
              <a:tabLst/>
            </a:pPr>
            <a:r>
              <a:rPr lang="ru-RU" sz="2600" dirty="0">
                <a:solidFill>
                  <a:srgbClr val="002060"/>
                </a:solidFill>
                <a:latin typeface="Times New Roman" pitchFamily="18" charset="0"/>
                <a:ea typeface="Calibri" pitchFamily="34" charset="0"/>
                <a:cs typeface="Times New Roman" pitchFamily="18" charset="0"/>
              </a:rPr>
              <a:t>Л</a:t>
            </a:r>
            <a:r>
              <a:rPr kumimoji="0" lang="ru-RU" sz="26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екарственный, </a:t>
            </a:r>
            <a:r>
              <a:rPr kumimoji="0" lang="ru-RU" sz="26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аллергологический</a:t>
            </a:r>
            <a:r>
              <a:rPr kumimoji="0" lang="ru-RU" sz="26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гемотрансфузионный анамнез. </a:t>
            </a:r>
          </a:p>
          <a:p>
            <a:pPr marL="0" marR="0" lvl="0" indent="450850" algn="just" defTabSz="914400" rtl="0" eaLnBrk="1" fontAlgn="base" latinLnBrk="0" hangingPunct="1">
              <a:lnSpc>
                <a:spcPct val="100000"/>
              </a:lnSpc>
              <a:spcBef>
                <a:spcPct val="0"/>
              </a:spcBef>
              <a:spcAft>
                <a:spcPct val="0"/>
              </a:spcAft>
              <a:buClrTx/>
              <a:buSzTx/>
              <a:buFont typeface="Wingdings" pitchFamily="2" charset="2"/>
              <a:buChar char="Ø"/>
              <a:tabLst/>
            </a:pPr>
            <a:r>
              <a:rPr kumimoji="0" lang="ru-RU" sz="26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В истории жизни особое внимание уделяется образу жизни (вредным привычкам). Чаще всего появлению кашля предшествует курение, по крайней мере, 20 сигарет в день на протяжении 20 и более лет.</a:t>
            </a:r>
            <a:endParaRPr kumimoji="0" lang="ru-RU" sz="2600" b="0" i="0" u="none" strike="noStrike" cap="none" normalizeH="0" baseline="0" dirty="0">
              <a:ln>
                <a:noFill/>
              </a:ln>
              <a:solidFill>
                <a:srgbClr val="002060"/>
              </a:solidFill>
              <a:effectLst/>
              <a:latin typeface="Times New Roman" pitchFamily="18" charset="0"/>
              <a:cs typeface="Times New Roman" pitchFamily="18"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1"/>
          <p:cNvSpPr>
            <a:spLocks noChangeArrowheads="1"/>
          </p:cNvSpPr>
          <p:nvPr/>
        </p:nvSpPr>
        <p:spPr bwMode="auto">
          <a:xfrm>
            <a:off x="533401" y="538684"/>
            <a:ext cx="11049000" cy="569386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180975" algn="l"/>
              </a:tabLst>
            </a:pPr>
            <a:r>
              <a:rPr kumimoji="0" lang="ru-RU" sz="12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ru-RU" sz="28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Основные диагностические ориентиры  при наличии хронического кашля:</a:t>
            </a:r>
            <a:endParaRPr kumimoji="0" lang="ru-RU" sz="2800" b="0" i="0" u="none" strike="noStrike" cap="none" normalizeH="0" baseline="0" dirty="0">
              <a:ln>
                <a:noFill/>
              </a:ln>
              <a:solidFill>
                <a:srgbClr val="002060"/>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180975" algn="l"/>
              </a:tabLst>
            </a:pPr>
            <a:r>
              <a:rPr kumimoji="0" lang="ru-RU" sz="2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длительность кашля (до 8 недель или более 8 недель) </a:t>
            </a:r>
            <a:endParaRPr kumimoji="0" lang="ru-RU" sz="2800" b="0" i="0" u="none" strike="noStrike" cap="none" normalizeH="0" baseline="0" dirty="0">
              <a:ln>
                <a:noFill/>
              </a:ln>
              <a:solidFill>
                <a:srgbClr val="002060"/>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180975" algn="l"/>
              </a:tabLst>
            </a:pPr>
            <a:r>
              <a:rPr kumimoji="0" lang="ru-RU" sz="2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профессионально-бытовые вредности (контакты с раздражающими  веществами, в том числе курение) </a:t>
            </a:r>
            <a:endParaRPr kumimoji="0" lang="ru-RU" sz="2800" b="0" i="0" u="none" strike="noStrike" cap="none" normalizeH="0" baseline="0" dirty="0">
              <a:ln>
                <a:noFill/>
              </a:ln>
              <a:solidFill>
                <a:srgbClr val="002060"/>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180975" algn="l"/>
              </a:tabLst>
            </a:pPr>
            <a:r>
              <a:rPr kumimoji="0" lang="ru-RU" sz="2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предшествующая инфекция дыхательных путей </a:t>
            </a:r>
            <a:endParaRPr kumimoji="0" lang="ru-RU" sz="2800" b="0" i="0" u="none" strike="noStrike" cap="none" normalizeH="0" baseline="0" dirty="0">
              <a:ln>
                <a:noFill/>
              </a:ln>
              <a:solidFill>
                <a:srgbClr val="002060"/>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180975" algn="l"/>
              </a:tabLst>
            </a:pPr>
            <a:r>
              <a:rPr kumimoji="0" lang="ru-RU" sz="2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признаки аллергии (в т. ч. лекарственная, пищевая и др.) </a:t>
            </a:r>
            <a:endParaRPr kumimoji="0" lang="ru-RU" sz="2800" b="0" i="0" u="none" strike="noStrike" cap="none" normalizeH="0" baseline="0" dirty="0">
              <a:ln>
                <a:noFill/>
              </a:ln>
              <a:solidFill>
                <a:srgbClr val="002060"/>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180975" algn="l"/>
              </a:tabLst>
            </a:pPr>
            <a:r>
              <a:rPr kumimoji="0" lang="ru-RU" sz="2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выделения из носа </a:t>
            </a:r>
            <a:endParaRPr kumimoji="0" lang="ru-RU" sz="2800" b="0" i="0" u="none" strike="noStrike" cap="none" normalizeH="0" baseline="0" dirty="0">
              <a:ln>
                <a:noFill/>
              </a:ln>
              <a:solidFill>
                <a:srgbClr val="002060"/>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180975" algn="l"/>
              </a:tabLst>
            </a:pPr>
            <a:r>
              <a:rPr kumimoji="0" lang="ru-RU" sz="2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изжога и отрыжка </a:t>
            </a:r>
            <a:endParaRPr kumimoji="0" lang="ru-RU" sz="2800" b="0" i="0" u="none" strike="noStrike" cap="none" normalizeH="0" baseline="0" dirty="0">
              <a:ln>
                <a:noFill/>
              </a:ln>
              <a:solidFill>
                <a:srgbClr val="002060"/>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180975" algn="l"/>
              </a:tabLst>
            </a:pPr>
            <a:r>
              <a:rPr kumimoji="0" lang="ru-RU" sz="2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заболевание сердца </a:t>
            </a:r>
            <a:endParaRPr kumimoji="0" lang="ru-RU" sz="2800" b="0" i="0" u="none" strike="noStrike" cap="none" normalizeH="0" baseline="0" dirty="0">
              <a:ln>
                <a:noFill/>
              </a:ln>
              <a:solidFill>
                <a:srgbClr val="002060"/>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180975" algn="l"/>
              </a:tabLst>
            </a:pPr>
            <a:r>
              <a:rPr kumimoji="0" lang="ru-RU" sz="2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лихорадка </a:t>
            </a:r>
            <a:endParaRPr kumimoji="0" lang="ru-RU" sz="2800" b="0" i="0" u="none" strike="noStrike" cap="none" normalizeH="0" baseline="0" dirty="0">
              <a:ln>
                <a:noFill/>
              </a:ln>
              <a:solidFill>
                <a:srgbClr val="002060"/>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180975" algn="l"/>
              </a:tabLst>
            </a:pPr>
            <a:r>
              <a:rPr kumimoji="0" lang="ru-RU" sz="2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отделение мокроты и её характер </a:t>
            </a:r>
            <a:endParaRPr kumimoji="0" lang="ru-RU" sz="2800" b="0" i="0" u="none" strike="noStrike" cap="none" normalizeH="0" baseline="0" dirty="0">
              <a:ln>
                <a:noFill/>
              </a:ln>
              <a:solidFill>
                <a:srgbClr val="002060"/>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180975" algn="l"/>
              </a:tabLst>
            </a:pPr>
            <a:r>
              <a:rPr kumimoji="0" lang="ru-RU" sz="2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прием лекарственных препаратов (ингибиторы АПФ, </a:t>
            </a:r>
            <a:r>
              <a:rPr kumimoji="0" lang="ru-RU" sz="2800" b="0" i="1"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β</a:t>
            </a:r>
            <a:r>
              <a:rPr kumimoji="0" lang="ru-RU" sz="2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-блокаторы</a:t>
            </a:r>
            <a:r>
              <a:rPr kumimoji="0" lang="ru-RU" sz="2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endParaRPr kumimoji="0" lang="ru-RU" sz="2800" b="0" i="0" u="none" strike="noStrike" cap="none" normalizeH="0" baseline="0" dirty="0">
              <a:ln>
                <a:noFill/>
              </a:ln>
              <a:solidFill>
                <a:srgbClr val="002060"/>
              </a:solidFill>
              <a:effectLst/>
              <a:latin typeface="Times New Roman" pitchFamily="18" charset="0"/>
              <a:cs typeface="Times New Roman" pitchFamily="18"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Rectangle 1"/>
          <p:cNvSpPr>
            <a:spLocks noChangeArrowheads="1"/>
          </p:cNvSpPr>
          <p:nvPr/>
        </p:nvSpPr>
        <p:spPr bwMode="auto">
          <a:xfrm>
            <a:off x="1066799" y="1013698"/>
            <a:ext cx="10134601" cy="467820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l" defTabSz="914400" rtl="0" eaLnBrk="1" fontAlgn="base" latinLnBrk="0" hangingPunct="1">
              <a:lnSpc>
                <a:spcPct val="100000"/>
              </a:lnSpc>
              <a:spcBef>
                <a:spcPct val="0"/>
              </a:spcBef>
              <a:spcAft>
                <a:spcPct val="0"/>
              </a:spcAft>
              <a:buClrTx/>
              <a:buSzTx/>
              <a:buFontTx/>
              <a:buNone/>
              <a:tabLst/>
            </a:pPr>
            <a:r>
              <a:rPr kumimoji="0" lang="ru-RU" sz="2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Для оценки </a:t>
            </a:r>
            <a:r>
              <a:rPr kumimoji="0" lang="ru-RU" sz="2800" b="1" i="1" u="sng" strike="noStrike" cap="none" normalizeH="0" baseline="0" dirty="0">
                <a:ln>
                  <a:noFill/>
                </a:ln>
                <a:solidFill>
                  <a:srgbClr val="002060"/>
                </a:solidFill>
                <a:effectLst/>
                <a:latin typeface="Times New Roman" pitchFamily="18" charset="0"/>
                <a:ea typeface="Calibri" pitchFamily="34" charset="0"/>
                <a:cs typeface="Times New Roman" pitchFamily="18" charset="0"/>
              </a:rPr>
              <a:t>мокроты</a:t>
            </a:r>
            <a:r>
              <a:rPr kumimoji="0" lang="ru-RU" sz="2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как признака заболеваний органов дыхания при расспросе больного и непосредственном осмотре мокроты необходимо учесть многие ее свойства:</a:t>
            </a:r>
            <a:endParaRPr kumimoji="0" lang="ru-RU" sz="2800" b="0" i="0" u="none" strike="noStrike" cap="none" normalizeH="0" baseline="0" dirty="0">
              <a:ln>
                <a:noFill/>
              </a:ln>
              <a:solidFill>
                <a:srgbClr val="002060"/>
              </a:solidFill>
              <a:effectLst/>
              <a:latin typeface="Times New Roman" pitchFamily="18" charset="0"/>
              <a:cs typeface="Times New Roman" pitchFamily="18" charset="0"/>
            </a:endParaRPr>
          </a:p>
          <a:p>
            <a:pPr marL="0" marR="0" lvl="0" indent="450850" algn="l" defTabSz="914400" rtl="0" eaLnBrk="0" fontAlgn="base" latinLnBrk="0" hangingPunct="0">
              <a:lnSpc>
                <a:spcPct val="100000"/>
              </a:lnSpc>
              <a:spcBef>
                <a:spcPct val="0"/>
              </a:spcBef>
              <a:spcAft>
                <a:spcPct val="0"/>
              </a:spcAft>
              <a:buClrTx/>
              <a:buSzTx/>
              <a:buFontTx/>
              <a:buChar char="•"/>
              <a:tabLst/>
            </a:pPr>
            <a:r>
              <a:rPr kumimoji="0" lang="ru-RU" sz="2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количество (объем);</a:t>
            </a:r>
          </a:p>
          <a:p>
            <a:pPr marL="0" marR="0" lvl="0" indent="450850" algn="l" defTabSz="914400" rtl="0" eaLnBrk="0" fontAlgn="base" latinLnBrk="0" hangingPunct="0">
              <a:lnSpc>
                <a:spcPct val="100000"/>
              </a:lnSpc>
              <a:spcBef>
                <a:spcPct val="0"/>
              </a:spcBef>
              <a:spcAft>
                <a:spcPct val="0"/>
              </a:spcAft>
              <a:buClrTx/>
              <a:buSzTx/>
              <a:buFontTx/>
              <a:buChar char="•"/>
              <a:tabLst/>
            </a:pPr>
            <a:r>
              <a:rPr kumimoji="0" lang="ru-RU" sz="2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консистенцию;</a:t>
            </a:r>
          </a:p>
          <a:p>
            <a:pPr marL="0" marR="0" lvl="0" indent="450850" algn="l" defTabSz="914400" rtl="0" eaLnBrk="0" fontAlgn="base" latinLnBrk="0" hangingPunct="0">
              <a:lnSpc>
                <a:spcPct val="100000"/>
              </a:lnSpc>
              <a:spcBef>
                <a:spcPct val="0"/>
              </a:spcBef>
              <a:spcAft>
                <a:spcPct val="0"/>
              </a:spcAft>
              <a:buClrTx/>
              <a:buSzTx/>
              <a:buFontTx/>
              <a:buChar char="•"/>
              <a:tabLst/>
            </a:pPr>
            <a:r>
              <a:rPr kumimoji="0" lang="ru-RU" sz="2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характер мокроты;</a:t>
            </a:r>
          </a:p>
          <a:p>
            <a:pPr marL="0" marR="0" lvl="0" indent="450850" algn="l" defTabSz="914400" rtl="0" eaLnBrk="0" fontAlgn="base" latinLnBrk="0" hangingPunct="0">
              <a:lnSpc>
                <a:spcPct val="100000"/>
              </a:lnSpc>
              <a:spcBef>
                <a:spcPct val="0"/>
              </a:spcBef>
              <a:spcAft>
                <a:spcPct val="0"/>
              </a:spcAft>
              <a:buClrTx/>
              <a:buSzTx/>
              <a:buFontTx/>
              <a:buChar char="•"/>
              <a:tabLst/>
            </a:pPr>
            <a:r>
              <a:rPr kumimoji="0" lang="ru-RU" sz="2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характер отделения мокроты;</a:t>
            </a:r>
          </a:p>
          <a:p>
            <a:pPr marL="0" marR="0" lvl="0" indent="450850" algn="l" defTabSz="914400" rtl="0" eaLnBrk="0" fontAlgn="base" latinLnBrk="0" hangingPunct="0">
              <a:lnSpc>
                <a:spcPct val="100000"/>
              </a:lnSpc>
              <a:spcBef>
                <a:spcPct val="0"/>
              </a:spcBef>
              <a:spcAft>
                <a:spcPct val="0"/>
              </a:spcAft>
              <a:buClrTx/>
              <a:buSzTx/>
              <a:buFontTx/>
              <a:buChar char="•"/>
              <a:tabLst/>
            </a:pPr>
            <a:r>
              <a:rPr kumimoji="0" lang="ru-RU" sz="2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цвет;</a:t>
            </a:r>
          </a:p>
          <a:p>
            <a:pPr marL="0" marR="0" lvl="0" indent="450850" algn="l" defTabSz="914400" rtl="0" eaLnBrk="0" fontAlgn="base" latinLnBrk="0" hangingPunct="0">
              <a:lnSpc>
                <a:spcPct val="100000"/>
              </a:lnSpc>
              <a:spcBef>
                <a:spcPct val="0"/>
              </a:spcBef>
              <a:spcAft>
                <a:spcPct val="0"/>
              </a:spcAft>
              <a:buClrTx/>
              <a:buSzTx/>
              <a:buFontTx/>
              <a:buChar char="•"/>
              <a:tabLst/>
            </a:pPr>
            <a:r>
              <a:rPr kumimoji="0" lang="ru-RU" sz="2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запах;</a:t>
            </a:r>
          </a:p>
          <a:p>
            <a:pPr marL="0" marR="0" lvl="0" indent="450850" algn="l" defTabSz="914400" rtl="0" eaLnBrk="0" fontAlgn="base" latinLnBrk="0" hangingPunct="0">
              <a:lnSpc>
                <a:spcPct val="100000"/>
              </a:lnSpc>
              <a:spcBef>
                <a:spcPct val="0"/>
              </a:spcBef>
              <a:spcAft>
                <a:spcPct val="0"/>
              </a:spcAft>
              <a:buClrTx/>
              <a:buSzTx/>
              <a:buFontTx/>
              <a:buChar char="•"/>
              <a:tabLst/>
            </a:pPr>
            <a:r>
              <a:rPr kumimoji="0" lang="ru-RU" sz="2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примеси.</a:t>
            </a:r>
            <a:endParaRPr kumimoji="0" lang="ru-RU" sz="2800" b="0" i="0" u="none" strike="noStrike" cap="none" normalizeH="0" baseline="0" dirty="0">
              <a:ln>
                <a:noFill/>
              </a:ln>
              <a:solidFill>
                <a:srgbClr val="002060"/>
              </a:solidFill>
              <a:effectLst/>
              <a:latin typeface="Times New Roman" pitchFamily="18" charset="0"/>
              <a:cs typeface="Times New Roman" pitchFamily="18" charset="0"/>
            </a:endParaRPr>
          </a:p>
          <a:p>
            <a:pPr marL="0" marR="0" lvl="0" indent="45085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1"/>
          <p:cNvSpPr>
            <a:spLocks noChangeArrowheads="1"/>
          </p:cNvSpPr>
          <p:nvPr/>
        </p:nvSpPr>
        <p:spPr bwMode="auto">
          <a:xfrm>
            <a:off x="533401" y="1304330"/>
            <a:ext cx="11049000" cy="41549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tab pos="5334000" algn="l"/>
              </a:tabLst>
            </a:pPr>
            <a:r>
              <a:rPr kumimoji="0" lang="ru-RU" sz="24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ОДЫШКА </a:t>
            </a:r>
            <a:r>
              <a:rPr kumimoji="0" lang="ru-RU" sz="24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это субъективное ощущение нехватки воздуха, сопровождающееся изменением частоты, глубины и ритма дыхания, а также изменением соотношения фаз вдоха и выдоха.</a:t>
            </a:r>
            <a:endParaRPr kumimoji="0" lang="ru-RU" sz="2400" b="0" i="0" u="none" strike="noStrike" cap="none" normalizeH="0" baseline="0" dirty="0">
              <a:ln>
                <a:noFill/>
              </a:ln>
              <a:solidFill>
                <a:srgbClr val="002060"/>
              </a:solidFill>
              <a:effectLst/>
              <a:latin typeface="Times New Roman" pitchFamily="18" charset="0"/>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tab pos="5334000" algn="l"/>
              </a:tabLst>
            </a:pPr>
            <a:r>
              <a:rPr kumimoji="0" lang="ru-RU" sz="24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Различают </a:t>
            </a:r>
            <a:r>
              <a:rPr kumimoji="0" lang="ru-RU" sz="24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острую</a:t>
            </a:r>
            <a:r>
              <a:rPr kumimoji="0" lang="ru-RU" sz="24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и </a:t>
            </a:r>
            <a:r>
              <a:rPr kumimoji="0" lang="ru-RU" sz="24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хроническую</a:t>
            </a:r>
            <a:r>
              <a:rPr kumimoji="0" lang="ru-RU" sz="24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одышку. Под хронической понимают одышку, сохраняющуюся более 1 месяца. </a:t>
            </a:r>
            <a:endParaRPr kumimoji="0" lang="ru-RU" sz="2400" b="0" i="0" u="none" strike="noStrike" cap="none" normalizeH="0" baseline="0" dirty="0">
              <a:ln>
                <a:noFill/>
              </a:ln>
              <a:solidFill>
                <a:srgbClr val="002060"/>
              </a:solidFill>
              <a:effectLst/>
              <a:latin typeface="Times New Roman" pitchFamily="18" charset="0"/>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tab pos="5334000" algn="l"/>
              </a:tabLst>
            </a:pPr>
            <a:r>
              <a:rPr kumimoji="0" lang="ru-RU" sz="24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КАШЕЛЬ - </a:t>
            </a:r>
            <a:r>
              <a:rPr kumimoji="0" lang="ru-RU" sz="24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резкое выталкивание из дыхательных путей воздуха, который перед этим задерживается закрытой голосовой щелью.</a:t>
            </a:r>
            <a:endParaRPr kumimoji="0" lang="ru-RU" sz="2400" b="0" i="0" u="none" strike="noStrike" cap="none" normalizeH="0" baseline="0" dirty="0">
              <a:ln>
                <a:noFill/>
              </a:ln>
              <a:solidFill>
                <a:srgbClr val="002060"/>
              </a:solidFill>
              <a:effectLst/>
              <a:latin typeface="Times New Roman" pitchFamily="18" charset="0"/>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tab pos="5334000" algn="l"/>
              </a:tabLst>
            </a:pPr>
            <a:r>
              <a:rPr kumimoji="0" lang="ru-RU" sz="24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Больные с жалобой на кашель — одни из наиболее частых посетителей врачей первичного звена, терапевтов, пульмонологов, аллергологов, </a:t>
            </a:r>
            <a:r>
              <a:rPr kumimoji="0" lang="ru-RU" sz="24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оториноларингологов</a:t>
            </a:r>
            <a:r>
              <a:rPr kumimoji="0" lang="ru-RU" sz="24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и врачей других специальностей. Хронический кашель является изнуряющим симптомом, который может существенно ухудшать качество жизни. </a:t>
            </a:r>
            <a:endParaRPr kumimoji="0" lang="ru-RU" sz="2400" b="0" i="0" u="none" strike="noStrike" cap="none" normalizeH="0" baseline="0" dirty="0">
              <a:ln>
                <a:noFill/>
              </a:ln>
              <a:solidFill>
                <a:srgbClr val="002060"/>
              </a:solidFill>
              <a:effectLst/>
              <a:latin typeface="Times New Roman" pitchFamily="18" charset="0"/>
              <a:cs typeface="Times New Roman" pitchFamily="18"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1"/>
          <p:cNvSpPr>
            <a:spLocks noChangeArrowheads="1"/>
          </p:cNvSpPr>
          <p:nvPr/>
        </p:nvSpPr>
        <p:spPr bwMode="auto">
          <a:xfrm>
            <a:off x="609600" y="438583"/>
            <a:ext cx="10896600" cy="586314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25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1. Отхождение небольшого количества мокроты (15-20 мл в сутки) характерно для ларингитов и трахеитов, начальных стадий острого бронхита и пневмонии, некоторых вариантов хронической </a:t>
            </a:r>
            <a:r>
              <a:rPr kumimoji="0" lang="ru-RU" sz="25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обструктивной</a:t>
            </a:r>
            <a:r>
              <a:rPr kumimoji="0" lang="ru-RU" sz="25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болезни легких (ХОБЛ) и др.</a:t>
            </a:r>
            <a:endParaRPr kumimoji="0" lang="ru-RU" sz="2500" b="0" i="0" u="none" strike="noStrike" cap="none" normalizeH="0" baseline="0" dirty="0">
              <a:ln>
                <a:noFill/>
              </a:ln>
              <a:solidFill>
                <a:srgbClr val="002060"/>
              </a:solidFill>
              <a:effectLst/>
              <a:latin typeface="Times New Roman" pitchFamily="18" charset="0"/>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25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2. Большой объем суточной мокроты (0,5 л и более) характерен для полостного легочного процесса – абсцесс, бронхоэктатическая болезнь, гангрена легкого, а также для </a:t>
            </a:r>
            <a:r>
              <a:rPr kumimoji="0" lang="ru-RU" sz="25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вагусного</a:t>
            </a:r>
            <a:r>
              <a:rPr kumimoji="0" lang="ru-RU" sz="25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варианта бронхиальной астмы и отека легких. Последний характеризуется выделением большого количества жидкой, пенистой мокроты за короткое время (1-2 часа). </a:t>
            </a:r>
            <a:endParaRPr kumimoji="0" lang="ru-RU" sz="2500" b="0" i="0" u="none" strike="noStrike" cap="none" normalizeH="0" baseline="0" dirty="0">
              <a:ln>
                <a:noFill/>
              </a:ln>
              <a:solidFill>
                <a:srgbClr val="002060"/>
              </a:solidFill>
              <a:effectLst/>
              <a:latin typeface="Times New Roman" pitchFamily="18" charset="0"/>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25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Мокрота может выделяться равномерно в течение суток, в какое-то время суток, отделение мокроты может зависеть от положения тела больного.</a:t>
            </a:r>
            <a:endParaRPr kumimoji="0" lang="ru-RU" sz="2500" b="0" i="0" u="none" strike="noStrike" cap="none" normalizeH="0" baseline="0" dirty="0">
              <a:ln>
                <a:noFill/>
              </a:ln>
              <a:solidFill>
                <a:srgbClr val="002060"/>
              </a:solidFill>
              <a:effectLst/>
              <a:latin typeface="Times New Roman" pitchFamily="18" charset="0"/>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25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Вязкость мокроты зависит от количества слизи и фибрина, входящих в ее состав. Жидкая мокрота характерна для отека легких, «</a:t>
            </a:r>
            <a:r>
              <a:rPr kumimoji="0" lang="ru-RU" sz="25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вагусной</a:t>
            </a:r>
            <a:r>
              <a:rPr kumimoji="0" lang="ru-RU" sz="25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бронхиальной астмы. Очень густая, вязкая, клейкая мокрота типична для крупозной пневмонии.</a:t>
            </a:r>
            <a:endParaRPr kumimoji="0" lang="ru-RU" sz="2500" b="0" i="0" u="none" strike="noStrike" cap="none" normalizeH="0" baseline="0" dirty="0">
              <a:ln>
                <a:noFill/>
              </a:ln>
              <a:solidFill>
                <a:srgbClr val="002060"/>
              </a:solidFill>
              <a:effectLst/>
              <a:latin typeface="Times New Roman" pitchFamily="18" charset="0"/>
              <a:cs typeface="Times New Roman" pitchFamily="18"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1"/>
          <p:cNvSpPr>
            <a:spLocks noChangeArrowheads="1"/>
          </p:cNvSpPr>
          <p:nvPr/>
        </p:nvSpPr>
        <p:spPr bwMode="auto">
          <a:xfrm>
            <a:off x="381000" y="304800"/>
            <a:ext cx="11506201" cy="38164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ctr" defTabSz="914400" rtl="0" eaLnBrk="1" fontAlgn="base" latinLnBrk="0" hangingPunct="1">
              <a:lnSpc>
                <a:spcPct val="100000"/>
              </a:lnSpc>
              <a:spcBef>
                <a:spcPct val="0"/>
              </a:spcBef>
              <a:spcAft>
                <a:spcPct val="0"/>
              </a:spcAft>
              <a:buClrTx/>
              <a:buSzTx/>
              <a:buFontTx/>
              <a:buNone/>
              <a:tabLst/>
            </a:pPr>
            <a:r>
              <a:rPr kumimoji="0" lang="ru-RU" sz="2400" b="0" u="sng" strike="noStrike" cap="none" normalizeH="0" baseline="0" dirty="0">
                <a:ln>
                  <a:noFill/>
                </a:ln>
                <a:solidFill>
                  <a:srgbClr val="FF0000"/>
                </a:solidFill>
                <a:effectLst/>
                <a:latin typeface="Times New Roman" pitchFamily="18" charset="0"/>
                <a:ea typeface="Calibri" pitchFamily="34" charset="0"/>
                <a:cs typeface="Times New Roman" pitchFamily="18" charset="0"/>
              </a:rPr>
              <a:t>Виды мокроты </a:t>
            </a:r>
            <a:r>
              <a:rPr kumimoji="0" lang="ru-RU" sz="24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по характеру:</a:t>
            </a:r>
          </a:p>
          <a:p>
            <a:pPr marL="0" marR="0" lvl="0" indent="450850" algn="just" defTabSz="914400" rtl="0" eaLnBrk="0" fontAlgn="base" latinLnBrk="0" hangingPunct="0">
              <a:lnSpc>
                <a:spcPct val="100000"/>
              </a:lnSpc>
              <a:spcBef>
                <a:spcPct val="0"/>
              </a:spcBef>
              <a:spcAft>
                <a:spcPct val="0"/>
              </a:spcAft>
              <a:buClrTx/>
              <a:buSzTx/>
              <a:tabLst/>
            </a:pPr>
            <a:r>
              <a:rPr kumimoji="0" lang="ru-RU" sz="2000" b="1" i="1"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1. Слизистая мокрота </a:t>
            </a:r>
            <a:r>
              <a:rPr kumimoji="0" lang="ru-RU" sz="20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вязкая, бесцветная или беловатая, прозрачная, пристает к любой поверхности и с трудом от нее отрывается. Характерна для бронхитов, пневмоний, бронхиальной астмы.</a:t>
            </a:r>
          </a:p>
          <a:p>
            <a:pPr marL="0" marR="0" lvl="0" indent="450850" algn="just" defTabSz="914400" rtl="0" eaLnBrk="0" fontAlgn="base" latinLnBrk="0" hangingPunct="0">
              <a:lnSpc>
                <a:spcPct val="100000"/>
              </a:lnSpc>
              <a:spcBef>
                <a:spcPct val="0"/>
              </a:spcBef>
              <a:spcAft>
                <a:spcPct val="0"/>
              </a:spcAft>
              <a:buClrTx/>
              <a:buSzTx/>
              <a:tabLst/>
            </a:pPr>
            <a:r>
              <a:rPr kumimoji="0" lang="ru-RU" sz="2000" b="1" i="1"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2. Серозная мокрота </a:t>
            </a:r>
            <a:r>
              <a:rPr kumimoji="0" lang="ru-RU" sz="20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жидкая, прозрачная или </a:t>
            </a:r>
            <a:r>
              <a:rPr kumimoji="0" lang="ru-RU" sz="20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опалесцирующая</a:t>
            </a:r>
            <a:r>
              <a:rPr kumimoji="0" lang="ru-RU" sz="20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(похожа на мыльный раствор), легко пенится. При отеке легких она имеет розоватый оттенок (примеси крови), при </a:t>
            </a:r>
            <a:r>
              <a:rPr kumimoji="0" lang="ru-RU" sz="20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ваготонии</a:t>
            </a:r>
            <a:r>
              <a:rPr kumimoji="0" lang="ru-RU" sz="20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 не окрашена.</a:t>
            </a:r>
          </a:p>
          <a:p>
            <a:pPr marL="0" marR="0" lvl="0" indent="450850" algn="just" defTabSz="914400" rtl="0" eaLnBrk="0" fontAlgn="base" latinLnBrk="0" hangingPunct="0">
              <a:lnSpc>
                <a:spcPct val="100000"/>
              </a:lnSpc>
              <a:spcBef>
                <a:spcPct val="0"/>
              </a:spcBef>
              <a:spcAft>
                <a:spcPct val="0"/>
              </a:spcAft>
              <a:buClrTx/>
              <a:buSzTx/>
              <a:tabLst/>
            </a:pPr>
            <a:r>
              <a:rPr kumimoji="0" lang="ru-RU" sz="2000" b="1" i="1"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3. Гнойная мокрота </a:t>
            </a:r>
            <a:r>
              <a:rPr kumimoji="0" lang="ru-RU" sz="20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зеленовато-желтая или коричневая из-за примесей крови, </a:t>
            </a:r>
            <a:r>
              <a:rPr kumimoji="0" lang="ru-RU" sz="20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сливкообразной</a:t>
            </a:r>
            <a:r>
              <a:rPr kumimoji="0" lang="ru-RU" sz="20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консистенции, без запаха. Наблюдается при прорыве гнойника легких или плеврального гноя в бронх.</a:t>
            </a:r>
          </a:p>
          <a:p>
            <a:pPr marL="0" marR="0" lvl="0" indent="450850" algn="just" defTabSz="914400" rtl="0" eaLnBrk="0" fontAlgn="base" latinLnBrk="0" hangingPunct="0">
              <a:lnSpc>
                <a:spcPct val="100000"/>
              </a:lnSpc>
              <a:spcBef>
                <a:spcPct val="0"/>
              </a:spcBef>
              <a:spcAft>
                <a:spcPct val="0"/>
              </a:spcAft>
              <a:buClrTx/>
              <a:buSzTx/>
              <a:tabLst/>
            </a:pPr>
            <a:r>
              <a:rPr kumimoji="0" lang="ru-RU" sz="2000" b="1" i="1"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4. Слизисто-гнойная мокрота </a:t>
            </a:r>
            <a:r>
              <a:rPr kumimoji="0" lang="ru-RU" sz="20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(самый частый ее вид) характерна для большинства воспалительных заболеваний бронхов и легких.</a:t>
            </a:r>
          </a:p>
          <a:p>
            <a:pPr marL="0" marR="0" lvl="0" indent="45085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a:ln>
                <a:noFill/>
              </a:ln>
              <a:solidFill>
                <a:schemeClr val="tx1"/>
              </a:solidFill>
              <a:effectLst/>
              <a:latin typeface="Arial" pitchFamily="34" charset="0"/>
              <a:cs typeface="Arial" pitchFamily="34" charset="0"/>
            </a:endParaRPr>
          </a:p>
        </p:txBody>
      </p:sp>
      <p:pic>
        <p:nvPicPr>
          <p:cNvPr id="115714" name="Picture 2" descr="ÐÐ°ÑÑÐ¸Ð½ÐºÐ¸ Ð¿Ð¾ Ð·Ð°Ð¿ÑÐ¾ÑÑ Ð¼Ð¾ÐºÑÐ¾ÑÐ° ÑÐ¸ÑÑÐ½Ð¾Ðº"/>
          <p:cNvPicPr>
            <a:picLocks noChangeAspect="1" noChangeArrowheads="1"/>
          </p:cNvPicPr>
          <p:nvPr/>
        </p:nvPicPr>
        <p:blipFill>
          <a:blip r:embed="rId2" cstate="print"/>
          <a:srcRect/>
          <a:stretch>
            <a:fillRect/>
          </a:stretch>
        </p:blipFill>
        <p:spPr bwMode="auto">
          <a:xfrm>
            <a:off x="2057400" y="4038600"/>
            <a:ext cx="8001000" cy="2495551"/>
          </a:xfrm>
          <a:prstGeom prst="rect">
            <a:avLst/>
          </a:prstGeom>
          <a:noFill/>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14400" y="762000"/>
            <a:ext cx="10744200" cy="4832092"/>
          </a:xfrm>
          <a:prstGeom prst="rect">
            <a:avLst/>
          </a:prstGeom>
        </p:spPr>
        <p:txBody>
          <a:bodyPr wrap="square">
            <a:spAutoFit/>
          </a:bodyPr>
          <a:lstStyle/>
          <a:p>
            <a:pPr lvl="0" indent="450850" algn="just" eaLnBrk="0" fontAlgn="base" hangingPunct="0">
              <a:spcBef>
                <a:spcPct val="0"/>
              </a:spcBef>
              <a:spcAft>
                <a:spcPct val="0"/>
              </a:spcAft>
            </a:pPr>
            <a:r>
              <a:rPr lang="ru-RU" sz="2800" b="1" i="1" dirty="0">
                <a:solidFill>
                  <a:srgbClr val="002060"/>
                </a:solidFill>
                <a:latin typeface="Times New Roman" pitchFamily="18" charset="0"/>
                <a:ea typeface="Calibri" pitchFamily="34" charset="0"/>
                <a:cs typeface="Times New Roman" pitchFamily="18" charset="0"/>
              </a:rPr>
              <a:t>5. Серозно-слизисто-гнойная мокрота</a:t>
            </a:r>
            <a:r>
              <a:rPr lang="ru-RU" sz="2800" dirty="0">
                <a:solidFill>
                  <a:srgbClr val="002060"/>
                </a:solidFill>
                <a:latin typeface="Times New Roman" pitchFamily="18" charset="0"/>
                <a:ea typeface="Calibri" pitchFamily="34" charset="0"/>
                <a:cs typeface="Times New Roman" pitchFamily="18" charset="0"/>
              </a:rPr>
              <a:t>, характерная для абсцесса легких и бронхоэктатической болезни, при стоянии разделяется на 3 слоя:</a:t>
            </a:r>
            <a:endParaRPr lang="ru-RU" sz="2800" dirty="0">
              <a:solidFill>
                <a:srgbClr val="002060"/>
              </a:solidFill>
              <a:latin typeface="Times New Roman" pitchFamily="18" charset="0"/>
              <a:cs typeface="Times New Roman" pitchFamily="18" charset="0"/>
            </a:endParaRPr>
          </a:p>
          <a:p>
            <a:pPr lvl="0" indent="450850" algn="just" eaLnBrk="0" fontAlgn="base" hangingPunct="0">
              <a:spcBef>
                <a:spcPct val="0"/>
              </a:spcBef>
              <a:spcAft>
                <a:spcPct val="0"/>
              </a:spcAft>
              <a:buFontTx/>
              <a:buChar char="•"/>
            </a:pPr>
            <a:r>
              <a:rPr lang="ru-RU" sz="2800" dirty="0">
                <a:solidFill>
                  <a:srgbClr val="002060"/>
                </a:solidFill>
                <a:latin typeface="Times New Roman" pitchFamily="18" charset="0"/>
                <a:ea typeface="Calibri" pitchFamily="34" charset="0"/>
                <a:cs typeface="Times New Roman" pitchFamily="18" charset="0"/>
              </a:rPr>
              <a:t>верхний – пенистый, образован комками слизи;</a:t>
            </a:r>
          </a:p>
          <a:p>
            <a:pPr lvl="0" indent="450850" algn="just" eaLnBrk="0" fontAlgn="base" hangingPunct="0">
              <a:spcBef>
                <a:spcPct val="0"/>
              </a:spcBef>
              <a:spcAft>
                <a:spcPct val="0"/>
              </a:spcAft>
              <a:buFontTx/>
              <a:buChar char="•"/>
            </a:pPr>
            <a:r>
              <a:rPr lang="ru-RU" sz="2800" dirty="0">
                <a:solidFill>
                  <a:srgbClr val="002060"/>
                </a:solidFill>
                <a:latin typeface="Times New Roman" pitchFamily="18" charset="0"/>
                <a:ea typeface="Calibri" pitchFamily="34" charset="0"/>
                <a:cs typeface="Times New Roman" pitchFamily="18" charset="0"/>
              </a:rPr>
              <a:t>средний – жидкий, серозный;</a:t>
            </a:r>
          </a:p>
          <a:p>
            <a:pPr lvl="0" indent="450850" algn="just" eaLnBrk="0" fontAlgn="base" hangingPunct="0">
              <a:spcBef>
                <a:spcPct val="0"/>
              </a:spcBef>
              <a:spcAft>
                <a:spcPct val="0"/>
              </a:spcAft>
              <a:buFontTx/>
              <a:buChar char="•"/>
            </a:pPr>
            <a:r>
              <a:rPr lang="ru-RU" sz="2800" dirty="0">
                <a:solidFill>
                  <a:srgbClr val="002060"/>
                </a:solidFill>
                <a:latin typeface="Times New Roman" pitchFamily="18" charset="0"/>
                <a:ea typeface="Calibri" pitchFamily="34" charset="0"/>
                <a:cs typeface="Times New Roman" pitchFamily="18" charset="0"/>
              </a:rPr>
              <a:t>нижний – комковато-илистый – гнойный.</a:t>
            </a:r>
          </a:p>
          <a:p>
            <a:pPr lvl="0" indent="450850" algn="just" eaLnBrk="0" fontAlgn="base" hangingPunct="0">
              <a:spcBef>
                <a:spcPct val="0"/>
              </a:spcBef>
              <a:spcAft>
                <a:spcPct val="0"/>
              </a:spcAft>
            </a:pPr>
            <a:r>
              <a:rPr lang="ru-RU" sz="2800" b="1" i="1" dirty="0">
                <a:solidFill>
                  <a:srgbClr val="002060"/>
                </a:solidFill>
                <a:latin typeface="Times New Roman" pitchFamily="18" charset="0"/>
                <a:ea typeface="Calibri" pitchFamily="34" charset="0"/>
                <a:cs typeface="Times New Roman" pitchFamily="18" charset="0"/>
              </a:rPr>
              <a:t>6. Гнилостная мокрота</a:t>
            </a:r>
            <a:r>
              <a:rPr lang="ru-RU" sz="2800" dirty="0">
                <a:solidFill>
                  <a:srgbClr val="002060"/>
                </a:solidFill>
                <a:latin typeface="Times New Roman" pitchFamily="18" charset="0"/>
                <a:ea typeface="Calibri" pitchFamily="34" charset="0"/>
                <a:cs typeface="Times New Roman" pitchFamily="18" charset="0"/>
              </a:rPr>
              <a:t>, наблюдаемая при гангрене легких, так же часто бывает трехслойной, но отличается крайне неприятным гнилостным запахом.</a:t>
            </a:r>
          </a:p>
          <a:p>
            <a:pPr lvl="0" indent="450850" algn="just" eaLnBrk="0" fontAlgn="base" hangingPunct="0">
              <a:spcBef>
                <a:spcPct val="0"/>
              </a:spcBef>
              <a:spcAft>
                <a:spcPct val="0"/>
              </a:spcAft>
            </a:pPr>
            <a:r>
              <a:rPr lang="ru-RU" sz="2800" b="1" i="1" dirty="0">
                <a:solidFill>
                  <a:srgbClr val="002060"/>
                </a:solidFill>
                <a:latin typeface="Times New Roman" pitchFamily="18" charset="0"/>
                <a:ea typeface="Calibri" pitchFamily="34" charset="0"/>
                <a:cs typeface="Times New Roman" pitchFamily="18" charset="0"/>
              </a:rPr>
              <a:t>7. Кровянистая мокрота </a:t>
            </a:r>
            <a:r>
              <a:rPr lang="ru-RU" sz="2800" dirty="0">
                <a:solidFill>
                  <a:srgbClr val="002060"/>
                </a:solidFill>
                <a:latin typeface="Times New Roman" pitchFamily="18" charset="0"/>
                <a:ea typeface="Calibri" pitchFamily="34" charset="0"/>
                <a:cs typeface="Times New Roman" pitchFamily="18" charset="0"/>
              </a:rPr>
              <a:t>– содержит примеси крови, определяемые визуально.</a:t>
            </a:r>
            <a:endParaRPr lang="ru-RU" sz="2800" dirty="0">
              <a:solidFill>
                <a:srgbClr val="002060"/>
              </a:solidFill>
              <a:latin typeface="Times New Roman" pitchFamily="18" charset="0"/>
              <a:cs typeface="Times New Roman" pitchFamily="18"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ectangle 1"/>
          <p:cNvSpPr>
            <a:spLocks noChangeArrowheads="1"/>
          </p:cNvSpPr>
          <p:nvPr/>
        </p:nvSpPr>
        <p:spPr bwMode="auto">
          <a:xfrm>
            <a:off x="228601" y="115417"/>
            <a:ext cx="11582400" cy="632480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27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Примеси в мокроте:</a:t>
            </a:r>
            <a:endParaRPr kumimoji="0" lang="ru-RU" sz="2700" b="0" i="0" u="none" strike="noStrike" cap="none" normalizeH="0" baseline="0" dirty="0">
              <a:ln>
                <a:noFill/>
              </a:ln>
              <a:solidFill>
                <a:srgbClr val="002060"/>
              </a:solidFill>
              <a:effectLst/>
              <a:latin typeface="Times New Roman" pitchFamily="18" charset="0"/>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2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1) частицы пищи (аспирация пищи, пищеводно-трахеальный свищ);</a:t>
            </a:r>
            <a:endParaRPr kumimoji="0" lang="ru-RU" sz="2700" b="0" i="0" u="none" strike="noStrike" cap="none" normalizeH="0" baseline="0" dirty="0">
              <a:ln>
                <a:noFill/>
              </a:ln>
              <a:solidFill>
                <a:srgbClr val="002060"/>
              </a:solidFill>
              <a:effectLst/>
              <a:latin typeface="Times New Roman" pitchFamily="18" charset="0"/>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2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2) кровь (абсцесс легких, туберкулез, бронхоэктазии, отек легких, отек бронха и др.);</a:t>
            </a:r>
            <a:endParaRPr kumimoji="0" lang="ru-RU" sz="2700" b="0" i="0" u="none" strike="noStrike" cap="none" normalizeH="0" baseline="0" dirty="0">
              <a:ln>
                <a:noFill/>
              </a:ln>
              <a:solidFill>
                <a:srgbClr val="002060"/>
              </a:solidFill>
              <a:effectLst/>
              <a:latin typeface="Times New Roman" pitchFamily="18" charset="0"/>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2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3) желчь (при </a:t>
            </a:r>
            <a:r>
              <a:rPr kumimoji="0" lang="ru-RU" sz="27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желтухах</a:t>
            </a:r>
            <a:r>
              <a:rPr kumimoji="0" lang="ru-RU" sz="2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a:t>
            </a:r>
            <a:endParaRPr kumimoji="0" lang="ru-RU" sz="2700" b="0" i="0" u="none" strike="noStrike" cap="none" normalizeH="0" baseline="0" dirty="0">
              <a:ln>
                <a:noFill/>
              </a:ln>
              <a:solidFill>
                <a:srgbClr val="002060"/>
              </a:solidFill>
              <a:effectLst/>
              <a:latin typeface="Times New Roman" pitchFamily="18" charset="0"/>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2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4) кусочки омертвевшей легочной ткани (серо-черные клочки) – признак гангрены легких;</a:t>
            </a:r>
            <a:endParaRPr kumimoji="0" lang="ru-RU" sz="2700" b="0" i="0" u="none" strike="noStrike" cap="none" normalizeH="0" baseline="0" dirty="0">
              <a:ln>
                <a:noFill/>
              </a:ln>
              <a:solidFill>
                <a:srgbClr val="002060"/>
              </a:solidFill>
              <a:effectLst/>
              <a:latin typeface="Times New Roman" pitchFamily="18" charset="0"/>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2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5) обломки омертвевшего хряща бронхов (абсцесс легких, туберкулез);</a:t>
            </a:r>
            <a:endParaRPr kumimoji="0" lang="ru-RU" sz="2700" b="0" i="0" u="none" strike="noStrike" cap="none" normalizeH="0" baseline="0" dirty="0">
              <a:ln>
                <a:noFill/>
              </a:ln>
              <a:solidFill>
                <a:srgbClr val="002060"/>
              </a:solidFill>
              <a:effectLst/>
              <a:latin typeface="Times New Roman" pitchFamily="18" charset="0"/>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2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6) </a:t>
            </a:r>
            <a:r>
              <a:rPr kumimoji="0" lang="ru-RU" sz="27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дитриховские</a:t>
            </a:r>
            <a:r>
              <a:rPr kumimoji="0" lang="ru-RU" sz="2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пробки – желтоватые зловонные клубочки величиной с просяное зерно, состоящие из лейкоцитов, тканевого детрита и бактерий (гангрена легких);</a:t>
            </a:r>
            <a:endParaRPr kumimoji="0" lang="ru-RU" sz="2700" b="0" i="0" u="none" strike="noStrike" cap="none" normalizeH="0" baseline="0" dirty="0">
              <a:ln>
                <a:noFill/>
              </a:ln>
              <a:solidFill>
                <a:srgbClr val="002060"/>
              </a:solidFill>
              <a:effectLst/>
              <a:latin typeface="Times New Roman" pitchFamily="18" charset="0"/>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2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7) спиралевидные нити длиной в 1-2 см – спирали </a:t>
            </a:r>
            <a:r>
              <a:rPr kumimoji="0" lang="ru-RU" sz="27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Куршмана</a:t>
            </a:r>
            <a:r>
              <a:rPr kumimoji="0" lang="ru-RU" sz="2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 признак бронхиальной астмы;</a:t>
            </a:r>
            <a:endParaRPr kumimoji="0" lang="ru-RU" sz="2700" b="0" i="0" u="none" strike="noStrike" cap="none" normalizeH="0" baseline="0" dirty="0">
              <a:ln>
                <a:noFill/>
              </a:ln>
              <a:solidFill>
                <a:srgbClr val="002060"/>
              </a:solidFill>
              <a:effectLst/>
              <a:latin typeface="Times New Roman" pitchFamily="18" charset="0"/>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2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8) напоминающие ветвь дерева слепки бронхов, состоящие из фибрина, характерны для фибринозного бронхита, крупозной пневмонии.</a:t>
            </a:r>
            <a:endParaRPr kumimoji="0" lang="ru-RU" sz="2700" b="0" i="0" u="none" strike="noStrike" cap="none" normalizeH="0" baseline="0" dirty="0">
              <a:ln>
                <a:noFill/>
              </a:ln>
              <a:solidFill>
                <a:srgbClr val="002060"/>
              </a:solidFill>
              <a:effectLst/>
              <a:latin typeface="Times New Roman" pitchFamily="18" charset="0"/>
              <a:cs typeface="Times New Roman" pitchFamily="18"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1"/>
          <p:cNvSpPr>
            <a:spLocks noChangeArrowheads="1"/>
          </p:cNvSpPr>
          <p:nvPr/>
        </p:nvSpPr>
        <p:spPr bwMode="auto">
          <a:xfrm>
            <a:off x="838200" y="1295400"/>
            <a:ext cx="10744201" cy="35394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ctr" defTabSz="914400" rtl="0" eaLnBrk="1" fontAlgn="base" latinLnBrk="0" hangingPunct="1">
              <a:lnSpc>
                <a:spcPct val="100000"/>
              </a:lnSpc>
              <a:spcBef>
                <a:spcPct val="0"/>
              </a:spcBef>
              <a:spcAft>
                <a:spcPct val="0"/>
              </a:spcAft>
              <a:buClrTx/>
              <a:buSzTx/>
              <a:buFontTx/>
              <a:buNone/>
              <a:tabLst/>
            </a:pPr>
            <a:r>
              <a:rPr kumimoji="0" lang="ru-RU" sz="28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Запах мокроты.</a:t>
            </a:r>
            <a:endParaRPr kumimoji="0" lang="ru-RU" sz="2800" b="0" i="0" u="none" strike="noStrike" cap="none" normalizeH="0" baseline="0" dirty="0">
              <a:ln>
                <a:noFill/>
              </a:ln>
              <a:solidFill>
                <a:srgbClr val="002060"/>
              </a:solidFill>
              <a:effectLst/>
              <a:latin typeface="Times New Roman" pitchFamily="18" charset="0"/>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2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Чаще всего мокрота запаха не имеет. При ее стоянии появляется затхлый запах.</a:t>
            </a:r>
            <a:endParaRPr kumimoji="0" lang="ru-RU" sz="2800" b="0" i="0" u="none" strike="noStrike" cap="none" normalizeH="0" baseline="0" dirty="0">
              <a:ln>
                <a:noFill/>
              </a:ln>
              <a:solidFill>
                <a:srgbClr val="002060"/>
              </a:solidFill>
              <a:effectLst/>
              <a:latin typeface="Times New Roman" pitchFamily="18" charset="0"/>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2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Зловонная с гнилостным запахом мокрота, характерна для гангрены легкого, а иногда и для бронхоэктатической болезни, абсцесса легкого, обусловленных анаэробной микрофлорой.</a:t>
            </a:r>
            <a:endParaRPr kumimoji="0" lang="ru-RU" sz="2800" b="0" i="0" u="none" strike="noStrike" cap="none" normalizeH="0" baseline="0" dirty="0">
              <a:ln>
                <a:noFill/>
              </a:ln>
              <a:solidFill>
                <a:srgbClr val="002060"/>
              </a:solidFill>
              <a:effectLst/>
              <a:latin typeface="Times New Roman" pitchFamily="18" charset="0"/>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2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Запах пригорелого мяса характерен для мокроты при пневмонии, вызванной палочкой </a:t>
            </a:r>
            <a:r>
              <a:rPr kumimoji="0" lang="ru-RU" sz="2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Фридлендера</a:t>
            </a:r>
            <a:r>
              <a:rPr kumimoji="0" lang="ru-RU" sz="2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ru-RU" sz="2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Klebsiella</a:t>
            </a:r>
            <a:r>
              <a:rPr kumimoji="0" lang="ru-RU" sz="2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ru-RU" sz="2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pneumoniae</a:t>
            </a:r>
            <a:r>
              <a:rPr kumimoji="0" lang="ru-RU" sz="2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a:t>
            </a:r>
            <a:endParaRPr kumimoji="0" lang="ru-RU" sz="2800" b="0" i="0" u="none" strike="noStrike" cap="none" normalizeH="0" baseline="0" dirty="0">
              <a:ln>
                <a:noFill/>
              </a:ln>
              <a:solidFill>
                <a:srgbClr val="002060"/>
              </a:solidFill>
              <a:effectLst/>
              <a:latin typeface="Times New Roman" pitchFamily="18" charset="0"/>
              <a:cs typeface="Times New Roman" pitchFamily="18"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1"/>
          <p:cNvSpPr>
            <a:spLocks noChangeArrowheads="1"/>
          </p:cNvSpPr>
          <p:nvPr/>
        </p:nvSpPr>
        <p:spPr bwMode="auto">
          <a:xfrm>
            <a:off x="6705600" y="1143000"/>
            <a:ext cx="5029200" cy="517064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defTabSz="914400" rtl="0" eaLnBrk="0" fontAlgn="base" latinLnBrk="0" hangingPunct="0">
              <a:lnSpc>
                <a:spcPct val="100000"/>
              </a:lnSpc>
              <a:spcBef>
                <a:spcPct val="0"/>
              </a:spcBef>
              <a:spcAft>
                <a:spcPct val="0"/>
              </a:spcAft>
              <a:buClrTx/>
              <a:buSzTx/>
              <a:buFontTx/>
              <a:buChar char="•"/>
              <a:tabLst/>
            </a:pPr>
            <a:r>
              <a:rPr kumimoji="0" lang="ru-RU" sz="2600" b="0" i="1"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продолжительность</a:t>
            </a:r>
            <a:endParaRPr kumimoji="0" lang="ru-RU" sz="26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endParaRPr>
          </a:p>
          <a:p>
            <a:pPr marL="0" marR="0" lvl="0" indent="450850" defTabSz="914400" rtl="0" eaLnBrk="0" fontAlgn="base" latinLnBrk="0" hangingPunct="0">
              <a:lnSpc>
                <a:spcPct val="100000"/>
              </a:lnSpc>
              <a:spcBef>
                <a:spcPct val="0"/>
              </a:spcBef>
              <a:spcAft>
                <a:spcPct val="0"/>
              </a:spcAft>
              <a:buClrTx/>
              <a:buSzTx/>
              <a:buFontTx/>
              <a:buChar char="•"/>
              <a:tabLst/>
            </a:pPr>
            <a:r>
              <a:rPr kumimoji="0" lang="ru-RU" sz="2600" b="0" i="1"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глубину</a:t>
            </a:r>
            <a:endParaRPr kumimoji="0" lang="ru-RU" sz="26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endParaRPr>
          </a:p>
          <a:p>
            <a:pPr marL="0" marR="0" lvl="0" indent="450850" defTabSz="914400" rtl="0" eaLnBrk="0" fontAlgn="base" latinLnBrk="0" hangingPunct="0">
              <a:lnSpc>
                <a:spcPct val="100000"/>
              </a:lnSpc>
              <a:spcBef>
                <a:spcPct val="0"/>
              </a:spcBef>
              <a:spcAft>
                <a:spcPct val="0"/>
              </a:spcAft>
              <a:buClrTx/>
              <a:buSzTx/>
              <a:buFontTx/>
              <a:buChar char="•"/>
              <a:tabLst/>
            </a:pPr>
            <a:r>
              <a:rPr kumimoji="0" lang="ru-RU" sz="2600" b="0" i="1"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факторы, провоцирующие боль</a:t>
            </a:r>
            <a:endParaRPr kumimoji="0" lang="ru-RU" sz="26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endParaRPr>
          </a:p>
          <a:p>
            <a:pPr marL="0" marR="0" lvl="0" indent="450850" defTabSz="914400" rtl="0" eaLnBrk="0" fontAlgn="base" latinLnBrk="0" hangingPunct="0">
              <a:lnSpc>
                <a:spcPct val="100000"/>
              </a:lnSpc>
              <a:spcBef>
                <a:spcPct val="0"/>
              </a:spcBef>
              <a:spcAft>
                <a:spcPct val="0"/>
              </a:spcAft>
              <a:buClrTx/>
              <a:buSzTx/>
              <a:buFontTx/>
              <a:buChar char="•"/>
              <a:tabLst/>
            </a:pPr>
            <a:r>
              <a:rPr kumimoji="0" lang="ru-RU" sz="2600" b="0" i="1"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локализацию</a:t>
            </a:r>
            <a:endParaRPr kumimoji="0" lang="ru-RU" sz="26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endParaRPr>
          </a:p>
          <a:p>
            <a:pPr marL="0" marR="0" lvl="0" indent="450850" defTabSz="914400" rtl="0" eaLnBrk="0" fontAlgn="base" latinLnBrk="0" hangingPunct="0">
              <a:lnSpc>
                <a:spcPct val="100000"/>
              </a:lnSpc>
              <a:spcBef>
                <a:spcPct val="0"/>
              </a:spcBef>
              <a:spcAft>
                <a:spcPct val="0"/>
              </a:spcAft>
              <a:buClrTx/>
              <a:buSzTx/>
              <a:buFontTx/>
              <a:buChar char="•"/>
              <a:tabLst/>
            </a:pPr>
            <a:r>
              <a:rPr kumimoji="0" lang="ru-RU" sz="2600" b="0" i="1"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обстоятельства купирования боли </a:t>
            </a:r>
            <a:endParaRPr kumimoji="0" lang="ru-RU" sz="26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endParaRPr>
          </a:p>
          <a:p>
            <a:pPr marL="0" marR="0" lvl="0" indent="450850" defTabSz="914400" rtl="0" eaLnBrk="0" fontAlgn="base" latinLnBrk="0" hangingPunct="0">
              <a:lnSpc>
                <a:spcPct val="100000"/>
              </a:lnSpc>
              <a:spcBef>
                <a:spcPct val="0"/>
              </a:spcBef>
              <a:spcAft>
                <a:spcPct val="0"/>
              </a:spcAft>
              <a:buClrTx/>
              <a:buSzTx/>
              <a:buFontTx/>
              <a:buChar char="•"/>
              <a:tabLst/>
            </a:pPr>
            <a:r>
              <a:rPr kumimoji="0" lang="ru-RU" sz="2600" b="0" i="1"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связь с дыхательными движениями </a:t>
            </a:r>
            <a:r>
              <a:rPr kumimoji="0" lang="ru-RU" sz="26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(боль при заболеваниях органов дыхания – обычно связана с глубоким дыханием и кашлем).</a:t>
            </a:r>
            <a:endParaRPr kumimoji="0" lang="ru-RU" sz="2600" b="0" i="0" u="none" strike="noStrike" cap="none" normalizeH="0" baseline="0" dirty="0">
              <a:ln>
                <a:noFill/>
              </a:ln>
              <a:solidFill>
                <a:srgbClr val="002060"/>
              </a:solidFill>
              <a:effectLst/>
              <a:latin typeface="Times New Roman" pitchFamily="18" charset="0"/>
              <a:cs typeface="Times New Roman" pitchFamily="18" charset="0"/>
            </a:endParaRPr>
          </a:p>
          <a:p>
            <a:pPr marL="0" marR="0" lvl="0" indent="45085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a:ln>
                <a:noFill/>
              </a:ln>
              <a:solidFill>
                <a:schemeClr val="tx1"/>
              </a:solidFill>
              <a:effectLst/>
              <a:latin typeface="Arial" pitchFamily="34" charset="0"/>
              <a:cs typeface="Arial" pitchFamily="34" charset="0"/>
            </a:endParaRPr>
          </a:p>
        </p:txBody>
      </p:sp>
      <p:pic>
        <p:nvPicPr>
          <p:cNvPr id="112642" name="Picture 2" descr="ÐÐ°ÑÑÐ¸Ð½ÐºÐ¸ Ð¿Ð¾ Ð·Ð°Ð¿ÑÐ¾ÑÑ Ð±Ð¾Ð»Ñ Ð² Ð³ÑÑÐ´Ð½Ð¾Ð¹ ÐºÐ»ÐµÑÐºÐµ"/>
          <p:cNvPicPr>
            <a:picLocks noChangeAspect="1" noChangeArrowheads="1"/>
          </p:cNvPicPr>
          <p:nvPr/>
        </p:nvPicPr>
        <p:blipFill>
          <a:blip r:embed="rId2" cstate="print"/>
          <a:srcRect/>
          <a:stretch>
            <a:fillRect/>
          </a:stretch>
        </p:blipFill>
        <p:spPr bwMode="auto">
          <a:xfrm>
            <a:off x="304800" y="1295400"/>
            <a:ext cx="6019800" cy="3386138"/>
          </a:xfrm>
          <a:prstGeom prst="rect">
            <a:avLst/>
          </a:prstGeom>
          <a:noFill/>
        </p:spPr>
      </p:pic>
      <p:sp>
        <p:nvSpPr>
          <p:cNvPr id="4" name="Прямоугольник 3"/>
          <p:cNvSpPr/>
          <p:nvPr/>
        </p:nvSpPr>
        <p:spPr>
          <a:xfrm>
            <a:off x="304800" y="304800"/>
            <a:ext cx="11353800" cy="523220"/>
          </a:xfrm>
          <a:prstGeom prst="rect">
            <a:avLst/>
          </a:prstGeom>
        </p:spPr>
        <p:txBody>
          <a:bodyPr wrap="square">
            <a:spAutoFit/>
          </a:bodyPr>
          <a:lstStyle/>
          <a:p>
            <a:pPr lvl="0" indent="450850" fontAlgn="base">
              <a:spcBef>
                <a:spcPct val="0"/>
              </a:spcBef>
              <a:spcAft>
                <a:spcPct val="0"/>
              </a:spcAft>
            </a:pPr>
            <a:r>
              <a:rPr lang="ru-RU" sz="2800" dirty="0">
                <a:solidFill>
                  <a:srgbClr val="002060"/>
                </a:solidFill>
                <a:latin typeface="Times New Roman" pitchFamily="18" charset="0"/>
                <a:ea typeface="Calibri" pitchFamily="34" charset="0"/>
                <a:cs typeface="Times New Roman" pitchFamily="18" charset="0"/>
              </a:rPr>
              <a:t>При жалобе больного на </a:t>
            </a:r>
            <a:r>
              <a:rPr lang="ru-RU" sz="2800" b="1" i="1" u="sng" dirty="0">
                <a:solidFill>
                  <a:srgbClr val="002060"/>
                </a:solidFill>
                <a:latin typeface="Times New Roman" pitchFamily="18" charset="0"/>
                <a:ea typeface="Calibri" pitchFamily="34" charset="0"/>
                <a:cs typeface="Times New Roman" pitchFamily="18" charset="0"/>
              </a:rPr>
              <a:t>боль в грудной клетке</a:t>
            </a:r>
            <a:r>
              <a:rPr lang="ru-RU" sz="2800" b="1" dirty="0">
                <a:solidFill>
                  <a:srgbClr val="002060"/>
                </a:solidFill>
                <a:latin typeface="Times New Roman" pitchFamily="18" charset="0"/>
                <a:ea typeface="Calibri" pitchFamily="34" charset="0"/>
                <a:cs typeface="Times New Roman" pitchFamily="18" charset="0"/>
              </a:rPr>
              <a:t> </a:t>
            </a:r>
            <a:r>
              <a:rPr lang="ru-RU" sz="2800" dirty="0">
                <a:solidFill>
                  <a:srgbClr val="002060"/>
                </a:solidFill>
                <a:latin typeface="Times New Roman" pitchFamily="18" charset="0"/>
                <a:ea typeface="Calibri" pitchFamily="34" charset="0"/>
                <a:cs typeface="Times New Roman" pitchFamily="18" charset="0"/>
              </a:rPr>
              <a:t>необходимо уточнить:</a:t>
            </a:r>
            <a:endParaRPr lang="ru-RU" sz="2800" dirty="0">
              <a:solidFill>
                <a:srgbClr val="002060"/>
              </a:solidFill>
              <a:latin typeface="Times New Roman" pitchFamily="18" charset="0"/>
              <a:cs typeface="Times New Roman" pitchFamily="18"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1"/>
          <p:cNvSpPr>
            <a:spLocks noChangeArrowheads="1"/>
          </p:cNvSpPr>
          <p:nvPr/>
        </p:nvSpPr>
        <p:spPr bwMode="auto">
          <a:xfrm>
            <a:off x="304801" y="304801"/>
            <a:ext cx="11353801" cy="60016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Продолжительность боли</a:t>
            </a:r>
            <a:endParaRPr kumimoji="0" lang="ru-RU" sz="2400" b="0" i="0" u="none" strike="noStrike" cap="none" normalizeH="0" baseline="0" dirty="0">
              <a:ln>
                <a:noFill/>
              </a:ln>
              <a:solidFill>
                <a:srgbClr val="002060"/>
              </a:solidFill>
              <a:effectLst/>
              <a:latin typeface="Times New Roman" pitchFamily="18" charset="0"/>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Для приступа стенокардии характерны боли в груди продолжительностью от 5 до 15 мин.</a:t>
            </a:r>
            <a:endParaRPr kumimoji="0" lang="ru-RU" sz="2400" b="0" i="0" u="none" strike="noStrike" cap="none" normalizeH="0" baseline="0" dirty="0">
              <a:ln>
                <a:noFill/>
              </a:ln>
              <a:solidFill>
                <a:srgbClr val="002060"/>
              </a:solidFill>
              <a:effectLst/>
              <a:latin typeface="Times New Roman" pitchFamily="18" charset="0"/>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При </a:t>
            </a:r>
            <a:r>
              <a:rPr kumimoji="0" lang="ru-RU" sz="24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эзофагеальном</a:t>
            </a:r>
            <a:r>
              <a:rPr kumimoji="0" lang="ru-RU" sz="24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ru-RU" sz="24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рефлюксе</a:t>
            </a:r>
            <a:r>
              <a:rPr kumimoji="0" lang="ru-RU" sz="24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и </a:t>
            </a:r>
            <a:r>
              <a:rPr kumimoji="0" lang="ru-RU" sz="24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эзофагоспазме</a:t>
            </a:r>
            <a:r>
              <a:rPr kumimoji="0" lang="ru-RU" sz="24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длительность болей составляет от 5-10 мин до 1 ч.</a:t>
            </a:r>
            <a:endParaRPr kumimoji="0" lang="ru-RU" sz="2400" b="0" i="0" u="none" strike="noStrike" cap="none" normalizeH="0" baseline="0" dirty="0">
              <a:ln>
                <a:noFill/>
              </a:ln>
              <a:solidFill>
                <a:srgbClr val="002060"/>
              </a:solidFill>
              <a:effectLst/>
              <a:latin typeface="Times New Roman" pitchFamily="18" charset="0"/>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При язвенной болезни, патологии желчного пузыря и желчных путей и при остром панкреатите боли в груди имеют длительный характер и сочетаются с прогрессирующей симптоматикой одного из этих заболеваний.</a:t>
            </a:r>
            <a:endParaRPr kumimoji="0" lang="ru-RU" sz="2400" b="0" i="0" u="none" strike="noStrike" cap="none" normalizeH="0" baseline="0" dirty="0">
              <a:ln>
                <a:noFill/>
              </a:ln>
              <a:solidFill>
                <a:srgbClr val="002060"/>
              </a:solidFill>
              <a:effectLst/>
              <a:latin typeface="Times New Roman" pitchFamily="18" charset="0"/>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Мышечно-скелетные боли, в том числе и при межпозвонковой грыже, имеют различную, меняющуюся продолжительность.</a:t>
            </a:r>
            <a:endParaRPr kumimoji="0" lang="ru-RU" sz="2400" b="0" i="0" u="none" strike="noStrike" cap="none" normalizeH="0" baseline="0" dirty="0">
              <a:ln>
                <a:noFill/>
              </a:ln>
              <a:solidFill>
                <a:srgbClr val="002060"/>
              </a:solidFill>
              <a:effectLst/>
              <a:latin typeface="Times New Roman" pitchFamily="18" charset="0"/>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При остром инфаркте миокарда, миокардите, перикардите, расслаивающейся аневризме аорты, опоясывающем лишае боли в груди длятся 20 мин и более.</a:t>
            </a:r>
            <a:endParaRPr kumimoji="0" lang="ru-RU" sz="2400" b="0" i="0" u="none" strike="noStrike" cap="none" normalizeH="0" baseline="0" dirty="0">
              <a:ln>
                <a:noFill/>
              </a:ln>
              <a:solidFill>
                <a:srgbClr val="002060"/>
              </a:solidFill>
              <a:effectLst/>
              <a:latin typeface="Times New Roman" pitchFamily="18" charset="0"/>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Боли в груди психогенного происхождения также могут носить длительный характер, но, как правило, не бывают интенсивными.</a:t>
            </a:r>
            <a:endParaRPr kumimoji="0" lang="ru-RU" sz="2400" b="0" i="0" u="none" strike="noStrike" cap="none" normalizeH="0" baseline="0" dirty="0">
              <a:ln>
                <a:noFill/>
              </a:ln>
              <a:solidFill>
                <a:srgbClr val="002060"/>
              </a:solidFill>
              <a:effectLst/>
              <a:latin typeface="Times New Roman" pitchFamily="18" charset="0"/>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Боль в груди продолжительностью менее 1 мин, как правило, не характерна для ИБС.</a:t>
            </a:r>
            <a:endParaRPr kumimoji="0" lang="ru-RU" sz="2400" b="0" i="0" u="none" strike="noStrike" cap="none" normalizeH="0" baseline="0" dirty="0">
              <a:ln>
                <a:noFill/>
              </a:ln>
              <a:solidFill>
                <a:srgbClr val="002060"/>
              </a:solidFill>
              <a:effectLst/>
              <a:latin typeface="Times New Roman" pitchFamily="18" charset="0"/>
              <a:cs typeface="Times New Roman" pitchFamily="18"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Rectangle 1"/>
          <p:cNvSpPr>
            <a:spLocks noChangeArrowheads="1"/>
          </p:cNvSpPr>
          <p:nvPr/>
        </p:nvSpPr>
        <p:spPr bwMode="auto">
          <a:xfrm>
            <a:off x="304800" y="304800"/>
            <a:ext cx="11582400" cy="618630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22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Глубина боли</a:t>
            </a:r>
            <a:endParaRPr kumimoji="0" lang="ru-RU" sz="2200" b="0" i="0" u="none" strike="noStrike" cap="none" normalizeH="0" baseline="0" dirty="0">
              <a:ln>
                <a:noFill/>
              </a:ln>
              <a:solidFill>
                <a:srgbClr val="002060"/>
              </a:solidFill>
              <a:effectLst/>
              <a:latin typeface="Times New Roman" pitchFamily="18" charset="0"/>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22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В большинстве случаев пациент может охарактеризовать свою боль как глубокую, идущую изнутри или как поверхностную. Эта характеристика важна, так как поверхностный характер болей обычно наблюдается при болях мышечно-скелетного или </a:t>
            </a:r>
            <a:r>
              <a:rPr kumimoji="0" lang="ru-RU" sz="22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вертебрального</a:t>
            </a:r>
            <a:r>
              <a:rPr kumimoji="0" lang="ru-RU" sz="22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происхождения. Нередко такие боли усиливаются или ослабевают при пальпации.</a:t>
            </a:r>
            <a:endParaRPr kumimoji="0" lang="ru-RU" sz="2200" b="0" i="0" u="none" strike="noStrike" cap="none" normalizeH="0" baseline="0" dirty="0">
              <a:ln>
                <a:noFill/>
              </a:ln>
              <a:solidFill>
                <a:srgbClr val="002060"/>
              </a:solidFill>
              <a:effectLst/>
              <a:latin typeface="Times New Roman" pitchFamily="18" charset="0"/>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22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Провоцирующие факторы</a:t>
            </a:r>
            <a:endParaRPr kumimoji="0" lang="ru-RU" sz="2200" b="0" i="0" u="none" strike="noStrike" cap="none" normalizeH="0" baseline="0" dirty="0">
              <a:ln>
                <a:noFill/>
              </a:ln>
              <a:solidFill>
                <a:srgbClr val="002060"/>
              </a:solidFill>
              <a:effectLst/>
              <a:latin typeface="Times New Roman" pitchFamily="18" charset="0"/>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22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При подробном сборе анамнеза необходимо выяснить зависимость возникновения боли от различных обстоятельств и ситуаций, в которых боль начинает беспокоить пациента или усиливается. </a:t>
            </a: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22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Например, приступ стенокардии часто возникает во время физической нагрузки. Для уточнения диагноза язвенной болезни и </a:t>
            </a:r>
            <a:r>
              <a:rPr kumimoji="0" lang="ru-RU" sz="22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эзофагеального</a:t>
            </a:r>
            <a:r>
              <a:rPr kumimoji="0" lang="ru-RU" sz="22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ru-RU" sz="22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рефлюкса</a:t>
            </a:r>
            <a:r>
              <a:rPr kumimoji="0" lang="ru-RU" sz="22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имеет значение связь болей с приёмом пищи (натощак), временем суток (ночью) и положением тела (лёжа). При </a:t>
            </a:r>
            <a:r>
              <a:rPr kumimoji="0" lang="ru-RU" sz="22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эзофагоспазме</a:t>
            </a:r>
            <a:r>
              <a:rPr kumimoji="0" lang="ru-RU" sz="22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боль в груди часто возникает при нагрузке или после холодного питья, но может носить и спонтанный характер. Боли при </a:t>
            </a:r>
            <a:r>
              <a:rPr kumimoji="0" lang="ru-RU" sz="22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вертебральных</a:t>
            </a:r>
            <a:r>
              <a:rPr kumimoji="0" lang="ru-RU" sz="22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грыжах часто усиливаются при движении головой и шеей и при пальпации, что также характерно для мышечно-скелетных болей. Боли, характерные для перикардита, возникают при перемене положения тела и глубоком дыхании. Для плевральных болей при пневмонии, пневмотораксе, плеврите также характерна связь с дыханием.</a:t>
            </a:r>
            <a:endParaRPr kumimoji="0" lang="ru-RU" sz="2200" b="0" i="0" u="none" strike="noStrike" cap="none" normalizeH="0" baseline="0" dirty="0">
              <a:ln>
                <a:noFill/>
              </a:ln>
              <a:solidFill>
                <a:srgbClr val="002060"/>
              </a:solidFill>
              <a:effectLst/>
              <a:latin typeface="Times New Roman" pitchFamily="18" charset="0"/>
              <a:cs typeface="Times New Roman" pitchFamily="18"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1"/>
          <p:cNvSpPr>
            <a:spLocks noChangeArrowheads="1"/>
          </p:cNvSpPr>
          <p:nvPr/>
        </p:nvSpPr>
        <p:spPr bwMode="auto">
          <a:xfrm>
            <a:off x="381000" y="407313"/>
            <a:ext cx="11201400" cy="61247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28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Локализация боли</a:t>
            </a:r>
            <a:endParaRPr kumimoji="0" lang="ru-RU" sz="2800" b="0" i="0" u="none" strike="noStrike" cap="none" normalizeH="0" baseline="0" dirty="0">
              <a:ln>
                <a:noFill/>
              </a:ln>
              <a:solidFill>
                <a:srgbClr val="002060"/>
              </a:solidFill>
              <a:effectLst/>
              <a:latin typeface="Times New Roman" pitchFamily="18" charset="0"/>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2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Характерная для ИБС </a:t>
            </a:r>
            <a:r>
              <a:rPr kumimoji="0" lang="ru-RU" sz="2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загрудинная</a:t>
            </a:r>
            <a:r>
              <a:rPr kumimoji="0" lang="ru-RU" sz="2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локализация боли наблюдается также при заболеваниях пищевода, при гипервентиляции, лёгочной гипертензии. </a:t>
            </a: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2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На фоне патологии желудочно-кишечного тракта боли часто локализуются в нижней части грудины и в </a:t>
            </a:r>
            <a:r>
              <a:rPr kumimoji="0" lang="ru-RU" sz="2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эпигастрии</a:t>
            </a:r>
            <a:r>
              <a:rPr kumimoji="0" lang="ru-RU" sz="2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2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Боли в области соска левой молочной железы или иррадиирущие в правую половину грудной клетки редко связаны с заболеванием сердца. </a:t>
            </a: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2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Боль при расслаивающейся аневризме аорты часто </a:t>
            </a:r>
            <a:r>
              <a:rPr kumimoji="0" lang="ru-RU" sz="2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иррадиирует</a:t>
            </a:r>
            <a:r>
              <a:rPr kumimoji="0" lang="ru-RU" sz="2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в спину или поясничную область. Локализация спереди для неё не типична. </a:t>
            </a: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2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Аневризматически</a:t>
            </a:r>
            <a:r>
              <a:rPr kumimoji="0" lang="ru-RU" sz="2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расширенная аорта может сдавливать нервные стволы около позвоночника, что может вызвать боли сверлящего характера в месте </a:t>
            </a:r>
            <a:r>
              <a:rPr kumimoji="0" lang="ru-RU" sz="28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сдавления</a:t>
            </a:r>
            <a:r>
              <a:rPr kumimoji="0" lang="ru-RU" sz="2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усиливающиеся ночью.</a:t>
            </a:r>
            <a:endParaRPr kumimoji="0" lang="ru-RU" sz="2800" b="0" i="0" u="none" strike="noStrike" cap="none" normalizeH="0" baseline="0" dirty="0">
              <a:ln>
                <a:noFill/>
              </a:ln>
              <a:solidFill>
                <a:srgbClr val="002060"/>
              </a:solidFill>
              <a:effectLst/>
              <a:latin typeface="Times New Roman" pitchFamily="18" charset="0"/>
              <a:cs typeface="Times New Roman" pitchFamily="18"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1"/>
          <p:cNvSpPr>
            <a:spLocks noChangeArrowheads="1"/>
          </p:cNvSpPr>
          <p:nvPr/>
        </p:nvSpPr>
        <p:spPr bwMode="auto">
          <a:xfrm>
            <a:off x="304800" y="304800"/>
            <a:ext cx="11506200"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Купирование боли (как диагностический признак)</a:t>
            </a:r>
            <a:endParaRPr kumimoji="0" lang="ru-RU" sz="2400" b="0" i="0" u="none" strike="noStrike" cap="none" normalizeH="0" baseline="0" dirty="0">
              <a:ln>
                <a:noFill/>
              </a:ln>
              <a:solidFill>
                <a:srgbClr val="002060"/>
              </a:solidFill>
              <a:effectLst/>
              <a:latin typeface="Times New Roman" pitchFamily="18" charset="0"/>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Купирование боли - важный симптом для уточнения её природы.</a:t>
            </a:r>
            <a:endParaRPr kumimoji="0" lang="ru-RU" sz="2400" b="0" i="0" u="none" strike="noStrike" cap="none" normalizeH="0" baseline="0" dirty="0">
              <a:ln>
                <a:noFill/>
              </a:ln>
              <a:solidFill>
                <a:srgbClr val="002060"/>
              </a:solidFill>
              <a:effectLst/>
              <a:latin typeface="Times New Roman" pitchFamily="18" charset="0"/>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Для ИБС и </a:t>
            </a:r>
            <a:r>
              <a:rPr kumimoji="0" lang="ru-RU" sz="24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эзофагоспазма</a:t>
            </a:r>
            <a:r>
              <a:rPr kumimoji="0" lang="ru-RU" sz="24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характерно купирование боли в груди через 5-7 мин после приёма нитроглицерина под язык.</a:t>
            </a:r>
            <a:endParaRPr kumimoji="0" lang="ru-RU" sz="2400" b="0" i="0" u="none" strike="noStrike" cap="none" normalizeH="0" baseline="0" dirty="0">
              <a:ln>
                <a:noFill/>
              </a:ln>
              <a:solidFill>
                <a:srgbClr val="002060"/>
              </a:solidFill>
              <a:effectLst/>
              <a:latin typeface="Times New Roman" pitchFamily="18" charset="0"/>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При диафрагмальной грыже и </a:t>
            </a:r>
            <a:r>
              <a:rPr kumimoji="0" lang="ru-RU" sz="24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пептической</a:t>
            </a:r>
            <a:r>
              <a:rPr kumimoji="0" lang="ru-RU" sz="24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язве пищевода боли в груди уменьшаются после приёма пищи или </a:t>
            </a:r>
            <a:r>
              <a:rPr kumimoji="0" lang="ru-RU" sz="24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антацидных</a:t>
            </a:r>
            <a:r>
              <a:rPr kumimoji="0" lang="ru-RU" sz="24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препаратов.</a:t>
            </a:r>
            <a:endParaRPr kumimoji="0" lang="ru-RU" sz="2400" b="0" i="0" u="none" strike="noStrike" cap="none" normalizeH="0" baseline="0" dirty="0">
              <a:ln>
                <a:noFill/>
              </a:ln>
              <a:solidFill>
                <a:srgbClr val="002060"/>
              </a:solidFill>
              <a:effectLst/>
              <a:latin typeface="Times New Roman" pitchFamily="18" charset="0"/>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При перикардите и плеврите уменьшить или купировать боль помогает принятие вынужденного положения тела, что также может происходить при скелетно-мышечных и </a:t>
            </a:r>
            <a:r>
              <a:rPr kumimoji="0" lang="ru-RU" sz="24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вертебральных</a:t>
            </a:r>
            <a:r>
              <a:rPr kumimoji="0" lang="ru-RU" sz="24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болях.</a:t>
            </a:r>
            <a:endParaRPr kumimoji="0" lang="ru-RU" sz="2400" b="0" i="0" u="none" strike="noStrike" cap="none" normalizeH="0" baseline="0" dirty="0">
              <a:ln>
                <a:noFill/>
              </a:ln>
              <a:solidFill>
                <a:srgbClr val="002060"/>
              </a:solidFill>
              <a:effectLst/>
              <a:latin typeface="Times New Roman" pitchFamily="18" charset="0"/>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Для расслаивающейся аневризмы аорты характерны упорные боли, которые зачастую не удаётся купировать даже введением наркотических препаратов.</a:t>
            </a:r>
            <a:endParaRPr kumimoji="0" lang="ru-RU" sz="2400" b="0" i="0" u="none" strike="noStrike" cap="none" normalizeH="0" baseline="0" dirty="0">
              <a:ln>
                <a:noFill/>
              </a:ln>
              <a:solidFill>
                <a:srgbClr val="002060"/>
              </a:solidFill>
              <a:effectLst/>
              <a:latin typeface="Times New Roman" pitchFamily="18" charset="0"/>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При лёгочной патологии купированию болей в груди может способствовать введение </a:t>
            </a:r>
            <a:r>
              <a:rPr kumimoji="0" lang="ru-RU" sz="24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бронходилататоров</a:t>
            </a:r>
            <a:r>
              <a:rPr kumimoji="0" lang="ru-RU" sz="24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a:t>
            </a:r>
            <a:endParaRPr kumimoji="0" lang="ru-RU" sz="2400" b="0" i="0" u="none" strike="noStrike" cap="none" normalizeH="0" baseline="0" dirty="0">
              <a:ln>
                <a:noFill/>
              </a:ln>
              <a:solidFill>
                <a:srgbClr val="002060"/>
              </a:solidFill>
              <a:effectLst/>
              <a:latin typeface="Times New Roman" pitchFamily="18" charset="0"/>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Введение анальгетиков и седативных препаратов может помочь при различных вариантах болей в груди; это неспецифический признак.</a:t>
            </a:r>
            <a:endParaRPr kumimoji="0" lang="ru-RU" sz="2400" b="0" i="0" u="none" strike="noStrike" cap="none" normalizeH="0" baseline="0" dirty="0">
              <a:ln>
                <a:noFill/>
              </a:ln>
              <a:solidFill>
                <a:srgbClr val="002060"/>
              </a:solidFill>
              <a:effectLst/>
              <a:latin typeface="Times New Roman" pitchFamily="18" charset="0"/>
              <a:cs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1"/>
          <p:cNvSpPr>
            <a:spLocks noChangeArrowheads="1"/>
          </p:cNvSpPr>
          <p:nvPr/>
        </p:nvSpPr>
        <p:spPr bwMode="auto">
          <a:xfrm>
            <a:off x="533399" y="381000"/>
            <a:ext cx="10972801" cy="61247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tab pos="5334000" algn="l"/>
              </a:tabLst>
            </a:pPr>
            <a:r>
              <a:rPr kumimoji="0" lang="ru-RU" sz="28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БОЛЬ В ГРУДНОЙ КЛЕТКЕ</a:t>
            </a:r>
            <a:r>
              <a:rPr kumimoji="0" lang="ru-RU" sz="2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обусловленная поражением органов дыхания, связана с вовлечением в патологический процесс париетальной плевры. Она обычно имеет колющий характер, возникает или усиливается при глубоком дыхании и кашле, при наклоне в здоровую сторону.</a:t>
            </a:r>
            <a:endParaRPr kumimoji="0" lang="ru-RU" sz="2800" b="0" i="0" u="none" strike="noStrike" cap="none" normalizeH="0" baseline="0" dirty="0">
              <a:ln>
                <a:noFill/>
              </a:ln>
              <a:solidFill>
                <a:srgbClr val="002060"/>
              </a:solidFill>
              <a:effectLst/>
              <a:latin typeface="Times New Roman" pitchFamily="18" charset="0"/>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tab pos="5334000" algn="l"/>
              </a:tabLst>
            </a:pPr>
            <a:r>
              <a:rPr kumimoji="0" lang="ru-RU" sz="28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МОКРОТА </a:t>
            </a:r>
            <a:r>
              <a:rPr kumimoji="0" lang="ru-RU" sz="2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содержимое дыхательных путей, выделяемое при кашле, которое может иметь различный характер. При наличии мокроты необходимо уточнить ее консистенцию, цвет, запах, примеси и количество мокроты отделяемой за сутки.</a:t>
            </a:r>
            <a:endParaRPr kumimoji="0" lang="ru-RU" sz="2800" b="0" i="0" u="none" strike="noStrike" cap="none" normalizeH="0" baseline="0" dirty="0">
              <a:ln>
                <a:noFill/>
              </a:ln>
              <a:solidFill>
                <a:srgbClr val="002060"/>
              </a:solidFill>
              <a:effectLst/>
              <a:latin typeface="Times New Roman" pitchFamily="18" charset="0"/>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tab pos="5334000" algn="l"/>
              </a:tabLst>
            </a:pPr>
            <a:r>
              <a:rPr kumimoji="0" lang="ru-RU" sz="28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КРОВОХАРКАНЬЕ </a:t>
            </a:r>
            <a:r>
              <a:rPr kumimoji="0" lang="ru-RU" sz="2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синхронное с кашлем выделение из дыхательных путей мокроты с прожилками крови или отдельных плевков жидкой или частично свернувшейся крови.</a:t>
            </a:r>
            <a:endParaRPr kumimoji="0" lang="ru-RU" sz="2800" b="0" i="0" u="none" strike="noStrike" cap="none" normalizeH="0" baseline="0" dirty="0">
              <a:ln>
                <a:noFill/>
              </a:ln>
              <a:solidFill>
                <a:srgbClr val="002060"/>
              </a:solidFill>
              <a:effectLst/>
              <a:latin typeface="Times New Roman" pitchFamily="18" charset="0"/>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tab pos="5334000" algn="l"/>
              </a:tabLst>
            </a:pPr>
            <a:r>
              <a:rPr kumimoji="0" lang="ru-RU" sz="28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ЛЕГОЧНОЕ КРОВОТЕЧЕНИЕ</a:t>
            </a:r>
            <a:r>
              <a:rPr kumimoji="0" lang="ru-RU" sz="2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 это состояние, при котором больной теряет от 200 до 1000 мл крови течение суток.</a:t>
            </a:r>
            <a:endParaRPr kumimoji="0" lang="ru-RU" sz="2800" b="0" i="0" u="none" strike="noStrike" cap="none" normalizeH="0" baseline="0" dirty="0">
              <a:ln>
                <a:noFill/>
              </a:ln>
              <a:solidFill>
                <a:srgbClr val="002060"/>
              </a:solidFill>
              <a:effectLst/>
              <a:latin typeface="Times New Roman" pitchFamily="18" charset="0"/>
              <a:cs typeface="Times New Roman" pitchFamily="18" charset="0"/>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1"/>
          <p:cNvSpPr>
            <a:spLocks noChangeArrowheads="1"/>
          </p:cNvSpPr>
          <p:nvPr/>
        </p:nvSpPr>
        <p:spPr bwMode="auto">
          <a:xfrm>
            <a:off x="457200" y="381000"/>
            <a:ext cx="11353800" cy="606319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ctr" defTabSz="914400" rtl="0" eaLnBrk="1" fontAlgn="base" latinLnBrk="0" hangingPunct="1">
              <a:lnSpc>
                <a:spcPct val="100000"/>
              </a:lnSpc>
              <a:spcBef>
                <a:spcPct val="0"/>
              </a:spcBef>
              <a:spcAft>
                <a:spcPct val="0"/>
              </a:spcAft>
              <a:buClrTx/>
              <a:buSzTx/>
              <a:buFontTx/>
              <a:buNone/>
              <a:tabLst/>
            </a:pPr>
            <a:r>
              <a:rPr kumimoji="0" lang="ru-RU" sz="2800" b="1" i="1" u="sng" strike="noStrike" cap="none" normalizeH="0" baseline="0" dirty="0">
                <a:ln>
                  <a:noFill/>
                </a:ln>
                <a:solidFill>
                  <a:srgbClr val="002060"/>
                </a:solidFill>
                <a:effectLst/>
                <a:latin typeface="Times New Roman" pitchFamily="18" charset="0"/>
                <a:ea typeface="Times New Roman" pitchFamily="18" charset="0"/>
                <a:cs typeface="Times New Roman" pitchFamily="18" charset="0"/>
              </a:rPr>
              <a:t>Кровохарканье</a:t>
            </a:r>
            <a:endParaRPr kumimoji="0" lang="ru-RU" sz="2800" b="0" i="0" u="none" strike="noStrike" cap="none" normalizeH="0" baseline="0" dirty="0">
              <a:ln>
                <a:noFill/>
              </a:ln>
              <a:solidFill>
                <a:srgbClr val="002060"/>
              </a:solidFill>
              <a:effectLst/>
              <a:latin typeface="Times New Roman" pitchFamily="18" charset="0"/>
              <a:ea typeface="Times New Roman" pitchFamily="18" charset="0"/>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a:ln>
                  <a:noFill/>
                </a:ln>
                <a:solidFill>
                  <a:srgbClr val="002060"/>
                </a:solidFill>
                <a:effectLst/>
                <a:latin typeface="Times New Roman" pitchFamily="18" charset="0"/>
                <a:ea typeface="Times New Roman" pitchFamily="18" charset="0"/>
                <a:cs typeface="Times New Roman" pitchFamily="18" charset="0"/>
              </a:rPr>
              <a:t>При сборе анамнеза заболевания необходимо уточнить количество откашливаемой крови, продолжительность кровохарканья, имел ли место кашель перед кровохарканьем. </a:t>
            </a: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a:ln>
                  <a:noFill/>
                </a:ln>
                <a:solidFill>
                  <a:srgbClr val="002060"/>
                </a:solidFill>
                <a:effectLst/>
                <a:latin typeface="Times New Roman" pitchFamily="18" charset="0"/>
                <a:ea typeface="Times New Roman" pitchFamily="18" charset="0"/>
                <a:cs typeface="Times New Roman" pitchFamily="18" charset="0"/>
              </a:rPr>
              <a:t>Важно выяснить наличие лихорадки, озноба, гнойной мокроты, которые чаще наблюдаются при деструктивных процессах в легких (стафилококковая пневмония, абсцесс легкого). Жалобы на хронический кашель с выделением мокроты более характерны для ХОБЛ и бронхоэктатической болезни. </a:t>
            </a: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a:ln>
                  <a:noFill/>
                </a:ln>
                <a:solidFill>
                  <a:srgbClr val="002060"/>
                </a:solidFill>
                <a:effectLst/>
                <a:latin typeface="Times New Roman" pitchFamily="18" charset="0"/>
                <a:ea typeface="Times New Roman" pitchFamily="18" charset="0"/>
                <a:cs typeface="Times New Roman" pitchFamily="18" charset="0"/>
              </a:rPr>
              <a:t>Для </a:t>
            </a:r>
            <a:r>
              <a:rPr kumimoji="0" lang="ru-RU" sz="2400" b="0" i="0" u="none" strike="noStrike" cap="none" normalizeH="0" baseline="0" dirty="0" err="1">
                <a:ln>
                  <a:noFill/>
                </a:ln>
                <a:solidFill>
                  <a:srgbClr val="002060"/>
                </a:solidFill>
                <a:effectLst/>
                <a:latin typeface="Times New Roman" pitchFamily="18" charset="0"/>
                <a:ea typeface="Times New Roman" pitchFamily="18" charset="0"/>
                <a:cs typeface="Times New Roman" pitchFamily="18" charset="0"/>
              </a:rPr>
              <a:t>бронхогенного</a:t>
            </a:r>
            <a:r>
              <a:rPr kumimoji="0" lang="ru-RU" sz="2400" b="0" i="0" u="none" strike="noStrike" cap="none" normalizeH="0" baseline="0" dirty="0">
                <a:ln>
                  <a:noFill/>
                </a:ln>
                <a:solidFill>
                  <a:srgbClr val="002060"/>
                </a:solidFill>
                <a:effectLst/>
                <a:latin typeface="Times New Roman" pitchFamily="18" charset="0"/>
                <a:ea typeface="Times New Roman" pitchFamily="18" charset="0"/>
                <a:cs typeface="Times New Roman" pitchFamily="18" charset="0"/>
              </a:rPr>
              <a:t> рака в начальной стадии заболевания характерно наличие немотивированной одышки, субфебрилитета, непродуктивного кашля, особенно в ночное время. При развитии опухоли на фоне хронических заболеваний легких (ХОБЛ, бронхоэктатическая болезнь) важно выявление новых жалоб — снижение массы тела, снижение аппетита, появление осиплости голоса, боли в грудной клетке. Из анамнеза жизни важно выяснить, курит ли больной, стаж курения. Курение может быть причиной ХОБЛ и рака легкого. Имеет значение наличие профессиональной вредности, контакт с больным туберкулезом. </a:t>
            </a:r>
            <a:endParaRPr kumimoji="0" lang="ru-RU" sz="2400" b="0" i="0" u="none" strike="noStrike" cap="none" normalizeH="0" baseline="0" dirty="0">
              <a:ln>
                <a:noFill/>
              </a:ln>
              <a:solidFill>
                <a:srgbClr val="002060"/>
              </a:solidFill>
              <a:effectLst/>
              <a:latin typeface="Times New Roman" pitchFamily="18" charset="0"/>
              <a:cs typeface="Times New Roman" pitchFamily="18"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Rectangle 1"/>
          <p:cNvSpPr>
            <a:spLocks noChangeArrowheads="1"/>
          </p:cNvSpPr>
          <p:nvPr/>
        </p:nvSpPr>
        <p:spPr bwMode="auto">
          <a:xfrm>
            <a:off x="762000" y="838200"/>
            <a:ext cx="10058400" cy="35394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tab pos="457200" algn="l"/>
              </a:tabLst>
            </a:pPr>
            <a:r>
              <a:rPr kumimoji="0" lang="ru-RU" sz="2800" b="1" i="0" u="none" strike="noStrike" cap="none" normalizeH="0" baseline="0" dirty="0">
                <a:ln>
                  <a:noFill/>
                </a:ln>
                <a:solidFill>
                  <a:srgbClr val="002060"/>
                </a:solidFill>
                <a:effectLst/>
                <a:latin typeface="Times New Roman" pitchFamily="18" charset="0"/>
                <a:ea typeface="Times New Roman" pitchFamily="18" charset="0"/>
                <a:cs typeface="Times New Roman" pitchFamily="18" charset="0"/>
              </a:rPr>
              <a:t>Тревожные симптомы ("красные флаги").</a:t>
            </a:r>
            <a:endParaRPr kumimoji="0" lang="ru-RU" sz="2800" b="0" i="0" u="none" strike="noStrike" cap="none" normalizeH="0" baseline="0" dirty="0">
              <a:ln>
                <a:noFill/>
              </a:ln>
              <a:solidFill>
                <a:srgbClr val="002060"/>
              </a:solidFill>
              <a:effectLst/>
              <a:latin typeface="Times New Roman" pitchFamily="18" charset="0"/>
              <a:ea typeface="Times New Roman" pitchFamily="18" charset="0"/>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tab pos="457200" algn="l"/>
              </a:tabLst>
            </a:pPr>
            <a:r>
              <a:rPr kumimoji="0" lang="ru-RU" sz="2800" b="0" i="0" u="none" strike="noStrike" cap="none" normalizeH="0" baseline="0" dirty="0">
                <a:ln>
                  <a:noFill/>
                </a:ln>
                <a:solidFill>
                  <a:srgbClr val="002060"/>
                </a:solidFill>
                <a:effectLst/>
                <a:latin typeface="Times New Roman" pitchFamily="18" charset="0"/>
                <a:ea typeface="Times New Roman" pitchFamily="18" charset="0"/>
                <a:cs typeface="Times New Roman" pitchFamily="18" charset="0"/>
              </a:rPr>
              <a:t>Тревожными являются следующие симптомы:</a:t>
            </a: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ru-RU" sz="2800" b="0" i="0" u="none" strike="noStrike" cap="none" normalizeH="0" baseline="0" dirty="0">
                <a:ln>
                  <a:noFill/>
                </a:ln>
                <a:solidFill>
                  <a:srgbClr val="002060"/>
                </a:solidFill>
                <a:effectLst/>
                <a:latin typeface="Times New Roman" pitchFamily="18" charset="0"/>
                <a:ea typeface="Times New Roman" pitchFamily="18" charset="0"/>
                <a:cs typeface="Times New Roman" pitchFamily="18" charset="0"/>
              </a:rPr>
              <a:t>массивное кровохарканье,</a:t>
            </a: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ru-RU" sz="2800" b="0" i="0" u="none" strike="noStrike" cap="none" normalizeH="0" baseline="0" dirty="0">
                <a:ln>
                  <a:noFill/>
                </a:ln>
                <a:solidFill>
                  <a:srgbClr val="002060"/>
                </a:solidFill>
                <a:effectLst/>
                <a:latin typeface="Times New Roman" pitchFamily="18" charset="0"/>
                <a:ea typeface="Times New Roman" pitchFamily="18" charset="0"/>
                <a:cs typeface="Times New Roman" pitchFamily="18" charset="0"/>
              </a:rPr>
              <a:t>боль в спине,</a:t>
            </a: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ru-RU" sz="2800" b="0" i="0" u="none" strike="noStrike" cap="none" normalizeH="0" baseline="0" dirty="0">
                <a:ln>
                  <a:noFill/>
                </a:ln>
                <a:solidFill>
                  <a:srgbClr val="002060"/>
                </a:solidFill>
                <a:effectLst/>
                <a:latin typeface="Times New Roman" pitchFamily="18" charset="0"/>
                <a:ea typeface="Times New Roman" pitchFamily="18" charset="0"/>
                <a:cs typeface="Times New Roman" pitchFamily="18" charset="0"/>
              </a:rPr>
              <a:t>наличие катетера в легочной артерии или </a:t>
            </a:r>
            <a:r>
              <a:rPr kumimoji="0" lang="ru-RU" sz="2800" b="0" i="0" u="none" strike="noStrike" cap="none" normalizeH="0" baseline="0" dirty="0" err="1">
                <a:ln>
                  <a:noFill/>
                </a:ln>
                <a:solidFill>
                  <a:srgbClr val="002060"/>
                </a:solidFill>
                <a:effectLst/>
                <a:latin typeface="Times New Roman" pitchFamily="18" charset="0"/>
                <a:ea typeface="Times New Roman" pitchFamily="18" charset="0"/>
                <a:cs typeface="Times New Roman" pitchFamily="18" charset="0"/>
              </a:rPr>
              <a:t>трахеостомии</a:t>
            </a:r>
            <a:r>
              <a:rPr kumimoji="0" lang="ru-RU" sz="2800" b="0" i="0" u="none" strike="noStrike" cap="none" normalizeH="0" baseline="0" dirty="0">
                <a:ln>
                  <a:noFill/>
                </a:ln>
                <a:solidFill>
                  <a:srgbClr val="002060"/>
                </a:solidFill>
                <a:effectLst/>
                <a:latin typeface="Times New Roman" pitchFamily="18" charset="0"/>
                <a:ea typeface="Times New Roman" pitchFamily="18" charset="0"/>
                <a:cs typeface="Times New Roman" pitchFamily="18" charset="0"/>
              </a:rPr>
              <a:t>,</a:t>
            </a: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ru-RU" sz="2800" b="0" i="0" u="none" strike="noStrike" cap="none" normalizeH="0" baseline="0" dirty="0">
                <a:ln>
                  <a:noFill/>
                </a:ln>
                <a:solidFill>
                  <a:srgbClr val="002060"/>
                </a:solidFill>
                <a:effectLst/>
                <a:latin typeface="Times New Roman" pitchFamily="18" charset="0"/>
                <a:ea typeface="Times New Roman" pitchFamily="18" charset="0"/>
                <a:cs typeface="Times New Roman" pitchFamily="18" charset="0"/>
              </a:rPr>
              <a:t>недомогание, снижение массы тела или усталость,</a:t>
            </a: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ru-RU" sz="2800" b="0" i="0" u="none" strike="noStrike" cap="none" normalizeH="0" baseline="0" dirty="0" err="1">
                <a:ln>
                  <a:noFill/>
                </a:ln>
                <a:solidFill>
                  <a:srgbClr val="002060"/>
                </a:solidFill>
                <a:effectLst/>
                <a:latin typeface="Times New Roman" pitchFamily="18" charset="0"/>
                <a:ea typeface="Times New Roman" pitchFamily="18" charset="0"/>
                <a:cs typeface="Times New Roman" pitchFamily="18" charset="0"/>
              </a:rPr>
              <a:t>дительный</a:t>
            </a:r>
            <a:r>
              <a:rPr kumimoji="0" lang="ru-RU" sz="2800" b="0" i="0" u="none" strike="noStrike" cap="none" normalizeH="0" baseline="0" dirty="0">
                <a:ln>
                  <a:noFill/>
                </a:ln>
                <a:solidFill>
                  <a:srgbClr val="002060"/>
                </a:solidFill>
                <a:effectLst/>
                <a:latin typeface="Times New Roman" pitchFamily="18" charset="0"/>
                <a:ea typeface="Times New Roman" pitchFamily="18" charset="0"/>
                <a:cs typeface="Times New Roman" pitchFamily="18" charset="0"/>
              </a:rPr>
              <a:t> стаж курения,</a:t>
            </a: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ru-RU" sz="2800" b="0" i="0" u="none" strike="noStrike" cap="none" normalizeH="0" baseline="0" dirty="0">
                <a:ln>
                  <a:noFill/>
                </a:ln>
                <a:solidFill>
                  <a:srgbClr val="002060"/>
                </a:solidFill>
                <a:effectLst/>
                <a:latin typeface="Times New Roman" pitchFamily="18" charset="0"/>
                <a:ea typeface="Times New Roman" pitchFamily="18" charset="0"/>
                <a:cs typeface="Times New Roman" pitchFamily="18" charset="0"/>
              </a:rPr>
              <a:t>одышка в покое, отсутствие или ослабление дыхания.</a:t>
            </a:r>
            <a:endParaRPr kumimoji="0" lang="ru-RU" sz="2800" b="0" i="0" u="none" strike="noStrike" cap="none" normalizeH="0" baseline="0" dirty="0">
              <a:ln>
                <a:noFill/>
              </a:ln>
              <a:solidFill>
                <a:srgbClr val="002060"/>
              </a:solidFill>
              <a:effectLst/>
              <a:latin typeface="Times New Roman" pitchFamily="18" charset="0"/>
              <a:cs typeface="Times New Roman" pitchFamily="18" charset="0"/>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Rectangle 1"/>
          <p:cNvSpPr>
            <a:spLocks noChangeArrowheads="1"/>
          </p:cNvSpPr>
          <p:nvPr/>
        </p:nvSpPr>
        <p:spPr bwMode="auto">
          <a:xfrm>
            <a:off x="381000" y="228600"/>
            <a:ext cx="1143000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2400" b="1" i="0" u="sng" strike="noStrike" cap="none" normalizeH="0" baseline="0" dirty="0">
                <a:ln>
                  <a:noFill/>
                </a:ln>
                <a:solidFill>
                  <a:srgbClr val="FF0000"/>
                </a:solidFill>
                <a:effectLst/>
                <a:latin typeface="Times New Roman" pitchFamily="18" charset="0"/>
                <a:ea typeface="Calibri" pitchFamily="34" charset="0"/>
                <a:cs typeface="Times New Roman" pitchFamily="18" charset="0"/>
              </a:rPr>
              <a:t>5. Другие клинические симптомы, с которыми данный синдром (симптом)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1" i="0" u="sng" strike="noStrike" cap="none" normalizeH="0" baseline="0" dirty="0">
                <a:ln>
                  <a:noFill/>
                </a:ln>
                <a:solidFill>
                  <a:srgbClr val="FF0000"/>
                </a:solidFill>
                <a:effectLst/>
                <a:latin typeface="Times New Roman" pitchFamily="18" charset="0"/>
                <a:ea typeface="Calibri" pitchFamily="34" charset="0"/>
                <a:cs typeface="Times New Roman" pitchFamily="18" charset="0"/>
              </a:rPr>
              <a:t>сочетается при предполагаемых заболеваниях.</a:t>
            </a:r>
            <a:endParaRPr kumimoji="0" lang="ru-RU" sz="2400" b="0" i="0" u="none" strike="noStrike" cap="none" normalizeH="0" baseline="0" dirty="0">
              <a:ln>
                <a:noFill/>
              </a:ln>
              <a:solidFill>
                <a:srgbClr val="FF0000"/>
              </a:solidFill>
              <a:effectLst/>
              <a:latin typeface="Times New Roman" pitchFamily="18" charset="0"/>
              <a:cs typeface="Times New Roman" pitchFamily="18" charset="0"/>
            </a:endParaRPr>
          </a:p>
        </p:txBody>
      </p:sp>
      <p:sp>
        <p:nvSpPr>
          <p:cNvPr id="129026" name="Rectangle 2"/>
          <p:cNvSpPr>
            <a:spLocks noChangeArrowheads="1"/>
          </p:cNvSpPr>
          <p:nvPr/>
        </p:nvSpPr>
        <p:spPr bwMode="auto">
          <a:xfrm>
            <a:off x="457200" y="1143000"/>
            <a:ext cx="11353800" cy="54014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23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Помимо описанных симптомов при патологии органов дыхания может наблюдаться синдром дыхательной недостаточности и беспокоить общие признаки: лихорадка, слабость, недомогание, понижение аппетита.</a:t>
            </a:r>
            <a:endParaRPr kumimoji="0" lang="ru-RU" sz="2300" b="0" i="0" u="none" strike="noStrike" cap="none" normalizeH="0" baseline="0" dirty="0">
              <a:ln>
                <a:noFill/>
              </a:ln>
              <a:solidFill>
                <a:srgbClr val="002060"/>
              </a:solidFill>
              <a:effectLst/>
              <a:latin typeface="Times New Roman" pitchFamily="18" charset="0"/>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2300" b="0" i="0" u="sng" strike="noStrike" cap="none" normalizeH="0" baseline="0" dirty="0">
                <a:ln>
                  <a:noFill/>
                </a:ln>
                <a:solidFill>
                  <a:srgbClr val="002060"/>
                </a:solidFill>
                <a:effectLst/>
                <a:latin typeface="Times New Roman" pitchFamily="18" charset="0"/>
                <a:ea typeface="Calibri" pitchFamily="34" charset="0"/>
                <a:cs typeface="Times New Roman" pitchFamily="18" charset="0"/>
              </a:rPr>
              <a:t>Одышка</a:t>
            </a:r>
            <a:r>
              <a:rPr kumimoji="0" lang="ru-RU" sz="23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и </a:t>
            </a:r>
            <a:r>
              <a:rPr kumimoji="0" lang="ru-RU" sz="2300" b="0" i="0" u="sng" strike="noStrike" cap="none" normalizeH="0" baseline="0" dirty="0" bmk="002bfbf8.htm">
                <a:ln>
                  <a:noFill/>
                </a:ln>
                <a:solidFill>
                  <a:srgbClr val="002060"/>
                </a:solidFill>
                <a:effectLst/>
                <a:latin typeface="Times New Roman" pitchFamily="18" charset="0"/>
                <a:ea typeface="Calibri" pitchFamily="34" charset="0"/>
                <a:cs typeface="Times New Roman" pitchFamily="18" charset="0"/>
              </a:rPr>
              <a:t>кашель</a:t>
            </a:r>
            <a:r>
              <a:rPr kumimoji="0" lang="ru-RU" sz="23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 самые частые и, как правило, первые симптомы при болезнях органов дыхания. Реже наблюдаются </a:t>
            </a:r>
            <a:r>
              <a:rPr kumimoji="0" lang="ru-RU" sz="2300" b="0" i="0" u="none" strike="noStrike" cap="none" normalizeH="0" baseline="0" dirty="0" bmk="00182b90.htm">
                <a:ln>
                  <a:noFill/>
                </a:ln>
                <a:solidFill>
                  <a:srgbClr val="002060"/>
                </a:solidFill>
                <a:effectLst/>
                <a:latin typeface="Times New Roman" pitchFamily="18" charset="0"/>
                <a:ea typeface="Calibri" pitchFamily="34" charset="0"/>
                <a:cs typeface="Times New Roman" pitchFamily="18" charset="0"/>
              </a:rPr>
              <a:t>кровохарканье</a:t>
            </a:r>
            <a:r>
              <a:rPr kumimoji="0" lang="ru-RU" sz="23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и </a:t>
            </a:r>
            <a:r>
              <a:rPr kumimoji="0" lang="ru-RU" sz="2300" b="0" i="0" u="none" strike="noStrike" cap="none" normalizeH="0" baseline="0" dirty="0" bmk="001d3f6b.htm">
                <a:ln>
                  <a:noFill/>
                </a:ln>
                <a:solidFill>
                  <a:srgbClr val="002060"/>
                </a:solidFill>
                <a:effectLst/>
                <a:latin typeface="Times New Roman" pitchFamily="18" charset="0"/>
                <a:ea typeface="Calibri" pitchFamily="34" charset="0"/>
                <a:cs typeface="Times New Roman" pitchFamily="18" charset="0"/>
              </a:rPr>
              <a:t>боль в грудной </a:t>
            </a:r>
            <a:r>
              <a:rPr kumimoji="0" lang="ru-RU" sz="23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клетке, обычно вследствие </a:t>
            </a:r>
            <a:r>
              <a:rPr kumimoji="0" lang="ru-RU" sz="2300" b="0" i="0" u="none" strike="noStrike" cap="none" normalizeH="0" baseline="0" dirty="0" bmk="00062aff.htm">
                <a:ln>
                  <a:noFill/>
                </a:ln>
                <a:solidFill>
                  <a:srgbClr val="002060"/>
                </a:solidFill>
                <a:effectLst/>
                <a:latin typeface="Times New Roman" pitchFamily="18" charset="0"/>
                <a:ea typeface="Calibri" pitchFamily="34" charset="0"/>
                <a:cs typeface="Times New Roman" pitchFamily="18" charset="0"/>
              </a:rPr>
              <a:t>поражения плевры</a:t>
            </a:r>
            <a:r>
              <a:rPr kumimoji="0" lang="ru-RU" sz="23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a:t>
            </a:r>
            <a:endParaRPr kumimoji="0" lang="ru-RU" sz="2300" b="0" i="0" u="none" strike="noStrike" cap="none" normalizeH="0" baseline="0" dirty="0">
              <a:ln>
                <a:noFill/>
              </a:ln>
              <a:solidFill>
                <a:srgbClr val="002060"/>
              </a:solidFill>
              <a:effectLst/>
              <a:latin typeface="Times New Roman" pitchFamily="18" charset="0"/>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23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Повышение </a:t>
            </a:r>
            <a:r>
              <a:rPr kumimoji="0" lang="ru-RU" sz="2300" b="1" i="1" u="sng" strike="noStrike" cap="none" normalizeH="0" baseline="0" dirty="0">
                <a:ln>
                  <a:noFill/>
                </a:ln>
                <a:solidFill>
                  <a:srgbClr val="002060"/>
                </a:solidFill>
                <a:effectLst/>
                <a:latin typeface="Times New Roman" pitchFamily="18" charset="0"/>
                <a:ea typeface="Calibri" pitchFamily="34" charset="0"/>
                <a:cs typeface="Times New Roman" pitchFamily="18" charset="0"/>
              </a:rPr>
              <a:t>температуры</a:t>
            </a:r>
            <a:r>
              <a:rPr kumimoji="0" lang="ru-RU" sz="23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тела - один из частых симптомов поражения органов дыхания. Повышение ее до 39 - 40</a:t>
            </a:r>
            <a:r>
              <a:rPr kumimoji="0" lang="ru-RU" sz="2300" b="0" i="0" u="none" strike="noStrike" cap="none" normalizeH="0" baseline="30000" dirty="0">
                <a:ln>
                  <a:noFill/>
                </a:ln>
                <a:solidFill>
                  <a:srgbClr val="002060"/>
                </a:solidFill>
                <a:effectLst/>
                <a:latin typeface="Times New Roman" pitchFamily="18" charset="0"/>
                <a:ea typeface="Calibri" pitchFamily="34" charset="0"/>
                <a:cs typeface="Times New Roman" pitchFamily="18" charset="0"/>
              </a:rPr>
              <a:t>0</a:t>
            </a:r>
            <a:r>
              <a:rPr kumimoji="0" lang="ru-RU" sz="23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С бывает при крупозной пневмонии. Плевриты, бронхопневмонии, бронхиты протекают с низкой температурной реакцией. Нагноительные процессы </a:t>
            </a:r>
            <a:r>
              <a:rPr kumimoji="0" lang="ru-RU" sz="23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бронхолегочной</a:t>
            </a:r>
            <a:r>
              <a:rPr kumimoji="0" lang="ru-RU" sz="23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системы (абсцесс, гангрена, гнойный плеврит) сопровождаются потоотделением и температурой ремитирующего и </a:t>
            </a:r>
            <a:r>
              <a:rPr kumimoji="0" lang="ru-RU" sz="23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гектического</a:t>
            </a:r>
            <a:r>
              <a:rPr kumimoji="0" lang="ru-RU" sz="23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типа с большими колебаниями утром и вечером.</a:t>
            </a:r>
            <a:endParaRPr kumimoji="0" lang="ru-RU" sz="2300" b="0" i="0" u="none" strike="noStrike" cap="none" normalizeH="0" baseline="0" dirty="0">
              <a:ln>
                <a:noFill/>
              </a:ln>
              <a:solidFill>
                <a:srgbClr val="002060"/>
              </a:solidFill>
              <a:effectLst/>
              <a:latin typeface="Times New Roman" pitchFamily="18" charset="0"/>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23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Температура при туберкулезе может быть разнообразной - от субфебрильной до </a:t>
            </a:r>
            <a:r>
              <a:rPr kumimoji="0" lang="ru-RU" sz="23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гектической</a:t>
            </a:r>
            <a:r>
              <a:rPr kumimoji="0" lang="ru-RU" sz="23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Немотивированная лихорадка должна настораживать в отношении онкологической патологии.</a:t>
            </a:r>
            <a:endParaRPr kumimoji="0" lang="ru-RU" sz="2300" b="0" i="0" u="none" strike="noStrike" cap="none" normalizeH="0" baseline="0" dirty="0">
              <a:ln>
                <a:noFill/>
              </a:ln>
              <a:solidFill>
                <a:srgbClr val="002060"/>
              </a:solidFill>
              <a:effectLst/>
              <a:latin typeface="Times New Roman" pitchFamily="18" charset="0"/>
              <a:cs typeface="Times New Roman" pitchFamily="18" charset="0"/>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Rectangle 1"/>
          <p:cNvSpPr>
            <a:spLocks noChangeArrowheads="1"/>
          </p:cNvSpPr>
          <p:nvPr/>
        </p:nvSpPr>
        <p:spPr bwMode="auto">
          <a:xfrm>
            <a:off x="304800" y="626477"/>
            <a:ext cx="11582400" cy="5509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2200" b="1" i="1"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Потливость</a:t>
            </a:r>
            <a:r>
              <a:rPr kumimoji="0" lang="ru-RU" sz="22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 частый симптом поражения органов дыхания, особенно часто имеет место при туберкулезе, нагноительных и злокачественных процессах.</a:t>
            </a:r>
            <a:endParaRPr kumimoji="0" lang="ru-RU" sz="2200" b="0" i="0" u="none" strike="noStrike" cap="none" normalizeH="0" baseline="0" dirty="0">
              <a:ln>
                <a:noFill/>
              </a:ln>
              <a:solidFill>
                <a:srgbClr val="002060"/>
              </a:solidFill>
              <a:effectLst/>
              <a:latin typeface="Times New Roman" pitchFamily="18" charset="0"/>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22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У больных туберкулезом легких описан симптом "мокрой подушки" в связи с потливостью во время сна верхней части туловища и головы. Пот имеет запах прелого сена.</a:t>
            </a:r>
            <a:endParaRPr kumimoji="0" lang="ru-RU" sz="2200" b="0" i="0" u="none" strike="noStrike" cap="none" normalizeH="0" baseline="0" dirty="0">
              <a:ln>
                <a:noFill/>
              </a:ln>
              <a:solidFill>
                <a:srgbClr val="002060"/>
              </a:solidFill>
              <a:effectLst/>
              <a:latin typeface="Times New Roman" pitchFamily="18" charset="0"/>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2200" b="1" i="1"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Синдром </a:t>
            </a:r>
            <a:r>
              <a:rPr kumimoji="0" lang="ru-RU" sz="2200" b="1" i="1"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анксиозности</a:t>
            </a:r>
            <a:r>
              <a:rPr kumimoji="0" lang="ru-RU" sz="22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(тревоги, неугомонного страха) имеет место у онкологических и гематологических больных, иногда задолго до первых проявлений заболевания и может ошибочно трактоваться врачами как </a:t>
            </a:r>
            <a:r>
              <a:rPr kumimoji="0" lang="ru-RU" sz="22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ракомания</a:t>
            </a:r>
            <a:r>
              <a:rPr kumimoji="0" lang="ru-RU" sz="22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ипохондрия, неврастения, патологический климакс и т.д.</a:t>
            </a:r>
            <a:endParaRPr kumimoji="0" lang="ru-RU" sz="2200" b="0" i="0" u="none" strike="noStrike" cap="none" normalizeH="0" baseline="0" dirty="0">
              <a:ln>
                <a:noFill/>
              </a:ln>
              <a:solidFill>
                <a:srgbClr val="002060"/>
              </a:solidFill>
              <a:effectLst/>
              <a:latin typeface="Times New Roman" pitchFamily="18" charset="0"/>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2200" b="1" i="1"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Общая слабость и снижение работоспособности</a:t>
            </a:r>
            <a:r>
              <a:rPr kumimoji="0" lang="ru-RU" sz="22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встречается у 93% больных туберкулезом, 92 % - раком легких, 90 % - гнойными заболеваниями легких и пневмониями, обязывающими врача к определенному диагностическому поиску.</a:t>
            </a:r>
          </a:p>
          <a:p>
            <a:pPr indent="450850" algn="just" eaLnBrk="0" fontAlgn="base" hangingPunct="0">
              <a:spcBef>
                <a:spcPct val="0"/>
              </a:spcBef>
              <a:spcAft>
                <a:spcPct val="0"/>
              </a:spcAft>
            </a:pPr>
            <a:r>
              <a:rPr lang="ru-RU" sz="2200" dirty="0">
                <a:solidFill>
                  <a:srgbClr val="002060"/>
                </a:solidFill>
                <a:latin typeface="Times New Roman" pitchFamily="18" charset="0"/>
                <a:cs typeface="Times New Roman" pitchFamily="18" charset="0"/>
              </a:rPr>
              <a:t>В далеко зашедших стадиях хронического легочного процесса появляются </a:t>
            </a:r>
            <a:r>
              <a:rPr lang="ru-RU" sz="2200" b="1" i="1" u="sng" dirty="0">
                <a:solidFill>
                  <a:srgbClr val="002060"/>
                </a:solidFill>
                <a:latin typeface="Times New Roman" pitchFamily="18" charset="0"/>
                <a:cs typeface="Times New Roman" pitchFamily="18" charset="0"/>
              </a:rPr>
              <a:t>боли в правом подреберье</a:t>
            </a:r>
            <a:r>
              <a:rPr lang="ru-RU" sz="2200" b="1" i="1" dirty="0">
                <a:solidFill>
                  <a:srgbClr val="002060"/>
                </a:solidFill>
                <a:latin typeface="Times New Roman" pitchFamily="18" charset="0"/>
                <a:cs typeface="Times New Roman" pitchFamily="18" charset="0"/>
              </a:rPr>
              <a:t> </a:t>
            </a:r>
            <a:r>
              <a:rPr lang="ru-RU" sz="2200" dirty="0">
                <a:solidFill>
                  <a:srgbClr val="002060"/>
                </a:solidFill>
                <a:latin typeface="Times New Roman" pitchFamily="18" charset="0"/>
                <a:cs typeface="Times New Roman" pitchFamily="18" charset="0"/>
              </a:rPr>
              <a:t>(увеличение печени) и отеки нижних конечностей - признаки сердечной недостаточности при </a:t>
            </a:r>
            <a:r>
              <a:rPr lang="ru-RU" sz="2200" dirty="0" err="1">
                <a:solidFill>
                  <a:srgbClr val="002060"/>
                </a:solidFill>
                <a:latin typeface="Times New Roman" pitchFamily="18" charset="0"/>
                <a:cs typeface="Times New Roman" pitchFamily="18" charset="0"/>
              </a:rPr>
              <a:t>декомпенсированном</a:t>
            </a:r>
            <a:r>
              <a:rPr lang="ru-RU" sz="2200" dirty="0">
                <a:solidFill>
                  <a:srgbClr val="002060"/>
                </a:solidFill>
                <a:latin typeface="Times New Roman" pitchFamily="18" charset="0"/>
                <a:cs typeface="Times New Roman" pitchFamily="18" charset="0"/>
              </a:rPr>
              <a:t> «легочном сердце» (уменьшение сократительной способности мышцы правого желудочка из-за стойкой высокой гипертензии в сосудах малого круга вследствие тяжелого легочного процесса).</a:t>
            </a:r>
            <a:endParaRPr kumimoji="0" lang="ru-RU" sz="2400" b="0" i="0" u="none" strike="noStrike" cap="none" normalizeH="0" baseline="0" dirty="0">
              <a:ln>
                <a:noFill/>
              </a:ln>
              <a:solidFill>
                <a:srgbClr val="002060"/>
              </a:solidFill>
              <a:effectLst/>
              <a:latin typeface="Times New Roman" pitchFamily="18" charset="0"/>
              <a:cs typeface="Times New Roman" pitchFamily="18" charset="0"/>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1"/>
          <p:cNvSpPr>
            <a:spLocks noChangeArrowheads="1"/>
          </p:cNvSpPr>
          <p:nvPr/>
        </p:nvSpPr>
        <p:spPr bwMode="auto">
          <a:xfrm>
            <a:off x="533400" y="304800"/>
            <a:ext cx="11277600" cy="830997"/>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1" i="0" u="sng" strike="noStrike" cap="none" normalizeH="0" baseline="0" dirty="0">
                <a:ln>
                  <a:noFill/>
                </a:ln>
                <a:solidFill>
                  <a:srgbClr val="FF0000"/>
                </a:solidFill>
                <a:effectLst/>
                <a:latin typeface="Times New Roman" pitchFamily="18" charset="0"/>
                <a:ea typeface="Calibri" pitchFamily="34" charset="0"/>
                <a:cs typeface="Times New Roman" pitchFamily="18" charset="0"/>
              </a:rPr>
              <a:t>6. План исследований, которые следует использовать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1" i="0" u="sng" strike="noStrike" cap="none" normalizeH="0" baseline="0" dirty="0">
                <a:ln>
                  <a:noFill/>
                </a:ln>
                <a:solidFill>
                  <a:srgbClr val="FF0000"/>
                </a:solidFill>
                <a:effectLst/>
                <a:latin typeface="Times New Roman" pitchFamily="18" charset="0"/>
                <a:ea typeface="Calibri" pitchFamily="34" charset="0"/>
                <a:cs typeface="Times New Roman" pitchFamily="18" charset="0"/>
              </a:rPr>
              <a:t>для уточнения диагноза при патологии органов дыхания. </a:t>
            </a:r>
            <a:endParaRPr kumimoji="0" lang="ru-RU" sz="2400" b="0" i="0" u="none" strike="noStrike" cap="none" normalizeH="0" baseline="0" dirty="0">
              <a:ln>
                <a:noFill/>
              </a:ln>
              <a:solidFill>
                <a:srgbClr val="FF0000"/>
              </a:solidFill>
              <a:effectLst/>
              <a:latin typeface="Times New Roman" pitchFamily="18" charset="0"/>
              <a:cs typeface="Times New Roman" pitchFamily="18" charset="0"/>
            </a:endParaRPr>
          </a:p>
        </p:txBody>
      </p:sp>
      <p:sp>
        <p:nvSpPr>
          <p:cNvPr id="70658" name="Rectangle 2"/>
          <p:cNvSpPr>
            <a:spLocks noChangeArrowheads="1"/>
          </p:cNvSpPr>
          <p:nvPr/>
        </p:nvSpPr>
        <p:spPr bwMode="auto">
          <a:xfrm>
            <a:off x="381000" y="1464677"/>
            <a:ext cx="11430000" cy="48320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2200" b="1" i="1" u="sng" strike="noStrike" cap="none" normalizeH="0" baseline="0" dirty="0">
                <a:ln>
                  <a:noFill/>
                </a:ln>
                <a:solidFill>
                  <a:srgbClr val="002060"/>
                </a:solidFill>
                <a:effectLst/>
                <a:latin typeface="Times New Roman" pitchFamily="18" charset="0"/>
                <a:ea typeface="Calibri" pitchFamily="34" charset="0"/>
                <a:cs typeface="Times New Roman" pitchFamily="18" charset="0"/>
              </a:rPr>
              <a:t>Одышка.</a:t>
            </a:r>
            <a:endParaRPr kumimoji="0" lang="ru-RU" sz="2200" b="0" i="0" u="none" strike="noStrike" cap="none" normalizeH="0" baseline="0" dirty="0">
              <a:ln>
                <a:noFill/>
              </a:ln>
              <a:solidFill>
                <a:srgbClr val="002060"/>
              </a:solidFill>
              <a:effectLst/>
              <a:latin typeface="Times New Roman" pitchFamily="18" charset="0"/>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22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Во время </a:t>
            </a:r>
            <a:r>
              <a:rPr kumimoji="0" lang="ru-RU" sz="22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физикального</a:t>
            </a:r>
            <a:r>
              <a:rPr kumimoji="0" lang="ru-RU" sz="22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осмотра важно выявить перечисленные ниже симптомы. </a:t>
            </a:r>
            <a:endParaRPr kumimoji="0" lang="ru-RU" sz="2200" b="0" i="0" u="none" strike="noStrike" cap="none" normalizeH="0" baseline="0" dirty="0">
              <a:ln>
                <a:noFill/>
              </a:ln>
              <a:solidFill>
                <a:srgbClr val="002060"/>
              </a:solidFill>
              <a:effectLst/>
              <a:latin typeface="Times New Roman" pitchFamily="18" charset="0"/>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22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1. </a:t>
            </a:r>
            <a:r>
              <a:rPr kumimoji="0" lang="ru-RU" sz="2200" b="1" i="0" u="sng" strike="noStrike" cap="none" normalizeH="0" baseline="0" dirty="0">
                <a:ln>
                  <a:noFill/>
                </a:ln>
                <a:solidFill>
                  <a:srgbClr val="002060"/>
                </a:solidFill>
                <a:effectLst/>
                <a:latin typeface="Times New Roman" pitchFamily="18" charset="0"/>
                <a:ea typeface="Calibri" pitchFamily="34" charset="0"/>
                <a:cs typeface="Times New Roman" pitchFamily="18" charset="0"/>
              </a:rPr>
              <a:t>Лихорадка</a:t>
            </a:r>
            <a:r>
              <a:rPr kumimoji="0" lang="ru-RU" sz="22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может свидетельствовать об инфекции, а незначительное повышение температуры бывает при ТЭЛА, </a:t>
            </a:r>
            <a:r>
              <a:rPr kumimoji="0" lang="ru-RU" sz="22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онкозаболеваниях</a:t>
            </a:r>
            <a:r>
              <a:rPr kumimoji="0" lang="ru-RU" sz="22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endParaRPr kumimoji="0" lang="ru-RU" sz="2200" b="0" i="0" u="none" strike="noStrike" cap="none" normalizeH="0" baseline="0" dirty="0">
              <a:ln>
                <a:noFill/>
              </a:ln>
              <a:solidFill>
                <a:srgbClr val="002060"/>
              </a:solidFill>
              <a:effectLst/>
              <a:latin typeface="Times New Roman" pitchFamily="18" charset="0"/>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22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2. </a:t>
            </a:r>
            <a:r>
              <a:rPr kumimoji="0" lang="ru-RU" sz="2200" b="1" i="0" u="sng" strike="noStrike" cap="none" normalizeH="0" baseline="0" dirty="0">
                <a:ln>
                  <a:noFill/>
                </a:ln>
                <a:solidFill>
                  <a:srgbClr val="002060"/>
                </a:solidFill>
                <a:effectLst/>
                <a:latin typeface="Times New Roman" pitchFamily="18" charset="0"/>
                <a:ea typeface="Calibri" pitchFamily="34" charset="0"/>
                <a:cs typeface="Times New Roman" pitchFamily="18" charset="0"/>
              </a:rPr>
              <a:t>Цианоз</a:t>
            </a:r>
            <a:r>
              <a:rPr kumimoji="0" lang="ru-RU" sz="22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указывает на наличие серьезной патологии сердца или легких. В некоторых случаях он не выражен при анемии, для которой характерен бледный цвет кожи и видимых слизистых оболочек. При отравлении угарным газом кожа приобретает вишневый цвет. </a:t>
            </a:r>
            <a:endParaRPr kumimoji="0" lang="ru-RU" sz="2200" b="0" i="0" u="none" strike="noStrike" cap="none" normalizeH="0" baseline="0" dirty="0">
              <a:ln>
                <a:noFill/>
              </a:ln>
              <a:solidFill>
                <a:srgbClr val="002060"/>
              </a:solidFill>
              <a:effectLst/>
              <a:latin typeface="Times New Roman" pitchFamily="18" charset="0"/>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22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3. </a:t>
            </a:r>
            <a:r>
              <a:rPr kumimoji="0" lang="ru-RU" sz="2200" b="1" i="0" u="sng"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Гипергидро</a:t>
            </a:r>
            <a:r>
              <a:rPr kumimoji="0" lang="ru-RU" sz="22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з</a:t>
            </a:r>
            <a:r>
              <a:rPr kumimoji="0" lang="ru-RU" sz="22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может быть признаком инфекции или инфаркта миокарда. </a:t>
            </a:r>
            <a:endParaRPr kumimoji="0" lang="ru-RU" sz="2200" b="0" i="0" u="none" strike="noStrike" cap="none" normalizeH="0" baseline="0" dirty="0">
              <a:ln>
                <a:noFill/>
              </a:ln>
              <a:solidFill>
                <a:srgbClr val="002060"/>
              </a:solidFill>
              <a:effectLst/>
              <a:latin typeface="Times New Roman" pitchFamily="18" charset="0"/>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22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4. </a:t>
            </a:r>
            <a:r>
              <a:rPr kumimoji="0" lang="ru-RU" sz="2200" b="1" i="0" u="sng" strike="noStrike" cap="none" normalizeH="0" baseline="0" dirty="0">
                <a:ln>
                  <a:noFill/>
                </a:ln>
                <a:solidFill>
                  <a:srgbClr val="002060"/>
                </a:solidFill>
                <a:effectLst/>
                <a:latin typeface="Times New Roman" pitchFamily="18" charset="0"/>
                <a:ea typeface="Calibri" pitchFamily="34" charset="0"/>
                <a:cs typeface="Times New Roman" pitchFamily="18" charset="0"/>
              </a:rPr>
              <a:t>«Часовые стекла» и «барабанные палочки»</a:t>
            </a:r>
            <a:r>
              <a:rPr kumimoji="0" lang="ru-RU" sz="22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говорят о наличии хронического легочного заболевания, чаще наблюдаются при формировании </a:t>
            </a:r>
            <a:r>
              <a:rPr kumimoji="0" lang="ru-RU" sz="22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бронхоэктазов</a:t>
            </a:r>
            <a:r>
              <a:rPr kumimoji="0" lang="ru-RU" sz="22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endParaRPr kumimoji="0" lang="ru-RU" sz="2200" b="0" i="0" u="none" strike="noStrike" cap="none" normalizeH="0" baseline="0" dirty="0">
              <a:ln>
                <a:noFill/>
              </a:ln>
              <a:solidFill>
                <a:srgbClr val="002060"/>
              </a:solidFill>
              <a:effectLst/>
              <a:latin typeface="Times New Roman" pitchFamily="18" charset="0"/>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22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5. </a:t>
            </a:r>
            <a:r>
              <a:rPr kumimoji="0" lang="ru-RU" sz="2200" b="1" i="0" u="sng" strike="noStrike" cap="none" normalizeH="0" baseline="0" dirty="0">
                <a:ln>
                  <a:noFill/>
                </a:ln>
                <a:solidFill>
                  <a:srgbClr val="002060"/>
                </a:solidFill>
                <a:effectLst/>
                <a:latin typeface="Times New Roman" pitchFamily="18" charset="0"/>
                <a:ea typeface="Calibri" pitchFamily="34" charset="0"/>
                <a:cs typeface="Times New Roman" pitchFamily="18" charset="0"/>
              </a:rPr>
              <a:t>Больные ХОБЛ</a:t>
            </a:r>
            <a:r>
              <a:rPr kumimoji="0" lang="ru-RU" sz="22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 нередко тучные, с бочкообразной грудной клеткой и цианозом или, напротив, худые люди. </a:t>
            </a:r>
            <a:endParaRPr kumimoji="0" lang="ru-RU" sz="2200" b="0" i="0" u="none" strike="noStrike" cap="none" normalizeH="0" baseline="0" dirty="0">
              <a:ln>
                <a:noFill/>
              </a:ln>
              <a:solidFill>
                <a:srgbClr val="002060"/>
              </a:solidFill>
              <a:effectLst/>
              <a:latin typeface="Times New Roman" pitchFamily="18" charset="0"/>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22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6. </a:t>
            </a:r>
            <a:r>
              <a:rPr kumimoji="0" lang="ru-RU" sz="2200" b="1" i="0" u="sng" strike="noStrike" cap="none" normalizeH="0" baseline="0" dirty="0">
                <a:ln>
                  <a:noFill/>
                </a:ln>
                <a:solidFill>
                  <a:srgbClr val="002060"/>
                </a:solidFill>
                <a:effectLst/>
                <a:latin typeface="Times New Roman" pitchFamily="18" charset="0"/>
                <a:ea typeface="Calibri" pitchFamily="34" charset="0"/>
                <a:cs typeface="Times New Roman" pitchFamily="18" charset="0"/>
              </a:rPr>
              <a:t>Отеки ног</a:t>
            </a:r>
            <a:r>
              <a:rPr kumimoji="0" lang="ru-RU" sz="22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ru-RU" sz="22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обычно свидетельствуют о сердечной недостаточности; односторонний отек ноги может быть проявлением тромбоза глубоких вен ног (возможный источник ТЭЛА). </a:t>
            </a:r>
            <a:endParaRPr kumimoji="0" lang="ru-RU" sz="2200" b="0" i="0" u="none" strike="noStrike" cap="none" normalizeH="0" baseline="0" dirty="0">
              <a:ln>
                <a:noFill/>
              </a:ln>
              <a:solidFill>
                <a:srgbClr val="002060"/>
              </a:solidFill>
              <a:effectLst/>
              <a:latin typeface="Times New Roman" pitchFamily="18" charset="0"/>
              <a:cs typeface="Times New Roman" pitchFamily="18" charset="0"/>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Rectangle 1"/>
          <p:cNvSpPr>
            <a:spLocks noChangeArrowheads="1"/>
          </p:cNvSpPr>
          <p:nvPr/>
        </p:nvSpPr>
        <p:spPr bwMode="auto">
          <a:xfrm>
            <a:off x="381000" y="556230"/>
            <a:ext cx="11353800" cy="517064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22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7. </a:t>
            </a:r>
            <a:r>
              <a:rPr kumimoji="0" lang="ru-RU" sz="2200" b="1" i="0" u="sng" strike="noStrike" cap="none" normalizeH="0" baseline="0" dirty="0">
                <a:ln>
                  <a:noFill/>
                </a:ln>
                <a:solidFill>
                  <a:srgbClr val="002060"/>
                </a:solidFill>
                <a:effectLst/>
                <a:latin typeface="Times New Roman" pitchFamily="18" charset="0"/>
                <a:ea typeface="Calibri" pitchFamily="34" charset="0"/>
                <a:cs typeface="Times New Roman" pitchFamily="18" charset="0"/>
              </a:rPr>
              <a:t>Выдох через сомкнутые губы</a:t>
            </a:r>
            <a:r>
              <a:rPr kumimoji="0" lang="ru-RU" sz="22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 характерный признак эмфиземы легких. Жесткое дыхание и сухие рассеянные хрипы выявляются при бронхиальной обструкции, </a:t>
            </a:r>
            <a:r>
              <a:rPr kumimoji="0" lang="ru-RU" sz="22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незвонкие</a:t>
            </a:r>
            <a:r>
              <a:rPr kumimoji="0" lang="ru-RU" sz="22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мелкопузырчатые хрипы ниже лопаток – при застойной сердечной недостаточности. </a:t>
            </a:r>
            <a:r>
              <a:rPr kumimoji="0" lang="ru-RU" sz="22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Физикальные</a:t>
            </a:r>
            <a:r>
              <a:rPr kumimoji="0" lang="ru-RU" sz="22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изменения при пневмонии включают локальное укорочение легочного звука, </a:t>
            </a:r>
            <a:r>
              <a:rPr kumimoji="0" lang="ru-RU" sz="22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крепитирующие</a:t>
            </a:r>
            <a:r>
              <a:rPr kumimoji="0" lang="ru-RU" sz="22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или звонкие мелкопузырчатые хрипы, жесткое или бронхиальное дыхание. Бронхиальное дыхание может выслушиваться также при раке легкого. При пневмотораксе на стороне поражения выявляют тимпанит, дыхание резко ослаблено или не проводится. Тупой </a:t>
            </a:r>
            <a:r>
              <a:rPr kumimoji="0" lang="ru-RU" sz="22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перкуторный</a:t>
            </a:r>
            <a:r>
              <a:rPr kumimoji="0" lang="ru-RU" sz="22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звук наблюдается при выпоте в плевральную полость. </a:t>
            </a:r>
            <a:endParaRPr kumimoji="0" lang="ru-RU" sz="2200" b="0" i="0" u="none" strike="noStrike" cap="none" normalizeH="0" baseline="0" dirty="0">
              <a:ln>
                <a:noFill/>
              </a:ln>
              <a:solidFill>
                <a:srgbClr val="002060"/>
              </a:solidFill>
              <a:effectLst/>
              <a:latin typeface="Times New Roman" pitchFamily="18" charset="0"/>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22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8. </a:t>
            </a:r>
            <a:r>
              <a:rPr kumimoji="0" lang="ru-RU" sz="2200" b="1" i="0" u="sng" strike="noStrike" cap="none" normalizeH="0" baseline="0" dirty="0">
                <a:ln>
                  <a:noFill/>
                </a:ln>
                <a:solidFill>
                  <a:srgbClr val="002060"/>
                </a:solidFill>
                <a:effectLst/>
                <a:latin typeface="Times New Roman" pitchFamily="18" charset="0"/>
                <a:ea typeface="Calibri" pitchFamily="34" charset="0"/>
                <a:cs typeface="Times New Roman" pitchFamily="18" charset="0"/>
              </a:rPr>
              <a:t>Смещение верхушечного толчка</a:t>
            </a:r>
            <a:r>
              <a:rPr kumimoji="0" lang="ru-RU" sz="22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вниз и влево свидетельствует о </a:t>
            </a:r>
            <a:r>
              <a:rPr kumimoji="0" lang="ru-RU" sz="22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кардиомегалии</a:t>
            </a:r>
            <a:r>
              <a:rPr kumimoji="0" lang="ru-RU" sz="22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(и, соответственно, говорит в пользу сердечной природы одышки). Анализ сердечных тонов и наличие сердечных шумов позволяют обнаружить аортальные и митральные пороки сердца. Характерные признаки сердечной недостаточности – появление III тона и ритм галопа. Наличие аритмии указывает на сердечную недостаточность, в то же время мерцательная аритмия – фактор риска ТЭЛА. АД чаще всего бывает нормальным, повышается при тревожном состоянии, падение его – возможный признак развития шока.</a:t>
            </a:r>
            <a:r>
              <a:rPr kumimoji="0" lang="ru-RU" sz="22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endParaRPr kumimoji="0" lang="ru-RU" sz="2200" b="0" i="0" u="none" strike="noStrike" cap="none" normalizeH="0" baseline="0" dirty="0">
              <a:ln>
                <a:noFill/>
              </a:ln>
              <a:solidFill>
                <a:srgbClr val="002060"/>
              </a:solidFill>
              <a:effectLst/>
              <a:latin typeface="Times New Roman" pitchFamily="18" charset="0"/>
              <a:cs typeface="Times New Roman" pitchFamily="18" charset="0"/>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3" name="Rectangle 1"/>
          <p:cNvSpPr>
            <a:spLocks noChangeArrowheads="1"/>
          </p:cNvSpPr>
          <p:nvPr/>
        </p:nvSpPr>
        <p:spPr bwMode="auto">
          <a:xfrm>
            <a:off x="2514600" y="228600"/>
            <a:ext cx="701040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Диагностический алгоритм при одышке.</a:t>
            </a:r>
            <a:endParaRPr kumimoji="0" lang="ru-RU" sz="2400" b="1" i="0" u="none" strike="noStrike" cap="none" normalizeH="0" baseline="0" dirty="0">
              <a:ln>
                <a:noFill/>
              </a:ln>
              <a:solidFill>
                <a:srgbClr val="002060"/>
              </a:solidFill>
              <a:effectLst/>
              <a:latin typeface="Arial" pitchFamily="34" charset="0"/>
              <a:cs typeface="Arial" pitchFamily="34" charset="0"/>
            </a:endParaRPr>
          </a:p>
        </p:txBody>
      </p:sp>
      <p:pic>
        <p:nvPicPr>
          <p:cNvPr id="3" name="Рисунок 2" descr="http://www.studmedlib.ru/cgi-bin/mb4x?usr_data=gd-image(doc,ISBN9785970426517-0002,pic_0010.png,-1,,00000000,)&amp;hide_Cookie=yes"/>
          <p:cNvPicPr/>
          <p:nvPr/>
        </p:nvPicPr>
        <p:blipFill>
          <a:blip r:embed="rId2" cstate="print"/>
          <a:srcRect l="2087" t="3588" r="2243" b="1161"/>
          <a:stretch>
            <a:fillRect/>
          </a:stretch>
        </p:blipFill>
        <p:spPr bwMode="auto">
          <a:xfrm>
            <a:off x="609600" y="685800"/>
            <a:ext cx="10896599" cy="5867399"/>
          </a:xfrm>
          <a:prstGeom prst="rect">
            <a:avLst/>
          </a:prstGeom>
          <a:noFill/>
          <a:ln w="9525">
            <a:noFill/>
            <a:miter lim="800000"/>
            <a:headEnd/>
            <a:tailEnd/>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Rectangle 1"/>
          <p:cNvSpPr>
            <a:spLocks noChangeArrowheads="1"/>
          </p:cNvSpPr>
          <p:nvPr/>
        </p:nvSpPr>
        <p:spPr bwMode="auto">
          <a:xfrm>
            <a:off x="304800" y="312985"/>
            <a:ext cx="11277600" cy="529375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ctr" defTabSz="914400" rtl="0" eaLnBrk="1" fontAlgn="base" latinLnBrk="0" hangingPunct="1">
              <a:lnSpc>
                <a:spcPct val="100000"/>
              </a:lnSpc>
              <a:spcBef>
                <a:spcPct val="0"/>
              </a:spcBef>
              <a:spcAft>
                <a:spcPct val="0"/>
              </a:spcAft>
              <a:buClrTx/>
              <a:buSzTx/>
              <a:buFontTx/>
              <a:buNone/>
              <a:tabLst/>
            </a:pPr>
            <a:r>
              <a:rPr kumimoji="0" lang="ru-RU" sz="26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Методы оценки одышки</a:t>
            </a:r>
            <a:endParaRPr kumimoji="0" lang="ru-RU" sz="2600" b="0" i="0" u="none" strike="noStrike" cap="none" normalizeH="0" baseline="0" dirty="0">
              <a:ln>
                <a:noFill/>
              </a:ln>
              <a:solidFill>
                <a:srgbClr val="002060"/>
              </a:solidFill>
              <a:effectLst/>
              <a:latin typeface="Times New Roman" pitchFamily="18" charset="0"/>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26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Одышку можно оценить по разным параметрам: интенсивности (тяжести), качеству (восприятию) и степени вызванного ею эмоционального дискомфорта (степени «неприятности»). Таким образом, в настоящее время в мировой науке сформировалась концепция многомерной оценки одышки.</a:t>
            </a:r>
            <a:endParaRPr kumimoji="0" lang="ru-RU" sz="2600" b="0" i="0" u="none" strike="noStrike" cap="none" normalizeH="0" baseline="0" dirty="0">
              <a:ln>
                <a:noFill/>
              </a:ln>
              <a:solidFill>
                <a:srgbClr val="002060"/>
              </a:solidFill>
              <a:effectLst/>
              <a:latin typeface="Times New Roman" pitchFamily="18" charset="0"/>
              <a:cs typeface="Times New Roman" pitchFamily="18" charset="0"/>
            </a:endParaRPr>
          </a:p>
          <a:p>
            <a:pPr marL="0" marR="0" lvl="0" indent="450850" algn="ctr" defTabSz="914400" rtl="0" eaLnBrk="0" fontAlgn="base" latinLnBrk="0" hangingPunct="0">
              <a:lnSpc>
                <a:spcPct val="100000"/>
              </a:lnSpc>
              <a:spcBef>
                <a:spcPct val="0"/>
              </a:spcBef>
              <a:spcAft>
                <a:spcPct val="0"/>
              </a:spcAft>
              <a:buClrTx/>
              <a:buSzTx/>
              <a:buFontTx/>
              <a:buNone/>
              <a:tabLst/>
            </a:pPr>
            <a:r>
              <a:rPr kumimoji="0" lang="ru-RU" sz="2600" b="1" i="1" u="sng" strike="noStrike" cap="none" normalizeH="0" baseline="0" dirty="0">
                <a:ln>
                  <a:noFill/>
                </a:ln>
                <a:solidFill>
                  <a:srgbClr val="7030A0"/>
                </a:solidFill>
                <a:effectLst/>
                <a:latin typeface="Times New Roman" pitchFamily="18" charset="0"/>
                <a:ea typeface="Calibri" pitchFamily="34" charset="0"/>
                <a:cs typeface="Times New Roman" pitchFamily="18" charset="0"/>
              </a:rPr>
              <a:t>Качественная оценка одышки</a:t>
            </a:r>
            <a:r>
              <a:rPr kumimoji="0" lang="ru-RU" sz="2600" b="1" i="1" u="none" strike="noStrike" cap="none" normalizeH="0" baseline="0" dirty="0">
                <a:ln>
                  <a:noFill/>
                </a:ln>
                <a:solidFill>
                  <a:srgbClr val="7030A0"/>
                </a:solidFill>
                <a:effectLst/>
                <a:latin typeface="Times New Roman" pitchFamily="18" charset="0"/>
                <a:ea typeface="Calibri" pitchFamily="34" charset="0"/>
                <a:cs typeface="Times New Roman" pitchFamily="18" charset="0"/>
              </a:rPr>
              <a:t> («язык» одышки)</a:t>
            </a:r>
            <a:endParaRPr kumimoji="0" lang="ru-RU" sz="2600" b="1" i="0" u="none" strike="noStrike" cap="none" normalizeH="0" baseline="0" dirty="0">
              <a:ln>
                <a:noFill/>
              </a:ln>
              <a:solidFill>
                <a:srgbClr val="7030A0"/>
              </a:solidFill>
              <a:effectLst/>
              <a:latin typeface="Times New Roman" pitchFamily="18" charset="0"/>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26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Качественная оценка одышки состоит в анализе словесных характеристик, которые использует пациент, рассказывая о своих дыхательных ощущениях, что в мировой литературе получило название «языка» одышки.</a:t>
            </a:r>
            <a:endParaRPr kumimoji="0" lang="ru-RU" sz="2600" b="0" i="0" u="none" strike="noStrike" cap="none" normalizeH="0" baseline="0" dirty="0">
              <a:ln>
                <a:noFill/>
              </a:ln>
              <a:solidFill>
                <a:srgbClr val="002060"/>
              </a:solidFill>
              <a:effectLst/>
              <a:latin typeface="Times New Roman" pitchFamily="18" charset="0"/>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26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Качественная окраска одышки неразрывно связана с патофизиологией этого симптома, хотя разные больные, имеющие одно и то же заболевание, могут по-разному воспринимать и описывать свою одышку в зависимости от уровня интеллекта, образования, профессии и других социальных факторов.</a:t>
            </a:r>
            <a:endParaRPr kumimoji="0" lang="ru-RU" sz="2600" b="0" i="0" u="none" strike="noStrike" cap="none" normalizeH="0" baseline="0" dirty="0">
              <a:ln>
                <a:noFill/>
              </a:ln>
              <a:solidFill>
                <a:srgbClr val="002060"/>
              </a:solidFill>
              <a:effectLst/>
              <a:latin typeface="Times New Roman" pitchFamily="18" charset="0"/>
              <a:cs typeface="Times New Roman" pitchFamily="18" charset="0"/>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Rectangle 1"/>
          <p:cNvSpPr>
            <a:spLocks noChangeArrowheads="1"/>
          </p:cNvSpPr>
          <p:nvPr/>
        </p:nvSpPr>
        <p:spPr bwMode="auto">
          <a:xfrm>
            <a:off x="533400" y="458688"/>
            <a:ext cx="11125200" cy="495520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ctr" defTabSz="914400" rtl="0" eaLnBrk="1" fontAlgn="base" latinLnBrk="0" hangingPunct="1">
              <a:lnSpc>
                <a:spcPct val="100000"/>
              </a:lnSpc>
              <a:spcBef>
                <a:spcPct val="0"/>
              </a:spcBef>
              <a:spcAft>
                <a:spcPct val="0"/>
              </a:spcAft>
              <a:buClrTx/>
              <a:buSzTx/>
              <a:buFontTx/>
              <a:buNone/>
              <a:tabLst/>
            </a:pPr>
            <a:r>
              <a:rPr kumimoji="0" lang="ru-RU" sz="2800" b="1" i="1" u="sng" strike="noStrike" cap="none" normalizeH="0" baseline="0" dirty="0">
                <a:ln>
                  <a:noFill/>
                </a:ln>
                <a:solidFill>
                  <a:srgbClr val="7030A0"/>
                </a:solidFill>
                <a:effectLst/>
                <a:latin typeface="Times New Roman" pitchFamily="18" charset="0"/>
                <a:ea typeface="Calibri" pitchFamily="34" charset="0"/>
                <a:cs typeface="Times New Roman" pitchFamily="18" charset="0"/>
              </a:rPr>
              <a:t>Количественная оценка одышки</a:t>
            </a:r>
            <a:endParaRPr kumimoji="0" lang="ru-RU" sz="2800" b="1" i="0" u="none" strike="noStrike" cap="none" normalizeH="0" baseline="0" dirty="0">
              <a:ln>
                <a:noFill/>
              </a:ln>
              <a:solidFill>
                <a:srgbClr val="7030A0"/>
              </a:solidFill>
              <a:effectLst/>
              <a:latin typeface="Times New Roman" pitchFamily="18" charset="0"/>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Количественные способы оценки одышки (шкалы и вопросники) многообразны, и выбор их зависит от клинической ситуации, целей и задач врача. Все методы количественной оценки одышки можно разделить на три группы: одномерные, многомерные, а также шкалы и вопросники, оценивающие влияние одышки на качество жизни пациента. </a:t>
            </a:r>
            <a:endParaRPr kumimoji="0" lang="ru-RU" sz="2400" b="0" i="0" u="none" strike="noStrike" cap="none" normalizeH="0" baseline="0" dirty="0">
              <a:ln>
                <a:noFill/>
              </a:ln>
              <a:solidFill>
                <a:srgbClr val="002060"/>
              </a:solidFill>
              <a:effectLst/>
              <a:latin typeface="Times New Roman" pitchFamily="18" charset="0"/>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Наиболее простыми в использовании являются </a:t>
            </a:r>
            <a:r>
              <a:rPr kumimoji="0" lang="ru-RU" sz="24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одномерные шкалы</a:t>
            </a:r>
            <a:r>
              <a:rPr kumimoji="0" lang="ru-RU" sz="24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К ним относятся шкала Борга и ВАШ. При физической нагрузке используют шкалу Борга (табл. 5), которая  состоит из 10 пунктов, обозначающих разную интенсивность одышки, и пациент выбирает то описание, которое соответствует тяжести его ощущений в данный момент и визуально - аналоговую шкалу рис.2), которая представляет собой линию длиной 10 см с характеристиками одышки в начале («одышка отсутствует») и в конце («максимально тяжелая одышка»). </a:t>
            </a:r>
            <a:endParaRPr kumimoji="0" lang="ru-RU" sz="2400" b="0" i="0" u="none" strike="noStrike" cap="none" normalizeH="0" baseline="0" dirty="0">
              <a:ln>
                <a:noFill/>
              </a:ln>
              <a:solidFill>
                <a:srgbClr val="002060"/>
              </a:solidFill>
              <a:effectLst/>
              <a:latin typeface="Times New Roman" pitchFamily="18" charset="0"/>
              <a:cs typeface="Times New Roman" pitchFamily="18" charset="0"/>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533400" y="685800"/>
          <a:ext cx="4724399" cy="5617636"/>
        </p:xfrm>
        <a:graphic>
          <a:graphicData uri="http://schemas.openxmlformats.org/drawingml/2006/table">
            <a:tbl>
              <a:tblPr/>
              <a:tblGrid>
                <a:gridCol w="1207041">
                  <a:extLst>
                    <a:ext uri="{9D8B030D-6E8A-4147-A177-3AD203B41FA5}">
                      <a16:colId xmlns:a16="http://schemas.microsoft.com/office/drawing/2014/main" val="20000"/>
                    </a:ext>
                  </a:extLst>
                </a:gridCol>
                <a:gridCol w="1276517">
                  <a:extLst>
                    <a:ext uri="{9D8B030D-6E8A-4147-A177-3AD203B41FA5}">
                      <a16:colId xmlns:a16="http://schemas.microsoft.com/office/drawing/2014/main" val="20001"/>
                    </a:ext>
                  </a:extLst>
                </a:gridCol>
                <a:gridCol w="2240841">
                  <a:extLst>
                    <a:ext uri="{9D8B030D-6E8A-4147-A177-3AD203B41FA5}">
                      <a16:colId xmlns:a16="http://schemas.microsoft.com/office/drawing/2014/main" val="20002"/>
                    </a:ext>
                  </a:extLst>
                </a:gridCol>
              </a:tblGrid>
              <a:tr h="659876">
                <a:tc>
                  <a:txBody>
                    <a:bodyPr/>
                    <a:lstStyle/>
                    <a:p>
                      <a:pPr algn="ctr">
                        <a:lnSpc>
                          <a:spcPct val="115000"/>
                        </a:lnSpc>
                        <a:spcAft>
                          <a:spcPts val="0"/>
                        </a:spcAft>
                      </a:pPr>
                      <a:r>
                        <a:rPr lang="ru-RU" sz="1800" dirty="0" err="1">
                          <a:latin typeface="Times New Roman" pitchFamily="18" charset="0"/>
                          <a:ea typeface="Calibri"/>
                          <a:cs typeface="Times New Roman" pitchFamily="18" charset="0"/>
                        </a:rPr>
                        <a:t>Maximal</a:t>
                      </a:r>
                      <a:endParaRPr lang="ru-RU" sz="18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FDFD"/>
                    </a:solidFill>
                  </a:tcPr>
                </a:tc>
                <a:tc>
                  <a:txBody>
                    <a:bodyPr/>
                    <a:lstStyle/>
                    <a:p>
                      <a:pPr algn="ctr">
                        <a:lnSpc>
                          <a:spcPct val="115000"/>
                        </a:lnSpc>
                        <a:spcAft>
                          <a:spcPts val="0"/>
                        </a:spcAft>
                      </a:pPr>
                      <a:r>
                        <a:rPr lang="ru-RU" sz="1800" b="1" dirty="0">
                          <a:latin typeface="Times New Roman" pitchFamily="18" charset="0"/>
                          <a:ea typeface="Calibri"/>
                          <a:cs typeface="Times New Roman" pitchFamily="18" charset="0"/>
                        </a:rPr>
                        <a:t>10</a:t>
                      </a:r>
                      <a:endParaRPr lang="ru-RU" sz="18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FDFD"/>
                    </a:solidFill>
                  </a:tcPr>
                </a:tc>
                <a:tc>
                  <a:txBody>
                    <a:bodyPr/>
                    <a:lstStyle/>
                    <a:p>
                      <a:pPr algn="ctr">
                        <a:lnSpc>
                          <a:spcPct val="115000"/>
                        </a:lnSpc>
                        <a:spcAft>
                          <a:spcPts val="0"/>
                        </a:spcAft>
                      </a:pPr>
                      <a:r>
                        <a:rPr lang="ru-RU" sz="1800" dirty="0">
                          <a:latin typeface="Times New Roman" pitchFamily="18" charset="0"/>
                          <a:ea typeface="Calibri"/>
                          <a:cs typeface="Times New Roman" pitchFamily="18" charset="0"/>
                        </a:rPr>
                        <a:t>Максимальная</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FDFD"/>
                    </a:solidFill>
                  </a:tcPr>
                </a:tc>
                <a:extLst>
                  <a:ext uri="{0D108BD9-81ED-4DB2-BD59-A6C34878D82A}">
                    <a16:rowId xmlns:a16="http://schemas.microsoft.com/office/drawing/2014/main" val="10000"/>
                  </a:ext>
                </a:extLst>
              </a:tr>
              <a:tr h="824845">
                <a:tc>
                  <a:txBody>
                    <a:bodyPr/>
                    <a:lstStyle/>
                    <a:p>
                      <a:pPr algn="l">
                        <a:lnSpc>
                          <a:spcPct val="115000"/>
                        </a:lnSpc>
                        <a:spcAft>
                          <a:spcPts val="0"/>
                        </a:spcAft>
                      </a:pPr>
                      <a:r>
                        <a:rPr lang="ru-RU" sz="1800" dirty="0" err="1">
                          <a:latin typeface="Times New Roman" pitchFamily="18" charset="0"/>
                          <a:ea typeface="Calibri"/>
                          <a:cs typeface="Times New Roman" pitchFamily="18" charset="0"/>
                        </a:rPr>
                        <a:t>Very</a:t>
                      </a:r>
                      <a:r>
                        <a:rPr lang="ru-RU" sz="1800" dirty="0">
                          <a:latin typeface="Times New Roman" pitchFamily="18" charset="0"/>
                          <a:ea typeface="Calibri"/>
                          <a:cs typeface="Times New Roman" pitchFamily="18" charset="0"/>
                        </a:rPr>
                        <a:t>, </a:t>
                      </a:r>
                      <a:r>
                        <a:rPr lang="ru-RU" sz="1800" dirty="0" err="1">
                          <a:latin typeface="Times New Roman" pitchFamily="18" charset="0"/>
                          <a:ea typeface="Calibri"/>
                          <a:cs typeface="Times New Roman" pitchFamily="18" charset="0"/>
                        </a:rPr>
                        <a:t>very</a:t>
                      </a:r>
                      <a:r>
                        <a:rPr lang="ru-RU" sz="1800" dirty="0">
                          <a:latin typeface="Times New Roman" pitchFamily="18" charset="0"/>
                          <a:ea typeface="Calibri"/>
                          <a:cs typeface="Times New Roman" pitchFamily="18" charset="0"/>
                        </a:rPr>
                        <a:t> </a:t>
                      </a:r>
                      <a:r>
                        <a:rPr lang="ru-RU" sz="1800" dirty="0" err="1">
                          <a:latin typeface="Times New Roman" pitchFamily="18" charset="0"/>
                          <a:ea typeface="Calibri"/>
                          <a:cs typeface="Times New Roman" pitchFamily="18" charset="0"/>
                        </a:rPr>
                        <a:t>severe</a:t>
                      </a:r>
                      <a:endParaRPr lang="ru-RU" sz="18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FDFD"/>
                    </a:solidFill>
                  </a:tcPr>
                </a:tc>
                <a:tc>
                  <a:txBody>
                    <a:bodyPr/>
                    <a:lstStyle/>
                    <a:p>
                      <a:pPr algn="ctr">
                        <a:lnSpc>
                          <a:spcPct val="115000"/>
                        </a:lnSpc>
                        <a:spcAft>
                          <a:spcPts val="0"/>
                        </a:spcAft>
                      </a:pPr>
                      <a:r>
                        <a:rPr lang="ru-RU" sz="1800" b="1" dirty="0">
                          <a:latin typeface="Times New Roman" pitchFamily="18" charset="0"/>
                          <a:ea typeface="Calibri"/>
                          <a:cs typeface="Times New Roman" pitchFamily="18" charset="0"/>
                        </a:rPr>
                        <a:t>9</a:t>
                      </a:r>
                      <a:endParaRPr lang="ru-RU" sz="1800" dirty="0">
                        <a:latin typeface="Times New Roman" pitchFamily="18" charset="0"/>
                        <a:ea typeface="Calibri"/>
                        <a:cs typeface="Times New Roman" pitchFamily="18" charset="0"/>
                      </a:endParaRPr>
                    </a:p>
                    <a:p>
                      <a:pPr algn="ctr">
                        <a:lnSpc>
                          <a:spcPct val="115000"/>
                        </a:lnSpc>
                        <a:spcAft>
                          <a:spcPts val="0"/>
                        </a:spcAft>
                      </a:pPr>
                      <a:r>
                        <a:rPr lang="ru-RU" sz="1800" b="1" dirty="0">
                          <a:latin typeface="Times New Roman" pitchFamily="18" charset="0"/>
                          <a:ea typeface="Calibri"/>
                          <a:cs typeface="Times New Roman" pitchFamily="18" charset="0"/>
                        </a:rPr>
                        <a:t>8</a:t>
                      </a:r>
                      <a:endParaRPr lang="ru-RU" sz="18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FDFD"/>
                    </a:solidFill>
                  </a:tcPr>
                </a:tc>
                <a:tc>
                  <a:txBody>
                    <a:bodyPr/>
                    <a:lstStyle/>
                    <a:p>
                      <a:pPr algn="r">
                        <a:lnSpc>
                          <a:spcPct val="115000"/>
                        </a:lnSpc>
                        <a:spcAft>
                          <a:spcPts val="0"/>
                        </a:spcAft>
                      </a:pPr>
                      <a:r>
                        <a:rPr lang="ru-RU" sz="1800" dirty="0">
                          <a:latin typeface="Times New Roman" pitchFamily="18" charset="0"/>
                          <a:ea typeface="Calibri"/>
                          <a:cs typeface="Times New Roman" pitchFamily="18" charset="0"/>
                        </a:rPr>
                        <a:t>Очень, очень тяжелая</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FDFD"/>
                    </a:solidFill>
                  </a:tcPr>
                </a:tc>
                <a:extLst>
                  <a:ext uri="{0D108BD9-81ED-4DB2-BD59-A6C34878D82A}">
                    <a16:rowId xmlns:a16="http://schemas.microsoft.com/office/drawing/2014/main" val="10001"/>
                  </a:ext>
                </a:extLst>
              </a:tr>
              <a:tr h="549897">
                <a:tc>
                  <a:txBody>
                    <a:bodyPr/>
                    <a:lstStyle/>
                    <a:p>
                      <a:pPr algn="l">
                        <a:lnSpc>
                          <a:spcPct val="115000"/>
                        </a:lnSpc>
                        <a:spcAft>
                          <a:spcPts val="0"/>
                        </a:spcAft>
                      </a:pPr>
                      <a:r>
                        <a:rPr lang="ru-RU" sz="1800" dirty="0" err="1">
                          <a:latin typeface="Times New Roman" pitchFamily="18" charset="0"/>
                          <a:ea typeface="Arial"/>
                          <a:cs typeface="Times New Roman" pitchFamily="18" charset="0"/>
                        </a:rPr>
                        <a:t>Very</a:t>
                      </a:r>
                      <a:r>
                        <a:rPr lang="ru-RU" sz="1800" dirty="0">
                          <a:latin typeface="Times New Roman" pitchFamily="18" charset="0"/>
                          <a:ea typeface="Arial"/>
                          <a:cs typeface="Times New Roman" pitchFamily="18" charset="0"/>
                        </a:rPr>
                        <a:t> </a:t>
                      </a:r>
                      <a:r>
                        <a:rPr lang="ru-RU" sz="1800" dirty="0" err="1">
                          <a:latin typeface="Times New Roman" pitchFamily="18" charset="0"/>
                          <a:ea typeface="Arial"/>
                          <a:cs typeface="Times New Roman" pitchFamily="18" charset="0"/>
                        </a:rPr>
                        <a:t>severe</a:t>
                      </a:r>
                      <a:endParaRPr lang="ru-RU" sz="18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FDFD"/>
                    </a:solidFill>
                  </a:tcPr>
                </a:tc>
                <a:tc>
                  <a:txBody>
                    <a:bodyPr/>
                    <a:lstStyle/>
                    <a:p>
                      <a:pPr algn="ctr">
                        <a:lnSpc>
                          <a:spcPct val="115000"/>
                        </a:lnSpc>
                        <a:spcAft>
                          <a:spcPts val="0"/>
                        </a:spcAft>
                      </a:pPr>
                      <a:r>
                        <a:rPr lang="ru-RU" sz="1800" b="1" dirty="0">
                          <a:latin typeface="Times New Roman" pitchFamily="18" charset="0"/>
                          <a:ea typeface="Calibri"/>
                          <a:cs typeface="Times New Roman" pitchFamily="18" charset="0"/>
                        </a:rPr>
                        <a:t>7</a:t>
                      </a:r>
                      <a:endParaRPr lang="ru-RU" sz="1800" dirty="0">
                        <a:latin typeface="Times New Roman" pitchFamily="18" charset="0"/>
                        <a:ea typeface="Calibri"/>
                        <a:cs typeface="Times New Roman" pitchFamily="18" charset="0"/>
                      </a:endParaRPr>
                    </a:p>
                    <a:p>
                      <a:pPr algn="ctr">
                        <a:lnSpc>
                          <a:spcPct val="115000"/>
                        </a:lnSpc>
                        <a:spcAft>
                          <a:spcPts val="0"/>
                        </a:spcAft>
                      </a:pPr>
                      <a:r>
                        <a:rPr lang="ru-RU" sz="1800" b="1" dirty="0">
                          <a:latin typeface="Times New Roman" pitchFamily="18" charset="0"/>
                          <a:ea typeface="Calibri"/>
                          <a:cs typeface="Times New Roman" pitchFamily="18" charset="0"/>
                        </a:rPr>
                        <a:t>6</a:t>
                      </a:r>
                      <a:endParaRPr lang="ru-RU" sz="18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FDFD"/>
                    </a:solidFill>
                  </a:tcPr>
                </a:tc>
                <a:tc>
                  <a:txBody>
                    <a:bodyPr/>
                    <a:lstStyle/>
                    <a:p>
                      <a:pPr algn="r">
                        <a:lnSpc>
                          <a:spcPct val="115000"/>
                        </a:lnSpc>
                        <a:spcAft>
                          <a:spcPts val="0"/>
                        </a:spcAft>
                      </a:pPr>
                      <a:r>
                        <a:rPr lang="ru-RU" sz="1800" dirty="0">
                          <a:latin typeface="Times New Roman" pitchFamily="18" charset="0"/>
                          <a:ea typeface="Arial"/>
                          <a:cs typeface="Times New Roman" pitchFamily="18" charset="0"/>
                        </a:rPr>
                        <a:t>Очень тяжелая</a:t>
                      </a:r>
                      <a:endParaRPr lang="ru-RU" sz="18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FDFD"/>
                    </a:solidFill>
                  </a:tcPr>
                </a:tc>
                <a:extLst>
                  <a:ext uri="{0D108BD9-81ED-4DB2-BD59-A6C34878D82A}">
                    <a16:rowId xmlns:a16="http://schemas.microsoft.com/office/drawing/2014/main" val="10002"/>
                  </a:ext>
                </a:extLst>
              </a:tr>
              <a:tr h="274948">
                <a:tc>
                  <a:txBody>
                    <a:bodyPr/>
                    <a:lstStyle/>
                    <a:p>
                      <a:pPr algn="l">
                        <a:lnSpc>
                          <a:spcPct val="115000"/>
                        </a:lnSpc>
                        <a:spcAft>
                          <a:spcPts val="0"/>
                        </a:spcAft>
                      </a:pPr>
                      <a:r>
                        <a:rPr lang="ru-RU" sz="1800" dirty="0" err="1">
                          <a:latin typeface="Times New Roman" pitchFamily="18" charset="0"/>
                          <a:ea typeface="Arial"/>
                          <a:cs typeface="Times New Roman" pitchFamily="18" charset="0"/>
                        </a:rPr>
                        <a:t>Severe</a:t>
                      </a:r>
                      <a:endParaRPr lang="ru-RU" sz="18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FDFD"/>
                    </a:solidFill>
                  </a:tcPr>
                </a:tc>
                <a:tc>
                  <a:txBody>
                    <a:bodyPr/>
                    <a:lstStyle/>
                    <a:p>
                      <a:pPr algn="ctr">
                        <a:lnSpc>
                          <a:spcPct val="115000"/>
                        </a:lnSpc>
                        <a:spcAft>
                          <a:spcPts val="0"/>
                        </a:spcAft>
                      </a:pPr>
                      <a:r>
                        <a:rPr lang="ru-RU" sz="1800" b="1" dirty="0">
                          <a:latin typeface="Times New Roman" pitchFamily="18" charset="0"/>
                          <a:ea typeface="Calibri"/>
                          <a:cs typeface="Times New Roman" pitchFamily="18" charset="0"/>
                        </a:rPr>
                        <a:t>5</a:t>
                      </a:r>
                      <a:endParaRPr lang="ru-RU" sz="18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FDFD"/>
                    </a:solidFill>
                  </a:tcPr>
                </a:tc>
                <a:tc>
                  <a:txBody>
                    <a:bodyPr/>
                    <a:lstStyle/>
                    <a:p>
                      <a:pPr algn="r">
                        <a:lnSpc>
                          <a:spcPct val="115000"/>
                        </a:lnSpc>
                        <a:spcAft>
                          <a:spcPts val="0"/>
                        </a:spcAft>
                      </a:pPr>
                      <a:r>
                        <a:rPr lang="ru-RU" sz="1800" dirty="0">
                          <a:latin typeface="Times New Roman" pitchFamily="18" charset="0"/>
                          <a:ea typeface="Arial"/>
                          <a:cs typeface="Times New Roman" pitchFamily="18" charset="0"/>
                        </a:rPr>
                        <a:t>Тяжелая</a:t>
                      </a:r>
                      <a:endParaRPr lang="ru-RU" sz="18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FDFD"/>
                    </a:solidFill>
                  </a:tcPr>
                </a:tc>
                <a:extLst>
                  <a:ext uri="{0D108BD9-81ED-4DB2-BD59-A6C34878D82A}">
                    <a16:rowId xmlns:a16="http://schemas.microsoft.com/office/drawing/2014/main" val="10003"/>
                  </a:ext>
                </a:extLst>
              </a:tr>
              <a:tr h="549897">
                <a:tc>
                  <a:txBody>
                    <a:bodyPr/>
                    <a:lstStyle/>
                    <a:p>
                      <a:pPr algn="l">
                        <a:lnSpc>
                          <a:spcPct val="115000"/>
                        </a:lnSpc>
                        <a:spcAft>
                          <a:spcPts val="0"/>
                        </a:spcAft>
                      </a:pPr>
                      <a:r>
                        <a:rPr lang="ru-RU" sz="1800" dirty="0" err="1">
                          <a:latin typeface="Times New Roman" pitchFamily="18" charset="0"/>
                          <a:ea typeface="Arial"/>
                          <a:cs typeface="Times New Roman" pitchFamily="18" charset="0"/>
                        </a:rPr>
                        <a:t>Somewhat</a:t>
                      </a:r>
                      <a:r>
                        <a:rPr lang="ru-RU" sz="1800" dirty="0">
                          <a:latin typeface="Times New Roman" pitchFamily="18" charset="0"/>
                          <a:ea typeface="Arial"/>
                          <a:cs typeface="Times New Roman" pitchFamily="18" charset="0"/>
                        </a:rPr>
                        <a:t> </a:t>
                      </a:r>
                      <a:r>
                        <a:rPr lang="ru-RU" sz="1800" dirty="0" err="1">
                          <a:latin typeface="Times New Roman" pitchFamily="18" charset="0"/>
                          <a:ea typeface="Arial"/>
                          <a:cs typeface="Times New Roman" pitchFamily="18" charset="0"/>
                        </a:rPr>
                        <a:t>severe</a:t>
                      </a:r>
                      <a:endParaRPr lang="ru-RU" sz="18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FDFD"/>
                    </a:solidFill>
                  </a:tcPr>
                </a:tc>
                <a:tc>
                  <a:txBody>
                    <a:bodyPr/>
                    <a:lstStyle/>
                    <a:p>
                      <a:pPr algn="ctr">
                        <a:lnSpc>
                          <a:spcPct val="115000"/>
                        </a:lnSpc>
                        <a:spcAft>
                          <a:spcPts val="0"/>
                        </a:spcAft>
                      </a:pPr>
                      <a:r>
                        <a:rPr lang="ru-RU" sz="1800" b="1" dirty="0">
                          <a:latin typeface="Times New Roman" pitchFamily="18" charset="0"/>
                          <a:ea typeface="Calibri"/>
                          <a:cs typeface="Times New Roman" pitchFamily="18" charset="0"/>
                        </a:rPr>
                        <a:t>4</a:t>
                      </a:r>
                      <a:endParaRPr lang="ru-RU" sz="18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FDFD"/>
                    </a:solidFill>
                  </a:tcPr>
                </a:tc>
                <a:tc>
                  <a:txBody>
                    <a:bodyPr/>
                    <a:lstStyle/>
                    <a:p>
                      <a:pPr algn="r">
                        <a:lnSpc>
                          <a:spcPct val="115000"/>
                        </a:lnSpc>
                        <a:spcAft>
                          <a:spcPts val="0"/>
                        </a:spcAft>
                      </a:pPr>
                      <a:r>
                        <a:rPr lang="ru-RU" sz="1800" dirty="0">
                          <a:latin typeface="Times New Roman" pitchFamily="18" charset="0"/>
                          <a:ea typeface="Arial"/>
                          <a:cs typeface="Times New Roman" pitchFamily="18" charset="0"/>
                        </a:rPr>
                        <a:t>Несколько тяжелая</a:t>
                      </a:r>
                      <a:endParaRPr lang="ru-RU" sz="18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FDFD"/>
                    </a:solidFill>
                  </a:tcPr>
                </a:tc>
                <a:extLst>
                  <a:ext uri="{0D108BD9-81ED-4DB2-BD59-A6C34878D82A}">
                    <a16:rowId xmlns:a16="http://schemas.microsoft.com/office/drawing/2014/main" val="10004"/>
                  </a:ext>
                </a:extLst>
              </a:tr>
              <a:tr h="549897">
                <a:tc>
                  <a:txBody>
                    <a:bodyPr/>
                    <a:lstStyle/>
                    <a:p>
                      <a:pPr algn="l">
                        <a:lnSpc>
                          <a:spcPct val="115000"/>
                        </a:lnSpc>
                        <a:spcAft>
                          <a:spcPts val="0"/>
                        </a:spcAft>
                      </a:pPr>
                      <a:r>
                        <a:rPr lang="ru-RU" sz="1800" dirty="0" err="1">
                          <a:latin typeface="Times New Roman" pitchFamily="18" charset="0"/>
                          <a:ea typeface="Arial"/>
                          <a:cs typeface="Times New Roman" pitchFamily="18" charset="0"/>
                        </a:rPr>
                        <a:t>Moderate</a:t>
                      </a:r>
                      <a:endParaRPr lang="ru-RU" sz="18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FDFD"/>
                    </a:solidFill>
                  </a:tcPr>
                </a:tc>
                <a:tc>
                  <a:txBody>
                    <a:bodyPr/>
                    <a:lstStyle/>
                    <a:p>
                      <a:pPr algn="ctr">
                        <a:lnSpc>
                          <a:spcPct val="115000"/>
                        </a:lnSpc>
                        <a:spcAft>
                          <a:spcPts val="0"/>
                        </a:spcAft>
                      </a:pPr>
                      <a:r>
                        <a:rPr lang="ru-RU" sz="1800" b="1" dirty="0">
                          <a:latin typeface="Times New Roman" pitchFamily="18" charset="0"/>
                          <a:ea typeface="Calibri"/>
                          <a:cs typeface="Times New Roman" pitchFamily="18" charset="0"/>
                        </a:rPr>
                        <a:t>3</a:t>
                      </a:r>
                      <a:endParaRPr lang="ru-RU" sz="18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FDFD"/>
                    </a:solidFill>
                  </a:tcPr>
                </a:tc>
                <a:tc>
                  <a:txBody>
                    <a:bodyPr/>
                    <a:lstStyle/>
                    <a:p>
                      <a:pPr algn="r">
                        <a:lnSpc>
                          <a:spcPct val="115000"/>
                        </a:lnSpc>
                        <a:spcAft>
                          <a:spcPts val="0"/>
                        </a:spcAft>
                      </a:pPr>
                      <a:r>
                        <a:rPr lang="ru-RU" sz="1800" dirty="0">
                          <a:latin typeface="Times New Roman" pitchFamily="18" charset="0"/>
                          <a:ea typeface="Arial"/>
                          <a:cs typeface="Times New Roman" pitchFamily="18" charset="0"/>
                        </a:rPr>
                        <a:t>Умеренная</a:t>
                      </a:r>
                      <a:endParaRPr lang="ru-RU" sz="18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FDFD"/>
                    </a:solidFill>
                  </a:tcPr>
                </a:tc>
                <a:extLst>
                  <a:ext uri="{0D108BD9-81ED-4DB2-BD59-A6C34878D82A}">
                    <a16:rowId xmlns:a16="http://schemas.microsoft.com/office/drawing/2014/main" val="10005"/>
                  </a:ext>
                </a:extLst>
              </a:tr>
              <a:tr h="274948">
                <a:tc>
                  <a:txBody>
                    <a:bodyPr/>
                    <a:lstStyle/>
                    <a:p>
                      <a:pPr algn="l">
                        <a:lnSpc>
                          <a:spcPct val="115000"/>
                        </a:lnSpc>
                        <a:spcAft>
                          <a:spcPts val="0"/>
                        </a:spcAft>
                      </a:pPr>
                      <a:r>
                        <a:rPr lang="ru-RU" sz="1800" dirty="0" err="1">
                          <a:latin typeface="Times New Roman" pitchFamily="18" charset="0"/>
                          <a:ea typeface="Arial"/>
                          <a:cs typeface="Times New Roman" pitchFamily="18" charset="0"/>
                        </a:rPr>
                        <a:t>Slight</a:t>
                      </a:r>
                      <a:endParaRPr lang="ru-RU" sz="18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FDFD"/>
                    </a:solidFill>
                  </a:tcPr>
                </a:tc>
                <a:tc>
                  <a:txBody>
                    <a:bodyPr/>
                    <a:lstStyle/>
                    <a:p>
                      <a:pPr algn="ctr">
                        <a:lnSpc>
                          <a:spcPct val="115000"/>
                        </a:lnSpc>
                        <a:spcAft>
                          <a:spcPts val="0"/>
                        </a:spcAft>
                      </a:pPr>
                      <a:r>
                        <a:rPr lang="ru-RU" sz="1800" b="1" dirty="0">
                          <a:latin typeface="Times New Roman" pitchFamily="18" charset="0"/>
                          <a:ea typeface="Calibri"/>
                          <a:cs typeface="Times New Roman" pitchFamily="18" charset="0"/>
                        </a:rPr>
                        <a:t>2</a:t>
                      </a:r>
                      <a:endParaRPr lang="ru-RU" sz="18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FDFD"/>
                    </a:solidFill>
                  </a:tcPr>
                </a:tc>
                <a:tc>
                  <a:txBody>
                    <a:bodyPr/>
                    <a:lstStyle/>
                    <a:p>
                      <a:pPr algn="r">
                        <a:lnSpc>
                          <a:spcPct val="115000"/>
                        </a:lnSpc>
                        <a:spcAft>
                          <a:spcPts val="0"/>
                        </a:spcAft>
                      </a:pPr>
                      <a:r>
                        <a:rPr lang="ru-RU" sz="1800" dirty="0">
                          <a:latin typeface="Times New Roman" pitchFamily="18" charset="0"/>
                          <a:ea typeface="Arial"/>
                          <a:cs typeface="Times New Roman" pitchFamily="18" charset="0"/>
                        </a:rPr>
                        <a:t>Легкая</a:t>
                      </a:r>
                      <a:endParaRPr lang="ru-RU" sz="18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FDFD"/>
                    </a:solidFill>
                  </a:tcPr>
                </a:tc>
                <a:extLst>
                  <a:ext uri="{0D108BD9-81ED-4DB2-BD59-A6C34878D82A}">
                    <a16:rowId xmlns:a16="http://schemas.microsoft.com/office/drawing/2014/main" val="10006"/>
                  </a:ext>
                </a:extLst>
              </a:tr>
              <a:tr h="549897">
                <a:tc>
                  <a:txBody>
                    <a:bodyPr/>
                    <a:lstStyle/>
                    <a:p>
                      <a:pPr algn="l">
                        <a:lnSpc>
                          <a:spcPct val="115000"/>
                        </a:lnSpc>
                        <a:spcAft>
                          <a:spcPts val="0"/>
                        </a:spcAft>
                      </a:pPr>
                      <a:r>
                        <a:rPr lang="ru-RU" sz="1800" dirty="0" err="1">
                          <a:latin typeface="Times New Roman" pitchFamily="18" charset="0"/>
                          <a:ea typeface="Arial"/>
                          <a:cs typeface="Times New Roman" pitchFamily="18" charset="0"/>
                        </a:rPr>
                        <a:t>Very</a:t>
                      </a:r>
                      <a:r>
                        <a:rPr lang="ru-RU" sz="1800" dirty="0">
                          <a:latin typeface="Times New Roman" pitchFamily="18" charset="0"/>
                          <a:ea typeface="Arial"/>
                          <a:cs typeface="Times New Roman" pitchFamily="18" charset="0"/>
                        </a:rPr>
                        <a:t> </a:t>
                      </a:r>
                      <a:r>
                        <a:rPr lang="ru-RU" sz="1800" dirty="0" err="1">
                          <a:latin typeface="Times New Roman" pitchFamily="18" charset="0"/>
                          <a:ea typeface="Arial"/>
                          <a:cs typeface="Times New Roman" pitchFamily="18" charset="0"/>
                        </a:rPr>
                        <a:t>slight</a:t>
                      </a:r>
                      <a:endParaRPr lang="ru-RU" sz="18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FDFD"/>
                    </a:solidFill>
                  </a:tcPr>
                </a:tc>
                <a:tc>
                  <a:txBody>
                    <a:bodyPr/>
                    <a:lstStyle/>
                    <a:p>
                      <a:pPr algn="ctr">
                        <a:lnSpc>
                          <a:spcPct val="115000"/>
                        </a:lnSpc>
                        <a:spcAft>
                          <a:spcPts val="0"/>
                        </a:spcAft>
                      </a:pPr>
                      <a:r>
                        <a:rPr lang="ru-RU" sz="1800" b="1" dirty="0">
                          <a:latin typeface="Times New Roman" pitchFamily="18" charset="0"/>
                          <a:ea typeface="Calibri"/>
                          <a:cs typeface="Times New Roman" pitchFamily="18" charset="0"/>
                        </a:rPr>
                        <a:t>1</a:t>
                      </a:r>
                      <a:endParaRPr lang="ru-RU" sz="18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FDFD"/>
                    </a:solidFill>
                  </a:tcPr>
                </a:tc>
                <a:tc>
                  <a:txBody>
                    <a:bodyPr/>
                    <a:lstStyle/>
                    <a:p>
                      <a:pPr algn="r">
                        <a:lnSpc>
                          <a:spcPct val="115000"/>
                        </a:lnSpc>
                        <a:spcAft>
                          <a:spcPts val="0"/>
                        </a:spcAft>
                      </a:pPr>
                      <a:r>
                        <a:rPr lang="ru-RU" sz="1800" dirty="0">
                          <a:latin typeface="Times New Roman" pitchFamily="18" charset="0"/>
                          <a:ea typeface="Arial"/>
                          <a:cs typeface="Times New Roman" pitchFamily="18" charset="0"/>
                        </a:rPr>
                        <a:t>Очень легкая</a:t>
                      </a:r>
                      <a:endParaRPr lang="ru-RU" sz="18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FDFD"/>
                    </a:solidFill>
                  </a:tcPr>
                </a:tc>
                <a:extLst>
                  <a:ext uri="{0D108BD9-81ED-4DB2-BD59-A6C34878D82A}">
                    <a16:rowId xmlns:a16="http://schemas.microsoft.com/office/drawing/2014/main" val="10007"/>
                  </a:ext>
                </a:extLst>
              </a:tr>
              <a:tr h="824845">
                <a:tc>
                  <a:txBody>
                    <a:bodyPr/>
                    <a:lstStyle/>
                    <a:p>
                      <a:pPr algn="l">
                        <a:lnSpc>
                          <a:spcPct val="115000"/>
                        </a:lnSpc>
                        <a:spcAft>
                          <a:spcPts val="0"/>
                        </a:spcAft>
                      </a:pPr>
                      <a:r>
                        <a:rPr lang="ru-RU" sz="1800" dirty="0" err="1">
                          <a:latin typeface="Times New Roman" pitchFamily="18" charset="0"/>
                          <a:ea typeface="Arial"/>
                          <a:cs typeface="Times New Roman" pitchFamily="18" charset="0"/>
                        </a:rPr>
                        <a:t>Very</a:t>
                      </a:r>
                      <a:r>
                        <a:rPr lang="ru-RU" sz="1800" dirty="0">
                          <a:latin typeface="Times New Roman" pitchFamily="18" charset="0"/>
                          <a:ea typeface="Arial"/>
                          <a:cs typeface="Times New Roman" pitchFamily="18" charset="0"/>
                        </a:rPr>
                        <a:t>, </a:t>
                      </a:r>
                      <a:r>
                        <a:rPr lang="ru-RU" sz="1800" dirty="0" err="1">
                          <a:latin typeface="Times New Roman" pitchFamily="18" charset="0"/>
                          <a:ea typeface="Arial"/>
                          <a:cs typeface="Times New Roman" pitchFamily="18" charset="0"/>
                        </a:rPr>
                        <a:t>very</a:t>
                      </a:r>
                      <a:r>
                        <a:rPr lang="ru-RU" sz="1800" dirty="0">
                          <a:latin typeface="Times New Roman" pitchFamily="18" charset="0"/>
                          <a:ea typeface="Arial"/>
                          <a:cs typeface="Times New Roman" pitchFamily="18" charset="0"/>
                        </a:rPr>
                        <a:t> </a:t>
                      </a:r>
                      <a:r>
                        <a:rPr lang="ru-RU" sz="1800" dirty="0" err="1">
                          <a:latin typeface="Times New Roman" pitchFamily="18" charset="0"/>
                          <a:ea typeface="Arial"/>
                          <a:cs typeface="Times New Roman" pitchFamily="18" charset="0"/>
                        </a:rPr>
                        <a:t>slight</a:t>
                      </a:r>
                      <a:endParaRPr lang="ru-RU" sz="18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FDFD"/>
                    </a:solidFill>
                  </a:tcPr>
                </a:tc>
                <a:tc>
                  <a:txBody>
                    <a:bodyPr/>
                    <a:lstStyle/>
                    <a:p>
                      <a:pPr algn="ctr">
                        <a:lnSpc>
                          <a:spcPct val="115000"/>
                        </a:lnSpc>
                        <a:spcAft>
                          <a:spcPts val="0"/>
                        </a:spcAft>
                      </a:pPr>
                      <a:r>
                        <a:rPr lang="ru-RU" sz="1800" b="1" dirty="0">
                          <a:latin typeface="Times New Roman" pitchFamily="18" charset="0"/>
                          <a:ea typeface="Calibri"/>
                          <a:cs typeface="Times New Roman" pitchFamily="18" charset="0"/>
                        </a:rPr>
                        <a:t>0,5</a:t>
                      </a:r>
                      <a:endParaRPr lang="ru-RU" sz="18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FDFD"/>
                    </a:solidFill>
                  </a:tcPr>
                </a:tc>
                <a:tc>
                  <a:txBody>
                    <a:bodyPr/>
                    <a:lstStyle/>
                    <a:p>
                      <a:pPr algn="r">
                        <a:lnSpc>
                          <a:spcPct val="115000"/>
                        </a:lnSpc>
                        <a:spcAft>
                          <a:spcPts val="0"/>
                        </a:spcAft>
                      </a:pPr>
                      <a:r>
                        <a:rPr lang="ru-RU" sz="1800" dirty="0">
                          <a:latin typeface="Times New Roman" pitchFamily="18" charset="0"/>
                          <a:ea typeface="Arial"/>
                          <a:cs typeface="Times New Roman" pitchFamily="18" charset="0"/>
                        </a:rPr>
                        <a:t>Очень, очень легкая</a:t>
                      </a:r>
                      <a:endParaRPr lang="ru-RU" sz="18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FDFD"/>
                    </a:solidFill>
                  </a:tcPr>
                </a:tc>
                <a:extLst>
                  <a:ext uri="{0D108BD9-81ED-4DB2-BD59-A6C34878D82A}">
                    <a16:rowId xmlns:a16="http://schemas.microsoft.com/office/drawing/2014/main" val="10008"/>
                  </a:ext>
                </a:extLst>
              </a:tr>
              <a:tr h="274948">
                <a:tc>
                  <a:txBody>
                    <a:bodyPr/>
                    <a:lstStyle/>
                    <a:p>
                      <a:pPr algn="l">
                        <a:lnSpc>
                          <a:spcPct val="115000"/>
                        </a:lnSpc>
                        <a:spcAft>
                          <a:spcPts val="0"/>
                        </a:spcAft>
                      </a:pPr>
                      <a:r>
                        <a:rPr lang="ru-RU" sz="1800" dirty="0" err="1">
                          <a:latin typeface="Times New Roman" pitchFamily="18" charset="0"/>
                          <a:ea typeface="Arial"/>
                          <a:cs typeface="Times New Roman" pitchFamily="18" charset="0"/>
                        </a:rPr>
                        <a:t>No</a:t>
                      </a:r>
                      <a:endParaRPr lang="ru-RU" sz="18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FDFD"/>
                    </a:solidFill>
                  </a:tcPr>
                </a:tc>
                <a:tc>
                  <a:txBody>
                    <a:bodyPr/>
                    <a:lstStyle/>
                    <a:p>
                      <a:pPr algn="ctr">
                        <a:lnSpc>
                          <a:spcPct val="115000"/>
                        </a:lnSpc>
                        <a:spcAft>
                          <a:spcPts val="0"/>
                        </a:spcAft>
                      </a:pPr>
                      <a:r>
                        <a:rPr lang="ru-RU" sz="1800" b="1" dirty="0">
                          <a:latin typeface="Times New Roman" pitchFamily="18" charset="0"/>
                          <a:ea typeface="Calibri"/>
                          <a:cs typeface="Times New Roman" pitchFamily="18" charset="0"/>
                        </a:rPr>
                        <a:t>0</a:t>
                      </a:r>
                      <a:endParaRPr lang="ru-RU" sz="18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FDFD"/>
                    </a:solidFill>
                  </a:tcPr>
                </a:tc>
                <a:tc>
                  <a:txBody>
                    <a:bodyPr/>
                    <a:lstStyle/>
                    <a:p>
                      <a:pPr algn="r">
                        <a:lnSpc>
                          <a:spcPct val="115000"/>
                        </a:lnSpc>
                        <a:spcAft>
                          <a:spcPts val="0"/>
                        </a:spcAft>
                      </a:pPr>
                      <a:r>
                        <a:rPr lang="ru-RU" sz="1800" dirty="0">
                          <a:latin typeface="Times New Roman" pitchFamily="18" charset="0"/>
                          <a:ea typeface="Arial"/>
                          <a:cs typeface="Times New Roman" pitchFamily="18" charset="0"/>
                        </a:rPr>
                        <a:t>Нет одышки</a:t>
                      </a:r>
                      <a:endParaRPr lang="ru-RU" sz="18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FDFD"/>
                    </a:solidFill>
                  </a:tcPr>
                </a:tc>
                <a:extLst>
                  <a:ext uri="{0D108BD9-81ED-4DB2-BD59-A6C34878D82A}">
                    <a16:rowId xmlns:a16="http://schemas.microsoft.com/office/drawing/2014/main" val="10009"/>
                  </a:ext>
                </a:extLst>
              </a:tr>
            </a:tbl>
          </a:graphicData>
        </a:graphic>
      </p:graphicFrame>
      <p:sp>
        <p:nvSpPr>
          <p:cNvPr id="134145" name="Rectangle 1"/>
          <p:cNvSpPr>
            <a:spLocks noChangeArrowheads="1"/>
          </p:cNvSpPr>
          <p:nvPr/>
        </p:nvSpPr>
        <p:spPr bwMode="auto">
          <a:xfrm>
            <a:off x="2057400" y="152400"/>
            <a:ext cx="213360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Шкала Борга</a:t>
            </a:r>
            <a:endParaRPr kumimoji="0" lang="ru-RU" sz="2400" b="0" i="0" u="none" strike="noStrike" cap="none" normalizeH="0" baseline="0" dirty="0">
              <a:ln>
                <a:noFill/>
              </a:ln>
              <a:solidFill>
                <a:srgbClr val="FF0000"/>
              </a:solidFill>
              <a:effectLst/>
              <a:latin typeface="Arial" pitchFamily="34" charset="0"/>
              <a:cs typeface="Arial" pitchFamily="34" charset="0"/>
            </a:endParaRPr>
          </a:p>
        </p:txBody>
      </p:sp>
      <p:sp>
        <p:nvSpPr>
          <p:cNvPr id="134157" name="AutoShape 13"/>
          <p:cNvSpPr>
            <a:spLocks noChangeShapeType="1"/>
          </p:cNvSpPr>
          <p:nvPr/>
        </p:nvSpPr>
        <p:spPr bwMode="auto">
          <a:xfrm>
            <a:off x="6019801" y="3093714"/>
            <a:ext cx="4648199" cy="45719"/>
          </a:xfrm>
          <a:prstGeom prst="straightConnector1">
            <a:avLst/>
          </a:prstGeom>
          <a:noFill/>
          <a:ln w="31750">
            <a:solidFill>
              <a:srgbClr val="000000"/>
            </a:solidFill>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134146" name="Rectangle 2"/>
          <p:cNvSpPr>
            <a:spLocks noChangeArrowheads="1"/>
          </p:cNvSpPr>
          <p:nvPr/>
        </p:nvSpPr>
        <p:spPr bwMode="auto">
          <a:xfrm>
            <a:off x="6324600" y="3276600"/>
            <a:ext cx="361950" cy="27622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a:ln>
                  <a:noFill/>
                </a:ln>
                <a:solidFill>
                  <a:schemeClr val="tx1"/>
                </a:solidFill>
                <a:effectLst/>
                <a:latin typeface="Calibri" pitchFamily="34" charset="0"/>
                <a:ea typeface="Calibri" pitchFamily="34" charset="0"/>
                <a:cs typeface="Times New Roman" pitchFamily="18" charset="0"/>
              </a:rPr>
              <a:t>  1</a:t>
            </a:r>
            <a:endParaRPr kumimoji="0" lang="ru-RU" sz="1800" b="0" i="0" u="none" strike="noStrike" cap="none" normalizeH="0" baseline="0">
              <a:ln>
                <a:noFill/>
              </a:ln>
              <a:solidFill>
                <a:schemeClr val="tx1"/>
              </a:solidFill>
              <a:effectLst/>
              <a:latin typeface="Arial" pitchFamily="34" charset="0"/>
              <a:cs typeface="Arial" pitchFamily="34" charset="0"/>
            </a:endParaRPr>
          </a:p>
        </p:txBody>
      </p:sp>
      <p:sp>
        <p:nvSpPr>
          <p:cNvPr id="134159" name="AutoShape 15"/>
          <p:cNvSpPr>
            <a:spLocks noChangeShapeType="1"/>
          </p:cNvSpPr>
          <p:nvPr/>
        </p:nvSpPr>
        <p:spPr bwMode="auto">
          <a:xfrm flipV="1">
            <a:off x="6019800" y="2971800"/>
            <a:ext cx="0" cy="182563"/>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34158" name="AutoShape 14"/>
          <p:cNvSpPr>
            <a:spLocks noChangeShapeType="1"/>
          </p:cNvSpPr>
          <p:nvPr/>
        </p:nvSpPr>
        <p:spPr bwMode="auto">
          <a:xfrm>
            <a:off x="10668000" y="3048000"/>
            <a:ext cx="0" cy="144463"/>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34156" name="Rectangle 12"/>
          <p:cNvSpPr>
            <a:spLocks noChangeArrowheads="1"/>
          </p:cNvSpPr>
          <p:nvPr/>
        </p:nvSpPr>
        <p:spPr bwMode="auto">
          <a:xfrm>
            <a:off x="6781800" y="3276600"/>
            <a:ext cx="361950" cy="27622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a:ln>
                  <a:noFill/>
                </a:ln>
                <a:solidFill>
                  <a:schemeClr val="tx1"/>
                </a:solidFill>
                <a:effectLst/>
                <a:latin typeface="Calibri" pitchFamily="34" charset="0"/>
                <a:ea typeface="Calibri" pitchFamily="34" charset="0"/>
                <a:cs typeface="Times New Roman" pitchFamily="18" charset="0"/>
              </a:rPr>
              <a:t>  2</a:t>
            </a:r>
            <a:endParaRPr kumimoji="0" lang="ru-RU" sz="1800" b="0" i="0" u="none" strike="noStrike" cap="none" normalizeH="0" baseline="0">
              <a:ln>
                <a:noFill/>
              </a:ln>
              <a:solidFill>
                <a:schemeClr val="tx1"/>
              </a:solidFill>
              <a:effectLst/>
              <a:latin typeface="Arial" pitchFamily="34" charset="0"/>
              <a:cs typeface="Arial" pitchFamily="34" charset="0"/>
            </a:endParaRPr>
          </a:p>
        </p:txBody>
      </p:sp>
      <p:sp>
        <p:nvSpPr>
          <p:cNvPr id="134147" name="Rectangle 3"/>
          <p:cNvSpPr>
            <a:spLocks noChangeArrowheads="1"/>
          </p:cNvSpPr>
          <p:nvPr/>
        </p:nvSpPr>
        <p:spPr bwMode="auto">
          <a:xfrm>
            <a:off x="7239000" y="3276600"/>
            <a:ext cx="361950" cy="27622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  3</a:t>
            </a:r>
            <a:endParaRPr kumimoji="0" lang="ru-RU" sz="1800" b="0" i="0" u="none" strike="noStrike" cap="none" normalizeH="0" baseline="0" dirty="0">
              <a:ln>
                <a:noFill/>
              </a:ln>
              <a:solidFill>
                <a:schemeClr val="tx1"/>
              </a:solidFill>
              <a:effectLst/>
              <a:latin typeface="Arial" pitchFamily="34" charset="0"/>
              <a:cs typeface="Arial" pitchFamily="34" charset="0"/>
            </a:endParaRPr>
          </a:p>
        </p:txBody>
      </p:sp>
      <p:sp>
        <p:nvSpPr>
          <p:cNvPr id="134155" name="Rectangle 11"/>
          <p:cNvSpPr>
            <a:spLocks noChangeArrowheads="1"/>
          </p:cNvSpPr>
          <p:nvPr/>
        </p:nvSpPr>
        <p:spPr bwMode="auto">
          <a:xfrm>
            <a:off x="7696200" y="3276600"/>
            <a:ext cx="361950" cy="27622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a:ln>
                  <a:noFill/>
                </a:ln>
                <a:solidFill>
                  <a:schemeClr val="tx1"/>
                </a:solidFill>
                <a:effectLst/>
                <a:latin typeface="Calibri" pitchFamily="34" charset="0"/>
                <a:ea typeface="Calibri" pitchFamily="34" charset="0"/>
                <a:cs typeface="Times New Roman" pitchFamily="18" charset="0"/>
              </a:rPr>
              <a:t>  4</a:t>
            </a:r>
            <a:endParaRPr kumimoji="0" lang="ru-RU" sz="1800" b="0" i="0" u="none" strike="noStrike" cap="none" normalizeH="0" baseline="0">
              <a:ln>
                <a:noFill/>
              </a:ln>
              <a:solidFill>
                <a:schemeClr val="tx1"/>
              </a:solidFill>
              <a:effectLst/>
              <a:latin typeface="Arial" pitchFamily="34" charset="0"/>
              <a:cs typeface="Arial" pitchFamily="34" charset="0"/>
            </a:endParaRPr>
          </a:p>
        </p:txBody>
      </p:sp>
      <p:sp>
        <p:nvSpPr>
          <p:cNvPr id="134148" name="Rectangle 4"/>
          <p:cNvSpPr>
            <a:spLocks noChangeArrowheads="1"/>
          </p:cNvSpPr>
          <p:nvPr/>
        </p:nvSpPr>
        <p:spPr bwMode="auto">
          <a:xfrm>
            <a:off x="8153400" y="3276600"/>
            <a:ext cx="361950" cy="27622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a:ln>
                  <a:noFill/>
                </a:ln>
                <a:solidFill>
                  <a:schemeClr val="tx1"/>
                </a:solidFill>
                <a:effectLst/>
                <a:latin typeface="Calibri" pitchFamily="34" charset="0"/>
                <a:ea typeface="Calibri" pitchFamily="34" charset="0"/>
                <a:cs typeface="Times New Roman" pitchFamily="18" charset="0"/>
              </a:rPr>
              <a:t>  5</a:t>
            </a:r>
            <a:endParaRPr kumimoji="0" lang="ru-RU" sz="1800" b="0" i="0" u="none" strike="noStrike" cap="none" normalizeH="0" baseline="0">
              <a:ln>
                <a:noFill/>
              </a:ln>
              <a:solidFill>
                <a:schemeClr val="tx1"/>
              </a:solidFill>
              <a:effectLst/>
              <a:latin typeface="Arial" pitchFamily="34" charset="0"/>
              <a:cs typeface="Arial" pitchFamily="34" charset="0"/>
            </a:endParaRPr>
          </a:p>
        </p:txBody>
      </p:sp>
      <p:sp>
        <p:nvSpPr>
          <p:cNvPr id="134154" name="Rectangle 10"/>
          <p:cNvSpPr>
            <a:spLocks noChangeArrowheads="1"/>
          </p:cNvSpPr>
          <p:nvPr/>
        </p:nvSpPr>
        <p:spPr bwMode="auto">
          <a:xfrm>
            <a:off x="8610600" y="3276600"/>
            <a:ext cx="361950" cy="27622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a:ln>
                  <a:noFill/>
                </a:ln>
                <a:solidFill>
                  <a:schemeClr val="tx1"/>
                </a:solidFill>
                <a:effectLst/>
                <a:latin typeface="Calibri" pitchFamily="34" charset="0"/>
                <a:ea typeface="Calibri" pitchFamily="34" charset="0"/>
                <a:cs typeface="Times New Roman" pitchFamily="18" charset="0"/>
              </a:rPr>
              <a:t>  6</a:t>
            </a:r>
            <a:endParaRPr kumimoji="0" lang="ru-RU" sz="1800" b="0" i="0" u="none" strike="noStrike" cap="none" normalizeH="0" baseline="0">
              <a:ln>
                <a:noFill/>
              </a:ln>
              <a:solidFill>
                <a:schemeClr val="tx1"/>
              </a:solidFill>
              <a:effectLst/>
              <a:latin typeface="Arial" pitchFamily="34" charset="0"/>
              <a:cs typeface="Arial" pitchFamily="34" charset="0"/>
            </a:endParaRPr>
          </a:p>
        </p:txBody>
      </p:sp>
      <p:sp>
        <p:nvSpPr>
          <p:cNvPr id="134150" name="Rectangle 6"/>
          <p:cNvSpPr>
            <a:spLocks noChangeArrowheads="1"/>
          </p:cNvSpPr>
          <p:nvPr/>
        </p:nvSpPr>
        <p:spPr bwMode="auto">
          <a:xfrm>
            <a:off x="9067800" y="3276600"/>
            <a:ext cx="361950" cy="27622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a:ln>
                  <a:noFill/>
                </a:ln>
                <a:solidFill>
                  <a:schemeClr val="tx1"/>
                </a:solidFill>
                <a:effectLst/>
                <a:latin typeface="Calibri" pitchFamily="34" charset="0"/>
                <a:ea typeface="Calibri" pitchFamily="34" charset="0"/>
                <a:cs typeface="Times New Roman" pitchFamily="18" charset="0"/>
              </a:rPr>
              <a:t>  7</a:t>
            </a:r>
            <a:endParaRPr kumimoji="0" lang="ru-RU" sz="1800" b="0" i="0" u="none" strike="noStrike" cap="none" normalizeH="0" baseline="0">
              <a:ln>
                <a:noFill/>
              </a:ln>
              <a:solidFill>
                <a:schemeClr val="tx1"/>
              </a:solidFill>
              <a:effectLst/>
              <a:latin typeface="Arial" pitchFamily="34" charset="0"/>
              <a:cs typeface="Arial" pitchFamily="34" charset="0"/>
            </a:endParaRPr>
          </a:p>
        </p:txBody>
      </p:sp>
      <p:sp>
        <p:nvSpPr>
          <p:cNvPr id="134149" name="Rectangle 5"/>
          <p:cNvSpPr>
            <a:spLocks noChangeArrowheads="1"/>
          </p:cNvSpPr>
          <p:nvPr/>
        </p:nvSpPr>
        <p:spPr bwMode="auto">
          <a:xfrm>
            <a:off x="9525000" y="3276600"/>
            <a:ext cx="361950" cy="27622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a:ln>
                  <a:noFill/>
                </a:ln>
                <a:solidFill>
                  <a:schemeClr val="tx1"/>
                </a:solidFill>
                <a:effectLst/>
                <a:latin typeface="Calibri" pitchFamily="34" charset="0"/>
                <a:ea typeface="Calibri" pitchFamily="34" charset="0"/>
                <a:cs typeface="Times New Roman" pitchFamily="18" charset="0"/>
              </a:rPr>
              <a:t>  8</a:t>
            </a:r>
            <a:endParaRPr kumimoji="0" lang="ru-RU" sz="1800" b="0" i="0" u="none" strike="noStrike" cap="none" normalizeH="0" baseline="0">
              <a:ln>
                <a:noFill/>
              </a:ln>
              <a:solidFill>
                <a:schemeClr val="tx1"/>
              </a:solidFill>
              <a:effectLst/>
              <a:latin typeface="Arial" pitchFamily="34" charset="0"/>
              <a:cs typeface="Arial" pitchFamily="34" charset="0"/>
            </a:endParaRPr>
          </a:p>
        </p:txBody>
      </p:sp>
      <p:sp>
        <p:nvSpPr>
          <p:cNvPr id="134153" name="Rectangle 9"/>
          <p:cNvSpPr>
            <a:spLocks noChangeArrowheads="1"/>
          </p:cNvSpPr>
          <p:nvPr/>
        </p:nvSpPr>
        <p:spPr bwMode="auto">
          <a:xfrm>
            <a:off x="9982200" y="3276600"/>
            <a:ext cx="361950" cy="27622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  9</a:t>
            </a:r>
            <a:endParaRPr kumimoji="0" lang="ru-RU" sz="1800" b="0" i="0" u="none" strike="noStrike" cap="none" normalizeH="0" baseline="0" dirty="0">
              <a:ln>
                <a:noFill/>
              </a:ln>
              <a:solidFill>
                <a:schemeClr val="tx1"/>
              </a:solidFill>
              <a:effectLst/>
              <a:latin typeface="Arial" pitchFamily="34" charset="0"/>
              <a:cs typeface="Arial" pitchFamily="34" charset="0"/>
            </a:endParaRPr>
          </a:p>
        </p:txBody>
      </p:sp>
      <p:sp>
        <p:nvSpPr>
          <p:cNvPr id="134151" name="Rectangle 7"/>
          <p:cNvSpPr>
            <a:spLocks noChangeArrowheads="1"/>
          </p:cNvSpPr>
          <p:nvPr/>
        </p:nvSpPr>
        <p:spPr bwMode="auto">
          <a:xfrm>
            <a:off x="10439400" y="3276600"/>
            <a:ext cx="361950" cy="27622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a:ln>
                  <a:noFill/>
                </a:ln>
                <a:solidFill>
                  <a:schemeClr val="tx1"/>
                </a:solidFill>
                <a:effectLst/>
                <a:latin typeface="Calibri" pitchFamily="34" charset="0"/>
                <a:ea typeface="Calibri" pitchFamily="34" charset="0"/>
                <a:cs typeface="Times New Roman" pitchFamily="18" charset="0"/>
              </a:rPr>
              <a:t>10</a:t>
            </a:r>
            <a:endParaRPr kumimoji="0" lang="ru-RU" sz="1800" b="0" i="0" u="none" strike="noStrike" cap="none" normalizeH="0" baseline="0">
              <a:ln>
                <a:noFill/>
              </a:ln>
              <a:solidFill>
                <a:schemeClr val="tx1"/>
              </a:solidFill>
              <a:effectLst/>
              <a:latin typeface="Arial" pitchFamily="34" charset="0"/>
              <a:cs typeface="Arial" pitchFamily="34" charset="0"/>
            </a:endParaRPr>
          </a:p>
        </p:txBody>
      </p:sp>
      <p:sp>
        <p:nvSpPr>
          <p:cNvPr id="134152" name="Rectangle 8"/>
          <p:cNvSpPr>
            <a:spLocks noChangeArrowheads="1"/>
          </p:cNvSpPr>
          <p:nvPr/>
        </p:nvSpPr>
        <p:spPr bwMode="auto">
          <a:xfrm>
            <a:off x="5867400" y="3276600"/>
            <a:ext cx="361950" cy="27622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a:ln>
                  <a:noFill/>
                </a:ln>
                <a:solidFill>
                  <a:schemeClr val="tx1"/>
                </a:solidFill>
                <a:effectLst/>
                <a:latin typeface="Calibri" pitchFamily="34" charset="0"/>
                <a:ea typeface="Calibri" pitchFamily="34" charset="0"/>
                <a:cs typeface="Times New Roman" pitchFamily="18" charset="0"/>
              </a:rPr>
              <a:t>  0</a:t>
            </a:r>
            <a:endParaRPr kumimoji="0" lang="ru-RU" sz="1800" b="0" i="0" u="none" strike="noStrike" cap="none" normalizeH="0" baseline="0">
              <a:ln>
                <a:noFill/>
              </a:ln>
              <a:solidFill>
                <a:schemeClr val="tx1"/>
              </a:solidFill>
              <a:effectLst/>
              <a:latin typeface="Arial" pitchFamily="34" charset="0"/>
              <a:cs typeface="Arial" pitchFamily="34" charset="0"/>
            </a:endParaRPr>
          </a:p>
        </p:txBody>
      </p:sp>
      <p:sp>
        <p:nvSpPr>
          <p:cNvPr id="134160" name="Rectangle 16"/>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134173" name="Rectangle 29"/>
          <p:cNvSpPr>
            <a:spLocks noChangeArrowheads="1"/>
          </p:cNvSpPr>
          <p:nvPr/>
        </p:nvSpPr>
        <p:spPr bwMode="auto">
          <a:xfrm>
            <a:off x="6172200" y="1524000"/>
            <a:ext cx="5105400" cy="12772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5334000" algn="l"/>
              </a:tabLst>
            </a:pPr>
            <a:br>
              <a:rPr kumimoji="0" lang="ru-RU" sz="1100" b="0" i="0" u="none" strike="noStrike" cap="none" normalizeH="0" baseline="0" dirty="0">
                <a:ln>
                  <a:noFill/>
                </a:ln>
                <a:solidFill>
                  <a:schemeClr val="tx1"/>
                </a:solidFill>
                <a:effectLst/>
                <a:latin typeface="Arial" pitchFamily="34" charset="0"/>
                <a:cs typeface="Arial" pitchFamily="34" charset="0"/>
              </a:rPr>
            </a:br>
            <a:endParaRPr kumimoji="0" lang="ru-RU" sz="1800" b="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5334000" algn="l"/>
              </a:tabLst>
            </a:pPr>
            <a:r>
              <a:rPr kumimoji="0" lang="ru-RU" sz="2400" b="1" i="0"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	</a:t>
            </a:r>
            <a:endParaRPr kumimoji="0" lang="ru-RU" sz="2400" b="0" i="0" u="none" strike="noStrike" cap="none" normalizeH="0" baseline="0" dirty="0">
              <a:ln>
                <a:noFill/>
              </a:ln>
              <a:solidFill>
                <a:srgbClr val="FF0000"/>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5334000" algn="l"/>
              </a:tabLst>
            </a:pPr>
            <a:r>
              <a:rPr kumimoji="0" lang="ru-RU" sz="2400" b="1" i="0"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 Визуально-аналоговая шкала</a:t>
            </a:r>
            <a:endParaRPr kumimoji="0" lang="ru-RU" sz="2400" b="0" i="0" u="none" strike="noStrike" cap="none" normalizeH="0" baseline="0" dirty="0">
              <a:ln>
                <a:noFill/>
              </a:ln>
              <a:solidFill>
                <a:srgbClr val="FF0000"/>
              </a:solidFill>
              <a:effectLst/>
              <a:latin typeface="Times New Roman" pitchFamily="18" charset="0"/>
              <a:cs typeface="Times New Roman" pitchFamily="18" charset="0"/>
            </a:endParaRPr>
          </a:p>
        </p:txBody>
      </p:sp>
      <p:sp>
        <p:nvSpPr>
          <p:cNvPr id="38" name="Прямоугольник 37"/>
          <p:cNvSpPr/>
          <p:nvPr/>
        </p:nvSpPr>
        <p:spPr>
          <a:xfrm>
            <a:off x="5562600" y="3733800"/>
            <a:ext cx="1179747" cy="307777"/>
          </a:xfrm>
          <a:prstGeom prst="rect">
            <a:avLst/>
          </a:prstGeom>
        </p:spPr>
        <p:txBody>
          <a:bodyPr wrap="none">
            <a:spAutoFit/>
          </a:bodyPr>
          <a:lstStyle/>
          <a:p>
            <a:r>
              <a:rPr lang="ru-RU" sz="1400" dirty="0">
                <a:solidFill>
                  <a:prstClr val="black"/>
                </a:solidFill>
                <a:latin typeface="Times New Roman" pitchFamily="18" charset="0"/>
                <a:ea typeface="Calibri" pitchFamily="34" charset="0"/>
                <a:cs typeface="Times New Roman" pitchFamily="18" charset="0"/>
              </a:rPr>
              <a:t>Нет одышки </a:t>
            </a:r>
            <a:endParaRPr lang="ru-RU" sz="1400" dirty="0"/>
          </a:p>
        </p:txBody>
      </p:sp>
      <p:sp>
        <p:nvSpPr>
          <p:cNvPr id="39" name="Прямоугольник 38"/>
          <p:cNvSpPr/>
          <p:nvPr/>
        </p:nvSpPr>
        <p:spPr>
          <a:xfrm>
            <a:off x="9525000" y="3810000"/>
            <a:ext cx="2941126" cy="307777"/>
          </a:xfrm>
          <a:prstGeom prst="rect">
            <a:avLst/>
          </a:prstGeom>
        </p:spPr>
        <p:txBody>
          <a:bodyPr wrap="none">
            <a:spAutoFit/>
          </a:bodyPr>
          <a:lstStyle/>
          <a:p>
            <a:pPr lvl="0" fontAlgn="base">
              <a:spcBef>
                <a:spcPct val="0"/>
              </a:spcBef>
              <a:spcAft>
                <a:spcPct val="0"/>
              </a:spcAft>
              <a:tabLst>
                <a:tab pos="5940425" algn="r"/>
              </a:tabLst>
            </a:pPr>
            <a:r>
              <a:rPr lang="ru-RU" sz="1400" dirty="0">
                <a:solidFill>
                  <a:prstClr val="black"/>
                </a:solidFill>
                <a:latin typeface="Times New Roman" pitchFamily="18" charset="0"/>
                <a:ea typeface="Calibri" pitchFamily="34" charset="0"/>
                <a:cs typeface="Times New Roman" pitchFamily="18" charset="0"/>
              </a:rPr>
              <a:t>Максимально тяжелая одышка         </a:t>
            </a:r>
            <a:endParaRPr lang="ru-RU" sz="1400" dirty="0">
              <a:solidFill>
                <a:prstClr val="black"/>
              </a:solidFill>
              <a:latin typeface="Arial" pitchFamily="34" charset="0"/>
              <a:cs typeface="Arial"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1"/>
          <p:cNvSpPr>
            <a:spLocks noChangeArrowheads="1"/>
          </p:cNvSpPr>
          <p:nvPr/>
        </p:nvSpPr>
        <p:spPr bwMode="auto">
          <a:xfrm>
            <a:off x="1828800" y="304800"/>
            <a:ext cx="9220201" cy="46743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2400" b="1" i="0" u="sng" strike="noStrike" cap="none" normalizeH="0" baseline="0" dirty="0">
                <a:ln>
                  <a:noFill/>
                </a:ln>
                <a:solidFill>
                  <a:srgbClr val="FF0000"/>
                </a:solidFill>
                <a:effectLst/>
                <a:latin typeface="Times New Roman" pitchFamily="18" charset="0"/>
                <a:ea typeface="Calibri" pitchFamily="34" charset="0"/>
                <a:cs typeface="Times New Roman" pitchFamily="18" charset="0"/>
              </a:rPr>
              <a:t>2. Заболевания, при которых встречаются данные симптомы.</a:t>
            </a:r>
            <a:endParaRPr kumimoji="0" lang="ru-RU" sz="2400" b="0" i="0" u="none" strike="noStrike" cap="none" normalizeH="0" baseline="0" dirty="0">
              <a:ln>
                <a:noFill/>
              </a:ln>
              <a:solidFill>
                <a:srgbClr val="FF0000"/>
              </a:solidFill>
              <a:effectLst/>
              <a:latin typeface="Times New Roman" pitchFamily="18" charset="0"/>
              <a:cs typeface="Times New Roman" pitchFamily="18" charset="0"/>
            </a:endParaRPr>
          </a:p>
        </p:txBody>
      </p:sp>
      <p:graphicFrame>
        <p:nvGraphicFramePr>
          <p:cNvPr id="3" name="Таблица 2"/>
          <p:cNvGraphicFramePr>
            <a:graphicFrameLocks noGrp="1"/>
          </p:cNvGraphicFramePr>
          <p:nvPr/>
        </p:nvGraphicFramePr>
        <p:xfrm>
          <a:off x="457200" y="1371600"/>
          <a:ext cx="11277600" cy="5161990"/>
        </p:xfrm>
        <a:graphic>
          <a:graphicData uri="http://schemas.openxmlformats.org/drawingml/2006/table">
            <a:tbl>
              <a:tblPr/>
              <a:tblGrid>
                <a:gridCol w="1929063">
                  <a:extLst>
                    <a:ext uri="{9D8B030D-6E8A-4147-A177-3AD203B41FA5}">
                      <a16:colId xmlns:a16="http://schemas.microsoft.com/office/drawing/2014/main" val="20000"/>
                    </a:ext>
                  </a:extLst>
                </a:gridCol>
                <a:gridCol w="9348537">
                  <a:extLst>
                    <a:ext uri="{9D8B030D-6E8A-4147-A177-3AD203B41FA5}">
                      <a16:colId xmlns:a16="http://schemas.microsoft.com/office/drawing/2014/main" val="20001"/>
                    </a:ext>
                  </a:extLst>
                </a:gridCol>
              </a:tblGrid>
              <a:tr h="833068">
                <a:tc>
                  <a:txBody>
                    <a:bodyPr/>
                    <a:lstStyle/>
                    <a:p>
                      <a:pPr algn="ctr">
                        <a:lnSpc>
                          <a:spcPct val="115000"/>
                        </a:lnSpc>
                        <a:spcAft>
                          <a:spcPts val="0"/>
                        </a:spcAft>
                      </a:pPr>
                      <a:r>
                        <a:rPr lang="ru-RU" sz="1900" dirty="0">
                          <a:latin typeface="Times New Roman"/>
                          <a:ea typeface="Calibri"/>
                          <a:cs typeface="Times New Roman"/>
                        </a:rPr>
                        <a:t>Группа заболеваний</a:t>
                      </a:r>
                      <a:endParaRPr lang="ru-RU" sz="19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FDFD"/>
                    </a:solidFill>
                  </a:tcPr>
                </a:tc>
                <a:tc>
                  <a:txBody>
                    <a:bodyPr/>
                    <a:lstStyle/>
                    <a:p>
                      <a:pPr algn="ctr">
                        <a:lnSpc>
                          <a:spcPct val="115000"/>
                        </a:lnSpc>
                        <a:spcAft>
                          <a:spcPts val="0"/>
                        </a:spcAft>
                      </a:pPr>
                      <a:r>
                        <a:rPr lang="ru-RU" sz="1900" dirty="0">
                          <a:latin typeface="Times New Roman"/>
                          <a:ea typeface="Calibri"/>
                          <a:cs typeface="Times New Roman"/>
                        </a:rPr>
                        <a:t>Конкретные заболевания</a:t>
                      </a:r>
                      <a:endParaRPr lang="ru-RU" sz="19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FDFD"/>
                    </a:solidFill>
                  </a:tcPr>
                </a:tc>
                <a:extLst>
                  <a:ext uri="{0D108BD9-81ED-4DB2-BD59-A6C34878D82A}">
                    <a16:rowId xmlns:a16="http://schemas.microsoft.com/office/drawing/2014/main" val="10000"/>
                  </a:ext>
                </a:extLst>
              </a:tr>
              <a:tr h="1224332">
                <a:tc>
                  <a:txBody>
                    <a:bodyPr/>
                    <a:lstStyle/>
                    <a:p>
                      <a:pPr algn="just">
                        <a:lnSpc>
                          <a:spcPct val="115000"/>
                        </a:lnSpc>
                        <a:spcAft>
                          <a:spcPts val="0"/>
                        </a:spcAft>
                      </a:pPr>
                      <a:r>
                        <a:rPr lang="ru-RU" sz="1900" dirty="0">
                          <a:latin typeface="Times New Roman"/>
                          <a:ea typeface="Calibri"/>
                          <a:cs typeface="Times New Roman"/>
                        </a:rPr>
                        <a:t>Заболевания органов дыхания</a:t>
                      </a:r>
                      <a:endParaRPr lang="ru-RU" sz="19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FDFD"/>
                    </a:solidFill>
                  </a:tcPr>
                </a:tc>
                <a:tc>
                  <a:txBody>
                    <a:bodyPr/>
                    <a:lstStyle/>
                    <a:p>
                      <a:pPr algn="just">
                        <a:lnSpc>
                          <a:spcPct val="115000"/>
                        </a:lnSpc>
                        <a:spcAft>
                          <a:spcPts val="0"/>
                        </a:spcAft>
                      </a:pPr>
                      <a:r>
                        <a:rPr lang="ru-RU" sz="1900" dirty="0">
                          <a:latin typeface="Times New Roman"/>
                          <a:ea typeface="Calibri"/>
                          <a:cs typeface="Times New Roman"/>
                        </a:rPr>
                        <a:t>Хроническая </a:t>
                      </a:r>
                      <a:r>
                        <a:rPr lang="ru-RU" sz="1900" dirty="0" err="1">
                          <a:latin typeface="Times New Roman"/>
                          <a:ea typeface="Calibri"/>
                          <a:cs typeface="Times New Roman"/>
                        </a:rPr>
                        <a:t>обструктивная</a:t>
                      </a:r>
                      <a:r>
                        <a:rPr lang="ru-RU" sz="1900" dirty="0">
                          <a:latin typeface="Times New Roman"/>
                          <a:ea typeface="Calibri"/>
                          <a:cs typeface="Times New Roman"/>
                        </a:rPr>
                        <a:t> болезнь легких (ХОБЛ) (хронический </a:t>
                      </a:r>
                      <a:r>
                        <a:rPr lang="ru-RU" sz="1900" dirty="0" err="1">
                          <a:latin typeface="Times New Roman"/>
                          <a:ea typeface="Calibri"/>
                          <a:cs typeface="Times New Roman"/>
                        </a:rPr>
                        <a:t>обструктивный</a:t>
                      </a:r>
                      <a:r>
                        <a:rPr lang="ru-RU" sz="1900" dirty="0">
                          <a:latin typeface="Times New Roman"/>
                          <a:ea typeface="Calibri"/>
                          <a:cs typeface="Times New Roman"/>
                        </a:rPr>
                        <a:t> бронхит, эмфизема легких); бронхиальная астма; обширные пневмонии; рак легкого; выпот в плевру (плеврит, гидроторакс); пневмоторакс; интерстициальные заболевания легких (</a:t>
                      </a:r>
                      <a:r>
                        <a:rPr lang="ru-RU" sz="1900" dirty="0" err="1">
                          <a:latin typeface="Times New Roman"/>
                          <a:ea typeface="Calibri"/>
                          <a:cs typeface="Times New Roman"/>
                        </a:rPr>
                        <a:t>фиброзирующий</a:t>
                      </a:r>
                      <a:r>
                        <a:rPr lang="ru-RU" sz="1900" dirty="0">
                          <a:latin typeface="Times New Roman"/>
                          <a:ea typeface="Calibri"/>
                          <a:cs typeface="Times New Roman"/>
                        </a:rPr>
                        <a:t> </a:t>
                      </a:r>
                      <a:r>
                        <a:rPr lang="ru-RU" sz="1900" dirty="0" err="1">
                          <a:latin typeface="Times New Roman"/>
                          <a:ea typeface="Calibri"/>
                          <a:cs typeface="Times New Roman"/>
                        </a:rPr>
                        <a:t>альвеолит</a:t>
                      </a:r>
                      <a:r>
                        <a:rPr lang="ru-RU" sz="1900" dirty="0">
                          <a:latin typeface="Times New Roman"/>
                          <a:ea typeface="Calibri"/>
                          <a:cs typeface="Times New Roman"/>
                        </a:rPr>
                        <a:t>); ТЭЛА; инородное тело в дыхательных путях</a:t>
                      </a:r>
                      <a:endParaRPr lang="ru-RU" sz="19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FDFD"/>
                    </a:solidFill>
                  </a:tcPr>
                </a:tc>
                <a:extLst>
                  <a:ext uri="{0D108BD9-81ED-4DB2-BD59-A6C34878D82A}">
                    <a16:rowId xmlns:a16="http://schemas.microsoft.com/office/drawing/2014/main" val="10001"/>
                  </a:ext>
                </a:extLst>
              </a:tr>
              <a:tr h="1219200">
                <a:tc>
                  <a:txBody>
                    <a:bodyPr/>
                    <a:lstStyle/>
                    <a:p>
                      <a:pPr algn="just">
                        <a:lnSpc>
                          <a:spcPct val="115000"/>
                        </a:lnSpc>
                        <a:spcAft>
                          <a:spcPts val="0"/>
                        </a:spcAft>
                      </a:pPr>
                      <a:r>
                        <a:rPr lang="ru-RU" sz="1900" dirty="0">
                          <a:latin typeface="Times New Roman"/>
                          <a:ea typeface="Calibri"/>
                          <a:cs typeface="Times New Roman"/>
                        </a:rPr>
                        <a:t>Заболевания </a:t>
                      </a:r>
                      <a:r>
                        <a:rPr lang="ru-RU" sz="1900" dirty="0" err="1">
                          <a:latin typeface="Times New Roman"/>
                          <a:ea typeface="Calibri"/>
                          <a:cs typeface="Times New Roman"/>
                        </a:rPr>
                        <a:t>сердечно-сосудистой</a:t>
                      </a:r>
                      <a:r>
                        <a:rPr lang="ru-RU" sz="1900" dirty="0">
                          <a:latin typeface="Times New Roman"/>
                          <a:ea typeface="Calibri"/>
                          <a:cs typeface="Times New Roman"/>
                        </a:rPr>
                        <a:t> системы</a:t>
                      </a:r>
                      <a:endParaRPr lang="ru-RU" sz="19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FDFD"/>
                    </a:solidFill>
                  </a:tcPr>
                </a:tc>
                <a:tc>
                  <a:txBody>
                    <a:bodyPr/>
                    <a:lstStyle/>
                    <a:p>
                      <a:pPr algn="just">
                        <a:lnSpc>
                          <a:spcPct val="115000"/>
                        </a:lnSpc>
                        <a:spcAft>
                          <a:spcPts val="0"/>
                        </a:spcAft>
                      </a:pPr>
                      <a:r>
                        <a:rPr lang="ru-RU" sz="1900" dirty="0">
                          <a:latin typeface="Times New Roman"/>
                          <a:ea typeface="Calibri"/>
                          <a:cs typeface="Times New Roman"/>
                        </a:rPr>
                        <a:t>ИБС (инфаркт миокарда, постинфарктный кардиосклероз); аортальные и митральные пороки различного происхождения; </a:t>
                      </a:r>
                      <a:r>
                        <a:rPr lang="ru-RU" sz="1900" dirty="0" err="1">
                          <a:latin typeface="Times New Roman"/>
                          <a:ea typeface="Calibri"/>
                          <a:cs typeface="Times New Roman"/>
                        </a:rPr>
                        <a:t>кардиомиопатии</a:t>
                      </a:r>
                      <a:r>
                        <a:rPr lang="ru-RU" sz="1900" dirty="0">
                          <a:latin typeface="Times New Roman"/>
                          <a:ea typeface="Calibri"/>
                          <a:cs typeface="Times New Roman"/>
                        </a:rPr>
                        <a:t> (</a:t>
                      </a:r>
                      <a:r>
                        <a:rPr lang="ru-RU" sz="1900" dirty="0" err="1">
                          <a:latin typeface="Times New Roman"/>
                          <a:ea typeface="Calibri"/>
                          <a:cs typeface="Times New Roman"/>
                        </a:rPr>
                        <a:t>дилатационная</a:t>
                      </a:r>
                      <a:r>
                        <a:rPr lang="ru-RU" sz="1900" dirty="0">
                          <a:latin typeface="Times New Roman"/>
                          <a:ea typeface="Calibri"/>
                          <a:cs typeface="Times New Roman"/>
                        </a:rPr>
                        <a:t>, алкогольная); нарушения сердечного ритма (мерцательная аритмия); гипертоническая болезнь с развитием гипертонического сердца; перикардит</a:t>
                      </a:r>
                      <a:endParaRPr lang="ru-RU" sz="19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FDFD"/>
                    </a:solidFill>
                  </a:tcPr>
                </a:tc>
                <a:extLst>
                  <a:ext uri="{0D108BD9-81ED-4DB2-BD59-A6C34878D82A}">
                    <a16:rowId xmlns:a16="http://schemas.microsoft.com/office/drawing/2014/main" val="10002"/>
                  </a:ext>
                </a:extLst>
              </a:tr>
              <a:tr h="304800">
                <a:tc>
                  <a:txBody>
                    <a:bodyPr/>
                    <a:lstStyle/>
                    <a:p>
                      <a:pPr algn="just">
                        <a:lnSpc>
                          <a:spcPct val="115000"/>
                        </a:lnSpc>
                        <a:spcAft>
                          <a:spcPts val="0"/>
                        </a:spcAft>
                      </a:pPr>
                      <a:r>
                        <a:rPr lang="ru-RU" sz="1900">
                          <a:latin typeface="Times New Roman"/>
                          <a:ea typeface="Calibri"/>
                          <a:cs typeface="Times New Roman"/>
                        </a:rPr>
                        <a:t>Болезни крови</a:t>
                      </a:r>
                      <a:endParaRPr lang="ru-RU" sz="19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FDFD"/>
                    </a:solidFill>
                  </a:tcPr>
                </a:tc>
                <a:tc>
                  <a:txBody>
                    <a:bodyPr/>
                    <a:lstStyle/>
                    <a:p>
                      <a:pPr algn="just">
                        <a:lnSpc>
                          <a:spcPct val="115000"/>
                        </a:lnSpc>
                        <a:spcAft>
                          <a:spcPts val="0"/>
                        </a:spcAft>
                      </a:pPr>
                      <a:r>
                        <a:rPr lang="ru-RU" sz="1900" dirty="0">
                          <a:latin typeface="Times New Roman"/>
                          <a:ea typeface="Calibri"/>
                          <a:cs typeface="Times New Roman"/>
                        </a:rPr>
                        <a:t>Анемия</a:t>
                      </a:r>
                      <a:endParaRPr lang="ru-RU" sz="19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FDFD"/>
                    </a:solidFill>
                  </a:tcPr>
                </a:tc>
                <a:extLst>
                  <a:ext uri="{0D108BD9-81ED-4DB2-BD59-A6C34878D82A}">
                    <a16:rowId xmlns:a16="http://schemas.microsoft.com/office/drawing/2014/main" val="10003"/>
                  </a:ext>
                </a:extLst>
              </a:tr>
              <a:tr h="609600">
                <a:tc>
                  <a:txBody>
                    <a:bodyPr/>
                    <a:lstStyle/>
                    <a:p>
                      <a:pPr algn="just">
                        <a:lnSpc>
                          <a:spcPct val="115000"/>
                        </a:lnSpc>
                        <a:spcAft>
                          <a:spcPts val="0"/>
                        </a:spcAft>
                      </a:pPr>
                      <a:r>
                        <a:rPr lang="ru-RU" sz="1900">
                          <a:latin typeface="Times New Roman"/>
                          <a:ea typeface="Calibri"/>
                          <a:cs typeface="Times New Roman"/>
                        </a:rPr>
                        <a:t>Метаболические расстройства</a:t>
                      </a:r>
                      <a:endParaRPr lang="ru-RU" sz="19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FDFD"/>
                    </a:solidFill>
                  </a:tcPr>
                </a:tc>
                <a:tc>
                  <a:txBody>
                    <a:bodyPr/>
                    <a:lstStyle/>
                    <a:p>
                      <a:pPr algn="just">
                        <a:lnSpc>
                          <a:spcPct val="115000"/>
                        </a:lnSpc>
                        <a:spcAft>
                          <a:spcPts val="0"/>
                        </a:spcAft>
                      </a:pPr>
                      <a:r>
                        <a:rPr lang="ru-RU" sz="1900" dirty="0">
                          <a:latin typeface="Times New Roman"/>
                          <a:ea typeface="Calibri"/>
                          <a:cs typeface="Times New Roman"/>
                        </a:rPr>
                        <a:t>Ожирение; метаболический ацидоз (диабетический; при почечной недостаточности, отравлениях </a:t>
                      </a:r>
                      <a:r>
                        <a:rPr lang="ru-RU" sz="1900" dirty="0" err="1">
                          <a:latin typeface="Times New Roman"/>
                          <a:ea typeface="Calibri"/>
                          <a:cs typeface="Times New Roman"/>
                        </a:rPr>
                        <a:t>салицилатами</a:t>
                      </a:r>
                      <a:r>
                        <a:rPr lang="ru-RU" sz="1900" dirty="0">
                          <a:latin typeface="Times New Roman"/>
                          <a:ea typeface="Calibri"/>
                          <a:cs typeface="Times New Roman"/>
                        </a:rPr>
                        <a:t> и антифризом); нарушения функции щитовидной железы</a:t>
                      </a:r>
                      <a:endParaRPr lang="ru-RU" sz="19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FDFD"/>
                    </a:solidFill>
                  </a:tcPr>
                </a:tc>
                <a:extLst>
                  <a:ext uri="{0D108BD9-81ED-4DB2-BD59-A6C34878D82A}">
                    <a16:rowId xmlns:a16="http://schemas.microsoft.com/office/drawing/2014/main" val="10004"/>
                  </a:ext>
                </a:extLst>
              </a:tr>
              <a:tr h="533400">
                <a:tc>
                  <a:txBody>
                    <a:bodyPr/>
                    <a:lstStyle/>
                    <a:p>
                      <a:pPr algn="just">
                        <a:lnSpc>
                          <a:spcPct val="115000"/>
                        </a:lnSpc>
                        <a:spcAft>
                          <a:spcPts val="0"/>
                        </a:spcAft>
                      </a:pPr>
                      <a:r>
                        <a:rPr lang="ru-RU" sz="1900" dirty="0">
                          <a:latin typeface="Times New Roman"/>
                          <a:ea typeface="Calibri"/>
                          <a:cs typeface="Times New Roman"/>
                        </a:rPr>
                        <a:t>Психосоматические расстройства</a:t>
                      </a:r>
                      <a:endParaRPr lang="ru-RU" sz="19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FDFD"/>
                    </a:solidFill>
                  </a:tcPr>
                </a:tc>
                <a:tc>
                  <a:txBody>
                    <a:bodyPr/>
                    <a:lstStyle/>
                    <a:p>
                      <a:pPr algn="just">
                        <a:lnSpc>
                          <a:spcPct val="115000"/>
                        </a:lnSpc>
                        <a:spcAft>
                          <a:spcPts val="0"/>
                        </a:spcAft>
                      </a:pPr>
                      <a:r>
                        <a:rPr lang="ru-RU" sz="1900" dirty="0">
                          <a:latin typeface="Times New Roman"/>
                          <a:ea typeface="Calibri"/>
                          <a:cs typeface="Times New Roman"/>
                        </a:rPr>
                        <a:t>Вегетативная </a:t>
                      </a:r>
                      <a:r>
                        <a:rPr lang="ru-RU" sz="1900" dirty="0" err="1">
                          <a:latin typeface="Times New Roman"/>
                          <a:ea typeface="Calibri"/>
                          <a:cs typeface="Times New Roman"/>
                        </a:rPr>
                        <a:t>дистония</a:t>
                      </a:r>
                      <a:r>
                        <a:rPr lang="ru-RU" sz="1900" dirty="0">
                          <a:latin typeface="Times New Roman"/>
                          <a:ea typeface="Calibri"/>
                          <a:cs typeface="Times New Roman"/>
                        </a:rPr>
                        <a:t>; тревожное состояние (панические атаки, </a:t>
                      </a:r>
                      <a:r>
                        <a:rPr lang="ru-RU" sz="1900" dirty="0" err="1">
                          <a:latin typeface="Times New Roman"/>
                          <a:ea typeface="Calibri"/>
                          <a:cs typeface="Times New Roman"/>
                        </a:rPr>
                        <a:t>гипервентиляционный</a:t>
                      </a:r>
                      <a:r>
                        <a:rPr lang="ru-RU" sz="1900" dirty="0">
                          <a:latin typeface="Times New Roman"/>
                          <a:ea typeface="Calibri"/>
                          <a:cs typeface="Times New Roman"/>
                        </a:rPr>
                        <a:t> синдром)</a:t>
                      </a:r>
                      <a:endParaRPr lang="ru-RU" sz="19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FDFD"/>
                    </a:solidFill>
                  </a:tcPr>
                </a:tc>
                <a:extLst>
                  <a:ext uri="{0D108BD9-81ED-4DB2-BD59-A6C34878D82A}">
                    <a16:rowId xmlns:a16="http://schemas.microsoft.com/office/drawing/2014/main" val="10005"/>
                  </a:ext>
                </a:extLst>
              </a:tr>
            </a:tbl>
          </a:graphicData>
        </a:graphic>
      </p:graphicFrame>
      <p:sp>
        <p:nvSpPr>
          <p:cNvPr id="89090" name="Rectangle 2"/>
          <p:cNvSpPr>
            <a:spLocks noChangeArrowheads="1"/>
          </p:cNvSpPr>
          <p:nvPr/>
        </p:nvSpPr>
        <p:spPr bwMode="auto">
          <a:xfrm>
            <a:off x="3886200" y="838200"/>
            <a:ext cx="4399666"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a:ln>
                  <a:noFill/>
                </a:ln>
                <a:solidFill>
                  <a:schemeClr val="accent6">
                    <a:lumMod val="60000"/>
                    <a:lumOff val="40000"/>
                  </a:schemeClr>
                </a:solidFill>
                <a:effectLst/>
                <a:latin typeface="Times New Roman" pitchFamily="18" charset="0"/>
                <a:ea typeface="Calibri" pitchFamily="34" charset="0"/>
                <a:cs typeface="Times New Roman" pitchFamily="18" charset="0"/>
              </a:rPr>
              <a:t>Возможные причины одышки</a:t>
            </a:r>
            <a:endParaRPr kumimoji="0" lang="ru-RU" sz="2400" b="0" i="0" u="none" strike="noStrike" cap="none" normalizeH="0" baseline="0" dirty="0">
              <a:ln>
                <a:noFill/>
              </a:ln>
              <a:solidFill>
                <a:schemeClr val="accent6">
                  <a:lumMod val="60000"/>
                  <a:lumOff val="40000"/>
                </a:schemeClr>
              </a:solidFill>
              <a:effectLst/>
              <a:latin typeface="Arial" pitchFamily="34" charset="0"/>
              <a:cs typeface="Arial" pitchFamily="34" charset="0"/>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Rectangle 1"/>
          <p:cNvSpPr>
            <a:spLocks noChangeArrowheads="1"/>
          </p:cNvSpPr>
          <p:nvPr/>
        </p:nvSpPr>
        <p:spPr bwMode="auto">
          <a:xfrm>
            <a:off x="685800" y="304800"/>
            <a:ext cx="10591800" cy="62324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tab pos="5334000" algn="l"/>
              </a:tabLst>
            </a:pPr>
            <a:r>
              <a:rPr kumimoji="0" lang="ru-RU" sz="19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При одышке необходимо проведение обследования для определения основного заболевания, приведшего к симптому. </a:t>
            </a:r>
            <a:endParaRPr kumimoji="0" lang="ru-RU" sz="1900" b="0" i="0" u="none" strike="noStrike" cap="none" normalizeH="0" baseline="0" dirty="0">
              <a:ln>
                <a:noFill/>
              </a:ln>
              <a:solidFill>
                <a:srgbClr val="002060"/>
              </a:solidFill>
              <a:effectLst/>
              <a:latin typeface="Times New Roman" pitchFamily="18" charset="0"/>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tab pos="5334000" algn="l"/>
              </a:tabLst>
            </a:pPr>
            <a:r>
              <a:rPr kumimoji="0" lang="ru-RU" sz="19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Лабораторные:</a:t>
            </a:r>
            <a:endParaRPr kumimoji="0" lang="ru-RU" sz="1900" b="0" i="0" u="none" strike="noStrike" cap="none" normalizeH="0" baseline="0" dirty="0">
              <a:ln>
                <a:noFill/>
              </a:ln>
              <a:solidFill>
                <a:srgbClr val="002060"/>
              </a:solidFill>
              <a:effectLst/>
              <a:latin typeface="Times New Roman" pitchFamily="18" charset="0"/>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tab pos="5334000" algn="l"/>
              </a:tabLst>
            </a:pPr>
            <a:r>
              <a:rPr kumimoji="0" lang="ru-RU" sz="19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ОАК </a:t>
            </a:r>
            <a:endParaRPr kumimoji="0" lang="ru-RU" sz="1900" b="0" i="0" u="none" strike="noStrike" cap="none" normalizeH="0" baseline="0" dirty="0">
              <a:ln>
                <a:noFill/>
              </a:ln>
              <a:solidFill>
                <a:srgbClr val="002060"/>
              </a:solidFill>
              <a:effectLst/>
              <a:latin typeface="Times New Roman" pitchFamily="18" charset="0"/>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tab pos="5334000" algn="l"/>
              </a:tabLst>
            </a:pPr>
            <a:r>
              <a:rPr kumimoji="0" lang="ru-RU" sz="19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ОАМ</a:t>
            </a:r>
            <a:endParaRPr kumimoji="0" lang="ru-RU" sz="1900" b="0" i="0" u="none" strike="noStrike" cap="none" normalizeH="0" baseline="0" dirty="0">
              <a:ln>
                <a:noFill/>
              </a:ln>
              <a:solidFill>
                <a:srgbClr val="002060"/>
              </a:solidFill>
              <a:effectLst/>
              <a:latin typeface="Times New Roman" pitchFamily="18" charset="0"/>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tab pos="5334000" algn="l"/>
              </a:tabLst>
            </a:pPr>
            <a:r>
              <a:rPr kumimoji="0" lang="ru-RU" sz="19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БАК</a:t>
            </a:r>
            <a:endParaRPr kumimoji="0" lang="ru-RU" sz="1900" b="0" i="0" u="none" strike="noStrike" cap="none" normalizeH="0" baseline="0" dirty="0">
              <a:ln>
                <a:noFill/>
              </a:ln>
              <a:solidFill>
                <a:srgbClr val="002060"/>
              </a:solidFill>
              <a:effectLst/>
              <a:latin typeface="Times New Roman" pitchFamily="18" charset="0"/>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tab pos="5334000" algn="l"/>
              </a:tabLst>
            </a:pPr>
            <a:r>
              <a:rPr kumimoji="0" lang="ru-RU" sz="19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анализ мокроты</a:t>
            </a:r>
            <a:endParaRPr kumimoji="0" lang="ru-RU" sz="1900" b="0" i="0" u="none" strike="noStrike" cap="none" normalizeH="0" baseline="0" dirty="0">
              <a:ln>
                <a:noFill/>
              </a:ln>
              <a:solidFill>
                <a:srgbClr val="002060"/>
              </a:solidFill>
              <a:effectLst/>
              <a:latin typeface="Times New Roman" pitchFamily="18" charset="0"/>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tab pos="5334000" algn="l"/>
              </a:tabLst>
            </a:pPr>
            <a:r>
              <a:rPr kumimoji="0" lang="ru-RU" sz="19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анализ плеврального содержимого</a:t>
            </a:r>
            <a:endParaRPr kumimoji="0" lang="ru-RU" sz="1900" b="0" i="0" u="none" strike="noStrike" cap="none" normalizeH="0" baseline="0" dirty="0">
              <a:ln>
                <a:noFill/>
              </a:ln>
              <a:solidFill>
                <a:srgbClr val="002060"/>
              </a:solidFill>
              <a:effectLst/>
              <a:latin typeface="Times New Roman" pitchFamily="18" charset="0"/>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tab pos="5334000" algn="l"/>
              </a:tabLst>
            </a:pPr>
            <a:r>
              <a:rPr kumimoji="0" lang="ru-RU" sz="19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Инструментальные методы:</a:t>
            </a:r>
            <a:endParaRPr kumimoji="0" lang="ru-RU" sz="1900" b="0" i="0" u="none" strike="noStrike" cap="none" normalizeH="0" baseline="0" dirty="0">
              <a:ln>
                <a:noFill/>
              </a:ln>
              <a:solidFill>
                <a:srgbClr val="002060"/>
              </a:solidFill>
              <a:effectLst/>
              <a:latin typeface="Times New Roman" pitchFamily="18" charset="0"/>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tab pos="5334000" algn="l"/>
              </a:tabLst>
            </a:pPr>
            <a:r>
              <a:rPr kumimoji="0" lang="ru-RU" sz="19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ru-RU" sz="19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рентгенологическое исследование органов грудной клетки</a:t>
            </a:r>
            <a:endParaRPr kumimoji="0" lang="ru-RU" sz="1900" b="0" i="0" u="none" strike="noStrike" cap="none" normalizeH="0" baseline="0" dirty="0">
              <a:ln>
                <a:noFill/>
              </a:ln>
              <a:solidFill>
                <a:srgbClr val="002060"/>
              </a:solidFill>
              <a:effectLst/>
              <a:latin typeface="Times New Roman" pitchFamily="18" charset="0"/>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tab pos="5334000" algn="l"/>
              </a:tabLst>
            </a:pPr>
            <a:r>
              <a:rPr kumimoji="0" lang="ru-RU" sz="19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ru-RU" sz="19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спирография </a:t>
            </a:r>
            <a:endParaRPr kumimoji="0" lang="ru-RU" sz="1900" b="0" i="0" u="none" strike="noStrike" cap="none" normalizeH="0" baseline="0" dirty="0">
              <a:ln>
                <a:noFill/>
              </a:ln>
              <a:solidFill>
                <a:srgbClr val="002060"/>
              </a:solidFill>
              <a:effectLst/>
              <a:latin typeface="Times New Roman" pitchFamily="18" charset="0"/>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tab pos="5334000" algn="l"/>
              </a:tabLst>
            </a:pPr>
            <a:r>
              <a:rPr kumimoji="0" lang="ru-RU" sz="19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ЭКГ</a:t>
            </a:r>
            <a:endParaRPr kumimoji="0" lang="ru-RU" sz="1900" b="0" i="0" u="none" strike="noStrike" cap="none" normalizeH="0" baseline="0" dirty="0">
              <a:ln>
                <a:noFill/>
              </a:ln>
              <a:solidFill>
                <a:srgbClr val="002060"/>
              </a:solidFill>
              <a:effectLst/>
              <a:latin typeface="Times New Roman" pitchFamily="18" charset="0"/>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tab pos="5334000" algn="l"/>
              </a:tabLst>
            </a:pPr>
            <a:r>
              <a:rPr kumimoji="0" lang="ru-RU" sz="19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ru-RU" sz="19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ЭхоКГ</a:t>
            </a:r>
            <a:endParaRPr kumimoji="0" lang="ru-RU" sz="1900" b="0" i="0" u="none" strike="noStrike" cap="none" normalizeH="0" baseline="0" dirty="0">
              <a:ln>
                <a:noFill/>
              </a:ln>
              <a:solidFill>
                <a:srgbClr val="002060"/>
              </a:solidFill>
              <a:effectLst/>
              <a:latin typeface="Times New Roman" pitchFamily="18" charset="0"/>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tab pos="5334000" algn="l"/>
              </a:tabLst>
            </a:pPr>
            <a:r>
              <a:rPr kumimoji="0" lang="ru-RU" sz="19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бронхоскопия</a:t>
            </a:r>
            <a:endParaRPr kumimoji="0" lang="ru-RU" sz="1900" b="0" i="0" u="none" strike="noStrike" cap="none" normalizeH="0" baseline="0" dirty="0">
              <a:ln>
                <a:noFill/>
              </a:ln>
              <a:solidFill>
                <a:srgbClr val="002060"/>
              </a:solidFill>
              <a:effectLst/>
              <a:latin typeface="Times New Roman" pitchFamily="18" charset="0"/>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tab pos="5334000" algn="l"/>
              </a:tabLst>
            </a:pPr>
            <a:r>
              <a:rPr kumimoji="0" lang="ru-RU" sz="19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компьютерная магнитно-резонансная томография</a:t>
            </a:r>
            <a:endParaRPr kumimoji="0" lang="ru-RU" sz="1900" b="0" i="0" u="none" strike="noStrike" cap="none" normalizeH="0" baseline="0" dirty="0">
              <a:ln>
                <a:noFill/>
              </a:ln>
              <a:solidFill>
                <a:srgbClr val="002060"/>
              </a:solidFill>
              <a:effectLst/>
              <a:latin typeface="Times New Roman" pitchFamily="18" charset="0"/>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tab pos="5334000" algn="l"/>
              </a:tabLst>
            </a:pPr>
            <a:r>
              <a:rPr kumimoji="0" lang="ru-RU" sz="19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ru-RU" sz="19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бронхопровокационный</a:t>
            </a:r>
            <a:r>
              <a:rPr kumimoji="0" lang="ru-RU" sz="19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тест</a:t>
            </a:r>
            <a:endParaRPr kumimoji="0" lang="ru-RU" sz="1900" b="0" i="0" u="none" strike="noStrike" cap="none" normalizeH="0" baseline="0" dirty="0">
              <a:ln>
                <a:noFill/>
              </a:ln>
              <a:solidFill>
                <a:srgbClr val="002060"/>
              </a:solidFill>
              <a:effectLst/>
              <a:latin typeface="Times New Roman" pitchFamily="18" charset="0"/>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tab pos="5334000" algn="l"/>
              </a:tabLst>
            </a:pPr>
            <a:r>
              <a:rPr kumimoji="0" lang="ru-RU" sz="19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исследование газового состава крови</a:t>
            </a:r>
            <a:endParaRPr kumimoji="0" lang="ru-RU" sz="1900" b="0" i="0" u="none" strike="noStrike" cap="none" normalizeH="0" baseline="0" dirty="0">
              <a:ln>
                <a:noFill/>
              </a:ln>
              <a:solidFill>
                <a:srgbClr val="002060"/>
              </a:solidFill>
              <a:effectLst/>
              <a:latin typeface="Times New Roman" pitchFamily="18" charset="0"/>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tab pos="5334000" algn="l"/>
              </a:tabLst>
            </a:pPr>
            <a:r>
              <a:rPr kumimoji="0" lang="ru-RU" sz="19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проба с </a:t>
            </a:r>
            <a:r>
              <a:rPr kumimoji="0" lang="ru-RU" sz="19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бронходилятатором</a:t>
            </a:r>
            <a:endParaRPr kumimoji="0" lang="ru-RU" sz="1900" b="0" i="0" u="none" strike="noStrike" cap="none" normalizeH="0" baseline="0" dirty="0">
              <a:ln>
                <a:noFill/>
              </a:ln>
              <a:solidFill>
                <a:srgbClr val="002060"/>
              </a:solidFill>
              <a:effectLst/>
              <a:latin typeface="Times New Roman" pitchFamily="18" charset="0"/>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tab pos="5334000" algn="l"/>
              </a:tabLst>
            </a:pPr>
            <a:r>
              <a:rPr kumimoji="0" lang="ru-RU" sz="19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ru-RU" sz="19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ангиопульмонография</a:t>
            </a:r>
            <a:endParaRPr kumimoji="0" lang="ru-RU" sz="1900" b="0" i="0" u="none" strike="noStrike" cap="none" normalizeH="0" baseline="0" dirty="0">
              <a:ln>
                <a:noFill/>
              </a:ln>
              <a:solidFill>
                <a:srgbClr val="002060"/>
              </a:solidFill>
              <a:effectLst/>
              <a:latin typeface="Times New Roman" pitchFamily="18" charset="0"/>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tab pos="5334000" algn="l"/>
              </a:tabLst>
            </a:pPr>
            <a:r>
              <a:rPr kumimoji="0" lang="ru-RU" sz="19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ru-RU" sz="19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фибробронхоскопия</a:t>
            </a:r>
            <a:endParaRPr kumimoji="0" lang="ru-RU" sz="1900" b="0" i="0" u="none" strike="noStrike" cap="none" normalizeH="0" baseline="0" dirty="0">
              <a:ln>
                <a:noFill/>
              </a:ln>
              <a:solidFill>
                <a:srgbClr val="002060"/>
              </a:solidFill>
              <a:effectLst/>
              <a:latin typeface="Times New Roman" pitchFamily="18" charset="0"/>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tab pos="5334000" algn="l"/>
              </a:tabLst>
            </a:pPr>
            <a:r>
              <a:rPr kumimoji="0" lang="ru-RU" sz="19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биопсия легких.</a:t>
            </a:r>
            <a:endParaRPr kumimoji="0" lang="ru-RU" sz="1900" b="0" i="0" u="none" strike="noStrike" cap="none" normalizeH="0" baseline="0" dirty="0">
              <a:ln>
                <a:noFill/>
              </a:ln>
              <a:solidFill>
                <a:srgbClr val="002060"/>
              </a:solidFill>
              <a:effectLst/>
              <a:latin typeface="Times New Roman" pitchFamily="18" charset="0"/>
              <a:cs typeface="Times New Roman" pitchFamily="18" charset="0"/>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Rectangle 1"/>
          <p:cNvSpPr>
            <a:spLocks noChangeArrowheads="1"/>
          </p:cNvSpPr>
          <p:nvPr/>
        </p:nvSpPr>
        <p:spPr bwMode="auto">
          <a:xfrm>
            <a:off x="381000" y="513324"/>
            <a:ext cx="11430000" cy="606319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ctr" defTabSz="914400" rtl="0" eaLnBrk="1" fontAlgn="base" latinLnBrk="0" hangingPunct="1">
              <a:lnSpc>
                <a:spcPct val="100000"/>
              </a:lnSpc>
              <a:spcBef>
                <a:spcPct val="0"/>
              </a:spcBef>
              <a:spcAft>
                <a:spcPct val="0"/>
              </a:spcAft>
              <a:buClrTx/>
              <a:buSzTx/>
              <a:buFontTx/>
              <a:buNone/>
              <a:tabLst/>
            </a:pPr>
            <a:r>
              <a:rPr kumimoji="0" lang="ru-RU" sz="2800" b="1" i="1" u="sng" strike="noStrike" cap="none" normalizeH="0" baseline="0" dirty="0">
                <a:ln>
                  <a:noFill/>
                </a:ln>
                <a:solidFill>
                  <a:srgbClr val="002060"/>
                </a:solidFill>
                <a:effectLst/>
                <a:latin typeface="Times New Roman" pitchFamily="18" charset="0"/>
                <a:ea typeface="Calibri" pitchFamily="34" charset="0"/>
                <a:cs typeface="Times New Roman" pitchFamily="18" charset="0"/>
              </a:rPr>
              <a:t>Кашель</a:t>
            </a:r>
            <a:endParaRPr kumimoji="0" lang="ru-RU" sz="2800" b="0" i="0" u="none" strike="noStrike" cap="none" normalizeH="0" baseline="0" dirty="0">
              <a:ln>
                <a:noFill/>
              </a:ln>
              <a:solidFill>
                <a:srgbClr val="002060"/>
              </a:solidFill>
              <a:effectLst/>
              <a:latin typeface="Times New Roman" pitchFamily="18" charset="0"/>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24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Обследование</a:t>
            </a:r>
            <a:endParaRPr kumimoji="0" lang="ru-RU" sz="2400" b="0" i="0" u="none" strike="noStrike" cap="none" normalizeH="0" baseline="0" dirty="0">
              <a:ln>
                <a:noFill/>
              </a:ln>
              <a:solidFill>
                <a:srgbClr val="002060"/>
              </a:solidFill>
              <a:effectLst/>
              <a:latin typeface="Times New Roman" pitchFamily="18" charset="0"/>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Анамнез и опрос (</a:t>
            </a:r>
            <a:r>
              <a:rPr kumimoji="0" lang="ru-RU" sz="24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опросники</a:t>
            </a:r>
            <a:r>
              <a:rPr kumimoji="0" lang="ru-RU" sz="24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endParaRPr kumimoji="0" lang="ru-RU" sz="2400" b="0" i="0" u="none" strike="noStrike" cap="none" normalizeH="0" baseline="0" dirty="0">
              <a:ln>
                <a:noFill/>
              </a:ln>
              <a:solidFill>
                <a:srgbClr val="002060"/>
              </a:solidFill>
              <a:effectLst/>
              <a:latin typeface="Times New Roman" pitchFamily="18" charset="0"/>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Данные осмотра </a:t>
            </a:r>
            <a:endParaRPr kumimoji="0" lang="ru-RU" sz="2400" b="0" i="0" u="none" strike="noStrike" cap="none" normalizeH="0" baseline="0" dirty="0">
              <a:ln>
                <a:noFill/>
              </a:ln>
              <a:solidFill>
                <a:srgbClr val="002060"/>
              </a:solidFill>
              <a:effectLst/>
              <a:latin typeface="Times New Roman" pitchFamily="18" charset="0"/>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Рентгенография органов грудной клетки </a:t>
            </a:r>
            <a:endParaRPr kumimoji="0" lang="ru-RU" sz="2400" b="0" i="0" u="none" strike="noStrike" cap="none" normalizeH="0" baseline="0" dirty="0">
              <a:ln>
                <a:noFill/>
              </a:ln>
              <a:solidFill>
                <a:srgbClr val="002060"/>
              </a:solidFill>
              <a:effectLst/>
              <a:latin typeface="Times New Roman" pitchFamily="18" charset="0"/>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Клинический анализ крови </a:t>
            </a:r>
            <a:endParaRPr kumimoji="0" lang="ru-RU" sz="2400" b="0" i="0" u="none" strike="noStrike" cap="none" normalizeH="0" baseline="0" dirty="0">
              <a:ln>
                <a:noFill/>
              </a:ln>
              <a:solidFill>
                <a:srgbClr val="002060"/>
              </a:solidFill>
              <a:effectLst/>
              <a:latin typeface="Times New Roman" pitchFamily="18" charset="0"/>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Рентгенография придаточных пазух носа </a:t>
            </a:r>
            <a:endParaRPr kumimoji="0" lang="ru-RU" sz="2400" b="0" i="0" u="none" strike="noStrike" cap="none" normalizeH="0" baseline="0" dirty="0">
              <a:ln>
                <a:noFill/>
              </a:ln>
              <a:solidFill>
                <a:srgbClr val="002060"/>
              </a:solidFill>
              <a:effectLst/>
              <a:latin typeface="Times New Roman" pitchFamily="18" charset="0"/>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Исследование функции внешнего дыхания, </a:t>
            </a:r>
            <a:r>
              <a:rPr kumimoji="0" lang="ru-RU" sz="24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бронходилатационный</a:t>
            </a:r>
            <a:r>
              <a:rPr kumimoji="0" lang="ru-RU" sz="24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тест </a:t>
            </a:r>
            <a:endParaRPr kumimoji="0" lang="ru-RU" sz="2400" b="0" i="0" u="none" strike="noStrike" cap="none" normalizeH="0" baseline="0" dirty="0">
              <a:ln>
                <a:noFill/>
              </a:ln>
              <a:solidFill>
                <a:srgbClr val="002060"/>
              </a:solidFill>
              <a:effectLst/>
              <a:latin typeface="Times New Roman" pitchFamily="18" charset="0"/>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ru-RU" sz="24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Эзофагогастроскопия</a:t>
            </a:r>
            <a:r>
              <a:rPr kumimoji="0" lang="ru-RU" sz="24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endParaRPr kumimoji="0" lang="ru-RU" sz="2400" b="0" i="0" u="none" strike="noStrike" cap="none" normalizeH="0" baseline="0" dirty="0">
              <a:ln>
                <a:noFill/>
              </a:ln>
              <a:solidFill>
                <a:srgbClr val="002060"/>
              </a:solidFill>
              <a:effectLst/>
              <a:latin typeface="Times New Roman" pitchFamily="18" charset="0"/>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tabLst/>
            </a:pPr>
            <a:r>
              <a:rPr lang="ru-RU" sz="2400" dirty="0">
                <a:solidFill>
                  <a:srgbClr val="002060"/>
                </a:solidFill>
                <a:latin typeface="Times New Roman" pitchFamily="18" charset="0"/>
                <a:ea typeface="Calibri" pitchFamily="34" charset="0"/>
                <a:cs typeface="Times New Roman" pitchFamily="18" charset="0"/>
              </a:rPr>
              <a:t>- </a:t>
            </a:r>
            <a:r>
              <a:rPr kumimoji="0" lang="ru-RU" sz="24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Консультация отоларинголога, гастроэнтеролога,  аллерголога, кардиолога </a:t>
            </a:r>
          </a:p>
          <a:p>
            <a:pPr marL="0" marR="0" lvl="0" indent="450850" algn="just" defTabSz="914400" rtl="0" eaLnBrk="0" fontAlgn="base" latinLnBrk="0" hangingPunct="0">
              <a:lnSpc>
                <a:spcPct val="100000"/>
              </a:lnSpc>
              <a:spcBef>
                <a:spcPct val="0"/>
              </a:spcBef>
              <a:spcAft>
                <a:spcPct val="0"/>
              </a:spcAft>
              <a:buClrTx/>
              <a:buSzTx/>
              <a:buFontTx/>
              <a:buChar char="-"/>
              <a:tabLst/>
            </a:pPr>
            <a:endParaRPr kumimoji="0" lang="ru-RU" sz="2400" b="0" i="0" u="none" strike="noStrike" cap="none" normalizeH="0" baseline="0" dirty="0">
              <a:ln>
                <a:noFill/>
              </a:ln>
              <a:solidFill>
                <a:srgbClr val="002060"/>
              </a:solidFill>
              <a:effectLst/>
              <a:latin typeface="Times New Roman" pitchFamily="18" charset="0"/>
              <a:cs typeface="Times New Roman" pitchFamily="18" charset="0"/>
            </a:endParaRPr>
          </a:p>
          <a:p>
            <a:pPr algn="just"/>
            <a:r>
              <a:rPr lang="ru-RU" sz="2400" b="1" i="1" dirty="0" err="1">
                <a:solidFill>
                  <a:srgbClr val="002060"/>
                </a:solidFill>
                <a:latin typeface="Times New Roman" pitchFamily="18" charset="0"/>
                <a:cs typeface="Times New Roman" pitchFamily="18" charset="0"/>
              </a:rPr>
              <a:t>Физикальное</a:t>
            </a:r>
            <a:r>
              <a:rPr lang="ru-RU" sz="2400" b="1" i="1" dirty="0">
                <a:solidFill>
                  <a:srgbClr val="002060"/>
                </a:solidFill>
                <a:latin typeface="Times New Roman" pitchFamily="18" charset="0"/>
                <a:cs typeface="Times New Roman" pitchFamily="18" charset="0"/>
              </a:rPr>
              <a:t> обследование</a:t>
            </a:r>
            <a:r>
              <a:rPr lang="ru-RU" sz="2400" i="1" dirty="0">
                <a:solidFill>
                  <a:srgbClr val="002060"/>
                </a:solidFill>
                <a:latin typeface="Times New Roman" pitchFamily="18" charset="0"/>
                <a:cs typeface="Times New Roman" pitchFamily="18" charset="0"/>
              </a:rPr>
              <a:t>.</a:t>
            </a:r>
            <a:r>
              <a:rPr lang="ru-RU" sz="2400" dirty="0">
                <a:solidFill>
                  <a:srgbClr val="002060"/>
                </a:solidFill>
                <a:latin typeface="Times New Roman" pitchFamily="18" charset="0"/>
                <a:cs typeface="Times New Roman" pitchFamily="18" charset="0"/>
              </a:rPr>
              <a:t> В диагностике последовательно рассматриваются все анатомические области, где локализуются рецепторы и афферентные нервные пути блуждающего нерва и его ветвей; производится осмотр и обследование полости рта, носа и его придаточных пазух, ушей, гортани, дыхательной и </a:t>
            </a:r>
            <a:r>
              <a:rPr lang="ru-RU" sz="2400" dirty="0" err="1">
                <a:solidFill>
                  <a:srgbClr val="002060"/>
                </a:solidFill>
                <a:latin typeface="Times New Roman" pitchFamily="18" charset="0"/>
                <a:cs typeface="Times New Roman" pitchFamily="18" charset="0"/>
              </a:rPr>
              <a:t>сердечно-сосудистой</a:t>
            </a:r>
            <a:r>
              <a:rPr lang="ru-RU" sz="2400" dirty="0">
                <a:solidFill>
                  <a:srgbClr val="002060"/>
                </a:solidFill>
                <a:latin typeface="Times New Roman" pitchFamily="18" charset="0"/>
                <a:cs typeface="Times New Roman" pitchFamily="18" charset="0"/>
              </a:rPr>
              <a:t> системы.</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Rectangle 1"/>
          <p:cNvSpPr>
            <a:spLocks noChangeArrowheads="1"/>
          </p:cNvSpPr>
          <p:nvPr/>
        </p:nvSpPr>
        <p:spPr bwMode="auto">
          <a:xfrm>
            <a:off x="457200" y="1143000"/>
            <a:ext cx="5181600" cy="4493538"/>
          </a:xfrm>
          <a:prstGeom prst="rect">
            <a:avLst/>
          </a:prstGeom>
          <a:solidFill>
            <a:srgbClr val="C5FDFD"/>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tab pos="457200" algn="l"/>
              </a:tabLst>
            </a:pPr>
            <a:r>
              <a:rPr kumimoji="0" lang="ru-RU" sz="2200" b="1" i="1" u="none" strike="noStrike" cap="none" normalizeH="0" baseline="0" dirty="0">
                <a:ln>
                  <a:noFill/>
                </a:ln>
                <a:solidFill>
                  <a:srgbClr val="7030A0"/>
                </a:solidFill>
                <a:effectLst/>
                <a:latin typeface="Times New Roman" pitchFamily="18" charset="0"/>
                <a:ea typeface="Times New Roman" pitchFamily="18" charset="0"/>
                <a:cs typeface="Times New Roman" pitchFamily="18" charset="0"/>
              </a:rPr>
              <a:t>Лабораторные исследования</a:t>
            </a:r>
            <a:endParaRPr kumimoji="0" lang="ru-RU" sz="2200" b="1" i="0" u="none" strike="noStrike" cap="none" normalizeH="0" baseline="0" dirty="0">
              <a:ln>
                <a:noFill/>
              </a:ln>
              <a:solidFill>
                <a:srgbClr val="7030A0"/>
              </a:solidFill>
              <a:effectLst/>
              <a:latin typeface="Times New Roman" pitchFamily="18"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ru-RU" sz="2200" b="0" i="0" u="none" strike="noStrike" cap="none" normalizeH="0" baseline="0" dirty="0">
                <a:ln>
                  <a:noFill/>
                </a:ln>
                <a:solidFill>
                  <a:srgbClr val="002060"/>
                </a:solidFill>
                <a:effectLst/>
                <a:latin typeface="Times New Roman" pitchFamily="18" charset="0"/>
                <a:ea typeface="Times New Roman" pitchFamily="18" charset="0"/>
                <a:cs typeface="Times New Roman" pitchFamily="18" charset="0"/>
              </a:rPr>
              <a:t>  Общий анализ крови </a:t>
            </a: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ru-RU" sz="2200" b="0" i="0" u="none" strike="noStrike" cap="none" normalizeH="0" baseline="0" dirty="0">
                <a:ln>
                  <a:noFill/>
                </a:ln>
                <a:solidFill>
                  <a:srgbClr val="002060"/>
                </a:solidFill>
                <a:effectLst/>
                <a:latin typeface="Times New Roman" pitchFamily="18" charset="0"/>
                <a:ea typeface="Times New Roman" pitchFamily="18" charset="0"/>
                <a:cs typeface="Times New Roman" pitchFamily="18" charset="0"/>
              </a:rPr>
              <a:t>  СОЭ</a:t>
            </a: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ru-RU" sz="2200" b="0" i="0" u="none" strike="noStrike" cap="none" normalizeH="0" baseline="0" dirty="0">
                <a:ln>
                  <a:noFill/>
                </a:ln>
                <a:solidFill>
                  <a:srgbClr val="002060"/>
                </a:solidFill>
                <a:effectLst/>
                <a:latin typeface="Times New Roman" pitchFamily="18" charset="0"/>
                <a:ea typeface="Times New Roman" pitchFamily="18" charset="0"/>
                <a:cs typeface="Times New Roman" pitchFamily="18" charset="0"/>
              </a:rPr>
              <a:t>  </a:t>
            </a:r>
            <a:r>
              <a:rPr kumimoji="0" lang="ru-RU" sz="2200" b="0" i="0" u="none" strike="noStrike" cap="none" normalizeH="0" baseline="0" dirty="0" err="1">
                <a:ln>
                  <a:noFill/>
                </a:ln>
                <a:solidFill>
                  <a:srgbClr val="002060"/>
                </a:solidFill>
                <a:effectLst/>
                <a:latin typeface="Times New Roman" pitchFamily="18" charset="0"/>
                <a:ea typeface="Times New Roman" pitchFamily="18" charset="0"/>
                <a:cs typeface="Times New Roman" pitchFamily="18" charset="0"/>
              </a:rPr>
              <a:t>С-реактивный</a:t>
            </a:r>
            <a:r>
              <a:rPr kumimoji="0" lang="ru-RU" sz="2200" b="0" i="0" u="none" strike="noStrike" cap="none" normalizeH="0" baseline="0" dirty="0">
                <a:ln>
                  <a:noFill/>
                </a:ln>
                <a:solidFill>
                  <a:srgbClr val="002060"/>
                </a:solidFill>
                <a:effectLst/>
                <a:latin typeface="Times New Roman" pitchFamily="18" charset="0"/>
                <a:ea typeface="Times New Roman" pitchFamily="18" charset="0"/>
                <a:cs typeface="Times New Roman" pitchFamily="18" charset="0"/>
              </a:rPr>
              <a:t> белок</a:t>
            </a: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ru-RU" sz="2200" b="0" i="0" u="none" strike="noStrike" cap="none" normalizeH="0" baseline="0" dirty="0">
                <a:ln>
                  <a:noFill/>
                </a:ln>
                <a:solidFill>
                  <a:srgbClr val="002060"/>
                </a:solidFill>
                <a:effectLst/>
                <a:latin typeface="Times New Roman" pitchFamily="18" charset="0"/>
                <a:ea typeface="Times New Roman" pitchFamily="18" charset="0"/>
                <a:cs typeface="Times New Roman" pitchFamily="18" charset="0"/>
              </a:rPr>
              <a:t>  </a:t>
            </a:r>
            <a:r>
              <a:rPr kumimoji="0" lang="ru-RU" sz="2200" b="0" i="0" u="none" strike="noStrike" cap="none" normalizeH="0" baseline="0" dirty="0" err="1">
                <a:ln>
                  <a:noFill/>
                </a:ln>
                <a:solidFill>
                  <a:srgbClr val="002060"/>
                </a:solidFill>
                <a:effectLst/>
                <a:latin typeface="Times New Roman" pitchFamily="18" charset="0"/>
                <a:ea typeface="Times New Roman" pitchFamily="18" charset="0"/>
                <a:cs typeface="Times New Roman" pitchFamily="18" charset="0"/>
              </a:rPr>
              <a:t>Тропонин</a:t>
            </a:r>
            <a:r>
              <a:rPr kumimoji="0" lang="ru-RU" sz="2200" b="0" i="0" u="none" strike="noStrike" cap="none" normalizeH="0" baseline="0" dirty="0">
                <a:ln>
                  <a:noFill/>
                </a:ln>
                <a:solidFill>
                  <a:srgbClr val="002060"/>
                </a:solidFill>
                <a:effectLst/>
                <a:latin typeface="Times New Roman" pitchFamily="18" charset="0"/>
                <a:ea typeface="Times New Roman" pitchFamily="18" charset="0"/>
                <a:cs typeface="Times New Roman" pitchFamily="18" charset="0"/>
              </a:rPr>
              <a:t> </a:t>
            </a:r>
            <a:r>
              <a:rPr kumimoji="0" lang="en-US" sz="2200" b="0" i="0" u="none" strike="noStrike" cap="none" normalizeH="0" baseline="0" dirty="0">
                <a:ln>
                  <a:noFill/>
                </a:ln>
                <a:solidFill>
                  <a:srgbClr val="002060"/>
                </a:solidFill>
                <a:effectLst/>
                <a:latin typeface="Times New Roman" pitchFamily="18" charset="0"/>
                <a:ea typeface="Times New Roman" pitchFamily="18" charset="0"/>
                <a:cs typeface="Times New Roman" pitchFamily="18" charset="0"/>
              </a:rPr>
              <a:t>I</a:t>
            </a:r>
            <a:endParaRPr kumimoji="0" lang="ru-RU" sz="2200" b="0" i="0" u="none" strike="noStrike" cap="none" normalizeH="0" baseline="0" dirty="0">
              <a:ln>
                <a:noFill/>
              </a:ln>
              <a:solidFill>
                <a:srgbClr val="002060"/>
              </a:solidFill>
              <a:effectLst/>
              <a:latin typeface="Times New Roman" pitchFamily="18"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ru-RU" sz="2200" b="0" i="0" u="none" strike="noStrike" cap="none" normalizeH="0" baseline="0" dirty="0">
                <a:ln>
                  <a:noFill/>
                </a:ln>
                <a:solidFill>
                  <a:srgbClr val="002060"/>
                </a:solidFill>
                <a:effectLst/>
                <a:latin typeface="Times New Roman" pitchFamily="18" charset="0"/>
                <a:ea typeface="Times New Roman" pitchFamily="18" charset="0"/>
                <a:cs typeface="Times New Roman" pitchFamily="18" charset="0"/>
              </a:rPr>
              <a:t>  </a:t>
            </a:r>
            <a:r>
              <a:rPr lang="ru-RU" sz="2200" dirty="0">
                <a:solidFill>
                  <a:srgbClr val="002060"/>
                </a:solidFill>
                <a:latin typeface="Times New Roman" pitchFamily="18" charset="0"/>
                <a:ea typeface="Times New Roman" pitchFamily="18" charset="0"/>
                <a:cs typeface="Times New Roman" pitchFamily="18" charset="0"/>
              </a:rPr>
              <a:t>АЛТ</a:t>
            </a:r>
            <a:endParaRPr kumimoji="0" lang="ru-RU" sz="2200" b="0" i="0" u="none" strike="noStrike" cap="none" normalizeH="0" baseline="0" dirty="0">
              <a:ln>
                <a:noFill/>
              </a:ln>
              <a:solidFill>
                <a:srgbClr val="002060"/>
              </a:solidFill>
              <a:effectLst/>
              <a:latin typeface="Times New Roman" pitchFamily="18"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ru-RU" sz="2200" b="0" i="0" u="none" strike="noStrike" cap="none" normalizeH="0" baseline="0" dirty="0">
                <a:ln>
                  <a:noFill/>
                </a:ln>
                <a:solidFill>
                  <a:srgbClr val="002060"/>
                </a:solidFill>
                <a:effectLst/>
                <a:latin typeface="Times New Roman" pitchFamily="18" charset="0"/>
                <a:ea typeface="Times New Roman" pitchFamily="18" charset="0"/>
                <a:cs typeface="Times New Roman" pitchFamily="18" charset="0"/>
              </a:rPr>
              <a:t>  АСТ</a:t>
            </a: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ru-RU" sz="2200" b="0" i="0" u="none" strike="noStrike" cap="none" normalizeH="0" baseline="0" dirty="0">
                <a:ln>
                  <a:noFill/>
                </a:ln>
                <a:solidFill>
                  <a:srgbClr val="002060"/>
                </a:solidFill>
                <a:effectLst/>
                <a:latin typeface="Times New Roman" pitchFamily="18" charset="0"/>
                <a:ea typeface="Times New Roman" pitchFamily="18" charset="0"/>
                <a:cs typeface="Times New Roman" pitchFamily="18" charset="0"/>
              </a:rPr>
              <a:t>  Холестерин общий</a:t>
            </a: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ru-RU" sz="2200" b="0" i="0" u="none" strike="noStrike" cap="none" normalizeH="0" baseline="0" dirty="0">
                <a:ln>
                  <a:noFill/>
                </a:ln>
                <a:solidFill>
                  <a:srgbClr val="002060"/>
                </a:solidFill>
                <a:effectLst/>
                <a:latin typeface="Times New Roman" pitchFamily="18" charset="0"/>
                <a:ea typeface="Times New Roman" pitchFamily="18" charset="0"/>
                <a:cs typeface="Times New Roman" pitchFamily="18" charset="0"/>
              </a:rPr>
              <a:t> Основные электролиты крови – калий, натрий, хлор, кальций</a:t>
            </a: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ru-RU" sz="2200" b="0" i="0" u="none" strike="noStrike" cap="none" normalizeH="0" baseline="0" dirty="0">
                <a:ln>
                  <a:noFill/>
                </a:ln>
                <a:solidFill>
                  <a:srgbClr val="002060"/>
                </a:solidFill>
                <a:effectLst/>
                <a:latin typeface="Times New Roman" pitchFamily="18" charset="0"/>
                <a:ea typeface="Times New Roman" pitchFamily="18" charset="0"/>
                <a:cs typeface="Times New Roman" pitchFamily="18" charset="0"/>
              </a:rPr>
              <a:t>  Мочевина, </a:t>
            </a:r>
            <a:r>
              <a:rPr kumimoji="0" lang="ru-RU" sz="2200" b="0" i="0" u="none" strike="noStrike" cap="none" normalizeH="0" baseline="0" dirty="0" err="1">
                <a:ln>
                  <a:noFill/>
                </a:ln>
                <a:solidFill>
                  <a:srgbClr val="002060"/>
                </a:solidFill>
                <a:effectLst/>
                <a:latin typeface="Times New Roman" pitchFamily="18" charset="0"/>
                <a:ea typeface="Times New Roman" pitchFamily="18" charset="0"/>
                <a:cs typeface="Times New Roman" pitchFamily="18" charset="0"/>
              </a:rPr>
              <a:t>креатинин</a:t>
            </a:r>
            <a:r>
              <a:rPr kumimoji="0" lang="ru-RU" sz="2200" b="0" i="0" u="none" strike="noStrike" cap="none" normalizeH="0" baseline="0" dirty="0">
                <a:ln>
                  <a:noFill/>
                </a:ln>
                <a:solidFill>
                  <a:srgbClr val="002060"/>
                </a:solidFill>
                <a:effectLst/>
                <a:latin typeface="Times New Roman" pitchFamily="18" charset="0"/>
                <a:ea typeface="Times New Roman" pitchFamily="18" charset="0"/>
                <a:cs typeface="Times New Roman" pitchFamily="18" charset="0"/>
              </a:rPr>
              <a:t> сыворотки. </a:t>
            </a: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ru-RU" sz="22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Анализ мокроты</a:t>
            </a:r>
            <a:endParaRPr kumimoji="0" lang="ru-RU" sz="2200" b="0" i="0" u="none" strike="noStrike" cap="none" normalizeH="0" baseline="0" dirty="0">
              <a:ln>
                <a:noFill/>
              </a:ln>
              <a:solidFill>
                <a:srgbClr val="002060"/>
              </a:solidFill>
              <a:effectLst/>
              <a:latin typeface="Times New Roman" pitchFamily="18"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ru-RU" sz="22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Анализ плеврального содержимого</a:t>
            </a:r>
            <a:endParaRPr kumimoji="0" lang="ru-RU" sz="2200" b="0" i="0" u="none" strike="noStrike" cap="none" normalizeH="0" baseline="0" dirty="0">
              <a:ln>
                <a:noFill/>
              </a:ln>
              <a:solidFill>
                <a:srgbClr val="002060"/>
              </a:solidFill>
              <a:effectLst/>
              <a:latin typeface="Times New Roman" pitchFamily="18" charset="0"/>
              <a:cs typeface="Times New Roman" pitchFamily="18" charset="0"/>
            </a:endParaRPr>
          </a:p>
        </p:txBody>
      </p:sp>
      <p:sp>
        <p:nvSpPr>
          <p:cNvPr id="137218" name="Rectangle 2"/>
          <p:cNvSpPr>
            <a:spLocks noChangeArrowheads="1"/>
          </p:cNvSpPr>
          <p:nvPr/>
        </p:nvSpPr>
        <p:spPr bwMode="auto">
          <a:xfrm>
            <a:off x="6096000" y="1143000"/>
            <a:ext cx="5638800" cy="4493538"/>
          </a:xfrm>
          <a:prstGeom prst="rect">
            <a:avLst/>
          </a:prstGeom>
          <a:solidFill>
            <a:srgbClr val="C5FDFD"/>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ctr" defTabSz="914400" rtl="0" eaLnBrk="1" fontAlgn="base" latinLnBrk="0" hangingPunct="1">
              <a:lnSpc>
                <a:spcPct val="100000"/>
              </a:lnSpc>
              <a:spcBef>
                <a:spcPct val="0"/>
              </a:spcBef>
              <a:spcAft>
                <a:spcPct val="0"/>
              </a:spcAft>
              <a:buClrTx/>
              <a:buSzTx/>
              <a:buFontTx/>
              <a:buNone/>
              <a:tabLst>
                <a:tab pos="1631950" algn="l"/>
              </a:tabLst>
            </a:pPr>
            <a:r>
              <a:rPr kumimoji="0" lang="ru-RU" sz="2200" b="1" i="1" u="none" strike="noStrike" cap="none" normalizeH="0" baseline="0" dirty="0">
                <a:ln>
                  <a:noFill/>
                </a:ln>
                <a:solidFill>
                  <a:srgbClr val="7030A0"/>
                </a:solidFill>
                <a:effectLst/>
                <a:latin typeface="Times New Roman" pitchFamily="18" charset="0"/>
                <a:ea typeface="Calibri" pitchFamily="34" charset="0"/>
                <a:cs typeface="Times New Roman" pitchFamily="18" charset="0"/>
              </a:rPr>
              <a:t>Инструментальные методы исследования</a:t>
            </a:r>
            <a:endParaRPr kumimoji="0" lang="ru-RU" sz="2200" b="1" i="0" u="none" strike="noStrike" cap="none" normalizeH="0" baseline="0" dirty="0">
              <a:ln>
                <a:noFill/>
              </a:ln>
              <a:solidFill>
                <a:srgbClr val="7030A0"/>
              </a:solidFill>
              <a:effectLst/>
              <a:latin typeface="Times New Roman" pitchFamily="18" charset="0"/>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buFontTx/>
              <a:buChar char="-"/>
              <a:tabLst>
                <a:tab pos="1631950" algn="l"/>
              </a:tabLst>
            </a:pPr>
            <a:r>
              <a:rPr kumimoji="0" lang="ru-RU" sz="22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Электрокардиография (ЭКГ).</a:t>
            </a:r>
          </a:p>
          <a:p>
            <a:pPr marL="0" marR="0" lvl="0" indent="450850" algn="just" defTabSz="914400" rtl="0" eaLnBrk="0" fontAlgn="base" latinLnBrk="0" hangingPunct="0">
              <a:lnSpc>
                <a:spcPct val="100000"/>
              </a:lnSpc>
              <a:spcBef>
                <a:spcPct val="0"/>
              </a:spcBef>
              <a:spcAft>
                <a:spcPct val="0"/>
              </a:spcAft>
              <a:buClrTx/>
              <a:buSzTx/>
              <a:buFontTx/>
              <a:buChar char="-"/>
              <a:tabLst>
                <a:tab pos="1631950" algn="l"/>
              </a:tabLst>
            </a:pPr>
            <a:r>
              <a:rPr kumimoji="0" lang="ru-RU" sz="22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Рентгенография, компьютерная томография (КТ), магнитно-резонансная томография (МРТ), ультразвуковое исследование (УЗИ) органов грудной клетки.</a:t>
            </a:r>
            <a:endParaRPr lang="ru-RU" sz="2200" dirty="0">
              <a:solidFill>
                <a:srgbClr val="002060"/>
              </a:solidFill>
              <a:latin typeface="Times New Roman" pitchFamily="18" charset="0"/>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buFontTx/>
              <a:buChar char="-"/>
              <a:tabLst>
                <a:tab pos="1631950" algn="l"/>
              </a:tabLst>
            </a:pPr>
            <a:r>
              <a:rPr kumimoji="0" lang="ru-RU" sz="22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Трансэзофагеальная</a:t>
            </a:r>
            <a:r>
              <a:rPr kumimoji="0" lang="ru-RU" sz="22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ru-RU" sz="22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эхокардиография</a:t>
            </a:r>
            <a:r>
              <a:rPr kumimoji="0" lang="ru-RU" sz="22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endParaRPr lang="ru-RU" sz="2200" dirty="0">
              <a:solidFill>
                <a:srgbClr val="002060"/>
              </a:solidFill>
              <a:latin typeface="Times New Roman" pitchFamily="18" charset="0"/>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buFontTx/>
              <a:buChar char="-"/>
              <a:tabLst>
                <a:tab pos="1631950" algn="l"/>
              </a:tabLst>
            </a:pPr>
            <a:r>
              <a:rPr kumimoji="0" lang="ru-RU" sz="22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Ангиография.</a:t>
            </a:r>
            <a:endParaRPr lang="ru-RU" sz="2200" dirty="0">
              <a:solidFill>
                <a:srgbClr val="002060"/>
              </a:solidFill>
              <a:latin typeface="Times New Roman" pitchFamily="18" charset="0"/>
              <a:ea typeface="Calibri" pitchFamily="34" charset="0"/>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buFontTx/>
              <a:buChar char="-"/>
              <a:tabLst>
                <a:tab pos="1631950" algn="l"/>
              </a:tabLst>
            </a:pPr>
            <a:r>
              <a:rPr kumimoji="0" lang="ru-RU" sz="22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Бронхоскопия</a:t>
            </a:r>
            <a:endParaRPr lang="ru-RU" sz="2200" dirty="0">
              <a:solidFill>
                <a:srgbClr val="002060"/>
              </a:solidFill>
              <a:latin typeface="Times New Roman" pitchFamily="18" charset="0"/>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buFontTx/>
              <a:buChar char="-"/>
              <a:tabLst>
                <a:tab pos="1631950" algn="l"/>
              </a:tabLst>
            </a:pPr>
            <a:r>
              <a:rPr kumimoji="0" lang="ru-RU" sz="22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Спирография</a:t>
            </a:r>
            <a:endParaRPr lang="ru-RU" sz="2200" dirty="0">
              <a:solidFill>
                <a:srgbClr val="002060"/>
              </a:solidFill>
              <a:latin typeface="Times New Roman" pitchFamily="18" charset="0"/>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buFontTx/>
              <a:buChar char="-"/>
              <a:tabLst>
                <a:tab pos="1631950" algn="l"/>
              </a:tabLst>
            </a:pPr>
            <a:r>
              <a:rPr kumimoji="0" lang="ru-RU" sz="22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ЭГДС</a:t>
            </a:r>
          </a:p>
          <a:p>
            <a:pPr marL="0" marR="0" lvl="0" indent="450850" algn="just" defTabSz="914400" rtl="0" eaLnBrk="0" fontAlgn="base" latinLnBrk="0" hangingPunct="0">
              <a:lnSpc>
                <a:spcPct val="100000"/>
              </a:lnSpc>
              <a:spcBef>
                <a:spcPct val="0"/>
              </a:spcBef>
              <a:spcAft>
                <a:spcPct val="0"/>
              </a:spcAft>
              <a:buClrTx/>
              <a:buSzTx/>
              <a:buFontTx/>
              <a:buChar char="-"/>
              <a:tabLst>
                <a:tab pos="1631950" algn="l"/>
              </a:tabLst>
            </a:pPr>
            <a:r>
              <a:rPr kumimoji="0" lang="ru-RU" sz="22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УЗИ </a:t>
            </a:r>
            <a:r>
              <a:rPr kumimoji="0" lang="ru-RU" sz="22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гепато-билиарной</a:t>
            </a:r>
            <a:r>
              <a:rPr kumimoji="0" lang="ru-RU" sz="22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системы</a:t>
            </a:r>
            <a:endParaRPr kumimoji="0" lang="ru-RU" sz="2200" b="0" i="0" u="none" strike="noStrike" cap="none" normalizeH="0" baseline="0" dirty="0">
              <a:ln>
                <a:noFill/>
              </a:ln>
              <a:solidFill>
                <a:srgbClr val="002060"/>
              </a:solidFill>
              <a:effectLst/>
              <a:latin typeface="Times New Roman" pitchFamily="18" charset="0"/>
              <a:cs typeface="Times New Roman" pitchFamily="18" charset="0"/>
            </a:endParaRPr>
          </a:p>
        </p:txBody>
      </p:sp>
      <p:sp>
        <p:nvSpPr>
          <p:cNvPr id="4" name="Прямоугольник 3"/>
          <p:cNvSpPr/>
          <p:nvPr/>
        </p:nvSpPr>
        <p:spPr>
          <a:xfrm>
            <a:off x="3200400" y="228600"/>
            <a:ext cx="4895251" cy="646331"/>
          </a:xfrm>
          <a:prstGeom prst="rect">
            <a:avLst/>
          </a:prstGeom>
        </p:spPr>
        <p:txBody>
          <a:bodyPr wrap="none">
            <a:spAutoFit/>
          </a:bodyPr>
          <a:lstStyle/>
          <a:p>
            <a:pPr lvl="0" algn="ctr" fontAlgn="base">
              <a:spcBef>
                <a:spcPct val="0"/>
              </a:spcBef>
              <a:spcAft>
                <a:spcPct val="0"/>
              </a:spcAft>
              <a:tabLst>
                <a:tab pos="457200" algn="l"/>
              </a:tabLst>
            </a:pPr>
            <a:r>
              <a:rPr lang="ru-RU" sz="3600" b="1" i="1" u="sng" dirty="0">
                <a:solidFill>
                  <a:srgbClr val="002060"/>
                </a:solidFill>
                <a:latin typeface="Times New Roman" pitchFamily="18" charset="0"/>
                <a:ea typeface="Calibri" pitchFamily="34" charset="0"/>
                <a:cs typeface="Times New Roman" pitchFamily="18" charset="0"/>
              </a:rPr>
              <a:t>Боли в грудной клетке</a:t>
            </a:r>
            <a:endParaRPr lang="ru-RU" sz="3600" dirty="0">
              <a:solidFill>
                <a:srgbClr val="002060"/>
              </a:solidFill>
              <a:latin typeface="Times New Roman" pitchFamily="18" charset="0"/>
              <a:ea typeface="Times New Roman" pitchFamily="18" charset="0"/>
              <a:cs typeface="Times New Roman" pitchFamily="18" charset="0"/>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Rectangle 1"/>
          <p:cNvSpPr>
            <a:spLocks noChangeArrowheads="1"/>
          </p:cNvSpPr>
          <p:nvPr/>
        </p:nvSpPr>
        <p:spPr bwMode="auto">
          <a:xfrm>
            <a:off x="304800" y="319445"/>
            <a:ext cx="11506200" cy="606319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ctr" defTabSz="914400" rtl="0" eaLnBrk="1" fontAlgn="base" latinLnBrk="0" hangingPunct="1">
              <a:lnSpc>
                <a:spcPct val="100000"/>
              </a:lnSpc>
              <a:spcBef>
                <a:spcPct val="0"/>
              </a:spcBef>
              <a:spcAft>
                <a:spcPct val="0"/>
              </a:spcAft>
              <a:buClrTx/>
              <a:buSzTx/>
              <a:buFontTx/>
              <a:buNone/>
              <a:tabLst>
                <a:tab pos="1631950" algn="l"/>
              </a:tabLst>
            </a:pPr>
            <a:r>
              <a:rPr kumimoji="0" lang="ru-RU" sz="2800" b="1" i="1" u="sng" strike="noStrike" cap="none" normalizeH="0" baseline="0" dirty="0">
                <a:ln>
                  <a:noFill/>
                </a:ln>
                <a:solidFill>
                  <a:srgbClr val="002060"/>
                </a:solidFill>
                <a:effectLst/>
                <a:latin typeface="Times New Roman" pitchFamily="18" charset="0"/>
                <a:ea typeface="Calibri" pitchFamily="34" charset="0"/>
                <a:cs typeface="Times New Roman" pitchFamily="18" charset="0"/>
              </a:rPr>
              <a:t>Кровохарканье</a:t>
            </a:r>
            <a:endParaRPr kumimoji="0" lang="ru-RU" sz="2800" b="0" i="0" u="none" strike="noStrike" cap="none" normalizeH="0" baseline="0" dirty="0">
              <a:ln>
                <a:noFill/>
              </a:ln>
              <a:solidFill>
                <a:srgbClr val="002060"/>
              </a:solidFill>
              <a:effectLst/>
              <a:latin typeface="Times New Roman" pitchFamily="18" charset="0"/>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tab pos="1631950" algn="l"/>
              </a:tabLst>
            </a:pPr>
            <a:r>
              <a:rPr kumimoji="0" lang="ru-RU" sz="2000" b="0" i="1" u="sng" strike="noStrike" cap="none" normalizeH="0" baseline="0" dirty="0">
                <a:ln>
                  <a:noFill/>
                </a:ln>
                <a:solidFill>
                  <a:srgbClr val="002060"/>
                </a:solidFill>
                <a:effectLst/>
                <a:latin typeface="Times New Roman" pitchFamily="18" charset="0"/>
                <a:ea typeface="Calibri" pitchFamily="34" charset="0"/>
                <a:cs typeface="Times New Roman" pitchFamily="18" charset="0"/>
              </a:rPr>
              <a:t>Лабораторные исследования</a:t>
            </a:r>
            <a:r>
              <a:rPr kumimoji="0" lang="ru-RU" sz="2000" b="0" i="0" u="sng" strike="noStrike" cap="none" normalizeH="0" baseline="0" dirty="0">
                <a:ln>
                  <a:noFill/>
                </a:ln>
                <a:solidFill>
                  <a:srgbClr val="002060"/>
                </a:solidFill>
                <a:effectLst/>
                <a:latin typeface="Times New Roman" pitchFamily="18" charset="0"/>
                <a:ea typeface="Calibri" pitchFamily="34" charset="0"/>
                <a:cs typeface="Times New Roman" pitchFamily="18" charset="0"/>
              </a:rPr>
              <a:t>.</a:t>
            </a:r>
            <a:r>
              <a:rPr kumimoji="0" lang="ru-RU" sz="20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endParaRPr kumimoji="0" lang="ru-RU" sz="2000" b="0" i="0" u="none" strike="noStrike" cap="none" normalizeH="0" baseline="0" dirty="0">
              <a:ln>
                <a:noFill/>
              </a:ln>
              <a:solidFill>
                <a:srgbClr val="002060"/>
              </a:solidFill>
              <a:effectLst/>
              <a:latin typeface="Times New Roman" pitchFamily="18" charset="0"/>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tab pos="1631950" algn="l"/>
              </a:tabLst>
            </a:pPr>
            <a:r>
              <a:rPr kumimoji="0" lang="ru-RU" sz="20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ОАК </a:t>
            </a:r>
            <a:endParaRPr kumimoji="0" lang="ru-RU" sz="2000" b="0" i="0" u="none" strike="noStrike" cap="none" normalizeH="0" baseline="0" dirty="0">
              <a:ln>
                <a:noFill/>
              </a:ln>
              <a:solidFill>
                <a:srgbClr val="002060"/>
              </a:solidFill>
              <a:effectLst/>
              <a:latin typeface="Times New Roman" pitchFamily="18" charset="0"/>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tab pos="1631950" algn="l"/>
              </a:tabLst>
            </a:pPr>
            <a:r>
              <a:rPr kumimoji="0" lang="ru-RU" sz="20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ОАМ - для определения признаков </a:t>
            </a:r>
            <a:r>
              <a:rPr kumimoji="0" lang="ru-RU" sz="20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гломерулонефрита</a:t>
            </a:r>
            <a:r>
              <a:rPr kumimoji="0" lang="ru-RU" sz="20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(гематурия, протеинурия, цилиндры) </a:t>
            </a:r>
            <a:endParaRPr kumimoji="0" lang="ru-RU" sz="2000" b="0" i="0" u="none" strike="noStrike" cap="none" normalizeH="0" baseline="0" dirty="0">
              <a:ln>
                <a:noFill/>
              </a:ln>
              <a:solidFill>
                <a:srgbClr val="002060"/>
              </a:solidFill>
              <a:effectLst/>
              <a:latin typeface="Times New Roman" pitchFamily="18" charset="0"/>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tab pos="1631950" algn="l"/>
              </a:tabLst>
            </a:pPr>
            <a:r>
              <a:rPr kumimoji="0" lang="ru-RU" sz="20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БАК: мочевина, </a:t>
            </a:r>
            <a:r>
              <a:rPr kumimoji="0" lang="ru-RU" sz="20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креатинин</a:t>
            </a:r>
            <a:r>
              <a:rPr kumimoji="0" lang="ru-RU" sz="20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натрий, калий</a:t>
            </a:r>
            <a:endParaRPr kumimoji="0" lang="ru-RU" sz="2000" b="0" i="0" u="none" strike="noStrike" cap="none" normalizeH="0" baseline="0" dirty="0">
              <a:ln>
                <a:noFill/>
              </a:ln>
              <a:solidFill>
                <a:srgbClr val="002060"/>
              </a:solidFill>
              <a:effectLst/>
              <a:latin typeface="Times New Roman" pitchFamily="18" charset="0"/>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tab pos="1631950" algn="l"/>
              </a:tabLst>
            </a:pPr>
            <a:r>
              <a:rPr kumimoji="0" lang="ru-RU" sz="20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ru-RU" sz="20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коагулограмма</a:t>
            </a:r>
            <a:r>
              <a:rPr kumimoji="0" lang="ru-RU" sz="20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endParaRPr kumimoji="0" lang="ru-RU" sz="2000" b="0" i="0" u="none" strike="noStrike" cap="none" normalizeH="0" baseline="0" dirty="0">
              <a:ln>
                <a:noFill/>
              </a:ln>
              <a:solidFill>
                <a:srgbClr val="002060"/>
              </a:solidFill>
              <a:effectLst/>
              <a:latin typeface="Times New Roman" pitchFamily="18" charset="0"/>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tab pos="1631950" algn="l"/>
              </a:tabLst>
            </a:pPr>
            <a:r>
              <a:rPr kumimoji="0" lang="ru-RU" sz="20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Реакция Манту и посев мокроты</a:t>
            </a:r>
            <a:endParaRPr kumimoji="0" lang="ru-RU" sz="2000" b="0" i="0" u="none" strike="noStrike" cap="none" normalizeH="0" baseline="0" dirty="0">
              <a:ln>
                <a:noFill/>
              </a:ln>
              <a:solidFill>
                <a:srgbClr val="002060"/>
              </a:solidFill>
              <a:effectLst/>
              <a:latin typeface="Times New Roman" pitchFamily="18" charset="0"/>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tab pos="1631950" algn="l"/>
              </a:tabLst>
            </a:pPr>
            <a:r>
              <a:rPr kumimoji="0" lang="ru-RU" sz="20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анализ мокроты</a:t>
            </a:r>
            <a:endParaRPr kumimoji="0" lang="ru-RU" sz="2000" b="0" i="0" u="none" strike="noStrike" cap="none" normalizeH="0" baseline="0" dirty="0">
              <a:ln>
                <a:noFill/>
              </a:ln>
              <a:solidFill>
                <a:srgbClr val="002060"/>
              </a:solidFill>
              <a:effectLst/>
              <a:latin typeface="Times New Roman" pitchFamily="18" charset="0"/>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tab pos="1631950" algn="l"/>
              </a:tabLst>
            </a:pPr>
            <a:r>
              <a:rPr kumimoji="0" lang="ru-RU" sz="2000" b="0" i="1" u="sng" strike="noStrike" cap="none" normalizeH="0" baseline="0" dirty="0">
                <a:ln>
                  <a:noFill/>
                </a:ln>
                <a:solidFill>
                  <a:srgbClr val="002060"/>
                </a:solidFill>
                <a:effectLst/>
                <a:latin typeface="Times New Roman" pitchFamily="18" charset="0"/>
                <a:ea typeface="Calibri" pitchFamily="34" charset="0"/>
                <a:cs typeface="Times New Roman" pitchFamily="18" charset="0"/>
              </a:rPr>
              <a:t>Инструментальные методы</a:t>
            </a:r>
            <a:r>
              <a:rPr kumimoji="0" lang="ru-RU" sz="2000" b="0" i="0" u="sng" strike="noStrike" cap="none" normalizeH="0" baseline="0" dirty="0">
                <a:ln>
                  <a:noFill/>
                </a:ln>
                <a:solidFill>
                  <a:srgbClr val="002060"/>
                </a:solidFill>
                <a:effectLst/>
                <a:latin typeface="Times New Roman" pitchFamily="18" charset="0"/>
                <a:ea typeface="Calibri" pitchFamily="34" charset="0"/>
                <a:cs typeface="Times New Roman" pitchFamily="18" charset="0"/>
              </a:rPr>
              <a:t>:</a:t>
            </a:r>
            <a:endParaRPr kumimoji="0" lang="ru-RU" sz="2000" b="0" i="0" u="sng" strike="noStrike" cap="none" normalizeH="0" baseline="0" dirty="0">
              <a:ln>
                <a:noFill/>
              </a:ln>
              <a:solidFill>
                <a:srgbClr val="002060"/>
              </a:solidFill>
              <a:effectLst/>
              <a:latin typeface="Times New Roman" pitchFamily="18" charset="0"/>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tab pos="1631950" algn="l"/>
              </a:tabLst>
            </a:pPr>
            <a:r>
              <a:rPr kumimoji="0" lang="ru-RU" sz="20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рентгенография органов грудной клетки. </a:t>
            </a:r>
            <a:endParaRPr kumimoji="0" lang="ru-RU" sz="2000" b="0" i="0" u="none" strike="noStrike" cap="none" normalizeH="0" baseline="0" dirty="0">
              <a:ln>
                <a:noFill/>
              </a:ln>
              <a:solidFill>
                <a:srgbClr val="002060"/>
              </a:solidFill>
              <a:effectLst/>
              <a:latin typeface="Times New Roman" pitchFamily="18" charset="0"/>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tab pos="1631950" algn="l"/>
              </a:tabLst>
            </a:pPr>
            <a:r>
              <a:rPr kumimoji="0" lang="ru-RU" sz="20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При наличии патологических изменений на рентгенограмме и отсутствии характерного анамнеза проводится </a:t>
            </a:r>
            <a:endParaRPr kumimoji="0" lang="ru-RU" sz="2000" b="0" i="0" u="none" strike="noStrike" cap="none" normalizeH="0" baseline="0" dirty="0">
              <a:ln>
                <a:noFill/>
              </a:ln>
              <a:solidFill>
                <a:srgbClr val="002060"/>
              </a:solidFill>
              <a:effectLst/>
              <a:latin typeface="Times New Roman" pitchFamily="18" charset="0"/>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tab pos="1631950" algn="l"/>
              </a:tabLst>
            </a:pPr>
            <a:r>
              <a:rPr kumimoji="0" lang="ru-RU" sz="20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КТ (позволяет выявить поражения легких, которые не удается диагностировать при рентгенографии, и определить их локализацию для последующей бронхоскопии и биопсии)</a:t>
            </a:r>
            <a:endParaRPr kumimoji="0" lang="ru-RU" sz="2000" b="0" i="0" u="none" strike="noStrike" cap="none" normalizeH="0" baseline="0" dirty="0">
              <a:ln>
                <a:noFill/>
              </a:ln>
              <a:solidFill>
                <a:srgbClr val="002060"/>
              </a:solidFill>
              <a:effectLst/>
              <a:latin typeface="Times New Roman" pitchFamily="18" charset="0"/>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tab pos="1631950" algn="l"/>
              </a:tabLst>
            </a:pPr>
            <a:r>
              <a:rPr kumimoji="0" lang="ru-RU" sz="20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бронхоскопия</a:t>
            </a:r>
            <a:endParaRPr kumimoji="0" lang="ru-RU" sz="2000" b="0" i="0" u="none" strike="noStrike" cap="none" normalizeH="0" baseline="0" dirty="0">
              <a:ln>
                <a:noFill/>
              </a:ln>
              <a:solidFill>
                <a:srgbClr val="002060"/>
              </a:solidFill>
              <a:effectLst/>
              <a:latin typeface="Times New Roman" pitchFamily="18" charset="0"/>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tab pos="1631950" algn="l"/>
              </a:tabLst>
            </a:pPr>
            <a:r>
              <a:rPr kumimoji="0" lang="ru-RU" sz="20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КТ-ангиография или </a:t>
            </a:r>
            <a:r>
              <a:rPr kumimoji="0" lang="ru-RU" sz="20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вентиляционно-перфузионная</a:t>
            </a:r>
            <a:r>
              <a:rPr kumimoji="0" lang="ru-RU" sz="20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ru-RU" sz="20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сцинтиграфия</a:t>
            </a:r>
            <a:r>
              <a:rPr kumimoji="0" lang="ru-RU" sz="20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и/или </a:t>
            </a:r>
            <a:r>
              <a:rPr kumimoji="0" lang="ru-RU" sz="20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ангиопульмонография</a:t>
            </a:r>
            <a:r>
              <a:rPr kumimoji="0" lang="ru-RU" sz="20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endParaRPr kumimoji="0" lang="ru-RU" sz="2000" b="0" i="0" u="none" strike="noStrike" cap="none" normalizeH="0" baseline="0" dirty="0">
              <a:ln>
                <a:noFill/>
              </a:ln>
              <a:solidFill>
                <a:srgbClr val="002060"/>
              </a:solidFill>
              <a:effectLst/>
              <a:latin typeface="Times New Roman" pitchFamily="18" charset="0"/>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tab pos="1631950" algn="l"/>
              </a:tabLst>
            </a:pPr>
            <a:r>
              <a:rPr kumimoji="0" lang="ru-RU" sz="20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Когда необходимо дифференцировать кровохарканье от рвоты с кровью или от кровотечения из </a:t>
            </a:r>
            <a:r>
              <a:rPr kumimoji="0" lang="ru-RU" sz="20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носоглотоки</a:t>
            </a:r>
            <a:r>
              <a:rPr kumimoji="0" lang="ru-RU" sz="20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или ротоглотки, проводится осмотр глотки, гортани и дыхательных путей с помощью </a:t>
            </a:r>
            <a:r>
              <a:rPr kumimoji="0" lang="ru-RU" sz="20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волоконной оптики</a:t>
            </a:r>
            <a:r>
              <a:rPr kumimoji="0" lang="ru-RU" sz="20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а также пищеводно-желудочная </a:t>
            </a:r>
            <a:r>
              <a:rPr kumimoji="0" lang="ru-RU" sz="20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экндоскопия</a:t>
            </a:r>
            <a:r>
              <a:rPr kumimoji="0" lang="ru-RU" sz="20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a:t>
            </a:r>
            <a:endParaRPr kumimoji="0" lang="ru-RU" sz="2000" b="0" i="0" u="none" strike="noStrike" cap="none" normalizeH="0" baseline="0" dirty="0">
              <a:ln>
                <a:noFill/>
              </a:ln>
              <a:solidFill>
                <a:srgbClr val="002060"/>
              </a:solidFill>
              <a:effectLst/>
              <a:latin typeface="Times New Roman" pitchFamily="18" charset="0"/>
              <a:cs typeface="Times New Roman" pitchFamily="18" charset="0"/>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Rectangle 1"/>
          <p:cNvSpPr>
            <a:spLocks noChangeArrowheads="1"/>
          </p:cNvSpPr>
          <p:nvPr/>
        </p:nvSpPr>
        <p:spPr bwMode="auto">
          <a:xfrm>
            <a:off x="990600" y="228600"/>
            <a:ext cx="10198561" cy="523220"/>
          </a:xfrm>
          <a:prstGeom prst="rect">
            <a:avLst/>
          </a:prstGeom>
          <a:solidFill>
            <a:srgbClr val="FFFFFF"/>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2800" b="1" i="0" u="sng" strike="noStrike" cap="none" normalizeH="0" baseline="0" dirty="0">
                <a:ln>
                  <a:noFill/>
                </a:ln>
                <a:solidFill>
                  <a:srgbClr val="FF0000"/>
                </a:solidFill>
                <a:effectLst/>
                <a:latin typeface="Times New Roman" pitchFamily="18" charset="0"/>
                <a:ea typeface="Calibri" pitchFamily="34" charset="0"/>
                <a:cs typeface="Times New Roman" pitchFamily="18" charset="0"/>
              </a:rPr>
              <a:t>7. Результаты обследований при предполагаемых симптомах:</a:t>
            </a:r>
            <a:endParaRPr kumimoji="0" lang="ru-RU" sz="2800" b="0" i="0" u="none" strike="noStrike" cap="none" normalizeH="0" baseline="0" dirty="0">
              <a:ln>
                <a:noFill/>
              </a:ln>
              <a:solidFill>
                <a:srgbClr val="FF0000"/>
              </a:solidFill>
              <a:effectLst/>
              <a:latin typeface="Times New Roman" pitchFamily="18" charset="0"/>
              <a:cs typeface="Times New Roman" pitchFamily="18" charset="0"/>
            </a:endParaRPr>
          </a:p>
        </p:txBody>
      </p:sp>
      <p:sp>
        <p:nvSpPr>
          <p:cNvPr id="144386" name="Rectangle 2"/>
          <p:cNvSpPr>
            <a:spLocks noChangeArrowheads="1"/>
          </p:cNvSpPr>
          <p:nvPr/>
        </p:nvSpPr>
        <p:spPr bwMode="auto">
          <a:xfrm>
            <a:off x="457200" y="838200"/>
            <a:ext cx="11125200" cy="34778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ctr" defTabSz="914400" rtl="0" eaLnBrk="1" fontAlgn="base" latinLnBrk="0" hangingPunct="1">
              <a:lnSpc>
                <a:spcPct val="100000"/>
              </a:lnSpc>
              <a:spcBef>
                <a:spcPct val="0"/>
              </a:spcBef>
              <a:spcAft>
                <a:spcPct val="0"/>
              </a:spcAft>
              <a:buClrTx/>
              <a:buSzTx/>
              <a:buFontTx/>
              <a:buNone/>
              <a:tabLst>
                <a:tab pos="5334000" algn="l"/>
              </a:tabLst>
            </a:pPr>
            <a:r>
              <a:rPr kumimoji="0" lang="ru-RU" sz="2800" b="1" i="1" u="sng" strike="noStrike" cap="none" normalizeH="0" baseline="0" dirty="0">
                <a:ln>
                  <a:noFill/>
                </a:ln>
                <a:solidFill>
                  <a:srgbClr val="002060"/>
                </a:solidFill>
                <a:effectLst/>
                <a:latin typeface="Times New Roman" pitchFamily="18" charset="0"/>
                <a:ea typeface="Calibri" pitchFamily="34" charset="0"/>
                <a:cs typeface="Times New Roman" pitchFamily="18" charset="0"/>
              </a:rPr>
              <a:t>Одышка</a:t>
            </a:r>
            <a:endParaRPr kumimoji="0" lang="ru-RU" sz="2800" b="0" i="0" u="none" strike="noStrike" cap="none" normalizeH="0" baseline="0" dirty="0">
              <a:ln>
                <a:noFill/>
              </a:ln>
              <a:solidFill>
                <a:srgbClr val="002060"/>
              </a:solidFill>
              <a:effectLst/>
              <a:latin typeface="Times New Roman" pitchFamily="18" charset="0"/>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tab pos="5334000" algn="l"/>
              </a:tabLst>
            </a:pPr>
            <a:r>
              <a:rPr kumimoji="0" lang="ru-RU" sz="24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Лабораторные данные.</a:t>
            </a:r>
            <a:r>
              <a:rPr kumimoji="0" lang="ru-RU" sz="24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endParaRPr kumimoji="0" lang="ru-RU" sz="2400" b="0" i="0" u="none" strike="noStrike" cap="none" normalizeH="0" baseline="0" dirty="0">
              <a:ln>
                <a:noFill/>
              </a:ln>
              <a:solidFill>
                <a:srgbClr val="002060"/>
              </a:solidFill>
              <a:effectLst/>
              <a:latin typeface="Times New Roman" pitchFamily="18" charset="0"/>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tab pos="5334000" algn="l"/>
              </a:tabLst>
            </a:pPr>
            <a:r>
              <a:rPr kumimoji="0" lang="ru-RU" sz="24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Анализ данных лабораторных исследований также может сориентировать врача – например, выявление анемии, которая может провоцировать нарастание сердечной недостаточности или вызывать одышку сама по себе. Эритроцитоз нередко сопровождает течение ХОБЛ, а лейкоцитоз указывает на инфекции нижних дыхательных путей (гнойный бронхит, пневмонию). </a:t>
            </a:r>
            <a:r>
              <a:rPr kumimoji="0" lang="ru-RU" sz="24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Эозинофилия</a:t>
            </a:r>
            <a:r>
              <a:rPr kumimoji="0" lang="ru-RU" sz="24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наблюдается при БА, аллергии. Повышение СОЭ может свидетельствовать об инфекции или опухолевом процессе.</a:t>
            </a:r>
            <a:endParaRPr kumimoji="0" lang="ru-RU" sz="2400" b="0" i="0" u="none" strike="noStrike" cap="none" normalizeH="0" baseline="0" dirty="0">
              <a:ln>
                <a:noFill/>
              </a:ln>
              <a:solidFill>
                <a:srgbClr val="002060"/>
              </a:solidFill>
              <a:effectLst/>
              <a:latin typeface="Times New Roman" pitchFamily="18" charset="0"/>
              <a:cs typeface="Times New Roman" pitchFamily="18" charset="0"/>
            </a:endParaRPr>
          </a:p>
        </p:txBody>
      </p:sp>
      <p:pic>
        <p:nvPicPr>
          <p:cNvPr id="94210" name="Picture 2" descr="ÐÐ¾ÑÐ¾Ð¶ÐµÐµ Ð¸Ð·Ð¾Ð±ÑÐ°Ð¶ÐµÐ½Ð¸Ðµ"/>
          <p:cNvPicPr>
            <a:picLocks noChangeAspect="1" noChangeArrowheads="1"/>
          </p:cNvPicPr>
          <p:nvPr/>
        </p:nvPicPr>
        <p:blipFill>
          <a:blip r:embed="rId2" cstate="print"/>
          <a:srcRect/>
          <a:stretch>
            <a:fillRect/>
          </a:stretch>
        </p:blipFill>
        <p:spPr bwMode="auto">
          <a:xfrm>
            <a:off x="685800" y="4495800"/>
            <a:ext cx="3086100" cy="2052927"/>
          </a:xfrm>
          <a:prstGeom prst="rect">
            <a:avLst/>
          </a:prstGeom>
          <a:noFill/>
        </p:spPr>
      </p:pic>
      <p:pic>
        <p:nvPicPr>
          <p:cNvPr id="94212" name="Picture 4" descr="ÐÐ¾ÑÐ¾Ð¶ÐµÐµ Ð¸Ð·Ð¾Ð±ÑÐ°Ð¶ÐµÐ½Ð¸Ðµ"/>
          <p:cNvPicPr>
            <a:picLocks noChangeAspect="1" noChangeArrowheads="1"/>
          </p:cNvPicPr>
          <p:nvPr/>
        </p:nvPicPr>
        <p:blipFill>
          <a:blip r:embed="rId3" cstate="print"/>
          <a:srcRect/>
          <a:stretch>
            <a:fillRect/>
          </a:stretch>
        </p:blipFill>
        <p:spPr bwMode="auto">
          <a:xfrm>
            <a:off x="4648200" y="4495800"/>
            <a:ext cx="2895600" cy="2068286"/>
          </a:xfrm>
          <a:prstGeom prst="rect">
            <a:avLst/>
          </a:prstGeom>
          <a:noFill/>
        </p:spPr>
      </p:pic>
      <p:pic>
        <p:nvPicPr>
          <p:cNvPr id="94214" name="Picture 6" descr="ÐÐ¾ÑÐ¾Ð¶ÐµÐµ Ð¸Ð·Ð¾Ð±ÑÐ°Ð¶ÐµÐ½Ð¸Ðµ"/>
          <p:cNvPicPr>
            <a:picLocks noChangeAspect="1" noChangeArrowheads="1"/>
          </p:cNvPicPr>
          <p:nvPr/>
        </p:nvPicPr>
        <p:blipFill>
          <a:blip r:embed="rId4" cstate="print"/>
          <a:srcRect/>
          <a:stretch>
            <a:fillRect/>
          </a:stretch>
        </p:blipFill>
        <p:spPr bwMode="auto">
          <a:xfrm>
            <a:off x="8534400" y="4495800"/>
            <a:ext cx="2743200" cy="2057401"/>
          </a:xfrm>
          <a:prstGeom prst="rect">
            <a:avLst/>
          </a:prstGeom>
          <a:noFill/>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09600" y="533400"/>
            <a:ext cx="10972800" cy="5463034"/>
          </a:xfrm>
          <a:prstGeom prst="rect">
            <a:avLst/>
          </a:prstGeom>
        </p:spPr>
        <p:txBody>
          <a:bodyPr wrap="square">
            <a:spAutoFit/>
          </a:bodyPr>
          <a:lstStyle/>
          <a:p>
            <a:pPr lvl="0" indent="450850" algn="ctr" eaLnBrk="0" fontAlgn="base" hangingPunct="0">
              <a:spcBef>
                <a:spcPct val="0"/>
              </a:spcBef>
              <a:spcAft>
                <a:spcPct val="0"/>
              </a:spcAft>
              <a:tabLst>
                <a:tab pos="5334000" algn="l"/>
              </a:tabLst>
            </a:pPr>
            <a:r>
              <a:rPr lang="ru-RU" sz="2400" b="1" dirty="0">
                <a:solidFill>
                  <a:srgbClr val="002060"/>
                </a:solidFill>
                <a:latin typeface="Times New Roman" pitchFamily="18" charset="0"/>
                <a:ea typeface="Calibri" pitchFamily="34" charset="0"/>
                <a:cs typeface="Times New Roman" pitchFamily="18" charset="0"/>
              </a:rPr>
              <a:t>Инструментальные методы.</a:t>
            </a:r>
            <a:r>
              <a:rPr lang="ru-RU" sz="2400" dirty="0">
                <a:solidFill>
                  <a:srgbClr val="002060"/>
                </a:solidFill>
                <a:latin typeface="Times New Roman" pitchFamily="18" charset="0"/>
                <a:ea typeface="Calibri" pitchFamily="34" charset="0"/>
                <a:cs typeface="Times New Roman" pitchFamily="18" charset="0"/>
              </a:rPr>
              <a:t> </a:t>
            </a:r>
            <a:endParaRPr lang="ru-RU" sz="2400" dirty="0">
              <a:solidFill>
                <a:srgbClr val="002060"/>
              </a:solidFill>
              <a:latin typeface="Times New Roman" pitchFamily="18" charset="0"/>
              <a:cs typeface="Times New Roman" pitchFamily="18" charset="0"/>
            </a:endParaRPr>
          </a:p>
          <a:p>
            <a:pPr lvl="0" indent="450850" algn="just" eaLnBrk="0" fontAlgn="base" hangingPunct="0">
              <a:spcBef>
                <a:spcPct val="0"/>
              </a:spcBef>
              <a:spcAft>
                <a:spcPct val="0"/>
              </a:spcAft>
              <a:tabLst>
                <a:tab pos="5334000" algn="l"/>
              </a:tabLst>
            </a:pPr>
            <a:r>
              <a:rPr lang="ru-RU" sz="2500" dirty="0">
                <a:solidFill>
                  <a:srgbClr val="002060"/>
                </a:solidFill>
                <a:latin typeface="Times New Roman" pitchFamily="18" charset="0"/>
                <a:ea typeface="Calibri" pitchFamily="34" charset="0"/>
                <a:cs typeface="Times New Roman" pitchFamily="18" charset="0"/>
              </a:rPr>
              <a:t>При </a:t>
            </a:r>
            <a:r>
              <a:rPr lang="ru-RU" sz="2500" i="1" u="sng" dirty="0" err="1">
                <a:solidFill>
                  <a:srgbClr val="002060"/>
                </a:solidFill>
                <a:latin typeface="Times New Roman" pitchFamily="18" charset="0"/>
                <a:ea typeface="Calibri" pitchFamily="34" charset="0"/>
                <a:cs typeface="Times New Roman" pitchFamily="18" charset="0"/>
              </a:rPr>
              <a:t>ЭхоКГ</a:t>
            </a:r>
            <a:r>
              <a:rPr lang="ru-RU" sz="2500" dirty="0">
                <a:solidFill>
                  <a:srgbClr val="002060"/>
                </a:solidFill>
                <a:latin typeface="Times New Roman" pitchFamily="18" charset="0"/>
                <a:ea typeface="Calibri" pitchFamily="34" charset="0"/>
                <a:cs typeface="Times New Roman" pitchFamily="18" charset="0"/>
              </a:rPr>
              <a:t> у больных с левожелудочковой сердечной недостаточностью иногда выявляют признаки перегрузки ЛЖ, рубцовые изменения миокарда, нарушения сердечного ритма, у пациентов с ХОБЛ, ТЭЛА, первичной легочной гипертензией – признаки перегрузки правых отделов сердца. </a:t>
            </a:r>
          </a:p>
          <a:p>
            <a:pPr lvl="0" indent="450850" algn="just" eaLnBrk="0" fontAlgn="base" hangingPunct="0">
              <a:spcBef>
                <a:spcPct val="0"/>
              </a:spcBef>
              <a:spcAft>
                <a:spcPct val="0"/>
              </a:spcAft>
              <a:tabLst>
                <a:tab pos="5334000" algn="l"/>
              </a:tabLst>
            </a:pPr>
            <a:r>
              <a:rPr lang="ru-RU" sz="2500" dirty="0">
                <a:solidFill>
                  <a:srgbClr val="002060"/>
                </a:solidFill>
                <a:latin typeface="Times New Roman" pitchFamily="18" charset="0"/>
                <a:ea typeface="Calibri" pitchFamily="34" charset="0"/>
                <a:cs typeface="Times New Roman" pitchFamily="18" charset="0"/>
              </a:rPr>
              <a:t>При </a:t>
            </a:r>
            <a:r>
              <a:rPr lang="ru-RU" sz="2500" i="1" u="sng" dirty="0">
                <a:solidFill>
                  <a:srgbClr val="002060"/>
                </a:solidFill>
                <a:latin typeface="Times New Roman" pitchFamily="18" charset="0"/>
                <a:ea typeface="Calibri" pitchFamily="34" charset="0"/>
                <a:cs typeface="Times New Roman" pitchFamily="18" charset="0"/>
              </a:rPr>
              <a:t>рентгеновском исследовании органов грудной клетки</a:t>
            </a:r>
            <a:r>
              <a:rPr lang="ru-RU" sz="2500" dirty="0">
                <a:solidFill>
                  <a:srgbClr val="002060"/>
                </a:solidFill>
                <a:latin typeface="Times New Roman" pitchFamily="18" charset="0"/>
                <a:ea typeface="Calibri" pitchFamily="34" charset="0"/>
                <a:cs typeface="Times New Roman" pitchFamily="18" charset="0"/>
              </a:rPr>
              <a:t> при левожелудочковой недостаточности обнаруживают </a:t>
            </a:r>
            <a:r>
              <a:rPr lang="ru-RU" sz="2500" dirty="0" err="1">
                <a:solidFill>
                  <a:srgbClr val="002060"/>
                </a:solidFill>
                <a:latin typeface="Times New Roman" pitchFamily="18" charset="0"/>
                <a:ea typeface="Calibri" pitchFamily="34" charset="0"/>
                <a:cs typeface="Times New Roman" pitchFamily="18" charset="0"/>
              </a:rPr>
              <a:t>кардиомегалию</a:t>
            </a:r>
            <a:r>
              <a:rPr lang="ru-RU" sz="2500" dirty="0">
                <a:solidFill>
                  <a:srgbClr val="002060"/>
                </a:solidFill>
                <a:latin typeface="Times New Roman" pitchFamily="18" charset="0"/>
                <a:ea typeface="Calibri" pitchFamily="34" charset="0"/>
                <a:cs typeface="Times New Roman" pitchFamily="18" charset="0"/>
              </a:rPr>
              <a:t>, признаки застоя в малом круге кровообращения, выпот в плевральной полости; при ХОБЛ – признаки пневмосклероза, эмфиземы легких. </a:t>
            </a:r>
          </a:p>
          <a:p>
            <a:pPr lvl="0" indent="450850" algn="just" eaLnBrk="0" fontAlgn="base" hangingPunct="0">
              <a:spcBef>
                <a:spcPct val="0"/>
              </a:spcBef>
              <a:spcAft>
                <a:spcPct val="0"/>
              </a:spcAft>
              <a:tabLst>
                <a:tab pos="5334000" algn="l"/>
              </a:tabLst>
            </a:pPr>
            <a:r>
              <a:rPr lang="ru-RU" sz="2500" dirty="0">
                <a:solidFill>
                  <a:srgbClr val="002060"/>
                </a:solidFill>
                <a:latin typeface="Times New Roman" pitchFamily="18" charset="0"/>
                <a:ea typeface="Calibri" pitchFamily="34" charset="0"/>
                <a:cs typeface="Times New Roman" pitchFamily="18" charset="0"/>
              </a:rPr>
              <a:t>При </a:t>
            </a:r>
            <a:r>
              <a:rPr lang="ru-RU" sz="2500" i="1" u="sng" dirty="0">
                <a:solidFill>
                  <a:srgbClr val="002060"/>
                </a:solidFill>
                <a:latin typeface="Times New Roman" pitchFamily="18" charset="0"/>
                <a:ea typeface="Calibri" pitchFamily="34" charset="0"/>
                <a:cs typeface="Times New Roman" pitchFamily="18" charset="0"/>
              </a:rPr>
              <a:t>спирографии</a:t>
            </a:r>
            <a:r>
              <a:rPr lang="ru-RU" sz="2500" dirty="0">
                <a:solidFill>
                  <a:srgbClr val="002060"/>
                </a:solidFill>
                <a:latin typeface="Times New Roman" pitchFamily="18" charset="0"/>
                <a:ea typeface="Calibri" pitchFamily="34" charset="0"/>
                <a:cs typeface="Times New Roman" pitchFamily="18" charset="0"/>
              </a:rPr>
              <a:t> снижение ОФВ1 (ПСВ) менее 80% от должного значения говорит о наличии </a:t>
            </a:r>
            <a:r>
              <a:rPr lang="ru-RU" sz="2500" dirty="0" err="1">
                <a:solidFill>
                  <a:srgbClr val="002060"/>
                </a:solidFill>
                <a:latin typeface="Times New Roman" pitchFamily="18" charset="0"/>
                <a:ea typeface="Calibri" pitchFamily="34" charset="0"/>
                <a:cs typeface="Times New Roman" pitchFamily="18" charset="0"/>
              </a:rPr>
              <a:t>бронхообструкции</a:t>
            </a:r>
            <a:r>
              <a:rPr lang="ru-RU" sz="2500" dirty="0">
                <a:solidFill>
                  <a:srgbClr val="002060"/>
                </a:solidFill>
                <a:latin typeface="Times New Roman" pitchFamily="18" charset="0"/>
                <a:ea typeface="Calibri" pitchFamily="34" charset="0"/>
                <a:cs typeface="Times New Roman" pitchFamily="18" charset="0"/>
              </a:rPr>
              <a:t>, прирост этого показателя на 20% и более от исходной величины в пробе с короткодействующими </a:t>
            </a:r>
            <a:r>
              <a:rPr lang="ru-RU" sz="2500" dirty="0" err="1">
                <a:solidFill>
                  <a:srgbClr val="002060"/>
                </a:solidFill>
                <a:latin typeface="Times New Roman" pitchFamily="18" charset="0"/>
                <a:ea typeface="Calibri" pitchFamily="34" charset="0"/>
                <a:cs typeface="Times New Roman" pitchFamily="18" charset="0"/>
              </a:rPr>
              <a:t>бронходилататорами</a:t>
            </a:r>
            <a:r>
              <a:rPr lang="ru-RU" sz="2500" dirty="0">
                <a:solidFill>
                  <a:srgbClr val="002060"/>
                </a:solidFill>
                <a:latin typeface="Times New Roman" pitchFamily="18" charset="0"/>
                <a:ea typeface="Calibri" pitchFamily="34" charset="0"/>
                <a:cs typeface="Times New Roman" pitchFamily="18" charset="0"/>
              </a:rPr>
              <a:t> свидетельствует об обратимой </a:t>
            </a:r>
            <a:r>
              <a:rPr lang="ru-RU" sz="2500" dirty="0" err="1">
                <a:solidFill>
                  <a:srgbClr val="002060"/>
                </a:solidFill>
                <a:latin typeface="Times New Roman" pitchFamily="18" charset="0"/>
                <a:ea typeface="Calibri" pitchFamily="34" charset="0"/>
                <a:cs typeface="Times New Roman" pitchFamily="18" charset="0"/>
              </a:rPr>
              <a:t>бронхообструкции</a:t>
            </a:r>
            <a:r>
              <a:rPr lang="ru-RU" sz="2500" dirty="0">
                <a:solidFill>
                  <a:srgbClr val="002060"/>
                </a:solidFill>
                <a:latin typeface="Times New Roman" pitchFamily="18" charset="0"/>
                <a:ea typeface="Calibri" pitchFamily="34" charset="0"/>
                <a:cs typeface="Times New Roman" pitchFamily="18" charset="0"/>
              </a:rPr>
              <a:t> (БА), менее чем на 12% – о необратимой (ХОБЛ).</a:t>
            </a:r>
            <a:endParaRPr lang="ru-RU" sz="2500" dirty="0">
              <a:solidFill>
                <a:srgbClr val="002060"/>
              </a:solidFill>
              <a:latin typeface="Times New Roman" pitchFamily="18" charset="0"/>
              <a:cs typeface="Times New Roman" pitchFamily="18" charset="0"/>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7200" y="1839"/>
            <a:ext cx="11506200" cy="998350"/>
          </a:xfrm>
          <a:prstGeom prst="rect">
            <a:avLst/>
          </a:prstGeom>
        </p:spPr>
        <p:txBody>
          <a:bodyPr vert="horz" wrap="square" lIns="0" tIns="13335" rIns="0" bIns="0" rtlCol="0">
            <a:spAutoFit/>
          </a:bodyPr>
          <a:lstStyle/>
          <a:p>
            <a:pPr marL="647700" marR="5080" indent="-635635" algn="ctr">
              <a:lnSpc>
                <a:spcPct val="100000"/>
              </a:lnSpc>
              <a:spcBef>
                <a:spcPts val="105"/>
              </a:spcBef>
            </a:pPr>
            <a:r>
              <a:rPr sz="3200" spc="-10" dirty="0">
                <a:solidFill>
                  <a:srgbClr val="FF0000"/>
                </a:solidFill>
                <a:effectLst/>
                <a:latin typeface="Times New Roman" pitchFamily="18" charset="0"/>
                <a:cs typeface="Times New Roman" pitchFamily="18" charset="0"/>
              </a:rPr>
              <a:t>Алгоритм </a:t>
            </a:r>
            <a:r>
              <a:rPr sz="3200" spc="5" dirty="0">
                <a:solidFill>
                  <a:srgbClr val="FF0000"/>
                </a:solidFill>
                <a:effectLst/>
                <a:latin typeface="Times New Roman" pitchFamily="18" charset="0"/>
                <a:cs typeface="Times New Roman" pitchFamily="18" charset="0"/>
              </a:rPr>
              <a:t>диагностических</a:t>
            </a:r>
            <a:r>
              <a:rPr sz="3200" spc="-90" dirty="0">
                <a:solidFill>
                  <a:srgbClr val="FF0000"/>
                </a:solidFill>
                <a:effectLst/>
                <a:latin typeface="Times New Roman" pitchFamily="18" charset="0"/>
                <a:cs typeface="Times New Roman" pitchFamily="18" charset="0"/>
              </a:rPr>
              <a:t> </a:t>
            </a:r>
            <a:r>
              <a:rPr sz="3200" spc="-5" dirty="0">
                <a:solidFill>
                  <a:srgbClr val="FF0000"/>
                </a:solidFill>
                <a:effectLst/>
                <a:latin typeface="Times New Roman" pitchFamily="18" charset="0"/>
                <a:cs typeface="Times New Roman" pitchFamily="18" charset="0"/>
              </a:rPr>
              <a:t>мероприятий  </a:t>
            </a:r>
            <a:r>
              <a:rPr sz="3200" dirty="0">
                <a:solidFill>
                  <a:srgbClr val="FF0000"/>
                </a:solidFill>
                <a:effectLst/>
                <a:latin typeface="Times New Roman" pitchFamily="18" charset="0"/>
                <a:cs typeface="Times New Roman" pitchFamily="18" charset="0"/>
              </a:rPr>
              <a:t>у </a:t>
            </a:r>
            <a:r>
              <a:rPr sz="3200" spc="-10" dirty="0">
                <a:solidFill>
                  <a:srgbClr val="FF0000"/>
                </a:solidFill>
                <a:effectLst/>
                <a:latin typeface="Times New Roman" pitchFamily="18" charset="0"/>
                <a:cs typeface="Times New Roman" pitchFamily="18" charset="0"/>
              </a:rPr>
              <a:t>больных </a:t>
            </a:r>
            <a:r>
              <a:rPr sz="3200" dirty="0">
                <a:solidFill>
                  <a:srgbClr val="FF0000"/>
                </a:solidFill>
                <a:effectLst/>
                <a:latin typeface="Times New Roman" pitchFamily="18" charset="0"/>
                <a:cs typeface="Times New Roman" pitchFamily="18" charset="0"/>
              </a:rPr>
              <a:t>с </a:t>
            </a:r>
            <a:r>
              <a:rPr sz="3200" spc="5" dirty="0">
                <a:solidFill>
                  <a:srgbClr val="FF0000"/>
                </a:solidFill>
                <a:effectLst/>
                <a:latin typeface="Times New Roman" pitchFamily="18" charset="0"/>
                <a:cs typeface="Times New Roman" pitchFamily="18" charset="0"/>
              </a:rPr>
              <a:t>хроническим</a:t>
            </a:r>
            <a:r>
              <a:rPr sz="3200" spc="-80" dirty="0">
                <a:solidFill>
                  <a:srgbClr val="FF0000"/>
                </a:solidFill>
                <a:effectLst/>
                <a:latin typeface="Times New Roman" pitchFamily="18" charset="0"/>
                <a:cs typeface="Times New Roman" pitchFamily="18" charset="0"/>
              </a:rPr>
              <a:t> </a:t>
            </a:r>
            <a:r>
              <a:rPr sz="3200" spc="-10" dirty="0">
                <a:solidFill>
                  <a:srgbClr val="FF0000"/>
                </a:solidFill>
                <a:effectLst/>
                <a:latin typeface="Times New Roman" pitchFamily="18" charset="0"/>
                <a:cs typeface="Times New Roman" pitchFamily="18" charset="0"/>
              </a:rPr>
              <a:t>кашлем</a:t>
            </a:r>
          </a:p>
        </p:txBody>
      </p:sp>
      <p:sp>
        <p:nvSpPr>
          <p:cNvPr id="3" name="object 3"/>
          <p:cNvSpPr/>
          <p:nvPr/>
        </p:nvSpPr>
        <p:spPr>
          <a:xfrm>
            <a:off x="4078986" y="1126998"/>
            <a:ext cx="3961129" cy="932815"/>
          </a:xfrm>
          <a:custGeom>
            <a:avLst/>
            <a:gdLst/>
            <a:ahLst/>
            <a:cxnLst/>
            <a:rect l="l" t="t" r="r" b="b"/>
            <a:pathLst>
              <a:path w="3961129" h="932814">
                <a:moveTo>
                  <a:pt x="0" y="155448"/>
                </a:moveTo>
                <a:lnTo>
                  <a:pt x="7924" y="106314"/>
                </a:lnTo>
                <a:lnTo>
                  <a:pt x="29992" y="63642"/>
                </a:lnTo>
                <a:lnTo>
                  <a:pt x="63642" y="29992"/>
                </a:lnTo>
                <a:lnTo>
                  <a:pt x="106314" y="7924"/>
                </a:lnTo>
                <a:lnTo>
                  <a:pt x="155448" y="0"/>
                </a:lnTo>
                <a:lnTo>
                  <a:pt x="3805428" y="0"/>
                </a:lnTo>
                <a:lnTo>
                  <a:pt x="3854561" y="7924"/>
                </a:lnTo>
                <a:lnTo>
                  <a:pt x="3897233" y="29992"/>
                </a:lnTo>
                <a:lnTo>
                  <a:pt x="3930883" y="63642"/>
                </a:lnTo>
                <a:lnTo>
                  <a:pt x="3952951" y="106314"/>
                </a:lnTo>
                <a:lnTo>
                  <a:pt x="3960875" y="155448"/>
                </a:lnTo>
                <a:lnTo>
                  <a:pt x="3960875" y="777239"/>
                </a:lnTo>
                <a:lnTo>
                  <a:pt x="3952951" y="826373"/>
                </a:lnTo>
                <a:lnTo>
                  <a:pt x="3930883" y="869045"/>
                </a:lnTo>
                <a:lnTo>
                  <a:pt x="3897233" y="902695"/>
                </a:lnTo>
                <a:lnTo>
                  <a:pt x="3854561" y="924763"/>
                </a:lnTo>
                <a:lnTo>
                  <a:pt x="3805428" y="932688"/>
                </a:lnTo>
                <a:lnTo>
                  <a:pt x="155448" y="932688"/>
                </a:lnTo>
                <a:lnTo>
                  <a:pt x="106314" y="924763"/>
                </a:lnTo>
                <a:lnTo>
                  <a:pt x="63642" y="902695"/>
                </a:lnTo>
                <a:lnTo>
                  <a:pt x="29992" y="869045"/>
                </a:lnTo>
                <a:lnTo>
                  <a:pt x="7924" y="826373"/>
                </a:lnTo>
                <a:lnTo>
                  <a:pt x="0" y="777239"/>
                </a:lnTo>
                <a:lnTo>
                  <a:pt x="0" y="155448"/>
                </a:lnTo>
                <a:close/>
              </a:path>
            </a:pathLst>
          </a:custGeom>
          <a:solidFill>
            <a:srgbClr val="C5FDFD"/>
          </a:solidFill>
          <a:ln w="38100">
            <a:solidFill>
              <a:schemeClr val="accent5">
                <a:lumMod val="75000"/>
              </a:schemeClr>
            </a:solidFill>
          </a:ln>
        </p:spPr>
        <p:txBody>
          <a:bodyPr wrap="square" lIns="0" tIns="0" rIns="0" bIns="0" rtlCol="0"/>
          <a:lstStyle/>
          <a:p>
            <a:endParaRPr/>
          </a:p>
        </p:txBody>
      </p:sp>
      <p:sp>
        <p:nvSpPr>
          <p:cNvPr id="4" name="object 4"/>
          <p:cNvSpPr/>
          <p:nvPr/>
        </p:nvSpPr>
        <p:spPr>
          <a:xfrm>
            <a:off x="4302253" y="1072897"/>
            <a:ext cx="3686555" cy="679703"/>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4905755" y="1438656"/>
            <a:ext cx="2403348" cy="679703"/>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2567178" y="2565655"/>
            <a:ext cx="7058025" cy="1009015"/>
          </a:xfrm>
          <a:custGeom>
            <a:avLst/>
            <a:gdLst/>
            <a:ahLst/>
            <a:cxnLst/>
            <a:rect l="l" t="t" r="r" b="b"/>
            <a:pathLst>
              <a:path w="7058025" h="1009014">
                <a:moveTo>
                  <a:pt x="0" y="168148"/>
                </a:moveTo>
                <a:lnTo>
                  <a:pt x="6008" y="123457"/>
                </a:lnTo>
                <a:lnTo>
                  <a:pt x="22963" y="83293"/>
                </a:lnTo>
                <a:lnTo>
                  <a:pt x="49260" y="49260"/>
                </a:lnTo>
                <a:lnTo>
                  <a:pt x="83293" y="22963"/>
                </a:lnTo>
                <a:lnTo>
                  <a:pt x="123457" y="6008"/>
                </a:lnTo>
                <a:lnTo>
                  <a:pt x="168148" y="0"/>
                </a:lnTo>
                <a:lnTo>
                  <a:pt x="6889496" y="0"/>
                </a:lnTo>
                <a:lnTo>
                  <a:pt x="6934186" y="6008"/>
                </a:lnTo>
                <a:lnTo>
                  <a:pt x="6974350" y="22963"/>
                </a:lnTo>
                <a:lnTo>
                  <a:pt x="7008383" y="49260"/>
                </a:lnTo>
                <a:lnTo>
                  <a:pt x="7034680" y="83293"/>
                </a:lnTo>
                <a:lnTo>
                  <a:pt x="7051635" y="123457"/>
                </a:lnTo>
                <a:lnTo>
                  <a:pt x="7057644" y="168148"/>
                </a:lnTo>
                <a:lnTo>
                  <a:pt x="7057644" y="840740"/>
                </a:lnTo>
                <a:lnTo>
                  <a:pt x="7051635" y="885430"/>
                </a:lnTo>
                <a:lnTo>
                  <a:pt x="7034680" y="925594"/>
                </a:lnTo>
                <a:lnTo>
                  <a:pt x="7008383" y="959627"/>
                </a:lnTo>
                <a:lnTo>
                  <a:pt x="6974350" y="985924"/>
                </a:lnTo>
                <a:lnTo>
                  <a:pt x="6934186" y="1002879"/>
                </a:lnTo>
                <a:lnTo>
                  <a:pt x="6889496" y="1008888"/>
                </a:lnTo>
                <a:lnTo>
                  <a:pt x="168148" y="1008888"/>
                </a:lnTo>
                <a:lnTo>
                  <a:pt x="123457" y="1002879"/>
                </a:lnTo>
                <a:lnTo>
                  <a:pt x="83293" y="985924"/>
                </a:lnTo>
                <a:lnTo>
                  <a:pt x="49260" y="959627"/>
                </a:lnTo>
                <a:lnTo>
                  <a:pt x="22963" y="925594"/>
                </a:lnTo>
                <a:lnTo>
                  <a:pt x="6008" y="885430"/>
                </a:lnTo>
                <a:lnTo>
                  <a:pt x="0" y="840740"/>
                </a:lnTo>
                <a:lnTo>
                  <a:pt x="0" y="168148"/>
                </a:lnTo>
                <a:close/>
              </a:path>
            </a:pathLst>
          </a:custGeom>
          <a:solidFill>
            <a:srgbClr val="C5FDFD"/>
          </a:solidFill>
          <a:ln w="38100">
            <a:solidFill>
              <a:schemeClr val="accent5">
                <a:lumMod val="75000"/>
              </a:schemeClr>
            </a:solidFill>
          </a:ln>
        </p:spPr>
        <p:txBody>
          <a:bodyPr wrap="square" lIns="0" tIns="0" rIns="0" bIns="0" rtlCol="0"/>
          <a:lstStyle/>
          <a:p>
            <a:endParaRPr/>
          </a:p>
        </p:txBody>
      </p:sp>
      <p:sp>
        <p:nvSpPr>
          <p:cNvPr id="7" name="object 7"/>
          <p:cNvSpPr/>
          <p:nvPr/>
        </p:nvSpPr>
        <p:spPr>
          <a:xfrm>
            <a:off x="3272029" y="2586228"/>
            <a:ext cx="7034782" cy="679703"/>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4779264" y="2951989"/>
            <a:ext cx="2726436" cy="679704"/>
          </a:xfrm>
          <a:prstGeom prst="rect">
            <a:avLst/>
          </a:prstGeom>
          <a:blipFill>
            <a:blip r:embed="rId5" cstate="print"/>
            <a:stretch>
              <a:fillRect/>
            </a:stretch>
          </a:blipFill>
        </p:spPr>
        <p:txBody>
          <a:bodyPr wrap="square" lIns="0" tIns="0" rIns="0" bIns="0" rtlCol="0"/>
          <a:lstStyle/>
          <a:p>
            <a:endParaRPr/>
          </a:p>
        </p:txBody>
      </p:sp>
      <p:sp>
        <p:nvSpPr>
          <p:cNvPr id="10" name="object 10"/>
          <p:cNvSpPr/>
          <p:nvPr/>
        </p:nvSpPr>
        <p:spPr>
          <a:xfrm>
            <a:off x="8173210" y="3520440"/>
            <a:ext cx="836676" cy="679704"/>
          </a:xfrm>
          <a:prstGeom prst="rect">
            <a:avLst/>
          </a:prstGeom>
          <a:blipFill>
            <a:blip r:embed="rId6" cstate="print"/>
            <a:stretch>
              <a:fillRect/>
            </a:stretch>
          </a:blipFill>
        </p:spPr>
        <p:txBody>
          <a:bodyPr wrap="square" lIns="0" tIns="0" rIns="0" bIns="0" rtlCol="0"/>
          <a:lstStyle/>
          <a:p>
            <a:endParaRPr/>
          </a:p>
        </p:txBody>
      </p:sp>
      <p:sp>
        <p:nvSpPr>
          <p:cNvPr id="11" name="object 11"/>
          <p:cNvSpPr/>
          <p:nvPr/>
        </p:nvSpPr>
        <p:spPr>
          <a:xfrm>
            <a:off x="1632967" y="4077462"/>
            <a:ext cx="4102734" cy="1007744"/>
          </a:xfrm>
          <a:custGeom>
            <a:avLst/>
            <a:gdLst/>
            <a:ahLst/>
            <a:cxnLst/>
            <a:rect l="l" t="t" r="r" b="b"/>
            <a:pathLst>
              <a:path w="4102735" h="1007745">
                <a:moveTo>
                  <a:pt x="0" y="167894"/>
                </a:moveTo>
                <a:lnTo>
                  <a:pt x="5998" y="123266"/>
                </a:lnTo>
                <a:lnTo>
                  <a:pt x="22925" y="83161"/>
                </a:lnTo>
                <a:lnTo>
                  <a:pt x="49180" y="49180"/>
                </a:lnTo>
                <a:lnTo>
                  <a:pt x="83161" y="22925"/>
                </a:lnTo>
                <a:lnTo>
                  <a:pt x="123266" y="5998"/>
                </a:lnTo>
                <a:lnTo>
                  <a:pt x="167894" y="0"/>
                </a:lnTo>
                <a:lnTo>
                  <a:pt x="3934713" y="0"/>
                </a:lnTo>
                <a:lnTo>
                  <a:pt x="3979341" y="5998"/>
                </a:lnTo>
                <a:lnTo>
                  <a:pt x="4019446" y="22925"/>
                </a:lnTo>
                <a:lnTo>
                  <a:pt x="4053427" y="49180"/>
                </a:lnTo>
                <a:lnTo>
                  <a:pt x="4079682" y="83161"/>
                </a:lnTo>
                <a:lnTo>
                  <a:pt x="4096609" y="123266"/>
                </a:lnTo>
                <a:lnTo>
                  <a:pt x="4102607" y="167894"/>
                </a:lnTo>
                <a:lnTo>
                  <a:pt x="4102607" y="839469"/>
                </a:lnTo>
                <a:lnTo>
                  <a:pt x="4096609" y="884097"/>
                </a:lnTo>
                <a:lnTo>
                  <a:pt x="4079682" y="924202"/>
                </a:lnTo>
                <a:lnTo>
                  <a:pt x="4053427" y="958183"/>
                </a:lnTo>
                <a:lnTo>
                  <a:pt x="4019446" y="984438"/>
                </a:lnTo>
                <a:lnTo>
                  <a:pt x="3979341" y="1001365"/>
                </a:lnTo>
                <a:lnTo>
                  <a:pt x="3934713" y="1007363"/>
                </a:lnTo>
                <a:lnTo>
                  <a:pt x="167894" y="1007363"/>
                </a:lnTo>
                <a:lnTo>
                  <a:pt x="123266" y="1001365"/>
                </a:lnTo>
                <a:lnTo>
                  <a:pt x="83161" y="984438"/>
                </a:lnTo>
                <a:lnTo>
                  <a:pt x="49180" y="958183"/>
                </a:lnTo>
                <a:lnTo>
                  <a:pt x="22925" y="924202"/>
                </a:lnTo>
                <a:lnTo>
                  <a:pt x="5998" y="884097"/>
                </a:lnTo>
                <a:lnTo>
                  <a:pt x="0" y="839469"/>
                </a:lnTo>
                <a:lnTo>
                  <a:pt x="0" y="167894"/>
                </a:lnTo>
                <a:close/>
              </a:path>
            </a:pathLst>
          </a:custGeom>
          <a:solidFill>
            <a:srgbClr val="C5FDFD"/>
          </a:solidFill>
          <a:ln w="38100">
            <a:solidFill>
              <a:schemeClr val="accent5">
                <a:lumMod val="75000"/>
              </a:schemeClr>
            </a:solidFill>
          </a:ln>
        </p:spPr>
        <p:txBody>
          <a:bodyPr wrap="square" lIns="0" tIns="0" rIns="0" bIns="0" rtlCol="0"/>
          <a:lstStyle/>
          <a:p>
            <a:endParaRPr/>
          </a:p>
        </p:txBody>
      </p:sp>
      <p:sp>
        <p:nvSpPr>
          <p:cNvPr id="13" name="object 13"/>
          <p:cNvSpPr txBox="1"/>
          <p:nvPr/>
        </p:nvSpPr>
        <p:spPr>
          <a:xfrm>
            <a:off x="1792352" y="4317238"/>
            <a:ext cx="3714116" cy="382156"/>
          </a:xfrm>
          <a:prstGeom prst="rect">
            <a:avLst/>
          </a:prstGeom>
        </p:spPr>
        <p:txBody>
          <a:bodyPr vert="horz" wrap="square" lIns="0" tIns="12700" rIns="0" bIns="0" rtlCol="0">
            <a:spAutoFit/>
          </a:bodyPr>
          <a:lstStyle/>
          <a:p>
            <a:pPr marL="12700">
              <a:lnSpc>
                <a:spcPct val="100000"/>
              </a:lnSpc>
              <a:spcBef>
                <a:spcPts val="100"/>
              </a:spcBef>
            </a:pPr>
            <a:r>
              <a:rPr sz="2400" spc="-10" dirty="0">
                <a:latin typeface="Times New Roman"/>
                <a:cs typeface="Times New Roman"/>
              </a:rPr>
              <a:t>Изменения </a:t>
            </a:r>
            <a:r>
              <a:rPr sz="2400" dirty="0">
                <a:latin typeface="Times New Roman"/>
                <a:cs typeface="Times New Roman"/>
              </a:rPr>
              <a:t>в </a:t>
            </a:r>
            <a:r>
              <a:rPr sz="2400" spc="-30" dirty="0">
                <a:latin typeface="Times New Roman"/>
                <a:cs typeface="Times New Roman"/>
              </a:rPr>
              <a:t>грудной</a:t>
            </a:r>
            <a:r>
              <a:rPr sz="2400" spc="-10" dirty="0">
                <a:latin typeface="Times New Roman"/>
                <a:cs typeface="Times New Roman"/>
              </a:rPr>
              <a:t> </a:t>
            </a:r>
            <a:r>
              <a:rPr sz="2400" spc="-15" dirty="0">
                <a:latin typeface="Times New Roman"/>
                <a:cs typeface="Times New Roman"/>
              </a:rPr>
              <a:t>клетке</a:t>
            </a:r>
            <a:endParaRPr sz="2400" dirty="0">
              <a:latin typeface="Times New Roman"/>
              <a:cs typeface="Times New Roman"/>
            </a:endParaRPr>
          </a:p>
        </p:txBody>
      </p:sp>
      <p:sp>
        <p:nvSpPr>
          <p:cNvPr id="14" name="object 14"/>
          <p:cNvSpPr/>
          <p:nvPr/>
        </p:nvSpPr>
        <p:spPr>
          <a:xfrm>
            <a:off x="6039611" y="2134361"/>
            <a:ext cx="114300" cy="360045"/>
          </a:xfrm>
          <a:custGeom>
            <a:avLst/>
            <a:gdLst/>
            <a:ahLst/>
            <a:cxnLst/>
            <a:rect l="l" t="t" r="r" b="b"/>
            <a:pathLst>
              <a:path w="114300" h="360044">
                <a:moveTo>
                  <a:pt x="38100" y="245363"/>
                </a:moveTo>
                <a:lnTo>
                  <a:pt x="0" y="245363"/>
                </a:lnTo>
                <a:lnTo>
                  <a:pt x="57150" y="359663"/>
                </a:lnTo>
                <a:lnTo>
                  <a:pt x="104775" y="264413"/>
                </a:lnTo>
                <a:lnTo>
                  <a:pt x="38100" y="264413"/>
                </a:lnTo>
                <a:lnTo>
                  <a:pt x="38100" y="245363"/>
                </a:lnTo>
                <a:close/>
              </a:path>
              <a:path w="114300" h="360044">
                <a:moveTo>
                  <a:pt x="76200" y="0"/>
                </a:moveTo>
                <a:lnTo>
                  <a:pt x="38100" y="0"/>
                </a:lnTo>
                <a:lnTo>
                  <a:pt x="38100" y="264413"/>
                </a:lnTo>
                <a:lnTo>
                  <a:pt x="76200" y="264413"/>
                </a:lnTo>
                <a:lnTo>
                  <a:pt x="76200" y="0"/>
                </a:lnTo>
                <a:close/>
              </a:path>
              <a:path w="114300" h="360044">
                <a:moveTo>
                  <a:pt x="114300" y="245363"/>
                </a:moveTo>
                <a:lnTo>
                  <a:pt x="76200" y="245363"/>
                </a:lnTo>
                <a:lnTo>
                  <a:pt x="76200" y="264413"/>
                </a:lnTo>
                <a:lnTo>
                  <a:pt x="104775" y="264413"/>
                </a:lnTo>
                <a:lnTo>
                  <a:pt x="114300" y="245363"/>
                </a:lnTo>
                <a:close/>
              </a:path>
            </a:pathLst>
          </a:custGeom>
          <a:solidFill>
            <a:schemeClr val="accent5">
              <a:lumMod val="75000"/>
            </a:schemeClr>
          </a:solidFill>
        </p:spPr>
        <p:txBody>
          <a:bodyPr wrap="square" lIns="0" tIns="0" rIns="0" bIns="0" rtlCol="0"/>
          <a:lstStyle/>
          <a:p>
            <a:endParaRPr/>
          </a:p>
        </p:txBody>
      </p:sp>
      <p:sp>
        <p:nvSpPr>
          <p:cNvPr id="15" name="object 15"/>
          <p:cNvSpPr/>
          <p:nvPr/>
        </p:nvSpPr>
        <p:spPr>
          <a:xfrm>
            <a:off x="3680459" y="3520440"/>
            <a:ext cx="696468" cy="679704"/>
          </a:xfrm>
          <a:prstGeom prst="rect">
            <a:avLst/>
          </a:prstGeom>
          <a:blipFill>
            <a:blip r:embed="rId7" cstate="print"/>
            <a:stretch>
              <a:fillRect/>
            </a:stretch>
          </a:blipFill>
        </p:spPr>
        <p:txBody>
          <a:bodyPr wrap="square" lIns="0" tIns="0" rIns="0" bIns="0" rtlCol="0"/>
          <a:lstStyle/>
          <a:p>
            <a:endParaRPr/>
          </a:p>
        </p:txBody>
      </p:sp>
      <p:sp>
        <p:nvSpPr>
          <p:cNvPr id="17" name="object 17"/>
          <p:cNvSpPr/>
          <p:nvPr/>
        </p:nvSpPr>
        <p:spPr>
          <a:xfrm>
            <a:off x="5875784" y="4077462"/>
            <a:ext cx="4610100" cy="1010919"/>
          </a:xfrm>
          <a:custGeom>
            <a:avLst/>
            <a:gdLst/>
            <a:ahLst/>
            <a:cxnLst/>
            <a:rect l="l" t="t" r="r" b="b"/>
            <a:pathLst>
              <a:path w="4610100" h="1010920">
                <a:moveTo>
                  <a:pt x="0" y="168401"/>
                </a:moveTo>
                <a:lnTo>
                  <a:pt x="6018" y="123648"/>
                </a:lnTo>
                <a:lnTo>
                  <a:pt x="23001" y="83424"/>
                </a:lnTo>
                <a:lnTo>
                  <a:pt x="49339" y="49339"/>
                </a:lnTo>
                <a:lnTo>
                  <a:pt x="83424" y="23001"/>
                </a:lnTo>
                <a:lnTo>
                  <a:pt x="123648" y="6018"/>
                </a:lnTo>
                <a:lnTo>
                  <a:pt x="168401" y="0"/>
                </a:lnTo>
                <a:lnTo>
                  <a:pt x="4441697" y="0"/>
                </a:lnTo>
                <a:lnTo>
                  <a:pt x="4486451" y="6018"/>
                </a:lnTo>
                <a:lnTo>
                  <a:pt x="4526675" y="23001"/>
                </a:lnTo>
                <a:lnTo>
                  <a:pt x="4560760" y="49339"/>
                </a:lnTo>
                <a:lnTo>
                  <a:pt x="4587098" y="83424"/>
                </a:lnTo>
                <a:lnTo>
                  <a:pt x="4604081" y="123648"/>
                </a:lnTo>
                <a:lnTo>
                  <a:pt x="4610099" y="168401"/>
                </a:lnTo>
                <a:lnTo>
                  <a:pt x="4610099" y="842010"/>
                </a:lnTo>
                <a:lnTo>
                  <a:pt x="4604081" y="886763"/>
                </a:lnTo>
                <a:lnTo>
                  <a:pt x="4587098" y="926987"/>
                </a:lnTo>
                <a:lnTo>
                  <a:pt x="4560760" y="961072"/>
                </a:lnTo>
                <a:lnTo>
                  <a:pt x="4526675" y="987410"/>
                </a:lnTo>
                <a:lnTo>
                  <a:pt x="4486451" y="1004393"/>
                </a:lnTo>
                <a:lnTo>
                  <a:pt x="4441697" y="1010412"/>
                </a:lnTo>
                <a:lnTo>
                  <a:pt x="168401" y="1010412"/>
                </a:lnTo>
                <a:lnTo>
                  <a:pt x="123648" y="1004393"/>
                </a:lnTo>
                <a:lnTo>
                  <a:pt x="83424" y="987410"/>
                </a:lnTo>
                <a:lnTo>
                  <a:pt x="49339" y="961072"/>
                </a:lnTo>
                <a:lnTo>
                  <a:pt x="23001" y="926987"/>
                </a:lnTo>
                <a:lnTo>
                  <a:pt x="6018" y="886763"/>
                </a:lnTo>
                <a:lnTo>
                  <a:pt x="0" y="842010"/>
                </a:lnTo>
                <a:lnTo>
                  <a:pt x="0" y="168401"/>
                </a:lnTo>
                <a:close/>
              </a:path>
            </a:pathLst>
          </a:custGeom>
          <a:solidFill>
            <a:srgbClr val="C5FDFD"/>
          </a:solidFill>
          <a:ln w="38099">
            <a:solidFill>
              <a:schemeClr val="accent5">
                <a:lumMod val="75000"/>
              </a:schemeClr>
            </a:solidFill>
          </a:ln>
        </p:spPr>
        <p:txBody>
          <a:bodyPr wrap="square" lIns="0" tIns="0" rIns="0" bIns="0" rtlCol="0"/>
          <a:lstStyle/>
          <a:p>
            <a:endParaRPr/>
          </a:p>
        </p:txBody>
      </p:sp>
      <p:sp>
        <p:nvSpPr>
          <p:cNvPr id="18" name="object 18"/>
          <p:cNvSpPr/>
          <p:nvPr/>
        </p:nvSpPr>
        <p:spPr>
          <a:xfrm>
            <a:off x="5839969" y="4096511"/>
            <a:ext cx="4991099" cy="679704"/>
          </a:xfrm>
          <a:prstGeom prst="rect">
            <a:avLst/>
          </a:prstGeom>
          <a:blipFill>
            <a:blip r:embed="rId8" cstate="print"/>
            <a:stretch>
              <a:fillRect/>
            </a:stretch>
          </a:blipFill>
        </p:spPr>
        <p:txBody>
          <a:bodyPr wrap="square" lIns="0" tIns="0" rIns="0" bIns="0" rtlCol="0"/>
          <a:lstStyle/>
          <a:p>
            <a:endParaRPr dirty="0">
              <a:solidFill>
                <a:srgbClr val="002060"/>
              </a:solidFill>
            </a:endParaRPr>
          </a:p>
        </p:txBody>
      </p:sp>
      <p:sp>
        <p:nvSpPr>
          <p:cNvPr id="19" name="object 19"/>
          <p:cNvSpPr/>
          <p:nvPr/>
        </p:nvSpPr>
        <p:spPr>
          <a:xfrm>
            <a:off x="6557772" y="4462271"/>
            <a:ext cx="3095244" cy="679704"/>
          </a:xfrm>
          <a:prstGeom prst="rect">
            <a:avLst/>
          </a:prstGeom>
          <a:blipFill>
            <a:blip r:embed="rId9" cstate="print"/>
            <a:stretch>
              <a:fillRect/>
            </a:stretch>
          </a:blipFill>
        </p:spPr>
        <p:txBody>
          <a:bodyPr wrap="square" lIns="0" tIns="0" rIns="0" bIns="0" rtlCol="0"/>
          <a:lstStyle/>
          <a:p>
            <a:endParaRPr/>
          </a:p>
        </p:txBody>
      </p:sp>
      <p:sp>
        <p:nvSpPr>
          <p:cNvPr id="21" name="object 21"/>
          <p:cNvSpPr/>
          <p:nvPr/>
        </p:nvSpPr>
        <p:spPr>
          <a:xfrm>
            <a:off x="3592068" y="3646171"/>
            <a:ext cx="114300" cy="360045"/>
          </a:xfrm>
          <a:custGeom>
            <a:avLst/>
            <a:gdLst/>
            <a:ahLst/>
            <a:cxnLst/>
            <a:rect l="l" t="t" r="r" b="b"/>
            <a:pathLst>
              <a:path w="114300" h="360045">
                <a:moveTo>
                  <a:pt x="38100" y="245363"/>
                </a:moveTo>
                <a:lnTo>
                  <a:pt x="0" y="245363"/>
                </a:lnTo>
                <a:lnTo>
                  <a:pt x="57150" y="359663"/>
                </a:lnTo>
                <a:lnTo>
                  <a:pt x="104775" y="264413"/>
                </a:lnTo>
                <a:lnTo>
                  <a:pt x="38100" y="264413"/>
                </a:lnTo>
                <a:lnTo>
                  <a:pt x="38100" y="245363"/>
                </a:lnTo>
                <a:close/>
              </a:path>
              <a:path w="114300" h="360045">
                <a:moveTo>
                  <a:pt x="76200" y="0"/>
                </a:moveTo>
                <a:lnTo>
                  <a:pt x="38100" y="0"/>
                </a:lnTo>
                <a:lnTo>
                  <a:pt x="38100" y="264413"/>
                </a:lnTo>
                <a:lnTo>
                  <a:pt x="76200" y="264413"/>
                </a:lnTo>
                <a:lnTo>
                  <a:pt x="76200" y="0"/>
                </a:lnTo>
                <a:close/>
              </a:path>
              <a:path w="114300" h="360045">
                <a:moveTo>
                  <a:pt x="114300" y="245363"/>
                </a:moveTo>
                <a:lnTo>
                  <a:pt x="76200" y="245363"/>
                </a:lnTo>
                <a:lnTo>
                  <a:pt x="76200" y="264413"/>
                </a:lnTo>
                <a:lnTo>
                  <a:pt x="104775" y="264413"/>
                </a:lnTo>
                <a:lnTo>
                  <a:pt x="114300" y="245363"/>
                </a:lnTo>
                <a:close/>
              </a:path>
            </a:pathLst>
          </a:custGeom>
          <a:solidFill>
            <a:schemeClr val="accent5">
              <a:lumMod val="75000"/>
            </a:schemeClr>
          </a:solidFill>
        </p:spPr>
        <p:txBody>
          <a:bodyPr wrap="square" lIns="0" tIns="0" rIns="0" bIns="0" rtlCol="0"/>
          <a:lstStyle/>
          <a:p>
            <a:endParaRPr/>
          </a:p>
        </p:txBody>
      </p:sp>
      <p:sp>
        <p:nvSpPr>
          <p:cNvPr id="22" name="object 22"/>
          <p:cNvSpPr/>
          <p:nvPr/>
        </p:nvSpPr>
        <p:spPr>
          <a:xfrm>
            <a:off x="8055863" y="3646171"/>
            <a:ext cx="114300" cy="360045"/>
          </a:xfrm>
          <a:custGeom>
            <a:avLst/>
            <a:gdLst/>
            <a:ahLst/>
            <a:cxnLst/>
            <a:rect l="l" t="t" r="r" b="b"/>
            <a:pathLst>
              <a:path w="114300" h="360045">
                <a:moveTo>
                  <a:pt x="38100" y="245363"/>
                </a:moveTo>
                <a:lnTo>
                  <a:pt x="0" y="245363"/>
                </a:lnTo>
                <a:lnTo>
                  <a:pt x="57150" y="359663"/>
                </a:lnTo>
                <a:lnTo>
                  <a:pt x="104775" y="264413"/>
                </a:lnTo>
                <a:lnTo>
                  <a:pt x="38100" y="264413"/>
                </a:lnTo>
                <a:lnTo>
                  <a:pt x="38100" y="245363"/>
                </a:lnTo>
                <a:close/>
              </a:path>
              <a:path w="114300" h="360045">
                <a:moveTo>
                  <a:pt x="76200" y="0"/>
                </a:moveTo>
                <a:lnTo>
                  <a:pt x="38100" y="0"/>
                </a:lnTo>
                <a:lnTo>
                  <a:pt x="38100" y="264413"/>
                </a:lnTo>
                <a:lnTo>
                  <a:pt x="76200" y="264413"/>
                </a:lnTo>
                <a:lnTo>
                  <a:pt x="76200" y="0"/>
                </a:lnTo>
                <a:close/>
              </a:path>
              <a:path w="114300" h="360045">
                <a:moveTo>
                  <a:pt x="114300" y="245363"/>
                </a:moveTo>
                <a:lnTo>
                  <a:pt x="76200" y="245363"/>
                </a:lnTo>
                <a:lnTo>
                  <a:pt x="76200" y="264413"/>
                </a:lnTo>
                <a:lnTo>
                  <a:pt x="104775" y="264413"/>
                </a:lnTo>
                <a:lnTo>
                  <a:pt x="114300" y="245363"/>
                </a:lnTo>
                <a:close/>
              </a:path>
            </a:pathLst>
          </a:custGeom>
          <a:solidFill>
            <a:schemeClr val="accent5">
              <a:lumMod val="75000"/>
            </a:schemeClr>
          </a:solidFill>
        </p:spPr>
        <p:txBody>
          <a:bodyPr wrap="square" lIns="0" tIns="0" rIns="0" bIns="0" rtlCol="0"/>
          <a:lstStyle/>
          <a:p>
            <a:endParaRPr/>
          </a:p>
        </p:txBody>
      </p:sp>
      <p:sp>
        <p:nvSpPr>
          <p:cNvPr id="23" name="object 23"/>
          <p:cNvSpPr/>
          <p:nvPr/>
        </p:nvSpPr>
        <p:spPr>
          <a:xfrm>
            <a:off x="3592068" y="5157978"/>
            <a:ext cx="114300" cy="361315"/>
          </a:xfrm>
          <a:custGeom>
            <a:avLst/>
            <a:gdLst/>
            <a:ahLst/>
            <a:cxnLst/>
            <a:rect l="l" t="t" r="r" b="b"/>
            <a:pathLst>
              <a:path w="114300" h="361314">
                <a:moveTo>
                  <a:pt x="38100" y="246888"/>
                </a:moveTo>
                <a:lnTo>
                  <a:pt x="0" y="246888"/>
                </a:lnTo>
                <a:lnTo>
                  <a:pt x="57150" y="361188"/>
                </a:lnTo>
                <a:lnTo>
                  <a:pt x="104775" y="265938"/>
                </a:lnTo>
                <a:lnTo>
                  <a:pt x="38100" y="265938"/>
                </a:lnTo>
                <a:lnTo>
                  <a:pt x="38100" y="246888"/>
                </a:lnTo>
                <a:close/>
              </a:path>
              <a:path w="114300" h="361314">
                <a:moveTo>
                  <a:pt x="76200" y="0"/>
                </a:moveTo>
                <a:lnTo>
                  <a:pt x="38100" y="0"/>
                </a:lnTo>
                <a:lnTo>
                  <a:pt x="38100" y="265938"/>
                </a:lnTo>
                <a:lnTo>
                  <a:pt x="76200" y="265938"/>
                </a:lnTo>
                <a:lnTo>
                  <a:pt x="76200" y="0"/>
                </a:lnTo>
                <a:close/>
              </a:path>
              <a:path w="114300" h="361314">
                <a:moveTo>
                  <a:pt x="114300" y="246888"/>
                </a:moveTo>
                <a:lnTo>
                  <a:pt x="76200" y="246888"/>
                </a:lnTo>
                <a:lnTo>
                  <a:pt x="76200" y="265938"/>
                </a:lnTo>
                <a:lnTo>
                  <a:pt x="104775" y="265938"/>
                </a:lnTo>
                <a:lnTo>
                  <a:pt x="114300" y="246888"/>
                </a:lnTo>
                <a:close/>
              </a:path>
            </a:pathLst>
          </a:custGeom>
          <a:solidFill>
            <a:schemeClr val="accent5">
              <a:lumMod val="75000"/>
            </a:schemeClr>
          </a:solidFill>
        </p:spPr>
        <p:txBody>
          <a:bodyPr wrap="square" lIns="0" tIns="0" rIns="0" bIns="0" rtlCol="0"/>
          <a:lstStyle/>
          <a:p>
            <a:endParaRPr/>
          </a:p>
        </p:txBody>
      </p:sp>
      <p:sp>
        <p:nvSpPr>
          <p:cNvPr id="24" name="object 24"/>
          <p:cNvSpPr/>
          <p:nvPr/>
        </p:nvSpPr>
        <p:spPr>
          <a:xfrm>
            <a:off x="8127492" y="5157978"/>
            <a:ext cx="114300" cy="361315"/>
          </a:xfrm>
          <a:custGeom>
            <a:avLst/>
            <a:gdLst/>
            <a:ahLst/>
            <a:cxnLst/>
            <a:rect l="l" t="t" r="r" b="b"/>
            <a:pathLst>
              <a:path w="114300" h="361314">
                <a:moveTo>
                  <a:pt x="38100" y="246888"/>
                </a:moveTo>
                <a:lnTo>
                  <a:pt x="0" y="246888"/>
                </a:lnTo>
                <a:lnTo>
                  <a:pt x="57150" y="361188"/>
                </a:lnTo>
                <a:lnTo>
                  <a:pt x="104775" y="265938"/>
                </a:lnTo>
                <a:lnTo>
                  <a:pt x="38100" y="265938"/>
                </a:lnTo>
                <a:lnTo>
                  <a:pt x="38100" y="246888"/>
                </a:lnTo>
                <a:close/>
              </a:path>
              <a:path w="114300" h="361314">
                <a:moveTo>
                  <a:pt x="76200" y="0"/>
                </a:moveTo>
                <a:lnTo>
                  <a:pt x="38100" y="0"/>
                </a:lnTo>
                <a:lnTo>
                  <a:pt x="38100" y="265938"/>
                </a:lnTo>
                <a:lnTo>
                  <a:pt x="76200" y="265938"/>
                </a:lnTo>
                <a:lnTo>
                  <a:pt x="76200" y="0"/>
                </a:lnTo>
                <a:close/>
              </a:path>
              <a:path w="114300" h="361314">
                <a:moveTo>
                  <a:pt x="114300" y="246888"/>
                </a:moveTo>
                <a:lnTo>
                  <a:pt x="76200" y="246888"/>
                </a:lnTo>
                <a:lnTo>
                  <a:pt x="76200" y="265938"/>
                </a:lnTo>
                <a:lnTo>
                  <a:pt x="104775" y="265938"/>
                </a:lnTo>
                <a:lnTo>
                  <a:pt x="114300" y="246888"/>
                </a:lnTo>
                <a:close/>
              </a:path>
            </a:pathLst>
          </a:custGeom>
          <a:solidFill>
            <a:schemeClr val="accent5">
              <a:lumMod val="75000"/>
            </a:schemeClr>
          </a:solidFill>
        </p:spPr>
        <p:txBody>
          <a:bodyPr wrap="square" lIns="0" tIns="0" rIns="0" bIns="0" rtlCol="0"/>
          <a:lstStyle/>
          <a:p>
            <a:endParaRPr/>
          </a:p>
        </p:txBody>
      </p:sp>
      <p:sp>
        <p:nvSpPr>
          <p:cNvPr id="25" name="object 25"/>
          <p:cNvSpPr/>
          <p:nvPr/>
        </p:nvSpPr>
        <p:spPr>
          <a:xfrm>
            <a:off x="2640329" y="5517641"/>
            <a:ext cx="2016761" cy="647700"/>
          </a:xfrm>
          <a:custGeom>
            <a:avLst/>
            <a:gdLst/>
            <a:ahLst/>
            <a:cxnLst/>
            <a:rect l="l" t="t" r="r" b="b"/>
            <a:pathLst>
              <a:path w="2016760" h="647700">
                <a:moveTo>
                  <a:pt x="0" y="323850"/>
                </a:moveTo>
                <a:lnTo>
                  <a:pt x="9203" y="279906"/>
                </a:lnTo>
                <a:lnTo>
                  <a:pt x="36011" y="237758"/>
                </a:lnTo>
                <a:lnTo>
                  <a:pt x="79224" y="197794"/>
                </a:lnTo>
                <a:lnTo>
                  <a:pt x="137639" y="160398"/>
                </a:lnTo>
                <a:lnTo>
                  <a:pt x="172173" y="142783"/>
                </a:lnTo>
                <a:lnTo>
                  <a:pt x="210057" y="125956"/>
                </a:lnTo>
                <a:lnTo>
                  <a:pt x="251141" y="109963"/>
                </a:lnTo>
                <a:lnTo>
                  <a:pt x="295275" y="94854"/>
                </a:lnTo>
                <a:lnTo>
                  <a:pt x="342308" y="80677"/>
                </a:lnTo>
                <a:lnTo>
                  <a:pt x="392092" y="67479"/>
                </a:lnTo>
                <a:lnTo>
                  <a:pt x="444475" y="55309"/>
                </a:lnTo>
                <a:lnTo>
                  <a:pt x="499307" y="44215"/>
                </a:lnTo>
                <a:lnTo>
                  <a:pt x="556439" y="34246"/>
                </a:lnTo>
                <a:lnTo>
                  <a:pt x="615719" y="25450"/>
                </a:lnTo>
                <a:lnTo>
                  <a:pt x="676999" y="17874"/>
                </a:lnTo>
                <a:lnTo>
                  <a:pt x="740127" y="11568"/>
                </a:lnTo>
                <a:lnTo>
                  <a:pt x="804954" y="6579"/>
                </a:lnTo>
                <a:lnTo>
                  <a:pt x="871330" y="2956"/>
                </a:lnTo>
                <a:lnTo>
                  <a:pt x="939104" y="747"/>
                </a:lnTo>
                <a:lnTo>
                  <a:pt x="1008125" y="0"/>
                </a:lnTo>
                <a:lnTo>
                  <a:pt x="1077147" y="747"/>
                </a:lnTo>
                <a:lnTo>
                  <a:pt x="1144921" y="2956"/>
                </a:lnTo>
                <a:lnTo>
                  <a:pt x="1211297" y="6579"/>
                </a:lnTo>
                <a:lnTo>
                  <a:pt x="1276124" y="11568"/>
                </a:lnTo>
                <a:lnTo>
                  <a:pt x="1339252" y="17874"/>
                </a:lnTo>
                <a:lnTo>
                  <a:pt x="1400532" y="25450"/>
                </a:lnTo>
                <a:lnTo>
                  <a:pt x="1459812" y="34246"/>
                </a:lnTo>
                <a:lnTo>
                  <a:pt x="1516944" y="44215"/>
                </a:lnTo>
                <a:lnTo>
                  <a:pt x="1571776" y="55309"/>
                </a:lnTo>
                <a:lnTo>
                  <a:pt x="1624159" y="67479"/>
                </a:lnTo>
                <a:lnTo>
                  <a:pt x="1673943" y="80677"/>
                </a:lnTo>
                <a:lnTo>
                  <a:pt x="1720976" y="94854"/>
                </a:lnTo>
                <a:lnTo>
                  <a:pt x="1765110" y="109963"/>
                </a:lnTo>
                <a:lnTo>
                  <a:pt x="1806194" y="125956"/>
                </a:lnTo>
                <a:lnTo>
                  <a:pt x="1844078" y="142783"/>
                </a:lnTo>
                <a:lnTo>
                  <a:pt x="1878612" y="160398"/>
                </a:lnTo>
                <a:lnTo>
                  <a:pt x="1937027" y="197794"/>
                </a:lnTo>
                <a:lnTo>
                  <a:pt x="1980240" y="237758"/>
                </a:lnTo>
                <a:lnTo>
                  <a:pt x="2007048" y="279906"/>
                </a:lnTo>
                <a:lnTo>
                  <a:pt x="2016252" y="323850"/>
                </a:lnTo>
                <a:lnTo>
                  <a:pt x="2013926" y="346022"/>
                </a:lnTo>
                <a:lnTo>
                  <a:pt x="1995770" y="389116"/>
                </a:lnTo>
                <a:lnTo>
                  <a:pt x="1960609" y="430220"/>
                </a:lnTo>
                <a:lnTo>
                  <a:pt x="1909645" y="468948"/>
                </a:lnTo>
                <a:lnTo>
                  <a:pt x="1844078" y="504916"/>
                </a:lnTo>
                <a:lnTo>
                  <a:pt x="1806194" y="521743"/>
                </a:lnTo>
                <a:lnTo>
                  <a:pt x="1765110" y="537736"/>
                </a:lnTo>
                <a:lnTo>
                  <a:pt x="1720977" y="552845"/>
                </a:lnTo>
                <a:lnTo>
                  <a:pt x="1673943" y="567022"/>
                </a:lnTo>
                <a:lnTo>
                  <a:pt x="1624159" y="580220"/>
                </a:lnTo>
                <a:lnTo>
                  <a:pt x="1571776" y="592390"/>
                </a:lnTo>
                <a:lnTo>
                  <a:pt x="1516944" y="603484"/>
                </a:lnTo>
                <a:lnTo>
                  <a:pt x="1459812" y="613453"/>
                </a:lnTo>
                <a:lnTo>
                  <a:pt x="1400532" y="622249"/>
                </a:lnTo>
                <a:lnTo>
                  <a:pt x="1339252" y="629825"/>
                </a:lnTo>
                <a:lnTo>
                  <a:pt x="1276124" y="636131"/>
                </a:lnTo>
                <a:lnTo>
                  <a:pt x="1211297" y="641120"/>
                </a:lnTo>
                <a:lnTo>
                  <a:pt x="1144921" y="644743"/>
                </a:lnTo>
                <a:lnTo>
                  <a:pt x="1077147" y="646952"/>
                </a:lnTo>
                <a:lnTo>
                  <a:pt x="1008125" y="647700"/>
                </a:lnTo>
                <a:lnTo>
                  <a:pt x="939104" y="646952"/>
                </a:lnTo>
                <a:lnTo>
                  <a:pt x="871330" y="644743"/>
                </a:lnTo>
                <a:lnTo>
                  <a:pt x="804954" y="641120"/>
                </a:lnTo>
                <a:lnTo>
                  <a:pt x="740127" y="636131"/>
                </a:lnTo>
                <a:lnTo>
                  <a:pt x="676999" y="629825"/>
                </a:lnTo>
                <a:lnTo>
                  <a:pt x="615719" y="622249"/>
                </a:lnTo>
                <a:lnTo>
                  <a:pt x="556439" y="613453"/>
                </a:lnTo>
                <a:lnTo>
                  <a:pt x="499307" y="603484"/>
                </a:lnTo>
                <a:lnTo>
                  <a:pt x="444475" y="592390"/>
                </a:lnTo>
                <a:lnTo>
                  <a:pt x="392092" y="580220"/>
                </a:lnTo>
                <a:lnTo>
                  <a:pt x="342308" y="567022"/>
                </a:lnTo>
                <a:lnTo>
                  <a:pt x="295275" y="552845"/>
                </a:lnTo>
                <a:lnTo>
                  <a:pt x="251141" y="537736"/>
                </a:lnTo>
                <a:lnTo>
                  <a:pt x="210057" y="521743"/>
                </a:lnTo>
                <a:lnTo>
                  <a:pt x="172173" y="504916"/>
                </a:lnTo>
                <a:lnTo>
                  <a:pt x="137639" y="487301"/>
                </a:lnTo>
                <a:lnTo>
                  <a:pt x="79224" y="449905"/>
                </a:lnTo>
                <a:lnTo>
                  <a:pt x="36011" y="409941"/>
                </a:lnTo>
                <a:lnTo>
                  <a:pt x="9203" y="367793"/>
                </a:lnTo>
                <a:lnTo>
                  <a:pt x="0" y="323850"/>
                </a:lnTo>
                <a:close/>
              </a:path>
            </a:pathLst>
          </a:custGeom>
          <a:solidFill>
            <a:srgbClr val="C5FDFD"/>
          </a:solidFill>
          <a:ln w="38100">
            <a:solidFill>
              <a:schemeClr val="accent5">
                <a:lumMod val="75000"/>
              </a:schemeClr>
            </a:solidFill>
          </a:ln>
        </p:spPr>
        <p:txBody>
          <a:bodyPr wrap="square" lIns="0" tIns="0" rIns="0" bIns="0" rtlCol="0"/>
          <a:lstStyle/>
          <a:p>
            <a:endParaRPr/>
          </a:p>
        </p:txBody>
      </p:sp>
      <p:sp>
        <p:nvSpPr>
          <p:cNvPr id="26" name="object 26"/>
          <p:cNvSpPr/>
          <p:nvPr/>
        </p:nvSpPr>
        <p:spPr>
          <a:xfrm>
            <a:off x="2839213" y="5535167"/>
            <a:ext cx="1786126" cy="679704"/>
          </a:xfrm>
          <a:prstGeom prst="rect">
            <a:avLst/>
          </a:prstGeom>
          <a:blipFill>
            <a:blip r:embed="rId10" cstate="print"/>
            <a:stretch>
              <a:fillRect/>
            </a:stretch>
          </a:blipFill>
        </p:spPr>
        <p:txBody>
          <a:bodyPr wrap="square" lIns="0" tIns="0" rIns="0" bIns="0" rtlCol="0"/>
          <a:lstStyle/>
          <a:p>
            <a:endParaRPr/>
          </a:p>
        </p:txBody>
      </p:sp>
      <p:sp>
        <p:nvSpPr>
          <p:cNvPr id="27" name="object 27"/>
          <p:cNvSpPr/>
          <p:nvPr/>
        </p:nvSpPr>
        <p:spPr>
          <a:xfrm>
            <a:off x="7175753" y="5548121"/>
            <a:ext cx="2016761" cy="647700"/>
          </a:xfrm>
          <a:custGeom>
            <a:avLst/>
            <a:gdLst/>
            <a:ahLst/>
            <a:cxnLst/>
            <a:rect l="l" t="t" r="r" b="b"/>
            <a:pathLst>
              <a:path w="2016759" h="647700">
                <a:moveTo>
                  <a:pt x="0" y="323849"/>
                </a:moveTo>
                <a:lnTo>
                  <a:pt x="9203" y="279906"/>
                </a:lnTo>
                <a:lnTo>
                  <a:pt x="36011" y="237758"/>
                </a:lnTo>
                <a:lnTo>
                  <a:pt x="79224" y="197794"/>
                </a:lnTo>
                <a:lnTo>
                  <a:pt x="137639" y="160398"/>
                </a:lnTo>
                <a:lnTo>
                  <a:pt x="172173" y="142783"/>
                </a:lnTo>
                <a:lnTo>
                  <a:pt x="210057" y="125956"/>
                </a:lnTo>
                <a:lnTo>
                  <a:pt x="251141" y="109963"/>
                </a:lnTo>
                <a:lnTo>
                  <a:pt x="295275" y="94854"/>
                </a:lnTo>
                <a:lnTo>
                  <a:pt x="342308" y="80677"/>
                </a:lnTo>
                <a:lnTo>
                  <a:pt x="392092" y="67479"/>
                </a:lnTo>
                <a:lnTo>
                  <a:pt x="444475" y="55309"/>
                </a:lnTo>
                <a:lnTo>
                  <a:pt x="499307" y="44215"/>
                </a:lnTo>
                <a:lnTo>
                  <a:pt x="556439" y="34246"/>
                </a:lnTo>
                <a:lnTo>
                  <a:pt x="615719" y="25450"/>
                </a:lnTo>
                <a:lnTo>
                  <a:pt x="676999" y="17874"/>
                </a:lnTo>
                <a:lnTo>
                  <a:pt x="740127" y="11568"/>
                </a:lnTo>
                <a:lnTo>
                  <a:pt x="804954" y="6579"/>
                </a:lnTo>
                <a:lnTo>
                  <a:pt x="871330" y="2956"/>
                </a:lnTo>
                <a:lnTo>
                  <a:pt x="939104" y="747"/>
                </a:lnTo>
                <a:lnTo>
                  <a:pt x="1008126" y="0"/>
                </a:lnTo>
                <a:lnTo>
                  <a:pt x="1077147" y="747"/>
                </a:lnTo>
                <a:lnTo>
                  <a:pt x="1144921" y="2956"/>
                </a:lnTo>
                <a:lnTo>
                  <a:pt x="1211297" y="6579"/>
                </a:lnTo>
                <a:lnTo>
                  <a:pt x="1276124" y="11568"/>
                </a:lnTo>
                <a:lnTo>
                  <a:pt x="1339252" y="17874"/>
                </a:lnTo>
                <a:lnTo>
                  <a:pt x="1400532" y="25450"/>
                </a:lnTo>
                <a:lnTo>
                  <a:pt x="1459812" y="34246"/>
                </a:lnTo>
                <a:lnTo>
                  <a:pt x="1516944" y="44215"/>
                </a:lnTo>
                <a:lnTo>
                  <a:pt x="1571776" y="55309"/>
                </a:lnTo>
                <a:lnTo>
                  <a:pt x="1624159" y="67479"/>
                </a:lnTo>
                <a:lnTo>
                  <a:pt x="1673943" y="80677"/>
                </a:lnTo>
                <a:lnTo>
                  <a:pt x="1720977" y="94854"/>
                </a:lnTo>
                <a:lnTo>
                  <a:pt x="1765110" y="109963"/>
                </a:lnTo>
                <a:lnTo>
                  <a:pt x="1806194" y="125956"/>
                </a:lnTo>
                <a:lnTo>
                  <a:pt x="1844078" y="142783"/>
                </a:lnTo>
                <a:lnTo>
                  <a:pt x="1878612" y="160398"/>
                </a:lnTo>
                <a:lnTo>
                  <a:pt x="1937027" y="197794"/>
                </a:lnTo>
                <a:lnTo>
                  <a:pt x="1980240" y="237758"/>
                </a:lnTo>
                <a:lnTo>
                  <a:pt x="2007048" y="279906"/>
                </a:lnTo>
                <a:lnTo>
                  <a:pt x="2016252" y="323849"/>
                </a:lnTo>
                <a:lnTo>
                  <a:pt x="2013926" y="346022"/>
                </a:lnTo>
                <a:lnTo>
                  <a:pt x="1995770" y="389116"/>
                </a:lnTo>
                <a:lnTo>
                  <a:pt x="1960609" y="430220"/>
                </a:lnTo>
                <a:lnTo>
                  <a:pt x="1909645" y="468948"/>
                </a:lnTo>
                <a:lnTo>
                  <a:pt x="1844078" y="504916"/>
                </a:lnTo>
                <a:lnTo>
                  <a:pt x="1806194" y="521743"/>
                </a:lnTo>
                <a:lnTo>
                  <a:pt x="1765110" y="537736"/>
                </a:lnTo>
                <a:lnTo>
                  <a:pt x="1720977" y="552845"/>
                </a:lnTo>
                <a:lnTo>
                  <a:pt x="1673943" y="567022"/>
                </a:lnTo>
                <a:lnTo>
                  <a:pt x="1624159" y="580220"/>
                </a:lnTo>
                <a:lnTo>
                  <a:pt x="1571776" y="592390"/>
                </a:lnTo>
                <a:lnTo>
                  <a:pt x="1516944" y="603484"/>
                </a:lnTo>
                <a:lnTo>
                  <a:pt x="1459812" y="613453"/>
                </a:lnTo>
                <a:lnTo>
                  <a:pt x="1400532" y="622249"/>
                </a:lnTo>
                <a:lnTo>
                  <a:pt x="1339252" y="629825"/>
                </a:lnTo>
                <a:lnTo>
                  <a:pt x="1276124" y="636131"/>
                </a:lnTo>
                <a:lnTo>
                  <a:pt x="1211297" y="641120"/>
                </a:lnTo>
                <a:lnTo>
                  <a:pt x="1144921" y="644743"/>
                </a:lnTo>
                <a:lnTo>
                  <a:pt x="1077147" y="646952"/>
                </a:lnTo>
                <a:lnTo>
                  <a:pt x="1008126" y="647699"/>
                </a:lnTo>
                <a:lnTo>
                  <a:pt x="939104" y="646952"/>
                </a:lnTo>
                <a:lnTo>
                  <a:pt x="871330" y="644743"/>
                </a:lnTo>
                <a:lnTo>
                  <a:pt x="804954" y="641120"/>
                </a:lnTo>
                <a:lnTo>
                  <a:pt x="740127" y="636131"/>
                </a:lnTo>
                <a:lnTo>
                  <a:pt x="676999" y="629825"/>
                </a:lnTo>
                <a:lnTo>
                  <a:pt x="615719" y="622249"/>
                </a:lnTo>
                <a:lnTo>
                  <a:pt x="556439" y="613453"/>
                </a:lnTo>
                <a:lnTo>
                  <a:pt x="499307" y="603484"/>
                </a:lnTo>
                <a:lnTo>
                  <a:pt x="444475" y="592390"/>
                </a:lnTo>
                <a:lnTo>
                  <a:pt x="392092" y="580220"/>
                </a:lnTo>
                <a:lnTo>
                  <a:pt x="342308" y="567022"/>
                </a:lnTo>
                <a:lnTo>
                  <a:pt x="295274" y="552845"/>
                </a:lnTo>
                <a:lnTo>
                  <a:pt x="251141" y="537736"/>
                </a:lnTo>
                <a:lnTo>
                  <a:pt x="210057" y="521743"/>
                </a:lnTo>
                <a:lnTo>
                  <a:pt x="172173" y="504916"/>
                </a:lnTo>
                <a:lnTo>
                  <a:pt x="137639" y="487301"/>
                </a:lnTo>
                <a:lnTo>
                  <a:pt x="79224" y="449905"/>
                </a:lnTo>
                <a:lnTo>
                  <a:pt x="36011" y="409941"/>
                </a:lnTo>
                <a:lnTo>
                  <a:pt x="9203" y="367793"/>
                </a:lnTo>
                <a:lnTo>
                  <a:pt x="0" y="323849"/>
                </a:lnTo>
                <a:close/>
              </a:path>
            </a:pathLst>
          </a:custGeom>
          <a:solidFill>
            <a:srgbClr val="C5FDFD"/>
          </a:solidFill>
          <a:ln w="38100">
            <a:solidFill>
              <a:schemeClr val="accent5">
                <a:lumMod val="75000"/>
              </a:schemeClr>
            </a:solidFill>
          </a:ln>
        </p:spPr>
        <p:txBody>
          <a:bodyPr wrap="square" lIns="0" tIns="0" rIns="0" bIns="0" rtlCol="0"/>
          <a:lstStyle/>
          <a:p>
            <a:endParaRPr/>
          </a:p>
        </p:txBody>
      </p:sp>
      <p:sp>
        <p:nvSpPr>
          <p:cNvPr id="28" name="object 28"/>
          <p:cNvSpPr txBox="1"/>
          <p:nvPr/>
        </p:nvSpPr>
        <p:spPr>
          <a:xfrm>
            <a:off x="5486400" y="5334000"/>
            <a:ext cx="3623308" cy="751488"/>
          </a:xfrm>
          <a:prstGeom prst="rect">
            <a:avLst/>
          </a:prstGeom>
        </p:spPr>
        <p:txBody>
          <a:bodyPr vert="horz" wrap="square" lIns="0" tIns="12700" rIns="0" bIns="0" rtlCol="0">
            <a:spAutoFit/>
          </a:bodyPr>
          <a:lstStyle/>
          <a:p>
            <a:pPr marL="2111375">
              <a:lnSpc>
                <a:spcPct val="100000"/>
              </a:lnSpc>
              <a:spcBef>
                <a:spcPts val="100"/>
              </a:spcBef>
              <a:tabLst>
                <a:tab pos="6663690" algn="l"/>
              </a:tabLst>
            </a:pPr>
            <a:r>
              <a:rPr sz="2400" dirty="0">
                <a:solidFill>
                  <a:srgbClr val="FFFFFF"/>
                </a:solidFill>
                <a:latin typeface="Times New Roman"/>
                <a:cs typeface="Times New Roman"/>
              </a:rPr>
              <a:t>	</a:t>
            </a:r>
            <a:r>
              <a:rPr sz="2400" spc="-5" dirty="0" err="1">
                <a:latin typeface="Times New Roman"/>
                <a:cs typeface="Times New Roman"/>
              </a:rPr>
              <a:t>Вариант</a:t>
            </a:r>
            <a:r>
              <a:rPr sz="2400" spc="-55" dirty="0">
                <a:latin typeface="Times New Roman"/>
                <a:cs typeface="Times New Roman"/>
              </a:rPr>
              <a:t> </a:t>
            </a:r>
            <a:r>
              <a:rPr sz="2400" dirty="0">
                <a:latin typeface="Times New Roman"/>
                <a:cs typeface="Times New Roman"/>
              </a:rPr>
              <a:t>В</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1"/>
          <p:cNvSpPr>
            <a:spLocks noChangeArrowheads="1"/>
          </p:cNvSpPr>
          <p:nvPr/>
        </p:nvSpPr>
        <p:spPr bwMode="auto">
          <a:xfrm>
            <a:off x="990600" y="152400"/>
            <a:ext cx="10058523" cy="76944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2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Алгоритм диагностических мероприятий у больных с хроническим кашлем. </a:t>
            </a:r>
            <a:endParaRPr kumimoji="0" lang="ru-RU" sz="2200" b="0" i="0" u="none" strike="noStrike" cap="none" normalizeH="0" baseline="0" dirty="0">
              <a:ln>
                <a:noFill/>
              </a:ln>
              <a:solidFill>
                <a:srgbClr val="002060"/>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22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Вариант А.</a:t>
            </a:r>
            <a:endParaRPr kumimoji="0" lang="ru-RU" sz="2200" b="0" i="0" u="none" strike="noStrike" cap="none" normalizeH="0" baseline="0" dirty="0">
              <a:ln>
                <a:noFill/>
              </a:ln>
              <a:solidFill>
                <a:srgbClr val="002060"/>
              </a:solidFill>
              <a:effectLst/>
              <a:latin typeface="Times New Roman" pitchFamily="18" charset="0"/>
              <a:cs typeface="Times New Roman" pitchFamily="18" charset="0"/>
            </a:endParaRPr>
          </a:p>
        </p:txBody>
      </p:sp>
      <p:sp>
        <p:nvSpPr>
          <p:cNvPr id="92162" name="AutoShape 2"/>
          <p:cNvSpPr>
            <a:spLocks noChangeShapeType="1"/>
          </p:cNvSpPr>
          <p:nvPr/>
        </p:nvSpPr>
        <p:spPr bwMode="auto">
          <a:xfrm flipH="1">
            <a:off x="2590800" y="1295400"/>
            <a:ext cx="1146175" cy="347663"/>
          </a:xfrm>
          <a:prstGeom prst="straightConnector1">
            <a:avLst/>
          </a:prstGeom>
          <a:ln>
            <a:headEnd/>
            <a:tailEnd type="triangle" w="med" len="med"/>
          </a:ln>
        </p:spPr>
        <p:style>
          <a:lnRef idx="3">
            <a:schemeClr val="accent6"/>
          </a:lnRef>
          <a:fillRef idx="0">
            <a:schemeClr val="accent6"/>
          </a:fillRef>
          <a:effectRef idx="2">
            <a:schemeClr val="accent6"/>
          </a:effectRef>
          <a:fontRef idx="minor">
            <a:schemeClr val="tx1"/>
          </a:fontRef>
        </p:style>
        <p:txBody>
          <a:bodyPr vert="horz" wrap="square" lIns="91440" tIns="45720" rIns="91440" bIns="45720" numCol="1" anchor="t" anchorCtr="0" compatLnSpc="1">
            <a:prstTxWarp prst="textNoShape">
              <a:avLst/>
            </a:prstTxWarp>
          </a:bodyPr>
          <a:lstStyle/>
          <a:p>
            <a:endParaRPr lang="ru-RU"/>
          </a:p>
        </p:txBody>
      </p:sp>
      <p:sp>
        <p:nvSpPr>
          <p:cNvPr id="92163" name="AutoShape 3"/>
          <p:cNvSpPr>
            <a:spLocks noChangeShapeType="1"/>
          </p:cNvSpPr>
          <p:nvPr/>
        </p:nvSpPr>
        <p:spPr bwMode="auto">
          <a:xfrm>
            <a:off x="7239000" y="1295400"/>
            <a:ext cx="720725" cy="390525"/>
          </a:xfrm>
          <a:prstGeom prst="straightConnector1">
            <a:avLst/>
          </a:prstGeom>
          <a:ln>
            <a:headEnd/>
            <a:tailEnd type="triangle" w="med" len="med"/>
          </a:ln>
        </p:spPr>
        <p:style>
          <a:lnRef idx="3">
            <a:schemeClr val="accent6"/>
          </a:lnRef>
          <a:fillRef idx="0">
            <a:schemeClr val="accent6"/>
          </a:fillRef>
          <a:effectRef idx="2">
            <a:schemeClr val="accent6"/>
          </a:effectRef>
          <a:fontRef idx="minor">
            <a:schemeClr val="tx1"/>
          </a:fontRef>
        </p:style>
        <p:txBody>
          <a:bodyPr vert="horz" wrap="square" lIns="91440" tIns="45720" rIns="91440" bIns="45720" numCol="1" anchor="t" anchorCtr="0" compatLnSpc="1">
            <a:prstTxWarp prst="textNoShape">
              <a:avLst/>
            </a:prstTxWarp>
          </a:bodyPr>
          <a:lstStyle/>
          <a:p>
            <a:endParaRPr lang="ru-RU"/>
          </a:p>
        </p:txBody>
      </p:sp>
      <p:sp>
        <p:nvSpPr>
          <p:cNvPr id="92164" name="Rectangle 4"/>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92165" name="Rectangle 5"/>
          <p:cNvSpPr>
            <a:spLocks noChangeArrowheads="1"/>
          </p:cNvSpPr>
          <p:nvPr/>
        </p:nvSpPr>
        <p:spPr bwMode="auto">
          <a:xfrm>
            <a:off x="1676400" y="914400"/>
            <a:ext cx="8305800" cy="369332"/>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Хронический кашель с рентгенологическими изменениями в грудной клетке</a:t>
            </a:r>
            <a:endParaRPr kumimoji="0" lang="ru-RU" b="0" i="0" u="none" strike="noStrike" cap="none" normalizeH="0" baseline="0" dirty="0">
              <a:ln>
                <a:noFill/>
              </a:ln>
              <a:solidFill>
                <a:srgbClr val="002060"/>
              </a:solidFill>
              <a:effectLst/>
              <a:latin typeface="Arial" pitchFamily="34" charset="0"/>
              <a:cs typeface="Arial" pitchFamily="34" charset="0"/>
            </a:endParaRPr>
          </a:p>
        </p:txBody>
      </p:sp>
      <p:sp>
        <p:nvSpPr>
          <p:cNvPr id="7" name="Прямоугольник 6"/>
          <p:cNvSpPr/>
          <p:nvPr/>
        </p:nvSpPr>
        <p:spPr>
          <a:xfrm>
            <a:off x="1905000" y="1752600"/>
            <a:ext cx="1053494" cy="369332"/>
          </a:xfrm>
          <a:prstGeom prst="rect">
            <a:avLst/>
          </a:prstGeom>
        </p:spPr>
        <p:style>
          <a:lnRef idx="1">
            <a:schemeClr val="dk1"/>
          </a:lnRef>
          <a:fillRef idx="2">
            <a:schemeClr val="dk1"/>
          </a:fillRef>
          <a:effectRef idx="1">
            <a:schemeClr val="dk1"/>
          </a:effectRef>
          <a:fontRef idx="minor">
            <a:schemeClr val="dk1"/>
          </a:fontRef>
        </p:style>
        <p:txBody>
          <a:bodyPr wrap="none">
            <a:spAutoFit/>
          </a:bodyPr>
          <a:lstStyle/>
          <a:p>
            <a:r>
              <a:rPr lang="ru-RU" dirty="0"/>
              <a:t>Легкие </a:t>
            </a:r>
          </a:p>
        </p:txBody>
      </p:sp>
      <p:sp>
        <p:nvSpPr>
          <p:cNvPr id="8" name="Прямоугольник 7"/>
          <p:cNvSpPr/>
          <p:nvPr/>
        </p:nvSpPr>
        <p:spPr>
          <a:xfrm>
            <a:off x="7315200" y="1828800"/>
            <a:ext cx="1184940" cy="369332"/>
          </a:xfrm>
          <a:prstGeom prst="rect">
            <a:avLst/>
          </a:prstGeom>
        </p:spPr>
        <p:style>
          <a:lnRef idx="1">
            <a:schemeClr val="dk1"/>
          </a:lnRef>
          <a:fillRef idx="2">
            <a:schemeClr val="dk1"/>
          </a:fillRef>
          <a:effectRef idx="1">
            <a:schemeClr val="dk1"/>
          </a:effectRef>
          <a:fontRef idx="minor">
            <a:schemeClr val="dk1"/>
          </a:fontRef>
        </p:style>
        <p:txBody>
          <a:bodyPr wrap="none">
            <a:spAutoFit/>
          </a:bodyPr>
          <a:lstStyle/>
          <a:p>
            <a:r>
              <a:rPr lang="ru-RU" dirty="0"/>
              <a:t>Сердце </a:t>
            </a:r>
          </a:p>
        </p:txBody>
      </p:sp>
      <p:sp>
        <p:nvSpPr>
          <p:cNvPr id="9" name="Прямоугольник 8"/>
          <p:cNvSpPr/>
          <p:nvPr/>
        </p:nvSpPr>
        <p:spPr>
          <a:xfrm>
            <a:off x="9601200" y="1828800"/>
            <a:ext cx="1853392" cy="369332"/>
          </a:xfrm>
          <a:prstGeom prst="rect">
            <a:avLst/>
          </a:prstGeom>
        </p:spPr>
        <p:style>
          <a:lnRef idx="1">
            <a:schemeClr val="dk1"/>
          </a:lnRef>
          <a:fillRef idx="2">
            <a:schemeClr val="dk1"/>
          </a:fillRef>
          <a:effectRef idx="1">
            <a:schemeClr val="dk1"/>
          </a:effectRef>
          <a:fontRef idx="minor">
            <a:schemeClr val="dk1"/>
          </a:fontRef>
        </p:style>
        <p:txBody>
          <a:bodyPr wrap="none">
            <a:spAutoFit/>
          </a:bodyPr>
          <a:lstStyle/>
          <a:p>
            <a:r>
              <a:rPr lang="ru-RU" dirty="0"/>
              <a:t>Средостение </a:t>
            </a:r>
          </a:p>
        </p:txBody>
      </p:sp>
      <p:cxnSp>
        <p:nvCxnSpPr>
          <p:cNvPr id="92166" name="AutoShape 6"/>
          <p:cNvCxnSpPr>
            <a:cxnSpLocks noChangeShapeType="1"/>
          </p:cNvCxnSpPr>
          <p:nvPr/>
        </p:nvCxnSpPr>
        <p:spPr bwMode="auto">
          <a:xfrm>
            <a:off x="9753600" y="1295400"/>
            <a:ext cx="720725" cy="388937"/>
          </a:xfrm>
          <a:prstGeom prst="straightConnector1">
            <a:avLst/>
          </a:prstGeom>
          <a:ln>
            <a:headEnd/>
            <a:tailEnd type="triangle" w="med" len="med"/>
          </a:ln>
        </p:spPr>
        <p:style>
          <a:lnRef idx="3">
            <a:schemeClr val="accent6"/>
          </a:lnRef>
          <a:fillRef idx="0">
            <a:schemeClr val="accent6"/>
          </a:fillRef>
          <a:effectRef idx="2">
            <a:schemeClr val="accent6"/>
          </a:effectRef>
          <a:fontRef idx="minor">
            <a:schemeClr val="tx1"/>
          </a:fontRef>
        </p:style>
      </p:cxnSp>
      <p:cxnSp>
        <p:nvCxnSpPr>
          <p:cNvPr id="92167" name="AutoShape 7"/>
          <p:cNvCxnSpPr>
            <a:cxnSpLocks noChangeShapeType="1"/>
          </p:cNvCxnSpPr>
          <p:nvPr/>
        </p:nvCxnSpPr>
        <p:spPr bwMode="auto">
          <a:xfrm>
            <a:off x="838200" y="2514600"/>
            <a:ext cx="4314825" cy="1588"/>
          </a:xfrm>
          <a:prstGeom prst="straightConnector1">
            <a:avLst/>
          </a:prstGeom>
          <a:ln>
            <a:headEnd/>
            <a:tailEnd/>
          </a:ln>
        </p:spPr>
        <p:style>
          <a:lnRef idx="3">
            <a:schemeClr val="accent6"/>
          </a:lnRef>
          <a:fillRef idx="0">
            <a:schemeClr val="accent6"/>
          </a:fillRef>
          <a:effectRef idx="2">
            <a:schemeClr val="accent6"/>
          </a:effectRef>
          <a:fontRef idx="minor">
            <a:schemeClr val="tx1"/>
          </a:fontRef>
        </p:style>
      </p:cxnSp>
      <p:cxnSp>
        <p:nvCxnSpPr>
          <p:cNvPr id="92168" name="AutoShape 8"/>
          <p:cNvCxnSpPr>
            <a:cxnSpLocks noChangeShapeType="1"/>
          </p:cNvCxnSpPr>
          <p:nvPr/>
        </p:nvCxnSpPr>
        <p:spPr bwMode="auto">
          <a:xfrm>
            <a:off x="838200" y="2514600"/>
            <a:ext cx="0" cy="296863"/>
          </a:xfrm>
          <a:prstGeom prst="straightConnector1">
            <a:avLst/>
          </a:prstGeom>
          <a:ln>
            <a:headEnd/>
            <a:tailEnd type="triangle" w="med" len="med"/>
          </a:ln>
        </p:spPr>
        <p:style>
          <a:lnRef idx="3">
            <a:schemeClr val="accent6"/>
          </a:lnRef>
          <a:fillRef idx="0">
            <a:schemeClr val="accent6"/>
          </a:fillRef>
          <a:effectRef idx="2">
            <a:schemeClr val="accent6"/>
          </a:effectRef>
          <a:fontRef idx="minor">
            <a:schemeClr val="tx1"/>
          </a:fontRef>
        </p:style>
      </p:cxnSp>
      <p:cxnSp>
        <p:nvCxnSpPr>
          <p:cNvPr id="92169" name="AutoShape 9"/>
          <p:cNvCxnSpPr>
            <a:cxnSpLocks noChangeShapeType="1"/>
          </p:cNvCxnSpPr>
          <p:nvPr/>
        </p:nvCxnSpPr>
        <p:spPr bwMode="auto">
          <a:xfrm>
            <a:off x="2514600" y="2514600"/>
            <a:ext cx="0" cy="296863"/>
          </a:xfrm>
          <a:prstGeom prst="straightConnector1">
            <a:avLst/>
          </a:prstGeom>
          <a:ln>
            <a:headEnd/>
            <a:tailEnd type="triangle" w="med" len="med"/>
          </a:ln>
        </p:spPr>
        <p:style>
          <a:lnRef idx="3">
            <a:schemeClr val="accent6"/>
          </a:lnRef>
          <a:fillRef idx="0">
            <a:schemeClr val="accent6"/>
          </a:fillRef>
          <a:effectRef idx="2">
            <a:schemeClr val="accent6"/>
          </a:effectRef>
          <a:fontRef idx="minor">
            <a:schemeClr val="tx1"/>
          </a:fontRef>
        </p:style>
      </p:cxnSp>
      <p:cxnSp>
        <p:nvCxnSpPr>
          <p:cNvPr id="92170" name="AutoShape 10"/>
          <p:cNvCxnSpPr>
            <a:cxnSpLocks noChangeShapeType="1"/>
          </p:cNvCxnSpPr>
          <p:nvPr/>
        </p:nvCxnSpPr>
        <p:spPr bwMode="auto">
          <a:xfrm>
            <a:off x="3962400" y="2514600"/>
            <a:ext cx="0" cy="296863"/>
          </a:xfrm>
          <a:prstGeom prst="straightConnector1">
            <a:avLst/>
          </a:prstGeom>
          <a:ln>
            <a:headEnd/>
            <a:tailEnd type="triangle" w="med" len="med"/>
          </a:ln>
        </p:spPr>
        <p:style>
          <a:lnRef idx="3">
            <a:schemeClr val="accent6"/>
          </a:lnRef>
          <a:fillRef idx="0">
            <a:schemeClr val="accent6"/>
          </a:fillRef>
          <a:effectRef idx="2">
            <a:schemeClr val="accent6"/>
          </a:effectRef>
          <a:fontRef idx="minor">
            <a:schemeClr val="tx1"/>
          </a:fontRef>
        </p:style>
      </p:cxnSp>
      <p:cxnSp>
        <p:nvCxnSpPr>
          <p:cNvPr id="92171" name="AutoShape 11"/>
          <p:cNvCxnSpPr>
            <a:cxnSpLocks noChangeShapeType="1"/>
          </p:cNvCxnSpPr>
          <p:nvPr/>
        </p:nvCxnSpPr>
        <p:spPr bwMode="auto">
          <a:xfrm>
            <a:off x="5181600" y="2514600"/>
            <a:ext cx="0" cy="296863"/>
          </a:xfrm>
          <a:prstGeom prst="straightConnector1">
            <a:avLst/>
          </a:prstGeom>
          <a:ln>
            <a:headEnd/>
            <a:tailEnd type="triangle" w="med" len="med"/>
          </a:ln>
        </p:spPr>
        <p:style>
          <a:lnRef idx="3">
            <a:schemeClr val="accent6"/>
          </a:lnRef>
          <a:fillRef idx="0">
            <a:schemeClr val="accent6"/>
          </a:fillRef>
          <a:effectRef idx="2">
            <a:schemeClr val="accent6"/>
          </a:effectRef>
          <a:fontRef idx="minor">
            <a:schemeClr val="tx1"/>
          </a:fontRef>
        </p:style>
      </p:cxnSp>
      <p:sp>
        <p:nvSpPr>
          <p:cNvPr id="26" name="Прямоугольник 25"/>
          <p:cNvSpPr/>
          <p:nvPr/>
        </p:nvSpPr>
        <p:spPr>
          <a:xfrm>
            <a:off x="135786" y="2895600"/>
            <a:ext cx="1659493" cy="830997"/>
          </a:xfrm>
          <a:prstGeom prst="rect">
            <a:avLst/>
          </a:prstGeom>
        </p:spPr>
        <p:style>
          <a:lnRef idx="2">
            <a:schemeClr val="accent6"/>
          </a:lnRef>
          <a:fillRef idx="1">
            <a:schemeClr val="lt1"/>
          </a:fillRef>
          <a:effectRef idx="0">
            <a:schemeClr val="accent6"/>
          </a:effectRef>
          <a:fontRef idx="minor">
            <a:schemeClr val="dk1"/>
          </a:fontRef>
        </p:style>
        <p:txBody>
          <a:bodyPr wrap="none">
            <a:spAutoFit/>
          </a:bodyPr>
          <a:lstStyle/>
          <a:p>
            <a:pPr algn="ctr"/>
            <a:r>
              <a:rPr lang="ru-RU" sz="1600" dirty="0">
                <a:solidFill>
                  <a:srgbClr val="002060"/>
                </a:solidFill>
                <a:latin typeface="Times New Roman" pitchFamily="18" charset="0"/>
                <a:cs typeface="Times New Roman" pitchFamily="18" charset="0"/>
              </a:rPr>
              <a:t>Расширенный</a:t>
            </a:r>
          </a:p>
          <a:p>
            <a:pPr algn="ctr"/>
            <a:r>
              <a:rPr lang="ru-RU" sz="1600" dirty="0">
                <a:solidFill>
                  <a:srgbClr val="002060"/>
                </a:solidFill>
                <a:latin typeface="Times New Roman" pitchFamily="18" charset="0"/>
                <a:cs typeface="Times New Roman" pitchFamily="18" charset="0"/>
              </a:rPr>
              <a:t>бесструктурный </a:t>
            </a:r>
          </a:p>
          <a:p>
            <a:pPr algn="ctr"/>
            <a:r>
              <a:rPr lang="ru-RU" sz="1600" dirty="0">
                <a:solidFill>
                  <a:srgbClr val="002060"/>
                </a:solidFill>
                <a:latin typeface="Times New Roman" pitchFamily="18" charset="0"/>
                <a:cs typeface="Times New Roman" pitchFamily="18" charset="0"/>
              </a:rPr>
              <a:t>корень</a:t>
            </a:r>
          </a:p>
        </p:txBody>
      </p:sp>
      <p:sp>
        <p:nvSpPr>
          <p:cNvPr id="27" name="Прямоугольник 26"/>
          <p:cNvSpPr/>
          <p:nvPr/>
        </p:nvSpPr>
        <p:spPr>
          <a:xfrm>
            <a:off x="1905000" y="2895600"/>
            <a:ext cx="1805879" cy="830997"/>
          </a:xfrm>
          <a:prstGeom prst="rect">
            <a:avLst/>
          </a:prstGeom>
        </p:spPr>
        <p:style>
          <a:lnRef idx="2">
            <a:schemeClr val="accent6"/>
          </a:lnRef>
          <a:fillRef idx="1">
            <a:schemeClr val="lt1"/>
          </a:fillRef>
          <a:effectRef idx="0">
            <a:schemeClr val="accent6"/>
          </a:effectRef>
          <a:fontRef idx="minor">
            <a:schemeClr val="dk1"/>
          </a:fontRef>
        </p:style>
        <p:txBody>
          <a:bodyPr wrap="none">
            <a:spAutoFit/>
          </a:bodyPr>
          <a:lstStyle/>
          <a:p>
            <a:pPr algn="ctr"/>
            <a:r>
              <a:rPr lang="ru-RU" sz="1600" dirty="0">
                <a:solidFill>
                  <a:srgbClr val="002060"/>
                </a:solidFill>
                <a:latin typeface="Times New Roman" pitchFamily="18" charset="0"/>
                <a:cs typeface="Times New Roman" pitchFamily="18" charset="0"/>
              </a:rPr>
              <a:t>Очаговые</a:t>
            </a:r>
          </a:p>
          <a:p>
            <a:pPr algn="ctr"/>
            <a:r>
              <a:rPr lang="ru-RU" sz="1600" dirty="0">
                <a:solidFill>
                  <a:srgbClr val="002060"/>
                </a:solidFill>
                <a:latin typeface="Times New Roman" pitchFamily="18" charset="0"/>
                <a:cs typeface="Times New Roman" pitchFamily="18" charset="0"/>
              </a:rPr>
              <a:t>инфильтративные </a:t>
            </a:r>
          </a:p>
          <a:p>
            <a:pPr algn="ctr"/>
            <a:r>
              <a:rPr lang="ru-RU" sz="1600" dirty="0">
                <a:solidFill>
                  <a:srgbClr val="002060"/>
                </a:solidFill>
                <a:latin typeface="Times New Roman" pitchFamily="18" charset="0"/>
                <a:cs typeface="Times New Roman" pitchFamily="18" charset="0"/>
              </a:rPr>
              <a:t>тени</a:t>
            </a:r>
          </a:p>
        </p:txBody>
      </p:sp>
      <p:sp>
        <p:nvSpPr>
          <p:cNvPr id="28" name="Прямоугольник 27"/>
          <p:cNvSpPr/>
          <p:nvPr/>
        </p:nvSpPr>
        <p:spPr>
          <a:xfrm>
            <a:off x="3886200" y="2895600"/>
            <a:ext cx="1082348" cy="400110"/>
          </a:xfrm>
          <a:prstGeom prst="rect">
            <a:avLst/>
          </a:prstGeom>
        </p:spPr>
        <p:style>
          <a:lnRef idx="2">
            <a:schemeClr val="accent6"/>
          </a:lnRef>
          <a:fillRef idx="1">
            <a:schemeClr val="lt1"/>
          </a:fillRef>
          <a:effectRef idx="0">
            <a:schemeClr val="accent6"/>
          </a:effectRef>
          <a:fontRef idx="minor">
            <a:schemeClr val="dk1"/>
          </a:fontRef>
        </p:style>
        <p:txBody>
          <a:bodyPr wrap="none">
            <a:spAutoFit/>
          </a:bodyPr>
          <a:lstStyle/>
          <a:p>
            <a:r>
              <a:rPr lang="ru-RU" sz="2000" dirty="0">
                <a:solidFill>
                  <a:srgbClr val="002060"/>
                </a:solidFill>
                <a:latin typeface="Times New Roman" pitchFamily="18" charset="0"/>
                <a:cs typeface="Times New Roman" pitchFamily="18" charset="0"/>
              </a:rPr>
              <a:t>Фиброз</a:t>
            </a:r>
            <a:r>
              <a:rPr lang="ru-RU" sz="2000" dirty="0"/>
              <a:t> </a:t>
            </a:r>
          </a:p>
        </p:txBody>
      </p:sp>
      <p:sp>
        <p:nvSpPr>
          <p:cNvPr id="29" name="Прямоугольник 28"/>
          <p:cNvSpPr/>
          <p:nvPr/>
        </p:nvSpPr>
        <p:spPr>
          <a:xfrm>
            <a:off x="5105400" y="2895600"/>
            <a:ext cx="985976" cy="400110"/>
          </a:xfrm>
          <a:prstGeom prst="rect">
            <a:avLst/>
          </a:prstGeom>
        </p:spPr>
        <p:style>
          <a:lnRef idx="2">
            <a:schemeClr val="accent6"/>
          </a:lnRef>
          <a:fillRef idx="1">
            <a:schemeClr val="lt1"/>
          </a:fillRef>
          <a:effectRef idx="0">
            <a:schemeClr val="accent6"/>
          </a:effectRef>
          <a:fontRef idx="minor">
            <a:schemeClr val="dk1"/>
          </a:fontRef>
        </p:style>
        <p:txBody>
          <a:bodyPr wrap="none">
            <a:spAutoFit/>
          </a:bodyPr>
          <a:lstStyle/>
          <a:p>
            <a:r>
              <a:rPr lang="ru-RU" sz="2000" dirty="0">
                <a:solidFill>
                  <a:srgbClr val="002060"/>
                </a:solidFill>
                <a:latin typeface="Times New Roman" pitchFamily="18" charset="0"/>
                <a:cs typeface="Times New Roman" pitchFamily="18" charset="0"/>
              </a:rPr>
              <a:t>Застой</a:t>
            </a:r>
            <a:r>
              <a:rPr lang="ru-RU" sz="2000" dirty="0"/>
              <a:t> </a:t>
            </a:r>
          </a:p>
        </p:txBody>
      </p:sp>
      <p:sp>
        <p:nvSpPr>
          <p:cNvPr id="31" name="Прямоугольник 30"/>
          <p:cNvSpPr/>
          <p:nvPr/>
        </p:nvSpPr>
        <p:spPr>
          <a:xfrm>
            <a:off x="304800" y="4114800"/>
            <a:ext cx="1156855" cy="830997"/>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pPr algn="ctr"/>
            <a:r>
              <a:rPr lang="ru-RU" sz="1600" dirty="0">
                <a:solidFill>
                  <a:srgbClr val="002060"/>
                </a:solidFill>
                <a:latin typeface="Times New Roman" pitchFamily="18" charset="0"/>
                <a:cs typeface="Times New Roman" pitchFamily="18" charset="0"/>
              </a:rPr>
              <a:t>Опухоли</a:t>
            </a:r>
          </a:p>
          <a:p>
            <a:pPr algn="ctr"/>
            <a:r>
              <a:rPr lang="ru-RU" sz="1600" dirty="0" err="1">
                <a:solidFill>
                  <a:srgbClr val="002060"/>
                </a:solidFill>
                <a:latin typeface="Times New Roman" pitchFamily="18" charset="0"/>
                <a:cs typeface="Times New Roman" pitchFamily="18" charset="0"/>
              </a:rPr>
              <a:t>Лимфомы</a:t>
            </a:r>
            <a:endParaRPr lang="ru-RU" sz="1600" dirty="0">
              <a:solidFill>
                <a:srgbClr val="002060"/>
              </a:solidFill>
              <a:latin typeface="Times New Roman" pitchFamily="18" charset="0"/>
              <a:cs typeface="Times New Roman" pitchFamily="18" charset="0"/>
            </a:endParaRPr>
          </a:p>
          <a:p>
            <a:pPr algn="ctr"/>
            <a:r>
              <a:rPr lang="ru-RU" sz="1600" dirty="0" err="1">
                <a:solidFill>
                  <a:srgbClr val="002060"/>
                </a:solidFill>
                <a:latin typeface="Times New Roman" pitchFamily="18" charset="0"/>
                <a:cs typeface="Times New Roman" pitchFamily="18" charset="0"/>
              </a:rPr>
              <a:t>Саркоидоз</a:t>
            </a:r>
            <a:r>
              <a:rPr lang="ru-RU" sz="1600" dirty="0">
                <a:solidFill>
                  <a:srgbClr val="002060"/>
                </a:solidFill>
                <a:latin typeface="Times New Roman" pitchFamily="18" charset="0"/>
                <a:cs typeface="Times New Roman" pitchFamily="18" charset="0"/>
              </a:rPr>
              <a:t> </a:t>
            </a:r>
          </a:p>
        </p:txBody>
      </p:sp>
      <p:sp>
        <p:nvSpPr>
          <p:cNvPr id="32" name="Прямоугольник 31"/>
          <p:cNvSpPr/>
          <p:nvPr/>
        </p:nvSpPr>
        <p:spPr>
          <a:xfrm>
            <a:off x="1676400" y="4114800"/>
            <a:ext cx="1191032" cy="830997"/>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pPr algn="ctr"/>
            <a:r>
              <a:rPr lang="ru-RU" sz="1600" dirty="0">
                <a:solidFill>
                  <a:srgbClr val="002060"/>
                </a:solidFill>
                <a:latin typeface="Times New Roman" pitchFamily="18" charset="0"/>
                <a:cs typeface="Times New Roman" pitchFamily="18" charset="0"/>
              </a:rPr>
              <a:t>Опухоли</a:t>
            </a:r>
          </a:p>
          <a:p>
            <a:pPr algn="ctr"/>
            <a:r>
              <a:rPr lang="ru-RU" sz="1600" dirty="0">
                <a:solidFill>
                  <a:srgbClr val="002060"/>
                </a:solidFill>
                <a:latin typeface="Times New Roman" pitchFamily="18" charset="0"/>
                <a:cs typeface="Times New Roman" pitchFamily="18" charset="0"/>
              </a:rPr>
              <a:t>Туберкулез</a:t>
            </a:r>
          </a:p>
          <a:p>
            <a:pPr algn="ctr"/>
            <a:r>
              <a:rPr lang="ru-RU" sz="1600" dirty="0">
                <a:solidFill>
                  <a:srgbClr val="002060"/>
                </a:solidFill>
                <a:latin typeface="Times New Roman" pitchFamily="18" charset="0"/>
                <a:cs typeface="Times New Roman" pitchFamily="18" charset="0"/>
              </a:rPr>
              <a:t>Пневмонии</a:t>
            </a:r>
          </a:p>
        </p:txBody>
      </p:sp>
      <p:sp>
        <p:nvSpPr>
          <p:cNvPr id="33" name="Прямоугольник 32"/>
          <p:cNvSpPr/>
          <p:nvPr/>
        </p:nvSpPr>
        <p:spPr>
          <a:xfrm>
            <a:off x="3048000" y="4191000"/>
            <a:ext cx="1887248" cy="584775"/>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pPr algn="ctr"/>
            <a:r>
              <a:rPr lang="ru-RU" sz="1600" dirty="0">
                <a:solidFill>
                  <a:srgbClr val="002060"/>
                </a:solidFill>
                <a:latin typeface="Times New Roman" pitchFamily="18" charset="0"/>
                <a:cs typeface="Times New Roman" pitchFamily="18" charset="0"/>
              </a:rPr>
              <a:t>Интерстициальный</a:t>
            </a:r>
          </a:p>
          <a:p>
            <a:pPr algn="ctr"/>
            <a:r>
              <a:rPr lang="ru-RU" sz="1600" dirty="0">
                <a:solidFill>
                  <a:srgbClr val="002060"/>
                </a:solidFill>
                <a:latin typeface="Times New Roman" pitchFamily="18" charset="0"/>
                <a:cs typeface="Times New Roman" pitchFamily="18" charset="0"/>
              </a:rPr>
              <a:t>фиброз </a:t>
            </a:r>
          </a:p>
        </p:txBody>
      </p:sp>
      <p:sp>
        <p:nvSpPr>
          <p:cNvPr id="34" name="Прямоугольник 33"/>
          <p:cNvSpPr/>
          <p:nvPr/>
        </p:nvSpPr>
        <p:spPr>
          <a:xfrm>
            <a:off x="5181600" y="4038600"/>
            <a:ext cx="1228863" cy="1077218"/>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pPr algn="ctr"/>
            <a:r>
              <a:rPr lang="ru-RU" sz="1600" dirty="0">
                <a:solidFill>
                  <a:srgbClr val="002060"/>
                </a:solidFill>
                <a:latin typeface="Times New Roman" pitchFamily="18" charset="0"/>
                <a:cs typeface="Times New Roman" pitchFamily="18" charset="0"/>
              </a:rPr>
              <a:t>СН</a:t>
            </a:r>
          </a:p>
          <a:p>
            <a:pPr algn="ctr"/>
            <a:r>
              <a:rPr lang="ru-RU" sz="1600" dirty="0">
                <a:solidFill>
                  <a:srgbClr val="002060"/>
                </a:solidFill>
                <a:latin typeface="Times New Roman" pitchFamily="18" charset="0"/>
                <a:cs typeface="Times New Roman" pitchFamily="18" charset="0"/>
              </a:rPr>
              <a:t>Перикардит</a:t>
            </a:r>
          </a:p>
          <a:p>
            <a:pPr algn="ctr"/>
            <a:r>
              <a:rPr lang="ru-RU" sz="1600" dirty="0">
                <a:solidFill>
                  <a:srgbClr val="002060"/>
                </a:solidFill>
                <a:latin typeface="Times New Roman" pitchFamily="18" charset="0"/>
                <a:cs typeface="Times New Roman" pitchFamily="18" charset="0"/>
              </a:rPr>
              <a:t>ИБС</a:t>
            </a:r>
          </a:p>
          <a:p>
            <a:pPr algn="ctr"/>
            <a:r>
              <a:rPr lang="ru-RU" sz="1600" dirty="0">
                <a:solidFill>
                  <a:srgbClr val="002060"/>
                </a:solidFill>
                <a:latin typeface="Times New Roman" pitchFamily="18" charset="0"/>
                <a:cs typeface="Times New Roman" pitchFamily="18" charset="0"/>
              </a:rPr>
              <a:t>АГ </a:t>
            </a:r>
          </a:p>
        </p:txBody>
      </p:sp>
      <p:sp>
        <p:nvSpPr>
          <p:cNvPr id="35" name="Прямоугольник 34"/>
          <p:cNvSpPr/>
          <p:nvPr/>
        </p:nvSpPr>
        <p:spPr>
          <a:xfrm>
            <a:off x="228600" y="5486400"/>
            <a:ext cx="1752600" cy="1077218"/>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ctr"/>
            <a:r>
              <a:rPr lang="ru-RU" sz="1600" dirty="0">
                <a:solidFill>
                  <a:srgbClr val="002060"/>
                </a:solidFill>
                <a:latin typeface="Times New Roman" pitchFamily="18" charset="0"/>
                <a:cs typeface="Times New Roman" pitchFamily="18" charset="0"/>
              </a:rPr>
              <a:t>КТ</a:t>
            </a:r>
          </a:p>
          <a:p>
            <a:pPr algn="ctr"/>
            <a:r>
              <a:rPr lang="ru-RU" sz="1600" dirty="0">
                <a:solidFill>
                  <a:srgbClr val="002060"/>
                </a:solidFill>
                <a:latin typeface="Times New Roman" pitchFamily="18" charset="0"/>
                <a:cs typeface="Times New Roman" pitchFamily="18" charset="0"/>
              </a:rPr>
              <a:t>Бронхоскопия</a:t>
            </a:r>
          </a:p>
          <a:p>
            <a:pPr algn="ctr"/>
            <a:r>
              <a:rPr lang="ru-RU" sz="1600" dirty="0" err="1">
                <a:solidFill>
                  <a:srgbClr val="002060"/>
                </a:solidFill>
                <a:latin typeface="Times New Roman" pitchFamily="18" charset="0"/>
                <a:cs typeface="Times New Roman" pitchFamily="18" charset="0"/>
              </a:rPr>
              <a:t>Трансбронхиальнаябиопсия</a:t>
            </a:r>
            <a:endParaRPr lang="ru-RU" sz="1600" dirty="0">
              <a:solidFill>
                <a:srgbClr val="002060"/>
              </a:solidFill>
              <a:latin typeface="Times New Roman" pitchFamily="18" charset="0"/>
              <a:cs typeface="Times New Roman" pitchFamily="18" charset="0"/>
            </a:endParaRPr>
          </a:p>
        </p:txBody>
      </p:sp>
      <p:sp>
        <p:nvSpPr>
          <p:cNvPr id="36" name="Прямоугольник 35"/>
          <p:cNvSpPr/>
          <p:nvPr/>
        </p:nvSpPr>
        <p:spPr>
          <a:xfrm>
            <a:off x="2209800" y="5257800"/>
            <a:ext cx="1447800" cy="1323439"/>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ctr"/>
            <a:r>
              <a:rPr lang="ru-RU" sz="1600" dirty="0">
                <a:solidFill>
                  <a:srgbClr val="002060"/>
                </a:solidFill>
                <a:latin typeface="Times New Roman" pitchFamily="18" charset="0"/>
                <a:cs typeface="Times New Roman" pitchFamily="18" charset="0"/>
              </a:rPr>
              <a:t>КТ</a:t>
            </a:r>
          </a:p>
          <a:p>
            <a:pPr algn="ctr"/>
            <a:r>
              <a:rPr lang="ru-RU" sz="1600" dirty="0" err="1">
                <a:solidFill>
                  <a:srgbClr val="002060"/>
                </a:solidFill>
                <a:latin typeface="Times New Roman" pitchFamily="18" charset="0"/>
                <a:cs typeface="Times New Roman" pitchFamily="18" charset="0"/>
              </a:rPr>
              <a:t>Цитолог-е</a:t>
            </a:r>
            <a:r>
              <a:rPr lang="ru-RU" sz="1600" dirty="0">
                <a:solidFill>
                  <a:srgbClr val="002060"/>
                </a:solidFill>
                <a:latin typeface="Times New Roman" pitchFamily="18" charset="0"/>
                <a:cs typeface="Times New Roman" pitchFamily="18" charset="0"/>
              </a:rPr>
              <a:t> и </a:t>
            </a:r>
          </a:p>
          <a:p>
            <a:pPr algn="ctr"/>
            <a:r>
              <a:rPr lang="ru-RU" sz="1600" dirty="0" err="1">
                <a:solidFill>
                  <a:srgbClr val="002060"/>
                </a:solidFill>
                <a:latin typeface="Times New Roman" pitchFamily="18" charset="0"/>
                <a:cs typeface="Times New Roman" pitchFamily="18" charset="0"/>
              </a:rPr>
              <a:t>микробиол-е</a:t>
            </a:r>
            <a:endParaRPr lang="ru-RU" sz="1600" dirty="0">
              <a:solidFill>
                <a:srgbClr val="002060"/>
              </a:solidFill>
              <a:latin typeface="Times New Roman" pitchFamily="18" charset="0"/>
              <a:cs typeface="Times New Roman" pitchFamily="18" charset="0"/>
            </a:endParaRPr>
          </a:p>
          <a:p>
            <a:pPr algn="ctr"/>
            <a:r>
              <a:rPr lang="ru-RU" sz="1600" dirty="0" err="1">
                <a:solidFill>
                  <a:srgbClr val="002060"/>
                </a:solidFill>
                <a:latin typeface="Times New Roman" pitchFamily="18" charset="0"/>
                <a:cs typeface="Times New Roman" pitchFamily="18" charset="0"/>
              </a:rPr>
              <a:t>исслед-е</a:t>
            </a:r>
            <a:endParaRPr lang="ru-RU" sz="1600" dirty="0">
              <a:solidFill>
                <a:srgbClr val="002060"/>
              </a:solidFill>
              <a:latin typeface="Times New Roman" pitchFamily="18" charset="0"/>
              <a:cs typeface="Times New Roman" pitchFamily="18" charset="0"/>
            </a:endParaRPr>
          </a:p>
          <a:p>
            <a:pPr algn="ctr"/>
            <a:r>
              <a:rPr lang="ru-RU" sz="1600" dirty="0">
                <a:solidFill>
                  <a:srgbClr val="002060"/>
                </a:solidFill>
                <a:latin typeface="Times New Roman" pitchFamily="18" charset="0"/>
                <a:cs typeface="Times New Roman" pitchFamily="18" charset="0"/>
              </a:rPr>
              <a:t>мокроты</a:t>
            </a:r>
          </a:p>
        </p:txBody>
      </p:sp>
      <p:sp>
        <p:nvSpPr>
          <p:cNvPr id="37" name="Прямоугольник 36"/>
          <p:cNvSpPr/>
          <p:nvPr/>
        </p:nvSpPr>
        <p:spPr>
          <a:xfrm>
            <a:off x="3962400" y="5715000"/>
            <a:ext cx="1447800" cy="830997"/>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ctr"/>
            <a:r>
              <a:rPr lang="ru-RU" sz="1600" dirty="0">
                <a:solidFill>
                  <a:srgbClr val="002060"/>
                </a:solidFill>
                <a:latin typeface="Times New Roman" pitchFamily="18" charset="0"/>
                <a:cs typeface="Times New Roman" pitchFamily="18" charset="0"/>
              </a:rPr>
              <a:t>КТ</a:t>
            </a:r>
          </a:p>
          <a:p>
            <a:pPr algn="ctr"/>
            <a:r>
              <a:rPr lang="ru-RU" sz="1600" dirty="0">
                <a:solidFill>
                  <a:srgbClr val="002060"/>
                </a:solidFill>
                <a:latin typeface="Times New Roman" pitchFamily="18" charset="0"/>
                <a:cs typeface="Times New Roman" pitchFamily="18" charset="0"/>
              </a:rPr>
              <a:t>Исследование ЖБАЛ</a:t>
            </a:r>
          </a:p>
        </p:txBody>
      </p:sp>
      <p:sp>
        <p:nvSpPr>
          <p:cNvPr id="38" name="Прямоугольник 37"/>
          <p:cNvSpPr/>
          <p:nvPr/>
        </p:nvSpPr>
        <p:spPr>
          <a:xfrm>
            <a:off x="5638800" y="5867400"/>
            <a:ext cx="1066800" cy="400110"/>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ctr"/>
            <a:r>
              <a:rPr lang="ru-RU" sz="2000" dirty="0" err="1">
                <a:solidFill>
                  <a:srgbClr val="002060"/>
                </a:solidFill>
                <a:latin typeface="Times New Roman" pitchFamily="18" charset="0"/>
                <a:cs typeface="Times New Roman" pitchFamily="18" charset="0"/>
              </a:rPr>
              <a:t>ЭхоКГ</a:t>
            </a:r>
            <a:endParaRPr lang="ru-RU" sz="2000" dirty="0">
              <a:solidFill>
                <a:srgbClr val="002060"/>
              </a:solidFill>
              <a:latin typeface="Times New Roman" pitchFamily="18" charset="0"/>
              <a:cs typeface="Times New Roman" pitchFamily="18" charset="0"/>
            </a:endParaRPr>
          </a:p>
        </p:txBody>
      </p:sp>
      <p:sp>
        <p:nvSpPr>
          <p:cNvPr id="39" name="Прямоугольник 38"/>
          <p:cNvSpPr/>
          <p:nvPr/>
        </p:nvSpPr>
        <p:spPr>
          <a:xfrm>
            <a:off x="6934200" y="2819400"/>
            <a:ext cx="1928926" cy="400110"/>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r>
              <a:rPr lang="ru-RU" sz="2000" dirty="0" err="1">
                <a:solidFill>
                  <a:srgbClr val="002060"/>
                </a:solidFill>
                <a:latin typeface="Times New Roman" pitchFamily="18" charset="0"/>
                <a:cs typeface="Times New Roman" pitchFamily="18" charset="0"/>
              </a:rPr>
              <a:t>Кардиомегалия</a:t>
            </a:r>
            <a:r>
              <a:rPr lang="ru-RU" sz="2000" dirty="0">
                <a:solidFill>
                  <a:srgbClr val="002060"/>
                </a:solidFill>
                <a:latin typeface="Times New Roman" pitchFamily="18" charset="0"/>
                <a:cs typeface="Times New Roman" pitchFamily="18" charset="0"/>
              </a:rPr>
              <a:t> </a:t>
            </a:r>
          </a:p>
        </p:txBody>
      </p:sp>
      <p:sp>
        <p:nvSpPr>
          <p:cNvPr id="41" name="Rectangle 21"/>
          <p:cNvSpPr>
            <a:spLocks noChangeArrowheads="1"/>
          </p:cNvSpPr>
          <p:nvPr/>
        </p:nvSpPr>
        <p:spPr bwMode="auto">
          <a:xfrm>
            <a:off x="9525000" y="2819400"/>
            <a:ext cx="2438400" cy="400110"/>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Расширение</a:t>
            </a:r>
            <a:endParaRPr kumimoji="0" lang="ru-RU" sz="2000" b="0" i="0" u="none" strike="noStrike" cap="none" normalizeH="0" baseline="0" dirty="0">
              <a:ln>
                <a:noFill/>
              </a:ln>
              <a:solidFill>
                <a:srgbClr val="002060"/>
              </a:solidFill>
              <a:effectLst/>
              <a:latin typeface="Arial" pitchFamily="34" charset="0"/>
              <a:cs typeface="Arial" pitchFamily="34" charset="0"/>
            </a:endParaRPr>
          </a:p>
        </p:txBody>
      </p:sp>
      <p:sp>
        <p:nvSpPr>
          <p:cNvPr id="42" name="Прямоугольник 41"/>
          <p:cNvSpPr/>
          <p:nvPr/>
        </p:nvSpPr>
        <p:spPr>
          <a:xfrm>
            <a:off x="7010400" y="4038600"/>
            <a:ext cx="1836978" cy="646331"/>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pPr algn="ctr"/>
            <a:r>
              <a:rPr lang="ru-RU" dirty="0">
                <a:solidFill>
                  <a:srgbClr val="002060"/>
                </a:solidFill>
                <a:latin typeface="Times New Roman" pitchFamily="18" charset="0"/>
                <a:cs typeface="Times New Roman" pitchFamily="18" charset="0"/>
              </a:rPr>
              <a:t>Пороки сердца</a:t>
            </a:r>
          </a:p>
          <a:p>
            <a:pPr algn="ctr"/>
            <a:r>
              <a:rPr lang="ru-RU" dirty="0" err="1">
                <a:solidFill>
                  <a:srgbClr val="002060"/>
                </a:solidFill>
                <a:latin typeface="Times New Roman" pitchFamily="18" charset="0"/>
                <a:cs typeface="Times New Roman" pitchFamily="18" charset="0"/>
              </a:rPr>
              <a:t>Кардиомиопатия</a:t>
            </a:r>
            <a:endParaRPr lang="ru-RU" dirty="0">
              <a:solidFill>
                <a:srgbClr val="002060"/>
              </a:solidFill>
              <a:latin typeface="Times New Roman" pitchFamily="18" charset="0"/>
              <a:cs typeface="Times New Roman" pitchFamily="18" charset="0"/>
            </a:endParaRPr>
          </a:p>
        </p:txBody>
      </p:sp>
      <p:sp>
        <p:nvSpPr>
          <p:cNvPr id="43" name="Прямоугольник 42"/>
          <p:cNvSpPr/>
          <p:nvPr/>
        </p:nvSpPr>
        <p:spPr>
          <a:xfrm>
            <a:off x="9677400" y="4038600"/>
            <a:ext cx="2097883" cy="707886"/>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pPr algn="ctr"/>
            <a:r>
              <a:rPr lang="ru-RU" sz="2000" dirty="0">
                <a:solidFill>
                  <a:srgbClr val="002060"/>
                </a:solidFill>
                <a:latin typeface="Times New Roman" pitchFamily="18" charset="0"/>
                <a:cs typeface="Times New Roman" pitchFamily="18" charset="0"/>
              </a:rPr>
              <a:t>Аневризма аорты</a:t>
            </a:r>
          </a:p>
          <a:p>
            <a:pPr algn="ctr"/>
            <a:r>
              <a:rPr lang="ru-RU" sz="2000" dirty="0">
                <a:solidFill>
                  <a:srgbClr val="002060"/>
                </a:solidFill>
                <a:latin typeface="Times New Roman" pitchFamily="18" charset="0"/>
                <a:cs typeface="Times New Roman" pitchFamily="18" charset="0"/>
              </a:rPr>
              <a:t>Опухоли</a:t>
            </a:r>
          </a:p>
        </p:txBody>
      </p:sp>
      <p:sp>
        <p:nvSpPr>
          <p:cNvPr id="44" name="Прямоугольник 43"/>
          <p:cNvSpPr/>
          <p:nvPr/>
        </p:nvSpPr>
        <p:spPr>
          <a:xfrm>
            <a:off x="7239000" y="5410200"/>
            <a:ext cx="1596912" cy="707886"/>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pPr algn="ctr"/>
            <a:r>
              <a:rPr lang="ru-RU" sz="2000" dirty="0" err="1">
                <a:solidFill>
                  <a:srgbClr val="002060"/>
                </a:solidFill>
                <a:latin typeface="Times New Roman" pitchFamily="18" charset="0"/>
                <a:cs typeface="Times New Roman" pitchFamily="18" charset="0"/>
              </a:rPr>
              <a:t>ЭхоКГ</a:t>
            </a:r>
            <a:r>
              <a:rPr lang="ru-RU" sz="2000" dirty="0">
                <a:solidFill>
                  <a:srgbClr val="002060"/>
                </a:solidFill>
                <a:latin typeface="Times New Roman" pitchFamily="18" charset="0"/>
                <a:cs typeface="Times New Roman" pitchFamily="18" charset="0"/>
              </a:rPr>
              <a:t>, </a:t>
            </a:r>
          </a:p>
          <a:p>
            <a:pPr algn="ctr"/>
            <a:r>
              <a:rPr lang="ru-RU" sz="2000" dirty="0">
                <a:solidFill>
                  <a:srgbClr val="002060"/>
                </a:solidFill>
                <a:latin typeface="Times New Roman" pitchFamily="18" charset="0"/>
                <a:cs typeface="Times New Roman" pitchFamily="18" charset="0"/>
              </a:rPr>
              <a:t>ангиография</a:t>
            </a:r>
          </a:p>
        </p:txBody>
      </p:sp>
      <p:sp>
        <p:nvSpPr>
          <p:cNvPr id="45" name="Прямоугольник 44"/>
          <p:cNvSpPr/>
          <p:nvPr/>
        </p:nvSpPr>
        <p:spPr>
          <a:xfrm>
            <a:off x="9829800" y="5410200"/>
            <a:ext cx="1710404" cy="707886"/>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pPr algn="ctr"/>
            <a:r>
              <a:rPr lang="ru-RU" sz="2000" dirty="0">
                <a:solidFill>
                  <a:srgbClr val="002060"/>
                </a:solidFill>
                <a:latin typeface="Times New Roman" pitchFamily="18" charset="0"/>
                <a:cs typeface="Times New Roman" pitchFamily="18" charset="0"/>
              </a:rPr>
              <a:t>КТ, </a:t>
            </a:r>
          </a:p>
          <a:p>
            <a:pPr algn="ctr"/>
            <a:r>
              <a:rPr lang="ru-RU" sz="2000" dirty="0">
                <a:solidFill>
                  <a:srgbClr val="002060"/>
                </a:solidFill>
                <a:latin typeface="Times New Roman" pitchFamily="18" charset="0"/>
                <a:cs typeface="Times New Roman" pitchFamily="18" charset="0"/>
              </a:rPr>
              <a:t>бронхоскопия</a:t>
            </a:r>
          </a:p>
        </p:txBody>
      </p:sp>
      <p:cxnSp>
        <p:nvCxnSpPr>
          <p:cNvPr id="92182" name="AutoShape 22"/>
          <p:cNvCxnSpPr>
            <a:cxnSpLocks noChangeShapeType="1"/>
          </p:cNvCxnSpPr>
          <p:nvPr/>
        </p:nvCxnSpPr>
        <p:spPr bwMode="auto">
          <a:xfrm rot="5400000">
            <a:off x="7505700" y="2476500"/>
            <a:ext cx="533400" cy="1588"/>
          </a:xfrm>
          <a:prstGeom prst="straightConnector1">
            <a:avLst/>
          </a:prstGeom>
          <a:ln>
            <a:headEnd/>
            <a:tailEnd type="triangle" w="med" len="med"/>
          </a:ln>
        </p:spPr>
        <p:style>
          <a:lnRef idx="3">
            <a:schemeClr val="accent6"/>
          </a:lnRef>
          <a:fillRef idx="0">
            <a:schemeClr val="accent6"/>
          </a:fillRef>
          <a:effectRef idx="2">
            <a:schemeClr val="accent6"/>
          </a:effectRef>
          <a:fontRef idx="minor">
            <a:schemeClr val="tx1"/>
          </a:fontRef>
        </p:style>
      </p:cxnSp>
      <p:cxnSp>
        <p:nvCxnSpPr>
          <p:cNvPr id="92183" name="AutoShape 23"/>
          <p:cNvCxnSpPr>
            <a:cxnSpLocks noChangeShapeType="1"/>
          </p:cNvCxnSpPr>
          <p:nvPr/>
        </p:nvCxnSpPr>
        <p:spPr bwMode="auto">
          <a:xfrm rot="5400000">
            <a:off x="10248900" y="2476500"/>
            <a:ext cx="533400" cy="1588"/>
          </a:xfrm>
          <a:prstGeom prst="straightConnector1">
            <a:avLst/>
          </a:prstGeom>
          <a:ln>
            <a:headEnd/>
            <a:tailEnd type="triangle" w="med" len="med"/>
          </a:ln>
        </p:spPr>
        <p:style>
          <a:lnRef idx="3">
            <a:schemeClr val="accent6"/>
          </a:lnRef>
          <a:fillRef idx="0">
            <a:schemeClr val="accent6"/>
          </a:fillRef>
          <a:effectRef idx="2">
            <a:schemeClr val="accent6"/>
          </a:effectRef>
          <a:fontRef idx="minor">
            <a:schemeClr val="tx1"/>
          </a:fontRef>
        </p:style>
      </p:cxnSp>
      <p:cxnSp>
        <p:nvCxnSpPr>
          <p:cNvPr id="92184" name="AutoShape 24"/>
          <p:cNvCxnSpPr>
            <a:cxnSpLocks noChangeShapeType="1"/>
          </p:cNvCxnSpPr>
          <p:nvPr/>
        </p:nvCxnSpPr>
        <p:spPr bwMode="auto">
          <a:xfrm rot="5400000">
            <a:off x="7429500" y="3543300"/>
            <a:ext cx="685800" cy="1588"/>
          </a:xfrm>
          <a:prstGeom prst="straightConnector1">
            <a:avLst/>
          </a:prstGeom>
          <a:ln>
            <a:headEnd/>
            <a:tailEnd type="triangle" w="med" len="med"/>
          </a:ln>
        </p:spPr>
        <p:style>
          <a:lnRef idx="3">
            <a:schemeClr val="accent6"/>
          </a:lnRef>
          <a:fillRef idx="0">
            <a:schemeClr val="accent6"/>
          </a:fillRef>
          <a:effectRef idx="2">
            <a:schemeClr val="accent6"/>
          </a:effectRef>
          <a:fontRef idx="minor">
            <a:schemeClr val="tx1"/>
          </a:fontRef>
        </p:style>
      </p:cxnSp>
      <p:cxnSp>
        <p:nvCxnSpPr>
          <p:cNvPr id="92185" name="AutoShape 25"/>
          <p:cNvCxnSpPr>
            <a:cxnSpLocks noChangeShapeType="1"/>
          </p:cNvCxnSpPr>
          <p:nvPr/>
        </p:nvCxnSpPr>
        <p:spPr bwMode="auto">
          <a:xfrm rot="5400000">
            <a:off x="10248900" y="3543300"/>
            <a:ext cx="685800" cy="1588"/>
          </a:xfrm>
          <a:prstGeom prst="straightConnector1">
            <a:avLst/>
          </a:prstGeom>
          <a:ln>
            <a:headEnd/>
            <a:tailEnd type="triangle" w="med" len="med"/>
          </a:ln>
        </p:spPr>
        <p:style>
          <a:lnRef idx="3">
            <a:schemeClr val="accent6"/>
          </a:lnRef>
          <a:fillRef idx="0">
            <a:schemeClr val="accent6"/>
          </a:fillRef>
          <a:effectRef idx="2">
            <a:schemeClr val="accent6"/>
          </a:effectRef>
          <a:fontRef idx="minor">
            <a:schemeClr val="tx1"/>
          </a:fontRef>
        </p:style>
      </p:cxnSp>
      <p:cxnSp>
        <p:nvCxnSpPr>
          <p:cNvPr id="92186" name="AutoShape 26"/>
          <p:cNvCxnSpPr>
            <a:cxnSpLocks noChangeShapeType="1"/>
          </p:cNvCxnSpPr>
          <p:nvPr/>
        </p:nvCxnSpPr>
        <p:spPr bwMode="auto">
          <a:xfrm rot="5400000">
            <a:off x="7620000" y="5029200"/>
            <a:ext cx="609600" cy="1588"/>
          </a:xfrm>
          <a:prstGeom prst="straightConnector1">
            <a:avLst/>
          </a:prstGeom>
          <a:ln>
            <a:headEnd/>
            <a:tailEnd type="triangle" w="med" len="med"/>
          </a:ln>
        </p:spPr>
        <p:style>
          <a:lnRef idx="3">
            <a:schemeClr val="accent6"/>
          </a:lnRef>
          <a:fillRef idx="0">
            <a:schemeClr val="accent6"/>
          </a:fillRef>
          <a:effectRef idx="2">
            <a:schemeClr val="accent6"/>
          </a:effectRef>
          <a:fontRef idx="minor">
            <a:schemeClr val="tx1"/>
          </a:fontRef>
        </p:style>
      </p:cxnSp>
      <p:cxnSp>
        <p:nvCxnSpPr>
          <p:cNvPr id="92187" name="AutoShape 27"/>
          <p:cNvCxnSpPr>
            <a:cxnSpLocks noChangeShapeType="1"/>
          </p:cNvCxnSpPr>
          <p:nvPr/>
        </p:nvCxnSpPr>
        <p:spPr bwMode="auto">
          <a:xfrm rot="5400000">
            <a:off x="10402094" y="4990306"/>
            <a:ext cx="533400" cy="1588"/>
          </a:xfrm>
          <a:prstGeom prst="straightConnector1">
            <a:avLst/>
          </a:prstGeom>
          <a:ln>
            <a:headEnd/>
            <a:tailEnd type="triangle" w="med" len="med"/>
          </a:ln>
        </p:spPr>
        <p:style>
          <a:lnRef idx="3">
            <a:schemeClr val="accent6"/>
          </a:lnRef>
          <a:fillRef idx="0">
            <a:schemeClr val="accent6"/>
          </a:fillRef>
          <a:effectRef idx="2">
            <a:schemeClr val="accent6"/>
          </a:effectRef>
          <a:fontRef idx="minor">
            <a:schemeClr val="tx1"/>
          </a:fontRef>
        </p:style>
      </p:cxnSp>
      <p:cxnSp>
        <p:nvCxnSpPr>
          <p:cNvPr id="59" name="AutoShape 11"/>
          <p:cNvCxnSpPr>
            <a:cxnSpLocks noChangeShapeType="1"/>
          </p:cNvCxnSpPr>
          <p:nvPr/>
        </p:nvCxnSpPr>
        <p:spPr bwMode="auto">
          <a:xfrm>
            <a:off x="838200" y="3733800"/>
            <a:ext cx="0" cy="296863"/>
          </a:xfrm>
          <a:prstGeom prst="straightConnector1">
            <a:avLst/>
          </a:prstGeom>
          <a:ln>
            <a:headEnd/>
            <a:tailEnd type="triangle" w="med" len="med"/>
          </a:ln>
        </p:spPr>
        <p:style>
          <a:lnRef idx="3">
            <a:schemeClr val="accent6"/>
          </a:lnRef>
          <a:fillRef idx="0">
            <a:schemeClr val="accent6"/>
          </a:fillRef>
          <a:effectRef idx="2">
            <a:schemeClr val="accent6"/>
          </a:effectRef>
          <a:fontRef idx="minor">
            <a:schemeClr val="tx1"/>
          </a:fontRef>
        </p:style>
      </p:cxnSp>
      <p:cxnSp>
        <p:nvCxnSpPr>
          <p:cNvPr id="60" name="AutoShape 11"/>
          <p:cNvCxnSpPr>
            <a:cxnSpLocks noChangeShapeType="1"/>
          </p:cNvCxnSpPr>
          <p:nvPr/>
        </p:nvCxnSpPr>
        <p:spPr bwMode="auto">
          <a:xfrm>
            <a:off x="2438400" y="3733800"/>
            <a:ext cx="0" cy="296863"/>
          </a:xfrm>
          <a:prstGeom prst="straightConnector1">
            <a:avLst/>
          </a:prstGeom>
          <a:ln>
            <a:headEnd/>
            <a:tailEnd type="triangle" w="med" len="med"/>
          </a:ln>
        </p:spPr>
        <p:style>
          <a:lnRef idx="3">
            <a:schemeClr val="accent6"/>
          </a:lnRef>
          <a:fillRef idx="0">
            <a:schemeClr val="accent6"/>
          </a:fillRef>
          <a:effectRef idx="2">
            <a:schemeClr val="accent6"/>
          </a:effectRef>
          <a:fontRef idx="minor">
            <a:schemeClr val="tx1"/>
          </a:fontRef>
        </p:style>
      </p:cxnSp>
      <p:cxnSp>
        <p:nvCxnSpPr>
          <p:cNvPr id="61" name="AutoShape 11"/>
          <p:cNvCxnSpPr>
            <a:cxnSpLocks noChangeShapeType="1"/>
          </p:cNvCxnSpPr>
          <p:nvPr/>
        </p:nvCxnSpPr>
        <p:spPr bwMode="auto">
          <a:xfrm rot="5400000">
            <a:off x="3962400" y="3733800"/>
            <a:ext cx="762000" cy="1588"/>
          </a:xfrm>
          <a:prstGeom prst="straightConnector1">
            <a:avLst/>
          </a:prstGeom>
          <a:ln>
            <a:headEnd/>
            <a:tailEnd type="triangle" w="med" len="med"/>
          </a:ln>
        </p:spPr>
        <p:style>
          <a:lnRef idx="3">
            <a:schemeClr val="accent6"/>
          </a:lnRef>
          <a:fillRef idx="0">
            <a:schemeClr val="accent6"/>
          </a:fillRef>
          <a:effectRef idx="2">
            <a:schemeClr val="accent6"/>
          </a:effectRef>
          <a:fontRef idx="minor">
            <a:schemeClr val="tx1"/>
          </a:fontRef>
        </p:style>
      </p:cxnSp>
      <p:cxnSp>
        <p:nvCxnSpPr>
          <p:cNvPr id="63" name="AutoShape 11"/>
          <p:cNvCxnSpPr>
            <a:cxnSpLocks noChangeShapeType="1"/>
          </p:cNvCxnSpPr>
          <p:nvPr/>
        </p:nvCxnSpPr>
        <p:spPr bwMode="auto">
          <a:xfrm rot="5400000">
            <a:off x="5295900" y="3619500"/>
            <a:ext cx="685800" cy="1588"/>
          </a:xfrm>
          <a:prstGeom prst="straightConnector1">
            <a:avLst/>
          </a:prstGeom>
          <a:ln>
            <a:headEnd/>
            <a:tailEnd type="triangle" w="med" len="med"/>
          </a:ln>
        </p:spPr>
        <p:style>
          <a:lnRef idx="3">
            <a:schemeClr val="accent6"/>
          </a:lnRef>
          <a:fillRef idx="0">
            <a:schemeClr val="accent6"/>
          </a:fillRef>
          <a:effectRef idx="2">
            <a:schemeClr val="accent6"/>
          </a:effectRef>
          <a:fontRef idx="minor">
            <a:schemeClr val="tx1"/>
          </a:fontRef>
        </p:style>
      </p:cxnSp>
      <p:cxnSp>
        <p:nvCxnSpPr>
          <p:cNvPr id="65" name="AutoShape 11"/>
          <p:cNvCxnSpPr>
            <a:cxnSpLocks noChangeShapeType="1"/>
          </p:cNvCxnSpPr>
          <p:nvPr/>
        </p:nvCxnSpPr>
        <p:spPr bwMode="auto">
          <a:xfrm rot="5400000">
            <a:off x="609600" y="5181600"/>
            <a:ext cx="457200" cy="1588"/>
          </a:xfrm>
          <a:prstGeom prst="straightConnector1">
            <a:avLst/>
          </a:prstGeom>
          <a:ln>
            <a:headEnd/>
            <a:tailEnd type="triangle" w="med" len="med"/>
          </a:ln>
        </p:spPr>
        <p:style>
          <a:lnRef idx="3">
            <a:schemeClr val="accent6"/>
          </a:lnRef>
          <a:fillRef idx="0">
            <a:schemeClr val="accent6"/>
          </a:fillRef>
          <a:effectRef idx="2">
            <a:schemeClr val="accent6"/>
          </a:effectRef>
          <a:fontRef idx="minor">
            <a:schemeClr val="tx1"/>
          </a:fontRef>
        </p:style>
      </p:cxnSp>
      <p:cxnSp>
        <p:nvCxnSpPr>
          <p:cNvPr id="67" name="AutoShape 11"/>
          <p:cNvCxnSpPr>
            <a:cxnSpLocks noChangeShapeType="1"/>
          </p:cNvCxnSpPr>
          <p:nvPr/>
        </p:nvCxnSpPr>
        <p:spPr bwMode="auto">
          <a:xfrm>
            <a:off x="2514600" y="4953000"/>
            <a:ext cx="0" cy="296863"/>
          </a:xfrm>
          <a:prstGeom prst="straightConnector1">
            <a:avLst/>
          </a:prstGeom>
          <a:ln>
            <a:headEnd/>
            <a:tailEnd type="triangle" w="med" len="med"/>
          </a:ln>
        </p:spPr>
        <p:style>
          <a:lnRef idx="3">
            <a:schemeClr val="accent6"/>
          </a:lnRef>
          <a:fillRef idx="0">
            <a:schemeClr val="accent6"/>
          </a:fillRef>
          <a:effectRef idx="2">
            <a:schemeClr val="accent6"/>
          </a:effectRef>
          <a:fontRef idx="minor">
            <a:schemeClr val="tx1"/>
          </a:fontRef>
        </p:style>
      </p:cxnSp>
      <p:cxnSp>
        <p:nvCxnSpPr>
          <p:cNvPr id="68" name="AutoShape 11"/>
          <p:cNvCxnSpPr>
            <a:cxnSpLocks noChangeShapeType="1"/>
          </p:cNvCxnSpPr>
          <p:nvPr/>
        </p:nvCxnSpPr>
        <p:spPr bwMode="auto">
          <a:xfrm rot="5400000">
            <a:off x="3848100" y="5219700"/>
            <a:ext cx="838200" cy="1588"/>
          </a:xfrm>
          <a:prstGeom prst="straightConnector1">
            <a:avLst/>
          </a:prstGeom>
          <a:ln>
            <a:headEnd/>
            <a:tailEnd type="triangle" w="med" len="med"/>
          </a:ln>
        </p:spPr>
        <p:style>
          <a:lnRef idx="3">
            <a:schemeClr val="accent6"/>
          </a:lnRef>
          <a:fillRef idx="0">
            <a:schemeClr val="accent6"/>
          </a:fillRef>
          <a:effectRef idx="2">
            <a:schemeClr val="accent6"/>
          </a:effectRef>
          <a:fontRef idx="minor">
            <a:schemeClr val="tx1"/>
          </a:fontRef>
        </p:style>
      </p:cxnSp>
      <p:cxnSp>
        <p:nvCxnSpPr>
          <p:cNvPr id="70" name="AutoShape 11"/>
          <p:cNvCxnSpPr>
            <a:cxnSpLocks noChangeShapeType="1"/>
          </p:cNvCxnSpPr>
          <p:nvPr/>
        </p:nvCxnSpPr>
        <p:spPr bwMode="auto">
          <a:xfrm rot="5400000">
            <a:off x="5753100" y="5448300"/>
            <a:ext cx="685800" cy="1588"/>
          </a:xfrm>
          <a:prstGeom prst="straightConnector1">
            <a:avLst/>
          </a:prstGeom>
          <a:ln>
            <a:headEnd/>
            <a:tailEnd type="triangle" w="med" len="med"/>
          </a:ln>
        </p:spPr>
        <p:style>
          <a:lnRef idx="3">
            <a:schemeClr val="accent6"/>
          </a:lnRef>
          <a:fillRef idx="0">
            <a:schemeClr val="accent6"/>
          </a:fillRef>
          <a:effectRef idx="2">
            <a:schemeClr val="accent6"/>
          </a:effectRef>
          <a:fontRef idx="minor">
            <a:schemeClr val="tx1"/>
          </a:fontRef>
        </p:style>
      </p:cxn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77" name="Rectangle 21"/>
          <p:cNvSpPr>
            <a:spLocks noChangeArrowheads="1"/>
          </p:cNvSpPr>
          <p:nvPr/>
        </p:nvSpPr>
        <p:spPr bwMode="auto">
          <a:xfrm>
            <a:off x="1524000" y="255658"/>
            <a:ext cx="94488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Алгоритм диагностических мероприятия у больных с хроническим кашлем. </a:t>
            </a:r>
            <a:endParaRPr kumimoji="0" lang="ru-RU" sz="2000" b="0" i="0" u="none" strike="noStrike" cap="none" normalizeH="0" baseline="0" dirty="0">
              <a:ln>
                <a:noFill/>
              </a:ln>
              <a:solidFill>
                <a:srgbClr val="002060"/>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Вариант В.</a:t>
            </a:r>
            <a:endParaRPr kumimoji="0" lang="ru-RU" sz="1800" b="0" i="0" u="none" strike="noStrike" cap="none" normalizeH="0" baseline="0" dirty="0">
              <a:ln>
                <a:noFill/>
              </a:ln>
              <a:solidFill>
                <a:schemeClr val="tx1"/>
              </a:solidFill>
              <a:effectLst/>
              <a:latin typeface="Arial" pitchFamily="34" charset="0"/>
              <a:cs typeface="Arial" pitchFamily="34" charset="0"/>
            </a:endParaRPr>
          </a:p>
        </p:txBody>
      </p:sp>
      <p:sp>
        <p:nvSpPr>
          <p:cNvPr id="173078" name="Rectangle 22"/>
          <p:cNvSpPr>
            <a:spLocks noChangeArrowheads="1"/>
          </p:cNvSpPr>
          <p:nvPr/>
        </p:nvSpPr>
        <p:spPr bwMode="auto">
          <a:xfrm>
            <a:off x="1600200" y="1081445"/>
            <a:ext cx="8991600" cy="400110"/>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Хронический кашель без рентгенологических изменений в грудной клетке</a:t>
            </a:r>
            <a:endParaRPr kumimoji="0" lang="ru-RU" sz="2000" b="0" i="0" u="none" strike="noStrike" cap="none" normalizeH="0" baseline="0" dirty="0">
              <a:ln>
                <a:noFill/>
              </a:ln>
              <a:solidFill>
                <a:srgbClr val="002060"/>
              </a:solidFill>
              <a:effectLst/>
              <a:latin typeface="Arial" pitchFamily="34" charset="0"/>
              <a:cs typeface="Arial" pitchFamily="34" charset="0"/>
            </a:endParaRPr>
          </a:p>
        </p:txBody>
      </p:sp>
      <p:cxnSp>
        <p:nvCxnSpPr>
          <p:cNvPr id="173079" name="AutoShape 23"/>
          <p:cNvCxnSpPr>
            <a:cxnSpLocks noChangeShapeType="1"/>
          </p:cNvCxnSpPr>
          <p:nvPr/>
        </p:nvCxnSpPr>
        <p:spPr bwMode="auto">
          <a:xfrm rot="5400000">
            <a:off x="5791200" y="1828800"/>
            <a:ext cx="609600" cy="1588"/>
          </a:xfrm>
          <a:prstGeom prst="straightConnector1">
            <a:avLst/>
          </a:prstGeom>
          <a:ln>
            <a:headEnd/>
            <a:tailEnd type="triangle" w="med" len="med"/>
          </a:ln>
        </p:spPr>
        <p:style>
          <a:lnRef idx="3">
            <a:schemeClr val="accent6"/>
          </a:lnRef>
          <a:fillRef idx="0">
            <a:schemeClr val="accent6"/>
          </a:fillRef>
          <a:effectRef idx="2">
            <a:schemeClr val="accent6"/>
          </a:effectRef>
          <a:fontRef idx="minor">
            <a:schemeClr val="tx1"/>
          </a:fontRef>
        </p:style>
      </p:cxnSp>
      <p:sp>
        <p:nvSpPr>
          <p:cNvPr id="173080" name="Rectangle 24"/>
          <p:cNvSpPr>
            <a:spLocks noChangeArrowheads="1"/>
          </p:cNvSpPr>
          <p:nvPr/>
        </p:nvSpPr>
        <p:spPr bwMode="auto">
          <a:xfrm>
            <a:off x="3352800" y="2133600"/>
            <a:ext cx="5569666" cy="400110"/>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Признаки диффузной бронхиальной обструкции </a:t>
            </a:r>
            <a:endParaRPr kumimoji="0" lang="ru-RU" sz="2000" b="0" i="0" u="none" strike="noStrike" cap="none" normalizeH="0" baseline="0" dirty="0">
              <a:ln>
                <a:noFill/>
              </a:ln>
              <a:solidFill>
                <a:srgbClr val="002060"/>
              </a:solidFill>
              <a:effectLst/>
              <a:latin typeface="Arial" pitchFamily="34" charset="0"/>
              <a:cs typeface="Arial" pitchFamily="34" charset="0"/>
            </a:endParaRPr>
          </a:p>
        </p:txBody>
      </p:sp>
      <p:sp>
        <p:nvSpPr>
          <p:cNvPr id="27" name="Прямоугольник 26"/>
          <p:cNvSpPr/>
          <p:nvPr/>
        </p:nvSpPr>
        <p:spPr>
          <a:xfrm>
            <a:off x="2514600" y="3429000"/>
            <a:ext cx="1600200" cy="400110"/>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ru-RU" sz="2000" dirty="0">
                <a:solidFill>
                  <a:srgbClr val="002060"/>
                </a:solidFill>
                <a:latin typeface="Times New Roman" pitchFamily="18" charset="0"/>
                <a:cs typeface="Times New Roman" pitchFamily="18" charset="0"/>
              </a:rPr>
              <a:t>Мокрота</a:t>
            </a:r>
            <a:r>
              <a:rPr lang="ru-RU" sz="2000" dirty="0">
                <a:latin typeface="Times New Roman" pitchFamily="18" charset="0"/>
                <a:cs typeface="Times New Roman" pitchFamily="18" charset="0"/>
              </a:rPr>
              <a:t> </a:t>
            </a:r>
          </a:p>
        </p:txBody>
      </p:sp>
      <p:sp>
        <p:nvSpPr>
          <p:cNvPr id="173081" name="Rectangle 25"/>
          <p:cNvSpPr>
            <a:spLocks noChangeArrowheads="1"/>
          </p:cNvSpPr>
          <p:nvPr/>
        </p:nvSpPr>
        <p:spPr bwMode="auto">
          <a:xfrm>
            <a:off x="7315200" y="3276600"/>
            <a:ext cx="2895600" cy="707886"/>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Признаки заболевания сердца </a:t>
            </a:r>
            <a:endParaRPr kumimoji="0" lang="ru-RU" sz="2000" b="0" i="0" u="none" strike="noStrike" cap="none" normalizeH="0" baseline="0" dirty="0">
              <a:ln>
                <a:noFill/>
              </a:ln>
              <a:solidFill>
                <a:schemeClr val="tx1"/>
              </a:solidFill>
              <a:effectLst/>
              <a:latin typeface="Arial" pitchFamily="34" charset="0"/>
              <a:cs typeface="Arial" pitchFamily="34" charset="0"/>
            </a:endParaRPr>
          </a:p>
        </p:txBody>
      </p:sp>
      <p:cxnSp>
        <p:nvCxnSpPr>
          <p:cNvPr id="173082" name="AutoShape 26"/>
          <p:cNvCxnSpPr>
            <a:cxnSpLocks noChangeShapeType="1"/>
          </p:cNvCxnSpPr>
          <p:nvPr/>
        </p:nvCxnSpPr>
        <p:spPr bwMode="auto">
          <a:xfrm rot="5400000">
            <a:off x="3277394" y="2971800"/>
            <a:ext cx="761206" cy="794"/>
          </a:xfrm>
          <a:prstGeom prst="straightConnector1">
            <a:avLst/>
          </a:prstGeom>
          <a:ln>
            <a:headEnd/>
            <a:tailEnd type="triangle" w="med" len="med"/>
          </a:ln>
        </p:spPr>
        <p:style>
          <a:lnRef idx="3">
            <a:schemeClr val="accent6"/>
          </a:lnRef>
          <a:fillRef idx="0">
            <a:schemeClr val="accent6"/>
          </a:fillRef>
          <a:effectRef idx="2">
            <a:schemeClr val="accent6"/>
          </a:effectRef>
          <a:fontRef idx="minor">
            <a:schemeClr val="tx1"/>
          </a:fontRef>
        </p:style>
      </p:cxnSp>
      <p:sp>
        <p:nvSpPr>
          <p:cNvPr id="32" name="Прямоугольник 31"/>
          <p:cNvSpPr/>
          <p:nvPr/>
        </p:nvSpPr>
        <p:spPr>
          <a:xfrm>
            <a:off x="533400" y="4419600"/>
            <a:ext cx="1806841" cy="369332"/>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r>
              <a:rPr lang="ru-RU" dirty="0">
                <a:solidFill>
                  <a:srgbClr val="002060"/>
                </a:solidFill>
                <a:latin typeface="Times New Roman" pitchFamily="18" charset="0"/>
                <a:cs typeface="Times New Roman" pitchFamily="18" charset="0"/>
              </a:rPr>
              <a:t>Есть, постоянно</a:t>
            </a:r>
          </a:p>
        </p:txBody>
      </p:sp>
      <p:sp>
        <p:nvSpPr>
          <p:cNvPr id="33" name="Прямоугольник 32"/>
          <p:cNvSpPr/>
          <p:nvPr/>
        </p:nvSpPr>
        <p:spPr>
          <a:xfrm>
            <a:off x="3657600" y="4419600"/>
            <a:ext cx="2000484" cy="369332"/>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r>
              <a:rPr lang="ru-RU" dirty="0">
                <a:solidFill>
                  <a:srgbClr val="002060"/>
                </a:solidFill>
                <a:latin typeface="Times New Roman" pitchFamily="18" charset="0"/>
                <a:cs typeface="Times New Roman" pitchFamily="18" charset="0"/>
              </a:rPr>
              <a:t>Нет, эпизодически</a:t>
            </a:r>
          </a:p>
        </p:txBody>
      </p:sp>
      <p:sp>
        <p:nvSpPr>
          <p:cNvPr id="34" name="Прямоугольник 33"/>
          <p:cNvSpPr/>
          <p:nvPr/>
        </p:nvSpPr>
        <p:spPr>
          <a:xfrm>
            <a:off x="6781800" y="4800600"/>
            <a:ext cx="1335622" cy="40011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r>
              <a:rPr lang="ru-RU" sz="2000" dirty="0">
                <a:solidFill>
                  <a:srgbClr val="FF0000"/>
                </a:solidFill>
                <a:latin typeface="Times New Roman" pitchFamily="18" charset="0"/>
                <a:cs typeface="Times New Roman" pitchFamily="18" charset="0"/>
              </a:rPr>
              <a:t>Вариант С</a:t>
            </a:r>
          </a:p>
        </p:txBody>
      </p:sp>
      <p:sp>
        <p:nvSpPr>
          <p:cNvPr id="35" name="Прямоугольник 34"/>
          <p:cNvSpPr/>
          <p:nvPr/>
        </p:nvSpPr>
        <p:spPr>
          <a:xfrm>
            <a:off x="9144000" y="4724400"/>
            <a:ext cx="1825756" cy="646331"/>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algn="ctr"/>
            <a:r>
              <a:rPr lang="ru-RU" dirty="0">
                <a:solidFill>
                  <a:srgbClr val="002060"/>
                </a:solidFill>
                <a:latin typeface="Times New Roman" pitchFamily="18" charset="0"/>
                <a:cs typeface="Times New Roman" pitchFamily="18" charset="0"/>
              </a:rPr>
              <a:t>Сердечная </a:t>
            </a:r>
          </a:p>
          <a:p>
            <a:pPr algn="ctr"/>
            <a:r>
              <a:rPr lang="ru-RU" dirty="0">
                <a:solidFill>
                  <a:srgbClr val="002060"/>
                </a:solidFill>
                <a:latin typeface="Times New Roman" pitchFamily="18" charset="0"/>
                <a:cs typeface="Times New Roman" pitchFamily="18" charset="0"/>
              </a:rPr>
              <a:t>недостаточность</a:t>
            </a:r>
          </a:p>
        </p:txBody>
      </p:sp>
      <p:sp>
        <p:nvSpPr>
          <p:cNvPr id="173083" name="Rectangle 27"/>
          <p:cNvSpPr>
            <a:spLocks noChangeArrowheads="1"/>
          </p:cNvSpPr>
          <p:nvPr/>
        </p:nvSpPr>
        <p:spPr bwMode="auto">
          <a:xfrm>
            <a:off x="7467600" y="5896689"/>
            <a:ext cx="2438400" cy="523220"/>
          </a:xfrm>
          <a:prstGeom prst="rect">
            <a:avLst/>
          </a:prstGeom>
          <a:solidFill>
            <a:srgbClr val="99FF66"/>
          </a:solidFill>
          <a:ln>
            <a:headEnd/>
            <a:tailEn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8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ЛЕЧЕНИЕ</a:t>
            </a:r>
            <a:endParaRPr kumimoji="0" lang="ru-RU" sz="2800" b="0" i="0" u="none" strike="noStrike" cap="none" normalizeH="0" baseline="0" dirty="0">
              <a:ln>
                <a:noFill/>
              </a:ln>
              <a:solidFill>
                <a:srgbClr val="002060"/>
              </a:solidFill>
              <a:effectLst/>
              <a:latin typeface="Arial" pitchFamily="34" charset="0"/>
              <a:cs typeface="Arial" pitchFamily="34" charset="0"/>
            </a:endParaRPr>
          </a:p>
        </p:txBody>
      </p:sp>
      <p:sp>
        <p:nvSpPr>
          <p:cNvPr id="37" name="Прямоугольник 36"/>
          <p:cNvSpPr/>
          <p:nvPr/>
        </p:nvSpPr>
        <p:spPr>
          <a:xfrm>
            <a:off x="1752600" y="5486400"/>
            <a:ext cx="2707280" cy="923330"/>
          </a:xfrm>
          <a:prstGeom prst="rect">
            <a:avLst/>
          </a:prstGeom>
          <a:solidFill>
            <a:srgbClr val="C5FDFD"/>
          </a:solidFill>
        </p:spPr>
        <p:style>
          <a:lnRef idx="2">
            <a:schemeClr val="accent6"/>
          </a:lnRef>
          <a:fillRef idx="1">
            <a:schemeClr val="lt1"/>
          </a:fillRef>
          <a:effectRef idx="0">
            <a:schemeClr val="accent6"/>
          </a:effectRef>
          <a:fontRef idx="minor">
            <a:schemeClr val="dk1"/>
          </a:fontRef>
        </p:style>
        <p:txBody>
          <a:bodyPr wrap="none">
            <a:spAutoFit/>
          </a:bodyPr>
          <a:lstStyle/>
          <a:p>
            <a:pPr algn="ctr"/>
            <a:r>
              <a:rPr lang="ru-RU" dirty="0">
                <a:solidFill>
                  <a:srgbClr val="002060"/>
                </a:solidFill>
                <a:latin typeface="Times New Roman" pitchFamily="18" charset="0"/>
                <a:cs typeface="Times New Roman" pitchFamily="18" charset="0"/>
              </a:rPr>
              <a:t>Хронический бронхит. </a:t>
            </a:r>
          </a:p>
          <a:p>
            <a:pPr algn="ctr"/>
            <a:r>
              <a:rPr lang="ru-RU" dirty="0">
                <a:solidFill>
                  <a:srgbClr val="002060"/>
                </a:solidFill>
                <a:latin typeface="Times New Roman" pitchFamily="18" charset="0"/>
                <a:cs typeface="Times New Roman" pitchFamily="18" charset="0"/>
              </a:rPr>
              <a:t>Уточнить форму.</a:t>
            </a:r>
          </a:p>
          <a:p>
            <a:pPr algn="ctr"/>
            <a:r>
              <a:rPr lang="ru-RU" dirty="0">
                <a:solidFill>
                  <a:srgbClr val="002060"/>
                </a:solidFill>
                <a:latin typeface="Times New Roman" pitchFamily="18" charset="0"/>
                <a:cs typeface="Times New Roman" pitchFamily="18" charset="0"/>
              </a:rPr>
              <a:t>Исключить </a:t>
            </a:r>
            <a:r>
              <a:rPr lang="ru-RU" dirty="0" err="1">
                <a:solidFill>
                  <a:srgbClr val="002060"/>
                </a:solidFill>
                <a:latin typeface="Times New Roman" pitchFamily="18" charset="0"/>
                <a:cs typeface="Times New Roman" pitchFamily="18" charset="0"/>
              </a:rPr>
              <a:t>бронхоэктазы</a:t>
            </a:r>
            <a:endParaRPr lang="ru-RU" dirty="0">
              <a:solidFill>
                <a:srgbClr val="002060"/>
              </a:solidFill>
              <a:latin typeface="Times New Roman" pitchFamily="18" charset="0"/>
              <a:cs typeface="Times New Roman" pitchFamily="18" charset="0"/>
            </a:endParaRPr>
          </a:p>
        </p:txBody>
      </p:sp>
      <p:cxnSp>
        <p:nvCxnSpPr>
          <p:cNvPr id="39" name="AutoShape 26"/>
          <p:cNvCxnSpPr>
            <a:cxnSpLocks noChangeShapeType="1"/>
          </p:cNvCxnSpPr>
          <p:nvPr/>
        </p:nvCxnSpPr>
        <p:spPr bwMode="auto">
          <a:xfrm rot="5400000">
            <a:off x="8001794" y="2894806"/>
            <a:ext cx="762000" cy="1588"/>
          </a:xfrm>
          <a:prstGeom prst="straightConnector1">
            <a:avLst/>
          </a:prstGeom>
          <a:ln>
            <a:headEnd/>
            <a:tailEnd type="triangle" w="med" len="med"/>
          </a:ln>
        </p:spPr>
        <p:style>
          <a:lnRef idx="3">
            <a:schemeClr val="accent6"/>
          </a:lnRef>
          <a:fillRef idx="0">
            <a:schemeClr val="accent6"/>
          </a:fillRef>
          <a:effectRef idx="2">
            <a:schemeClr val="accent6"/>
          </a:effectRef>
          <a:fontRef idx="minor">
            <a:schemeClr val="tx1"/>
          </a:fontRef>
        </p:style>
      </p:cxnSp>
      <p:sp>
        <p:nvSpPr>
          <p:cNvPr id="43" name="Прямоугольник 42"/>
          <p:cNvSpPr/>
          <p:nvPr/>
        </p:nvSpPr>
        <p:spPr>
          <a:xfrm>
            <a:off x="2819400" y="2743200"/>
            <a:ext cx="718466" cy="369332"/>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pPr algn="ctr"/>
            <a:r>
              <a:rPr lang="ru-RU" dirty="0">
                <a:solidFill>
                  <a:srgbClr val="002060"/>
                </a:solidFill>
                <a:latin typeface="Times New Roman" pitchFamily="18" charset="0"/>
                <a:cs typeface="Times New Roman" pitchFamily="18" charset="0"/>
              </a:rPr>
              <a:t>Есть </a:t>
            </a:r>
          </a:p>
        </p:txBody>
      </p:sp>
      <p:sp>
        <p:nvSpPr>
          <p:cNvPr id="45" name="Прямоугольник 44"/>
          <p:cNvSpPr/>
          <p:nvPr/>
        </p:nvSpPr>
        <p:spPr>
          <a:xfrm>
            <a:off x="8534400" y="2743200"/>
            <a:ext cx="619080" cy="369332"/>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r>
              <a:rPr lang="ru-RU" dirty="0">
                <a:solidFill>
                  <a:srgbClr val="002060"/>
                </a:solidFill>
                <a:latin typeface="Times New Roman" pitchFamily="18" charset="0"/>
                <a:cs typeface="Times New Roman" pitchFamily="18" charset="0"/>
              </a:rPr>
              <a:t>Нет</a:t>
            </a:r>
            <a:r>
              <a:rPr lang="ru-RU" dirty="0">
                <a:solidFill>
                  <a:srgbClr val="002060"/>
                </a:solidFill>
              </a:rPr>
              <a:t> </a:t>
            </a:r>
          </a:p>
        </p:txBody>
      </p:sp>
      <p:cxnSp>
        <p:nvCxnSpPr>
          <p:cNvPr id="47" name="AutoShape 26"/>
          <p:cNvCxnSpPr>
            <a:cxnSpLocks noChangeShapeType="1"/>
          </p:cNvCxnSpPr>
          <p:nvPr/>
        </p:nvCxnSpPr>
        <p:spPr bwMode="auto">
          <a:xfrm rot="5400000">
            <a:off x="7239794" y="4342606"/>
            <a:ext cx="762000" cy="1588"/>
          </a:xfrm>
          <a:prstGeom prst="straightConnector1">
            <a:avLst/>
          </a:prstGeom>
          <a:ln>
            <a:headEnd/>
            <a:tailEnd type="triangle" w="med" len="med"/>
          </a:ln>
        </p:spPr>
        <p:style>
          <a:lnRef idx="3">
            <a:schemeClr val="accent6"/>
          </a:lnRef>
          <a:fillRef idx="0">
            <a:schemeClr val="accent6"/>
          </a:fillRef>
          <a:effectRef idx="2">
            <a:schemeClr val="accent6"/>
          </a:effectRef>
          <a:fontRef idx="minor">
            <a:schemeClr val="tx1"/>
          </a:fontRef>
        </p:style>
      </p:cxnSp>
      <p:sp>
        <p:nvSpPr>
          <p:cNvPr id="48" name="Прямоугольник 47"/>
          <p:cNvSpPr/>
          <p:nvPr/>
        </p:nvSpPr>
        <p:spPr>
          <a:xfrm>
            <a:off x="10058400" y="4114800"/>
            <a:ext cx="718466" cy="369332"/>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pPr algn="ctr"/>
            <a:r>
              <a:rPr lang="ru-RU" dirty="0">
                <a:solidFill>
                  <a:srgbClr val="002060"/>
                </a:solidFill>
                <a:latin typeface="Times New Roman" pitchFamily="18" charset="0"/>
                <a:cs typeface="Times New Roman" pitchFamily="18" charset="0"/>
              </a:rPr>
              <a:t>Есть </a:t>
            </a:r>
          </a:p>
        </p:txBody>
      </p:sp>
      <p:cxnSp>
        <p:nvCxnSpPr>
          <p:cNvPr id="49" name="AutoShape 26"/>
          <p:cNvCxnSpPr>
            <a:cxnSpLocks noChangeShapeType="1"/>
          </p:cNvCxnSpPr>
          <p:nvPr/>
        </p:nvCxnSpPr>
        <p:spPr bwMode="auto">
          <a:xfrm rot="5400000">
            <a:off x="9525794" y="4342606"/>
            <a:ext cx="762000" cy="1588"/>
          </a:xfrm>
          <a:prstGeom prst="straightConnector1">
            <a:avLst/>
          </a:prstGeom>
          <a:ln>
            <a:headEnd/>
            <a:tailEnd type="triangle" w="med" len="med"/>
          </a:ln>
        </p:spPr>
        <p:style>
          <a:lnRef idx="3">
            <a:schemeClr val="accent6"/>
          </a:lnRef>
          <a:fillRef idx="0">
            <a:schemeClr val="accent6"/>
          </a:fillRef>
          <a:effectRef idx="2">
            <a:schemeClr val="accent6"/>
          </a:effectRef>
          <a:fontRef idx="minor">
            <a:schemeClr val="tx1"/>
          </a:fontRef>
        </p:style>
      </p:cxnSp>
      <p:sp>
        <p:nvSpPr>
          <p:cNvPr id="50" name="Прямоугольник 49"/>
          <p:cNvSpPr/>
          <p:nvPr/>
        </p:nvSpPr>
        <p:spPr>
          <a:xfrm>
            <a:off x="6858000" y="4114800"/>
            <a:ext cx="619080" cy="369332"/>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r>
              <a:rPr lang="ru-RU" dirty="0">
                <a:solidFill>
                  <a:srgbClr val="002060"/>
                </a:solidFill>
                <a:latin typeface="Times New Roman" pitchFamily="18" charset="0"/>
                <a:cs typeface="Times New Roman" pitchFamily="18" charset="0"/>
              </a:rPr>
              <a:t>Нет</a:t>
            </a:r>
            <a:r>
              <a:rPr lang="ru-RU" dirty="0">
                <a:solidFill>
                  <a:srgbClr val="002060"/>
                </a:solidFill>
              </a:rPr>
              <a:t> </a:t>
            </a:r>
          </a:p>
        </p:txBody>
      </p:sp>
      <p:cxnSp>
        <p:nvCxnSpPr>
          <p:cNvPr id="51" name="AutoShape 26"/>
          <p:cNvCxnSpPr>
            <a:cxnSpLocks noChangeShapeType="1"/>
          </p:cNvCxnSpPr>
          <p:nvPr/>
        </p:nvCxnSpPr>
        <p:spPr bwMode="auto">
          <a:xfrm rot="10800000" flipV="1">
            <a:off x="8534400" y="5410200"/>
            <a:ext cx="914400" cy="457200"/>
          </a:xfrm>
          <a:prstGeom prst="straightConnector1">
            <a:avLst/>
          </a:prstGeom>
          <a:ln>
            <a:headEnd/>
            <a:tailEnd type="triangle" w="med" len="med"/>
          </a:ln>
        </p:spPr>
        <p:style>
          <a:lnRef idx="3">
            <a:schemeClr val="accent6"/>
          </a:lnRef>
          <a:fillRef idx="0">
            <a:schemeClr val="accent6"/>
          </a:fillRef>
          <a:effectRef idx="2">
            <a:schemeClr val="accent6"/>
          </a:effectRef>
          <a:fontRef idx="minor">
            <a:schemeClr val="tx1"/>
          </a:fontRef>
        </p:style>
      </p:cxnSp>
      <p:cxnSp>
        <p:nvCxnSpPr>
          <p:cNvPr id="55" name="AutoShape 26"/>
          <p:cNvCxnSpPr>
            <a:cxnSpLocks noChangeShapeType="1"/>
          </p:cNvCxnSpPr>
          <p:nvPr/>
        </p:nvCxnSpPr>
        <p:spPr bwMode="auto">
          <a:xfrm>
            <a:off x="3810000" y="3810000"/>
            <a:ext cx="836612" cy="533400"/>
          </a:xfrm>
          <a:prstGeom prst="straightConnector1">
            <a:avLst/>
          </a:prstGeom>
          <a:ln>
            <a:headEnd/>
            <a:tailEnd type="triangle" w="med" len="med"/>
          </a:ln>
        </p:spPr>
        <p:style>
          <a:lnRef idx="3">
            <a:schemeClr val="accent6"/>
          </a:lnRef>
          <a:fillRef idx="0">
            <a:schemeClr val="accent6"/>
          </a:fillRef>
          <a:effectRef idx="2">
            <a:schemeClr val="accent6"/>
          </a:effectRef>
          <a:fontRef idx="minor">
            <a:schemeClr val="tx1"/>
          </a:fontRef>
        </p:style>
      </p:cxnSp>
      <p:cxnSp>
        <p:nvCxnSpPr>
          <p:cNvPr id="57" name="AutoShape 26"/>
          <p:cNvCxnSpPr>
            <a:cxnSpLocks noChangeShapeType="1"/>
          </p:cNvCxnSpPr>
          <p:nvPr/>
        </p:nvCxnSpPr>
        <p:spPr bwMode="auto">
          <a:xfrm rot="10800000" flipV="1">
            <a:off x="1752600" y="3886200"/>
            <a:ext cx="838200" cy="457200"/>
          </a:xfrm>
          <a:prstGeom prst="straightConnector1">
            <a:avLst/>
          </a:prstGeom>
          <a:ln>
            <a:headEnd/>
            <a:tailEnd type="triangle" w="med" len="med"/>
          </a:ln>
        </p:spPr>
        <p:style>
          <a:lnRef idx="3">
            <a:schemeClr val="accent6"/>
          </a:lnRef>
          <a:fillRef idx="0">
            <a:schemeClr val="accent6"/>
          </a:fillRef>
          <a:effectRef idx="2">
            <a:schemeClr val="accent6"/>
          </a:effectRef>
          <a:fontRef idx="minor">
            <a:schemeClr val="tx1"/>
          </a:fontRef>
        </p:style>
      </p:cxnSp>
      <p:cxnSp>
        <p:nvCxnSpPr>
          <p:cNvPr id="60" name="AutoShape 26"/>
          <p:cNvCxnSpPr>
            <a:cxnSpLocks noChangeShapeType="1"/>
          </p:cNvCxnSpPr>
          <p:nvPr/>
        </p:nvCxnSpPr>
        <p:spPr bwMode="auto">
          <a:xfrm rot="5400000">
            <a:off x="1524794" y="5104606"/>
            <a:ext cx="609600" cy="1588"/>
          </a:xfrm>
          <a:prstGeom prst="straightConnector1">
            <a:avLst/>
          </a:prstGeom>
          <a:ln>
            <a:headEnd/>
            <a:tailEnd type="triangle" w="med" len="med"/>
          </a:ln>
        </p:spPr>
        <p:style>
          <a:lnRef idx="3">
            <a:schemeClr val="accent6"/>
          </a:lnRef>
          <a:fillRef idx="0">
            <a:schemeClr val="accent6"/>
          </a:fillRef>
          <a:effectRef idx="2">
            <a:schemeClr val="accent6"/>
          </a:effectRef>
          <a:fontRef idx="minor">
            <a:schemeClr val="tx1"/>
          </a:fontRef>
        </p:style>
      </p:cxnSp>
      <p:cxnSp>
        <p:nvCxnSpPr>
          <p:cNvPr id="62" name="AutoShape 26"/>
          <p:cNvCxnSpPr>
            <a:cxnSpLocks noChangeShapeType="1"/>
          </p:cNvCxnSpPr>
          <p:nvPr/>
        </p:nvCxnSpPr>
        <p:spPr bwMode="auto">
          <a:xfrm>
            <a:off x="4495800" y="6019800"/>
            <a:ext cx="2895600" cy="1588"/>
          </a:xfrm>
          <a:prstGeom prst="straightConnector1">
            <a:avLst/>
          </a:prstGeom>
          <a:ln>
            <a:headEnd/>
            <a:tailEnd type="triangle" w="med" len="med"/>
          </a:ln>
        </p:spPr>
        <p:style>
          <a:lnRef idx="3">
            <a:schemeClr val="accent6"/>
          </a:lnRef>
          <a:fillRef idx="0">
            <a:schemeClr val="accent6"/>
          </a:fillRef>
          <a:effectRef idx="2">
            <a:schemeClr val="accent6"/>
          </a:effectRef>
          <a:fontRef idx="minor">
            <a:schemeClr val="tx1"/>
          </a:fontRef>
        </p:style>
      </p:cxn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1" name="Rectangle 1"/>
          <p:cNvSpPr>
            <a:spLocks noChangeArrowheads="1"/>
          </p:cNvSpPr>
          <p:nvPr/>
        </p:nvSpPr>
        <p:spPr bwMode="auto">
          <a:xfrm>
            <a:off x="990600" y="152400"/>
            <a:ext cx="10471521"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Алгоритм диагностических мероприятия у больных с хроническим кашлем. Вариант С.</a:t>
            </a:r>
            <a:endParaRPr kumimoji="0" lang="ru-RU" sz="2000" b="0" i="0" u="none" strike="noStrike" cap="none" normalizeH="0" baseline="0" dirty="0">
              <a:ln>
                <a:noFill/>
              </a:ln>
              <a:solidFill>
                <a:srgbClr val="002060"/>
              </a:solidFill>
              <a:effectLst/>
              <a:latin typeface="Arial" pitchFamily="34" charset="0"/>
              <a:cs typeface="Arial" pitchFamily="34" charset="0"/>
            </a:endParaRPr>
          </a:p>
        </p:txBody>
      </p:sp>
      <p:sp>
        <p:nvSpPr>
          <p:cNvPr id="174082" name="Rectangle 2"/>
          <p:cNvSpPr>
            <a:spLocks noChangeArrowheads="1"/>
          </p:cNvSpPr>
          <p:nvPr/>
        </p:nvSpPr>
        <p:spPr bwMode="auto">
          <a:xfrm>
            <a:off x="457200" y="761256"/>
            <a:ext cx="1981200" cy="40011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Вариант С</a:t>
            </a:r>
            <a:endParaRPr kumimoji="0" lang="ru-RU" sz="2000" b="0" i="0" u="none" strike="noStrike" cap="none" normalizeH="0" baseline="0" dirty="0">
              <a:ln>
                <a:noFill/>
              </a:ln>
              <a:solidFill>
                <a:srgbClr val="002060"/>
              </a:solidFill>
              <a:effectLst/>
              <a:latin typeface="Arial" pitchFamily="34" charset="0"/>
              <a:cs typeface="Arial" pitchFamily="34" charset="0"/>
            </a:endParaRPr>
          </a:p>
        </p:txBody>
      </p:sp>
      <p:sp>
        <p:nvSpPr>
          <p:cNvPr id="7" name="Прямоугольник 6"/>
          <p:cNvSpPr/>
          <p:nvPr/>
        </p:nvSpPr>
        <p:spPr>
          <a:xfrm>
            <a:off x="381000" y="1676400"/>
            <a:ext cx="6856942" cy="461665"/>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r>
              <a:rPr lang="ru-RU" sz="2400" dirty="0">
                <a:solidFill>
                  <a:srgbClr val="002060"/>
                </a:solidFill>
                <a:latin typeface="Times New Roman" pitchFamily="18" charset="0"/>
                <a:cs typeface="Times New Roman" pitchFamily="18" charset="0"/>
              </a:rPr>
              <a:t>Приём лекарств (ингибиторы АПФ,  </a:t>
            </a:r>
            <a:r>
              <a:rPr lang="ru-RU" sz="2400" dirty="0" err="1">
                <a:solidFill>
                  <a:srgbClr val="002060"/>
                </a:solidFill>
                <a:latin typeface="Times New Roman" pitchFamily="18" charset="0"/>
                <a:cs typeface="Times New Roman" pitchFamily="18" charset="0"/>
              </a:rPr>
              <a:t>β- блокаторы</a:t>
            </a:r>
            <a:r>
              <a:rPr lang="ru-RU" sz="2400" dirty="0">
                <a:solidFill>
                  <a:srgbClr val="002060"/>
                </a:solidFill>
                <a:latin typeface="Times New Roman" pitchFamily="18" charset="0"/>
                <a:cs typeface="Times New Roman" pitchFamily="18" charset="0"/>
              </a:rPr>
              <a:t>)</a:t>
            </a:r>
          </a:p>
        </p:txBody>
      </p:sp>
      <p:sp>
        <p:nvSpPr>
          <p:cNvPr id="8" name="Прямоугольник 7"/>
          <p:cNvSpPr/>
          <p:nvPr/>
        </p:nvSpPr>
        <p:spPr>
          <a:xfrm>
            <a:off x="381000" y="2590800"/>
            <a:ext cx="4502130" cy="461665"/>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r>
              <a:rPr lang="ru-RU" sz="2400" dirty="0">
                <a:solidFill>
                  <a:srgbClr val="002060"/>
                </a:solidFill>
                <a:latin typeface="Times New Roman" pitchFamily="18" charset="0"/>
                <a:cs typeface="Times New Roman" pitchFamily="18" charset="0"/>
              </a:rPr>
              <a:t>Исключить бронхиальную астму</a:t>
            </a:r>
          </a:p>
        </p:txBody>
      </p:sp>
      <p:sp>
        <p:nvSpPr>
          <p:cNvPr id="9" name="Прямоугольник 8"/>
          <p:cNvSpPr/>
          <p:nvPr/>
        </p:nvSpPr>
        <p:spPr>
          <a:xfrm>
            <a:off x="381000" y="3505200"/>
            <a:ext cx="3558667" cy="461665"/>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r>
              <a:rPr lang="ru-RU" sz="2400" dirty="0">
                <a:solidFill>
                  <a:srgbClr val="002060"/>
                </a:solidFill>
                <a:latin typeface="Times New Roman" pitchFamily="18" charset="0"/>
                <a:cs typeface="Times New Roman" pitchFamily="18" charset="0"/>
              </a:rPr>
              <a:t>Исключить ГЭРБ (ФГДС)</a:t>
            </a:r>
          </a:p>
        </p:txBody>
      </p:sp>
      <p:sp>
        <p:nvSpPr>
          <p:cNvPr id="10" name="Прямоугольник 9"/>
          <p:cNvSpPr/>
          <p:nvPr/>
        </p:nvSpPr>
        <p:spPr>
          <a:xfrm>
            <a:off x="381000" y="4419600"/>
            <a:ext cx="4927183" cy="461665"/>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r>
              <a:rPr lang="ru-RU" sz="2400" dirty="0">
                <a:solidFill>
                  <a:srgbClr val="002060"/>
                </a:solidFill>
                <a:latin typeface="Times New Roman" pitchFamily="18" charset="0"/>
                <a:cs typeface="Times New Roman" pitchFamily="18" charset="0"/>
              </a:rPr>
              <a:t>Исключить </a:t>
            </a:r>
            <a:r>
              <a:rPr lang="ru-RU" sz="2400" dirty="0" err="1">
                <a:solidFill>
                  <a:srgbClr val="002060"/>
                </a:solidFill>
                <a:latin typeface="Times New Roman" pitchFamily="18" charset="0"/>
                <a:cs typeface="Times New Roman" pitchFamily="18" charset="0"/>
              </a:rPr>
              <a:t>постназальный</a:t>
            </a:r>
            <a:r>
              <a:rPr lang="ru-RU" sz="2400" dirty="0">
                <a:solidFill>
                  <a:srgbClr val="002060"/>
                </a:solidFill>
                <a:latin typeface="Times New Roman" pitchFamily="18" charset="0"/>
                <a:cs typeface="Times New Roman" pitchFamily="18" charset="0"/>
              </a:rPr>
              <a:t> синдром</a:t>
            </a:r>
          </a:p>
        </p:txBody>
      </p:sp>
      <p:sp>
        <p:nvSpPr>
          <p:cNvPr id="11" name="Прямоугольник 10"/>
          <p:cNvSpPr/>
          <p:nvPr/>
        </p:nvSpPr>
        <p:spPr>
          <a:xfrm>
            <a:off x="304800" y="5334000"/>
            <a:ext cx="5470728" cy="461665"/>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r>
              <a:rPr lang="ru-RU" sz="2400" dirty="0">
                <a:solidFill>
                  <a:srgbClr val="002060"/>
                </a:solidFill>
                <a:latin typeface="Times New Roman" pitchFamily="18" charset="0"/>
                <a:cs typeface="Times New Roman" pitchFamily="18" charset="0"/>
              </a:rPr>
              <a:t>Исключить невротическое расстройство</a:t>
            </a:r>
          </a:p>
        </p:txBody>
      </p:sp>
      <p:cxnSp>
        <p:nvCxnSpPr>
          <p:cNvPr id="174084" name="AutoShape 4"/>
          <p:cNvCxnSpPr>
            <a:cxnSpLocks noChangeShapeType="1"/>
          </p:cNvCxnSpPr>
          <p:nvPr/>
        </p:nvCxnSpPr>
        <p:spPr bwMode="auto">
          <a:xfrm>
            <a:off x="7391400" y="1905000"/>
            <a:ext cx="1133475" cy="0"/>
          </a:xfrm>
          <a:prstGeom prst="straightConnector1">
            <a:avLst/>
          </a:prstGeom>
          <a:ln>
            <a:headEnd/>
            <a:tailEnd type="triangle" w="med" len="med"/>
          </a:ln>
        </p:spPr>
        <p:style>
          <a:lnRef idx="3">
            <a:schemeClr val="accent6"/>
          </a:lnRef>
          <a:fillRef idx="0">
            <a:schemeClr val="accent6"/>
          </a:fillRef>
          <a:effectRef idx="2">
            <a:schemeClr val="accent6"/>
          </a:effectRef>
          <a:fontRef idx="minor">
            <a:schemeClr val="tx1"/>
          </a:fontRef>
        </p:style>
      </p:cxnSp>
      <p:sp>
        <p:nvSpPr>
          <p:cNvPr id="174085" name="Rectangle 5"/>
          <p:cNvSpPr>
            <a:spLocks noChangeArrowheads="1"/>
          </p:cNvSpPr>
          <p:nvPr/>
        </p:nvSpPr>
        <p:spPr bwMode="auto">
          <a:xfrm>
            <a:off x="8610600" y="1460212"/>
            <a:ext cx="2667000" cy="861774"/>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5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Отмена, контроль</a:t>
            </a:r>
            <a:r>
              <a:rPr kumimoji="0" lang="ru-RU" sz="25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endParaRPr kumimoji="0" lang="ru-RU" sz="2500" b="0" i="0" u="none" strike="noStrike" cap="none" normalizeH="0" baseline="0" dirty="0">
              <a:ln>
                <a:noFill/>
              </a:ln>
              <a:solidFill>
                <a:srgbClr val="002060"/>
              </a:solidFill>
              <a:effectLst/>
              <a:latin typeface="Arial" pitchFamily="34" charset="0"/>
              <a:cs typeface="Arial" pitchFamily="34" charset="0"/>
            </a:endParaRPr>
          </a:p>
        </p:txBody>
      </p:sp>
      <p:cxnSp>
        <p:nvCxnSpPr>
          <p:cNvPr id="174086" name="AutoShape 6"/>
          <p:cNvCxnSpPr>
            <a:cxnSpLocks noChangeShapeType="1"/>
          </p:cNvCxnSpPr>
          <p:nvPr/>
        </p:nvCxnSpPr>
        <p:spPr bwMode="auto">
          <a:xfrm rot="16200000" flipH="1">
            <a:off x="1295400" y="2286000"/>
            <a:ext cx="304802" cy="2"/>
          </a:xfrm>
          <a:prstGeom prst="straightConnector1">
            <a:avLst/>
          </a:prstGeom>
          <a:ln>
            <a:headEnd/>
            <a:tailEnd type="triangle" w="med" len="med"/>
          </a:ln>
        </p:spPr>
        <p:style>
          <a:lnRef idx="3">
            <a:schemeClr val="accent6"/>
          </a:lnRef>
          <a:fillRef idx="0">
            <a:schemeClr val="accent6"/>
          </a:fillRef>
          <a:effectRef idx="2">
            <a:schemeClr val="accent6"/>
          </a:effectRef>
          <a:fontRef idx="minor">
            <a:schemeClr val="tx1"/>
          </a:fontRef>
        </p:style>
      </p:cxnSp>
      <p:cxnSp>
        <p:nvCxnSpPr>
          <p:cNvPr id="21" name="AutoShape 6"/>
          <p:cNvCxnSpPr>
            <a:cxnSpLocks noChangeShapeType="1"/>
          </p:cNvCxnSpPr>
          <p:nvPr/>
        </p:nvCxnSpPr>
        <p:spPr bwMode="auto">
          <a:xfrm rot="16200000" flipH="1">
            <a:off x="1219200" y="1371600"/>
            <a:ext cx="457202" cy="1"/>
          </a:xfrm>
          <a:prstGeom prst="straightConnector1">
            <a:avLst/>
          </a:prstGeom>
          <a:ln>
            <a:headEnd/>
            <a:tailEnd type="triangle" w="med" len="med"/>
          </a:ln>
        </p:spPr>
        <p:style>
          <a:lnRef idx="3">
            <a:schemeClr val="accent6"/>
          </a:lnRef>
          <a:fillRef idx="0">
            <a:schemeClr val="accent6"/>
          </a:fillRef>
          <a:effectRef idx="2">
            <a:schemeClr val="accent6"/>
          </a:effectRef>
          <a:fontRef idx="minor">
            <a:schemeClr val="tx1"/>
          </a:fontRef>
        </p:style>
      </p:cxnSp>
      <p:sp>
        <p:nvSpPr>
          <p:cNvPr id="22" name="Прямоугольник 21"/>
          <p:cNvSpPr/>
          <p:nvPr/>
        </p:nvSpPr>
        <p:spPr>
          <a:xfrm>
            <a:off x="4038600" y="6096000"/>
            <a:ext cx="3417795" cy="461665"/>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r>
              <a:rPr lang="ru-RU" sz="2400" dirty="0" err="1">
                <a:solidFill>
                  <a:srgbClr val="002060"/>
                </a:solidFill>
                <a:latin typeface="Times New Roman" pitchFamily="18" charset="0"/>
                <a:cs typeface="Times New Roman" pitchFamily="18" charset="0"/>
              </a:rPr>
              <a:t>Идиопатический</a:t>
            </a:r>
            <a:r>
              <a:rPr lang="ru-RU" sz="2400" dirty="0">
                <a:solidFill>
                  <a:srgbClr val="002060"/>
                </a:solidFill>
                <a:latin typeface="Times New Roman" pitchFamily="18" charset="0"/>
                <a:cs typeface="Times New Roman" pitchFamily="18" charset="0"/>
              </a:rPr>
              <a:t> кашель</a:t>
            </a:r>
          </a:p>
        </p:txBody>
      </p:sp>
      <p:sp>
        <p:nvSpPr>
          <p:cNvPr id="23" name="Прямоугольник 22"/>
          <p:cNvSpPr/>
          <p:nvPr/>
        </p:nvSpPr>
        <p:spPr>
          <a:xfrm>
            <a:off x="8382000" y="6096000"/>
            <a:ext cx="3524619" cy="461665"/>
          </a:xfrm>
          <a:prstGeom prst="rect">
            <a:avLst/>
          </a:prstGeom>
          <a:solidFill>
            <a:srgbClr val="99FF66"/>
          </a:solidFill>
        </p:spPr>
        <p:style>
          <a:lnRef idx="2">
            <a:schemeClr val="accent6"/>
          </a:lnRef>
          <a:fillRef idx="1">
            <a:schemeClr val="lt1"/>
          </a:fillRef>
          <a:effectRef idx="0">
            <a:schemeClr val="accent6"/>
          </a:effectRef>
          <a:fontRef idx="minor">
            <a:schemeClr val="dk1"/>
          </a:fontRef>
        </p:style>
        <p:txBody>
          <a:bodyPr wrap="none">
            <a:spAutoFit/>
          </a:bodyPr>
          <a:lstStyle/>
          <a:p>
            <a:r>
              <a:rPr lang="ru-RU" sz="2400" b="1" dirty="0">
                <a:solidFill>
                  <a:srgbClr val="002060"/>
                </a:solidFill>
                <a:latin typeface="Times New Roman" pitchFamily="18" charset="0"/>
                <a:cs typeface="Times New Roman" pitchFamily="18" charset="0"/>
              </a:rPr>
              <a:t>Наблюдение,  контроль </a:t>
            </a:r>
            <a:endParaRPr lang="ru-RU" sz="2400" dirty="0">
              <a:solidFill>
                <a:srgbClr val="002060"/>
              </a:solidFill>
              <a:latin typeface="Times New Roman" pitchFamily="18" charset="0"/>
              <a:cs typeface="Times New Roman" pitchFamily="18" charset="0"/>
            </a:endParaRPr>
          </a:p>
        </p:txBody>
      </p:sp>
      <p:cxnSp>
        <p:nvCxnSpPr>
          <p:cNvPr id="25" name="AutoShape 6"/>
          <p:cNvCxnSpPr>
            <a:cxnSpLocks noChangeShapeType="1"/>
          </p:cNvCxnSpPr>
          <p:nvPr/>
        </p:nvCxnSpPr>
        <p:spPr bwMode="auto">
          <a:xfrm rot="16200000" flipH="1">
            <a:off x="1295400" y="3200400"/>
            <a:ext cx="304802" cy="2"/>
          </a:xfrm>
          <a:prstGeom prst="straightConnector1">
            <a:avLst/>
          </a:prstGeom>
          <a:ln>
            <a:headEnd/>
            <a:tailEnd type="triangle" w="med" len="med"/>
          </a:ln>
        </p:spPr>
        <p:style>
          <a:lnRef idx="3">
            <a:schemeClr val="accent6"/>
          </a:lnRef>
          <a:fillRef idx="0">
            <a:schemeClr val="accent6"/>
          </a:fillRef>
          <a:effectRef idx="2">
            <a:schemeClr val="accent6"/>
          </a:effectRef>
          <a:fontRef idx="minor">
            <a:schemeClr val="tx1"/>
          </a:fontRef>
        </p:style>
      </p:cxnSp>
      <p:cxnSp>
        <p:nvCxnSpPr>
          <p:cNvPr id="26" name="AutoShape 6"/>
          <p:cNvCxnSpPr>
            <a:cxnSpLocks noChangeShapeType="1"/>
          </p:cNvCxnSpPr>
          <p:nvPr/>
        </p:nvCxnSpPr>
        <p:spPr bwMode="auto">
          <a:xfrm rot="16200000" flipH="1">
            <a:off x="1295400" y="4114800"/>
            <a:ext cx="304802" cy="2"/>
          </a:xfrm>
          <a:prstGeom prst="straightConnector1">
            <a:avLst/>
          </a:prstGeom>
          <a:ln>
            <a:headEnd/>
            <a:tailEnd type="triangle" w="med" len="med"/>
          </a:ln>
        </p:spPr>
        <p:style>
          <a:lnRef idx="3">
            <a:schemeClr val="accent6"/>
          </a:lnRef>
          <a:fillRef idx="0">
            <a:schemeClr val="accent6"/>
          </a:fillRef>
          <a:effectRef idx="2">
            <a:schemeClr val="accent6"/>
          </a:effectRef>
          <a:fontRef idx="minor">
            <a:schemeClr val="tx1"/>
          </a:fontRef>
        </p:style>
      </p:cxnSp>
      <p:cxnSp>
        <p:nvCxnSpPr>
          <p:cNvPr id="27" name="AutoShape 6"/>
          <p:cNvCxnSpPr>
            <a:cxnSpLocks noChangeShapeType="1"/>
          </p:cNvCxnSpPr>
          <p:nvPr/>
        </p:nvCxnSpPr>
        <p:spPr bwMode="auto">
          <a:xfrm rot="16200000" flipH="1">
            <a:off x="1295400" y="5029200"/>
            <a:ext cx="304802" cy="2"/>
          </a:xfrm>
          <a:prstGeom prst="straightConnector1">
            <a:avLst/>
          </a:prstGeom>
          <a:ln>
            <a:headEnd/>
            <a:tailEnd type="triangle" w="med" len="med"/>
          </a:ln>
        </p:spPr>
        <p:style>
          <a:lnRef idx="3">
            <a:schemeClr val="accent6"/>
          </a:lnRef>
          <a:fillRef idx="0">
            <a:schemeClr val="accent6"/>
          </a:fillRef>
          <a:effectRef idx="2">
            <a:schemeClr val="accent6"/>
          </a:effectRef>
          <a:fontRef idx="minor">
            <a:schemeClr val="tx1"/>
          </a:fontRef>
        </p:style>
      </p:cxnSp>
      <p:sp>
        <p:nvSpPr>
          <p:cNvPr id="28" name="Прямоугольник 27"/>
          <p:cNvSpPr/>
          <p:nvPr/>
        </p:nvSpPr>
        <p:spPr>
          <a:xfrm>
            <a:off x="762000" y="2209800"/>
            <a:ext cx="533399" cy="307777"/>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ru-RU" sz="1400" dirty="0">
                <a:solidFill>
                  <a:srgbClr val="002060"/>
                </a:solidFill>
                <a:latin typeface="Times New Roman" pitchFamily="18" charset="0"/>
                <a:cs typeface="Times New Roman" pitchFamily="18" charset="0"/>
              </a:rPr>
              <a:t>Нет</a:t>
            </a:r>
            <a:r>
              <a:rPr lang="ru-RU" sz="1400" dirty="0">
                <a:solidFill>
                  <a:srgbClr val="002060"/>
                </a:solidFill>
              </a:rPr>
              <a:t> </a:t>
            </a:r>
          </a:p>
        </p:txBody>
      </p:sp>
      <p:sp>
        <p:nvSpPr>
          <p:cNvPr id="30" name="Прямоугольник 29"/>
          <p:cNvSpPr/>
          <p:nvPr/>
        </p:nvSpPr>
        <p:spPr>
          <a:xfrm>
            <a:off x="762000" y="3124200"/>
            <a:ext cx="533399" cy="307777"/>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ru-RU" sz="1400" dirty="0">
                <a:solidFill>
                  <a:srgbClr val="002060"/>
                </a:solidFill>
                <a:latin typeface="Times New Roman" pitchFamily="18" charset="0"/>
                <a:cs typeface="Times New Roman" pitchFamily="18" charset="0"/>
              </a:rPr>
              <a:t>Нет</a:t>
            </a:r>
            <a:r>
              <a:rPr lang="ru-RU" sz="1400" dirty="0">
                <a:solidFill>
                  <a:srgbClr val="002060"/>
                </a:solidFill>
              </a:rPr>
              <a:t> </a:t>
            </a:r>
          </a:p>
        </p:txBody>
      </p:sp>
      <p:sp>
        <p:nvSpPr>
          <p:cNvPr id="31" name="Прямоугольник 30"/>
          <p:cNvSpPr/>
          <p:nvPr/>
        </p:nvSpPr>
        <p:spPr>
          <a:xfrm>
            <a:off x="762000" y="4038600"/>
            <a:ext cx="533399" cy="307777"/>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ru-RU" sz="1400" dirty="0">
                <a:solidFill>
                  <a:srgbClr val="002060"/>
                </a:solidFill>
                <a:latin typeface="Times New Roman" pitchFamily="18" charset="0"/>
                <a:cs typeface="Times New Roman" pitchFamily="18" charset="0"/>
              </a:rPr>
              <a:t>Нет</a:t>
            </a:r>
            <a:r>
              <a:rPr lang="ru-RU" sz="1400" dirty="0">
                <a:solidFill>
                  <a:srgbClr val="002060"/>
                </a:solidFill>
              </a:rPr>
              <a:t> </a:t>
            </a:r>
          </a:p>
        </p:txBody>
      </p:sp>
      <p:sp>
        <p:nvSpPr>
          <p:cNvPr id="32" name="Прямоугольник 31"/>
          <p:cNvSpPr/>
          <p:nvPr/>
        </p:nvSpPr>
        <p:spPr>
          <a:xfrm>
            <a:off x="762000" y="4953000"/>
            <a:ext cx="533399" cy="307777"/>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ru-RU" sz="1400" dirty="0">
                <a:solidFill>
                  <a:srgbClr val="002060"/>
                </a:solidFill>
                <a:latin typeface="Times New Roman" pitchFamily="18" charset="0"/>
                <a:cs typeface="Times New Roman" pitchFamily="18" charset="0"/>
              </a:rPr>
              <a:t>Нет</a:t>
            </a:r>
            <a:r>
              <a:rPr lang="ru-RU" sz="1400" dirty="0">
                <a:solidFill>
                  <a:srgbClr val="002060"/>
                </a:solidFill>
              </a:rPr>
              <a:t> </a:t>
            </a:r>
          </a:p>
        </p:txBody>
      </p:sp>
      <p:cxnSp>
        <p:nvCxnSpPr>
          <p:cNvPr id="35" name="AutoShape 6"/>
          <p:cNvCxnSpPr>
            <a:cxnSpLocks noChangeShapeType="1"/>
          </p:cNvCxnSpPr>
          <p:nvPr/>
        </p:nvCxnSpPr>
        <p:spPr bwMode="auto">
          <a:xfrm rot="5400000">
            <a:off x="1219200" y="6019800"/>
            <a:ext cx="457200" cy="1588"/>
          </a:xfrm>
          <a:prstGeom prst="straightConnector1">
            <a:avLst/>
          </a:prstGeom>
          <a:ln>
            <a:headEnd/>
            <a:tailEnd type="triangle" w="med" len="med"/>
          </a:ln>
        </p:spPr>
        <p:style>
          <a:lnRef idx="3">
            <a:schemeClr val="accent6"/>
          </a:lnRef>
          <a:fillRef idx="0">
            <a:schemeClr val="accent6"/>
          </a:fillRef>
          <a:effectRef idx="2">
            <a:schemeClr val="accent6"/>
          </a:effectRef>
          <a:fontRef idx="minor">
            <a:schemeClr val="tx1"/>
          </a:fontRef>
        </p:style>
      </p:cxnSp>
      <p:cxnSp>
        <p:nvCxnSpPr>
          <p:cNvPr id="37" name="AutoShape 6"/>
          <p:cNvCxnSpPr>
            <a:cxnSpLocks noChangeShapeType="1"/>
          </p:cNvCxnSpPr>
          <p:nvPr/>
        </p:nvCxnSpPr>
        <p:spPr bwMode="auto">
          <a:xfrm>
            <a:off x="1447800" y="6248400"/>
            <a:ext cx="2514600" cy="1588"/>
          </a:xfrm>
          <a:prstGeom prst="straightConnector1">
            <a:avLst/>
          </a:prstGeom>
          <a:ln>
            <a:headEnd/>
            <a:tailEnd type="triangle" w="med" len="med"/>
          </a:ln>
        </p:spPr>
        <p:style>
          <a:lnRef idx="3">
            <a:schemeClr val="accent6"/>
          </a:lnRef>
          <a:fillRef idx="0">
            <a:schemeClr val="accent6"/>
          </a:fillRef>
          <a:effectRef idx="2">
            <a:schemeClr val="accent6"/>
          </a:effectRef>
          <a:fontRef idx="minor">
            <a:schemeClr val="tx1"/>
          </a:fontRef>
        </p:style>
      </p:cxnSp>
      <p:sp>
        <p:nvSpPr>
          <p:cNvPr id="39" name="Прямоугольник 38"/>
          <p:cNvSpPr/>
          <p:nvPr/>
        </p:nvSpPr>
        <p:spPr>
          <a:xfrm>
            <a:off x="2286000" y="6324600"/>
            <a:ext cx="533399" cy="307777"/>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ru-RU" sz="1400" dirty="0">
                <a:solidFill>
                  <a:srgbClr val="002060"/>
                </a:solidFill>
                <a:latin typeface="Times New Roman" pitchFamily="18" charset="0"/>
                <a:cs typeface="Times New Roman" pitchFamily="18" charset="0"/>
              </a:rPr>
              <a:t>Нет</a:t>
            </a:r>
            <a:r>
              <a:rPr lang="ru-RU" sz="1400" dirty="0">
                <a:solidFill>
                  <a:srgbClr val="002060"/>
                </a:solidFill>
              </a:rPr>
              <a:t> </a:t>
            </a:r>
          </a:p>
        </p:txBody>
      </p:sp>
      <p:sp>
        <p:nvSpPr>
          <p:cNvPr id="40" name="Прямоугольник 39"/>
          <p:cNvSpPr/>
          <p:nvPr/>
        </p:nvSpPr>
        <p:spPr>
          <a:xfrm>
            <a:off x="4267200" y="3276600"/>
            <a:ext cx="539870" cy="307777"/>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ru-RU" sz="1400" dirty="0">
                <a:solidFill>
                  <a:srgbClr val="002060"/>
                </a:solidFill>
                <a:latin typeface="Times New Roman" pitchFamily="18" charset="0"/>
                <a:cs typeface="Times New Roman" pitchFamily="18" charset="0"/>
              </a:rPr>
              <a:t>Есть </a:t>
            </a:r>
          </a:p>
        </p:txBody>
      </p:sp>
      <p:cxnSp>
        <p:nvCxnSpPr>
          <p:cNvPr id="41" name="AutoShape 4"/>
          <p:cNvCxnSpPr>
            <a:cxnSpLocks noChangeShapeType="1"/>
          </p:cNvCxnSpPr>
          <p:nvPr/>
        </p:nvCxnSpPr>
        <p:spPr bwMode="auto">
          <a:xfrm>
            <a:off x="3962400" y="3733800"/>
            <a:ext cx="4343400" cy="1588"/>
          </a:xfrm>
          <a:prstGeom prst="straightConnector1">
            <a:avLst/>
          </a:prstGeom>
          <a:ln>
            <a:headEnd/>
            <a:tailEnd type="triangle" w="med" len="med"/>
          </a:ln>
        </p:spPr>
        <p:style>
          <a:lnRef idx="3">
            <a:schemeClr val="accent6"/>
          </a:lnRef>
          <a:fillRef idx="0">
            <a:schemeClr val="accent6"/>
          </a:fillRef>
          <a:effectRef idx="2">
            <a:schemeClr val="accent6"/>
          </a:effectRef>
          <a:fontRef idx="minor">
            <a:schemeClr val="tx1"/>
          </a:fontRef>
        </p:style>
      </p:cxnSp>
      <p:sp>
        <p:nvSpPr>
          <p:cNvPr id="174087" name="Rectangle 7"/>
          <p:cNvSpPr>
            <a:spLocks noChangeArrowheads="1"/>
          </p:cNvSpPr>
          <p:nvPr/>
        </p:nvSpPr>
        <p:spPr bwMode="auto">
          <a:xfrm>
            <a:off x="8534400" y="3429000"/>
            <a:ext cx="2743200" cy="523220"/>
          </a:xfrm>
          <a:prstGeom prst="rect">
            <a:avLst/>
          </a:prstGeom>
          <a:solidFill>
            <a:srgbClr val="C5FDFD"/>
          </a:solidFill>
          <a:ln>
            <a:headEnd/>
            <a:tailEn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800" b="1" i="0"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ЛЕЧЕНИЕ</a:t>
            </a:r>
            <a:endParaRPr kumimoji="0" lang="ru-RU" sz="2800" b="0" i="0" u="none" strike="noStrike" cap="none" normalizeH="0" baseline="0" dirty="0">
              <a:ln>
                <a:noFill/>
              </a:ln>
              <a:solidFill>
                <a:srgbClr val="FF0000"/>
              </a:solidFill>
              <a:effectLst/>
              <a:latin typeface="Arial" pitchFamily="34" charset="0"/>
              <a:cs typeface="Arial" pitchFamily="34" charset="0"/>
            </a:endParaRPr>
          </a:p>
        </p:txBody>
      </p:sp>
      <p:cxnSp>
        <p:nvCxnSpPr>
          <p:cNvPr id="46" name="Прямая соединительная линия 45"/>
          <p:cNvCxnSpPr>
            <a:stCxn id="8" idx="3"/>
          </p:cNvCxnSpPr>
          <p:nvPr/>
        </p:nvCxnSpPr>
        <p:spPr>
          <a:xfrm flipV="1">
            <a:off x="4883130" y="2819400"/>
            <a:ext cx="2584470" cy="2233"/>
          </a:xfrm>
          <a:prstGeom prst="line">
            <a:avLst/>
          </a:prstGeom>
        </p:spPr>
        <p:style>
          <a:lnRef idx="3">
            <a:schemeClr val="accent6"/>
          </a:lnRef>
          <a:fillRef idx="0">
            <a:schemeClr val="accent6"/>
          </a:fillRef>
          <a:effectRef idx="2">
            <a:schemeClr val="accent6"/>
          </a:effectRef>
          <a:fontRef idx="minor">
            <a:schemeClr val="tx1"/>
          </a:fontRef>
        </p:style>
      </p:cxnSp>
      <p:cxnSp>
        <p:nvCxnSpPr>
          <p:cNvPr id="47" name="AutoShape 4"/>
          <p:cNvCxnSpPr>
            <a:cxnSpLocks noChangeShapeType="1"/>
          </p:cNvCxnSpPr>
          <p:nvPr/>
        </p:nvCxnSpPr>
        <p:spPr bwMode="auto">
          <a:xfrm>
            <a:off x="7467600" y="2819400"/>
            <a:ext cx="1219200" cy="457200"/>
          </a:xfrm>
          <a:prstGeom prst="straightConnector1">
            <a:avLst/>
          </a:prstGeom>
          <a:ln>
            <a:headEnd/>
            <a:tailEnd type="triangle" w="med" len="med"/>
          </a:ln>
        </p:spPr>
        <p:style>
          <a:lnRef idx="3">
            <a:schemeClr val="accent6"/>
          </a:lnRef>
          <a:fillRef idx="0">
            <a:schemeClr val="accent6"/>
          </a:fillRef>
          <a:effectRef idx="2">
            <a:schemeClr val="accent6"/>
          </a:effectRef>
          <a:fontRef idx="minor">
            <a:schemeClr val="tx1"/>
          </a:fontRef>
        </p:style>
      </p:cxnSp>
      <p:sp>
        <p:nvSpPr>
          <p:cNvPr id="49" name="Прямоугольник 48"/>
          <p:cNvSpPr/>
          <p:nvPr/>
        </p:nvSpPr>
        <p:spPr>
          <a:xfrm>
            <a:off x="5715000" y="2362200"/>
            <a:ext cx="539870" cy="307777"/>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ru-RU" sz="1400" dirty="0">
                <a:solidFill>
                  <a:srgbClr val="002060"/>
                </a:solidFill>
                <a:latin typeface="Times New Roman" pitchFamily="18" charset="0"/>
                <a:cs typeface="Times New Roman" pitchFamily="18" charset="0"/>
              </a:rPr>
              <a:t>Есть </a:t>
            </a:r>
          </a:p>
        </p:txBody>
      </p:sp>
      <p:cxnSp>
        <p:nvCxnSpPr>
          <p:cNvPr id="50" name="Прямая соединительная линия 49"/>
          <p:cNvCxnSpPr/>
          <p:nvPr/>
        </p:nvCxnSpPr>
        <p:spPr>
          <a:xfrm flipV="1">
            <a:off x="5334000" y="4648200"/>
            <a:ext cx="1828800" cy="2234"/>
          </a:xfrm>
          <a:prstGeom prst="line">
            <a:avLst/>
          </a:prstGeom>
        </p:spPr>
        <p:style>
          <a:lnRef idx="3">
            <a:schemeClr val="accent6"/>
          </a:lnRef>
          <a:fillRef idx="0">
            <a:schemeClr val="accent6"/>
          </a:fillRef>
          <a:effectRef idx="2">
            <a:schemeClr val="accent6"/>
          </a:effectRef>
          <a:fontRef idx="minor">
            <a:schemeClr val="tx1"/>
          </a:fontRef>
        </p:style>
      </p:cxnSp>
      <p:cxnSp>
        <p:nvCxnSpPr>
          <p:cNvPr id="52" name="AutoShape 4"/>
          <p:cNvCxnSpPr>
            <a:cxnSpLocks noChangeShapeType="1"/>
          </p:cNvCxnSpPr>
          <p:nvPr/>
        </p:nvCxnSpPr>
        <p:spPr bwMode="auto">
          <a:xfrm flipV="1">
            <a:off x="7162800" y="4114800"/>
            <a:ext cx="1447800" cy="533400"/>
          </a:xfrm>
          <a:prstGeom prst="straightConnector1">
            <a:avLst/>
          </a:prstGeom>
          <a:ln>
            <a:headEnd/>
            <a:tailEnd type="triangle" w="med" len="med"/>
          </a:ln>
        </p:spPr>
        <p:style>
          <a:lnRef idx="3">
            <a:schemeClr val="accent6"/>
          </a:lnRef>
          <a:fillRef idx="0">
            <a:schemeClr val="accent6"/>
          </a:fillRef>
          <a:effectRef idx="2">
            <a:schemeClr val="accent6"/>
          </a:effectRef>
          <a:fontRef idx="minor">
            <a:schemeClr val="tx1"/>
          </a:fontRef>
        </p:style>
      </p:cxnSp>
      <p:sp>
        <p:nvSpPr>
          <p:cNvPr id="54" name="Прямоугольник 53"/>
          <p:cNvSpPr/>
          <p:nvPr/>
        </p:nvSpPr>
        <p:spPr>
          <a:xfrm>
            <a:off x="5867400" y="4191000"/>
            <a:ext cx="539870" cy="307777"/>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ru-RU" sz="1400" dirty="0">
                <a:solidFill>
                  <a:srgbClr val="002060"/>
                </a:solidFill>
                <a:latin typeface="Times New Roman" pitchFamily="18" charset="0"/>
                <a:cs typeface="Times New Roman" pitchFamily="18" charset="0"/>
              </a:rPr>
              <a:t>Есть </a:t>
            </a:r>
          </a:p>
        </p:txBody>
      </p:sp>
      <p:cxnSp>
        <p:nvCxnSpPr>
          <p:cNvPr id="55" name="Прямая соединительная линия 54"/>
          <p:cNvCxnSpPr/>
          <p:nvPr/>
        </p:nvCxnSpPr>
        <p:spPr>
          <a:xfrm flipV="1">
            <a:off x="5791200" y="5562600"/>
            <a:ext cx="1828800" cy="2234"/>
          </a:xfrm>
          <a:prstGeom prst="line">
            <a:avLst/>
          </a:prstGeom>
        </p:spPr>
        <p:style>
          <a:lnRef idx="3">
            <a:schemeClr val="accent6"/>
          </a:lnRef>
          <a:fillRef idx="0">
            <a:schemeClr val="accent6"/>
          </a:fillRef>
          <a:effectRef idx="2">
            <a:schemeClr val="accent6"/>
          </a:effectRef>
          <a:fontRef idx="minor">
            <a:schemeClr val="tx1"/>
          </a:fontRef>
        </p:style>
      </p:cxnSp>
      <p:cxnSp>
        <p:nvCxnSpPr>
          <p:cNvPr id="56" name="AutoShape 4"/>
          <p:cNvCxnSpPr>
            <a:cxnSpLocks noChangeShapeType="1"/>
          </p:cNvCxnSpPr>
          <p:nvPr/>
        </p:nvCxnSpPr>
        <p:spPr bwMode="auto">
          <a:xfrm flipV="1">
            <a:off x="7620000" y="4191000"/>
            <a:ext cx="1600200" cy="1371600"/>
          </a:xfrm>
          <a:prstGeom prst="straightConnector1">
            <a:avLst/>
          </a:prstGeom>
          <a:ln>
            <a:headEnd/>
            <a:tailEnd type="triangle" w="med" len="med"/>
          </a:ln>
        </p:spPr>
        <p:style>
          <a:lnRef idx="3">
            <a:schemeClr val="accent6"/>
          </a:lnRef>
          <a:fillRef idx="0">
            <a:schemeClr val="accent6"/>
          </a:fillRef>
          <a:effectRef idx="2">
            <a:schemeClr val="accent6"/>
          </a:effectRef>
          <a:fontRef idx="minor">
            <a:schemeClr val="tx1"/>
          </a:fontRef>
        </p:style>
      </p:cxnSp>
      <p:sp>
        <p:nvSpPr>
          <p:cNvPr id="58" name="Прямоугольник 57"/>
          <p:cNvSpPr/>
          <p:nvPr/>
        </p:nvSpPr>
        <p:spPr>
          <a:xfrm>
            <a:off x="6400800" y="5105400"/>
            <a:ext cx="539870" cy="307777"/>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ru-RU" sz="1400" dirty="0">
                <a:solidFill>
                  <a:srgbClr val="002060"/>
                </a:solidFill>
                <a:latin typeface="Times New Roman" pitchFamily="18" charset="0"/>
                <a:cs typeface="Times New Roman" pitchFamily="18" charset="0"/>
              </a:rPr>
              <a:t>Есть </a:t>
            </a:r>
          </a:p>
        </p:txBody>
      </p:sp>
      <p:cxnSp>
        <p:nvCxnSpPr>
          <p:cNvPr id="59" name="AutoShape 4"/>
          <p:cNvCxnSpPr>
            <a:cxnSpLocks noChangeShapeType="1"/>
            <a:endCxn id="23" idx="1"/>
          </p:cNvCxnSpPr>
          <p:nvPr/>
        </p:nvCxnSpPr>
        <p:spPr bwMode="auto">
          <a:xfrm>
            <a:off x="7467600" y="6324600"/>
            <a:ext cx="914400" cy="2233"/>
          </a:xfrm>
          <a:prstGeom prst="straightConnector1">
            <a:avLst/>
          </a:prstGeom>
          <a:ln>
            <a:headEnd/>
            <a:tailEnd type="triangle" w="med" len="med"/>
          </a:ln>
        </p:spPr>
        <p:style>
          <a:lnRef idx="3">
            <a:schemeClr val="accent6"/>
          </a:lnRef>
          <a:fillRef idx="0">
            <a:schemeClr val="accent6"/>
          </a:fillRef>
          <a:effectRef idx="2">
            <a:schemeClr val="accent6"/>
          </a:effectRef>
          <a:fontRef idx="minor">
            <a:schemeClr val="tx1"/>
          </a:fontRef>
        </p:style>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533400" y="1371600"/>
          <a:ext cx="11125200" cy="5029199"/>
        </p:xfrm>
        <a:graphic>
          <a:graphicData uri="http://schemas.openxmlformats.org/drawingml/2006/table">
            <a:tbl>
              <a:tblPr/>
              <a:tblGrid>
                <a:gridCol w="2706130">
                  <a:extLst>
                    <a:ext uri="{9D8B030D-6E8A-4147-A177-3AD203B41FA5}">
                      <a16:colId xmlns:a16="http://schemas.microsoft.com/office/drawing/2014/main" val="20000"/>
                    </a:ext>
                  </a:extLst>
                </a:gridCol>
                <a:gridCol w="8419070">
                  <a:extLst>
                    <a:ext uri="{9D8B030D-6E8A-4147-A177-3AD203B41FA5}">
                      <a16:colId xmlns:a16="http://schemas.microsoft.com/office/drawing/2014/main" val="20001"/>
                    </a:ext>
                  </a:extLst>
                </a:gridCol>
              </a:tblGrid>
              <a:tr h="380999">
                <a:tc>
                  <a:txBody>
                    <a:bodyPr/>
                    <a:lstStyle/>
                    <a:p>
                      <a:pPr algn="ctr">
                        <a:lnSpc>
                          <a:spcPct val="115000"/>
                        </a:lnSpc>
                        <a:spcAft>
                          <a:spcPts val="0"/>
                        </a:spcAft>
                      </a:pPr>
                      <a:r>
                        <a:rPr lang="ru-RU" sz="2000" dirty="0">
                          <a:latin typeface="Times New Roman"/>
                          <a:ea typeface="Calibri"/>
                          <a:cs typeface="Times New Roman"/>
                        </a:rPr>
                        <a:t>Нозологическая форма</a:t>
                      </a:r>
                      <a:endParaRPr lang="ru-RU"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FDFD"/>
                    </a:solidFill>
                  </a:tcPr>
                </a:tc>
                <a:tc>
                  <a:txBody>
                    <a:bodyPr/>
                    <a:lstStyle/>
                    <a:p>
                      <a:pPr algn="ctr">
                        <a:lnSpc>
                          <a:spcPct val="115000"/>
                        </a:lnSpc>
                        <a:spcAft>
                          <a:spcPts val="0"/>
                        </a:spcAft>
                      </a:pPr>
                      <a:r>
                        <a:rPr lang="ru-RU" sz="2000">
                          <a:latin typeface="Times New Roman"/>
                          <a:ea typeface="Calibri"/>
                          <a:cs typeface="Times New Roman"/>
                        </a:rPr>
                        <a:t>Факторы риска</a:t>
                      </a:r>
                      <a:endParaRPr lang="ru-RU" sz="2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FDFD"/>
                    </a:solidFill>
                  </a:tcPr>
                </a:tc>
                <a:extLst>
                  <a:ext uri="{0D108BD9-81ED-4DB2-BD59-A6C34878D82A}">
                    <a16:rowId xmlns:a16="http://schemas.microsoft.com/office/drawing/2014/main" val="10000"/>
                  </a:ext>
                </a:extLst>
              </a:tr>
              <a:tr h="838200">
                <a:tc>
                  <a:txBody>
                    <a:bodyPr/>
                    <a:lstStyle/>
                    <a:p>
                      <a:pPr algn="just">
                        <a:lnSpc>
                          <a:spcPct val="115000"/>
                        </a:lnSpc>
                        <a:spcAft>
                          <a:spcPts val="0"/>
                        </a:spcAft>
                      </a:pPr>
                      <a:r>
                        <a:rPr lang="ru-RU" sz="2000" dirty="0">
                          <a:latin typeface="Times New Roman"/>
                          <a:ea typeface="Calibri"/>
                          <a:cs typeface="Times New Roman"/>
                        </a:rPr>
                        <a:t>ИБС</a:t>
                      </a:r>
                      <a:endParaRPr lang="ru-RU"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FDFD"/>
                    </a:solidFill>
                  </a:tcPr>
                </a:tc>
                <a:tc>
                  <a:txBody>
                    <a:bodyPr/>
                    <a:lstStyle/>
                    <a:p>
                      <a:pPr algn="just">
                        <a:lnSpc>
                          <a:spcPct val="115000"/>
                        </a:lnSpc>
                        <a:spcAft>
                          <a:spcPts val="0"/>
                        </a:spcAft>
                      </a:pPr>
                      <a:r>
                        <a:rPr lang="ru-RU" sz="2000" dirty="0">
                          <a:latin typeface="Times New Roman"/>
                          <a:ea typeface="Calibri"/>
                          <a:cs typeface="Times New Roman"/>
                        </a:rPr>
                        <a:t>АГ, </a:t>
                      </a:r>
                      <a:r>
                        <a:rPr lang="ru-RU" sz="2000" dirty="0" err="1">
                          <a:latin typeface="Times New Roman"/>
                          <a:ea typeface="Calibri"/>
                          <a:cs typeface="Times New Roman"/>
                        </a:rPr>
                        <a:t>гиперхолестеринемия</a:t>
                      </a:r>
                      <a:r>
                        <a:rPr lang="ru-RU" sz="2000" dirty="0">
                          <a:latin typeface="Times New Roman"/>
                          <a:ea typeface="Calibri"/>
                          <a:cs typeface="Times New Roman"/>
                        </a:rPr>
                        <a:t>, СД, малоподвижный образ жизни, ожирение, курение, отягощенный семейный анамнез, возраст и мужской пол</a:t>
                      </a:r>
                      <a:endParaRPr lang="ru-RU"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FDFD"/>
                    </a:solidFill>
                  </a:tcPr>
                </a:tc>
                <a:extLst>
                  <a:ext uri="{0D108BD9-81ED-4DB2-BD59-A6C34878D82A}">
                    <a16:rowId xmlns:a16="http://schemas.microsoft.com/office/drawing/2014/main" val="10001"/>
                  </a:ext>
                </a:extLst>
              </a:tr>
              <a:tr h="2209800">
                <a:tc>
                  <a:txBody>
                    <a:bodyPr/>
                    <a:lstStyle/>
                    <a:p>
                      <a:pPr algn="just">
                        <a:lnSpc>
                          <a:spcPct val="115000"/>
                        </a:lnSpc>
                        <a:spcAft>
                          <a:spcPts val="0"/>
                        </a:spcAft>
                      </a:pPr>
                      <a:r>
                        <a:rPr lang="ru-RU" sz="2000" dirty="0">
                          <a:latin typeface="Times New Roman"/>
                          <a:ea typeface="Calibri"/>
                          <a:cs typeface="Times New Roman"/>
                        </a:rPr>
                        <a:t>ТЭЛА</a:t>
                      </a:r>
                      <a:endParaRPr lang="ru-RU"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FDFD"/>
                    </a:solidFill>
                  </a:tcPr>
                </a:tc>
                <a:tc>
                  <a:txBody>
                    <a:bodyPr/>
                    <a:lstStyle/>
                    <a:p>
                      <a:pPr algn="just">
                        <a:lnSpc>
                          <a:spcPct val="115000"/>
                        </a:lnSpc>
                        <a:spcAft>
                          <a:spcPts val="0"/>
                        </a:spcAft>
                      </a:pPr>
                      <a:r>
                        <a:rPr lang="ru-RU" sz="2000" dirty="0">
                          <a:latin typeface="Times New Roman"/>
                          <a:ea typeface="Calibri"/>
                          <a:cs typeface="Times New Roman"/>
                        </a:rPr>
                        <a:t>Перелом нижних конечностей, госпитализация по поводу СН или мерцательной аритмии в течение последних 3 месяцев, протезирование тазобедренных или коленных суставов, травма; ИМ, перенесенный в течение последних 3 месяцев; венозные тромбоэмболии и ТЭЛА в анамнезе, повреждение спинного мозга, иммобилизация, опухоли (риск выше при наличии метастазов), заместительная гормональная терапия и др.</a:t>
                      </a:r>
                      <a:endParaRPr lang="ru-RU"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FDFD"/>
                    </a:solidFill>
                  </a:tcPr>
                </a:tc>
                <a:extLst>
                  <a:ext uri="{0D108BD9-81ED-4DB2-BD59-A6C34878D82A}">
                    <a16:rowId xmlns:a16="http://schemas.microsoft.com/office/drawing/2014/main" val="10002"/>
                  </a:ext>
                </a:extLst>
              </a:tr>
              <a:tr h="762000">
                <a:tc>
                  <a:txBody>
                    <a:bodyPr/>
                    <a:lstStyle/>
                    <a:p>
                      <a:pPr algn="just">
                        <a:lnSpc>
                          <a:spcPct val="115000"/>
                        </a:lnSpc>
                        <a:spcAft>
                          <a:spcPts val="0"/>
                        </a:spcAft>
                      </a:pPr>
                      <a:r>
                        <a:rPr lang="ru-RU" sz="2000">
                          <a:latin typeface="Times New Roman"/>
                          <a:ea typeface="Calibri"/>
                          <a:cs typeface="Times New Roman"/>
                        </a:rPr>
                        <a:t>ХОБЛ</a:t>
                      </a:r>
                      <a:endParaRPr lang="ru-RU" sz="2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FDFD"/>
                    </a:solidFill>
                  </a:tcPr>
                </a:tc>
                <a:tc>
                  <a:txBody>
                    <a:bodyPr/>
                    <a:lstStyle/>
                    <a:p>
                      <a:pPr algn="just">
                        <a:lnSpc>
                          <a:spcPct val="115000"/>
                        </a:lnSpc>
                        <a:spcAft>
                          <a:spcPts val="0"/>
                        </a:spcAft>
                      </a:pPr>
                      <a:r>
                        <a:rPr lang="ru-RU" sz="2000" dirty="0">
                          <a:latin typeface="Times New Roman"/>
                          <a:ea typeface="Calibri"/>
                          <a:cs typeface="Times New Roman"/>
                        </a:rPr>
                        <a:t>Курение, профессиональные вредности (пыль, содержащая кадмий, кремний и др.)</a:t>
                      </a:r>
                      <a:endParaRPr lang="ru-RU"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FDFD"/>
                    </a:solidFill>
                  </a:tcPr>
                </a:tc>
                <a:extLst>
                  <a:ext uri="{0D108BD9-81ED-4DB2-BD59-A6C34878D82A}">
                    <a16:rowId xmlns:a16="http://schemas.microsoft.com/office/drawing/2014/main" val="10003"/>
                  </a:ext>
                </a:extLst>
              </a:tr>
              <a:tr h="838200">
                <a:tc>
                  <a:txBody>
                    <a:bodyPr/>
                    <a:lstStyle/>
                    <a:p>
                      <a:pPr algn="just">
                        <a:lnSpc>
                          <a:spcPct val="115000"/>
                        </a:lnSpc>
                        <a:spcAft>
                          <a:spcPts val="0"/>
                        </a:spcAft>
                      </a:pPr>
                      <a:r>
                        <a:rPr lang="ru-RU" sz="2000">
                          <a:latin typeface="Times New Roman"/>
                          <a:ea typeface="Calibri"/>
                          <a:cs typeface="Times New Roman"/>
                        </a:rPr>
                        <a:t>Бронхиальная астма</a:t>
                      </a:r>
                      <a:endParaRPr lang="ru-RU" sz="2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FDFD"/>
                    </a:solidFill>
                  </a:tcPr>
                </a:tc>
                <a:tc>
                  <a:txBody>
                    <a:bodyPr/>
                    <a:lstStyle/>
                    <a:p>
                      <a:pPr algn="just">
                        <a:lnSpc>
                          <a:spcPct val="115000"/>
                        </a:lnSpc>
                        <a:spcAft>
                          <a:spcPts val="0"/>
                        </a:spcAft>
                      </a:pPr>
                      <a:r>
                        <a:rPr lang="ru-RU" sz="2000" dirty="0">
                          <a:latin typeface="Times New Roman"/>
                          <a:ea typeface="Calibri"/>
                          <a:cs typeface="Times New Roman"/>
                        </a:rPr>
                        <a:t>Бытовые аллергены, пыльца растений, некоторые производственные факторы, отягощенная наследственность.</a:t>
                      </a:r>
                      <a:endParaRPr lang="ru-RU"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FDFD"/>
                    </a:solidFill>
                  </a:tcPr>
                </a:tc>
                <a:extLst>
                  <a:ext uri="{0D108BD9-81ED-4DB2-BD59-A6C34878D82A}">
                    <a16:rowId xmlns:a16="http://schemas.microsoft.com/office/drawing/2014/main" val="10004"/>
                  </a:ext>
                </a:extLst>
              </a:tr>
            </a:tbl>
          </a:graphicData>
        </a:graphic>
      </p:graphicFrame>
      <p:sp>
        <p:nvSpPr>
          <p:cNvPr id="90113" name="Rectangle 1"/>
          <p:cNvSpPr>
            <a:spLocks noChangeArrowheads="1"/>
          </p:cNvSpPr>
          <p:nvPr/>
        </p:nvSpPr>
        <p:spPr bwMode="auto">
          <a:xfrm>
            <a:off x="502916" y="152400"/>
            <a:ext cx="11457239" cy="83099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50850" algn="ctr"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a:ln>
                  <a:noFill/>
                </a:ln>
                <a:solidFill>
                  <a:schemeClr val="accent6">
                    <a:lumMod val="60000"/>
                    <a:lumOff val="40000"/>
                  </a:schemeClr>
                </a:solidFill>
                <a:effectLst/>
                <a:latin typeface="Times New Roman" pitchFamily="18" charset="0"/>
                <a:ea typeface="Calibri" pitchFamily="34" charset="0"/>
                <a:cs typeface="Times New Roman" pitchFamily="18" charset="0"/>
              </a:rPr>
              <a:t>При дифференциальной диагностике одышки необходимо оценить факторы, </a:t>
            </a:r>
          </a:p>
          <a:p>
            <a:pPr marL="0" marR="0" lvl="0" indent="450850" algn="ctr"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a:ln>
                  <a:noFill/>
                </a:ln>
                <a:solidFill>
                  <a:schemeClr val="accent6">
                    <a:lumMod val="60000"/>
                    <a:lumOff val="40000"/>
                  </a:schemeClr>
                </a:solidFill>
                <a:effectLst/>
                <a:latin typeface="Times New Roman" pitchFamily="18" charset="0"/>
                <a:ea typeface="Calibri" pitchFamily="34" charset="0"/>
                <a:cs typeface="Times New Roman" pitchFamily="18" charset="0"/>
              </a:rPr>
              <a:t>способствующие ей или сопровождающие данное состояние </a:t>
            </a:r>
            <a:endParaRPr kumimoji="0" lang="ru-RU" sz="2400" b="1" i="0" u="none" strike="noStrike" cap="none" normalizeH="0" baseline="0" dirty="0">
              <a:ln>
                <a:noFill/>
              </a:ln>
              <a:solidFill>
                <a:schemeClr val="accent6">
                  <a:lumMod val="60000"/>
                  <a:lumOff val="40000"/>
                </a:schemeClr>
              </a:solidFill>
              <a:effectLst/>
              <a:latin typeface="Arial" pitchFamily="34" charset="0"/>
              <a:cs typeface="Arial" pitchFamily="34" charset="0"/>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Rectangle 1"/>
          <p:cNvSpPr>
            <a:spLocks noChangeArrowheads="1"/>
          </p:cNvSpPr>
          <p:nvPr/>
        </p:nvSpPr>
        <p:spPr bwMode="auto">
          <a:xfrm>
            <a:off x="457200" y="228600"/>
            <a:ext cx="11353800" cy="618630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1631950" algn="l"/>
              </a:tabLst>
            </a:pPr>
            <a:r>
              <a:rPr kumimoji="0" lang="ru-RU" sz="2200" b="1" i="1"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Осложнения кашля</a:t>
            </a:r>
            <a:r>
              <a:rPr kumimoji="0" lang="ru-RU" sz="22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endParaRPr kumimoji="0" lang="ru-RU" sz="2200" b="0" i="0" u="none" strike="noStrike" cap="none" normalizeH="0" baseline="0" dirty="0">
              <a:ln>
                <a:noFill/>
              </a:ln>
              <a:solidFill>
                <a:srgbClr val="002060"/>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1631950" algn="l"/>
              </a:tabLst>
            </a:pPr>
            <a:r>
              <a:rPr kumimoji="0" lang="ru-RU" sz="2200" b="1" i="1" u="sng" strike="noStrike" cap="none" normalizeH="0" baseline="0" dirty="0">
                <a:ln>
                  <a:noFill/>
                </a:ln>
                <a:solidFill>
                  <a:srgbClr val="002060"/>
                </a:solidFill>
                <a:effectLst/>
                <a:latin typeface="Times New Roman" pitchFamily="18" charset="0"/>
                <a:ea typeface="Calibri" pitchFamily="34" charset="0"/>
                <a:cs typeface="Times New Roman" pitchFamily="18" charset="0"/>
              </a:rPr>
              <a:t>Респираторные</a:t>
            </a:r>
            <a:r>
              <a:rPr kumimoji="0" lang="ru-RU" sz="22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 пневмоторакс; обострение бронхиальной астмы; подкожная эмфизема; </a:t>
            </a:r>
            <a:r>
              <a:rPr kumimoji="0" lang="ru-RU" sz="22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дисфония</a:t>
            </a:r>
            <a:r>
              <a:rPr kumimoji="0" lang="ru-RU" sz="22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endParaRPr kumimoji="0" lang="ru-RU" sz="2200" b="0" i="0" u="none" strike="noStrike" cap="none" normalizeH="0" baseline="0" dirty="0">
              <a:ln>
                <a:noFill/>
              </a:ln>
              <a:solidFill>
                <a:srgbClr val="002060"/>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1631950" algn="l"/>
              </a:tabLst>
            </a:pPr>
            <a:r>
              <a:rPr kumimoji="0" lang="ru-RU" sz="2200" b="1" i="1" u="sng" strike="noStrike" cap="none" normalizeH="0" baseline="0" dirty="0">
                <a:ln>
                  <a:noFill/>
                </a:ln>
                <a:solidFill>
                  <a:srgbClr val="002060"/>
                </a:solidFill>
                <a:effectLst/>
                <a:latin typeface="Times New Roman" pitchFamily="18" charset="0"/>
                <a:ea typeface="Calibri" pitchFamily="34" charset="0"/>
                <a:cs typeface="Times New Roman" pitchFamily="18" charset="0"/>
              </a:rPr>
              <a:t>Кардиоваскулярные</a:t>
            </a:r>
            <a:r>
              <a:rPr kumimoji="0" lang="ru-RU" sz="22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 разрыв </a:t>
            </a:r>
            <a:r>
              <a:rPr kumimoji="0" lang="ru-RU" sz="22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субконъюнктивальных</a:t>
            </a:r>
            <a:r>
              <a:rPr kumimoji="0" lang="ru-RU" sz="22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назальных, анальных вен; </a:t>
            </a:r>
            <a:r>
              <a:rPr kumimoji="0" lang="ru-RU" sz="22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бради</a:t>
            </a:r>
            <a:r>
              <a:rPr kumimoji="0" lang="ru-RU" sz="22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или </a:t>
            </a:r>
            <a:r>
              <a:rPr kumimoji="0" lang="ru-RU" sz="22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тахиаритмии</a:t>
            </a:r>
            <a:r>
              <a:rPr kumimoji="0" lang="ru-RU" sz="22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смещение внутрисосудистых катетеров; снижение АД; кровоизлияния в мозг, в сетчатку глаза.</a:t>
            </a:r>
            <a:endParaRPr kumimoji="0" lang="ru-RU" sz="2200" b="0" i="0" u="none" strike="noStrike" cap="none" normalizeH="0" baseline="0" dirty="0">
              <a:ln>
                <a:noFill/>
              </a:ln>
              <a:solidFill>
                <a:srgbClr val="002060"/>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1631950" algn="l"/>
              </a:tabLst>
            </a:pPr>
            <a:r>
              <a:rPr kumimoji="0" lang="ru-RU" sz="2200" b="1" i="1" u="sng" strike="noStrike" cap="none" normalizeH="0" baseline="0" dirty="0">
                <a:ln>
                  <a:noFill/>
                </a:ln>
                <a:solidFill>
                  <a:srgbClr val="002060"/>
                </a:solidFill>
                <a:effectLst/>
                <a:latin typeface="Times New Roman" pitchFamily="18" charset="0"/>
                <a:ea typeface="Calibri" pitchFamily="34" charset="0"/>
                <a:cs typeface="Times New Roman" pitchFamily="18" charset="0"/>
              </a:rPr>
              <a:t>Неврологические</a:t>
            </a:r>
            <a:r>
              <a:rPr kumimoji="0" lang="ru-RU" sz="22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 </a:t>
            </a:r>
            <a:r>
              <a:rPr kumimoji="0" lang="ru-RU" sz="22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синкопальные</a:t>
            </a:r>
            <a:r>
              <a:rPr kumimoji="0" lang="ru-RU" sz="22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состояния; головная боль; головокружение; острая </a:t>
            </a:r>
            <a:r>
              <a:rPr kumimoji="0" lang="ru-RU" sz="22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радикулопатия</a:t>
            </a:r>
            <a:r>
              <a:rPr kumimoji="0" lang="ru-RU" sz="22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a:t>
            </a:r>
            <a:endParaRPr kumimoji="0" lang="ru-RU" sz="2200" b="0" i="0" u="none" strike="noStrike" cap="none" normalizeH="0" baseline="0" dirty="0">
              <a:ln>
                <a:noFill/>
              </a:ln>
              <a:solidFill>
                <a:srgbClr val="002060"/>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1631950" algn="l"/>
              </a:tabLst>
            </a:pPr>
            <a:r>
              <a:rPr kumimoji="0" lang="ru-RU" sz="2200" b="1" i="1" u="sng"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Гастральные</a:t>
            </a:r>
            <a:r>
              <a:rPr kumimoji="0" lang="ru-RU" sz="22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 увеличение паховых и формирование диафрагмальных грыж; боли в области живота по ходу анатомической проекции диафрагмы («диафрагмальные боли»); повреждение селезенки; гематомы брюшной стенки (</a:t>
            </a:r>
            <a:r>
              <a:rPr kumimoji="0" lang="ru-RU" sz="22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антикоагулянтная</a:t>
            </a:r>
            <a:r>
              <a:rPr kumimoji="0" lang="ru-RU" sz="22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терапия, применение ГК, наличие рубцов); гематомы </a:t>
            </a:r>
            <a:r>
              <a:rPr kumimoji="0" lang="ru-RU" sz="22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околоректального</a:t>
            </a:r>
            <a:r>
              <a:rPr kumimoji="0" lang="ru-RU" sz="22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пространства. </a:t>
            </a:r>
            <a:endParaRPr kumimoji="0" lang="ru-RU" sz="2200" b="0" i="0" u="none" strike="noStrike" cap="none" normalizeH="0" baseline="0" dirty="0">
              <a:ln>
                <a:noFill/>
              </a:ln>
              <a:solidFill>
                <a:srgbClr val="002060"/>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1631950" algn="l"/>
              </a:tabLst>
            </a:pPr>
            <a:r>
              <a:rPr kumimoji="0" lang="ru-RU" sz="2200" b="1" i="1" u="sng"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Урогенитальные</a:t>
            </a:r>
            <a:r>
              <a:rPr kumimoji="0" lang="ru-RU" sz="22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 недержание мочи. </a:t>
            </a:r>
            <a:endParaRPr kumimoji="0" lang="ru-RU" sz="2200" b="0" i="0" u="none" strike="noStrike" cap="none" normalizeH="0" baseline="0" dirty="0">
              <a:ln>
                <a:noFill/>
              </a:ln>
              <a:solidFill>
                <a:srgbClr val="002060"/>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1631950" algn="l"/>
              </a:tabLst>
            </a:pPr>
            <a:r>
              <a:rPr kumimoji="0" lang="ru-RU" sz="2200" b="1" i="1" u="sng" strike="noStrike" cap="none" normalizeH="0" baseline="0" dirty="0">
                <a:ln>
                  <a:noFill/>
                </a:ln>
                <a:solidFill>
                  <a:srgbClr val="002060"/>
                </a:solidFill>
                <a:effectLst/>
                <a:latin typeface="Times New Roman" pitchFamily="18" charset="0"/>
                <a:ea typeface="Calibri" pitchFamily="34" charset="0"/>
                <a:cs typeface="Times New Roman" pitchFamily="18" charset="0"/>
              </a:rPr>
              <a:t>Скелетно-мышечные</a:t>
            </a:r>
            <a:r>
              <a:rPr kumimoji="0" lang="ru-RU" sz="22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 переломы ребер; повреждение диафрагмы; </a:t>
            </a:r>
            <a:r>
              <a:rPr kumimoji="0" lang="ru-RU" sz="22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асимптомное</a:t>
            </a:r>
            <a:r>
              <a:rPr kumimoji="0" lang="ru-RU" sz="22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повышение уровня </a:t>
            </a:r>
            <a:r>
              <a:rPr kumimoji="0" lang="ru-RU" sz="22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креатинфосфокиназы</a:t>
            </a:r>
            <a:r>
              <a:rPr kumimoji="0" lang="ru-RU" sz="22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endParaRPr kumimoji="0" lang="ru-RU" sz="2200" b="0" i="0" u="none" strike="noStrike" cap="none" normalizeH="0" baseline="0" dirty="0">
              <a:ln>
                <a:noFill/>
              </a:ln>
              <a:solidFill>
                <a:srgbClr val="002060"/>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1631950" algn="l"/>
              </a:tabLst>
            </a:pPr>
            <a:r>
              <a:rPr kumimoji="0" lang="ru-RU" sz="2200" b="1" i="1" u="sng" strike="noStrike" cap="none" normalizeH="0" baseline="0" dirty="0">
                <a:ln>
                  <a:noFill/>
                </a:ln>
                <a:solidFill>
                  <a:srgbClr val="002060"/>
                </a:solidFill>
                <a:effectLst/>
                <a:latin typeface="Times New Roman" pitchFamily="18" charset="0"/>
                <a:ea typeface="Calibri" pitchFamily="34" charset="0"/>
                <a:cs typeface="Times New Roman" pitchFamily="18" charset="0"/>
              </a:rPr>
              <a:t>Кожные</a:t>
            </a:r>
            <a:r>
              <a:rPr kumimoji="0" lang="ru-RU" sz="22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 петехии и пурпура. </a:t>
            </a:r>
            <a:endParaRPr kumimoji="0" lang="ru-RU" sz="2200" b="0" i="0" u="none" strike="noStrike" cap="none" normalizeH="0" baseline="0" dirty="0">
              <a:ln>
                <a:noFill/>
              </a:ln>
              <a:solidFill>
                <a:srgbClr val="002060"/>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1631950" algn="l"/>
              </a:tabLst>
            </a:pPr>
            <a:r>
              <a:rPr kumimoji="0" lang="ru-RU" sz="2200" b="1" i="1" u="sng" strike="noStrike" cap="none" normalizeH="0" baseline="0" dirty="0">
                <a:ln>
                  <a:noFill/>
                </a:ln>
                <a:solidFill>
                  <a:srgbClr val="002060"/>
                </a:solidFill>
                <a:effectLst/>
                <a:latin typeface="Times New Roman" pitchFamily="18" charset="0"/>
                <a:ea typeface="Calibri" pitchFamily="34" charset="0"/>
                <a:cs typeface="Times New Roman" pitchFamily="18" charset="0"/>
              </a:rPr>
              <a:t>Психосоциальные</a:t>
            </a:r>
            <a:r>
              <a:rPr kumimoji="0" lang="ru-RU" sz="22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 ухудшение качества жизни; страх серьезной болезни, проблемы с работой.</a:t>
            </a:r>
            <a:endParaRPr kumimoji="0" lang="ru-RU" sz="2200" b="0" i="0" u="none" strike="noStrike" cap="none" normalizeH="0" baseline="0" dirty="0">
              <a:ln>
                <a:noFill/>
              </a:ln>
              <a:solidFill>
                <a:srgbClr val="002060"/>
              </a:solidFill>
              <a:effectLst/>
              <a:latin typeface="Times New Roman" pitchFamily="18" charset="0"/>
              <a:cs typeface="Times New Roman" pitchFamily="18" charset="0"/>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Rectangle 1"/>
          <p:cNvSpPr>
            <a:spLocks noChangeArrowheads="1"/>
          </p:cNvSpPr>
          <p:nvPr/>
        </p:nvSpPr>
        <p:spPr bwMode="auto">
          <a:xfrm>
            <a:off x="838200" y="645111"/>
            <a:ext cx="10668000" cy="5262979"/>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457200" algn="l"/>
              </a:tabLst>
            </a:pPr>
            <a:r>
              <a:rPr kumimoji="0" lang="ru-RU" sz="2400" b="1" i="1" u="sng" strike="noStrike" cap="none" normalizeH="0" baseline="0" dirty="0">
                <a:ln>
                  <a:noFill/>
                </a:ln>
                <a:solidFill>
                  <a:srgbClr val="002060"/>
                </a:solidFill>
                <a:effectLst/>
                <a:latin typeface="Times New Roman" pitchFamily="18" charset="0"/>
                <a:ea typeface="Calibri" pitchFamily="34" charset="0"/>
                <a:cs typeface="Times New Roman" pitchFamily="18" charset="0"/>
              </a:rPr>
              <a:t>Боли в грудной клетке.</a:t>
            </a:r>
            <a:endParaRPr kumimoji="0" lang="ru-RU" sz="2400" b="0" i="0" u="none" strike="noStrike" cap="none" normalizeH="0" baseline="0" dirty="0">
              <a:ln>
                <a:noFill/>
              </a:ln>
              <a:solidFill>
                <a:srgbClr val="002060"/>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Lst>
            </a:pPr>
            <a:r>
              <a:rPr kumimoji="0" lang="ru-RU" sz="2400" b="1" i="1" u="none" strike="noStrike" cap="none" normalizeH="0" baseline="0" dirty="0">
                <a:ln>
                  <a:noFill/>
                </a:ln>
                <a:solidFill>
                  <a:srgbClr val="002060"/>
                </a:solidFill>
                <a:effectLst/>
                <a:latin typeface="Times New Roman" pitchFamily="18" charset="0"/>
                <a:ea typeface="Times New Roman" pitchFamily="18" charset="0"/>
                <a:cs typeface="Times New Roman" pitchFamily="18" charset="0"/>
              </a:rPr>
              <a:t>Лабораторные исследования:</a:t>
            </a:r>
            <a:endParaRPr kumimoji="0" lang="ru-RU" sz="2400" b="0" i="0" u="none" strike="noStrike" cap="none" normalizeH="0" baseline="0" dirty="0">
              <a:ln>
                <a:noFill/>
              </a:ln>
              <a:solidFill>
                <a:srgbClr val="002060"/>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ru-RU" sz="2400" b="1" i="0" strike="noStrike" cap="none" normalizeH="0" baseline="0" dirty="0">
                <a:ln>
                  <a:noFill/>
                </a:ln>
                <a:solidFill>
                  <a:srgbClr val="7030A0"/>
                </a:solidFill>
                <a:effectLst/>
                <a:latin typeface="Times New Roman" pitchFamily="18" charset="0"/>
                <a:ea typeface="Times New Roman" pitchFamily="18" charset="0"/>
                <a:cs typeface="Times New Roman" pitchFamily="18" charset="0"/>
              </a:rPr>
              <a:t>Общий анализ крови. </a:t>
            </a:r>
            <a:r>
              <a:rPr kumimoji="0" lang="ru-RU" sz="2400" b="0" i="0" u="none" strike="noStrike" cap="none" normalizeH="0" baseline="0" dirty="0">
                <a:ln>
                  <a:noFill/>
                </a:ln>
                <a:solidFill>
                  <a:srgbClr val="002060"/>
                </a:solidFill>
                <a:effectLst/>
                <a:latin typeface="Times New Roman" pitchFamily="18" charset="0"/>
                <a:ea typeface="Times New Roman" pitchFamily="18" charset="0"/>
                <a:cs typeface="Times New Roman" pitchFamily="18" charset="0"/>
              </a:rPr>
              <a:t>Может быть выявлен лейкоцитоз (при плеврите, пневмонии), анемия (при расслаивающей аневризме аорты), тромбоцитоз и эритремия (при тромбоэмболии легочной артерии).</a:t>
            </a:r>
            <a:endParaRPr kumimoji="0" lang="ru-RU" sz="2400" b="0" i="0" u="none" strike="noStrike" cap="none" normalizeH="0" baseline="0" dirty="0">
              <a:ln>
                <a:noFill/>
              </a:ln>
              <a:solidFill>
                <a:srgbClr val="002060"/>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ru-RU" sz="2400" b="1" i="0" u="none" strike="noStrike" cap="none" normalizeH="0" baseline="0" dirty="0">
                <a:ln>
                  <a:noFill/>
                </a:ln>
                <a:solidFill>
                  <a:srgbClr val="7030A0"/>
                </a:solidFill>
                <a:effectLst/>
                <a:latin typeface="Times New Roman" pitchFamily="18" charset="0"/>
                <a:ea typeface="Times New Roman" pitchFamily="18" charset="0"/>
                <a:cs typeface="Times New Roman" pitchFamily="18" charset="0"/>
              </a:rPr>
              <a:t>СОЭ.</a:t>
            </a:r>
            <a:r>
              <a:rPr kumimoji="0" lang="ru-RU" sz="2400" b="0" i="0" u="none" strike="noStrike" cap="none" normalizeH="0" baseline="0" dirty="0">
                <a:ln>
                  <a:noFill/>
                </a:ln>
                <a:solidFill>
                  <a:srgbClr val="002060"/>
                </a:solidFill>
                <a:effectLst/>
                <a:latin typeface="Times New Roman" pitchFamily="18" charset="0"/>
                <a:ea typeface="Times New Roman" pitchFamily="18" charset="0"/>
                <a:cs typeface="Times New Roman" pitchFamily="18" charset="0"/>
              </a:rPr>
              <a:t> Неспецифический показатель воспаления. СОЭ может быть увеличена при плеврите, перикардите, пневмонии и других заболеваниях.</a:t>
            </a:r>
            <a:endParaRPr kumimoji="0" lang="ru-RU" sz="2400" b="0" i="0" u="none" strike="noStrike" cap="none" normalizeH="0" baseline="0" dirty="0">
              <a:ln>
                <a:noFill/>
              </a:ln>
              <a:solidFill>
                <a:srgbClr val="002060"/>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ru-RU" sz="2400" b="1" i="0" u="none" strike="noStrike" cap="none" normalizeH="0" baseline="0" dirty="0">
                <a:ln>
                  <a:noFill/>
                </a:ln>
                <a:solidFill>
                  <a:srgbClr val="7030A0"/>
                </a:solidFill>
                <a:effectLst/>
                <a:latin typeface="Times New Roman" pitchFamily="18" charset="0"/>
                <a:ea typeface="Times New Roman" pitchFamily="18" charset="0"/>
                <a:cs typeface="Times New Roman" pitchFamily="18" charset="0"/>
              </a:rPr>
              <a:t>СРБ. </a:t>
            </a:r>
            <a:r>
              <a:rPr kumimoji="0" lang="ru-RU" sz="2400" b="0" i="0" u="none" strike="noStrike" cap="none" normalizeH="0" baseline="0" dirty="0">
                <a:ln>
                  <a:noFill/>
                </a:ln>
                <a:solidFill>
                  <a:srgbClr val="002060"/>
                </a:solidFill>
                <a:effectLst/>
                <a:latin typeface="Times New Roman" pitchFamily="18" charset="0"/>
                <a:ea typeface="Times New Roman" pitchFamily="18" charset="0"/>
                <a:cs typeface="Times New Roman" pitchFamily="18" charset="0"/>
              </a:rPr>
              <a:t>Увеличен при воспалительных заболеваниях, а также при инфаркте миокарда. При стенокардии уровень </a:t>
            </a:r>
            <a:r>
              <a:rPr kumimoji="0" lang="ru-RU" sz="2400" b="0" i="0" u="none" strike="noStrike" cap="none" normalizeH="0" baseline="0" dirty="0" err="1">
                <a:ln>
                  <a:noFill/>
                </a:ln>
                <a:solidFill>
                  <a:srgbClr val="002060"/>
                </a:solidFill>
                <a:effectLst/>
                <a:latin typeface="Times New Roman" pitchFamily="18" charset="0"/>
                <a:ea typeface="Times New Roman" pitchFamily="18" charset="0"/>
                <a:cs typeface="Times New Roman" pitchFamily="18" charset="0"/>
              </a:rPr>
              <a:t>С-реактивного</a:t>
            </a:r>
            <a:r>
              <a:rPr kumimoji="0" lang="ru-RU" sz="2400" b="0" i="0" u="none" strike="noStrike" cap="none" normalizeH="0" baseline="0" dirty="0">
                <a:ln>
                  <a:noFill/>
                </a:ln>
                <a:solidFill>
                  <a:srgbClr val="002060"/>
                </a:solidFill>
                <a:effectLst/>
                <a:latin typeface="Times New Roman" pitchFamily="18" charset="0"/>
                <a:ea typeface="Times New Roman" pitchFamily="18" charset="0"/>
                <a:cs typeface="Times New Roman" pitchFamily="18" charset="0"/>
              </a:rPr>
              <a:t> белка не меняется.</a:t>
            </a:r>
            <a:endParaRPr kumimoji="0" lang="ru-RU" sz="2400" b="0" i="0" u="none" strike="noStrike" cap="none" normalizeH="0" baseline="0" dirty="0">
              <a:ln>
                <a:noFill/>
              </a:ln>
              <a:solidFill>
                <a:srgbClr val="002060"/>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ru-RU" sz="2400" b="1" i="0" u="none" strike="noStrike" cap="none" normalizeH="0" baseline="0" dirty="0" err="1">
                <a:ln>
                  <a:noFill/>
                </a:ln>
                <a:solidFill>
                  <a:srgbClr val="7030A0"/>
                </a:solidFill>
                <a:effectLst/>
                <a:latin typeface="Times New Roman" pitchFamily="18" charset="0"/>
                <a:ea typeface="Times New Roman" pitchFamily="18" charset="0"/>
                <a:cs typeface="Times New Roman" pitchFamily="18" charset="0"/>
              </a:rPr>
              <a:t>Тропонин</a:t>
            </a:r>
            <a:r>
              <a:rPr lang="ru-RU" sz="2400" b="1" dirty="0">
                <a:solidFill>
                  <a:srgbClr val="7030A0"/>
                </a:solidFill>
                <a:latin typeface="Times New Roman" pitchFamily="18" charset="0"/>
                <a:ea typeface="Times New Roman" pitchFamily="18" charset="0"/>
                <a:cs typeface="Times New Roman" pitchFamily="18" charset="0"/>
              </a:rPr>
              <a:t> </a:t>
            </a:r>
            <a:r>
              <a:rPr kumimoji="0" lang="en-US" sz="2400" b="1" i="0" u="none" strike="noStrike" cap="none" normalizeH="0" baseline="0" dirty="0">
                <a:ln>
                  <a:noFill/>
                </a:ln>
                <a:solidFill>
                  <a:srgbClr val="7030A0"/>
                </a:solidFill>
                <a:effectLst/>
                <a:latin typeface="Times New Roman" pitchFamily="18" charset="0"/>
                <a:ea typeface="Times New Roman" pitchFamily="18" charset="0"/>
                <a:cs typeface="Times New Roman" pitchFamily="18" charset="0"/>
              </a:rPr>
              <a:t>I</a:t>
            </a:r>
            <a:r>
              <a:rPr kumimoji="0" lang="ru-RU" sz="2400" b="1" i="0" u="none" strike="noStrike" cap="none" normalizeH="0" baseline="0" dirty="0">
                <a:ln>
                  <a:noFill/>
                </a:ln>
                <a:solidFill>
                  <a:srgbClr val="7030A0"/>
                </a:solidFill>
                <a:effectLst/>
                <a:latin typeface="Times New Roman" pitchFamily="18" charset="0"/>
                <a:ea typeface="Times New Roman" pitchFamily="18" charset="0"/>
                <a:cs typeface="Times New Roman" pitchFamily="18" charset="0"/>
              </a:rPr>
              <a:t>.</a:t>
            </a:r>
            <a:r>
              <a:rPr kumimoji="0" lang="ru-RU" sz="2400" b="0" i="0" u="none" strike="noStrike" cap="none" normalizeH="0" baseline="0" dirty="0">
                <a:ln>
                  <a:noFill/>
                </a:ln>
                <a:solidFill>
                  <a:srgbClr val="002060"/>
                </a:solidFill>
                <a:effectLst/>
                <a:latin typeface="Times New Roman" pitchFamily="18" charset="0"/>
                <a:ea typeface="Times New Roman" pitchFamily="18" charset="0"/>
                <a:cs typeface="Times New Roman" pitchFamily="18" charset="0"/>
              </a:rPr>
              <a:t> </a:t>
            </a:r>
            <a:r>
              <a:rPr kumimoji="0" lang="ru-RU" sz="2400" b="0" i="0" u="none" strike="noStrike" cap="none" normalizeH="0" baseline="0" dirty="0" err="1">
                <a:ln>
                  <a:noFill/>
                </a:ln>
                <a:solidFill>
                  <a:srgbClr val="002060"/>
                </a:solidFill>
                <a:effectLst/>
                <a:latin typeface="Times New Roman" pitchFamily="18" charset="0"/>
                <a:ea typeface="Times New Roman" pitchFamily="18" charset="0"/>
                <a:cs typeface="Times New Roman" pitchFamily="18" charset="0"/>
              </a:rPr>
              <a:t>Тропонин</a:t>
            </a:r>
            <a:r>
              <a:rPr kumimoji="0" lang="ru-RU" sz="2400" b="0" i="0" u="none" strike="noStrike" cap="none" normalizeH="0" baseline="0" dirty="0">
                <a:ln>
                  <a:noFill/>
                </a:ln>
                <a:solidFill>
                  <a:srgbClr val="002060"/>
                </a:solidFill>
                <a:effectLst/>
                <a:latin typeface="Times New Roman" pitchFamily="18" charset="0"/>
                <a:ea typeface="Times New Roman" pitchFamily="18" charset="0"/>
                <a:cs typeface="Times New Roman" pitchFamily="18" charset="0"/>
              </a:rPr>
              <a:t> – это белок, участвующий в мышечном сокращении. Кардиальная форма </a:t>
            </a:r>
            <a:r>
              <a:rPr kumimoji="0" lang="ru-RU" sz="2400" b="0" i="0" u="none" strike="noStrike" cap="none" normalizeH="0" baseline="0" dirty="0" err="1">
                <a:ln>
                  <a:noFill/>
                </a:ln>
                <a:solidFill>
                  <a:srgbClr val="002060"/>
                </a:solidFill>
                <a:effectLst/>
                <a:latin typeface="Times New Roman" pitchFamily="18" charset="0"/>
                <a:ea typeface="Times New Roman" pitchFamily="18" charset="0"/>
                <a:cs typeface="Times New Roman" pitchFamily="18" charset="0"/>
              </a:rPr>
              <a:t>тропонина</a:t>
            </a:r>
            <a:r>
              <a:rPr kumimoji="0" lang="ru-RU" sz="2400" b="0" i="0" u="none" strike="noStrike" cap="none" normalizeH="0" baseline="0" dirty="0">
                <a:ln>
                  <a:noFill/>
                </a:ln>
                <a:solidFill>
                  <a:srgbClr val="002060"/>
                </a:solidFill>
                <a:effectLst/>
                <a:latin typeface="Times New Roman" pitchFamily="18" charset="0"/>
                <a:ea typeface="Times New Roman" pitchFamily="18" charset="0"/>
                <a:cs typeface="Times New Roman" pitchFamily="18" charset="0"/>
              </a:rPr>
              <a:t> содержится в сердечной мышце и высвобождается при повреждении миокарда. Может быть повышен при инфаркте миокарда и других заболеваниях, сопровождающихся разрушением </a:t>
            </a:r>
            <a:r>
              <a:rPr kumimoji="0" lang="ru-RU" sz="2400" b="0" i="0" u="none" strike="noStrike" cap="none" normalizeH="0" baseline="0" dirty="0" err="1">
                <a:ln>
                  <a:noFill/>
                </a:ln>
                <a:solidFill>
                  <a:srgbClr val="002060"/>
                </a:solidFill>
                <a:effectLst/>
                <a:latin typeface="Times New Roman" pitchFamily="18" charset="0"/>
                <a:ea typeface="Times New Roman" pitchFamily="18" charset="0"/>
                <a:cs typeface="Times New Roman" pitchFamily="18" charset="0"/>
              </a:rPr>
              <a:t>кардиомиоцитов</a:t>
            </a:r>
            <a:r>
              <a:rPr kumimoji="0" lang="ru-RU" sz="2400" b="0" i="0" u="none" strike="noStrike" cap="none" normalizeH="0" baseline="0" dirty="0">
                <a:ln>
                  <a:noFill/>
                </a:ln>
                <a:solidFill>
                  <a:srgbClr val="002060"/>
                </a:solidFill>
                <a:effectLst/>
                <a:latin typeface="Times New Roman" pitchFamily="18" charset="0"/>
                <a:ea typeface="Times New Roman" pitchFamily="18" charset="0"/>
                <a:cs typeface="Times New Roman" pitchFamily="18" charset="0"/>
              </a:rPr>
              <a:t>.</a:t>
            </a:r>
            <a:endParaRPr kumimoji="0" lang="ru-RU" sz="2400" b="0" i="0" u="none" strike="noStrike" cap="none" normalizeH="0" baseline="0" dirty="0">
              <a:ln>
                <a:noFill/>
              </a:ln>
              <a:solidFill>
                <a:srgbClr val="002060"/>
              </a:solidFill>
              <a:effectLst/>
              <a:latin typeface="Times New Roman" pitchFamily="18" charset="0"/>
              <a:cs typeface="Times New Roman" pitchFamily="18" charset="0"/>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81000" y="228601"/>
            <a:ext cx="11430000" cy="5755422"/>
          </a:xfrm>
          <a:prstGeom prst="rect">
            <a:avLst/>
          </a:prstGeom>
        </p:spPr>
        <p:txBody>
          <a:bodyPr wrap="square">
            <a:spAutoFit/>
          </a:bodyPr>
          <a:lstStyle/>
          <a:p>
            <a:pPr lvl="0" algn="just" eaLnBrk="0" fontAlgn="base" hangingPunct="0">
              <a:spcBef>
                <a:spcPct val="0"/>
              </a:spcBef>
              <a:spcAft>
                <a:spcPct val="0"/>
              </a:spcAft>
              <a:buFontTx/>
              <a:buChar char="•"/>
              <a:tabLst>
                <a:tab pos="457200" algn="l"/>
              </a:tabLst>
            </a:pPr>
            <a:r>
              <a:rPr lang="ru-RU" sz="2300" b="1" dirty="0">
                <a:solidFill>
                  <a:srgbClr val="7030A0"/>
                </a:solidFill>
                <a:latin typeface="Times New Roman" pitchFamily="18" charset="0"/>
                <a:ea typeface="Times New Roman" pitchFamily="18" charset="0"/>
                <a:cs typeface="Times New Roman" pitchFamily="18" charset="0"/>
              </a:rPr>
              <a:t>АЛТ.</a:t>
            </a:r>
            <a:r>
              <a:rPr lang="ru-RU" sz="2300" dirty="0">
                <a:solidFill>
                  <a:srgbClr val="002060"/>
                </a:solidFill>
                <a:latin typeface="Times New Roman" pitchFamily="18" charset="0"/>
                <a:ea typeface="Times New Roman" pitchFamily="18" charset="0"/>
                <a:cs typeface="Times New Roman" pitchFamily="18" charset="0"/>
              </a:rPr>
              <a:t> Фермент, который содержится преимущественно в печени, а также в скелетных мышцах, почках и миокарде. Увеличение АЛТ указывает на поражение печени, но может также свидетельствовать об инфаркте миокарда и служит показателем обширности поражения сердечной мышцы.</a:t>
            </a:r>
            <a:endParaRPr lang="ru-RU" sz="2300" dirty="0">
              <a:solidFill>
                <a:srgbClr val="002060"/>
              </a:solidFill>
              <a:latin typeface="Times New Roman" pitchFamily="18" charset="0"/>
              <a:cs typeface="Times New Roman" pitchFamily="18" charset="0"/>
            </a:endParaRPr>
          </a:p>
          <a:p>
            <a:pPr lvl="0" algn="just" eaLnBrk="0" fontAlgn="base" hangingPunct="0">
              <a:spcBef>
                <a:spcPct val="0"/>
              </a:spcBef>
              <a:spcAft>
                <a:spcPct val="0"/>
              </a:spcAft>
              <a:buFontTx/>
              <a:buChar char="•"/>
              <a:tabLst>
                <a:tab pos="457200" algn="l"/>
              </a:tabLst>
            </a:pPr>
            <a:r>
              <a:rPr lang="ru-RU" sz="2300" b="1" dirty="0">
                <a:solidFill>
                  <a:srgbClr val="7030A0"/>
                </a:solidFill>
                <a:latin typeface="Times New Roman" pitchFamily="18" charset="0"/>
                <a:ea typeface="Times New Roman" pitchFamily="18" charset="0"/>
                <a:cs typeface="Times New Roman" pitchFamily="18" charset="0"/>
              </a:rPr>
              <a:t>АСТ.</a:t>
            </a:r>
            <a:r>
              <a:rPr lang="ru-RU" sz="2300" dirty="0">
                <a:solidFill>
                  <a:srgbClr val="002060"/>
                </a:solidFill>
                <a:latin typeface="Times New Roman" pitchFamily="18" charset="0"/>
                <a:ea typeface="Times New Roman" pitchFamily="18" charset="0"/>
                <a:cs typeface="Times New Roman" pitchFamily="18" charset="0"/>
              </a:rPr>
              <a:t> Этот фермент содержится преимущественно в миокарде, скелетной мускулатуре, печени. Повышение уровня АСТ является признаком инфаркта миокарда. Величина АСТ соответствует степени повреждения сердечной мышцы.</a:t>
            </a:r>
            <a:endParaRPr lang="ru-RU" sz="2300" dirty="0">
              <a:solidFill>
                <a:srgbClr val="002060"/>
              </a:solidFill>
              <a:latin typeface="Times New Roman" pitchFamily="18" charset="0"/>
              <a:cs typeface="Times New Roman" pitchFamily="18" charset="0"/>
            </a:endParaRPr>
          </a:p>
          <a:p>
            <a:pPr lvl="0" algn="just" eaLnBrk="0" fontAlgn="base" hangingPunct="0">
              <a:spcBef>
                <a:spcPct val="0"/>
              </a:spcBef>
              <a:spcAft>
                <a:spcPct val="0"/>
              </a:spcAft>
              <a:buFontTx/>
              <a:buChar char="•"/>
              <a:tabLst>
                <a:tab pos="457200" algn="l"/>
              </a:tabLst>
            </a:pPr>
            <a:r>
              <a:rPr lang="ru-RU" sz="2300" b="1" dirty="0">
                <a:solidFill>
                  <a:srgbClr val="7030A0"/>
                </a:solidFill>
                <a:latin typeface="Times New Roman" pitchFamily="18" charset="0"/>
                <a:ea typeface="Times New Roman" pitchFamily="18" charset="0"/>
                <a:cs typeface="Times New Roman" pitchFamily="18" charset="0"/>
              </a:rPr>
              <a:t>Общий холестерин</a:t>
            </a:r>
            <a:r>
              <a:rPr lang="ru-RU" sz="2300" dirty="0">
                <a:solidFill>
                  <a:srgbClr val="002060"/>
                </a:solidFill>
                <a:latin typeface="Times New Roman" pitchFamily="18" charset="0"/>
                <a:ea typeface="Times New Roman" pitchFamily="18" charset="0"/>
                <a:cs typeface="Times New Roman" pitchFamily="18" charset="0"/>
              </a:rPr>
              <a:t>. Это основной показатель жирового обмена в организме. Используется для диагностики атеросклероза и заболеваний печени.</a:t>
            </a:r>
            <a:endParaRPr lang="ru-RU" sz="2300" dirty="0">
              <a:solidFill>
                <a:srgbClr val="002060"/>
              </a:solidFill>
              <a:latin typeface="Times New Roman" pitchFamily="18" charset="0"/>
              <a:cs typeface="Times New Roman" pitchFamily="18" charset="0"/>
            </a:endParaRPr>
          </a:p>
          <a:p>
            <a:pPr lvl="0" algn="just" eaLnBrk="0" fontAlgn="base" hangingPunct="0">
              <a:spcBef>
                <a:spcPct val="0"/>
              </a:spcBef>
              <a:spcAft>
                <a:spcPct val="0"/>
              </a:spcAft>
              <a:buFontTx/>
              <a:buChar char="•"/>
              <a:tabLst>
                <a:tab pos="457200" algn="l"/>
              </a:tabLst>
            </a:pPr>
            <a:r>
              <a:rPr lang="ru-RU" sz="2300" dirty="0">
                <a:solidFill>
                  <a:srgbClr val="002060"/>
                </a:solidFill>
                <a:latin typeface="Times New Roman" pitchFamily="18" charset="0"/>
                <a:ea typeface="Times New Roman" pitchFamily="18" charset="0"/>
                <a:cs typeface="Times New Roman" pitchFamily="18" charset="0"/>
              </a:rPr>
              <a:t>Основные электролиты крови – </a:t>
            </a:r>
            <a:r>
              <a:rPr lang="ru-RU" sz="2300" b="1" dirty="0">
                <a:solidFill>
                  <a:srgbClr val="7030A0"/>
                </a:solidFill>
                <a:latin typeface="Times New Roman" pitchFamily="18" charset="0"/>
                <a:ea typeface="Times New Roman" pitchFamily="18" charset="0"/>
                <a:cs typeface="Times New Roman" pitchFamily="18" charset="0"/>
              </a:rPr>
              <a:t>калий, натрий, хлор, кальций</a:t>
            </a:r>
            <a:r>
              <a:rPr lang="ru-RU" sz="2300" dirty="0">
                <a:solidFill>
                  <a:srgbClr val="002060"/>
                </a:solidFill>
                <a:latin typeface="Times New Roman" pitchFamily="18" charset="0"/>
                <a:ea typeface="Times New Roman" pitchFamily="18" charset="0"/>
                <a:cs typeface="Times New Roman" pitchFamily="18" charset="0"/>
              </a:rPr>
              <a:t>. Изменение уровня электролитов крови может указывать на патологию почек, надпочечников, эндокринные заболевания, злокачественные новообразования.</a:t>
            </a:r>
            <a:endParaRPr lang="ru-RU" sz="2300" dirty="0">
              <a:solidFill>
                <a:srgbClr val="002060"/>
              </a:solidFill>
              <a:latin typeface="Times New Roman" pitchFamily="18" charset="0"/>
              <a:cs typeface="Times New Roman" pitchFamily="18" charset="0"/>
            </a:endParaRPr>
          </a:p>
          <a:p>
            <a:pPr lvl="0" algn="just" eaLnBrk="0" fontAlgn="base" hangingPunct="0">
              <a:spcBef>
                <a:spcPct val="0"/>
              </a:spcBef>
              <a:spcAft>
                <a:spcPct val="0"/>
              </a:spcAft>
              <a:buFontTx/>
              <a:buChar char="•"/>
              <a:tabLst>
                <a:tab pos="457200" algn="l"/>
              </a:tabLst>
            </a:pPr>
            <a:r>
              <a:rPr lang="ru-RU" sz="2300" b="1" dirty="0">
                <a:solidFill>
                  <a:srgbClr val="7030A0"/>
                </a:solidFill>
                <a:latin typeface="Times New Roman" pitchFamily="18" charset="0"/>
                <a:ea typeface="Times New Roman" pitchFamily="18" charset="0"/>
                <a:cs typeface="Times New Roman" pitchFamily="18" charset="0"/>
              </a:rPr>
              <a:t>Мочевина, </a:t>
            </a:r>
            <a:r>
              <a:rPr lang="ru-RU" sz="2300" b="1" dirty="0" err="1">
                <a:solidFill>
                  <a:srgbClr val="7030A0"/>
                </a:solidFill>
                <a:latin typeface="Times New Roman" pitchFamily="18" charset="0"/>
                <a:ea typeface="Times New Roman" pitchFamily="18" charset="0"/>
                <a:cs typeface="Times New Roman" pitchFamily="18" charset="0"/>
              </a:rPr>
              <a:t>креатинин</a:t>
            </a:r>
            <a:r>
              <a:rPr lang="ru-RU" sz="2300" b="1" dirty="0">
                <a:solidFill>
                  <a:srgbClr val="7030A0"/>
                </a:solidFill>
                <a:latin typeface="Times New Roman" pitchFamily="18" charset="0"/>
                <a:ea typeface="Times New Roman" pitchFamily="18" charset="0"/>
                <a:cs typeface="Times New Roman" pitchFamily="18" charset="0"/>
              </a:rPr>
              <a:t> сыворотки</a:t>
            </a:r>
            <a:r>
              <a:rPr lang="ru-RU" sz="2300" dirty="0">
                <a:solidFill>
                  <a:srgbClr val="002060"/>
                </a:solidFill>
                <a:latin typeface="Times New Roman" pitchFamily="18" charset="0"/>
                <a:ea typeface="Times New Roman" pitchFamily="18" charset="0"/>
                <a:cs typeface="Times New Roman" pitchFamily="18" charset="0"/>
              </a:rPr>
              <a:t>. Это конечные продукты азотистого обмена, которые выводятся из организма почками. Их увеличение может говорить о патологии почек.</a:t>
            </a:r>
            <a:endParaRPr lang="ru-RU" sz="2300" dirty="0">
              <a:solidFill>
                <a:srgbClr val="002060"/>
              </a:solidFill>
              <a:latin typeface="Times New Roman" pitchFamily="18" charset="0"/>
              <a:cs typeface="Times New Roman" pitchFamily="18" charset="0"/>
            </a:endParaRPr>
          </a:p>
          <a:p>
            <a:pPr lvl="0" algn="just" eaLnBrk="0" fontAlgn="base" hangingPunct="0">
              <a:spcBef>
                <a:spcPct val="0"/>
              </a:spcBef>
              <a:spcAft>
                <a:spcPct val="0"/>
              </a:spcAft>
              <a:buFontTx/>
              <a:buChar char="•"/>
              <a:tabLst>
                <a:tab pos="457200" algn="l"/>
              </a:tabLst>
            </a:pPr>
            <a:r>
              <a:rPr lang="ru-RU" sz="2300" b="1" dirty="0">
                <a:solidFill>
                  <a:srgbClr val="7030A0"/>
                </a:solidFill>
                <a:latin typeface="Times New Roman" pitchFamily="18" charset="0"/>
                <a:ea typeface="Times New Roman" pitchFamily="18" charset="0"/>
                <a:cs typeface="Times New Roman" pitchFamily="18" charset="0"/>
              </a:rPr>
              <a:t>Биохимия крови</a:t>
            </a:r>
            <a:r>
              <a:rPr lang="ru-RU" sz="2300" dirty="0">
                <a:solidFill>
                  <a:srgbClr val="002060"/>
                </a:solidFill>
                <a:latin typeface="Times New Roman" pitchFamily="18" charset="0"/>
                <a:ea typeface="Times New Roman" pitchFamily="18" charset="0"/>
                <a:cs typeface="Times New Roman" pitchFamily="18" charset="0"/>
              </a:rPr>
              <a:t>: для ТЭЛА характерно повышение ЛДГ, билирубина, фибрина, </a:t>
            </a:r>
            <a:r>
              <a:rPr lang="ru-RU" sz="2300" dirty="0" err="1">
                <a:solidFill>
                  <a:srgbClr val="002060"/>
                </a:solidFill>
                <a:latin typeface="Times New Roman" pitchFamily="18" charset="0"/>
                <a:ea typeface="Times New Roman" pitchFamily="18" charset="0"/>
                <a:cs typeface="Times New Roman" pitchFamily="18" charset="0"/>
              </a:rPr>
              <a:t>серомукоида</a:t>
            </a:r>
            <a:r>
              <a:rPr lang="ru-RU" sz="2300" dirty="0">
                <a:solidFill>
                  <a:srgbClr val="002060"/>
                </a:solidFill>
                <a:latin typeface="Times New Roman" pitchFamily="18" charset="0"/>
                <a:ea typeface="Times New Roman" pitchFamily="18" charset="0"/>
                <a:cs typeface="Times New Roman" pitchFamily="18" charset="0"/>
              </a:rPr>
              <a:t>; для ИМ – повышение ЛДГ, </a:t>
            </a:r>
            <a:r>
              <a:rPr lang="ru-RU" sz="2300" dirty="0" err="1">
                <a:solidFill>
                  <a:srgbClr val="002060"/>
                </a:solidFill>
                <a:latin typeface="Times New Roman" pitchFamily="18" charset="0"/>
                <a:ea typeface="Times New Roman" pitchFamily="18" charset="0"/>
                <a:cs typeface="Times New Roman" pitchFamily="18" charset="0"/>
              </a:rPr>
              <a:t>АсАТ</a:t>
            </a:r>
            <a:r>
              <a:rPr lang="ru-RU" sz="2300" dirty="0">
                <a:solidFill>
                  <a:srgbClr val="002060"/>
                </a:solidFill>
                <a:latin typeface="Times New Roman" pitchFamily="18" charset="0"/>
                <a:ea typeface="Times New Roman" pitchFamily="18" charset="0"/>
                <a:cs typeface="Times New Roman" pitchFamily="18" charset="0"/>
              </a:rPr>
              <a:t>, </a:t>
            </a:r>
            <a:r>
              <a:rPr lang="ru-RU" sz="2300" dirty="0" err="1">
                <a:solidFill>
                  <a:srgbClr val="002060"/>
                </a:solidFill>
                <a:latin typeface="Times New Roman" pitchFamily="18" charset="0"/>
                <a:ea typeface="Times New Roman" pitchFamily="18" charset="0"/>
                <a:cs typeface="Times New Roman" pitchFamily="18" charset="0"/>
              </a:rPr>
              <a:t>АлАТ</a:t>
            </a:r>
            <a:r>
              <a:rPr lang="ru-RU" sz="2300" dirty="0">
                <a:solidFill>
                  <a:srgbClr val="002060"/>
                </a:solidFill>
                <a:latin typeface="Times New Roman" pitchFamily="18" charset="0"/>
                <a:ea typeface="Times New Roman" pitchFamily="18" charset="0"/>
                <a:cs typeface="Times New Roman" pitchFamily="18" charset="0"/>
              </a:rPr>
              <a:t>, миоглобина и т.д.</a:t>
            </a:r>
            <a:endParaRPr lang="ru-RU" sz="2300"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Rectangle 1"/>
          <p:cNvSpPr>
            <a:spLocks noChangeArrowheads="1"/>
          </p:cNvSpPr>
          <p:nvPr/>
        </p:nvSpPr>
        <p:spPr bwMode="auto">
          <a:xfrm>
            <a:off x="381000" y="304800"/>
            <a:ext cx="11430000" cy="6186309"/>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1631950" algn="l"/>
              </a:tabLst>
            </a:pPr>
            <a:r>
              <a:rPr kumimoji="0" lang="ru-RU" sz="2400" b="1" i="1" u="sng" strike="noStrike" cap="none" normalizeH="0" baseline="0" dirty="0">
                <a:ln>
                  <a:noFill/>
                </a:ln>
                <a:solidFill>
                  <a:srgbClr val="002060"/>
                </a:solidFill>
                <a:effectLst/>
                <a:latin typeface="Times New Roman" pitchFamily="18" charset="0"/>
                <a:ea typeface="Times New Roman" pitchFamily="18" charset="0"/>
                <a:cs typeface="Times New Roman" pitchFamily="18" charset="0"/>
              </a:rPr>
              <a:t>Инструментальные методы исследования:</a:t>
            </a:r>
            <a:endParaRPr kumimoji="0" lang="ru-RU" sz="2400" b="0" i="0" u="sng" strike="noStrike" cap="none" normalizeH="0" baseline="0" dirty="0">
              <a:ln>
                <a:noFill/>
              </a:ln>
              <a:solidFill>
                <a:srgbClr val="002060"/>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1631950" algn="l"/>
              </a:tabLst>
            </a:pPr>
            <a:r>
              <a:rPr kumimoji="0" lang="ru-RU" sz="2200" b="1" i="0" u="none" strike="noStrike" cap="none" normalizeH="0" baseline="0" dirty="0">
                <a:ln>
                  <a:noFill/>
                </a:ln>
                <a:solidFill>
                  <a:srgbClr val="7030A0"/>
                </a:solidFill>
                <a:effectLst/>
                <a:latin typeface="Times New Roman" pitchFamily="18" charset="0"/>
                <a:ea typeface="Times New Roman" pitchFamily="18" charset="0"/>
                <a:cs typeface="Times New Roman" pitchFamily="18" charset="0"/>
              </a:rPr>
              <a:t>Электрокардиография.</a:t>
            </a:r>
            <a:r>
              <a:rPr kumimoji="0" lang="ru-RU" sz="2200" b="0" i="0" u="none" strike="noStrike" cap="none" normalizeH="0" baseline="0" dirty="0">
                <a:ln>
                  <a:noFill/>
                </a:ln>
                <a:solidFill>
                  <a:srgbClr val="002060"/>
                </a:solidFill>
                <a:effectLst/>
                <a:latin typeface="Times New Roman" pitchFamily="18" charset="0"/>
                <a:ea typeface="Times New Roman" pitchFamily="18" charset="0"/>
                <a:cs typeface="Times New Roman" pitchFamily="18" charset="0"/>
              </a:rPr>
              <a:t> Изменения на ЭКГ выявляются при инфаркте миокарда, стенокардии, перикардите. Помогает определить локализацию и степень поражения миокарда.</a:t>
            </a:r>
            <a:r>
              <a:rPr kumimoji="0" lang="ru-RU" sz="22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(ОКС, острый перикардит, ТЭЛА, миокардит).</a:t>
            </a:r>
            <a:endParaRPr kumimoji="0" lang="ru-RU" sz="2200" b="0" i="0" u="none" strike="noStrike" cap="none" normalizeH="0" baseline="0" dirty="0">
              <a:ln>
                <a:noFill/>
              </a:ln>
              <a:solidFill>
                <a:srgbClr val="002060"/>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1631950" algn="l"/>
              </a:tabLst>
            </a:pPr>
            <a:r>
              <a:rPr kumimoji="0" lang="ru-RU" sz="2200" b="1" i="0" u="none" strike="noStrike" cap="none" normalizeH="0" baseline="0" dirty="0">
                <a:ln>
                  <a:noFill/>
                </a:ln>
                <a:solidFill>
                  <a:srgbClr val="7030A0"/>
                </a:solidFill>
                <a:effectLst/>
                <a:latin typeface="Times New Roman" pitchFamily="18" charset="0"/>
                <a:ea typeface="Times New Roman" pitchFamily="18" charset="0"/>
                <a:cs typeface="Times New Roman" pitchFamily="18" charset="0"/>
              </a:rPr>
              <a:t>Рентгенография, компьютерная томография, магнитно-резонансная томография, ультразвуковое исследование</a:t>
            </a:r>
            <a:r>
              <a:rPr kumimoji="0" lang="ru-RU" sz="2200" b="0" i="0" u="none" strike="noStrike" cap="none" normalizeH="0" baseline="0" dirty="0">
                <a:ln>
                  <a:noFill/>
                </a:ln>
                <a:solidFill>
                  <a:srgbClr val="002060"/>
                </a:solidFill>
                <a:effectLst/>
                <a:latin typeface="Times New Roman" pitchFamily="18" charset="0"/>
                <a:ea typeface="Times New Roman" pitchFamily="18" charset="0"/>
                <a:cs typeface="Times New Roman" pitchFamily="18" charset="0"/>
              </a:rPr>
              <a:t> органов грудной клетки. Это методы визуализации, позволяющие оценить состояние органов грудной клетки, выявить травмы, новообразования, признаки внутреннего кровотечения и другие патологические изменения.</a:t>
            </a:r>
            <a:r>
              <a:rPr kumimoji="0" lang="ru-RU" sz="22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endParaRPr kumimoji="0" lang="ru-RU" sz="2200" b="0" i="0" u="none" strike="noStrike" cap="none" normalizeH="0" baseline="0" dirty="0">
              <a:ln>
                <a:noFill/>
              </a:ln>
              <a:solidFill>
                <a:srgbClr val="002060"/>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1631950" algn="l"/>
              </a:tabLst>
            </a:pPr>
            <a:r>
              <a:rPr kumimoji="0" lang="ru-RU" sz="2200" b="1" i="0" u="none" strike="noStrike" cap="none" normalizeH="0" baseline="0" dirty="0">
                <a:ln>
                  <a:noFill/>
                </a:ln>
                <a:solidFill>
                  <a:srgbClr val="7030A0"/>
                </a:solidFill>
                <a:effectLst/>
                <a:latin typeface="Times New Roman" pitchFamily="18" charset="0"/>
                <a:ea typeface="Calibri" pitchFamily="34" charset="0"/>
                <a:cs typeface="Times New Roman" pitchFamily="18" charset="0"/>
              </a:rPr>
              <a:t> Эхо-КГ </a:t>
            </a:r>
            <a:r>
              <a:rPr kumimoji="0" lang="ru-RU" sz="22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(ИМ, перикардит, ТЭЛА, РА аорты)</a:t>
            </a:r>
            <a:endParaRPr kumimoji="0" lang="ru-RU" sz="2200" b="0" i="0" u="none" strike="noStrike" cap="none" normalizeH="0" baseline="0" dirty="0">
              <a:ln>
                <a:noFill/>
              </a:ln>
              <a:solidFill>
                <a:srgbClr val="002060"/>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1631950" algn="l"/>
              </a:tabLst>
            </a:pPr>
            <a:r>
              <a:rPr kumimoji="0" lang="ru-RU" sz="2200" b="1" i="0" u="none" strike="noStrike" cap="none" normalizeH="0" baseline="0" dirty="0" err="1">
                <a:ln>
                  <a:noFill/>
                </a:ln>
                <a:solidFill>
                  <a:srgbClr val="7030A0"/>
                </a:solidFill>
                <a:effectLst/>
                <a:latin typeface="Times New Roman" pitchFamily="18" charset="0"/>
                <a:ea typeface="Times New Roman" pitchFamily="18" charset="0"/>
                <a:cs typeface="Times New Roman" pitchFamily="18" charset="0"/>
              </a:rPr>
              <a:t>Трансэзофагеальная</a:t>
            </a:r>
            <a:r>
              <a:rPr kumimoji="0" lang="ru-RU" sz="2200" b="1" i="0" u="none" strike="noStrike" cap="none" normalizeH="0" baseline="0" dirty="0">
                <a:ln>
                  <a:noFill/>
                </a:ln>
                <a:solidFill>
                  <a:srgbClr val="7030A0"/>
                </a:solidFill>
                <a:effectLst/>
                <a:latin typeface="Times New Roman" pitchFamily="18" charset="0"/>
                <a:ea typeface="Times New Roman" pitchFamily="18" charset="0"/>
                <a:cs typeface="Times New Roman" pitchFamily="18" charset="0"/>
              </a:rPr>
              <a:t> </a:t>
            </a:r>
            <a:r>
              <a:rPr kumimoji="0" lang="ru-RU" sz="2200" b="1" i="0" u="none" strike="noStrike" cap="none" normalizeH="0" baseline="0" dirty="0" err="1">
                <a:ln>
                  <a:noFill/>
                </a:ln>
                <a:solidFill>
                  <a:srgbClr val="7030A0"/>
                </a:solidFill>
                <a:effectLst/>
                <a:latin typeface="Times New Roman" pitchFamily="18" charset="0"/>
                <a:ea typeface="Times New Roman" pitchFamily="18" charset="0"/>
                <a:cs typeface="Times New Roman" pitchFamily="18" charset="0"/>
              </a:rPr>
              <a:t>эхокардиография</a:t>
            </a:r>
            <a:r>
              <a:rPr kumimoji="0" lang="ru-RU" sz="2200" b="0" i="0" u="none" strike="noStrike" cap="none" normalizeH="0" baseline="0" dirty="0">
                <a:ln>
                  <a:noFill/>
                </a:ln>
                <a:solidFill>
                  <a:srgbClr val="002060"/>
                </a:solidFill>
                <a:effectLst/>
                <a:latin typeface="Times New Roman" pitchFamily="18" charset="0"/>
                <a:ea typeface="Times New Roman" pitchFamily="18" charset="0"/>
                <a:cs typeface="Times New Roman" pitchFamily="18" charset="0"/>
              </a:rPr>
              <a:t>. Ультразвуковое исследование, при котором датчик вводится в пищевод. С его помощью оценивают состояние сердца, его клапанов, крупных сосудов. Имеет большое диагностическое значение при тромбоэмболии легочной артерии, аневризме аорты.</a:t>
            </a:r>
            <a:endParaRPr kumimoji="0" lang="ru-RU" sz="2200" b="0" i="0" u="none" strike="noStrike" cap="none" normalizeH="0" baseline="0" dirty="0">
              <a:ln>
                <a:noFill/>
              </a:ln>
              <a:solidFill>
                <a:srgbClr val="002060"/>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1631950" algn="l"/>
              </a:tabLst>
            </a:pPr>
            <a:r>
              <a:rPr kumimoji="0" lang="ru-RU" sz="2200" b="1" i="0" u="none" strike="noStrike" cap="none" normalizeH="0" baseline="0" dirty="0">
                <a:ln>
                  <a:noFill/>
                </a:ln>
                <a:solidFill>
                  <a:srgbClr val="7030A0"/>
                </a:solidFill>
                <a:effectLst/>
                <a:latin typeface="Times New Roman" pitchFamily="18" charset="0"/>
                <a:ea typeface="Times New Roman" pitchFamily="18" charset="0"/>
                <a:cs typeface="Times New Roman" pitchFamily="18" charset="0"/>
              </a:rPr>
              <a:t>Ангиография</a:t>
            </a:r>
            <a:r>
              <a:rPr kumimoji="0" lang="ru-RU" sz="2200" b="0" i="0" u="none" strike="noStrike" cap="none" normalizeH="0" baseline="0" dirty="0">
                <a:ln>
                  <a:noFill/>
                </a:ln>
                <a:solidFill>
                  <a:srgbClr val="002060"/>
                </a:solidFill>
                <a:effectLst/>
                <a:latin typeface="Times New Roman" pitchFamily="18" charset="0"/>
                <a:ea typeface="Times New Roman" pitchFamily="18" charset="0"/>
                <a:cs typeface="Times New Roman" pitchFamily="18" charset="0"/>
              </a:rPr>
              <a:t>. Рентгенологическое исследование сосудов с использованием нетоксичного контрастного вещества. Позволяет оценить состояние и проходимость кровеносных сосудов, в том числе и коронарных.</a:t>
            </a:r>
            <a:endParaRPr kumimoji="0" lang="ru-RU" sz="2200" b="0" i="0" u="none" strike="noStrike" cap="none" normalizeH="0" baseline="0" dirty="0">
              <a:ln>
                <a:noFill/>
              </a:ln>
              <a:solidFill>
                <a:srgbClr val="002060"/>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1631950" algn="l"/>
              </a:tabLst>
            </a:pPr>
            <a:r>
              <a:rPr kumimoji="0" lang="ru-RU" sz="22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ru-RU" sz="2200" b="1" i="0" u="none" strike="noStrike" cap="none" normalizeH="0" baseline="0" dirty="0">
                <a:ln>
                  <a:noFill/>
                </a:ln>
                <a:solidFill>
                  <a:srgbClr val="7030A0"/>
                </a:solidFill>
                <a:effectLst/>
                <a:latin typeface="Times New Roman" pitchFamily="18" charset="0"/>
                <a:ea typeface="Calibri" pitchFamily="34" charset="0"/>
                <a:cs typeface="Times New Roman" pitchFamily="18" charset="0"/>
              </a:rPr>
              <a:t>ЭГДС</a:t>
            </a:r>
            <a:r>
              <a:rPr kumimoji="0" lang="ru-RU" sz="22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(болезни пищевода, ЯБЖ и 12ПК)</a:t>
            </a:r>
            <a:endParaRPr kumimoji="0" lang="ru-RU" sz="2200" b="0" i="0" u="none" strike="noStrike" cap="none" normalizeH="0" baseline="0" dirty="0">
              <a:ln>
                <a:noFill/>
              </a:ln>
              <a:solidFill>
                <a:srgbClr val="002060"/>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1631950" algn="l"/>
              </a:tabLst>
            </a:pPr>
            <a:r>
              <a:rPr kumimoji="0" lang="ru-RU" sz="22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ru-RU" sz="2200" b="1" i="0" u="none" strike="noStrike" cap="none" normalizeH="0" baseline="0" dirty="0">
                <a:ln>
                  <a:noFill/>
                </a:ln>
                <a:solidFill>
                  <a:srgbClr val="7030A0"/>
                </a:solidFill>
                <a:effectLst/>
                <a:latin typeface="Times New Roman" pitchFamily="18" charset="0"/>
                <a:ea typeface="Calibri" pitchFamily="34" charset="0"/>
                <a:cs typeface="Times New Roman" pitchFamily="18" charset="0"/>
              </a:rPr>
              <a:t>УЗИ </a:t>
            </a:r>
            <a:r>
              <a:rPr kumimoji="0" lang="ru-RU" sz="2200" b="1" i="0" u="none" strike="noStrike" cap="none" normalizeH="0" baseline="0" dirty="0" err="1">
                <a:ln>
                  <a:noFill/>
                </a:ln>
                <a:solidFill>
                  <a:srgbClr val="7030A0"/>
                </a:solidFill>
                <a:effectLst/>
                <a:latin typeface="Times New Roman" pitchFamily="18" charset="0"/>
                <a:ea typeface="Calibri" pitchFamily="34" charset="0"/>
                <a:cs typeface="Times New Roman" pitchFamily="18" charset="0"/>
              </a:rPr>
              <a:t>гепато-билиарной</a:t>
            </a:r>
            <a:r>
              <a:rPr kumimoji="0" lang="ru-RU" sz="2200" b="1" i="0" u="none" strike="noStrike" cap="none" normalizeH="0" baseline="0" dirty="0">
                <a:ln>
                  <a:noFill/>
                </a:ln>
                <a:solidFill>
                  <a:srgbClr val="7030A0"/>
                </a:solidFill>
                <a:effectLst/>
                <a:latin typeface="Times New Roman" pitchFamily="18" charset="0"/>
                <a:ea typeface="Calibri" pitchFamily="34" charset="0"/>
                <a:cs typeface="Times New Roman" pitchFamily="18" charset="0"/>
              </a:rPr>
              <a:t> зоны </a:t>
            </a:r>
            <a:r>
              <a:rPr kumimoji="0" lang="ru-RU" sz="22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(холецистит, панкреатит).</a:t>
            </a:r>
            <a:endParaRPr kumimoji="0" lang="ru-RU" sz="2200" b="0" i="0" u="none" strike="noStrike" cap="none" normalizeH="0" baseline="0" dirty="0">
              <a:ln>
                <a:noFill/>
              </a:ln>
              <a:solidFill>
                <a:srgbClr val="002060"/>
              </a:solidFill>
              <a:effectLst/>
              <a:latin typeface="Times New Roman" pitchFamily="18" charset="0"/>
              <a:cs typeface="Times New Roman" pitchFamily="18" charset="0"/>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Rectangle 1"/>
          <p:cNvSpPr>
            <a:spLocks noChangeArrowheads="1"/>
          </p:cNvSpPr>
          <p:nvPr/>
        </p:nvSpPr>
        <p:spPr bwMode="auto">
          <a:xfrm>
            <a:off x="762000" y="762000"/>
            <a:ext cx="10744200"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1631950" algn="l"/>
              </a:tabLst>
            </a:pPr>
            <a:r>
              <a:rPr kumimoji="0" lang="ru-RU" sz="2400" b="1" i="1" u="sng" strike="noStrike" cap="none" normalizeH="0" baseline="0" dirty="0">
                <a:ln>
                  <a:noFill/>
                </a:ln>
                <a:solidFill>
                  <a:srgbClr val="002060"/>
                </a:solidFill>
                <a:effectLst/>
                <a:latin typeface="Times New Roman" pitchFamily="18" charset="0"/>
                <a:ea typeface="Calibri" pitchFamily="34" charset="0"/>
                <a:cs typeface="Times New Roman" pitchFamily="18" charset="0"/>
              </a:rPr>
              <a:t>Кровохарканье.</a:t>
            </a:r>
            <a:endParaRPr kumimoji="0" lang="ru-RU" sz="2400" b="0" i="0" u="none" strike="noStrike" cap="none" normalizeH="0" baseline="0" dirty="0">
              <a:ln>
                <a:noFill/>
              </a:ln>
              <a:solidFill>
                <a:srgbClr val="002060"/>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1631950" algn="l"/>
              </a:tabLst>
            </a:pPr>
            <a:r>
              <a:rPr kumimoji="0" lang="ru-RU" sz="2400" b="1"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Диагностика</a:t>
            </a:r>
            <a:endParaRPr kumimoji="0" lang="ru-RU" sz="2400" b="1" u="none" strike="noStrike" cap="none" normalizeH="0" baseline="0" dirty="0">
              <a:ln>
                <a:noFill/>
              </a:ln>
              <a:solidFill>
                <a:srgbClr val="002060"/>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1631950" algn="l"/>
              </a:tabLst>
            </a:pPr>
            <a:r>
              <a:rPr kumimoji="0" lang="ru-RU" sz="24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1. </a:t>
            </a:r>
            <a:r>
              <a:rPr kumimoji="0" lang="ru-RU" sz="2400" b="1" i="0" u="none" strike="noStrike" cap="none" normalizeH="0" baseline="0" dirty="0">
                <a:ln>
                  <a:noFill/>
                </a:ln>
                <a:solidFill>
                  <a:srgbClr val="7030A0"/>
                </a:solidFill>
                <a:effectLst/>
                <a:latin typeface="Times New Roman" pitchFamily="18" charset="0"/>
                <a:ea typeface="Calibri" pitchFamily="34" charset="0"/>
                <a:cs typeface="Times New Roman" pitchFamily="18" charset="0"/>
              </a:rPr>
              <a:t>Анамнез и объективное обследование: предположение причины на основании:</a:t>
            </a:r>
            <a:endParaRPr kumimoji="0" lang="ru-RU" sz="2400" b="1" i="0" u="none" strike="noStrike" cap="none" normalizeH="0" baseline="0" dirty="0">
              <a:ln>
                <a:noFill/>
              </a:ln>
              <a:solidFill>
                <a:srgbClr val="7030A0"/>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1631950" algn="l"/>
              </a:tabLst>
            </a:pPr>
            <a:r>
              <a:rPr kumimoji="0" lang="ru-RU" sz="24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1) признаков кровохарканья и сопутствующих симптомов:</a:t>
            </a:r>
            <a:endParaRPr kumimoji="0" lang="ru-RU" sz="2400" b="0" i="0" u="none" strike="noStrike" cap="none" normalizeH="0" baseline="0" dirty="0">
              <a:ln>
                <a:noFill/>
              </a:ln>
              <a:solidFill>
                <a:srgbClr val="002060"/>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1631950" algn="l"/>
              </a:tabLst>
            </a:pPr>
            <a:r>
              <a:rPr kumimoji="0" lang="ru-RU" sz="24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а) обильное откашливание мокроты с примесью крови → </a:t>
            </a:r>
            <a:r>
              <a:rPr kumimoji="0" lang="ru-RU" sz="24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бронхоэктазы</a:t>
            </a:r>
            <a:r>
              <a:rPr kumimoji="0" lang="ru-RU" sz="24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a:t>
            </a:r>
            <a:endParaRPr kumimoji="0" lang="ru-RU" sz="2400" b="0" i="0" u="none" strike="noStrike" cap="none" normalizeH="0" baseline="0" dirty="0">
              <a:ln>
                <a:noFill/>
              </a:ln>
              <a:solidFill>
                <a:srgbClr val="002060"/>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1631950" algn="l"/>
              </a:tabLst>
            </a:pPr>
            <a:r>
              <a:rPr kumimoji="0" lang="ru-RU" sz="24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б) мокрота гнойная и кровянистая → бронхит, </a:t>
            </a:r>
            <a:r>
              <a:rPr kumimoji="0" lang="ru-RU" sz="24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бронхоэктазы</a:t>
            </a:r>
            <a:r>
              <a:rPr kumimoji="0" lang="ru-RU" sz="24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если дополнительно лихорадка → пневмония либо абсцесс лёгкого;</a:t>
            </a:r>
            <a:endParaRPr kumimoji="0" lang="ru-RU" sz="2400" b="0" i="0" u="none" strike="noStrike" cap="none" normalizeH="0" baseline="0" dirty="0">
              <a:ln>
                <a:noFill/>
              </a:ln>
              <a:solidFill>
                <a:srgbClr val="002060"/>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1631950" algn="l"/>
              </a:tabLst>
            </a:pPr>
            <a:r>
              <a:rPr kumimoji="0" lang="ru-RU" sz="24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в) розовая пенистая мокрота → левожелудочковая недостаточность, стеноз митрального клапана;</a:t>
            </a:r>
            <a:endParaRPr kumimoji="0" lang="ru-RU" sz="2400" b="0" i="0" u="none" strike="noStrike" cap="none" normalizeH="0" baseline="0" dirty="0">
              <a:ln>
                <a:noFill/>
              </a:ln>
              <a:solidFill>
                <a:srgbClr val="002060"/>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1631950" algn="l"/>
              </a:tabLst>
            </a:pPr>
            <a:r>
              <a:rPr kumimoji="0" lang="ru-RU" sz="24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г) откашливание только крови → новообразования лёгкого, туберкулёз, артериовенозные </a:t>
            </a:r>
            <a:r>
              <a:rPr kumimoji="0" lang="ru-RU" sz="24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мальформации</a:t>
            </a:r>
            <a:r>
              <a:rPr kumimoji="0" lang="ru-RU" sz="24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тромбоэмболия легочной артерии</a:t>
            </a:r>
            <a:r>
              <a:rPr lang="ru-RU" sz="2400" dirty="0">
                <a:solidFill>
                  <a:srgbClr val="002060"/>
                </a:solidFill>
                <a:latin typeface="Times New Roman" pitchFamily="18" charset="0"/>
                <a:ea typeface="Calibri" pitchFamily="34" charset="0"/>
                <a:cs typeface="Times New Roman" pitchFamily="18" charset="0"/>
              </a:rPr>
              <a:t>.</a:t>
            </a:r>
            <a:endParaRPr kumimoji="0" lang="ru-RU" sz="2400" b="0" i="0" u="none" strike="noStrike" cap="none" normalizeH="0" baseline="0" dirty="0">
              <a:ln>
                <a:noFill/>
              </a:ln>
              <a:solidFill>
                <a:srgbClr val="002060"/>
              </a:solidFill>
              <a:effectLst/>
              <a:latin typeface="Times New Roman" pitchFamily="18" charset="0"/>
              <a:cs typeface="Times New Roman" pitchFamily="18" charset="0"/>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57200" y="1166843"/>
            <a:ext cx="11353800" cy="4154984"/>
          </a:xfrm>
          <a:prstGeom prst="rect">
            <a:avLst/>
          </a:prstGeom>
        </p:spPr>
        <p:txBody>
          <a:bodyPr wrap="square">
            <a:spAutoFit/>
          </a:bodyPr>
          <a:lstStyle/>
          <a:p>
            <a:pPr lvl="0" algn="just" eaLnBrk="0" fontAlgn="base" hangingPunct="0">
              <a:spcBef>
                <a:spcPct val="0"/>
              </a:spcBef>
              <a:spcAft>
                <a:spcPct val="0"/>
              </a:spcAft>
              <a:tabLst>
                <a:tab pos="1631950" algn="l"/>
              </a:tabLst>
            </a:pPr>
            <a:r>
              <a:rPr lang="ru-RU" sz="2400" dirty="0">
                <a:solidFill>
                  <a:srgbClr val="002060"/>
                </a:solidFill>
                <a:latin typeface="Times New Roman" pitchFamily="18" charset="0"/>
                <a:ea typeface="Calibri" pitchFamily="34" charset="0"/>
                <a:cs typeface="Times New Roman" pitchFamily="18" charset="0"/>
              </a:rPr>
              <a:t>2) </a:t>
            </a:r>
            <a:r>
              <a:rPr lang="ru-RU" sz="2400" b="1" dirty="0">
                <a:solidFill>
                  <a:srgbClr val="7030A0"/>
                </a:solidFill>
                <a:latin typeface="Times New Roman" pitchFamily="18" charset="0"/>
                <a:ea typeface="Calibri" pitchFamily="34" charset="0"/>
                <a:cs typeface="Times New Roman" pitchFamily="18" charset="0"/>
              </a:rPr>
              <a:t>информации, полученной при опросе:</a:t>
            </a:r>
            <a:endParaRPr lang="ru-RU" sz="2400" b="1" dirty="0">
              <a:solidFill>
                <a:srgbClr val="7030A0"/>
              </a:solidFill>
              <a:latin typeface="Times New Roman" pitchFamily="18" charset="0"/>
              <a:cs typeface="Times New Roman" pitchFamily="18" charset="0"/>
            </a:endParaRPr>
          </a:p>
          <a:p>
            <a:pPr lvl="0" algn="just" eaLnBrk="0" fontAlgn="base" hangingPunct="0">
              <a:spcBef>
                <a:spcPct val="0"/>
              </a:spcBef>
              <a:spcAft>
                <a:spcPct val="0"/>
              </a:spcAft>
              <a:tabLst>
                <a:tab pos="1631950" algn="l"/>
              </a:tabLst>
            </a:pPr>
            <a:r>
              <a:rPr lang="ru-RU" sz="2400" dirty="0">
                <a:solidFill>
                  <a:srgbClr val="002060"/>
                </a:solidFill>
                <a:latin typeface="Times New Roman" pitchFamily="18" charset="0"/>
                <a:ea typeface="Calibri" pitchFamily="34" charset="0"/>
                <a:cs typeface="Times New Roman" pitchFamily="18" charset="0"/>
              </a:rPr>
              <a:t>а) курение, рецидивирующее кровохарканье → опухоли лёгкого;</a:t>
            </a:r>
            <a:endParaRPr lang="ru-RU" sz="2400" dirty="0">
              <a:solidFill>
                <a:srgbClr val="002060"/>
              </a:solidFill>
              <a:latin typeface="Times New Roman" pitchFamily="18" charset="0"/>
              <a:cs typeface="Times New Roman" pitchFamily="18" charset="0"/>
            </a:endParaRPr>
          </a:p>
          <a:p>
            <a:pPr lvl="0" algn="just" eaLnBrk="0" fontAlgn="base" hangingPunct="0">
              <a:spcBef>
                <a:spcPct val="0"/>
              </a:spcBef>
              <a:spcAft>
                <a:spcPct val="0"/>
              </a:spcAft>
              <a:tabLst>
                <a:tab pos="1631950" algn="l"/>
              </a:tabLst>
            </a:pPr>
            <a:r>
              <a:rPr lang="ru-RU" sz="2400" dirty="0">
                <a:solidFill>
                  <a:srgbClr val="002060"/>
                </a:solidFill>
                <a:latin typeface="Times New Roman" pitchFamily="18" charset="0"/>
                <a:ea typeface="Calibri" pitchFamily="34" charset="0"/>
                <a:cs typeface="Times New Roman" pitchFamily="18" charset="0"/>
              </a:rPr>
              <a:t>б) внезапное начало, сопровождаемое сильной болью в грудной клетке и одышкой → тромбоэмболия легочной артерии;</a:t>
            </a:r>
            <a:endParaRPr lang="ru-RU" sz="2400" dirty="0">
              <a:solidFill>
                <a:srgbClr val="002060"/>
              </a:solidFill>
              <a:latin typeface="Times New Roman" pitchFamily="18" charset="0"/>
              <a:cs typeface="Times New Roman" pitchFamily="18" charset="0"/>
            </a:endParaRPr>
          </a:p>
          <a:p>
            <a:pPr lvl="0" algn="just" eaLnBrk="0" fontAlgn="base" hangingPunct="0">
              <a:spcBef>
                <a:spcPct val="0"/>
              </a:spcBef>
              <a:spcAft>
                <a:spcPct val="0"/>
              </a:spcAft>
              <a:tabLst>
                <a:tab pos="1631950" algn="l"/>
              </a:tabLst>
            </a:pPr>
            <a:r>
              <a:rPr lang="ru-RU" sz="2400" dirty="0">
                <a:solidFill>
                  <a:srgbClr val="002060"/>
                </a:solidFill>
                <a:latin typeface="Times New Roman" pitchFamily="18" charset="0"/>
                <a:ea typeface="Calibri" pitchFamily="34" charset="0"/>
                <a:cs typeface="Times New Roman" pitchFamily="18" charset="0"/>
              </a:rPr>
              <a:t>в) травма грудной клетки, </a:t>
            </a:r>
            <a:r>
              <a:rPr lang="ru-RU" sz="2400" dirty="0" err="1">
                <a:solidFill>
                  <a:srgbClr val="002060"/>
                </a:solidFill>
                <a:latin typeface="Times New Roman" pitchFamily="18" charset="0"/>
                <a:ea typeface="Calibri" pitchFamily="34" charset="0"/>
                <a:cs typeface="Times New Roman" pitchFamily="18" charset="0"/>
              </a:rPr>
              <a:t>инвазивные</a:t>
            </a:r>
            <a:r>
              <a:rPr lang="ru-RU" sz="2400" dirty="0">
                <a:solidFill>
                  <a:srgbClr val="002060"/>
                </a:solidFill>
                <a:latin typeface="Times New Roman" pitchFamily="18" charset="0"/>
                <a:ea typeface="Calibri" pitchFamily="34" charset="0"/>
                <a:cs typeface="Times New Roman" pitchFamily="18" charset="0"/>
              </a:rPr>
              <a:t> диагностические процедуры → кровохарканье, вызванное травмой;</a:t>
            </a:r>
            <a:endParaRPr lang="ru-RU" sz="2400" dirty="0">
              <a:solidFill>
                <a:srgbClr val="002060"/>
              </a:solidFill>
              <a:latin typeface="Times New Roman" pitchFamily="18" charset="0"/>
              <a:cs typeface="Times New Roman" pitchFamily="18" charset="0"/>
            </a:endParaRPr>
          </a:p>
          <a:p>
            <a:pPr lvl="0" algn="just" eaLnBrk="0" fontAlgn="base" hangingPunct="0">
              <a:spcBef>
                <a:spcPct val="0"/>
              </a:spcBef>
              <a:spcAft>
                <a:spcPct val="0"/>
              </a:spcAft>
              <a:tabLst>
                <a:tab pos="1631950" algn="l"/>
              </a:tabLst>
            </a:pPr>
            <a:r>
              <a:rPr lang="ru-RU" sz="2400" dirty="0">
                <a:solidFill>
                  <a:srgbClr val="002060"/>
                </a:solidFill>
                <a:latin typeface="Times New Roman" pitchFamily="18" charset="0"/>
                <a:ea typeface="Calibri" pitchFamily="34" charset="0"/>
                <a:cs typeface="Times New Roman" pitchFamily="18" charset="0"/>
              </a:rPr>
              <a:t>г) </a:t>
            </a:r>
            <a:r>
              <a:rPr lang="ru-RU" sz="2400" dirty="0" err="1">
                <a:solidFill>
                  <a:srgbClr val="002060"/>
                </a:solidFill>
                <a:latin typeface="Times New Roman" pitchFamily="18" charset="0"/>
                <a:ea typeface="Calibri" pitchFamily="34" charset="0"/>
                <a:cs typeface="Times New Roman" pitchFamily="18" charset="0"/>
              </a:rPr>
              <a:t>васкулит</a:t>
            </a:r>
            <a:r>
              <a:rPr lang="ru-RU" sz="2400" dirty="0">
                <a:solidFill>
                  <a:srgbClr val="002060"/>
                </a:solidFill>
                <a:latin typeface="Times New Roman" pitchFamily="18" charset="0"/>
                <a:ea typeface="Calibri" pitchFamily="34" charset="0"/>
                <a:cs typeface="Times New Roman" pitchFamily="18" charset="0"/>
              </a:rPr>
              <a:t> либо системные болезни соединительной ткани → кровохарканье и сопутствующие симптомы, вызванные основным заболеванием;</a:t>
            </a:r>
            <a:endParaRPr lang="ru-RU" sz="2400" dirty="0">
              <a:solidFill>
                <a:srgbClr val="002060"/>
              </a:solidFill>
              <a:latin typeface="Times New Roman" pitchFamily="18" charset="0"/>
              <a:cs typeface="Times New Roman" pitchFamily="18" charset="0"/>
            </a:endParaRPr>
          </a:p>
          <a:p>
            <a:pPr lvl="0" algn="just" eaLnBrk="0" fontAlgn="base" hangingPunct="0">
              <a:spcBef>
                <a:spcPct val="0"/>
              </a:spcBef>
              <a:spcAft>
                <a:spcPct val="0"/>
              </a:spcAft>
              <a:tabLst>
                <a:tab pos="1631950" algn="l"/>
              </a:tabLst>
            </a:pPr>
            <a:r>
              <a:rPr lang="ru-RU" sz="2400" dirty="0" err="1">
                <a:solidFill>
                  <a:srgbClr val="002060"/>
                </a:solidFill>
                <a:latin typeface="Times New Roman" pitchFamily="18" charset="0"/>
                <a:ea typeface="Calibri" pitchFamily="34" charset="0"/>
                <a:cs typeface="Times New Roman" pitchFamily="18" charset="0"/>
              </a:rPr>
              <a:t>д</a:t>
            </a:r>
            <a:r>
              <a:rPr lang="ru-RU" sz="2400" dirty="0">
                <a:solidFill>
                  <a:srgbClr val="002060"/>
                </a:solidFill>
                <a:latin typeface="Times New Roman" pitchFamily="18" charset="0"/>
                <a:ea typeface="Calibri" pitchFamily="34" charset="0"/>
                <a:cs typeface="Times New Roman" pitchFamily="18" charset="0"/>
              </a:rPr>
              <a:t>) значительная утрата массы тела → новообразования лёгкого, туберкулёз;</a:t>
            </a:r>
            <a:endParaRPr lang="ru-RU" sz="2400" dirty="0">
              <a:solidFill>
                <a:srgbClr val="002060"/>
              </a:solidFill>
              <a:latin typeface="Times New Roman" pitchFamily="18" charset="0"/>
              <a:cs typeface="Times New Roman" pitchFamily="18" charset="0"/>
            </a:endParaRPr>
          </a:p>
          <a:p>
            <a:pPr lvl="0" algn="just" eaLnBrk="0" fontAlgn="base" hangingPunct="0">
              <a:spcBef>
                <a:spcPct val="0"/>
              </a:spcBef>
              <a:spcAft>
                <a:spcPct val="0"/>
              </a:spcAft>
              <a:tabLst>
                <a:tab pos="1631950" algn="l"/>
              </a:tabLst>
            </a:pPr>
            <a:r>
              <a:rPr lang="ru-RU" sz="2400" dirty="0">
                <a:solidFill>
                  <a:srgbClr val="002060"/>
                </a:solidFill>
                <a:latin typeface="Times New Roman" pitchFamily="18" charset="0"/>
                <a:ea typeface="Calibri" pitchFamily="34" charset="0"/>
                <a:cs typeface="Times New Roman" pitchFamily="18" charset="0"/>
              </a:rPr>
              <a:t>е) пароксизмальная ночная одышка либо одышка во время физической нагрузки, левожелудочковая недостаточность, стеноз митрального клапана.</a:t>
            </a:r>
            <a:endParaRPr lang="ru-RU" sz="2400" dirty="0">
              <a:solidFill>
                <a:srgbClr val="002060"/>
              </a:solidFill>
              <a:latin typeface="Times New Roman" pitchFamily="18" charset="0"/>
              <a:cs typeface="Times New Roman" pitchFamily="18" charset="0"/>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Rectangle 1"/>
          <p:cNvSpPr>
            <a:spLocks noChangeArrowheads="1"/>
          </p:cNvSpPr>
          <p:nvPr/>
        </p:nvSpPr>
        <p:spPr bwMode="auto">
          <a:xfrm>
            <a:off x="609600" y="258634"/>
            <a:ext cx="10972800" cy="60016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1631950" algn="l"/>
              </a:tabLst>
            </a:pPr>
            <a:r>
              <a:rPr kumimoji="0" lang="ru-RU" sz="24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Дифференциальная диагностика</a:t>
            </a:r>
            <a:endParaRPr kumimoji="0" lang="ru-RU" sz="2400" b="0" i="0" u="none" strike="noStrike" cap="none" normalizeH="0" baseline="0" dirty="0">
              <a:ln>
                <a:noFill/>
              </a:ln>
              <a:solidFill>
                <a:srgbClr val="002060"/>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1631950" algn="l"/>
              </a:tabLst>
            </a:pPr>
            <a:r>
              <a:rPr kumimoji="0" lang="ru-RU" sz="24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Слизисто-гнойная мокрота с прожилками крови – острый бронхит;</a:t>
            </a:r>
            <a:endParaRPr kumimoji="0" lang="ru-RU" sz="2400" b="0" i="0" u="none" strike="noStrike" cap="none" normalizeH="0" baseline="0" dirty="0">
              <a:ln>
                <a:noFill/>
              </a:ln>
              <a:solidFill>
                <a:srgbClr val="002060"/>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1631950" algn="l"/>
              </a:tabLst>
            </a:pPr>
            <a:r>
              <a:rPr kumimoji="0" lang="ru-RU" sz="24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гнойная мокрота с прожилками крови, лихорадка, боль в грудной клетке плеврального характера – абсцесс легких;</a:t>
            </a:r>
            <a:endParaRPr kumimoji="0" lang="ru-RU" sz="2400" b="0" i="0" u="none" strike="noStrike" cap="none" normalizeH="0" baseline="0" dirty="0">
              <a:ln>
                <a:noFill/>
              </a:ln>
              <a:solidFill>
                <a:srgbClr val="002060"/>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1631950" algn="l"/>
              </a:tabLst>
            </a:pPr>
            <a:r>
              <a:rPr kumimoji="0" lang="ru-RU" sz="24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ржавая мокрота, острое заболевание с лихорадкой, одышкой, воспалительный очаг в легких – пневмония;</a:t>
            </a:r>
            <a:endParaRPr kumimoji="0" lang="ru-RU" sz="2400" b="0" i="0" u="none" strike="noStrike" cap="none" normalizeH="0" baseline="0" dirty="0">
              <a:ln>
                <a:noFill/>
              </a:ln>
              <a:solidFill>
                <a:srgbClr val="002060"/>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1631950" algn="l"/>
              </a:tabLst>
            </a:pPr>
            <a:r>
              <a:rPr kumimoji="0" lang="ru-RU" sz="24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гнойная мокрота с прожилками крови, снижение массы тела, лихорадка – туберкулез;</a:t>
            </a:r>
            <a:endParaRPr kumimoji="0" lang="ru-RU" sz="2400" b="0" i="0" u="none" strike="noStrike" cap="none" normalizeH="0" baseline="0" dirty="0">
              <a:ln>
                <a:noFill/>
              </a:ln>
              <a:solidFill>
                <a:srgbClr val="002060"/>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1631950" algn="l"/>
              </a:tabLst>
            </a:pPr>
            <a:r>
              <a:rPr kumimoji="0" lang="ru-RU" sz="24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шаровидный инфильтрат на рентгенограмме органов грудной клетки, туберкулез в анамнезе – </a:t>
            </a:r>
            <a:r>
              <a:rPr kumimoji="0" lang="ru-RU" sz="24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мицетома</a:t>
            </a:r>
            <a:r>
              <a:rPr kumimoji="0" lang="ru-RU" sz="24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a:t>
            </a:r>
            <a:endParaRPr kumimoji="0" lang="ru-RU" sz="2400" b="0" i="0" u="none" strike="noStrike" cap="none" normalizeH="0" baseline="0" dirty="0">
              <a:ln>
                <a:noFill/>
              </a:ln>
              <a:solidFill>
                <a:srgbClr val="002060"/>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1631950" algn="l"/>
              </a:tabLst>
            </a:pPr>
            <a:r>
              <a:rPr kumimoji="0" lang="ru-RU" sz="24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обильная гнойная мокрота, предыдущие эпизоды кровохарканья в течение месяцев или лет – бронхоэктатическая болезнь;</a:t>
            </a:r>
            <a:endParaRPr kumimoji="0" lang="ru-RU" sz="2400" b="0" i="0" u="none" strike="noStrike" cap="none" normalizeH="0" baseline="0" dirty="0">
              <a:ln>
                <a:noFill/>
              </a:ln>
              <a:solidFill>
                <a:srgbClr val="002060"/>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1631950" algn="l"/>
              </a:tabLst>
            </a:pPr>
            <a:r>
              <a:rPr kumimoji="0" lang="ru-RU" sz="24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длительное выделение слизистой мокроты с прожилками крови, снижение массы тела – рак бронха;</a:t>
            </a:r>
            <a:endParaRPr kumimoji="0" lang="ru-RU" sz="2400" b="0" i="0" u="none" strike="noStrike" cap="none" normalizeH="0" baseline="0" dirty="0">
              <a:ln>
                <a:noFill/>
              </a:ln>
              <a:solidFill>
                <a:srgbClr val="002060"/>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1631950" algn="l"/>
              </a:tabLst>
            </a:pPr>
            <a:r>
              <a:rPr kumimoji="0" lang="ru-RU" sz="24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рецидивирующее кровохарканье у практически здоровых людей – аденома бронха;</a:t>
            </a:r>
            <a:endParaRPr kumimoji="0" lang="ru-RU" sz="2400" b="0" i="0" u="none" strike="noStrike" cap="none" normalizeH="0" baseline="0" dirty="0">
              <a:ln>
                <a:noFill/>
              </a:ln>
              <a:solidFill>
                <a:srgbClr val="002060"/>
              </a:solidFill>
              <a:effectLst/>
              <a:latin typeface="Times New Roman" pitchFamily="18" charset="0"/>
              <a:cs typeface="Times New Roman" pitchFamily="18" charset="0"/>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85800" y="751344"/>
            <a:ext cx="11049000" cy="4893647"/>
          </a:xfrm>
          <a:prstGeom prst="rect">
            <a:avLst/>
          </a:prstGeom>
        </p:spPr>
        <p:txBody>
          <a:bodyPr wrap="square">
            <a:spAutoFit/>
          </a:bodyPr>
          <a:lstStyle/>
          <a:p>
            <a:pPr lvl="0" algn="just" eaLnBrk="0" fontAlgn="base" hangingPunct="0">
              <a:spcBef>
                <a:spcPct val="0"/>
              </a:spcBef>
              <a:spcAft>
                <a:spcPct val="0"/>
              </a:spcAft>
              <a:tabLst>
                <a:tab pos="1631950" algn="l"/>
              </a:tabLst>
            </a:pPr>
            <a:r>
              <a:rPr lang="ru-RU" sz="2400" dirty="0">
                <a:solidFill>
                  <a:srgbClr val="002060"/>
                </a:solidFill>
                <a:latin typeface="Times New Roman" pitchFamily="18" charset="0"/>
                <a:ea typeface="Calibri" pitchFamily="34" charset="0"/>
                <a:cs typeface="Times New Roman" pitchFamily="18" charset="0"/>
              </a:rPr>
              <a:t>- сгустки крови, не смешанные с мокротой, боль в грудной клетке, одышка, факторы риска тромбоза глубоких вен – инфаркт легкого;</a:t>
            </a:r>
            <a:endParaRPr lang="ru-RU" sz="2400" dirty="0">
              <a:solidFill>
                <a:srgbClr val="002060"/>
              </a:solidFill>
              <a:latin typeface="Times New Roman" pitchFamily="18" charset="0"/>
              <a:cs typeface="Times New Roman" pitchFamily="18" charset="0"/>
            </a:endParaRPr>
          </a:p>
          <a:p>
            <a:pPr lvl="0" algn="just" eaLnBrk="0" fontAlgn="base" hangingPunct="0">
              <a:spcBef>
                <a:spcPct val="0"/>
              </a:spcBef>
              <a:spcAft>
                <a:spcPct val="0"/>
              </a:spcAft>
              <a:tabLst>
                <a:tab pos="1631950" algn="l"/>
              </a:tabLst>
            </a:pPr>
            <a:r>
              <a:rPr lang="ru-RU" sz="2400" dirty="0">
                <a:solidFill>
                  <a:srgbClr val="002060"/>
                </a:solidFill>
                <a:latin typeface="Times New Roman" pitchFamily="18" charset="0"/>
                <a:ea typeface="Calibri" pitchFamily="34" charset="0"/>
                <a:cs typeface="Times New Roman" pitchFamily="18" charset="0"/>
              </a:rPr>
              <a:t>- пенистая мокрота, окрашенная кровью (розовая), выраженная одышка, сопутствующее заболевание сердца – отек легких;</a:t>
            </a:r>
            <a:endParaRPr lang="ru-RU" sz="2400" dirty="0">
              <a:solidFill>
                <a:srgbClr val="002060"/>
              </a:solidFill>
              <a:latin typeface="Times New Roman" pitchFamily="18" charset="0"/>
              <a:cs typeface="Times New Roman" pitchFamily="18" charset="0"/>
            </a:endParaRPr>
          </a:p>
          <a:p>
            <a:pPr lvl="0" algn="just" eaLnBrk="0" fontAlgn="base" hangingPunct="0">
              <a:spcBef>
                <a:spcPct val="0"/>
              </a:spcBef>
              <a:spcAft>
                <a:spcPct val="0"/>
              </a:spcAft>
              <a:tabLst>
                <a:tab pos="1631950" algn="l"/>
              </a:tabLst>
            </a:pPr>
            <a:r>
              <a:rPr lang="ru-RU" sz="2400" dirty="0">
                <a:solidFill>
                  <a:srgbClr val="002060"/>
                </a:solidFill>
                <a:latin typeface="Times New Roman" pitchFamily="18" charset="0"/>
                <a:ea typeface="Calibri" pitchFamily="34" charset="0"/>
                <a:cs typeface="Times New Roman" pitchFamily="18" charset="0"/>
              </a:rPr>
              <a:t>- рецидивирующее кровохарканье, синдром </a:t>
            </a:r>
            <a:r>
              <a:rPr lang="ru-RU" sz="2400" dirty="0" err="1">
                <a:solidFill>
                  <a:srgbClr val="002060"/>
                </a:solidFill>
                <a:latin typeface="Times New Roman" pitchFamily="18" charset="0"/>
                <a:ea typeface="Calibri" pitchFamily="34" charset="0"/>
                <a:cs typeface="Times New Roman" pitchFamily="18" charset="0"/>
              </a:rPr>
              <a:t>Ослера-Рандю</a:t>
            </a:r>
            <a:r>
              <a:rPr lang="ru-RU" sz="2400" dirty="0">
                <a:solidFill>
                  <a:srgbClr val="002060"/>
                </a:solidFill>
                <a:latin typeface="Times New Roman" pitchFamily="18" charset="0"/>
                <a:ea typeface="Calibri" pitchFamily="34" charset="0"/>
                <a:cs typeface="Times New Roman" pitchFamily="18" charset="0"/>
              </a:rPr>
              <a:t> с множественными </a:t>
            </a:r>
            <a:r>
              <a:rPr lang="ru-RU" sz="2400" dirty="0" err="1">
                <a:solidFill>
                  <a:srgbClr val="002060"/>
                </a:solidFill>
                <a:latin typeface="Times New Roman" pitchFamily="18" charset="0"/>
                <a:ea typeface="Calibri" pitchFamily="34" charset="0"/>
                <a:cs typeface="Times New Roman" pitchFamily="18" charset="0"/>
              </a:rPr>
              <a:t>телеангиэктазиями</a:t>
            </a:r>
            <a:r>
              <a:rPr lang="ru-RU" sz="2400" dirty="0">
                <a:solidFill>
                  <a:srgbClr val="002060"/>
                </a:solidFill>
                <a:latin typeface="Times New Roman" pitchFamily="18" charset="0"/>
                <a:ea typeface="Calibri" pitchFamily="34" charset="0"/>
                <a:cs typeface="Times New Roman" pitchFamily="18" charset="0"/>
              </a:rPr>
              <a:t> – пороки развития сосудов легких;</a:t>
            </a:r>
            <a:endParaRPr lang="ru-RU" sz="2400" dirty="0">
              <a:solidFill>
                <a:srgbClr val="002060"/>
              </a:solidFill>
              <a:latin typeface="Times New Roman" pitchFamily="18" charset="0"/>
              <a:cs typeface="Times New Roman" pitchFamily="18" charset="0"/>
            </a:endParaRPr>
          </a:p>
          <a:p>
            <a:pPr lvl="0" algn="just" eaLnBrk="0" fontAlgn="base" hangingPunct="0">
              <a:spcBef>
                <a:spcPct val="0"/>
              </a:spcBef>
              <a:spcAft>
                <a:spcPct val="0"/>
              </a:spcAft>
              <a:tabLst>
                <a:tab pos="1631950" algn="l"/>
              </a:tabLst>
            </a:pPr>
            <a:r>
              <a:rPr lang="ru-RU" sz="2400" dirty="0">
                <a:solidFill>
                  <a:srgbClr val="002060"/>
                </a:solidFill>
                <a:latin typeface="Times New Roman" pitchFamily="18" charset="0"/>
                <a:ea typeface="Calibri" pitchFamily="34" charset="0"/>
                <a:cs typeface="Times New Roman" pitchFamily="18" charset="0"/>
              </a:rPr>
              <a:t>- предшествующая травма грудной клетки – контузия легких;</a:t>
            </a:r>
            <a:endParaRPr lang="ru-RU" sz="2400" dirty="0">
              <a:solidFill>
                <a:srgbClr val="002060"/>
              </a:solidFill>
              <a:latin typeface="Times New Roman" pitchFamily="18" charset="0"/>
              <a:cs typeface="Times New Roman" pitchFamily="18" charset="0"/>
            </a:endParaRPr>
          </a:p>
          <a:p>
            <a:pPr lvl="0" algn="just" eaLnBrk="0" fontAlgn="base" hangingPunct="0">
              <a:spcBef>
                <a:spcPct val="0"/>
              </a:spcBef>
              <a:spcAft>
                <a:spcPct val="0"/>
              </a:spcAft>
              <a:tabLst>
                <a:tab pos="1631950" algn="l"/>
              </a:tabLst>
            </a:pPr>
            <a:r>
              <a:rPr lang="ru-RU" sz="2400" dirty="0">
                <a:solidFill>
                  <a:srgbClr val="002060"/>
                </a:solidFill>
                <a:latin typeface="Times New Roman" pitchFamily="18" charset="0"/>
                <a:ea typeface="Calibri" pitchFamily="34" charset="0"/>
                <a:cs typeface="Times New Roman" pitchFamily="18" charset="0"/>
              </a:rPr>
              <a:t>- кровохарканье вслед за упорным кашлем, кровотечение из других мест – геморрагический диатез;</a:t>
            </a:r>
            <a:endParaRPr lang="ru-RU" sz="2400" dirty="0">
              <a:solidFill>
                <a:srgbClr val="002060"/>
              </a:solidFill>
              <a:latin typeface="Times New Roman" pitchFamily="18" charset="0"/>
              <a:cs typeface="Times New Roman" pitchFamily="18" charset="0"/>
            </a:endParaRPr>
          </a:p>
          <a:p>
            <a:pPr lvl="0" algn="just" eaLnBrk="0" fontAlgn="base" hangingPunct="0">
              <a:spcBef>
                <a:spcPct val="0"/>
              </a:spcBef>
              <a:spcAft>
                <a:spcPct val="0"/>
              </a:spcAft>
              <a:tabLst>
                <a:tab pos="1631950" algn="l"/>
              </a:tabLst>
            </a:pPr>
            <a:r>
              <a:rPr lang="ru-RU" sz="2400" dirty="0">
                <a:solidFill>
                  <a:srgbClr val="002060"/>
                </a:solidFill>
                <a:latin typeface="Times New Roman" pitchFamily="18" charset="0"/>
                <a:ea typeface="Calibri" pitchFamily="34" charset="0"/>
                <a:cs typeface="Times New Roman" pitchFamily="18" charset="0"/>
              </a:rPr>
              <a:t>- </a:t>
            </a:r>
            <a:r>
              <a:rPr lang="ru-RU" sz="2400" dirty="0" err="1">
                <a:solidFill>
                  <a:srgbClr val="002060"/>
                </a:solidFill>
                <a:latin typeface="Times New Roman" pitchFamily="18" charset="0"/>
                <a:ea typeface="Calibri" pitchFamily="34" charset="0"/>
                <a:cs typeface="Times New Roman" pitchFamily="18" charset="0"/>
              </a:rPr>
              <a:t>гранулематоз</a:t>
            </a:r>
            <a:r>
              <a:rPr lang="ru-RU" sz="2400" dirty="0">
                <a:solidFill>
                  <a:srgbClr val="002060"/>
                </a:solidFill>
                <a:latin typeface="Times New Roman" pitchFamily="18" charset="0"/>
                <a:ea typeface="Calibri" pitchFamily="34" charset="0"/>
                <a:cs typeface="Times New Roman" pitchFamily="18" charset="0"/>
              </a:rPr>
              <a:t> </a:t>
            </a:r>
            <a:r>
              <a:rPr lang="ru-RU" sz="2400" dirty="0" err="1">
                <a:solidFill>
                  <a:srgbClr val="002060"/>
                </a:solidFill>
                <a:latin typeface="Times New Roman" pitchFamily="18" charset="0"/>
                <a:ea typeface="Calibri" pitchFamily="34" charset="0"/>
                <a:cs typeface="Times New Roman" pitchFamily="18" charset="0"/>
              </a:rPr>
              <a:t>Вегенера</a:t>
            </a:r>
            <a:r>
              <a:rPr lang="ru-RU" sz="2400" dirty="0">
                <a:solidFill>
                  <a:srgbClr val="002060"/>
                </a:solidFill>
                <a:latin typeface="Times New Roman" pitchFamily="18" charset="0"/>
                <a:ea typeface="Calibri" pitchFamily="34" charset="0"/>
                <a:cs typeface="Times New Roman" pitchFamily="18" charset="0"/>
              </a:rPr>
              <a:t>, синдром </a:t>
            </a:r>
            <a:r>
              <a:rPr lang="ru-RU" sz="2400" dirty="0" err="1">
                <a:solidFill>
                  <a:srgbClr val="002060"/>
                </a:solidFill>
                <a:latin typeface="Times New Roman" pitchFamily="18" charset="0"/>
                <a:ea typeface="Calibri" pitchFamily="34" charset="0"/>
                <a:cs typeface="Times New Roman" pitchFamily="18" charset="0"/>
              </a:rPr>
              <a:t>Гудпасчера</a:t>
            </a:r>
            <a:r>
              <a:rPr lang="ru-RU" sz="2400" dirty="0">
                <a:solidFill>
                  <a:srgbClr val="002060"/>
                </a:solidFill>
                <a:latin typeface="Times New Roman" pitchFamily="18" charset="0"/>
                <a:ea typeface="Calibri" pitchFamily="34" charset="0"/>
                <a:cs typeface="Times New Roman" pitchFamily="18" charset="0"/>
              </a:rPr>
              <a:t> – легочный </a:t>
            </a:r>
            <a:r>
              <a:rPr lang="ru-RU" sz="2400" dirty="0" err="1">
                <a:solidFill>
                  <a:srgbClr val="002060"/>
                </a:solidFill>
                <a:latin typeface="Times New Roman" pitchFamily="18" charset="0"/>
                <a:ea typeface="Calibri" pitchFamily="34" charset="0"/>
                <a:cs typeface="Times New Roman" pitchFamily="18" charset="0"/>
              </a:rPr>
              <a:t>васкулит</a:t>
            </a:r>
            <a:r>
              <a:rPr lang="ru-RU" sz="2400" dirty="0">
                <a:solidFill>
                  <a:srgbClr val="002060"/>
                </a:solidFill>
                <a:latin typeface="Times New Roman" pitchFamily="18" charset="0"/>
                <a:ea typeface="Calibri" pitchFamily="34" charset="0"/>
                <a:cs typeface="Times New Roman" pitchFamily="18" charset="0"/>
              </a:rPr>
              <a:t>;</a:t>
            </a:r>
            <a:endParaRPr lang="ru-RU" sz="2400" dirty="0">
              <a:solidFill>
                <a:srgbClr val="002060"/>
              </a:solidFill>
              <a:latin typeface="Times New Roman" pitchFamily="18" charset="0"/>
              <a:cs typeface="Times New Roman" pitchFamily="18" charset="0"/>
            </a:endParaRPr>
          </a:p>
          <a:p>
            <a:pPr lvl="0" algn="just" eaLnBrk="0" fontAlgn="base" hangingPunct="0">
              <a:spcBef>
                <a:spcPct val="0"/>
              </a:spcBef>
              <a:spcAft>
                <a:spcPct val="0"/>
              </a:spcAft>
              <a:tabLst>
                <a:tab pos="1631950" algn="l"/>
              </a:tabLst>
            </a:pPr>
            <a:r>
              <a:rPr lang="ru-RU" sz="2400" dirty="0">
                <a:solidFill>
                  <a:srgbClr val="002060"/>
                </a:solidFill>
                <a:latin typeface="Times New Roman" pitchFamily="18" charset="0"/>
                <a:ea typeface="Calibri" pitchFamily="34" charset="0"/>
                <a:cs typeface="Times New Roman" pitchFamily="18" charset="0"/>
              </a:rPr>
              <a:t>- цианоз, «барабанные палочки» – врожденные пороки сердца;</a:t>
            </a:r>
            <a:endParaRPr lang="ru-RU" sz="2400" dirty="0">
              <a:solidFill>
                <a:srgbClr val="002060"/>
              </a:solidFill>
              <a:latin typeface="Times New Roman" pitchFamily="18" charset="0"/>
              <a:cs typeface="Times New Roman" pitchFamily="18" charset="0"/>
            </a:endParaRPr>
          </a:p>
          <a:p>
            <a:pPr lvl="0" algn="just" eaLnBrk="0" fontAlgn="base" hangingPunct="0">
              <a:spcBef>
                <a:spcPct val="0"/>
              </a:spcBef>
              <a:spcAft>
                <a:spcPct val="0"/>
              </a:spcAft>
              <a:tabLst>
                <a:tab pos="1631950" algn="l"/>
              </a:tabLst>
            </a:pPr>
            <a:r>
              <a:rPr lang="ru-RU" sz="2400" dirty="0">
                <a:solidFill>
                  <a:srgbClr val="002060"/>
                </a:solidFill>
                <a:latin typeface="Times New Roman" pitchFamily="18" charset="0"/>
                <a:ea typeface="Calibri" pitchFamily="34" charset="0"/>
                <a:cs typeface="Times New Roman" pitchFamily="18" charset="0"/>
              </a:rPr>
              <a:t>- митральный стеноз, первичная легочная гипертензия – другие причины легочной гипертензии.</a:t>
            </a:r>
            <a:endParaRPr lang="ru-RU" sz="2400" dirty="0">
              <a:solidFill>
                <a:srgbClr val="002060"/>
              </a:solidFill>
              <a:latin typeface="Times New Roman" pitchFamily="18" charset="0"/>
              <a:cs typeface="Times New Roman" pitchFamily="18" charset="0"/>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Rectangle 1"/>
          <p:cNvSpPr>
            <a:spLocks noChangeArrowheads="1"/>
          </p:cNvSpPr>
          <p:nvPr/>
        </p:nvSpPr>
        <p:spPr bwMode="auto">
          <a:xfrm>
            <a:off x="609600" y="762000"/>
            <a:ext cx="10972800" cy="41549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Char char="-"/>
              <a:tabLst>
                <a:tab pos="1631950" algn="l"/>
              </a:tabLst>
            </a:pPr>
            <a:r>
              <a:rPr kumimoji="0" lang="ru-RU" sz="2400" b="1" i="0" u="none" strike="noStrike" cap="none" normalizeH="0" baseline="0" dirty="0">
                <a:ln>
                  <a:noFill/>
                </a:ln>
                <a:solidFill>
                  <a:srgbClr val="7030A0"/>
                </a:solidFill>
                <a:effectLst/>
                <a:latin typeface="Times New Roman" pitchFamily="18" charset="0"/>
                <a:ea typeface="Calibri" pitchFamily="34" charset="0"/>
                <a:cs typeface="Times New Roman" pitchFamily="18" charset="0"/>
              </a:rPr>
              <a:t>Развёрнутый общий анализ крови. </a:t>
            </a:r>
            <a:r>
              <a:rPr kumimoji="0" lang="ru-RU" sz="24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Кровохарканье, в отличие от легочного кровотечения, не вызывает </a:t>
            </a:r>
            <a:r>
              <a:rPr kumimoji="0" lang="ru-RU" sz="24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гиповолемии</a:t>
            </a:r>
            <a:r>
              <a:rPr kumimoji="0" lang="ru-RU" sz="24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или анемии. В редких случаях рецидивирующее кровохарканье может привести к железодефицитной анемии. Наличие у больного с кровохарканьем анемии, скорее всего, указывает на злокачественный процесс или заболевание иммунной системы (</a:t>
            </a:r>
            <a:r>
              <a:rPr kumimoji="0" lang="ru-RU" sz="24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гранулематоз</a:t>
            </a:r>
            <a:r>
              <a:rPr kumimoji="0" lang="ru-RU" sz="24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ru-RU" sz="24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Вегенера</a:t>
            </a:r>
            <a:r>
              <a:rPr kumimoji="0" lang="ru-RU" sz="24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системная красная волчанка и др.);</a:t>
            </a:r>
          </a:p>
          <a:p>
            <a:pPr marL="0" marR="0" lvl="0" indent="0" algn="just" defTabSz="914400" rtl="0" eaLnBrk="1" fontAlgn="base" latinLnBrk="0" hangingPunct="1">
              <a:lnSpc>
                <a:spcPct val="100000"/>
              </a:lnSpc>
              <a:spcBef>
                <a:spcPct val="0"/>
              </a:spcBef>
              <a:spcAft>
                <a:spcPct val="0"/>
              </a:spcAft>
              <a:buClrTx/>
              <a:buSzTx/>
              <a:buFontTx/>
              <a:buChar char="-"/>
              <a:tabLst>
                <a:tab pos="1631950" algn="l"/>
              </a:tabLst>
            </a:pPr>
            <a:r>
              <a:rPr kumimoji="0" lang="ru-RU" sz="24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ru-RU" sz="2400" b="1" i="0" u="none" strike="noStrike" cap="none" normalizeH="0" baseline="0" dirty="0" err="1">
                <a:ln>
                  <a:noFill/>
                </a:ln>
                <a:solidFill>
                  <a:srgbClr val="7030A0"/>
                </a:solidFill>
                <a:effectLst/>
                <a:latin typeface="Times New Roman" pitchFamily="18" charset="0"/>
                <a:ea typeface="Calibri" pitchFamily="34" charset="0"/>
                <a:cs typeface="Times New Roman" pitchFamily="18" charset="0"/>
              </a:rPr>
              <a:t>коагулограмма</a:t>
            </a:r>
            <a:r>
              <a:rPr kumimoji="0" lang="ru-RU" sz="24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(если имеется подозрение на склонность к кровотечениям);</a:t>
            </a:r>
            <a:endParaRPr kumimoji="0" lang="ru-RU" sz="2400" b="0" i="0" u="none" strike="noStrike" cap="none" normalizeH="0" baseline="0" dirty="0">
              <a:ln>
                <a:noFill/>
              </a:ln>
              <a:solidFill>
                <a:srgbClr val="002060"/>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1631950" algn="l"/>
              </a:tabLst>
            </a:pPr>
            <a:r>
              <a:rPr kumimoji="0" lang="ru-RU" sz="24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ru-RU" sz="2400" b="1" i="0" u="none" strike="noStrike" cap="none" normalizeH="0" baseline="0" dirty="0">
                <a:ln>
                  <a:noFill/>
                </a:ln>
                <a:solidFill>
                  <a:srgbClr val="7030A0"/>
                </a:solidFill>
                <a:effectLst/>
                <a:latin typeface="Times New Roman" pitchFamily="18" charset="0"/>
                <a:ea typeface="Calibri" pitchFamily="34" charset="0"/>
                <a:cs typeface="Times New Roman" pitchFamily="18" charset="0"/>
              </a:rPr>
              <a:t>общий анализ мочи</a:t>
            </a:r>
            <a:r>
              <a:rPr kumimoji="0" lang="ru-RU" sz="24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a:t>
            </a:r>
            <a:endParaRPr kumimoji="0" lang="ru-RU" sz="2400" b="0" i="0" u="none" strike="noStrike" cap="none" normalizeH="0" baseline="0" dirty="0">
              <a:ln>
                <a:noFill/>
              </a:ln>
              <a:solidFill>
                <a:srgbClr val="002060"/>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1631950" algn="l"/>
              </a:tabLst>
            </a:pPr>
            <a:r>
              <a:rPr kumimoji="0" lang="ru-RU" sz="24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ru-RU" sz="2400" b="1" i="0" u="none" strike="noStrike" cap="none" normalizeH="0" baseline="0" dirty="0">
                <a:ln>
                  <a:noFill/>
                </a:ln>
                <a:solidFill>
                  <a:srgbClr val="7030A0"/>
                </a:solidFill>
                <a:effectLst/>
                <a:latin typeface="Times New Roman" pitchFamily="18" charset="0"/>
                <a:ea typeface="Calibri" pitchFamily="34" charset="0"/>
                <a:cs typeface="Times New Roman" pitchFamily="18" charset="0"/>
              </a:rPr>
              <a:t>биохимический анализ</a:t>
            </a:r>
            <a:r>
              <a:rPr kumimoji="0" lang="ru-RU" sz="24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мочевина, </a:t>
            </a:r>
            <a:r>
              <a:rPr kumimoji="0" lang="ru-RU" sz="24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креатинин</a:t>
            </a:r>
            <a:r>
              <a:rPr kumimoji="0" lang="ru-RU" sz="24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натрий, калий;</a:t>
            </a:r>
            <a:endParaRPr kumimoji="0" lang="ru-RU" sz="2400" b="0" i="0" u="none" strike="noStrike" cap="none" normalizeH="0" baseline="0" dirty="0">
              <a:ln>
                <a:noFill/>
              </a:ln>
              <a:solidFill>
                <a:srgbClr val="002060"/>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1631950" algn="l"/>
              </a:tabLst>
            </a:pPr>
            <a:r>
              <a:rPr kumimoji="0" lang="ru-RU" sz="24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ru-RU" sz="2400" b="1" i="0" u="none" strike="noStrike" cap="none" normalizeH="0" baseline="0" dirty="0">
                <a:ln>
                  <a:noFill/>
                </a:ln>
                <a:solidFill>
                  <a:srgbClr val="7030A0"/>
                </a:solidFill>
                <a:effectLst/>
                <a:latin typeface="Times New Roman" pitchFamily="18" charset="0"/>
                <a:ea typeface="Calibri" pitchFamily="34" charset="0"/>
                <a:cs typeface="Times New Roman" pitchFamily="18" charset="0"/>
              </a:rPr>
              <a:t>исследование мокроты</a:t>
            </a:r>
            <a:r>
              <a:rPr kumimoji="0" lang="ru-RU" sz="24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окраска мокроты по </a:t>
            </a:r>
            <a:r>
              <a:rPr kumimoji="0" lang="ru-RU" sz="24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Граму</a:t>
            </a:r>
            <a:r>
              <a:rPr kumimoji="0" lang="ru-RU" sz="24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и </a:t>
            </a:r>
            <a:r>
              <a:rPr kumimoji="0" lang="ru-RU" sz="24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Цилю-Нильсену</a:t>
            </a:r>
            <a:r>
              <a:rPr kumimoji="0" lang="ru-RU" sz="24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посев и неоднократное цитологическое исследование;</a:t>
            </a:r>
            <a:endParaRPr kumimoji="0" lang="ru-RU" sz="2400" b="0" i="0" u="none" strike="noStrike" cap="none" normalizeH="0" baseline="0" dirty="0">
              <a:ln>
                <a:noFill/>
              </a:ln>
              <a:solidFill>
                <a:srgbClr val="002060"/>
              </a:solidFill>
              <a:effectLst/>
              <a:latin typeface="Times New Roman" pitchFamily="18" charset="0"/>
              <a:cs typeface="Times New Roman" pitchFamily="18" charset="0"/>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Rectangle 1"/>
          <p:cNvSpPr>
            <a:spLocks noChangeArrowheads="1"/>
          </p:cNvSpPr>
          <p:nvPr/>
        </p:nvSpPr>
        <p:spPr bwMode="auto">
          <a:xfrm>
            <a:off x="228600" y="457200"/>
            <a:ext cx="11658600"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1631950" algn="l"/>
              </a:tabLst>
            </a:pPr>
            <a:r>
              <a:rPr kumimoji="0" lang="ru-RU" sz="24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ru-RU" sz="2400" b="1" i="0" u="none" strike="noStrike" cap="none" normalizeH="0" baseline="0" dirty="0">
                <a:ln>
                  <a:noFill/>
                </a:ln>
                <a:solidFill>
                  <a:srgbClr val="7030A0"/>
                </a:solidFill>
                <a:effectLst/>
                <a:latin typeface="Times New Roman" pitchFamily="18" charset="0"/>
                <a:ea typeface="Calibri" pitchFamily="34" charset="0"/>
                <a:cs typeface="Times New Roman" pitchFamily="18" charset="0"/>
              </a:rPr>
              <a:t>Реакция Манту и посев мокроты </a:t>
            </a:r>
            <a:r>
              <a:rPr kumimoji="0" lang="ru-RU" sz="24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проводятся в качестве начальных тестов на выявление активного туберкулеза, однако отрицательные результаты не исключают необходимости индуцировать мокроту или провести бронхоскопию для получения образцов с целью исследования на кислотоустойчивые бактерии, если альтернативный диагноз не выявлен.</a:t>
            </a:r>
          </a:p>
          <a:p>
            <a:pPr marL="0" marR="0" lvl="0" indent="0" algn="just" defTabSz="914400" rtl="0" eaLnBrk="0" fontAlgn="base" latinLnBrk="0" hangingPunct="0">
              <a:lnSpc>
                <a:spcPct val="100000"/>
              </a:lnSpc>
              <a:spcBef>
                <a:spcPct val="0"/>
              </a:spcBef>
              <a:spcAft>
                <a:spcPct val="0"/>
              </a:spcAft>
              <a:buClrTx/>
              <a:buSzTx/>
              <a:buFontTx/>
              <a:buNone/>
              <a:tabLst>
                <a:tab pos="1631950" algn="l"/>
              </a:tabLst>
            </a:pPr>
            <a:r>
              <a:rPr kumimoji="0" lang="ru-RU" sz="24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ru-RU" sz="2400" b="1" i="0" u="none" strike="noStrike" cap="none" normalizeH="0" baseline="0" dirty="0">
                <a:ln>
                  <a:noFill/>
                </a:ln>
                <a:solidFill>
                  <a:srgbClr val="7030A0"/>
                </a:solidFill>
                <a:effectLst/>
                <a:latin typeface="Times New Roman" pitchFamily="18" charset="0"/>
                <a:ea typeface="Calibri" pitchFamily="34" charset="0"/>
                <a:cs typeface="Times New Roman" pitchFamily="18" charset="0"/>
              </a:rPr>
              <a:t>рентгенография грудной клетки </a:t>
            </a:r>
            <a:r>
              <a:rPr kumimoji="0" lang="ru-RU" sz="24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имеет ведущее значение при кровохаркании. Обнаруженные на рентгенограмме патологические изменения не обязательно будут служить настоящим источником кровохаркания. Поэтому выявленную патологию целесообразно уточнить при помощи компьютерной томографии. В то же время, если стандартная рентгенограмма грудной клетки не обнаруживает каких-либо отклонений, проводить томографию лёгких или компьютерную томографию нерационально;</a:t>
            </a:r>
            <a:br>
              <a:rPr kumimoji="0" lang="ru-RU" sz="24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br>
            <a:r>
              <a:rPr kumimoji="0" lang="ru-RU" sz="24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ru-RU" sz="2400" b="1" i="0" u="none" strike="noStrike" cap="none" normalizeH="0" baseline="0" dirty="0">
                <a:ln>
                  <a:noFill/>
                </a:ln>
                <a:solidFill>
                  <a:srgbClr val="7030A0"/>
                </a:solidFill>
                <a:effectLst/>
                <a:latin typeface="Times New Roman" pitchFamily="18" charset="0"/>
                <a:ea typeface="Calibri" pitchFamily="34" charset="0"/>
                <a:cs typeface="Times New Roman" pitchFamily="18" charset="0"/>
              </a:rPr>
              <a:t>бронхоскопия</a:t>
            </a:r>
            <a:r>
              <a:rPr kumimoji="0" lang="ru-RU" sz="24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не является диагностическим тестом первой очереди при кровохаркании, но всем больным с рецидивами кровохаркания следует обязательно делать бронхоскопию. </a:t>
            </a:r>
            <a:endParaRPr kumimoji="0" lang="ru-RU" sz="2400" b="0" i="0" u="none" strike="noStrike" cap="none" normalizeH="0" baseline="0" dirty="0">
              <a:ln>
                <a:noFill/>
              </a:ln>
              <a:solidFill>
                <a:srgbClr val="002060"/>
              </a:solidFill>
              <a:effectLst/>
              <a:latin typeface="Arial" pitchFamily="34" charset="0"/>
              <a:cs typeface="Arial"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1"/>
          <p:cNvSpPr>
            <a:spLocks noChangeArrowheads="1"/>
          </p:cNvSpPr>
          <p:nvPr/>
        </p:nvSpPr>
        <p:spPr bwMode="auto">
          <a:xfrm>
            <a:off x="381000" y="1143000"/>
            <a:ext cx="9220200"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tab pos="5334000" algn="l"/>
              </a:tabLst>
            </a:pPr>
            <a:r>
              <a:rPr kumimoji="0" lang="ru-RU" sz="2700" b="1" i="0" u="sng" strike="noStrike" cap="none" normalizeH="0" baseline="0" dirty="0">
                <a:ln>
                  <a:noFill/>
                </a:ln>
                <a:solidFill>
                  <a:srgbClr val="002060"/>
                </a:solidFill>
                <a:effectLst/>
                <a:latin typeface="Times New Roman" pitchFamily="18" charset="0"/>
                <a:ea typeface="Calibri" pitchFamily="34" charset="0"/>
                <a:cs typeface="Times New Roman" pitchFamily="18" charset="0"/>
              </a:rPr>
              <a:t>Кашель</a:t>
            </a:r>
            <a:r>
              <a:rPr kumimoji="0" lang="ru-RU" sz="2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наиболее часто встречается при респираторных вирусных инфекциях, острых и хронических заболеваниях верхних и нижних дыхательных путей, </a:t>
            </a:r>
            <a:r>
              <a:rPr kumimoji="0" lang="ru-RU" sz="27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гастроэзофагеальной</a:t>
            </a:r>
            <a:r>
              <a:rPr kumimoji="0" lang="ru-RU" sz="2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ru-RU" sz="27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рефлюксной</a:t>
            </a:r>
            <a:r>
              <a:rPr kumimoji="0" lang="ru-RU" sz="2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болезни (ГЭРБ), может развиться при патологии </a:t>
            </a:r>
            <a:r>
              <a:rPr kumimoji="0" lang="ru-RU" sz="27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сердечно-сосудистой</a:t>
            </a:r>
            <a:r>
              <a:rPr kumimoji="0" lang="ru-RU" sz="2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системы, побочном действии лекарственных средств (ИАПФ), метаболических расстройствах, из-за более редких причин. В тех случаях, когда причину хронического кашля установить не удается, используется категория непонятного или </a:t>
            </a:r>
            <a:r>
              <a:rPr kumimoji="0" lang="ru-RU" sz="27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идиопатического</a:t>
            </a:r>
            <a:r>
              <a:rPr kumimoji="0" lang="ru-RU" sz="2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кашля. </a:t>
            </a:r>
            <a:endParaRPr kumimoji="0" lang="ru-RU" sz="2700" b="0" i="0" u="none" strike="noStrike" cap="none" normalizeH="0" baseline="0" dirty="0">
              <a:ln>
                <a:noFill/>
              </a:ln>
              <a:solidFill>
                <a:srgbClr val="002060"/>
              </a:solidFill>
              <a:effectLst/>
              <a:latin typeface="Times New Roman" pitchFamily="18" charset="0"/>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tab pos="5334000" algn="l"/>
              </a:tabLst>
            </a:pPr>
            <a:r>
              <a:rPr kumimoji="0" lang="ru-RU" sz="2700" b="1" i="1"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По характеру</a:t>
            </a:r>
            <a:r>
              <a:rPr kumimoji="0" lang="ru-RU" sz="27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выделяют влажный (продуктивный, с мокротой) и сухой (непродуктивный) кашель.</a:t>
            </a:r>
            <a:endParaRPr kumimoji="0" lang="ru-RU" sz="2700" b="0" i="0" u="none" strike="noStrike" cap="none" normalizeH="0" baseline="0" dirty="0">
              <a:ln>
                <a:noFill/>
              </a:ln>
              <a:solidFill>
                <a:srgbClr val="002060"/>
              </a:solidFill>
              <a:effectLst/>
              <a:latin typeface="Times New Roman" pitchFamily="18" charset="0"/>
              <a:cs typeface="Times New Roman" pitchFamily="18" charset="0"/>
            </a:endParaRPr>
          </a:p>
        </p:txBody>
      </p:sp>
      <p:pic>
        <p:nvPicPr>
          <p:cNvPr id="140290" name="Picture 2" descr="ÐÐ°ÑÑÐ¸Ð½ÐºÐ¸ Ð¿Ð¾ Ð·Ð°Ð¿ÑÐ¾ÑÑ ÐºÐ°ÑÐµÐ»Ñ ÑÐ¸ÑÑÐ½Ð¾Ðº"/>
          <p:cNvPicPr>
            <a:picLocks noChangeAspect="1" noChangeArrowheads="1"/>
          </p:cNvPicPr>
          <p:nvPr/>
        </p:nvPicPr>
        <p:blipFill>
          <a:blip r:embed="rId2" cstate="print"/>
          <a:srcRect/>
          <a:stretch>
            <a:fillRect/>
          </a:stretch>
        </p:blipFill>
        <p:spPr bwMode="auto">
          <a:xfrm>
            <a:off x="9717001" y="0"/>
            <a:ext cx="2474999" cy="2514600"/>
          </a:xfrm>
          <a:prstGeom prst="rect">
            <a:avLst/>
          </a:prstGeom>
          <a:noFill/>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1"/>
          <p:cNvSpPr>
            <a:spLocks noChangeArrowheads="1"/>
          </p:cNvSpPr>
          <p:nvPr/>
        </p:nvSpPr>
        <p:spPr bwMode="auto">
          <a:xfrm>
            <a:off x="304800" y="214343"/>
            <a:ext cx="11506200"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1631950" algn="l"/>
              </a:tabLst>
            </a:pPr>
            <a:r>
              <a:rPr kumimoji="0" lang="ru-RU" sz="24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А при отсутствии хотя бы одного из ниже перечисленных факторов бронхоскопия показана даже при минимальном кровохаркании для исключения рака лёгкого: </a:t>
            </a:r>
            <a:br>
              <a:rPr kumimoji="0" lang="ru-RU" sz="24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br>
            <a:r>
              <a:rPr kumimoji="0" lang="ru-RU" sz="24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а) возраст менее 40 лет;</a:t>
            </a:r>
            <a:endParaRPr kumimoji="0" lang="ru-RU" sz="2400" b="0" i="0" u="none" strike="noStrike" cap="none" normalizeH="0" baseline="0" dirty="0">
              <a:ln>
                <a:noFill/>
              </a:ln>
              <a:solidFill>
                <a:srgbClr val="002060"/>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1631950" algn="l"/>
              </a:tabLst>
            </a:pPr>
            <a:r>
              <a:rPr kumimoji="0" lang="ru-RU" sz="24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б) кровохарканье длительностью менее 1 недели;</a:t>
            </a:r>
            <a:endParaRPr kumimoji="0" lang="ru-RU" sz="2400" b="0" i="0" u="none" strike="noStrike" cap="none" normalizeH="0" baseline="0" dirty="0">
              <a:ln>
                <a:noFill/>
              </a:ln>
              <a:solidFill>
                <a:srgbClr val="002060"/>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1631950" algn="l"/>
              </a:tabLst>
            </a:pPr>
            <a:r>
              <a:rPr kumimoji="0" lang="ru-RU" sz="24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в) нормальная рентгенограмма грудной клетки;</a:t>
            </a:r>
            <a:endParaRPr kumimoji="0" lang="ru-RU" sz="2400" b="0" i="0" u="none" strike="noStrike" cap="none" normalizeH="0" baseline="0" dirty="0">
              <a:ln>
                <a:noFill/>
              </a:ln>
              <a:solidFill>
                <a:srgbClr val="002060"/>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1631950" algn="l"/>
              </a:tabLst>
            </a:pPr>
            <a:r>
              <a:rPr kumimoji="0" lang="ru-RU" sz="24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компьютерная томография или </a:t>
            </a:r>
            <a:r>
              <a:rPr kumimoji="0" lang="ru-RU" sz="24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вентиляционно-перфузионная</a:t>
            </a:r>
            <a:r>
              <a:rPr kumimoji="0" lang="ru-RU" sz="24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ru-RU" sz="24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сцинтиграфия</a:t>
            </a:r>
            <a:r>
              <a:rPr kumimoji="0" lang="ru-RU" sz="24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и/или </a:t>
            </a:r>
            <a:r>
              <a:rPr kumimoji="0" lang="ru-RU" sz="24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ангиопульмонография</a:t>
            </a:r>
            <a:r>
              <a:rPr kumimoji="0" lang="ru-RU" sz="24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позволяют подтвердить диагноз легочной эмболии, а также могут выявить артериовенозные фистулы в легких.</a:t>
            </a:r>
            <a:endParaRPr kumimoji="0" lang="ru-RU" sz="2400" b="0" i="0" u="none" strike="noStrike" cap="none" normalizeH="0" baseline="0" dirty="0">
              <a:ln>
                <a:noFill/>
              </a:ln>
              <a:solidFill>
                <a:srgbClr val="002060"/>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1631950" algn="l"/>
              </a:tabLst>
            </a:pPr>
            <a:r>
              <a:rPr kumimoji="0" lang="ru-RU" sz="24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бронхография проводится, когда подозревается бронхоэктатическая болезнь, а данные бронхоскопии нормальны</a:t>
            </a:r>
            <a:endParaRPr kumimoji="0" lang="ru-RU" sz="2400" b="0" i="0" u="none" strike="noStrike" cap="none" normalizeH="0" baseline="0" dirty="0">
              <a:ln>
                <a:noFill/>
              </a:ln>
              <a:solidFill>
                <a:srgbClr val="002060"/>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1631950" algn="l"/>
              </a:tabLst>
            </a:pPr>
            <a:r>
              <a:rPr kumimoji="0" lang="ru-RU" sz="24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консультация отоларинголога в случае подозрения на кровотечение на уровне верхних дыхательных путей.</a:t>
            </a:r>
            <a:endParaRPr kumimoji="0" lang="ru-RU" sz="2400" b="0" i="0" u="none" strike="noStrike" cap="none" normalizeH="0" baseline="0" dirty="0">
              <a:ln>
                <a:noFill/>
              </a:ln>
              <a:solidFill>
                <a:srgbClr val="002060"/>
              </a:solidFill>
              <a:effectLst/>
              <a:latin typeface="Times New Roman" pitchFamily="18" charset="0"/>
              <a:cs typeface="Times New Roman" pitchFamily="18" charset="0"/>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Rectangle 1"/>
          <p:cNvSpPr>
            <a:spLocks noChangeArrowheads="1"/>
          </p:cNvSpPr>
          <p:nvPr/>
        </p:nvSpPr>
        <p:spPr bwMode="auto">
          <a:xfrm>
            <a:off x="1524000" y="228600"/>
            <a:ext cx="9143785" cy="83099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1" i="0" u="sng" strike="noStrike" cap="none" normalizeH="0" baseline="0" dirty="0">
                <a:ln>
                  <a:noFill/>
                </a:ln>
                <a:solidFill>
                  <a:srgbClr val="FF0000"/>
                </a:solidFill>
                <a:effectLst/>
                <a:latin typeface="Times New Roman" pitchFamily="18" charset="0"/>
                <a:ea typeface="Calibri" pitchFamily="34" charset="0"/>
                <a:cs typeface="Times New Roman" pitchFamily="18" charset="0"/>
              </a:rPr>
              <a:t>8. Общие принципы лечения основных симптомов и синдромов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1" i="0" u="sng" strike="noStrike" cap="none" normalizeH="0" baseline="0" dirty="0">
                <a:ln>
                  <a:noFill/>
                </a:ln>
                <a:solidFill>
                  <a:srgbClr val="FF0000"/>
                </a:solidFill>
                <a:effectLst/>
                <a:latin typeface="Times New Roman" pitchFamily="18" charset="0"/>
                <a:ea typeface="Calibri" pitchFamily="34" charset="0"/>
                <a:cs typeface="Times New Roman" pitchFamily="18" charset="0"/>
              </a:rPr>
              <a:t>при патологии органов дыхания.</a:t>
            </a:r>
            <a:endParaRPr kumimoji="0" lang="ru-RU" sz="2400" b="0" i="0" u="none" strike="noStrike" cap="none" normalizeH="0" baseline="0" dirty="0">
              <a:ln>
                <a:noFill/>
              </a:ln>
              <a:solidFill>
                <a:srgbClr val="FF0000"/>
              </a:solidFill>
              <a:effectLst/>
              <a:latin typeface="Times New Roman" pitchFamily="18" charset="0"/>
              <a:cs typeface="Times New Roman" pitchFamily="18" charset="0"/>
            </a:endParaRPr>
          </a:p>
        </p:txBody>
      </p:sp>
      <p:sp>
        <p:nvSpPr>
          <p:cNvPr id="153602" name="Rectangle 2"/>
          <p:cNvSpPr>
            <a:spLocks noChangeArrowheads="1"/>
          </p:cNvSpPr>
          <p:nvPr/>
        </p:nvSpPr>
        <p:spPr bwMode="auto">
          <a:xfrm>
            <a:off x="533400" y="1301235"/>
            <a:ext cx="11125200" cy="480131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l"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Устранение </a:t>
            </a:r>
            <a:r>
              <a:rPr kumimoji="0" lang="ru-RU" sz="2400" b="1" i="1" u="sng" strike="noStrike" cap="none" normalizeH="0" baseline="0" dirty="0">
                <a:ln>
                  <a:noFill/>
                </a:ln>
                <a:solidFill>
                  <a:srgbClr val="002060"/>
                </a:solidFill>
                <a:effectLst/>
                <a:latin typeface="Times New Roman" pitchFamily="18" charset="0"/>
                <a:ea typeface="Calibri" pitchFamily="34" charset="0"/>
                <a:cs typeface="Times New Roman" pitchFamily="18" charset="0"/>
              </a:rPr>
              <a:t>одышки</a:t>
            </a:r>
            <a:r>
              <a:rPr kumimoji="0" lang="ru-RU" sz="24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сводится к адекватному лечению основного заболевания. В лечении одышки могут применяться следующие терапевтические методики: </a:t>
            </a:r>
            <a:endParaRPr kumimoji="0" lang="ru-RU" sz="2400" b="0" i="0" u="none" strike="noStrike" cap="none" normalizeH="0" baseline="0" dirty="0">
              <a:ln>
                <a:noFill/>
              </a:ln>
              <a:solidFill>
                <a:srgbClr val="002060"/>
              </a:solidFill>
              <a:effectLst/>
              <a:latin typeface="Times New Roman" pitchFamily="18" charset="0"/>
              <a:cs typeface="Times New Roman" pitchFamily="18" charset="0"/>
            </a:endParaRPr>
          </a:p>
          <a:p>
            <a:pPr marL="0" marR="0" lvl="0" indent="450850" algn="l" defTabSz="914400" rtl="0" eaLnBrk="0" fontAlgn="base" latinLnBrk="0" hangingPunct="0">
              <a:lnSpc>
                <a:spcPct val="100000"/>
              </a:lnSpc>
              <a:spcBef>
                <a:spcPct val="0"/>
              </a:spcBef>
              <a:spcAft>
                <a:spcPct val="0"/>
              </a:spcAft>
              <a:buClrTx/>
              <a:buSzTx/>
              <a:buFontTx/>
              <a:buAutoNum type="arabicPeriod"/>
              <a:tabLst/>
            </a:pPr>
            <a:r>
              <a:rPr kumimoji="0" lang="ru-RU" sz="24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Назначение </a:t>
            </a:r>
            <a:r>
              <a:rPr kumimoji="0" lang="ru-RU" sz="24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бронхорасширяющих</a:t>
            </a:r>
            <a:r>
              <a:rPr kumimoji="0" lang="ru-RU" sz="24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средств (В2-агонистов, антихолинергических препаратов, </a:t>
            </a:r>
            <a:r>
              <a:rPr kumimoji="0" lang="ru-RU" sz="24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метилксантинов</a:t>
            </a:r>
            <a:r>
              <a:rPr kumimoji="0" lang="ru-RU" sz="24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a:t>
            </a:r>
          </a:p>
          <a:p>
            <a:pPr marL="0" marR="0" lvl="0" indent="450850" algn="l" defTabSz="914400" rtl="0" eaLnBrk="0" fontAlgn="base" latinLnBrk="0" hangingPunct="0">
              <a:lnSpc>
                <a:spcPct val="100000"/>
              </a:lnSpc>
              <a:spcBef>
                <a:spcPct val="0"/>
              </a:spcBef>
              <a:spcAft>
                <a:spcPct val="0"/>
              </a:spcAft>
              <a:buClrTx/>
              <a:buSzTx/>
              <a:buFontTx/>
              <a:buAutoNum type="arabicPeriod"/>
              <a:tabLst/>
            </a:pPr>
            <a:r>
              <a:rPr kumimoji="0" lang="ru-RU" sz="24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Применение </a:t>
            </a:r>
            <a:r>
              <a:rPr kumimoji="0" lang="ru-RU" sz="24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анксиолитиков</a:t>
            </a:r>
            <a:r>
              <a:rPr kumimoji="0" lang="ru-RU" sz="24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(угнетают дыхательный центр, используются при отсутствии </a:t>
            </a:r>
            <a:r>
              <a:rPr kumimoji="0" lang="ru-RU" sz="24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бронхолегочной</a:t>
            </a:r>
            <a:r>
              <a:rPr kumimoji="0" lang="ru-RU" sz="24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патологии).</a:t>
            </a:r>
          </a:p>
          <a:p>
            <a:pPr marL="0" marR="0" lvl="0" indent="450850" algn="l" defTabSz="914400" rtl="0" eaLnBrk="0" fontAlgn="base" latinLnBrk="0" hangingPunct="0">
              <a:lnSpc>
                <a:spcPct val="100000"/>
              </a:lnSpc>
              <a:spcBef>
                <a:spcPct val="0"/>
              </a:spcBef>
              <a:spcAft>
                <a:spcPct val="0"/>
              </a:spcAft>
              <a:buClrTx/>
              <a:buSzTx/>
              <a:buFontTx/>
              <a:buAutoNum type="arabicPeriod"/>
              <a:tabLst/>
            </a:pPr>
            <a:r>
              <a:rPr kumimoji="0" lang="ru-RU" sz="24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Оксигенотерапия.</a:t>
            </a:r>
          </a:p>
          <a:p>
            <a:pPr marL="0" marR="0" lvl="0" indent="450850" algn="l" defTabSz="914400" rtl="0" eaLnBrk="0" fontAlgn="base" latinLnBrk="0" hangingPunct="0">
              <a:lnSpc>
                <a:spcPct val="100000"/>
              </a:lnSpc>
              <a:spcBef>
                <a:spcPct val="0"/>
              </a:spcBef>
              <a:spcAft>
                <a:spcPct val="0"/>
              </a:spcAft>
              <a:buClrTx/>
              <a:buSzTx/>
              <a:buFontTx/>
              <a:buAutoNum type="arabicPeriod"/>
              <a:tabLst/>
            </a:pPr>
            <a:r>
              <a:rPr kumimoji="0" lang="ru-RU" sz="24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Искусственная вентиляция легких (в тяжелых случаях).</a:t>
            </a:r>
          </a:p>
          <a:p>
            <a:pPr marL="0" marR="0" lvl="0" indent="450850" algn="l" defTabSz="914400" rtl="0" eaLnBrk="0" fontAlgn="base" latinLnBrk="0" hangingPunct="0">
              <a:lnSpc>
                <a:spcPct val="100000"/>
              </a:lnSpc>
              <a:spcBef>
                <a:spcPct val="0"/>
              </a:spcBef>
              <a:spcAft>
                <a:spcPct val="0"/>
              </a:spcAft>
              <a:buClrTx/>
              <a:buSzTx/>
              <a:buFontTx/>
              <a:buAutoNum type="arabicPeriod"/>
              <a:tabLst/>
            </a:pPr>
            <a:r>
              <a:rPr kumimoji="0" lang="ru-RU" sz="24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Физические тренировки (спортивная ходьба, плавание, дыхательная гимнастика).</a:t>
            </a:r>
          </a:p>
          <a:p>
            <a:pPr marL="0" marR="0" lvl="0" indent="450850" algn="l" defTabSz="914400" rtl="0" eaLnBrk="0" fontAlgn="base" latinLnBrk="0" hangingPunct="0">
              <a:lnSpc>
                <a:spcPct val="100000"/>
              </a:lnSpc>
              <a:spcBef>
                <a:spcPct val="0"/>
              </a:spcBef>
              <a:spcAft>
                <a:spcPct val="0"/>
              </a:spcAft>
              <a:buClrTx/>
              <a:buSzTx/>
              <a:buFontTx/>
              <a:buAutoNum type="arabicPeriod"/>
              <a:tabLst/>
            </a:pPr>
            <a:r>
              <a:rPr kumimoji="0" lang="ru-RU" sz="24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Легочная реабилитация.</a:t>
            </a:r>
          </a:p>
          <a:p>
            <a:pPr marL="0" marR="0" lvl="0" indent="450850" algn="l" defTabSz="914400" rtl="0" eaLnBrk="0" fontAlgn="base" latinLnBrk="0" hangingPunct="0">
              <a:lnSpc>
                <a:spcPct val="100000"/>
              </a:lnSpc>
              <a:spcBef>
                <a:spcPct val="0"/>
              </a:spcBef>
              <a:spcAft>
                <a:spcPct val="0"/>
              </a:spcAft>
              <a:buClrTx/>
              <a:buSzTx/>
              <a:buFontTx/>
              <a:buAutoNum type="arabicPeriod"/>
              <a:tabLst/>
            </a:pPr>
            <a:r>
              <a:rPr kumimoji="0" lang="ru-RU" sz="24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Хирургическая редукция легочного объема (при эмфиземе).</a:t>
            </a:r>
            <a:endParaRPr kumimoji="0" lang="ru-RU" sz="2400" b="0" i="0" u="none" strike="noStrike" cap="none" normalizeH="0" baseline="0" dirty="0">
              <a:ln>
                <a:noFill/>
              </a:ln>
              <a:solidFill>
                <a:srgbClr val="002060"/>
              </a:solidFill>
              <a:effectLst/>
              <a:latin typeface="Times New Roman" pitchFamily="18" charset="0"/>
              <a:cs typeface="Times New Roman" pitchFamily="18" charset="0"/>
            </a:endParaRPr>
          </a:p>
          <a:p>
            <a:pPr marL="0" marR="0" lvl="0" indent="45085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Rectangle 1"/>
          <p:cNvSpPr>
            <a:spLocks noChangeArrowheads="1"/>
          </p:cNvSpPr>
          <p:nvPr/>
        </p:nvSpPr>
        <p:spPr bwMode="auto">
          <a:xfrm>
            <a:off x="609600" y="228600"/>
            <a:ext cx="10896600" cy="489364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ctr" defTabSz="914400" rtl="0" eaLnBrk="1" fontAlgn="base" latinLnBrk="0" hangingPunct="1">
              <a:lnSpc>
                <a:spcPct val="100000"/>
              </a:lnSpc>
              <a:spcBef>
                <a:spcPct val="0"/>
              </a:spcBef>
              <a:spcAft>
                <a:spcPct val="0"/>
              </a:spcAft>
              <a:buClrTx/>
              <a:buSzTx/>
              <a:buFontTx/>
              <a:buNone/>
              <a:tabLst/>
            </a:pPr>
            <a:r>
              <a:rPr kumimoji="0" lang="ru-RU" sz="2400" b="1" i="1" u="sng" strike="noStrike" cap="none" normalizeH="0" baseline="0" dirty="0">
                <a:ln>
                  <a:noFill/>
                </a:ln>
                <a:solidFill>
                  <a:srgbClr val="002060"/>
                </a:solidFill>
                <a:effectLst/>
                <a:latin typeface="Times New Roman" pitchFamily="18" charset="0"/>
                <a:ea typeface="Calibri" pitchFamily="34" charset="0"/>
                <a:cs typeface="Times New Roman" pitchFamily="18" charset="0"/>
              </a:rPr>
              <a:t>Лечение кашля</a:t>
            </a:r>
            <a:r>
              <a:rPr kumimoji="0" lang="ru-RU" sz="2400" b="1" i="0" u="sng" strike="noStrike" cap="none" normalizeH="0" baseline="0" dirty="0">
                <a:ln>
                  <a:noFill/>
                </a:ln>
                <a:solidFill>
                  <a:srgbClr val="002060"/>
                </a:solidFill>
                <a:effectLst/>
                <a:latin typeface="Times New Roman" pitchFamily="18" charset="0"/>
                <a:ea typeface="Calibri" pitchFamily="34" charset="0"/>
                <a:cs typeface="Times New Roman" pitchFamily="18" charset="0"/>
              </a:rPr>
              <a:t>.</a:t>
            </a:r>
            <a:endParaRPr kumimoji="0" lang="ru-RU" sz="2400" b="0" i="0" u="none" strike="noStrike" cap="none" normalizeH="0" baseline="0" dirty="0">
              <a:ln>
                <a:noFill/>
              </a:ln>
              <a:solidFill>
                <a:srgbClr val="002060"/>
              </a:solidFill>
              <a:effectLst/>
              <a:latin typeface="Times New Roman" pitchFamily="18" charset="0"/>
              <a:cs typeface="Times New Roman" pitchFamily="18" charset="0"/>
            </a:endParaRPr>
          </a:p>
          <a:p>
            <a:pPr indent="450850" algn="just" eaLnBrk="0" fontAlgn="base" hangingPunct="0">
              <a:spcBef>
                <a:spcPct val="0"/>
              </a:spcBef>
              <a:spcAft>
                <a:spcPct val="0"/>
              </a:spcAft>
            </a:pPr>
            <a:r>
              <a:rPr kumimoji="0" lang="ru-RU" sz="24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Рациональная терапия хронического кашлевого синдрома определяется в первую очередь решением диагностических задач - выявлением респираторных или </a:t>
            </a:r>
            <a:r>
              <a:rPr kumimoji="0" lang="ru-RU" sz="24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нереспираторных</a:t>
            </a:r>
            <a:r>
              <a:rPr kumimoji="0" lang="ru-RU" sz="24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причин кашля. Только правильная диагностика заболевания, устранение причин, вызвавших кашель, определяют эффективность лечебных мероприятий. «Золотой стандарт» в оценке правильного диагноза у больного с кашлем - успешное применение специфической терапии.</a:t>
            </a:r>
            <a:r>
              <a:rPr lang="ru-RU" sz="2400" dirty="0"/>
              <a:t> </a:t>
            </a:r>
          </a:p>
          <a:p>
            <a:pPr indent="450850" algn="just" eaLnBrk="0" fontAlgn="base" hangingPunct="0">
              <a:spcBef>
                <a:spcPct val="0"/>
              </a:spcBef>
              <a:spcAft>
                <a:spcPct val="0"/>
              </a:spcAft>
            </a:pPr>
            <a:r>
              <a:rPr lang="ru-RU" sz="2400" dirty="0">
                <a:solidFill>
                  <a:srgbClr val="002060"/>
                </a:solidFill>
                <a:latin typeface="Times New Roman" pitchFamily="18" charset="0"/>
                <a:cs typeface="Times New Roman" pitchFamily="18" charset="0"/>
              </a:rPr>
              <a:t>Лекарственные средства, оказывающие прямое противокашлевое действие, разделяются на препараты центрального (наркотические и ненаркотические) и периферического действия, местные анестетики и комбинированные препараты.</a:t>
            </a:r>
          </a:p>
          <a:p>
            <a:pPr marL="0" marR="0" lvl="0" indent="450850" algn="just" defTabSz="914400" rtl="0" eaLnBrk="0" fontAlgn="base" latinLnBrk="0" hangingPunct="0">
              <a:lnSpc>
                <a:spcPct val="100000"/>
              </a:lnSpc>
              <a:spcBef>
                <a:spcPct val="0"/>
              </a:spcBef>
              <a:spcAft>
                <a:spcPct val="0"/>
              </a:spcAft>
              <a:buClrTx/>
              <a:buSzTx/>
              <a:buFontTx/>
              <a:buNone/>
              <a:tabLst/>
            </a:pPr>
            <a:endParaRPr kumimoji="0" lang="ru-RU" sz="24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pPr>
            <a:endParaRPr kumimoji="0" lang="ru-RU" sz="24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pPr>
            <a:endParaRPr kumimoji="0" lang="ru-RU" sz="2400" b="0" i="0" u="none" strike="noStrike" cap="none" normalizeH="0" baseline="0" dirty="0">
              <a:ln>
                <a:noFill/>
              </a:ln>
              <a:solidFill>
                <a:srgbClr val="002060"/>
              </a:solidFill>
              <a:effectLst/>
              <a:latin typeface="Times New Roman" pitchFamily="18" charset="0"/>
              <a:cs typeface="Times New Roman" pitchFamily="18" charset="0"/>
            </a:endParaRPr>
          </a:p>
        </p:txBody>
      </p:sp>
      <p:pic>
        <p:nvPicPr>
          <p:cNvPr id="81922" name="Picture 2" descr="ÐÐ¾ÑÐ¾Ð¶ÐµÐµ Ð¸Ð·Ð¾Ð±ÑÐ°Ð¶ÐµÐ½Ð¸Ðµ"/>
          <p:cNvPicPr>
            <a:picLocks noChangeAspect="1" noChangeArrowheads="1"/>
          </p:cNvPicPr>
          <p:nvPr/>
        </p:nvPicPr>
        <p:blipFill>
          <a:blip r:embed="rId2" cstate="print"/>
          <a:srcRect/>
          <a:stretch>
            <a:fillRect/>
          </a:stretch>
        </p:blipFill>
        <p:spPr bwMode="auto">
          <a:xfrm>
            <a:off x="4267200" y="4267200"/>
            <a:ext cx="3276599" cy="2345709"/>
          </a:xfrm>
          <a:prstGeom prst="rect">
            <a:avLst/>
          </a:prstGeom>
          <a:noFill/>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Rectangle 1"/>
          <p:cNvSpPr>
            <a:spLocks noChangeArrowheads="1"/>
          </p:cNvSpPr>
          <p:nvPr/>
        </p:nvSpPr>
        <p:spPr bwMode="auto">
          <a:xfrm>
            <a:off x="609600" y="427167"/>
            <a:ext cx="11125200" cy="59093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269875" algn="l"/>
              </a:tabLst>
            </a:pPr>
            <a:r>
              <a:rPr kumimoji="0" lang="ru-RU" sz="2800" b="1" i="1"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Противокашлевые средства:</a:t>
            </a:r>
            <a:endParaRPr kumimoji="0" lang="ru-RU" sz="2800" b="0" i="0" u="none" strike="noStrike" cap="none" normalizeH="0" baseline="0" dirty="0">
              <a:ln>
                <a:noFill/>
              </a:ln>
              <a:solidFill>
                <a:srgbClr val="002060"/>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tabLst>
                <a:tab pos="269875" algn="l"/>
              </a:tabLst>
            </a:pPr>
            <a:r>
              <a:rPr kumimoji="0" lang="ru-RU" sz="2500" b="0" i="0"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1. Наркотические средства (кодеин и его производные) (А):</a:t>
            </a:r>
            <a:endParaRPr kumimoji="0" lang="ru-RU" sz="2500" b="0" i="0" u="none" strike="noStrike" cap="none" normalizeH="0" baseline="0" dirty="0">
              <a:ln>
                <a:noFill/>
              </a:ln>
              <a:solidFill>
                <a:srgbClr val="FF0000"/>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269875" algn="l"/>
              </a:tabLst>
            </a:pPr>
            <a:r>
              <a:rPr kumimoji="0" lang="ru-RU" sz="25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Кодеина фосфат 0,5 мг/кг 4-6 раз в день, выписывается по специальному рецепту</a:t>
            </a:r>
            <a:endParaRPr kumimoji="0" lang="ru-RU" sz="2500" b="0" i="0" u="none" strike="noStrike" cap="none" normalizeH="0" baseline="0" dirty="0">
              <a:ln>
                <a:noFill/>
              </a:ln>
              <a:solidFill>
                <a:srgbClr val="002060"/>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269875" algn="l"/>
              </a:tabLst>
            </a:pPr>
            <a:r>
              <a:rPr kumimoji="0" lang="ru-RU" sz="25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Кодипронт</a:t>
            </a:r>
            <a:r>
              <a:rPr kumimoji="0" lang="ru-RU" sz="25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сироп (11,1 мг/5 мл) 2 ч.л. 2 раза в день</a:t>
            </a:r>
          </a:p>
          <a:p>
            <a:pPr marL="0" marR="0" lvl="0" indent="0" algn="just" defTabSz="914400" rtl="0" eaLnBrk="0" fontAlgn="base" latinLnBrk="0" hangingPunct="0">
              <a:lnSpc>
                <a:spcPct val="100000"/>
              </a:lnSpc>
              <a:spcBef>
                <a:spcPct val="0"/>
              </a:spcBef>
              <a:spcAft>
                <a:spcPct val="0"/>
              </a:spcAft>
              <a:buClrTx/>
              <a:buSzTx/>
              <a:tabLst>
                <a:tab pos="269875" algn="l"/>
              </a:tabLst>
            </a:pPr>
            <a:endParaRPr kumimoji="0" lang="ru-RU" sz="2500" b="0" i="0" u="none" strike="noStrike" cap="none" normalizeH="0" baseline="0" dirty="0">
              <a:ln>
                <a:noFill/>
              </a:ln>
              <a:solidFill>
                <a:srgbClr val="002060"/>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tabLst>
                <a:tab pos="269875" algn="l"/>
              </a:tabLst>
            </a:pPr>
            <a:r>
              <a:rPr kumimoji="0" lang="ru-RU" sz="2500" b="0" i="0"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2. Ненаркотические противокашлевые средства центрального действия (А):</a:t>
            </a:r>
            <a:endParaRPr kumimoji="0" lang="ru-RU" sz="2500" b="0" i="0" u="none" strike="noStrike" cap="none" normalizeH="0" baseline="0" dirty="0">
              <a:ln>
                <a:noFill/>
              </a:ln>
              <a:solidFill>
                <a:srgbClr val="FF0000"/>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269875" algn="l"/>
              </a:tabLst>
            </a:pPr>
            <a:r>
              <a:rPr kumimoji="0" lang="ru-RU" sz="25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Глауцина</a:t>
            </a:r>
            <a:r>
              <a:rPr kumimoji="0" lang="ru-RU" sz="25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гидрохлорид  0,01 – 0,04 по 1 драже 3 раза в день после еды (</a:t>
            </a:r>
            <a:r>
              <a:rPr kumimoji="0" lang="ru-RU" sz="2500" b="0" i="1"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глауцин</a:t>
            </a:r>
            <a:r>
              <a:rPr kumimoji="0" lang="ru-RU" sz="2500" b="0" i="1"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ru-RU" sz="2500" b="0" i="1"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главент</a:t>
            </a:r>
            <a:r>
              <a:rPr kumimoji="0" lang="ru-RU" sz="2500" b="0" i="1"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в составе комбинированных препаратов – </a:t>
            </a:r>
            <a:r>
              <a:rPr kumimoji="0" lang="ru-RU" sz="2500" b="0" i="1"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бронхолитин</a:t>
            </a:r>
            <a:r>
              <a:rPr kumimoji="0" lang="ru-RU" sz="2500" b="0" i="1"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ru-RU" sz="2500" b="0" i="1"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бронхотон</a:t>
            </a:r>
            <a:r>
              <a:rPr kumimoji="0" lang="ru-RU" sz="25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a:t>
            </a:r>
            <a:endParaRPr kumimoji="0" lang="ru-RU" sz="2500" b="0" i="0" u="none" strike="noStrike" cap="none" normalizeH="0" baseline="0" dirty="0">
              <a:ln>
                <a:noFill/>
              </a:ln>
              <a:solidFill>
                <a:srgbClr val="002060"/>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269875" algn="l"/>
              </a:tabLst>
            </a:pPr>
            <a:r>
              <a:rPr kumimoji="0" lang="ru-RU" sz="25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Бутамирата</a:t>
            </a:r>
            <a:r>
              <a:rPr kumimoji="0" lang="ru-RU" sz="25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цитрат 50 мг  по 1-2 раза в день (</a:t>
            </a:r>
            <a:r>
              <a:rPr kumimoji="0" lang="ru-RU" sz="2500" b="0" i="1"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омнитус</a:t>
            </a:r>
            <a:r>
              <a:rPr kumimoji="0" lang="ru-RU" sz="2500" b="0" i="1"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ru-RU" sz="2500" b="0" i="1"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синекод</a:t>
            </a:r>
            <a:r>
              <a:rPr kumimoji="0" lang="ru-RU" sz="2500" b="0" i="1"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ru-RU" sz="2500" b="0" i="1"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коделак</a:t>
            </a:r>
            <a:r>
              <a:rPr kumimoji="0" lang="ru-RU" sz="2500" b="0" i="1"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ru-RU" sz="2500" b="0" i="1"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Нео</a:t>
            </a:r>
            <a:r>
              <a:rPr kumimoji="0" lang="ru-RU" sz="25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a:t>
            </a:r>
            <a:endParaRPr kumimoji="0" lang="ru-RU" sz="2500" b="0" i="0" u="none" strike="noStrike" cap="none" normalizeH="0" baseline="0" dirty="0">
              <a:ln>
                <a:noFill/>
              </a:ln>
              <a:solidFill>
                <a:srgbClr val="002060"/>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269875" algn="l"/>
              </a:tabLst>
            </a:pPr>
            <a:r>
              <a:rPr kumimoji="0" lang="ru-RU" sz="25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Окселадина</a:t>
            </a:r>
            <a:r>
              <a:rPr kumimoji="0" lang="ru-RU" sz="25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цитрат  капсулы 40 мг внутрь 30 мг/кг (</a:t>
            </a:r>
            <a:r>
              <a:rPr kumimoji="0" lang="ru-RU" sz="2500" b="0" i="1"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пакселадин</a:t>
            </a:r>
            <a:r>
              <a:rPr kumimoji="0" lang="ru-RU" sz="2500" b="0" i="1"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ru-RU" sz="2500" b="0" i="1"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тусупрекс</a:t>
            </a:r>
            <a:r>
              <a:rPr kumimoji="0" lang="ru-RU" sz="25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a:t>
            </a:r>
            <a:endParaRPr kumimoji="0" lang="ru-RU" sz="2500" b="0" i="0" u="none" strike="noStrike" cap="none" normalizeH="0" baseline="0" dirty="0">
              <a:ln>
                <a:noFill/>
              </a:ln>
              <a:solidFill>
                <a:srgbClr val="002060"/>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269875" algn="l"/>
              </a:tabLst>
            </a:pPr>
            <a:r>
              <a:rPr kumimoji="0" lang="ru-RU" sz="25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Пентоксиверин</a:t>
            </a:r>
            <a:r>
              <a:rPr kumimoji="0" lang="ru-RU" sz="25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сироп (1,5 мг/1 мл) 22,5 мг 3-4 раза в </a:t>
            </a:r>
            <a:r>
              <a:rPr kumimoji="0" lang="ru-RU" sz="25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сут</a:t>
            </a:r>
            <a:r>
              <a:rPr kumimoji="0" lang="ru-RU" sz="25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ru-RU" sz="2500" b="0" i="1"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седотуссин</a:t>
            </a:r>
            <a:r>
              <a:rPr kumimoji="0" lang="ru-RU" sz="25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a:t>
            </a:r>
            <a:endParaRPr kumimoji="0" lang="ru-RU" sz="2500" b="0" i="0" u="none" strike="noStrike" cap="none" normalizeH="0" baseline="0" dirty="0">
              <a:ln>
                <a:noFill/>
              </a:ln>
              <a:solidFill>
                <a:srgbClr val="002060"/>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269875" algn="l"/>
              </a:tabLst>
            </a:pPr>
            <a:r>
              <a:rPr kumimoji="0" lang="ru-RU" sz="25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Декстрометорфан</a:t>
            </a:r>
            <a:r>
              <a:rPr kumimoji="0" lang="ru-RU" sz="25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7,5-15 мг 4 раза в сутки (</a:t>
            </a:r>
            <a:r>
              <a:rPr kumimoji="0" lang="ru-RU" sz="2500" b="0" i="1"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в составе комбинированных препаратов – </a:t>
            </a:r>
            <a:r>
              <a:rPr kumimoji="0" lang="ru-RU" sz="2500" b="0" i="1"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туссин</a:t>
            </a:r>
            <a:r>
              <a:rPr kumimoji="0" lang="ru-RU" sz="2500" b="0" i="1"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плюс, </a:t>
            </a:r>
            <a:r>
              <a:rPr kumimoji="0" lang="ru-RU" sz="2500" b="0" i="1"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фервекс</a:t>
            </a:r>
            <a:r>
              <a:rPr kumimoji="0" lang="ru-RU" sz="2500" b="0" i="1"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от сухого кашля, </a:t>
            </a:r>
            <a:r>
              <a:rPr kumimoji="0" lang="ru-RU" sz="2500" b="0" i="1"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каффетин</a:t>
            </a:r>
            <a:r>
              <a:rPr kumimoji="0" lang="ru-RU" sz="2500" b="0" i="1"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ru-RU" sz="2500" b="0" i="1"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Колд</a:t>
            </a:r>
            <a:r>
              <a:rPr kumimoji="0" lang="ru-RU" sz="2500" b="0" i="1"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ru-RU" sz="2500" b="0" i="1"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колдрекс</a:t>
            </a:r>
            <a:r>
              <a:rPr kumimoji="0" lang="ru-RU" sz="2500" b="0" i="1"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ru-RU" sz="2500" b="0" i="1"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найт</a:t>
            </a:r>
            <a:r>
              <a:rPr kumimoji="0" lang="ru-RU" sz="2500" b="0" i="1"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a:t>
            </a:r>
            <a:endParaRPr kumimoji="0" lang="ru-RU" sz="2500" b="0" i="0" u="none" strike="noStrike" cap="none" normalizeH="0" baseline="0" dirty="0">
              <a:ln>
                <a:noFill/>
              </a:ln>
              <a:solidFill>
                <a:srgbClr val="002060"/>
              </a:solidFill>
              <a:effectLst/>
              <a:latin typeface="Times New Roman" pitchFamily="18" charset="0"/>
              <a:cs typeface="Times New Roman" pitchFamily="18" charset="0"/>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38200" y="838200"/>
            <a:ext cx="10668000" cy="4832092"/>
          </a:xfrm>
          <a:prstGeom prst="rect">
            <a:avLst/>
          </a:prstGeom>
        </p:spPr>
        <p:txBody>
          <a:bodyPr wrap="square">
            <a:spAutoFit/>
          </a:bodyPr>
          <a:lstStyle/>
          <a:p>
            <a:pPr lvl="0" algn="just" eaLnBrk="0" fontAlgn="base" hangingPunct="0">
              <a:spcBef>
                <a:spcPct val="0"/>
              </a:spcBef>
              <a:spcAft>
                <a:spcPct val="0"/>
              </a:spcAft>
              <a:tabLst>
                <a:tab pos="269875" algn="l"/>
              </a:tabLst>
            </a:pPr>
            <a:r>
              <a:rPr lang="ru-RU" sz="2800" dirty="0">
                <a:solidFill>
                  <a:srgbClr val="FF0000"/>
                </a:solidFill>
                <a:latin typeface="Times New Roman" pitchFamily="18" charset="0"/>
                <a:ea typeface="Calibri" pitchFamily="34" charset="0"/>
                <a:cs typeface="Times New Roman" pitchFamily="18" charset="0"/>
              </a:rPr>
              <a:t>3. Противокашлевые средства периферического действия (А):</a:t>
            </a:r>
            <a:endParaRPr lang="ru-RU" sz="2800" dirty="0">
              <a:solidFill>
                <a:srgbClr val="FF0000"/>
              </a:solidFill>
              <a:latin typeface="Times New Roman" pitchFamily="18" charset="0"/>
              <a:cs typeface="Times New Roman" pitchFamily="18" charset="0"/>
            </a:endParaRPr>
          </a:p>
          <a:p>
            <a:pPr lvl="0" algn="just" eaLnBrk="0" fontAlgn="base" hangingPunct="0">
              <a:spcBef>
                <a:spcPct val="0"/>
              </a:spcBef>
              <a:spcAft>
                <a:spcPct val="0"/>
              </a:spcAft>
              <a:buFontTx/>
              <a:buChar char="•"/>
              <a:tabLst>
                <a:tab pos="269875" algn="l"/>
              </a:tabLst>
            </a:pPr>
            <a:r>
              <a:rPr lang="ru-RU" sz="2800" dirty="0" err="1">
                <a:solidFill>
                  <a:srgbClr val="002060"/>
                </a:solidFill>
                <a:latin typeface="Times New Roman" pitchFamily="18" charset="0"/>
                <a:ea typeface="Calibri" pitchFamily="34" charset="0"/>
                <a:cs typeface="Times New Roman" pitchFamily="18" charset="0"/>
              </a:rPr>
              <a:t>Преноксдиазин</a:t>
            </a:r>
            <a:r>
              <a:rPr lang="ru-RU" sz="2800" dirty="0">
                <a:solidFill>
                  <a:srgbClr val="002060"/>
                </a:solidFill>
                <a:latin typeface="Times New Roman" pitchFamily="18" charset="0"/>
                <a:ea typeface="Calibri" pitchFamily="34" charset="0"/>
                <a:cs typeface="Times New Roman" pitchFamily="18" charset="0"/>
              </a:rPr>
              <a:t>  100-200 мг 3-4 раза в день (</a:t>
            </a:r>
            <a:r>
              <a:rPr lang="ru-RU" sz="2800" i="1" dirty="0" err="1">
                <a:solidFill>
                  <a:srgbClr val="002060"/>
                </a:solidFill>
                <a:latin typeface="Times New Roman" pitchFamily="18" charset="0"/>
                <a:ea typeface="Calibri" pitchFamily="34" charset="0"/>
                <a:cs typeface="Times New Roman" pitchFamily="18" charset="0"/>
              </a:rPr>
              <a:t>либексин</a:t>
            </a:r>
            <a:r>
              <a:rPr lang="ru-RU" sz="2800" dirty="0">
                <a:solidFill>
                  <a:srgbClr val="002060"/>
                </a:solidFill>
                <a:latin typeface="Times New Roman" pitchFamily="18" charset="0"/>
                <a:ea typeface="Calibri" pitchFamily="34" charset="0"/>
                <a:cs typeface="Times New Roman" pitchFamily="18" charset="0"/>
              </a:rPr>
              <a:t>).</a:t>
            </a:r>
          </a:p>
          <a:p>
            <a:pPr lvl="0" algn="just" eaLnBrk="0" fontAlgn="base" hangingPunct="0">
              <a:spcBef>
                <a:spcPct val="0"/>
              </a:spcBef>
              <a:spcAft>
                <a:spcPct val="0"/>
              </a:spcAft>
              <a:tabLst>
                <a:tab pos="269875" algn="l"/>
              </a:tabLst>
            </a:pPr>
            <a:endParaRPr lang="ru-RU" sz="2800" dirty="0">
              <a:solidFill>
                <a:srgbClr val="002060"/>
              </a:solidFill>
              <a:latin typeface="Times New Roman" pitchFamily="18" charset="0"/>
              <a:cs typeface="Times New Roman" pitchFamily="18" charset="0"/>
            </a:endParaRPr>
          </a:p>
          <a:p>
            <a:pPr lvl="0" algn="just" eaLnBrk="0" fontAlgn="base" hangingPunct="0">
              <a:spcBef>
                <a:spcPct val="0"/>
              </a:spcBef>
              <a:spcAft>
                <a:spcPct val="0"/>
              </a:spcAft>
              <a:tabLst>
                <a:tab pos="269875" algn="l"/>
              </a:tabLst>
            </a:pPr>
            <a:r>
              <a:rPr lang="ru-RU" sz="2800" dirty="0">
                <a:solidFill>
                  <a:srgbClr val="FF0000"/>
                </a:solidFill>
                <a:latin typeface="Times New Roman" pitchFamily="18" charset="0"/>
                <a:ea typeface="Calibri" pitchFamily="34" charset="0"/>
                <a:cs typeface="Times New Roman" pitchFamily="18" charset="0"/>
              </a:rPr>
              <a:t>4. Комбинированные препараты (В):</a:t>
            </a:r>
            <a:endParaRPr lang="ru-RU" sz="2800" dirty="0">
              <a:solidFill>
                <a:srgbClr val="FF0000"/>
              </a:solidFill>
              <a:latin typeface="Times New Roman" pitchFamily="18" charset="0"/>
              <a:cs typeface="Times New Roman" pitchFamily="18" charset="0"/>
            </a:endParaRPr>
          </a:p>
          <a:p>
            <a:pPr lvl="0" algn="just" eaLnBrk="0" fontAlgn="base" hangingPunct="0">
              <a:spcBef>
                <a:spcPct val="0"/>
              </a:spcBef>
              <a:spcAft>
                <a:spcPct val="0"/>
              </a:spcAft>
              <a:buFontTx/>
              <a:buChar char="•"/>
              <a:tabLst>
                <a:tab pos="269875" algn="l"/>
              </a:tabLst>
            </a:pPr>
            <a:r>
              <a:rPr lang="ru-RU" sz="2800" dirty="0" err="1">
                <a:solidFill>
                  <a:srgbClr val="002060"/>
                </a:solidFill>
                <a:latin typeface="Times New Roman" pitchFamily="18" charset="0"/>
                <a:ea typeface="Calibri" pitchFamily="34" charset="0"/>
                <a:cs typeface="Times New Roman" pitchFamily="18" charset="0"/>
              </a:rPr>
              <a:t>Декстрометорфан+</a:t>
            </a:r>
            <a:r>
              <a:rPr lang="ru-RU" sz="2800" dirty="0">
                <a:solidFill>
                  <a:srgbClr val="002060"/>
                </a:solidFill>
                <a:latin typeface="Times New Roman" pitchFamily="18" charset="0"/>
                <a:ea typeface="Calibri" pitchFamily="34" charset="0"/>
                <a:cs typeface="Times New Roman" pitchFamily="18" charset="0"/>
              </a:rPr>
              <a:t> </a:t>
            </a:r>
            <a:r>
              <a:rPr lang="ru-RU" sz="2800" dirty="0" err="1">
                <a:solidFill>
                  <a:srgbClr val="002060"/>
                </a:solidFill>
                <a:latin typeface="Times New Roman" pitchFamily="18" charset="0"/>
                <a:ea typeface="Calibri" pitchFamily="34" charset="0"/>
                <a:cs typeface="Times New Roman" pitchFamily="18" charset="0"/>
              </a:rPr>
              <a:t>гвайфенезин</a:t>
            </a:r>
            <a:r>
              <a:rPr lang="ru-RU" sz="2800" dirty="0">
                <a:solidFill>
                  <a:srgbClr val="002060"/>
                </a:solidFill>
                <a:latin typeface="Times New Roman" pitchFamily="18" charset="0"/>
                <a:ea typeface="Calibri" pitchFamily="34" charset="0"/>
                <a:cs typeface="Times New Roman" pitchFamily="18" charset="0"/>
              </a:rPr>
              <a:t>  2 ч.л. сиропа 3-4 раза в день после еды (</a:t>
            </a:r>
            <a:r>
              <a:rPr lang="ru-RU" sz="2800" i="1" dirty="0" err="1">
                <a:solidFill>
                  <a:srgbClr val="002060"/>
                </a:solidFill>
                <a:latin typeface="Times New Roman" pitchFamily="18" charset="0"/>
                <a:ea typeface="Calibri" pitchFamily="34" charset="0"/>
                <a:cs typeface="Times New Roman" pitchFamily="18" charset="0"/>
              </a:rPr>
              <a:t>Туссин</a:t>
            </a:r>
            <a:r>
              <a:rPr lang="ru-RU" sz="2800" i="1" dirty="0">
                <a:solidFill>
                  <a:srgbClr val="002060"/>
                </a:solidFill>
                <a:latin typeface="Times New Roman" pitchFamily="18" charset="0"/>
                <a:ea typeface="Calibri" pitchFamily="34" charset="0"/>
                <a:cs typeface="Times New Roman" pitchFamily="18" charset="0"/>
              </a:rPr>
              <a:t> плюс</a:t>
            </a:r>
            <a:r>
              <a:rPr lang="ru-RU" sz="2800" dirty="0">
                <a:solidFill>
                  <a:srgbClr val="002060"/>
                </a:solidFill>
                <a:latin typeface="Times New Roman" pitchFamily="18" charset="0"/>
                <a:ea typeface="Calibri" pitchFamily="34" charset="0"/>
                <a:cs typeface="Times New Roman" pitchFamily="18" charset="0"/>
              </a:rPr>
              <a:t>).</a:t>
            </a:r>
            <a:endParaRPr lang="ru-RU" sz="2800" dirty="0">
              <a:solidFill>
                <a:srgbClr val="002060"/>
              </a:solidFill>
              <a:latin typeface="Times New Roman" pitchFamily="18" charset="0"/>
              <a:cs typeface="Times New Roman" pitchFamily="18" charset="0"/>
            </a:endParaRPr>
          </a:p>
          <a:p>
            <a:pPr lvl="0" algn="just" eaLnBrk="0" fontAlgn="base" hangingPunct="0">
              <a:spcBef>
                <a:spcPct val="0"/>
              </a:spcBef>
              <a:spcAft>
                <a:spcPct val="0"/>
              </a:spcAft>
              <a:buFontTx/>
              <a:buChar char="•"/>
              <a:tabLst>
                <a:tab pos="269875" algn="l"/>
              </a:tabLst>
            </a:pPr>
            <a:r>
              <a:rPr lang="ru-RU" sz="2800" dirty="0" err="1">
                <a:solidFill>
                  <a:srgbClr val="002060"/>
                </a:solidFill>
                <a:latin typeface="Times New Roman" pitchFamily="18" charset="0"/>
                <a:ea typeface="Calibri" pitchFamily="34" charset="0"/>
                <a:cs typeface="Times New Roman" pitchFamily="18" charset="0"/>
              </a:rPr>
              <a:t>Бутамират</a:t>
            </a:r>
            <a:r>
              <a:rPr lang="ru-RU" sz="2800" dirty="0">
                <a:solidFill>
                  <a:srgbClr val="002060"/>
                </a:solidFill>
                <a:latin typeface="Times New Roman" pitchFamily="18" charset="0"/>
                <a:ea typeface="Calibri" pitchFamily="34" charset="0"/>
                <a:cs typeface="Times New Roman" pitchFamily="18" charset="0"/>
              </a:rPr>
              <a:t> + </a:t>
            </a:r>
            <a:r>
              <a:rPr lang="ru-RU" sz="2800" dirty="0" err="1">
                <a:solidFill>
                  <a:srgbClr val="002060"/>
                </a:solidFill>
                <a:latin typeface="Times New Roman" pitchFamily="18" charset="0"/>
                <a:ea typeface="Calibri" pitchFamily="34" charset="0"/>
                <a:cs typeface="Times New Roman" pitchFamily="18" charset="0"/>
              </a:rPr>
              <a:t>гвайфенезин</a:t>
            </a:r>
            <a:r>
              <a:rPr lang="ru-RU" sz="2800" dirty="0">
                <a:solidFill>
                  <a:srgbClr val="002060"/>
                </a:solidFill>
                <a:latin typeface="Times New Roman" pitchFamily="18" charset="0"/>
                <a:ea typeface="Calibri" pitchFamily="34" charset="0"/>
                <a:cs typeface="Times New Roman" pitchFamily="18" charset="0"/>
              </a:rPr>
              <a:t> доза зависит от массы тела: 50-70 кг массы тела – по 1 т 3 раза в день, 70-90 кг – по 1,5 т 3 раза в день, больше 90 кг – 1,5 т 4 раза в день через 4-6 часов  5-7 дней (</a:t>
            </a:r>
            <a:r>
              <a:rPr lang="ru-RU" sz="2800" dirty="0" err="1">
                <a:solidFill>
                  <a:srgbClr val="002060"/>
                </a:solidFill>
                <a:latin typeface="Times New Roman" pitchFamily="18" charset="0"/>
                <a:ea typeface="Calibri" pitchFamily="34" charset="0"/>
                <a:cs typeface="Times New Roman" pitchFamily="18" charset="0"/>
              </a:rPr>
              <a:t>стоптуссин</a:t>
            </a:r>
            <a:r>
              <a:rPr lang="ru-RU" sz="2800" dirty="0">
                <a:solidFill>
                  <a:srgbClr val="002060"/>
                </a:solidFill>
                <a:latin typeface="Times New Roman" pitchFamily="18" charset="0"/>
                <a:ea typeface="Calibri" pitchFamily="34" charset="0"/>
                <a:cs typeface="Times New Roman" pitchFamily="18" charset="0"/>
              </a:rPr>
              <a:t>).</a:t>
            </a:r>
            <a:endParaRPr lang="ru-RU" sz="2800" dirty="0">
              <a:solidFill>
                <a:srgbClr val="002060"/>
              </a:solidFill>
              <a:latin typeface="Times New Roman" pitchFamily="18" charset="0"/>
              <a:cs typeface="Times New Roman" pitchFamily="18" charset="0"/>
            </a:endParaRPr>
          </a:p>
          <a:p>
            <a:pPr lvl="0" algn="just" eaLnBrk="0" fontAlgn="base" hangingPunct="0">
              <a:spcBef>
                <a:spcPct val="0"/>
              </a:spcBef>
              <a:spcAft>
                <a:spcPct val="0"/>
              </a:spcAft>
              <a:buFontTx/>
              <a:buChar char="•"/>
              <a:tabLst>
                <a:tab pos="269875" algn="l"/>
              </a:tabLst>
            </a:pPr>
            <a:r>
              <a:rPr lang="ru-RU" sz="2800" dirty="0" err="1">
                <a:solidFill>
                  <a:srgbClr val="002060"/>
                </a:solidFill>
                <a:latin typeface="Times New Roman" pitchFamily="18" charset="0"/>
                <a:ea typeface="Calibri" pitchFamily="34" charset="0"/>
                <a:cs typeface="Times New Roman" pitchFamily="18" charset="0"/>
              </a:rPr>
              <a:t>Глауцин+эфедрин</a:t>
            </a:r>
            <a:r>
              <a:rPr lang="ru-RU" sz="2800" dirty="0">
                <a:solidFill>
                  <a:srgbClr val="002060"/>
                </a:solidFill>
                <a:latin typeface="Times New Roman" pitchFamily="18" charset="0"/>
                <a:ea typeface="Calibri" pitchFamily="34" charset="0"/>
                <a:cs typeface="Times New Roman" pitchFamily="18" charset="0"/>
              </a:rPr>
              <a:t> 10 мл 3-4  раза в день (</a:t>
            </a:r>
            <a:r>
              <a:rPr lang="ru-RU" sz="2800" i="1" dirty="0" err="1">
                <a:solidFill>
                  <a:srgbClr val="002060"/>
                </a:solidFill>
                <a:latin typeface="Times New Roman" pitchFamily="18" charset="0"/>
                <a:ea typeface="Calibri" pitchFamily="34" charset="0"/>
                <a:cs typeface="Times New Roman" pitchFamily="18" charset="0"/>
              </a:rPr>
              <a:t>бронхолитин</a:t>
            </a:r>
            <a:r>
              <a:rPr lang="ru-RU" sz="2800" dirty="0">
                <a:solidFill>
                  <a:srgbClr val="002060"/>
                </a:solidFill>
                <a:latin typeface="Times New Roman" pitchFamily="18" charset="0"/>
                <a:ea typeface="Calibri" pitchFamily="34" charset="0"/>
                <a:cs typeface="Times New Roman" pitchFamily="18" charset="0"/>
              </a:rPr>
              <a:t>).</a:t>
            </a:r>
            <a:endParaRPr lang="ru-RU" sz="2800" dirty="0">
              <a:solidFill>
                <a:srgbClr val="002060"/>
              </a:solidFill>
              <a:latin typeface="Times New Roman" pitchFamily="18" charset="0"/>
              <a:cs typeface="Times New Roman" pitchFamily="18" charset="0"/>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Rectangle 1"/>
          <p:cNvSpPr>
            <a:spLocks noChangeArrowheads="1"/>
          </p:cNvSpPr>
          <p:nvPr/>
        </p:nvSpPr>
        <p:spPr bwMode="auto">
          <a:xfrm>
            <a:off x="609600" y="762000"/>
            <a:ext cx="11049000" cy="48320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28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Одновременно с противокашлевыми препаратами должны быть предприняты меры по лечению заболевания, на фоне которого возник кашель.</a:t>
            </a:r>
            <a:endParaRPr kumimoji="0" lang="ru-RU" sz="2800" b="0" i="0" u="none" strike="noStrike" cap="none" normalizeH="0" baseline="0" dirty="0">
              <a:ln>
                <a:noFill/>
              </a:ln>
              <a:solidFill>
                <a:srgbClr val="002060"/>
              </a:solidFill>
              <a:effectLst/>
              <a:latin typeface="Times New Roman" pitchFamily="18" charset="0"/>
              <a:cs typeface="Times New Roman" pitchFamily="18" charset="0"/>
            </a:endParaRPr>
          </a:p>
          <a:p>
            <a:pPr marL="0" marR="0" lvl="0" indent="338138" algn="just" defTabSz="914400" rtl="0" eaLnBrk="0" fontAlgn="base" latinLnBrk="0" hangingPunct="0">
              <a:lnSpc>
                <a:spcPct val="100000"/>
              </a:lnSpc>
              <a:spcBef>
                <a:spcPct val="0"/>
              </a:spcBef>
              <a:spcAft>
                <a:spcPct val="0"/>
              </a:spcAft>
              <a:buClrTx/>
              <a:buSzTx/>
              <a:buFontTx/>
              <a:buNone/>
              <a:tabLst/>
            </a:pPr>
            <a:r>
              <a:rPr kumimoji="0" lang="ru-RU" sz="2800" b="1" i="1" u="none" strike="noStrike" cap="none" normalizeH="0" baseline="0" dirty="0">
                <a:ln>
                  <a:noFill/>
                </a:ln>
                <a:solidFill>
                  <a:srgbClr val="FF0000"/>
                </a:solidFill>
                <a:effectLst/>
                <a:latin typeface="Times New Roman" pitchFamily="18" charset="0"/>
                <a:ea typeface="Times New Roman" pitchFamily="18" charset="0"/>
                <a:cs typeface="Times New Roman" pitchFamily="18" charset="0"/>
              </a:rPr>
              <a:t>Антибактериальные средства</a:t>
            </a:r>
            <a:r>
              <a:rPr kumimoji="0" lang="ru-RU" sz="2800" b="1" i="1" u="none" strike="noStrike" cap="none" normalizeH="0" baseline="0" dirty="0">
                <a:ln>
                  <a:noFill/>
                </a:ln>
                <a:solidFill>
                  <a:srgbClr val="002060"/>
                </a:solidFill>
                <a:effectLst/>
                <a:latin typeface="Times New Roman" pitchFamily="18" charset="0"/>
                <a:ea typeface="Times New Roman" pitchFamily="18" charset="0"/>
                <a:cs typeface="Times New Roman" pitchFamily="18" charset="0"/>
              </a:rPr>
              <a:t> </a:t>
            </a:r>
            <a:r>
              <a:rPr kumimoji="0" lang="ru-RU" sz="2800" b="0" i="0" u="none" strike="noStrike" cap="none" normalizeH="0" baseline="0" dirty="0">
                <a:ln>
                  <a:noFill/>
                </a:ln>
                <a:solidFill>
                  <a:srgbClr val="002060"/>
                </a:solidFill>
                <a:effectLst/>
                <a:latin typeface="Times New Roman" pitchFamily="18" charset="0"/>
                <a:ea typeface="Times New Roman" pitchFamily="18" charset="0"/>
                <a:cs typeface="Times New Roman" pitchFamily="18" charset="0"/>
              </a:rPr>
              <a:t>применяются в соответствии с установленной нозологией – причиной кашля.</a:t>
            </a:r>
            <a:endParaRPr kumimoji="0" lang="ru-RU" sz="2800" b="0" i="0" u="none" strike="noStrike" cap="none" normalizeH="0" baseline="0" dirty="0">
              <a:ln>
                <a:noFill/>
              </a:ln>
              <a:solidFill>
                <a:srgbClr val="002060"/>
              </a:solidFill>
              <a:effectLst/>
              <a:latin typeface="Times New Roman" pitchFamily="18" charset="0"/>
              <a:cs typeface="Times New Roman" pitchFamily="18" charset="0"/>
            </a:endParaRPr>
          </a:p>
          <a:p>
            <a:pPr marL="0" marR="0" lvl="0" indent="338138" algn="just" defTabSz="914400" rtl="0" eaLnBrk="0" fontAlgn="base" latinLnBrk="0" hangingPunct="0">
              <a:lnSpc>
                <a:spcPct val="100000"/>
              </a:lnSpc>
              <a:spcBef>
                <a:spcPct val="0"/>
              </a:spcBef>
              <a:spcAft>
                <a:spcPct val="0"/>
              </a:spcAft>
              <a:buClrTx/>
              <a:buSzTx/>
              <a:buFontTx/>
              <a:buNone/>
              <a:tabLst/>
            </a:pPr>
            <a:r>
              <a:rPr kumimoji="0" lang="ru-RU" sz="2800" b="1" i="1" u="none" strike="noStrike" cap="none" normalizeH="0" baseline="0" dirty="0">
                <a:ln>
                  <a:noFill/>
                </a:ln>
                <a:solidFill>
                  <a:srgbClr val="002060"/>
                </a:solidFill>
                <a:effectLst/>
                <a:latin typeface="Times New Roman" pitchFamily="18" charset="0"/>
                <a:ea typeface="Times New Roman" pitchFamily="18" charset="0"/>
                <a:cs typeface="Times New Roman" pitchFamily="18" charset="0"/>
              </a:rPr>
              <a:t>Не показаны при</a:t>
            </a:r>
            <a:r>
              <a:rPr kumimoji="0" lang="ru-RU" sz="2800" b="0" i="1" u="none" strike="noStrike" cap="none" normalizeH="0" baseline="0" dirty="0">
                <a:ln>
                  <a:noFill/>
                </a:ln>
                <a:solidFill>
                  <a:srgbClr val="002060"/>
                </a:solidFill>
                <a:effectLst/>
                <a:latin typeface="Times New Roman" pitchFamily="18" charset="0"/>
                <a:ea typeface="Times New Roman" pitchFamily="18" charset="0"/>
                <a:cs typeface="Times New Roman" pitchFamily="18" charset="0"/>
              </a:rPr>
              <a:t>: к</a:t>
            </a:r>
            <a:r>
              <a:rPr kumimoji="0" lang="ru-RU" sz="2800" b="0" i="0" u="none" strike="noStrike" cap="none" normalizeH="0" baseline="0" dirty="0">
                <a:ln>
                  <a:noFill/>
                </a:ln>
                <a:solidFill>
                  <a:srgbClr val="002060"/>
                </a:solidFill>
                <a:effectLst/>
                <a:latin typeface="Times New Roman" pitchFamily="18" charset="0"/>
                <a:ea typeface="Times New Roman" pitchFamily="18" charset="0"/>
                <a:cs typeface="Times New Roman" pitchFamily="18" charset="0"/>
              </a:rPr>
              <a:t>ашле на фоне ОРВИ без сопутствующих осложнений; доброкачественном течении болезни, невысокой температуре, быстром улучшении самочувствия</a:t>
            </a:r>
            <a:endParaRPr kumimoji="0" lang="ru-RU" sz="2800" b="0" i="0" u="none" strike="noStrike" cap="none" normalizeH="0" baseline="0" dirty="0">
              <a:ln>
                <a:noFill/>
              </a:ln>
              <a:solidFill>
                <a:srgbClr val="002060"/>
              </a:solidFill>
              <a:effectLst/>
              <a:latin typeface="Times New Roman" pitchFamily="18" charset="0"/>
              <a:cs typeface="Times New Roman" pitchFamily="18" charset="0"/>
            </a:endParaRPr>
          </a:p>
          <a:p>
            <a:pPr marL="0" marR="0" lvl="0" indent="338138" algn="just" defTabSz="914400" rtl="0" eaLnBrk="0" fontAlgn="base" latinLnBrk="0" hangingPunct="0">
              <a:lnSpc>
                <a:spcPct val="100000"/>
              </a:lnSpc>
              <a:spcBef>
                <a:spcPct val="0"/>
              </a:spcBef>
              <a:spcAft>
                <a:spcPct val="0"/>
              </a:spcAft>
              <a:buClrTx/>
              <a:buSzTx/>
              <a:buFontTx/>
              <a:buNone/>
              <a:tabLst/>
            </a:pPr>
            <a:r>
              <a:rPr kumimoji="0" lang="ru-RU" sz="2800" b="1" i="1" u="none" strike="noStrike" cap="none" normalizeH="0" baseline="0" dirty="0">
                <a:ln>
                  <a:noFill/>
                </a:ln>
                <a:solidFill>
                  <a:srgbClr val="002060"/>
                </a:solidFill>
                <a:effectLst/>
                <a:latin typeface="Times New Roman" pitchFamily="18" charset="0"/>
                <a:ea typeface="Times New Roman" pitchFamily="18" charset="0"/>
                <a:cs typeface="Times New Roman" pitchFamily="18" charset="0"/>
              </a:rPr>
              <a:t>Показаны при: </a:t>
            </a:r>
            <a:r>
              <a:rPr kumimoji="0" lang="ru-RU" sz="2800" b="0" i="0" u="none" strike="noStrike" cap="none" normalizeH="0" baseline="0" dirty="0">
                <a:ln>
                  <a:noFill/>
                </a:ln>
                <a:solidFill>
                  <a:srgbClr val="002060"/>
                </a:solidFill>
                <a:effectLst/>
                <a:latin typeface="Times New Roman" pitchFamily="18" charset="0"/>
                <a:ea typeface="Times New Roman" pitchFamily="18" charset="0"/>
                <a:cs typeface="Times New Roman" pitchFamily="18" charset="0"/>
              </a:rPr>
              <a:t>ОРВИ и кашле с отитом, синуситом, ангиной, пневмонией; </a:t>
            </a:r>
            <a:r>
              <a:rPr kumimoji="0" lang="ru-RU" sz="2800" b="0" i="0" u="none" strike="noStrike" cap="none" normalizeH="0" baseline="0" dirty="0" err="1">
                <a:ln>
                  <a:noFill/>
                </a:ln>
                <a:solidFill>
                  <a:srgbClr val="002060"/>
                </a:solidFill>
                <a:effectLst/>
                <a:latin typeface="Times New Roman" pitchFamily="18" charset="0"/>
                <a:ea typeface="Times New Roman" pitchFamily="18" charset="0"/>
                <a:cs typeface="Times New Roman" pitchFamily="18" charset="0"/>
              </a:rPr>
              <a:t>микоплазмозе</a:t>
            </a:r>
            <a:r>
              <a:rPr kumimoji="0" lang="ru-RU" sz="2800" b="0" i="0" u="none" strike="noStrike" cap="none" normalizeH="0" baseline="0" dirty="0">
                <a:ln>
                  <a:noFill/>
                </a:ln>
                <a:solidFill>
                  <a:srgbClr val="002060"/>
                </a:solidFill>
                <a:effectLst/>
                <a:latin typeface="Times New Roman" pitchFamily="18" charset="0"/>
                <a:ea typeface="Times New Roman" pitchFamily="18" charset="0"/>
                <a:cs typeface="Times New Roman" pitchFamily="18" charset="0"/>
              </a:rPr>
              <a:t>, </a:t>
            </a:r>
            <a:r>
              <a:rPr kumimoji="0" lang="ru-RU" sz="2800" b="0" i="0" u="none" strike="noStrike" cap="none" normalizeH="0" baseline="0" dirty="0" err="1">
                <a:ln>
                  <a:noFill/>
                </a:ln>
                <a:solidFill>
                  <a:srgbClr val="002060"/>
                </a:solidFill>
                <a:effectLst/>
                <a:latin typeface="Times New Roman" pitchFamily="18" charset="0"/>
                <a:ea typeface="Times New Roman" pitchFamily="18" charset="0"/>
                <a:cs typeface="Times New Roman" pitchFamily="18" charset="0"/>
              </a:rPr>
              <a:t>хламидиозе</a:t>
            </a:r>
            <a:r>
              <a:rPr kumimoji="0" lang="ru-RU" sz="2800" b="0" i="0" u="none" strike="noStrike" cap="none" normalizeH="0" baseline="0" dirty="0">
                <a:ln>
                  <a:noFill/>
                </a:ln>
                <a:solidFill>
                  <a:srgbClr val="002060"/>
                </a:solidFill>
                <a:effectLst/>
                <a:latin typeface="Times New Roman" pitchFamily="18" charset="0"/>
                <a:ea typeface="Times New Roman" pitchFamily="18" charset="0"/>
                <a:cs typeface="Times New Roman" pitchFamily="18" charset="0"/>
              </a:rPr>
              <a:t>, коклюше, подтверждёнными лабораторными исследованиями</a:t>
            </a:r>
            <a:endParaRPr kumimoji="0" lang="ru-RU" sz="2800" b="0" i="0" u="none" strike="noStrike" cap="none" normalizeH="0" baseline="0" dirty="0">
              <a:ln>
                <a:noFill/>
              </a:ln>
              <a:solidFill>
                <a:srgbClr val="002060"/>
              </a:solidFill>
              <a:effectLst/>
              <a:latin typeface="Times New Roman" pitchFamily="18" charset="0"/>
              <a:cs typeface="Times New Roman" pitchFamily="18" charset="0"/>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Rectangle 1"/>
          <p:cNvSpPr>
            <a:spLocks noChangeArrowheads="1"/>
          </p:cNvSpPr>
          <p:nvPr/>
        </p:nvSpPr>
        <p:spPr bwMode="auto">
          <a:xfrm>
            <a:off x="685800" y="838200"/>
            <a:ext cx="10820400"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38138" algn="just" defTabSz="914400" rtl="0" eaLnBrk="1" fontAlgn="base" latinLnBrk="0" hangingPunct="1">
              <a:lnSpc>
                <a:spcPct val="100000"/>
              </a:lnSpc>
              <a:spcBef>
                <a:spcPct val="0"/>
              </a:spcBef>
              <a:spcAft>
                <a:spcPct val="0"/>
              </a:spcAft>
              <a:buClrTx/>
              <a:buSzTx/>
              <a:buFontTx/>
              <a:buNone/>
              <a:tabLst>
                <a:tab pos="457200" algn="l"/>
              </a:tabLst>
            </a:pPr>
            <a:r>
              <a:rPr kumimoji="0" lang="ru-RU" altLang="ja-JP" sz="2400" b="0" i="0" u="none" strike="noStrike" cap="none" normalizeH="0" baseline="0" dirty="0">
                <a:ln>
                  <a:noFill/>
                </a:ln>
                <a:solidFill>
                  <a:srgbClr val="002060"/>
                </a:solidFill>
                <a:effectLst/>
                <a:latin typeface="Times New Roman" pitchFamily="18" charset="0"/>
                <a:ea typeface="MS Mincho" pitchFamily="49" charset="-128"/>
                <a:cs typeface="Times New Roman" pitchFamily="18" charset="0"/>
              </a:rPr>
              <a:t>Достоверно положительные результаты получены при применении </a:t>
            </a:r>
            <a:r>
              <a:rPr kumimoji="0" lang="ru-RU" altLang="ja-JP" sz="2400" b="0" i="0" u="none" strike="noStrike" cap="none" normalizeH="0" baseline="0" dirty="0" err="1">
                <a:ln>
                  <a:noFill/>
                </a:ln>
                <a:solidFill>
                  <a:srgbClr val="002060"/>
                </a:solidFill>
                <a:effectLst/>
                <a:latin typeface="Times New Roman" pitchFamily="18" charset="0"/>
                <a:ea typeface="MS Mincho" pitchFamily="49" charset="-128"/>
                <a:cs typeface="Times New Roman" pitchFamily="18" charset="0"/>
              </a:rPr>
              <a:t>небулайзерной</a:t>
            </a:r>
            <a:r>
              <a:rPr kumimoji="0" lang="ru-RU" altLang="ja-JP" sz="2400" b="0" i="0" u="none" strike="noStrike" cap="none" normalizeH="0" baseline="0" dirty="0">
                <a:ln>
                  <a:noFill/>
                </a:ln>
                <a:solidFill>
                  <a:srgbClr val="002060"/>
                </a:solidFill>
                <a:effectLst/>
                <a:latin typeface="Times New Roman" pitchFamily="18" charset="0"/>
                <a:ea typeface="MS Mincho" pitchFamily="49" charset="-128"/>
                <a:cs typeface="Times New Roman" pitchFamily="18" charset="0"/>
              </a:rPr>
              <a:t> доставки препаратов при лечении кашля. В настоящее время для </a:t>
            </a:r>
            <a:r>
              <a:rPr kumimoji="0" lang="ru-RU" altLang="ja-JP" sz="2400" b="0" i="1" u="none" strike="noStrike" cap="none" normalizeH="0" baseline="0" dirty="0" err="1">
                <a:ln>
                  <a:noFill/>
                </a:ln>
                <a:solidFill>
                  <a:srgbClr val="002060"/>
                </a:solidFill>
                <a:effectLst/>
                <a:latin typeface="Times New Roman" pitchFamily="18" charset="0"/>
                <a:ea typeface="MS Mincho" pitchFamily="49" charset="-128"/>
                <a:cs typeface="Times New Roman" pitchFamily="18" charset="0"/>
              </a:rPr>
              <a:t>небулайзерной</a:t>
            </a:r>
            <a:r>
              <a:rPr kumimoji="0" lang="ru-RU" altLang="ja-JP" sz="2400" b="0" i="1" u="none" strike="noStrike" cap="none" normalizeH="0" baseline="0" dirty="0">
                <a:ln>
                  <a:noFill/>
                </a:ln>
                <a:solidFill>
                  <a:srgbClr val="002060"/>
                </a:solidFill>
                <a:effectLst/>
                <a:latin typeface="Times New Roman" pitchFamily="18" charset="0"/>
                <a:ea typeface="MS Mincho" pitchFamily="49" charset="-128"/>
                <a:cs typeface="Times New Roman" pitchFamily="18" charset="0"/>
              </a:rPr>
              <a:t> терапии </a:t>
            </a:r>
            <a:r>
              <a:rPr kumimoji="0" lang="ru-RU" altLang="ja-JP" sz="2400" b="0" i="0" u="none" strike="noStrike" cap="none" normalizeH="0" baseline="0" dirty="0">
                <a:ln>
                  <a:noFill/>
                </a:ln>
                <a:solidFill>
                  <a:srgbClr val="002060"/>
                </a:solidFill>
                <a:effectLst/>
                <a:latin typeface="Times New Roman" pitchFamily="18" charset="0"/>
                <a:ea typeface="MS Mincho" pitchFamily="49" charset="-128"/>
                <a:cs typeface="Times New Roman" pitchFamily="18" charset="0"/>
              </a:rPr>
              <a:t>применяются:</a:t>
            </a:r>
            <a:endParaRPr lang="ru-RU" altLang="ja-JP" sz="2400" dirty="0">
              <a:solidFill>
                <a:srgbClr val="002060"/>
              </a:solidFill>
              <a:latin typeface="Times New Roman" pitchFamily="18" charset="0"/>
              <a:cs typeface="Times New Roman" pitchFamily="18" charset="0"/>
            </a:endParaRPr>
          </a:p>
          <a:p>
            <a:pPr marL="0" marR="0" lvl="0" indent="338138" algn="just" defTabSz="914400" rtl="0" eaLnBrk="1" fontAlgn="base" latinLnBrk="0" hangingPunct="1">
              <a:lnSpc>
                <a:spcPct val="100000"/>
              </a:lnSpc>
              <a:spcBef>
                <a:spcPct val="0"/>
              </a:spcBef>
              <a:spcAft>
                <a:spcPct val="0"/>
              </a:spcAft>
              <a:buClrTx/>
              <a:buSzTx/>
              <a:buFontTx/>
              <a:buNone/>
              <a:tabLst>
                <a:tab pos="457200" algn="l"/>
              </a:tabLst>
            </a:pPr>
            <a:r>
              <a:rPr kumimoji="0" lang="ru-RU" altLang="ja-JP" sz="2400" b="1" i="0" u="none" strike="noStrike" cap="none" normalizeH="0" baseline="0" dirty="0" err="1">
                <a:ln>
                  <a:noFill/>
                </a:ln>
                <a:solidFill>
                  <a:srgbClr val="002060"/>
                </a:solidFill>
                <a:effectLst/>
                <a:latin typeface="Times New Roman" pitchFamily="18" charset="0"/>
                <a:ea typeface="MS Mincho" pitchFamily="49" charset="-128"/>
                <a:cs typeface="Times New Roman" pitchFamily="18" charset="0"/>
              </a:rPr>
              <a:t>Бронхолитики</a:t>
            </a:r>
            <a:r>
              <a:rPr kumimoji="0" lang="ru-RU" altLang="ja-JP" sz="2400" b="1" i="0" u="none" strike="noStrike" cap="none" normalizeH="0" baseline="0" dirty="0">
                <a:ln>
                  <a:noFill/>
                </a:ln>
                <a:solidFill>
                  <a:srgbClr val="002060"/>
                </a:solidFill>
                <a:effectLst/>
                <a:latin typeface="Times New Roman" pitchFamily="18" charset="0"/>
                <a:ea typeface="MS Mincho" pitchFamily="49" charset="-128"/>
                <a:cs typeface="Times New Roman" pitchFamily="18" charset="0"/>
              </a:rPr>
              <a:t> - </a:t>
            </a:r>
            <a:r>
              <a:rPr kumimoji="0" lang="ru-RU" altLang="ja-JP" sz="2400" b="0" i="0" u="none" strike="noStrike" cap="none" normalizeH="0" baseline="0" dirty="0" err="1">
                <a:ln>
                  <a:noFill/>
                </a:ln>
                <a:solidFill>
                  <a:srgbClr val="002060"/>
                </a:solidFill>
                <a:effectLst/>
                <a:latin typeface="Times New Roman" pitchFamily="18" charset="0"/>
                <a:ea typeface="MS Mincho" pitchFamily="49" charset="-128"/>
                <a:cs typeface="Times New Roman" pitchFamily="18" charset="0"/>
              </a:rPr>
              <a:t>сальбутамол</a:t>
            </a:r>
            <a:r>
              <a:rPr kumimoji="0" lang="ru-RU" altLang="ja-JP" sz="2400" b="0" i="0" u="none" strike="noStrike" cap="none" normalizeH="0" baseline="0" dirty="0">
                <a:ln>
                  <a:noFill/>
                </a:ln>
                <a:solidFill>
                  <a:srgbClr val="002060"/>
                </a:solidFill>
                <a:effectLst/>
                <a:latin typeface="Times New Roman" pitchFamily="18" charset="0"/>
                <a:ea typeface="MS Mincho" pitchFamily="49" charset="-128"/>
                <a:cs typeface="Times New Roman" pitchFamily="18" charset="0"/>
              </a:rPr>
              <a:t>, </a:t>
            </a:r>
            <a:r>
              <a:rPr kumimoji="0" lang="ru-RU" altLang="ja-JP" sz="2400" b="0" i="0" u="none" strike="noStrike" cap="none" normalizeH="0" baseline="0" dirty="0" err="1">
                <a:ln>
                  <a:noFill/>
                </a:ln>
                <a:solidFill>
                  <a:srgbClr val="002060"/>
                </a:solidFill>
                <a:effectLst/>
                <a:latin typeface="Times New Roman" pitchFamily="18" charset="0"/>
                <a:ea typeface="MS Mincho" pitchFamily="49" charset="-128"/>
                <a:cs typeface="Times New Roman" pitchFamily="18" charset="0"/>
              </a:rPr>
              <a:t>фенотерол</a:t>
            </a:r>
            <a:r>
              <a:rPr kumimoji="0" lang="ru-RU" altLang="ja-JP" sz="2400" b="0" i="0" u="none" strike="noStrike" cap="none" normalizeH="0" baseline="0" dirty="0">
                <a:ln>
                  <a:noFill/>
                </a:ln>
                <a:solidFill>
                  <a:srgbClr val="002060"/>
                </a:solidFill>
                <a:effectLst/>
                <a:latin typeface="Times New Roman" pitchFamily="18" charset="0"/>
                <a:ea typeface="MS Mincho" pitchFamily="49" charset="-128"/>
                <a:cs typeface="Times New Roman" pitchFamily="18" charset="0"/>
              </a:rPr>
              <a:t>, </a:t>
            </a:r>
            <a:r>
              <a:rPr kumimoji="0" lang="ru-RU" altLang="ja-JP" sz="2400" b="0" i="0" u="none" strike="noStrike" cap="none" normalizeH="0" baseline="0" dirty="0" err="1">
                <a:ln>
                  <a:noFill/>
                </a:ln>
                <a:solidFill>
                  <a:srgbClr val="002060"/>
                </a:solidFill>
                <a:effectLst/>
                <a:latin typeface="Times New Roman" pitchFamily="18" charset="0"/>
                <a:ea typeface="MS Mincho" pitchFamily="49" charset="-128"/>
                <a:cs typeface="Times New Roman" pitchFamily="18" charset="0"/>
              </a:rPr>
              <a:t>ипратропий</a:t>
            </a:r>
            <a:r>
              <a:rPr kumimoji="0" lang="ru-RU" altLang="ja-JP" sz="2400" b="0" i="0" u="none" strike="noStrike" cap="none" normalizeH="0" baseline="0" dirty="0">
                <a:ln>
                  <a:noFill/>
                </a:ln>
                <a:solidFill>
                  <a:srgbClr val="002060"/>
                </a:solidFill>
                <a:effectLst/>
                <a:latin typeface="Times New Roman" pitchFamily="18" charset="0"/>
                <a:ea typeface="MS Mincho" pitchFamily="49" charset="-128"/>
                <a:cs typeface="Times New Roman" pitchFamily="18" charset="0"/>
              </a:rPr>
              <a:t>, </a:t>
            </a:r>
            <a:r>
              <a:rPr kumimoji="0" lang="ru-RU" altLang="ja-JP" sz="2400" b="0" i="0" u="none" strike="noStrike" cap="none" normalizeH="0" baseline="0" dirty="0" err="1">
                <a:ln>
                  <a:noFill/>
                </a:ln>
                <a:solidFill>
                  <a:srgbClr val="002060"/>
                </a:solidFill>
                <a:effectLst/>
                <a:latin typeface="Times New Roman" pitchFamily="18" charset="0"/>
                <a:ea typeface="MS Mincho" pitchFamily="49" charset="-128"/>
                <a:cs typeface="Times New Roman" pitchFamily="18" charset="0"/>
              </a:rPr>
              <a:t>ипратропий</a:t>
            </a:r>
            <a:r>
              <a:rPr kumimoji="0" lang="ru-RU" altLang="ja-JP" sz="2400" b="0" i="0" u="none" strike="noStrike" cap="none" normalizeH="0" baseline="0" dirty="0">
                <a:ln>
                  <a:noFill/>
                </a:ln>
                <a:solidFill>
                  <a:srgbClr val="002060"/>
                </a:solidFill>
                <a:effectLst/>
                <a:latin typeface="Times New Roman" pitchFamily="18" charset="0"/>
                <a:ea typeface="MS Mincho" pitchFamily="49" charset="-128"/>
                <a:cs typeface="Times New Roman" pitchFamily="18" charset="0"/>
              </a:rPr>
              <a:t>/</a:t>
            </a:r>
            <a:r>
              <a:rPr lang="ru-RU" altLang="ja-JP" sz="2400" dirty="0" err="1">
                <a:solidFill>
                  <a:srgbClr val="002060"/>
                </a:solidFill>
                <a:latin typeface="Times New Roman" pitchFamily="18" charset="0"/>
                <a:ea typeface="MS Mincho" pitchFamily="49" charset="-128"/>
                <a:cs typeface="Times New Roman" pitchFamily="18" charset="0"/>
              </a:rPr>
              <a:t>ф</a:t>
            </a:r>
            <a:r>
              <a:rPr kumimoji="0" lang="ru-RU" altLang="ja-JP" sz="2400" b="0" i="0" u="none" strike="noStrike" cap="none" normalizeH="0" baseline="0" dirty="0" err="1">
                <a:ln>
                  <a:noFill/>
                </a:ln>
                <a:solidFill>
                  <a:srgbClr val="002060"/>
                </a:solidFill>
                <a:effectLst/>
                <a:latin typeface="Times New Roman" pitchFamily="18" charset="0"/>
                <a:ea typeface="MS Mincho" pitchFamily="49" charset="-128"/>
                <a:cs typeface="Times New Roman" pitchFamily="18" charset="0"/>
              </a:rPr>
              <a:t>енотерол</a:t>
            </a:r>
            <a:r>
              <a:rPr kumimoji="0" lang="ru-RU" altLang="ja-JP" sz="2400" b="0" i="0" u="none" strike="noStrike" cap="none" normalizeH="0" baseline="0" dirty="0">
                <a:ln>
                  <a:noFill/>
                </a:ln>
                <a:solidFill>
                  <a:srgbClr val="002060"/>
                </a:solidFill>
                <a:effectLst/>
                <a:latin typeface="Times New Roman" pitchFamily="18" charset="0"/>
                <a:ea typeface="MS Mincho" pitchFamily="49" charset="-128"/>
                <a:cs typeface="Times New Roman" pitchFamily="18" charset="0"/>
              </a:rPr>
              <a:t>, </a:t>
            </a:r>
            <a:r>
              <a:rPr kumimoji="0" lang="ru-RU" altLang="ja-JP" sz="2400" b="0" i="0" u="none" strike="noStrike" cap="none" normalizeH="0" baseline="0" dirty="0" err="1">
                <a:ln>
                  <a:noFill/>
                </a:ln>
                <a:solidFill>
                  <a:srgbClr val="002060"/>
                </a:solidFill>
                <a:effectLst/>
                <a:latin typeface="Times New Roman" pitchFamily="18" charset="0"/>
                <a:ea typeface="MS Mincho" pitchFamily="49" charset="-128"/>
                <a:cs typeface="Times New Roman" pitchFamily="18" charset="0"/>
              </a:rPr>
              <a:t>ипратропий</a:t>
            </a:r>
            <a:r>
              <a:rPr kumimoji="0" lang="ru-RU" altLang="ja-JP" sz="2400" b="0" i="0" u="none" strike="noStrike" cap="none" normalizeH="0" baseline="0" dirty="0">
                <a:ln>
                  <a:noFill/>
                </a:ln>
                <a:solidFill>
                  <a:srgbClr val="002060"/>
                </a:solidFill>
                <a:effectLst/>
                <a:latin typeface="Times New Roman" pitchFamily="18" charset="0"/>
                <a:ea typeface="MS Mincho" pitchFamily="49" charset="-128"/>
                <a:cs typeface="Times New Roman" pitchFamily="18" charset="0"/>
              </a:rPr>
              <a:t>/</a:t>
            </a:r>
            <a:r>
              <a:rPr kumimoji="0" lang="ru-RU" altLang="ja-JP" sz="2400" b="0" i="0" u="none" strike="noStrike" cap="none" normalizeH="0" baseline="0" dirty="0" err="1">
                <a:ln>
                  <a:noFill/>
                </a:ln>
                <a:solidFill>
                  <a:srgbClr val="002060"/>
                </a:solidFill>
                <a:effectLst/>
                <a:latin typeface="Times New Roman" pitchFamily="18" charset="0"/>
                <a:ea typeface="MS Mincho" pitchFamily="49" charset="-128"/>
                <a:cs typeface="Times New Roman" pitchFamily="18" charset="0"/>
              </a:rPr>
              <a:t>сальбутамол</a:t>
            </a:r>
            <a:endParaRPr kumimoji="0" lang="ru-RU" altLang="ja-JP" sz="2400" b="0" i="0" u="none" strike="noStrike" cap="none" normalizeH="0" baseline="0" dirty="0">
              <a:ln>
                <a:noFill/>
              </a:ln>
              <a:solidFill>
                <a:srgbClr val="002060"/>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Lst>
            </a:pPr>
            <a:r>
              <a:rPr kumimoji="0" lang="ru-RU" altLang="ja-JP" sz="2400" b="1" i="0" u="none" strike="noStrike" cap="none" normalizeH="0" baseline="0" dirty="0">
                <a:ln>
                  <a:noFill/>
                </a:ln>
                <a:solidFill>
                  <a:srgbClr val="002060"/>
                </a:solidFill>
                <a:effectLst/>
                <a:latin typeface="Times New Roman" pitchFamily="18" charset="0"/>
                <a:ea typeface="MS Mincho" pitchFamily="49" charset="-128"/>
                <a:cs typeface="Times New Roman" pitchFamily="18" charset="0"/>
              </a:rPr>
              <a:t>     </a:t>
            </a:r>
            <a:r>
              <a:rPr kumimoji="0" lang="ru-RU" altLang="ja-JP" sz="2400" b="1" i="0" u="none" strike="noStrike" cap="none" normalizeH="0" baseline="0" dirty="0" err="1">
                <a:ln>
                  <a:noFill/>
                </a:ln>
                <a:solidFill>
                  <a:srgbClr val="002060"/>
                </a:solidFill>
                <a:effectLst/>
                <a:latin typeface="Times New Roman" pitchFamily="18" charset="0"/>
                <a:ea typeface="MS Mincho" pitchFamily="49" charset="-128"/>
                <a:cs typeface="Times New Roman" pitchFamily="18" charset="0"/>
              </a:rPr>
              <a:t>Глюкокортикостероиды</a:t>
            </a:r>
            <a:r>
              <a:rPr kumimoji="0" lang="ru-RU" altLang="ja-JP" sz="2400" b="1" i="0" u="none" strike="noStrike" cap="none" normalizeH="0" baseline="0" dirty="0">
                <a:ln>
                  <a:noFill/>
                </a:ln>
                <a:solidFill>
                  <a:srgbClr val="002060"/>
                </a:solidFill>
                <a:effectLst/>
                <a:latin typeface="Times New Roman" pitchFamily="18" charset="0"/>
                <a:ea typeface="MS Mincho" pitchFamily="49" charset="-128"/>
                <a:cs typeface="Times New Roman" pitchFamily="18" charset="0"/>
              </a:rPr>
              <a:t> – </a:t>
            </a:r>
            <a:r>
              <a:rPr kumimoji="0" lang="ru-RU" altLang="ja-JP" sz="2400" i="0" u="none" strike="noStrike" cap="none" normalizeH="0" baseline="0" dirty="0" err="1">
                <a:ln>
                  <a:noFill/>
                </a:ln>
                <a:solidFill>
                  <a:srgbClr val="002060"/>
                </a:solidFill>
                <a:effectLst/>
                <a:latin typeface="Times New Roman" pitchFamily="18" charset="0"/>
                <a:ea typeface="MS Mincho" pitchFamily="49" charset="-128"/>
                <a:cs typeface="Times New Roman" pitchFamily="18" charset="0"/>
              </a:rPr>
              <a:t>б</a:t>
            </a:r>
            <a:r>
              <a:rPr kumimoji="0" lang="ru-RU" altLang="ja-JP" sz="2400" b="0" i="0" u="none" strike="noStrike" cap="none" normalizeH="0" baseline="0" dirty="0" err="1">
                <a:ln>
                  <a:noFill/>
                </a:ln>
                <a:solidFill>
                  <a:srgbClr val="002060"/>
                </a:solidFill>
                <a:effectLst/>
                <a:latin typeface="Times New Roman" pitchFamily="18" charset="0"/>
                <a:ea typeface="MS Mincho" pitchFamily="49" charset="-128"/>
                <a:cs typeface="Times New Roman" pitchFamily="18" charset="0"/>
              </a:rPr>
              <a:t>удесонид</a:t>
            </a:r>
            <a:r>
              <a:rPr kumimoji="0" lang="ru-RU" altLang="ja-JP" sz="2400" b="0" i="0" u="none" strike="noStrike" cap="none" normalizeH="0" baseline="0" dirty="0">
                <a:ln>
                  <a:noFill/>
                </a:ln>
                <a:solidFill>
                  <a:srgbClr val="002060"/>
                </a:solidFill>
                <a:effectLst/>
                <a:latin typeface="Times New Roman" pitchFamily="18" charset="0"/>
                <a:ea typeface="MS Mincho" pitchFamily="49" charset="-128"/>
                <a:cs typeface="Times New Roman" pitchFamily="18" charset="0"/>
              </a:rPr>
              <a:t>, </a:t>
            </a:r>
            <a:r>
              <a:rPr kumimoji="0" lang="ru-RU" altLang="ja-JP" sz="2400" b="0" i="0" u="none" strike="noStrike" cap="none" normalizeH="0" baseline="0" dirty="0" err="1">
                <a:ln>
                  <a:noFill/>
                </a:ln>
                <a:solidFill>
                  <a:srgbClr val="002060"/>
                </a:solidFill>
                <a:effectLst/>
                <a:latin typeface="Times New Roman" pitchFamily="18" charset="0"/>
                <a:ea typeface="MS Mincho" pitchFamily="49" charset="-128"/>
                <a:cs typeface="Times New Roman" pitchFamily="18" charset="0"/>
              </a:rPr>
              <a:t>беклометазон</a:t>
            </a:r>
            <a:endParaRPr kumimoji="0" lang="ru-RU" altLang="ja-JP" sz="2400" b="0" i="0" u="none" strike="noStrike" cap="none" normalizeH="0" baseline="0" dirty="0">
              <a:ln>
                <a:noFill/>
              </a:ln>
              <a:solidFill>
                <a:srgbClr val="002060"/>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Lst>
            </a:pPr>
            <a:r>
              <a:rPr kumimoji="0" lang="ru-RU" altLang="ja-JP" sz="2400" b="1" i="0" u="none" strike="noStrike" cap="none" normalizeH="0" baseline="0" dirty="0">
                <a:ln>
                  <a:noFill/>
                </a:ln>
                <a:solidFill>
                  <a:srgbClr val="002060"/>
                </a:solidFill>
                <a:effectLst/>
                <a:latin typeface="Times New Roman" pitchFamily="18" charset="0"/>
                <a:ea typeface="MS Mincho" pitchFamily="49" charset="-128"/>
                <a:cs typeface="Times New Roman" pitchFamily="18" charset="0"/>
              </a:rPr>
              <a:t>     </a:t>
            </a:r>
            <a:r>
              <a:rPr kumimoji="0" lang="ru-RU" altLang="ja-JP" sz="2400" b="1" i="0" u="none" strike="noStrike" cap="none" normalizeH="0" baseline="0" dirty="0" err="1">
                <a:ln>
                  <a:noFill/>
                </a:ln>
                <a:solidFill>
                  <a:srgbClr val="002060"/>
                </a:solidFill>
                <a:effectLst/>
                <a:latin typeface="Times New Roman" pitchFamily="18" charset="0"/>
                <a:ea typeface="MS Mincho" pitchFamily="49" charset="-128"/>
                <a:cs typeface="Times New Roman" pitchFamily="18" charset="0"/>
              </a:rPr>
              <a:t>Муколитики</a:t>
            </a:r>
            <a:r>
              <a:rPr kumimoji="0" lang="ru-RU" altLang="ja-JP" sz="2400" b="1" i="0" u="none" strike="noStrike" cap="none" normalizeH="0" baseline="0" dirty="0">
                <a:ln>
                  <a:noFill/>
                </a:ln>
                <a:solidFill>
                  <a:srgbClr val="002060"/>
                </a:solidFill>
                <a:effectLst/>
                <a:latin typeface="Times New Roman" pitchFamily="18" charset="0"/>
                <a:ea typeface="MS Mincho" pitchFamily="49" charset="-128"/>
                <a:cs typeface="Times New Roman" pitchFamily="18" charset="0"/>
              </a:rPr>
              <a:t> - </a:t>
            </a:r>
            <a:r>
              <a:rPr kumimoji="0" lang="en-US" altLang="ja-JP" sz="2400" b="0" i="0" u="none" strike="noStrike" cap="none" normalizeH="0" baseline="0" dirty="0">
                <a:ln>
                  <a:noFill/>
                </a:ln>
                <a:solidFill>
                  <a:srgbClr val="002060"/>
                </a:solidFill>
                <a:effectLst/>
                <a:latin typeface="Times New Roman" pitchFamily="18" charset="0"/>
                <a:ea typeface="MS Mincho" pitchFamily="49" charset="-128"/>
                <a:cs typeface="Times New Roman" pitchFamily="18" charset="0"/>
              </a:rPr>
              <a:t>N-</a:t>
            </a:r>
            <a:r>
              <a:rPr kumimoji="0" lang="ru-RU" altLang="ja-JP" sz="2400" b="0" i="0" u="none" strike="noStrike" cap="none" normalizeH="0" baseline="0" dirty="0" err="1">
                <a:ln>
                  <a:noFill/>
                </a:ln>
                <a:solidFill>
                  <a:srgbClr val="002060"/>
                </a:solidFill>
                <a:effectLst/>
                <a:latin typeface="Times New Roman" pitchFamily="18" charset="0"/>
                <a:ea typeface="MS Mincho" pitchFamily="49" charset="-128"/>
                <a:cs typeface="Times New Roman" pitchFamily="18" charset="0"/>
              </a:rPr>
              <a:t>ацетилцистеин</a:t>
            </a:r>
            <a:r>
              <a:rPr kumimoji="0" lang="ru-RU" altLang="ja-JP" sz="2400" b="0" i="0" u="none" strike="noStrike" cap="none" normalizeH="0" baseline="0" dirty="0">
                <a:ln>
                  <a:noFill/>
                </a:ln>
                <a:solidFill>
                  <a:srgbClr val="002060"/>
                </a:solidFill>
                <a:effectLst/>
                <a:latin typeface="Times New Roman" pitchFamily="18" charset="0"/>
                <a:ea typeface="MS Mincho" pitchFamily="49" charset="-128"/>
                <a:cs typeface="Times New Roman" pitchFamily="18" charset="0"/>
              </a:rPr>
              <a:t>, </a:t>
            </a:r>
            <a:r>
              <a:rPr kumimoji="0" lang="ru-RU" altLang="ja-JP" sz="2400" b="0" i="0" u="none" strike="noStrike" cap="none" normalizeH="0" baseline="0" dirty="0" err="1">
                <a:ln>
                  <a:noFill/>
                </a:ln>
                <a:solidFill>
                  <a:srgbClr val="002060"/>
                </a:solidFill>
                <a:effectLst/>
                <a:latin typeface="Times New Roman" pitchFamily="18" charset="0"/>
                <a:ea typeface="MS Mincho" pitchFamily="49" charset="-128"/>
                <a:cs typeface="Times New Roman" pitchFamily="18" charset="0"/>
              </a:rPr>
              <a:t>амброксол</a:t>
            </a:r>
            <a:endParaRPr kumimoji="0" lang="ru-RU" altLang="ja-JP" sz="2400" b="0" i="0" u="none" strike="noStrike" cap="none" normalizeH="0" baseline="0" dirty="0">
              <a:ln>
                <a:noFill/>
              </a:ln>
              <a:solidFill>
                <a:srgbClr val="002060"/>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Lst>
            </a:pPr>
            <a:r>
              <a:rPr kumimoji="0" lang="ru-RU" altLang="ja-JP" sz="2400" b="0" i="0" u="none" strike="noStrike" cap="none" normalizeH="0" baseline="0" dirty="0">
                <a:ln>
                  <a:noFill/>
                </a:ln>
                <a:solidFill>
                  <a:srgbClr val="002060"/>
                </a:solidFill>
                <a:effectLst/>
                <a:latin typeface="Times New Roman" pitchFamily="18" charset="0"/>
                <a:ea typeface="MS Mincho" pitchFamily="49" charset="-128"/>
                <a:cs typeface="Times New Roman" pitchFamily="18" charset="0"/>
              </a:rPr>
              <a:t>После купирования острого эпизода длительное применение </a:t>
            </a:r>
            <a:r>
              <a:rPr kumimoji="0" lang="ru-RU" altLang="ja-JP" sz="2400" b="0" i="0" u="none" strike="noStrike" cap="none" normalizeH="0" baseline="0" dirty="0" err="1">
                <a:ln>
                  <a:noFill/>
                </a:ln>
                <a:solidFill>
                  <a:srgbClr val="002060"/>
                </a:solidFill>
                <a:effectLst/>
                <a:latin typeface="Times New Roman" pitchFamily="18" charset="0"/>
                <a:ea typeface="MS Mincho" pitchFamily="49" charset="-128"/>
                <a:cs typeface="Times New Roman" pitchFamily="18" charset="0"/>
              </a:rPr>
              <a:t>небулайзера</a:t>
            </a:r>
            <a:r>
              <a:rPr kumimoji="0" lang="ru-RU" altLang="ja-JP" sz="2400" b="0" i="0" u="none" strike="noStrike" cap="none" normalizeH="0" baseline="0" dirty="0">
                <a:ln>
                  <a:noFill/>
                </a:ln>
                <a:solidFill>
                  <a:srgbClr val="002060"/>
                </a:solidFill>
                <a:effectLst/>
                <a:latin typeface="Times New Roman" pitchFamily="18" charset="0"/>
                <a:ea typeface="MS Mincho" pitchFamily="49" charset="-128"/>
                <a:cs typeface="Times New Roman" pitchFamily="18" charset="0"/>
              </a:rPr>
              <a:t> для рутинной терапии не рекомендуется.</a:t>
            </a:r>
            <a:endParaRPr kumimoji="0" lang="ru-RU" altLang="ja-JP" sz="2400" b="0" i="0" u="none" strike="noStrike" cap="none" normalizeH="0" baseline="0" dirty="0">
              <a:ln>
                <a:noFill/>
              </a:ln>
              <a:solidFill>
                <a:srgbClr val="002060"/>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Lst>
            </a:pPr>
            <a:r>
              <a:rPr kumimoji="0" lang="ru-RU" altLang="ja-JP" sz="2400" b="1" i="0" u="none" strike="noStrike" cap="none" normalizeH="0" baseline="0" dirty="0">
                <a:ln>
                  <a:noFill/>
                </a:ln>
                <a:solidFill>
                  <a:srgbClr val="002060"/>
                </a:solidFill>
                <a:effectLst/>
                <a:latin typeface="Times New Roman" pitchFamily="18" charset="0"/>
                <a:ea typeface="Times New Roman" pitchFamily="18" charset="0"/>
                <a:cs typeface="Times New Roman" pitchFamily="18" charset="0"/>
              </a:rPr>
              <a:t>Показания к консультации профильных специалистов</a:t>
            </a:r>
            <a:endParaRPr kumimoji="0" lang="ru-RU" altLang="ja-JP" sz="2400" b="0" i="0" u="none" strike="noStrike" cap="none" normalizeH="0" baseline="0" dirty="0">
              <a:ln>
                <a:noFill/>
              </a:ln>
              <a:solidFill>
                <a:srgbClr val="002060"/>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ru-RU" altLang="ja-JP" sz="2400" b="0" i="0" u="none" strike="noStrike" cap="none" normalizeH="0" baseline="0" dirty="0">
                <a:ln>
                  <a:noFill/>
                </a:ln>
                <a:solidFill>
                  <a:srgbClr val="002060"/>
                </a:solidFill>
                <a:effectLst/>
                <a:latin typeface="Times New Roman" pitchFamily="18" charset="0"/>
                <a:ea typeface="Times New Roman" pitchFamily="18" charset="0"/>
                <a:cs typeface="Times New Roman" pitchFamily="18" charset="0"/>
              </a:rPr>
              <a:t>Кашель с примесью крови</a:t>
            </a:r>
            <a:endParaRPr kumimoji="0" lang="ru-RU" altLang="ja-JP" sz="2400" b="0" i="0" u="none" strike="noStrike" cap="none" normalizeH="0" baseline="0" dirty="0">
              <a:ln>
                <a:noFill/>
              </a:ln>
              <a:solidFill>
                <a:srgbClr val="002060"/>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ru-RU" altLang="ja-JP" sz="2400" b="0" i="0" u="none" strike="noStrike" cap="none" normalizeH="0" baseline="0" dirty="0">
                <a:ln>
                  <a:noFill/>
                </a:ln>
                <a:solidFill>
                  <a:srgbClr val="002060"/>
                </a:solidFill>
                <a:effectLst/>
                <a:latin typeface="Times New Roman" pitchFamily="18" charset="0"/>
                <a:ea typeface="MS Mincho" pitchFamily="49" charset="-128"/>
                <a:cs typeface="Times New Roman" pitchFamily="18" charset="0"/>
              </a:rPr>
              <a:t>Кашель, резистентный к терапии</a:t>
            </a:r>
            <a:endParaRPr kumimoji="0" lang="ru-RU" altLang="ja-JP" sz="2400" b="0" i="0" u="none" strike="noStrike" cap="none" normalizeH="0" baseline="0" dirty="0">
              <a:ln>
                <a:noFill/>
              </a:ln>
              <a:solidFill>
                <a:srgbClr val="002060"/>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ru-RU" altLang="ja-JP" sz="2400" b="0" i="0" u="none" strike="noStrike" cap="none" normalizeH="0" baseline="0" dirty="0">
                <a:ln>
                  <a:noFill/>
                </a:ln>
                <a:solidFill>
                  <a:srgbClr val="002060"/>
                </a:solidFill>
                <a:effectLst/>
                <a:latin typeface="Times New Roman" pitchFamily="18" charset="0"/>
                <a:ea typeface="MS Mincho" pitchFamily="49" charset="-128"/>
                <a:cs typeface="Times New Roman" pitchFamily="18" charset="0"/>
              </a:rPr>
              <a:t>Кашель без установленной причины</a:t>
            </a:r>
            <a:endParaRPr kumimoji="0" lang="ru-RU" altLang="ja-JP" sz="2400" b="0" i="0" u="none" strike="noStrike" cap="none" normalizeH="0" baseline="0" dirty="0">
              <a:ln>
                <a:noFill/>
              </a:ln>
              <a:solidFill>
                <a:srgbClr val="002060"/>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ru-RU" altLang="ja-JP" sz="2400" b="0" i="0" u="none" strike="noStrike" cap="none" normalizeH="0" baseline="0" dirty="0">
                <a:ln>
                  <a:noFill/>
                </a:ln>
                <a:solidFill>
                  <a:srgbClr val="002060"/>
                </a:solidFill>
                <a:effectLst/>
                <a:latin typeface="Times New Roman" pitchFamily="18" charset="0"/>
                <a:ea typeface="MS Mincho" pitchFamily="49" charset="-128"/>
                <a:cs typeface="Times New Roman" pitchFamily="18" charset="0"/>
              </a:rPr>
              <a:t>Кашель, сочетающийся с потерей массы тела</a:t>
            </a:r>
            <a:endParaRPr kumimoji="0" lang="ru-RU" altLang="ja-JP" sz="2400" b="0" i="0" u="none" strike="noStrike" cap="none" normalizeH="0" baseline="0" dirty="0">
              <a:ln>
                <a:noFill/>
              </a:ln>
              <a:solidFill>
                <a:srgbClr val="002060"/>
              </a:solidFill>
              <a:effectLst/>
              <a:latin typeface="Times New Roman" pitchFamily="18" charset="0"/>
              <a:cs typeface="Times New Roman" pitchFamily="18" charset="0"/>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Rectangle 1"/>
          <p:cNvSpPr>
            <a:spLocks noChangeArrowheads="1"/>
          </p:cNvSpPr>
          <p:nvPr/>
        </p:nvSpPr>
        <p:spPr bwMode="auto">
          <a:xfrm>
            <a:off x="228600" y="89357"/>
            <a:ext cx="11506200" cy="6709481"/>
          </a:xfrm>
          <a:prstGeom prst="rect">
            <a:avLst/>
          </a:prstGeom>
          <a:noFill/>
          <a:ln w="9525">
            <a:noFill/>
            <a:miter lim="800000"/>
            <a:headEnd/>
            <a:tailEnd/>
          </a:ln>
          <a:effectLst/>
        </p:spPr>
        <p:txBody>
          <a:bodyPr vert="horz" wrap="square" lIns="91440" tIns="152352" rIns="91440" bIns="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800" b="1" i="1" u="sng" strike="noStrike" cap="none" normalizeH="0" baseline="0" dirty="0">
                <a:ln>
                  <a:noFill/>
                </a:ln>
                <a:solidFill>
                  <a:srgbClr val="002060"/>
                </a:solidFill>
                <a:effectLst/>
                <a:latin typeface="Times New Roman" pitchFamily="18" charset="0"/>
                <a:ea typeface="Calibri" pitchFamily="34" charset="0"/>
                <a:cs typeface="Times New Roman" pitchFamily="18" charset="0"/>
              </a:rPr>
              <a:t>Боли в грудной клетке.</a:t>
            </a:r>
            <a:endParaRPr kumimoji="0" lang="ru-RU" altLang="ja-JP" sz="2800" b="1" i="0" u="none" strike="noStrike" cap="none" normalizeH="0" baseline="0" dirty="0">
              <a:ln>
                <a:noFill/>
              </a:ln>
              <a:solidFill>
                <a:srgbClr val="002060"/>
              </a:solidFill>
              <a:effectLst/>
              <a:latin typeface="Times New Roman" pitchFamily="18" charset="0"/>
              <a:ea typeface="Times New Roman" pitchFamily="18" charset="0"/>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altLang="ja-JP" sz="2000" b="0" i="0" u="none" strike="noStrike" cap="none" normalizeH="0" baseline="0" dirty="0">
                <a:ln>
                  <a:noFill/>
                </a:ln>
                <a:solidFill>
                  <a:srgbClr val="002060"/>
                </a:solidFill>
                <a:effectLst/>
                <a:latin typeface="Times New Roman" pitchFamily="18" charset="0"/>
                <a:ea typeface="Times New Roman" pitchFamily="18" charset="0"/>
                <a:cs typeface="Times New Roman" pitchFamily="18" charset="0"/>
              </a:rPr>
              <a:t>Лечение напрямую зависит от этиологии патологического процесса, который спровоцировал развитие такого симптома. </a:t>
            </a:r>
            <a:endParaRPr kumimoji="0" lang="ru-RU" altLang="ja-JP" sz="2000" b="1" i="0" u="none" strike="noStrike" cap="none" normalizeH="0" baseline="0" dirty="0">
              <a:ln>
                <a:noFill/>
              </a:ln>
              <a:solidFill>
                <a:srgbClr val="002060"/>
              </a:solidFill>
              <a:effectLst/>
              <a:latin typeface="Times New Roman" pitchFamily="18" charset="0"/>
              <a:ea typeface="Times New Roman" pitchFamily="18" charset="0"/>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altLang="ja-JP" sz="2000" b="1" i="0" u="sng" strike="noStrike" cap="none" normalizeH="0" baseline="0" dirty="0">
                <a:ln>
                  <a:noFill/>
                </a:ln>
                <a:solidFill>
                  <a:srgbClr val="002060"/>
                </a:solidFill>
                <a:effectLst/>
                <a:latin typeface="Times New Roman" pitchFamily="18" charset="0"/>
                <a:ea typeface="Times New Roman" pitchFamily="18" charset="0"/>
                <a:cs typeface="Times New Roman" pitchFamily="18" charset="0"/>
              </a:rPr>
              <a:t>Принципы лечения плеврита:</a:t>
            </a:r>
            <a:endParaRPr kumimoji="0" lang="ru-RU" altLang="ja-JP" sz="2000" b="1" i="0" u="none" strike="noStrike" cap="none" normalizeH="0" baseline="0" dirty="0">
              <a:ln>
                <a:noFill/>
              </a:ln>
              <a:solidFill>
                <a:srgbClr val="002060"/>
              </a:solidFill>
              <a:effectLst/>
              <a:latin typeface="Times New Roman" pitchFamily="18" charset="0"/>
              <a:ea typeface="Times New Roman" pitchFamily="18" charset="0"/>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altLang="ja-JP" sz="2000" b="0" i="0" u="none" strike="noStrike" cap="none" normalizeH="0" baseline="0" dirty="0">
                <a:ln>
                  <a:noFill/>
                </a:ln>
                <a:solidFill>
                  <a:srgbClr val="002060"/>
                </a:solidFill>
                <a:effectLst/>
                <a:latin typeface="Times New Roman" pitchFamily="18" charset="0"/>
                <a:ea typeface="Times New Roman" pitchFamily="18" charset="0"/>
                <a:cs typeface="Times New Roman" pitchFamily="18" charset="0"/>
              </a:rPr>
              <a:t>1. Этиологическое лечение (воздействие на основное заболевание): при плеврите, осложняющем течение пневмоний, абсцессов, - АБ с учетом чувствительности инфекционных агентов; при туберкулезном плеврите – длительно противотуберкулезные ЛС (</a:t>
            </a:r>
            <a:r>
              <a:rPr kumimoji="0" lang="ru-RU" altLang="ja-JP" sz="2000" b="0" i="0" u="none" strike="noStrike" cap="none" normalizeH="0" baseline="0" dirty="0" err="1">
                <a:ln>
                  <a:noFill/>
                </a:ln>
                <a:solidFill>
                  <a:srgbClr val="002060"/>
                </a:solidFill>
                <a:effectLst/>
                <a:latin typeface="Times New Roman" pitchFamily="18" charset="0"/>
                <a:ea typeface="Times New Roman" pitchFamily="18" charset="0"/>
                <a:cs typeface="Times New Roman" pitchFamily="18" charset="0"/>
              </a:rPr>
              <a:t>изониазид</a:t>
            </a:r>
            <a:r>
              <a:rPr kumimoji="0" lang="ru-RU" altLang="ja-JP" sz="2000" b="0" i="0" u="none" strike="noStrike" cap="none" normalizeH="0" baseline="0" dirty="0">
                <a:ln>
                  <a:noFill/>
                </a:ln>
                <a:solidFill>
                  <a:srgbClr val="002060"/>
                </a:solidFill>
                <a:effectLst/>
                <a:latin typeface="Times New Roman" pitchFamily="18" charset="0"/>
                <a:ea typeface="Times New Roman" pitchFamily="18" charset="0"/>
                <a:cs typeface="Times New Roman" pitchFamily="18" charset="0"/>
              </a:rPr>
              <a:t>, </a:t>
            </a:r>
            <a:r>
              <a:rPr kumimoji="0" lang="ru-RU" altLang="ja-JP" sz="2000" b="0" i="0" u="none" strike="noStrike" cap="none" normalizeH="0" baseline="0" dirty="0" err="1">
                <a:ln>
                  <a:noFill/>
                </a:ln>
                <a:solidFill>
                  <a:srgbClr val="002060"/>
                </a:solidFill>
                <a:effectLst/>
                <a:latin typeface="Times New Roman" pitchFamily="18" charset="0"/>
                <a:ea typeface="Times New Roman" pitchFamily="18" charset="0"/>
                <a:cs typeface="Times New Roman" pitchFamily="18" charset="0"/>
              </a:rPr>
              <a:t>пиразинамид</a:t>
            </a:r>
            <a:r>
              <a:rPr kumimoji="0" lang="ru-RU" altLang="ja-JP" sz="2000" b="0" i="0" u="none" strike="noStrike" cap="none" normalizeH="0" baseline="0" dirty="0">
                <a:ln>
                  <a:noFill/>
                </a:ln>
                <a:solidFill>
                  <a:srgbClr val="002060"/>
                </a:solidFill>
                <a:effectLst/>
                <a:latin typeface="Times New Roman" pitchFamily="18" charset="0"/>
                <a:ea typeface="Times New Roman" pitchFamily="18" charset="0"/>
                <a:cs typeface="Times New Roman" pitchFamily="18" charset="0"/>
              </a:rPr>
              <a:t>, </a:t>
            </a:r>
            <a:r>
              <a:rPr kumimoji="0" lang="ru-RU" altLang="ja-JP" sz="2000" b="0" i="0" u="none" strike="noStrike" cap="none" normalizeH="0" baseline="0" dirty="0" err="1">
                <a:ln>
                  <a:noFill/>
                </a:ln>
                <a:solidFill>
                  <a:srgbClr val="002060"/>
                </a:solidFill>
                <a:effectLst/>
                <a:latin typeface="Times New Roman" pitchFamily="18" charset="0"/>
                <a:ea typeface="Times New Roman" pitchFamily="18" charset="0"/>
                <a:cs typeface="Times New Roman" pitchFamily="18" charset="0"/>
              </a:rPr>
              <a:t>рифампицин</a:t>
            </a:r>
            <a:r>
              <a:rPr kumimoji="0" lang="ru-RU" altLang="ja-JP" sz="2000" b="0" i="0" u="none" strike="noStrike" cap="none" normalizeH="0" baseline="0" dirty="0">
                <a:ln>
                  <a:noFill/>
                </a:ln>
                <a:solidFill>
                  <a:srgbClr val="002060"/>
                </a:solidFill>
                <a:effectLst/>
                <a:latin typeface="Times New Roman" pitchFamily="18" charset="0"/>
                <a:ea typeface="Times New Roman" pitchFamily="18" charset="0"/>
                <a:cs typeface="Times New Roman" pitchFamily="18" charset="0"/>
              </a:rPr>
              <a:t>, стрептомицин, </a:t>
            </a:r>
            <a:r>
              <a:rPr kumimoji="0" lang="ru-RU" altLang="ja-JP" sz="2000" b="0" i="0" u="none" strike="noStrike" cap="none" normalizeH="0" baseline="0" dirty="0" err="1">
                <a:ln>
                  <a:noFill/>
                </a:ln>
                <a:solidFill>
                  <a:srgbClr val="002060"/>
                </a:solidFill>
                <a:effectLst/>
                <a:latin typeface="Times New Roman" pitchFamily="18" charset="0"/>
                <a:ea typeface="Times New Roman" pitchFamily="18" charset="0"/>
                <a:cs typeface="Times New Roman" pitchFamily="18" charset="0"/>
              </a:rPr>
              <a:t>этамбутол</a:t>
            </a:r>
            <a:r>
              <a:rPr kumimoji="0" lang="ru-RU" altLang="ja-JP" sz="2000" b="0" i="0" u="none" strike="noStrike" cap="none" normalizeH="0" baseline="0" dirty="0">
                <a:ln>
                  <a:noFill/>
                </a:ln>
                <a:solidFill>
                  <a:srgbClr val="002060"/>
                </a:solidFill>
                <a:effectLst/>
                <a:latin typeface="Times New Roman" pitchFamily="18" charset="0"/>
                <a:ea typeface="Times New Roman" pitchFamily="18" charset="0"/>
                <a:cs typeface="Times New Roman" pitchFamily="18" charset="0"/>
              </a:rPr>
              <a:t>); при аллергической этиологии или при наличии системных заболеваний – </a:t>
            </a:r>
            <a:r>
              <a:rPr kumimoji="0" lang="ru-RU" altLang="ja-JP" sz="2000" b="0" i="0" u="none" strike="noStrike" cap="none" normalizeH="0" baseline="0" dirty="0" err="1">
                <a:ln>
                  <a:noFill/>
                </a:ln>
                <a:solidFill>
                  <a:srgbClr val="002060"/>
                </a:solidFill>
                <a:effectLst/>
                <a:latin typeface="Times New Roman" pitchFamily="18" charset="0"/>
                <a:ea typeface="Times New Roman" pitchFamily="18" charset="0"/>
                <a:cs typeface="Times New Roman" pitchFamily="18" charset="0"/>
              </a:rPr>
              <a:t>преднизолон</a:t>
            </a:r>
            <a:r>
              <a:rPr kumimoji="0" lang="ru-RU" altLang="ja-JP" sz="2000" b="0" i="0" u="none" strike="noStrike" cap="none" normalizeH="0" baseline="0" dirty="0">
                <a:ln>
                  <a:noFill/>
                </a:ln>
                <a:solidFill>
                  <a:srgbClr val="002060"/>
                </a:solidFill>
                <a:effectLst/>
                <a:latin typeface="Times New Roman" pitchFamily="18" charset="0"/>
                <a:ea typeface="Times New Roman" pitchFamily="18" charset="0"/>
                <a:cs typeface="Times New Roman" pitchFamily="18" charset="0"/>
              </a:rPr>
              <a:t> внутрь 20-30 мг/</a:t>
            </a:r>
            <a:r>
              <a:rPr kumimoji="0" lang="ru-RU" altLang="ja-JP" sz="2000" b="0" i="0" u="none" strike="noStrike" cap="none" normalizeH="0" baseline="0" dirty="0" err="1">
                <a:ln>
                  <a:noFill/>
                </a:ln>
                <a:solidFill>
                  <a:srgbClr val="002060"/>
                </a:solidFill>
                <a:effectLst/>
                <a:latin typeface="Times New Roman" pitchFamily="18" charset="0"/>
                <a:ea typeface="Times New Roman" pitchFamily="18" charset="0"/>
                <a:cs typeface="Times New Roman" pitchFamily="18" charset="0"/>
              </a:rPr>
              <a:t>сут</a:t>
            </a:r>
            <a:r>
              <a:rPr kumimoji="0" lang="ru-RU" altLang="ja-JP" sz="2000" b="0" i="0" u="none" strike="noStrike" cap="none" normalizeH="0" baseline="0" dirty="0">
                <a:ln>
                  <a:noFill/>
                </a:ln>
                <a:solidFill>
                  <a:srgbClr val="002060"/>
                </a:solidFill>
                <a:effectLst/>
                <a:latin typeface="Times New Roman" pitchFamily="18" charset="0"/>
                <a:ea typeface="Times New Roman" pitchFamily="18" charset="0"/>
                <a:cs typeface="Times New Roman" pitchFamily="18" charset="0"/>
              </a:rPr>
              <a:t> с последующим снижением суточной дозы и отменой препарата.</a:t>
            </a:r>
            <a:endParaRPr kumimoji="0" lang="ru-RU" altLang="ja-JP" sz="2000" b="1" i="0" u="none" strike="noStrike" cap="none" normalizeH="0" baseline="0" dirty="0">
              <a:ln>
                <a:noFill/>
              </a:ln>
              <a:solidFill>
                <a:srgbClr val="002060"/>
              </a:solidFill>
              <a:effectLst/>
              <a:latin typeface="Times New Roman" pitchFamily="18" charset="0"/>
              <a:ea typeface="Times New Roman" pitchFamily="18" charset="0"/>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altLang="ja-JP" sz="2000" b="0" i="0" u="none" strike="noStrike" cap="none" normalizeH="0" baseline="0" dirty="0">
                <a:ln>
                  <a:noFill/>
                </a:ln>
                <a:solidFill>
                  <a:srgbClr val="002060"/>
                </a:solidFill>
                <a:effectLst/>
                <a:latin typeface="Times New Roman" pitchFamily="18" charset="0"/>
                <a:ea typeface="Times New Roman" pitchFamily="18" charset="0"/>
                <a:cs typeface="Times New Roman" pitchFamily="18" charset="0"/>
              </a:rPr>
              <a:t>2. Патогенетическая терапия: НПВС, десенсибилизирующие ЛС (электрофорез 5% раствора новокаина, анальгин, </a:t>
            </a:r>
            <a:r>
              <a:rPr kumimoji="0" lang="ru-RU" altLang="ja-JP" sz="2000" b="0" i="0" u="none" strike="noStrike" cap="none" normalizeH="0" baseline="0" dirty="0" err="1">
                <a:ln>
                  <a:noFill/>
                </a:ln>
                <a:solidFill>
                  <a:srgbClr val="002060"/>
                </a:solidFill>
                <a:effectLst/>
                <a:latin typeface="Times New Roman" pitchFamily="18" charset="0"/>
                <a:ea typeface="Times New Roman" pitchFamily="18" charset="0"/>
                <a:cs typeface="Times New Roman" pitchFamily="18" charset="0"/>
              </a:rPr>
              <a:t>димедрол</a:t>
            </a:r>
            <a:r>
              <a:rPr kumimoji="0" lang="ru-RU" altLang="ja-JP" sz="2000" b="0" i="0" u="none" strike="noStrike" cap="none" normalizeH="0" baseline="0" dirty="0">
                <a:ln>
                  <a:noFill/>
                </a:ln>
                <a:solidFill>
                  <a:srgbClr val="002060"/>
                </a:solidFill>
                <a:effectLst/>
                <a:latin typeface="Times New Roman" pitchFamily="18" charset="0"/>
                <a:ea typeface="Times New Roman" pitchFamily="18" charset="0"/>
                <a:cs typeface="Times New Roman" pitchFamily="18" charset="0"/>
              </a:rPr>
              <a:t>, 10-процентный раствор хлорида кальция, 0,2-процентный раствор </a:t>
            </a:r>
            <a:r>
              <a:rPr kumimoji="0" lang="ru-RU" altLang="ja-JP" sz="2000" b="0" i="0" u="none" strike="noStrike" cap="none" normalizeH="0" baseline="0" dirty="0" err="1">
                <a:ln>
                  <a:noFill/>
                </a:ln>
                <a:solidFill>
                  <a:srgbClr val="002060"/>
                </a:solidFill>
                <a:effectLst/>
                <a:latin typeface="Times New Roman" pitchFamily="18" charset="0"/>
                <a:ea typeface="Times New Roman" pitchFamily="18" charset="0"/>
                <a:cs typeface="Times New Roman" pitchFamily="18" charset="0"/>
              </a:rPr>
              <a:t>платифиллина</a:t>
            </a:r>
            <a:r>
              <a:rPr kumimoji="0" lang="ru-RU" altLang="ja-JP" sz="2000" b="0" i="0" u="none" strike="noStrike" cap="none" normalizeH="0" baseline="0" dirty="0">
                <a:ln>
                  <a:noFill/>
                </a:ln>
                <a:solidFill>
                  <a:srgbClr val="002060"/>
                </a:solidFill>
                <a:effectLst/>
                <a:latin typeface="Times New Roman" pitchFamily="18" charset="0"/>
                <a:ea typeface="Times New Roman" pitchFamily="18" charset="0"/>
                <a:cs typeface="Times New Roman" pitchFamily="18" charset="0"/>
              </a:rPr>
              <a:t> </a:t>
            </a:r>
            <a:r>
              <a:rPr kumimoji="0" lang="ru-RU" altLang="ja-JP" sz="2000" b="0" i="0" u="none" strike="noStrike" cap="none" normalizeH="0" baseline="0" dirty="0" err="1">
                <a:ln>
                  <a:noFill/>
                </a:ln>
                <a:solidFill>
                  <a:srgbClr val="002060"/>
                </a:solidFill>
                <a:effectLst/>
                <a:latin typeface="Times New Roman" pitchFamily="18" charset="0"/>
                <a:ea typeface="Times New Roman" pitchFamily="18" charset="0"/>
                <a:cs typeface="Times New Roman" pitchFamily="18" charset="0"/>
              </a:rPr>
              <a:t>гидротартрата</a:t>
            </a:r>
            <a:r>
              <a:rPr kumimoji="0" lang="ru-RU" altLang="ja-JP" sz="2000" b="0" i="0" u="none" strike="noStrike" cap="none" normalizeH="0" baseline="0" dirty="0">
                <a:ln>
                  <a:noFill/>
                </a:ln>
                <a:solidFill>
                  <a:srgbClr val="002060"/>
                </a:solidFill>
                <a:effectLst/>
                <a:latin typeface="Times New Roman" pitchFamily="18" charset="0"/>
                <a:ea typeface="Times New Roman" pitchFamily="18" charset="0"/>
                <a:cs typeface="Times New Roman" pitchFamily="18" charset="0"/>
              </a:rPr>
              <a:t>, </a:t>
            </a:r>
            <a:r>
              <a:rPr kumimoji="0" lang="ru-RU" altLang="ja-JP" sz="2000" b="0" i="0" u="none" strike="noStrike" cap="none" normalizeH="0" baseline="0" dirty="0" err="1">
                <a:ln>
                  <a:noFill/>
                </a:ln>
                <a:solidFill>
                  <a:srgbClr val="002060"/>
                </a:solidFill>
                <a:effectLst/>
                <a:latin typeface="Times New Roman" pitchFamily="18" charset="0"/>
                <a:ea typeface="Times New Roman" pitchFamily="18" charset="0"/>
                <a:cs typeface="Times New Roman" pitchFamily="18" charset="0"/>
              </a:rPr>
              <a:t>индометацин</a:t>
            </a:r>
            <a:r>
              <a:rPr kumimoji="0" lang="ru-RU" altLang="ja-JP" sz="2000" b="0" i="0" u="none" strike="noStrike" cap="none" normalizeH="0" baseline="0" dirty="0">
                <a:ln>
                  <a:noFill/>
                </a:ln>
                <a:solidFill>
                  <a:srgbClr val="002060"/>
                </a:solidFill>
                <a:effectLst/>
                <a:latin typeface="Times New Roman" pitchFamily="18" charset="0"/>
                <a:ea typeface="Times New Roman" pitchFamily="18" charset="0"/>
                <a:cs typeface="Times New Roman" pitchFamily="18" charset="0"/>
              </a:rPr>
              <a:t> и др.).</a:t>
            </a:r>
            <a:endParaRPr kumimoji="0" lang="ru-RU" altLang="ja-JP" sz="2000" b="1" i="0" u="none" strike="noStrike" cap="none" normalizeH="0" baseline="0" dirty="0">
              <a:ln>
                <a:noFill/>
              </a:ln>
              <a:solidFill>
                <a:srgbClr val="002060"/>
              </a:solidFill>
              <a:effectLst/>
              <a:latin typeface="Times New Roman" pitchFamily="18" charset="0"/>
              <a:ea typeface="Times New Roman" pitchFamily="18" charset="0"/>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altLang="ja-JP" sz="2000" b="0" i="0" u="none" strike="noStrike" cap="none" normalizeH="0" baseline="0" dirty="0">
                <a:ln>
                  <a:noFill/>
                </a:ln>
                <a:solidFill>
                  <a:srgbClr val="002060"/>
                </a:solidFill>
                <a:effectLst/>
                <a:latin typeface="Times New Roman" pitchFamily="18" charset="0"/>
                <a:ea typeface="Times New Roman" pitchFamily="18" charset="0"/>
                <a:cs typeface="Times New Roman" pitchFamily="18" charset="0"/>
              </a:rPr>
              <a:t>3. При экссудативном плеврите - эвакуация экссудата по показаниям (большое количество выпота, вызывающее одышку; смещение органов средостения; притупление </a:t>
            </a:r>
            <a:r>
              <a:rPr kumimoji="0" lang="ru-RU" altLang="ja-JP" sz="2000" b="0" i="0" u="none" strike="noStrike" cap="none" normalizeH="0" baseline="0" dirty="0" err="1">
                <a:ln>
                  <a:noFill/>
                </a:ln>
                <a:solidFill>
                  <a:srgbClr val="002060"/>
                </a:solidFill>
                <a:effectLst/>
                <a:latin typeface="Times New Roman" pitchFamily="18" charset="0"/>
                <a:ea typeface="Times New Roman" pitchFamily="18" charset="0"/>
                <a:cs typeface="Times New Roman" pitchFamily="18" charset="0"/>
              </a:rPr>
              <a:t>перкуторного</a:t>
            </a:r>
            <a:r>
              <a:rPr kumimoji="0" lang="ru-RU" altLang="ja-JP" sz="2000" b="0" i="0" u="none" strike="noStrike" cap="none" normalizeH="0" baseline="0" dirty="0">
                <a:ln>
                  <a:noFill/>
                </a:ln>
                <a:solidFill>
                  <a:srgbClr val="002060"/>
                </a:solidFill>
                <a:effectLst/>
                <a:latin typeface="Times New Roman" pitchFamily="18" charset="0"/>
                <a:ea typeface="Times New Roman" pitchFamily="18" charset="0"/>
                <a:cs typeface="Times New Roman" pitchFamily="18" charset="0"/>
              </a:rPr>
              <a:t> звука до 2-го ребра по передней грудной стенке). </a:t>
            </a:r>
            <a:r>
              <a:rPr kumimoji="0" lang="ru-RU" altLang="ja-JP" sz="2000" b="0" i="0" u="none" strike="noStrike" cap="none" normalizeH="0" baseline="0" dirty="0" err="1">
                <a:ln>
                  <a:noFill/>
                </a:ln>
                <a:solidFill>
                  <a:srgbClr val="002060"/>
                </a:solidFill>
                <a:effectLst/>
                <a:latin typeface="Times New Roman" pitchFamily="18" charset="0"/>
                <a:ea typeface="Times New Roman" pitchFamily="18" charset="0"/>
                <a:cs typeface="Times New Roman" pitchFamily="18" charset="0"/>
              </a:rPr>
              <a:t>Одномоментно</a:t>
            </a:r>
            <a:r>
              <a:rPr kumimoji="0" lang="ru-RU" altLang="ja-JP" sz="2000" b="0" i="0" u="none" strike="noStrike" cap="none" normalizeH="0" baseline="0" dirty="0">
                <a:ln>
                  <a:noFill/>
                </a:ln>
                <a:solidFill>
                  <a:srgbClr val="002060"/>
                </a:solidFill>
                <a:effectLst/>
                <a:latin typeface="Times New Roman" pitchFamily="18" charset="0"/>
                <a:ea typeface="Times New Roman" pitchFamily="18" charset="0"/>
                <a:cs typeface="Times New Roman" pitchFamily="18" charset="0"/>
              </a:rPr>
              <a:t> эвакуируют не более 1,5 л во избежание коллапса. После эвакуации экссудата в плевральную полость вводят АБ, ГКС, протеолитические ферменты.</a:t>
            </a:r>
            <a:endParaRPr kumimoji="0" lang="ru-RU" altLang="ja-JP" sz="2000" b="1" i="0" u="none" strike="noStrike" cap="none" normalizeH="0" baseline="0" dirty="0">
              <a:ln>
                <a:noFill/>
              </a:ln>
              <a:solidFill>
                <a:srgbClr val="002060"/>
              </a:solidFill>
              <a:effectLst/>
              <a:latin typeface="Times New Roman" pitchFamily="18" charset="0"/>
              <a:ea typeface="Times New Roman" pitchFamily="18" charset="0"/>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altLang="ja-JP" sz="2000" b="0" i="0" u="none" strike="noStrike" cap="none" normalizeH="0" baseline="0" dirty="0">
                <a:ln>
                  <a:noFill/>
                </a:ln>
                <a:solidFill>
                  <a:srgbClr val="002060"/>
                </a:solidFill>
                <a:effectLst/>
                <a:latin typeface="Times New Roman" pitchFamily="18" charset="0"/>
                <a:ea typeface="Times New Roman" pitchFamily="18" charset="0"/>
                <a:cs typeface="Times New Roman" pitchFamily="18" charset="0"/>
              </a:rPr>
              <a:t>4. Диетотерапия (богатое витаминами и белками питание, ограничение приема соли и воды), общеукрепляющее лечение, после стихания острых явлений – массаж грудной клетки, дыхательная гимнастика.</a:t>
            </a:r>
            <a:endParaRPr kumimoji="0" lang="ru-RU" altLang="ja-JP" sz="2000" b="1" i="0" u="none" strike="noStrike" cap="none" normalizeH="0" baseline="0" dirty="0">
              <a:ln>
                <a:noFill/>
              </a:ln>
              <a:solidFill>
                <a:srgbClr val="002060"/>
              </a:solidFill>
              <a:effectLst/>
              <a:latin typeface="Times New Roman" pitchFamily="18" charset="0"/>
              <a:ea typeface="Times New Roman" pitchFamily="18" charset="0"/>
              <a:cs typeface="Times New Roman" pitchFamily="18" charset="0"/>
            </a:endParaRPr>
          </a:p>
          <a:p>
            <a:pPr marL="0" marR="0" lvl="0" indent="450850" algn="l" defTabSz="914400" rtl="0" eaLnBrk="0" fontAlgn="base" latinLnBrk="0" hangingPunct="0">
              <a:lnSpc>
                <a:spcPct val="100000"/>
              </a:lnSpc>
              <a:spcBef>
                <a:spcPct val="0"/>
              </a:spcBef>
              <a:spcAft>
                <a:spcPct val="0"/>
              </a:spcAft>
              <a:buClrTx/>
              <a:buSzTx/>
              <a:buFontTx/>
              <a:buNone/>
              <a:tabLst/>
            </a:pPr>
            <a:endParaRPr kumimoji="0" lang="ru-RU" altLang="ja-JP" sz="18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9" name="Rectangle 1"/>
          <p:cNvSpPr>
            <a:spLocks noChangeArrowheads="1"/>
          </p:cNvSpPr>
          <p:nvPr/>
        </p:nvSpPr>
        <p:spPr bwMode="auto">
          <a:xfrm>
            <a:off x="304800" y="228600"/>
            <a:ext cx="11658600" cy="6247816"/>
          </a:xfrm>
          <a:prstGeom prst="rect">
            <a:avLst/>
          </a:prstGeom>
          <a:noFill/>
          <a:ln w="9525">
            <a:noFill/>
            <a:miter lim="800000"/>
            <a:headEnd/>
            <a:tailEnd/>
          </a:ln>
          <a:effectLst/>
        </p:spPr>
        <p:txBody>
          <a:bodyPr vert="horz" wrap="square" lIns="91440" tIns="152352" rIns="91440" bIns="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ja-JP" sz="2200" b="1" i="1" u="none" strike="noStrike" cap="none" normalizeH="0" baseline="0" dirty="0">
                <a:ln>
                  <a:noFill/>
                </a:ln>
                <a:solidFill>
                  <a:srgbClr val="002060"/>
                </a:solidFill>
                <a:effectLst/>
                <a:latin typeface="Times New Roman" pitchFamily="18" charset="0"/>
                <a:ea typeface="Times New Roman" pitchFamily="18" charset="0"/>
                <a:cs typeface="Times New Roman" pitchFamily="18" charset="0"/>
              </a:rPr>
              <a:t>Антибактериальная терапия плевритов.</a:t>
            </a:r>
            <a:endParaRPr kumimoji="0" lang="ru-RU" altLang="ja-JP" sz="2200" b="1" i="0" u="none" strike="noStrike" cap="none" normalizeH="0" baseline="0" dirty="0">
              <a:ln>
                <a:noFill/>
              </a:ln>
              <a:solidFill>
                <a:srgbClr val="002060"/>
              </a:solidFill>
              <a:effectLst/>
              <a:latin typeface="Times New Roman" pitchFamily="18"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altLang="ja-JP" sz="2200" b="0" i="0" u="none" strike="noStrike" cap="none" normalizeH="0" baseline="0" dirty="0" err="1">
                <a:ln>
                  <a:noFill/>
                </a:ln>
                <a:solidFill>
                  <a:srgbClr val="002060"/>
                </a:solidFill>
                <a:effectLst/>
                <a:latin typeface="Times New Roman" pitchFamily="18" charset="0"/>
                <a:ea typeface="Times New Roman" pitchFamily="18" charset="0"/>
                <a:cs typeface="Times New Roman" pitchFamily="18" charset="0"/>
              </a:rPr>
              <a:t>Аминопенициллины</a:t>
            </a:r>
            <a:r>
              <a:rPr kumimoji="0" lang="ru-RU" altLang="ja-JP" sz="2200" b="0" i="0" u="none" strike="noStrike" cap="none" normalizeH="0" baseline="0" dirty="0">
                <a:ln>
                  <a:noFill/>
                </a:ln>
                <a:solidFill>
                  <a:srgbClr val="002060"/>
                </a:solidFill>
                <a:effectLst/>
                <a:latin typeface="Times New Roman" pitchFamily="18" charset="0"/>
                <a:ea typeface="Times New Roman" pitchFamily="18" charset="0"/>
                <a:cs typeface="Times New Roman" pitchFamily="18" charset="0"/>
              </a:rPr>
              <a:t>, в том числе защищенные (</a:t>
            </a:r>
            <a:r>
              <a:rPr kumimoji="0" lang="ru-RU" altLang="ja-JP" sz="2200" b="0" i="0" u="none" strike="noStrike" cap="none" normalizeH="0" baseline="0" dirty="0" err="1">
                <a:ln>
                  <a:noFill/>
                </a:ln>
                <a:solidFill>
                  <a:srgbClr val="002060"/>
                </a:solidFill>
                <a:effectLst/>
                <a:latin typeface="Times New Roman" pitchFamily="18" charset="0"/>
                <a:ea typeface="Times New Roman" pitchFamily="18" charset="0"/>
                <a:cs typeface="Times New Roman" pitchFamily="18" charset="0"/>
              </a:rPr>
              <a:t>амоксиклав</a:t>
            </a:r>
            <a:r>
              <a:rPr kumimoji="0" lang="ru-RU" altLang="ja-JP" sz="2200" b="0" i="0" u="none" strike="noStrike" cap="none" normalizeH="0" baseline="0" dirty="0">
                <a:ln>
                  <a:noFill/>
                </a:ln>
                <a:solidFill>
                  <a:srgbClr val="002060"/>
                </a:solidFill>
                <a:effectLst/>
                <a:latin typeface="Times New Roman" pitchFamily="18" charset="0"/>
                <a:ea typeface="Times New Roman" pitchFamily="18" charset="0"/>
                <a:cs typeface="Times New Roman" pitchFamily="18" charset="0"/>
              </a:rPr>
              <a:t>, </a:t>
            </a:r>
            <a:r>
              <a:rPr kumimoji="0" lang="ru-RU" altLang="ja-JP" sz="2200" b="0" i="0" u="none" strike="noStrike" cap="none" normalizeH="0" baseline="0" dirty="0" err="1">
                <a:ln>
                  <a:noFill/>
                </a:ln>
                <a:solidFill>
                  <a:srgbClr val="002060"/>
                </a:solidFill>
                <a:effectLst/>
                <a:latin typeface="Times New Roman" pitchFamily="18" charset="0"/>
                <a:ea typeface="Times New Roman" pitchFamily="18" charset="0"/>
                <a:cs typeface="Times New Roman" pitchFamily="18" charset="0"/>
              </a:rPr>
              <a:t>аугментин</a:t>
            </a:r>
            <a:r>
              <a:rPr kumimoji="0" lang="ru-RU" altLang="ja-JP" sz="2200" b="0" i="0" u="none" strike="noStrike" cap="none" normalizeH="0" baseline="0" dirty="0">
                <a:ln>
                  <a:noFill/>
                </a:ln>
                <a:solidFill>
                  <a:srgbClr val="002060"/>
                </a:solidFill>
                <a:effectLst/>
                <a:latin typeface="Times New Roman" pitchFamily="18" charset="0"/>
                <a:ea typeface="Times New Roman" pitchFamily="18" charset="0"/>
                <a:cs typeface="Times New Roman" pitchFamily="18" charset="0"/>
              </a:rPr>
              <a:t>); </a:t>
            </a:r>
            <a:endParaRPr kumimoji="0" lang="ru-RU" altLang="ja-JP" sz="2200" b="1" i="0" u="none" strike="noStrike" cap="none" normalizeH="0" baseline="0" dirty="0">
              <a:ln>
                <a:noFill/>
              </a:ln>
              <a:solidFill>
                <a:srgbClr val="002060"/>
              </a:solidFill>
              <a:effectLst/>
              <a:latin typeface="Times New Roman" pitchFamily="18"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altLang="ja-JP" sz="2200" b="0" i="0" u="none" strike="noStrike" cap="none" normalizeH="0" baseline="0" dirty="0">
                <a:ln>
                  <a:noFill/>
                </a:ln>
                <a:solidFill>
                  <a:srgbClr val="002060"/>
                </a:solidFill>
                <a:effectLst/>
                <a:latin typeface="Times New Roman" pitchFamily="18" charset="0"/>
                <a:ea typeface="Times New Roman" pitchFamily="18" charset="0"/>
                <a:cs typeface="Times New Roman" pitchFamily="18" charset="0"/>
              </a:rPr>
              <a:t>● </a:t>
            </a:r>
            <a:r>
              <a:rPr kumimoji="0" lang="ru-RU" altLang="ja-JP" sz="2200" b="0" i="0" u="none" strike="noStrike" cap="none" normalizeH="0" baseline="0" dirty="0" err="1">
                <a:ln>
                  <a:noFill/>
                </a:ln>
                <a:solidFill>
                  <a:srgbClr val="002060"/>
                </a:solidFill>
                <a:effectLst/>
                <a:latin typeface="Times New Roman" pitchFamily="18" charset="0"/>
                <a:ea typeface="Times New Roman" pitchFamily="18" charset="0"/>
                <a:cs typeface="Times New Roman" pitchFamily="18" charset="0"/>
              </a:rPr>
              <a:t>Цефалоспорины</a:t>
            </a:r>
            <a:r>
              <a:rPr kumimoji="0" lang="ru-RU" altLang="ja-JP" sz="2200" b="0" i="0" u="none" strike="noStrike" cap="none" normalizeH="0" baseline="0" dirty="0">
                <a:ln>
                  <a:noFill/>
                </a:ln>
                <a:solidFill>
                  <a:srgbClr val="002060"/>
                </a:solidFill>
                <a:effectLst/>
                <a:latin typeface="Times New Roman" pitchFamily="18" charset="0"/>
                <a:ea typeface="Times New Roman" pitchFamily="18" charset="0"/>
                <a:cs typeface="Times New Roman" pitchFamily="18" charset="0"/>
              </a:rPr>
              <a:t> I (</a:t>
            </a:r>
            <a:r>
              <a:rPr kumimoji="0" lang="ru-RU" altLang="ja-JP" sz="2200" b="0" i="0" u="none" strike="noStrike" cap="none" normalizeH="0" baseline="0" dirty="0" err="1">
                <a:ln>
                  <a:noFill/>
                </a:ln>
                <a:solidFill>
                  <a:srgbClr val="002060"/>
                </a:solidFill>
                <a:effectLst/>
                <a:latin typeface="Times New Roman" pitchFamily="18" charset="0"/>
                <a:ea typeface="Times New Roman" pitchFamily="18" charset="0"/>
                <a:cs typeface="Times New Roman" pitchFamily="18" charset="0"/>
              </a:rPr>
              <a:t>цефазолин</a:t>
            </a:r>
            <a:r>
              <a:rPr kumimoji="0" lang="ru-RU" altLang="ja-JP" sz="2200" b="0" i="0" u="none" strike="noStrike" cap="none" normalizeH="0" baseline="0" dirty="0">
                <a:ln>
                  <a:noFill/>
                </a:ln>
                <a:solidFill>
                  <a:srgbClr val="002060"/>
                </a:solidFill>
                <a:effectLst/>
                <a:latin typeface="Times New Roman" pitchFamily="18" charset="0"/>
                <a:ea typeface="Times New Roman" pitchFamily="18" charset="0"/>
                <a:cs typeface="Times New Roman" pitchFamily="18" charset="0"/>
              </a:rPr>
              <a:t>), II (</a:t>
            </a:r>
            <a:r>
              <a:rPr kumimoji="0" lang="ru-RU" altLang="ja-JP" sz="2200" b="0" i="0" u="none" strike="noStrike" cap="none" normalizeH="0" baseline="0" dirty="0" err="1">
                <a:ln>
                  <a:noFill/>
                </a:ln>
                <a:solidFill>
                  <a:srgbClr val="002060"/>
                </a:solidFill>
                <a:effectLst/>
                <a:latin typeface="Times New Roman" pitchFamily="18" charset="0"/>
                <a:ea typeface="Times New Roman" pitchFamily="18" charset="0"/>
                <a:cs typeface="Times New Roman" pitchFamily="18" charset="0"/>
              </a:rPr>
              <a:t>цефуроксим</a:t>
            </a:r>
            <a:r>
              <a:rPr kumimoji="0" lang="ru-RU" altLang="ja-JP" sz="2200" b="0" i="0" u="none" strike="noStrike" cap="none" normalizeH="0" baseline="0" dirty="0">
                <a:ln>
                  <a:noFill/>
                </a:ln>
                <a:solidFill>
                  <a:srgbClr val="002060"/>
                </a:solidFill>
                <a:effectLst/>
                <a:latin typeface="Times New Roman" pitchFamily="18" charset="0"/>
                <a:ea typeface="Times New Roman" pitchFamily="18" charset="0"/>
                <a:cs typeface="Times New Roman" pitchFamily="18" charset="0"/>
              </a:rPr>
              <a:t> натрий) , III (</a:t>
            </a:r>
            <a:r>
              <a:rPr kumimoji="0" lang="ru-RU" altLang="ja-JP" sz="2200" b="0" i="0" u="none" strike="noStrike" cap="none" normalizeH="0" baseline="0" dirty="0" err="1">
                <a:ln>
                  <a:noFill/>
                </a:ln>
                <a:solidFill>
                  <a:srgbClr val="002060"/>
                </a:solidFill>
                <a:effectLst/>
                <a:latin typeface="Times New Roman" pitchFamily="18" charset="0"/>
                <a:ea typeface="Times New Roman" pitchFamily="18" charset="0"/>
                <a:cs typeface="Times New Roman" pitchFamily="18" charset="0"/>
              </a:rPr>
              <a:t>цефтриаксон</a:t>
            </a:r>
            <a:r>
              <a:rPr kumimoji="0" lang="ru-RU" altLang="ja-JP" sz="2200" b="0" i="0" u="none" strike="noStrike" cap="none" normalizeH="0" baseline="0" dirty="0">
                <a:ln>
                  <a:noFill/>
                </a:ln>
                <a:solidFill>
                  <a:srgbClr val="002060"/>
                </a:solidFill>
                <a:effectLst/>
                <a:latin typeface="Times New Roman" pitchFamily="18" charset="0"/>
                <a:ea typeface="Times New Roman" pitchFamily="18" charset="0"/>
                <a:cs typeface="Times New Roman" pitchFamily="18" charset="0"/>
              </a:rPr>
              <a:t>), IV (</a:t>
            </a:r>
            <a:r>
              <a:rPr kumimoji="0" lang="ru-RU" altLang="ja-JP" sz="2200" b="0" i="0" u="none" strike="noStrike" cap="none" normalizeH="0" baseline="0" dirty="0" err="1">
                <a:ln>
                  <a:noFill/>
                </a:ln>
                <a:solidFill>
                  <a:srgbClr val="002060"/>
                </a:solidFill>
                <a:effectLst/>
                <a:latin typeface="Times New Roman" pitchFamily="18" charset="0"/>
                <a:ea typeface="Times New Roman" pitchFamily="18" charset="0"/>
                <a:cs typeface="Times New Roman" pitchFamily="18" charset="0"/>
              </a:rPr>
              <a:t>цефепим</a:t>
            </a:r>
            <a:r>
              <a:rPr kumimoji="0" lang="ru-RU" altLang="ja-JP" sz="2200" b="0" i="0" u="none" strike="noStrike" cap="none" normalizeH="0" baseline="0" dirty="0">
                <a:ln>
                  <a:noFill/>
                </a:ln>
                <a:solidFill>
                  <a:srgbClr val="002060"/>
                </a:solidFill>
                <a:effectLst/>
                <a:latin typeface="Times New Roman" pitchFamily="18" charset="0"/>
                <a:ea typeface="Times New Roman" pitchFamily="18" charset="0"/>
                <a:cs typeface="Times New Roman" pitchFamily="18" charset="0"/>
              </a:rPr>
              <a:t>) поколений; </a:t>
            </a:r>
            <a:endParaRPr kumimoji="0" lang="ru-RU" altLang="ja-JP" sz="2200" b="1" i="0" u="none" strike="noStrike" cap="none" normalizeH="0" baseline="0" dirty="0">
              <a:ln>
                <a:noFill/>
              </a:ln>
              <a:solidFill>
                <a:srgbClr val="002060"/>
              </a:solidFill>
              <a:effectLst/>
              <a:latin typeface="Times New Roman" pitchFamily="18"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altLang="ja-JP" sz="2200" b="0" i="0" u="none" strike="noStrike" cap="none" normalizeH="0" baseline="0" dirty="0">
                <a:ln>
                  <a:noFill/>
                </a:ln>
                <a:solidFill>
                  <a:srgbClr val="002060"/>
                </a:solidFill>
                <a:effectLst/>
                <a:latin typeface="Times New Roman" pitchFamily="18" charset="0"/>
                <a:ea typeface="Times New Roman" pitchFamily="18" charset="0"/>
                <a:cs typeface="Times New Roman" pitchFamily="18" charset="0"/>
              </a:rPr>
              <a:t>● Современные </a:t>
            </a:r>
            <a:r>
              <a:rPr kumimoji="0" lang="ru-RU" altLang="ja-JP" sz="2200" b="0" i="0" u="none" strike="noStrike" cap="none" normalizeH="0" baseline="0" dirty="0" err="1">
                <a:ln>
                  <a:noFill/>
                </a:ln>
                <a:solidFill>
                  <a:srgbClr val="002060"/>
                </a:solidFill>
                <a:effectLst/>
                <a:latin typeface="Times New Roman" pitchFamily="18" charset="0"/>
                <a:ea typeface="Times New Roman" pitchFamily="18" charset="0"/>
                <a:cs typeface="Times New Roman" pitchFamily="18" charset="0"/>
              </a:rPr>
              <a:t>аминогликозиды</a:t>
            </a:r>
            <a:r>
              <a:rPr kumimoji="0" lang="ru-RU" altLang="ja-JP" sz="2200" b="0" i="0" u="none" strike="noStrike" cap="none" normalizeH="0" baseline="0" dirty="0">
                <a:ln>
                  <a:noFill/>
                </a:ln>
                <a:solidFill>
                  <a:srgbClr val="002060"/>
                </a:solidFill>
                <a:effectLst/>
                <a:latin typeface="Times New Roman" pitchFamily="18" charset="0"/>
                <a:ea typeface="Times New Roman" pitchFamily="18" charset="0"/>
                <a:cs typeface="Times New Roman" pitchFamily="18" charset="0"/>
              </a:rPr>
              <a:t> (</a:t>
            </a:r>
            <a:r>
              <a:rPr kumimoji="0" lang="ru-RU" altLang="ja-JP" sz="2200" b="0" i="0" u="none" strike="noStrike" cap="none" normalizeH="0" baseline="0" dirty="0" err="1">
                <a:ln>
                  <a:noFill/>
                </a:ln>
                <a:solidFill>
                  <a:srgbClr val="002060"/>
                </a:solidFill>
                <a:effectLst/>
                <a:latin typeface="Times New Roman" pitchFamily="18" charset="0"/>
                <a:ea typeface="Times New Roman" pitchFamily="18" charset="0"/>
                <a:cs typeface="Times New Roman" pitchFamily="18" charset="0"/>
              </a:rPr>
              <a:t>тобрамицин</a:t>
            </a:r>
            <a:r>
              <a:rPr kumimoji="0" lang="ru-RU" altLang="ja-JP" sz="2200" b="0" i="0" u="none" strike="noStrike" cap="none" normalizeH="0" baseline="0" dirty="0">
                <a:ln>
                  <a:noFill/>
                </a:ln>
                <a:solidFill>
                  <a:srgbClr val="002060"/>
                </a:solidFill>
                <a:effectLst/>
                <a:latin typeface="Times New Roman" pitchFamily="18" charset="0"/>
                <a:ea typeface="Times New Roman" pitchFamily="18" charset="0"/>
                <a:cs typeface="Times New Roman" pitchFamily="18" charset="0"/>
              </a:rPr>
              <a:t>, </a:t>
            </a:r>
            <a:r>
              <a:rPr kumimoji="0" lang="ru-RU" altLang="ja-JP" sz="2200" b="0" i="0" u="none" strike="noStrike" cap="none" normalizeH="0" baseline="0" dirty="0" err="1">
                <a:ln>
                  <a:noFill/>
                </a:ln>
                <a:solidFill>
                  <a:srgbClr val="002060"/>
                </a:solidFill>
                <a:effectLst/>
                <a:latin typeface="Times New Roman" pitchFamily="18" charset="0"/>
                <a:ea typeface="Times New Roman" pitchFamily="18" charset="0"/>
                <a:cs typeface="Times New Roman" pitchFamily="18" charset="0"/>
              </a:rPr>
              <a:t>амикацин</a:t>
            </a:r>
            <a:r>
              <a:rPr kumimoji="0" lang="ru-RU" altLang="ja-JP" sz="2200" b="0" i="0" u="none" strike="noStrike" cap="none" normalizeH="0" baseline="0" dirty="0">
                <a:ln>
                  <a:noFill/>
                </a:ln>
                <a:solidFill>
                  <a:srgbClr val="002060"/>
                </a:solidFill>
                <a:effectLst/>
                <a:latin typeface="Times New Roman" pitchFamily="18" charset="0"/>
                <a:ea typeface="Times New Roman" pitchFamily="18" charset="0"/>
                <a:cs typeface="Times New Roman" pitchFamily="18" charset="0"/>
              </a:rPr>
              <a:t>); </a:t>
            </a:r>
            <a:endParaRPr lang="ru-RU" altLang="ja-JP" sz="2200" b="1" dirty="0">
              <a:solidFill>
                <a:srgbClr val="002060"/>
              </a:solidFill>
              <a:latin typeface="Times New Roman" pitchFamily="18"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altLang="ja-JP" sz="2200" b="0" i="0" u="none" strike="noStrike" cap="none" normalizeH="0" baseline="0" dirty="0">
                <a:ln>
                  <a:noFill/>
                </a:ln>
                <a:solidFill>
                  <a:srgbClr val="002060"/>
                </a:solidFill>
                <a:effectLst/>
                <a:latin typeface="Times New Roman" pitchFamily="18" charset="0"/>
                <a:ea typeface="Times New Roman" pitchFamily="18" charset="0"/>
                <a:cs typeface="Times New Roman" pitchFamily="18" charset="0"/>
              </a:rPr>
              <a:t>● Современные</a:t>
            </a:r>
            <a:r>
              <a:rPr kumimoji="0" lang="ru-RU" altLang="ja-JP" sz="2200" b="0" i="0" u="none" strike="noStrike" cap="none" normalizeH="0" dirty="0">
                <a:ln>
                  <a:noFill/>
                </a:ln>
                <a:solidFill>
                  <a:srgbClr val="002060"/>
                </a:solidFill>
                <a:effectLst/>
                <a:latin typeface="Times New Roman" pitchFamily="18" charset="0"/>
                <a:ea typeface="Times New Roman" pitchFamily="18" charset="0"/>
                <a:cs typeface="Times New Roman" pitchFamily="18" charset="0"/>
              </a:rPr>
              <a:t> </a:t>
            </a:r>
            <a:r>
              <a:rPr kumimoji="0" lang="ru-RU" altLang="ja-JP" sz="2200" b="0" i="0" u="none" strike="noStrike" cap="none" normalizeH="0" baseline="0" dirty="0" err="1">
                <a:ln>
                  <a:noFill/>
                </a:ln>
                <a:solidFill>
                  <a:srgbClr val="002060"/>
                </a:solidFill>
                <a:effectLst/>
                <a:latin typeface="Times New Roman" pitchFamily="18" charset="0"/>
                <a:ea typeface="Times New Roman" pitchFamily="18" charset="0"/>
                <a:cs typeface="Times New Roman" pitchFamily="18" charset="0"/>
              </a:rPr>
              <a:t>макролиды</a:t>
            </a:r>
            <a:r>
              <a:rPr kumimoji="0" lang="ru-RU" altLang="ja-JP" sz="2200" b="0" i="0" u="none" strike="noStrike" cap="none" normalizeH="0" baseline="0" dirty="0">
                <a:ln>
                  <a:noFill/>
                </a:ln>
                <a:solidFill>
                  <a:srgbClr val="002060"/>
                </a:solidFill>
                <a:effectLst/>
                <a:latin typeface="Times New Roman" pitchFamily="18" charset="0"/>
                <a:ea typeface="Times New Roman" pitchFamily="18" charset="0"/>
                <a:cs typeface="Times New Roman" pitchFamily="18" charset="0"/>
              </a:rPr>
              <a:t> (</a:t>
            </a:r>
            <a:r>
              <a:rPr kumimoji="0" lang="ru-RU" altLang="ja-JP" sz="2200" b="0" i="0" u="none" strike="noStrike" cap="none" normalizeH="0" baseline="0" dirty="0" err="1">
                <a:ln>
                  <a:noFill/>
                </a:ln>
                <a:solidFill>
                  <a:srgbClr val="002060"/>
                </a:solidFill>
                <a:effectLst/>
                <a:latin typeface="Times New Roman" pitchFamily="18" charset="0"/>
                <a:ea typeface="Times New Roman" pitchFamily="18" charset="0"/>
                <a:cs typeface="Times New Roman" pitchFamily="18" charset="0"/>
              </a:rPr>
              <a:t>кларитромицин</a:t>
            </a:r>
            <a:r>
              <a:rPr kumimoji="0" lang="ru-RU" altLang="ja-JP" sz="2200" b="0" i="0" u="none" strike="noStrike" cap="none" normalizeH="0" baseline="0" dirty="0">
                <a:ln>
                  <a:noFill/>
                </a:ln>
                <a:solidFill>
                  <a:srgbClr val="002060"/>
                </a:solidFill>
                <a:effectLst/>
                <a:latin typeface="Times New Roman" pitchFamily="18" charset="0"/>
                <a:ea typeface="Times New Roman" pitchFamily="18" charset="0"/>
                <a:cs typeface="Times New Roman" pitchFamily="18" charset="0"/>
              </a:rPr>
              <a:t>, </a:t>
            </a:r>
            <a:r>
              <a:rPr kumimoji="0" lang="ru-RU" altLang="ja-JP" sz="2200" b="0" i="0" u="none" strike="noStrike" cap="none" normalizeH="0" baseline="0" dirty="0" err="1">
                <a:ln>
                  <a:noFill/>
                </a:ln>
                <a:solidFill>
                  <a:srgbClr val="002060"/>
                </a:solidFill>
                <a:effectLst/>
                <a:latin typeface="Times New Roman" pitchFamily="18" charset="0"/>
                <a:ea typeface="Times New Roman" pitchFamily="18" charset="0"/>
                <a:cs typeface="Times New Roman" pitchFamily="18" charset="0"/>
              </a:rPr>
              <a:t>спирамицин</a:t>
            </a:r>
            <a:r>
              <a:rPr kumimoji="0" lang="ru-RU" altLang="ja-JP" sz="2200" b="0" i="0" u="none" strike="noStrike" cap="none" normalizeH="0" baseline="0" dirty="0">
                <a:ln>
                  <a:noFill/>
                </a:ln>
                <a:solidFill>
                  <a:srgbClr val="002060"/>
                </a:solidFill>
                <a:effectLst/>
                <a:latin typeface="Times New Roman" pitchFamily="18" charset="0"/>
                <a:ea typeface="Times New Roman" pitchFamily="18" charset="0"/>
                <a:cs typeface="Times New Roman" pitchFamily="18" charset="0"/>
              </a:rPr>
              <a:t>, </a:t>
            </a:r>
            <a:r>
              <a:rPr kumimoji="0" lang="ru-RU" altLang="ja-JP" sz="2200" b="0" i="0" u="none" strike="noStrike" cap="none" normalizeH="0" baseline="0" dirty="0" err="1">
                <a:ln>
                  <a:noFill/>
                </a:ln>
                <a:solidFill>
                  <a:srgbClr val="002060"/>
                </a:solidFill>
                <a:effectLst/>
                <a:latin typeface="Times New Roman" pitchFamily="18" charset="0"/>
                <a:ea typeface="Times New Roman" pitchFamily="18" charset="0"/>
                <a:cs typeface="Times New Roman" pitchFamily="18" charset="0"/>
              </a:rPr>
              <a:t>азитромицин</a:t>
            </a:r>
            <a:r>
              <a:rPr kumimoji="0" lang="ru-RU" altLang="ja-JP" sz="2200" b="0" i="0" u="none" strike="noStrike" cap="none" normalizeH="0" baseline="0" dirty="0">
                <a:ln>
                  <a:noFill/>
                </a:ln>
                <a:solidFill>
                  <a:srgbClr val="002060"/>
                </a:solidFill>
                <a:effectLst/>
                <a:latin typeface="Times New Roman" pitchFamily="18" charset="0"/>
                <a:ea typeface="Times New Roman" pitchFamily="18" charset="0"/>
                <a:cs typeface="Times New Roman" pitchFamily="18" charset="0"/>
              </a:rPr>
              <a:t>);</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ja-JP" sz="2200" b="0" i="0" u="none" strike="noStrike" cap="none" normalizeH="0" baseline="0" dirty="0">
                <a:ln>
                  <a:noFill/>
                </a:ln>
                <a:solidFill>
                  <a:srgbClr val="002060"/>
                </a:solidFill>
                <a:effectLst/>
                <a:latin typeface="Times New Roman" pitchFamily="18" charset="0"/>
                <a:ea typeface="Times New Roman" pitchFamily="18" charset="0"/>
                <a:cs typeface="Times New Roman" pitchFamily="18" charset="0"/>
              </a:rPr>
              <a:t>Другие антибактериальные препараты с учетом чувствительности возбудителя </a:t>
            </a:r>
            <a:endParaRPr kumimoji="0" lang="ru-RU" altLang="ja-JP" sz="2200" b="1" i="0" u="none" strike="noStrike" cap="none" normalizeH="0" baseline="0" dirty="0">
              <a:ln>
                <a:noFill/>
              </a:ln>
              <a:solidFill>
                <a:srgbClr val="002060"/>
              </a:solidFill>
              <a:effectLst/>
              <a:latin typeface="Times New Roman" pitchFamily="18"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altLang="ja-JP" sz="2200" b="0" i="0" u="none" strike="noStrike" cap="none" normalizeH="0" baseline="0" dirty="0">
                <a:ln>
                  <a:noFill/>
                </a:ln>
                <a:solidFill>
                  <a:srgbClr val="002060"/>
                </a:solidFill>
                <a:effectLst/>
                <a:latin typeface="Times New Roman" pitchFamily="18" charset="0"/>
                <a:ea typeface="Times New Roman" pitchFamily="18" charset="0"/>
                <a:cs typeface="Times New Roman" pitchFamily="18" charset="0"/>
              </a:rPr>
              <a:t>● Пневмококк - </a:t>
            </a:r>
            <a:r>
              <a:rPr kumimoji="0" lang="ru-RU" altLang="ja-JP" sz="2200" b="0" i="0" u="none" strike="noStrike" cap="none" normalizeH="0" baseline="0" dirty="0" err="1">
                <a:ln>
                  <a:noFill/>
                </a:ln>
                <a:solidFill>
                  <a:srgbClr val="002060"/>
                </a:solidFill>
                <a:effectLst/>
                <a:latin typeface="Times New Roman" pitchFamily="18" charset="0"/>
                <a:ea typeface="Times New Roman" pitchFamily="18" charset="0"/>
                <a:cs typeface="Times New Roman" pitchFamily="18" charset="0"/>
              </a:rPr>
              <a:t>бензилпенициллин</a:t>
            </a:r>
            <a:r>
              <a:rPr kumimoji="0" lang="ru-RU" altLang="ja-JP" sz="2200" b="0" i="0" u="none" strike="noStrike" cap="none" normalizeH="0" baseline="0" dirty="0">
                <a:ln>
                  <a:noFill/>
                </a:ln>
                <a:solidFill>
                  <a:srgbClr val="002060"/>
                </a:solidFill>
                <a:effectLst/>
                <a:latin typeface="Times New Roman" pitchFamily="18" charset="0"/>
                <a:ea typeface="Times New Roman" pitchFamily="18" charset="0"/>
                <a:cs typeface="Times New Roman" pitchFamily="18" charset="0"/>
              </a:rPr>
              <a:t>, </a:t>
            </a:r>
            <a:r>
              <a:rPr kumimoji="0" lang="ru-RU" altLang="ja-JP" sz="2200" b="0" i="0" u="none" strike="noStrike" cap="none" normalizeH="0" baseline="0" dirty="0" err="1">
                <a:ln>
                  <a:noFill/>
                </a:ln>
                <a:solidFill>
                  <a:srgbClr val="002060"/>
                </a:solidFill>
                <a:effectLst/>
                <a:latin typeface="Times New Roman" pitchFamily="18" charset="0"/>
                <a:ea typeface="Times New Roman" pitchFamily="18" charset="0"/>
                <a:cs typeface="Times New Roman" pitchFamily="18" charset="0"/>
              </a:rPr>
              <a:t>аминопенициллины</a:t>
            </a:r>
            <a:r>
              <a:rPr kumimoji="0" lang="ru-RU" altLang="ja-JP" sz="2200" b="0" i="0" u="none" strike="noStrike" cap="none" normalizeH="0" baseline="0" dirty="0">
                <a:ln>
                  <a:noFill/>
                </a:ln>
                <a:solidFill>
                  <a:srgbClr val="002060"/>
                </a:solidFill>
                <a:effectLst/>
                <a:latin typeface="Times New Roman" pitchFamily="18" charset="0"/>
                <a:ea typeface="Times New Roman" pitchFamily="18" charset="0"/>
                <a:cs typeface="Times New Roman" pitchFamily="18" charset="0"/>
              </a:rPr>
              <a:t> (в том числе защищенные), </a:t>
            </a:r>
            <a:r>
              <a:rPr kumimoji="0" lang="ru-RU" altLang="ja-JP" sz="2200" b="0" i="0" u="none" strike="noStrike" cap="none" normalizeH="0" baseline="0" dirty="0" err="1">
                <a:ln>
                  <a:noFill/>
                </a:ln>
                <a:solidFill>
                  <a:srgbClr val="002060"/>
                </a:solidFill>
                <a:effectLst/>
                <a:latin typeface="Times New Roman" pitchFamily="18" charset="0"/>
                <a:ea typeface="Times New Roman" pitchFamily="18" charset="0"/>
                <a:cs typeface="Times New Roman" pitchFamily="18" charset="0"/>
              </a:rPr>
              <a:t>макролиды</a:t>
            </a:r>
            <a:r>
              <a:rPr kumimoji="0" lang="ru-RU" altLang="ja-JP" sz="2200" b="0" i="0" u="none" strike="noStrike" cap="none" normalizeH="0" baseline="0" dirty="0">
                <a:ln>
                  <a:noFill/>
                </a:ln>
                <a:solidFill>
                  <a:srgbClr val="002060"/>
                </a:solidFill>
                <a:effectLst/>
                <a:latin typeface="Times New Roman" pitchFamily="18" charset="0"/>
                <a:ea typeface="Times New Roman" pitchFamily="18" charset="0"/>
                <a:cs typeface="Times New Roman" pitchFamily="18" charset="0"/>
              </a:rPr>
              <a:t>, парентеральные </a:t>
            </a:r>
            <a:r>
              <a:rPr kumimoji="0" lang="ru-RU" altLang="ja-JP" sz="2200" b="0" i="0" u="none" strike="noStrike" cap="none" normalizeH="0" baseline="0" dirty="0" err="1">
                <a:ln>
                  <a:noFill/>
                </a:ln>
                <a:solidFill>
                  <a:srgbClr val="002060"/>
                </a:solidFill>
                <a:effectLst/>
                <a:latin typeface="Times New Roman" pitchFamily="18" charset="0"/>
                <a:ea typeface="Times New Roman" pitchFamily="18" charset="0"/>
                <a:cs typeface="Times New Roman" pitchFamily="18" charset="0"/>
              </a:rPr>
              <a:t>цефалоспорины</a:t>
            </a:r>
            <a:r>
              <a:rPr kumimoji="0" lang="ru-RU" altLang="ja-JP" sz="2200" b="0" i="0" u="none" strike="noStrike" cap="none" normalizeH="0" baseline="0" dirty="0">
                <a:ln>
                  <a:noFill/>
                </a:ln>
                <a:solidFill>
                  <a:srgbClr val="002060"/>
                </a:solidFill>
                <a:effectLst/>
                <a:latin typeface="Times New Roman" pitchFamily="18" charset="0"/>
                <a:ea typeface="Times New Roman" pitchFamily="18" charset="0"/>
                <a:cs typeface="Times New Roman" pitchFamily="18" charset="0"/>
              </a:rPr>
              <a:t> III и IV поколений, </a:t>
            </a:r>
            <a:r>
              <a:rPr kumimoji="0" lang="ru-RU" altLang="ja-JP" sz="2200" b="0" i="0" u="none" strike="noStrike" cap="none" normalizeH="0" baseline="0" dirty="0" err="1">
                <a:ln>
                  <a:noFill/>
                </a:ln>
                <a:solidFill>
                  <a:srgbClr val="002060"/>
                </a:solidFill>
                <a:effectLst/>
                <a:latin typeface="Times New Roman" pitchFamily="18" charset="0"/>
                <a:ea typeface="Times New Roman" pitchFamily="18" charset="0"/>
                <a:cs typeface="Times New Roman" pitchFamily="18" charset="0"/>
              </a:rPr>
              <a:t>ванкомицин</a:t>
            </a:r>
            <a:r>
              <a:rPr kumimoji="0" lang="ru-RU" altLang="ja-JP" sz="2200" b="0" i="0" u="none" strike="noStrike" cap="none" normalizeH="0" baseline="0" dirty="0">
                <a:ln>
                  <a:noFill/>
                </a:ln>
                <a:solidFill>
                  <a:srgbClr val="002060"/>
                </a:solidFill>
                <a:effectLst/>
                <a:latin typeface="Times New Roman" pitchFamily="18" charset="0"/>
                <a:ea typeface="Times New Roman" pitchFamily="18" charset="0"/>
                <a:cs typeface="Times New Roman" pitchFamily="18" charset="0"/>
              </a:rPr>
              <a:t>, </a:t>
            </a:r>
            <a:r>
              <a:rPr kumimoji="0" lang="ru-RU" altLang="ja-JP" sz="2200" b="0" i="0" u="none" strike="noStrike" cap="none" normalizeH="0" baseline="0" dirty="0" err="1">
                <a:ln>
                  <a:noFill/>
                </a:ln>
                <a:solidFill>
                  <a:srgbClr val="002060"/>
                </a:solidFill>
                <a:effectLst/>
                <a:latin typeface="Times New Roman" pitchFamily="18" charset="0"/>
                <a:ea typeface="Times New Roman" pitchFamily="18" charset="0"/>
                <a:cs typeface="Times New Roman" pitchFamily="18" charset="0"/>
              </a:rPr>
              <a:t>карбапенемы</a:t>
            </a:r>
            <a:r>
              <a:rPr kumimoji="0" lang="ru-RU" altLang="ja-JP" sz="2200" b="0" i="0" u="none" strike="noStrike" cap="none" normalizeH="0" baseline="0" dirty="0">
                <a:ln>
                  <a:noFill/>
                </a:ln>
                <a:solidFill>
                  <a:srgbClr val="002060"/>
                </a:solidFill>
                <a:effectLst/>
                <a:latin typeface="Times New Roman" pitchFamily="18" charset="0"/>
                <a:ea typeface="Times New Roman" pitchFamily="18" charset="0"/>
                <a:cs typeface="Times New Roman" pitchFamily="18" charset="0"/>
              </a:rPr>
              <a:t>.</a:t>
            </a:r>
            <a:endParaRPr kumimoji="0" lang="ru-RU" altLang="ja-JP" sz="2200" b="1" i="0" u="none" strike="noStrike" cap="none" normalizeH="0" baseline="0" dirty="0">
              <a:ln>
                <a:noFill/>
              </a:ln>
              <a:solidFill>
                <a:srgbClr val="002060"/>
              </a:solidFill>
              <a:effectLst/>
              <a:latin typeface="Times New Roman" pitchFamily="18"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altLang="ja-JP" sz="22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Стафилококк - защищенные </a:t>
            </a:r>
            <a:r>
              <a:rPr kumimoji="0" lang="ru-RU" altLang="ja-JP" sz="22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аминопенициллины</a:t>
            </a:r>
            <a:r>
              <a:rPr kumimoji="0" lang="ru-RU" altLang="ja-JP" sz="22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ru-RU" altLang="ja-JP" sz="22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цефалоспорины</a:t>
            </a:r>
            <a:r>
              <a:rPr kumimoji="0" lang="ru-RU" altLang="ja-JP" sz="22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I и II поколений, в наиболее тяжелых случаях </a:t>
            </a:r>
            <a:r>
              <a:rPr kumimoji="0" lang="ru-RU" altLang="ja-JP" sz="22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ванкомицин</a:t>
            </a:r>
            <a:r>
              <a:rPr kumimoji="0" lang="ru-RU" altLang="ja-JP" sz="22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endParaRPr kumimoji="0" lang="ru-RU" altLang="ja-JP" sz="2200" b="0" i="0" u="none" strike="noStrike" cap="none" normalizeH="0" baseline="0" dirty="0">
              <a:ln>
                <a:noFill/>
              </a:ln>
              <a:solidFill>
                <a:srgbClr val="002060"/>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altLang="ja-JP" sz="22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Грамотрицательная палочковая флора - </a:t>
            </a:r>
            <a:r>
              <a:rPr kumimoji="0" lang="ru-RU" altLang="ja-JP" sz="22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цефалоспорины</a:t>
            </a:r>
            <a:r>
              <a:rPr kumimoji="0" lang="ru-RU" altLang="ja-JP" sz="22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III, IV поколения и </a:t>
            </a:r>
            <a:r>
              <a:rPr kumimoji="0" lang="ru-RU" altLang="ja-JP" sz="22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аминогликозиды</a:t>
            </a:r>
            <a:r>
              <a:rPr kumimoji="0" lang="ru-RU" altLang="ja-JP" sz="22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endParaRPr kumimoji="0" lang="ru-RU" altLang="ja-JP" sz="2200" b="0" i="0" u="none" strike="noStrike" cap="none" normalizeH="0" baseline="0" dirty="0">
              <a:ln>
                <a:noFill/>
              </a:ln>
              <a:solidFill>
                <a:srgbClr val="002060"/>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altLang="ja-JP" sz="22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Синегнойная палочка - </a:t>
            </a:r>
            <a:r>
              <a:rPr kumimoji="0" lang="ru-RU" altLang="ja-JP" sz="22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цефтазидим</a:t>
            </a:r>
            <a:r>
              <a:rPr kumimoji="0" lang="ru-RU" altLang="ja-JP" sz="22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ru-RU" altLang="ja-JP" sz="22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цефалоспорин</a:t>
            </a:r>
            <a:r>
              <a:rPr kumimoji="0" lang="ru-RU" altLang="ja-JP" sz="22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III поколения) в сочетании с </a:t>
            </a:r>
            <a:r>
              <a:rPr kumimoji="0" lang="ru-RU" altLang="ja-JP" sz="22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тобрамицином</a:t>
            </a:r>
            <a:r>
              <a:rPr kumimoji="0" lang="ru-RU" altLang="ja-JP" sz="22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ru-RU" altLang="ja-JP" sz="22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аминогликозид</a:t>
            </a:r>
            <a:r>
              <a:rPr kumimoji="0" lang="ru-RU" altLang="ja-JP" sz="22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а также </a:t>
            </a:r>
            <a:r>
              <a:rPr kumimoji="0" lang="ru-RU" altLang="ja-JP" sz="22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антипсевдомонадные</a:t>
            </a:r>
            <a:r>
              <a:rPr kumimoji="0" lang="ru-RU" altLang="ja-JP" sz="22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пенициллины (</a:t>
            </a:r>
            <a:r>
              <a:rPr kumimoji="0" lang="ru-RU" altLang="ja-JP" sz="22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карбенициллин</a:t>
            </a:r>
            <a:r>
              <a:rPr kumimoji="0" lang="ru-RU" altLang="ja-JP" sz="22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endParaRPr kumimoji="0" lang="ru-RU" altLang="ja-JP" sz="2200" b="0" i="0" u="none" strike="noStrike" cap="none" normalizeH="0" baseline="0" dirty="0">
              <a:ln>
                <a:noFill/>
              </a:ln>
              <a:solidFill>
                <a:srgbClr val="002060"/>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altLang="ja-JP" sz="22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Большинство </a:t>
            </a:r>
            <a:r>
              <a:rPr kumimoji="0" lang="ru-RU" altLang="ja-JP" sz="22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неклостридиальных</a:t>
            </a:r>
            <a:r>
              <a:rPr kumimoji="0" lang="ru-RU" altLang="ja-JP" sz="22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анаэробов - полусинтетические пенициллины и </a:t>
            </a:r>
            <a:r>
              <a:rPr kumimoji="0" lang="ru-RU" altLang="ja-JP" sz="22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метронидазол</a:t>
            </a:r>
            <a:r>
              <a:rPr kumimoji="0" lang="ru-RU" altLang="ja-JP" sz="22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endParaRPr kumimoji="0" lang="ru-RU" altLang="ja-JP" sz="2200" b="0" i="0" u="none" strike="noStrike" cap="none" normalizeH="0" baseline="0" dirty="0">
              <a:ln>
                <a:noFill/>
              </a:ln>
              <a:solidFill>
                <a:srgbClr val="002060"/>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altLang="ja-JP" sz="22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У тяжелых больных с невыясненной этиологией процесса следует начинать терапию с </a:t>
            </a:r>
            <a:r>
              <a:rPr kumimoji="0" lang="ru-RU" altLang="ja-JP" sz="22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карбапенемов</a:t>
            </a:r>
            <a:r>
              <a:rPr kumimoji="0" lang="ru-RU" altLang="ja-JP" sz="22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ru-RU" altLang="ja-JP" sz="22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тиенама</a:t>
            </a:r>
            <a:r>
              <a:rPr kumimoji="0" lang="ru-RU" altLang="ja-JP" sz="22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a:t>
            </a:r>
            <a:endParaRPr kumimoji="0" lang="ru-RU" altLang="ja-JP" sz="2200" b="0" i="0" u="none" strike="noStrike" cap="none" normalizeH="0" baseline="0" dirty="0">
              <a:ln>
                <a:noFill/>
              </a:ln>
              <a:solidFill>
                <a:srgbClr val="002060"/>
              </a:solidFill>
              <a:effectLst/>
              <a:latin typeface="Times New Roman" pitchFamily="18" charset="0"/>
              <a:cs typeface="Times New Roman" pitchFamily="18" charset="0"/>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Rectangle 1"/>
          <p:cNvSpPr>
            <a:spLocks noChangeArrowheads="1"/>
          </p:cNvSpPr>
          <p:nvPr/>
        </p:nvSpPr>
        <p:spPr bwMode="auto">
          <a:xfrm>
            <a:off x="609600" y="304800"/>
            <a:ext cx="11049000" cy="31393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ctr" defTabSz="914400" rtl="0" eaLnBrk="1" fontAlgn="base" latinLnBrk="0" hangingPunct="1">
              <a:lnSpc>
                <a:spcPct val="100000"/>
              </a:lnSpc>
              <a:spcBef>
                <a:spcPct val="0"/>
              </a:spcBef>
              <a:spcAft>
                <a:spcPct val="0"/>
              </a:spcAft>
              <a:buClrTx/>
              <a:buSzTx/>
              <a:buFontTx/>
              <a:buNone/>
              <a:tabLst/>
            </a:pPr>
            <a:r>
              <a:rPr kumimoji="0" lang="ru-RU" altLang="ja-JP" sz="2200" b="1" i="1"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Общие принципы лечения пневмоторакса</a:t>
            </a:r>
            <a:r>
              <a:rPr kumimoji="0" lang="ru-RU" altLang="ja-JP" sz="22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a:t>
            </a:r>
            <a:r>
              <a:rPr kumimoji="0" lang="ru-RU" altLang="ja-JP" sz="22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p>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altLang="ja-JP" sz="22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Все больные с пневмотораксом должны быть экстренно госпитализированы в хирургические, а, по возможности, в торакальные хирургические стационары.</a:t>
            </a:r>
            <a:endParaRPr kumimoji="0" lang="ru-RU" altLang="ja-JP" sz="2200" b="0" i="0" u="none" strike="noStrike" cap="none" normalizeH="0" baseline="0" dirty="0">
              <a:ln>
                <a:noFill/>
              </a:ln>
              <a:solidFill>
                <a:srgbClr val="002060"/>
              </a:solidFill>
              <a:effectLst/>
              <a:latin typeface="Times New Roman" pitchFamily="18" charset="0"/>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altLang="ja-JP" sz="22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Методы лечения спонтанного пневмоторакса: </a:t>
            </a:r>
            <a:endParaRPr kumimoji="0" lang="ru-RU" altLang="ja-JP" sz="2200" b="0" i="0" u="none" strike="noStrike" cap="none" normalizeH="0" baseline="0" dirty="0">
              <a:ln>
                <a:noFill/>
              </a:ln>
              <a:solidFill>
                <a:srgbClr val="002060"/>
              </a:solidFill>
              <a:effectLst/>
              <a:latin typeface="Times New Roman" pitchFamily="18" charset="0"/>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altLang="ja-JP" sz="22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ru-RU" altLang="ja-JP" sz="22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консервативный</a:t>
            </a:r>
            <a:r>
              <a:rPr kumimoji="0" lang="ru-RU" altLang="ja-JP" sz="22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 динамическое наблюдение; </a:t>
            </a:r>
            <a:endParaRPr kumimoji="0" lang="ru-RU" altLang="ja-JP" sz="2200" b="0" i="0" u="none" strike="noStrike" cap="none" normalizeH="0" baseline="0" dirty="0">
              <a:ln>
                <a:noFill/>
              </a:ln>
              <a:solidFill>
                <a:srgbClr val="002060"/>
              </a:solidFill>
              <a:effectLst/>
              <a:latin typeface="Times New Roman" pitchFamily="18" charset="0"/>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altLang="ja-JP" sz="22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ru-RU" altLang="ja-JP" sz="22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плевральная пункц</a:t>
            </a:r>
            <a:r>
              <a:rPr kumimoji="0" lang="ru-RU" altLang="ja-JP" sz="22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ия; </a:t>
            </a:r>
            <a:endParaRPr kumimoji="0" lang="ru-RU" altLang="ja-JP" sz="2200" b="0" i="0" u="none" strike="noStrike" cap="none" normalizeH="0" baseline="0" dirty="0">
              <a:ln>
                <a:noFill/>
              </a:ln>
              <a:solidFill>
                <a:srgbClr val="002060"/>
              </a:solidFill>
              <a:effectLst/>
              <a:latin typeface="Times New Roman" pitchFamily="18" charset="0"/>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altLang="ja-JP" sz="22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ru-RU" altLang="ja-JP" sz="22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дренирование плевральной полости</a:t>
            </a:r>
            <a:r>
              <a:rPr kumimoji="0" lang="ru-RU" altLang="ja-JP" sz="22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endParaRPr kumimoji="0" lang="ru-RU" altLang="ja-JP" sz="2200" b="0" i="0" u="none" strike="noStrike" cap="none" normalizeH="0" baseline="0" dirty="0">
              <a:ln>
                <a:noFill/>
              </a:ln>
              <a:solidFill>
                <a:srgbClr val="002060"/>
              </a:solidFill>
              <a:effectLst/>
              <a:latin typeface="Times New Roman" pitchFamily="18" charset="0"/>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altLang="ja-JP" sz="22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ru-RU" altLang="ja-JP" sz="22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химический </a:t>
            </a:r>
            <a:r>
              <a:rPr kumimoji="0" lang="ru-RU" altLang="ja-JP" sz="2200" b="1"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плевродез</a:t>
            </a:r>
            <a:r>
              <a:rPr kumimoji="0" lang="ru-RU" altLang="ja-JP" sz="22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через плевральный др</a:t>
            </a:r>
            <a:r>
              <a:rPr kumimoji="0" lang="ru-RU" altLang="ja-JP" sz="22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енаж; </a:t>
            </a:r>
            <a:endParaRPr kumimoji="0" lang="ru-RU" altLang="ja-JP" sz="2200" b="0" i="0" u="none" strike="noStrike" cap="none" normalizeH="0" baseline="0" dirty="0">
              <a:ln>
                <a:noFill/>
              </a:ln>
              <a:solidFill>
                <a:srgbClr val="002060"/>
              </a:solidFill>
              <a:effectLst/>
              <a:latin typeface="Times New Roman" pitchFamily="18" charset="0"/>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altLang="ja-JP" sz="22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ru-RU" altLang="ja-JP" sz="22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оперативное вмешательство</a:t>
            </a:r>
            <a:r>
              <a:rPr kumimoji="0" lang="ru-RU" altLang="ja-JP" sz="22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a:t>
            </a:r>
            <a:endParaRPr kumimoji="0" lang="ru-RU" altLang="ja-JP" sz="2200" b="0" i="0" u="none" strike="noStrike" cap="none" normalizeH="0" baseline="0" dirty="0">
              <a:ln>
                <a:noFill/>
              </a:ln>
              <a:solidFill>
                <a:srgbClr val="002060"/>
              </a:solidFill>
              <a:effectLst/>
              <a:latin typeface="Times New Roman" pitchFamily="18" charset="0"/>
              <a:cs typeface="Times New Roman" pitchFamily="18" charset="0"/>
            </a:endParaRPr>
          </a:p>
        </p:txBody>
      </p:sp>
      <p:pic>
        <p:nvPicPr>
          <p:cNvPr id="75778" name="Picture 2" descr="ÐÐ°ÑÑÐ¸Ð½ÐºÐ¸ Ð¿Ð¾ Ð·Ð°Ð¿ÑÐ¾ÑÑ Ð¿Ð½ÐµÐ²Ð¼Ð¾ÑÐ¾ÑÐ°ÐºÑ"/>
          <p:cNvPicPr>
            <a:picLocks noChangeAspect="1" noChangeArrowheads="1"/>
          </p:cNvPicPr>
          <p:nvPr/>
        </p:nvPicPr>
        <p:blipFill>
          <a:blip r:embed="rId2" cstate="print"/>
          <a:srcRect/>
          <a:stretch>
            <a:fillRect/>
          </a:stretch>
        </p:blipFill>
        <p:spPr bwMode="auto">
          <a:xfrm>
            <a:off x="4114800" y="3733799"/>
            <a:ext cx="3429000" cy="3113533"/>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вал 1"/>
          <p:cNvSpPr/>
          <p:nvPr/>
        </p:nvSpPr>
        <p:spPr>
          <a:xfrm>
            <a:off x="685800" y="914400"/>
            <a:ext cx="2895600" cy="1447800"/>
          </a:xfrm>
          <a:prstGeom prst="ellipse">
            <a:avLst/>
          </a:prstGeom>
          <a:solidFill>
            <a:srgbClr val="C5FDFD"/>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ru-RU" sz="2800" b="1" dirty="0">
                <a:solidFill>
                  <a:srgbClr val="002060"/>
                </a:solidFill>
                <a:latin typeface="Times New Roman" pitchFamily="18" charset="0"/>
                <a:cs typeface="Times New Roman" pitchFamily="18" charset="0"/>
              </a:rPr>
              <a:t>КАШЕЛЬ</a:t>
            </a:r>
          </a:p>
        </p:txBody>
      </p:sp>
      <p:sp>
        <p:nvSpPr>
          <p:cNvPr id="3" name="Прямоугольник 2"/>
          <p:cNvSpPr/>
          <p:nvPr/>
        </p:nvSpPr>
        <p:spPr>
          <a:xfrm>
            <a:off x="2438400" y="228600"/>
            <a:ext cx="8077200" cy="523220"/>
          </a:xfrm>
          <a:prstGeom prst="rect">
            <a:avLst/>
          </a:prstGeom>
        </p:spPr>
        <p:txBody>
          <a:bodyPr wrap="square">
            <a:spAutoFit/>
          </a:bodyPr>
          <a:lstStyle/>
          <a:p>
            <a:r>
              <a:rPr lang="ru-RU" sz="2800" b="1" dirty="0">
                <a:solidFill>
                  <a:srgbClr val="0070C0"/>
                </a:solidFill>
                <a:latin typeface="Times New Roman" pitchFamily="18" charset="0"/>
                <a:ea typeface="Calibri" pitchFamily="34" charset="0"/>
                <a:cs typeface="Times New Roman" pitchFamily="18" charset="0"/>
              </a:rPr>
              <a:t>Классификация кашля по продолжительности. </a:t>
            </a:r>
            <a:endParaRPr lang="ru-RU" sz="2800" b="1" dirty="0">
              <a:solidFill>
                <a:srgbClr val="0070C0"/>
              </a:solidFill>
            </a:endParaRPr>
          </a:p>
        </p:txBody>
      </p:sp>
      <p:cxnSp>
        <p:nvCxnSpPr>
          <p:cNvPr id="15" name="Прямая соединительная линия 14"/>
          <p:cNvCxnSpPr>
            <a:stCxn id="2" idx="4"/>
          </p:cNvCxnSpPr>
          <p:nvPr/>
        </p:nvCxnSpPr>
        <p:spPr>
          <a:xfrm rot="5400000">
            <a:off x="342900" y="4152900"/>
            <a:ext cx="3581400" cy="0"/>
          </a:xfrm>
          <a:prstGeom prst="line">
            <a:avLst/>
          </a:prstGeom>
          <a:ln/>
        </p:spPr>
        <p:style>
          <a:lnRef idx="3">
            <a:schemeClr val="accent6"/>
          </a:lnRef>
          <a:fillRef idx="0">
            <a:schemeClr val="accent6"/>
          </a:fillRef>
          <a:effectRef idx="2">
            <a:schemeClr val="accent6"/>
          </a:effectRef>
          <a:fontRef idx="minor">
            <a:schemeClr val="tx1"/>
          </a:fontRef>
        </p:style>
      </p:cxnSp>
      <p:cxnSp>
        <p:nvCxnSpPr>
          <p:cNvPr id="17" name="Прямая со стрелкой 16"/>
          <p:cNvCxnSpPr/>
          <p:nvPr/>
        </p:nvCxnSpPr>
        <p:spPr>
          <a:xfrm>
            <a:off x="2133600" y="2819400"/>
            <a:ext cx="2514600" cy="1588"/>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19" name="Скругленный прямоугольник 18"/>
          <p:cNvSpPr/>
          <p:nvPr/>
        </p:nvSpPr>
        <p:spPr>
          <a:xfrm>
            <a:off x="4724400" y="2438400"/>
            <a:ext cx="4800600" cy="762000"/>
          </a:xfrm>
          <a:prstGeom prst="roundRect">
            <a:avLst/>
          </a:prstGeom>
          <a:solidFill>
            <a:srgbClr val="C5FDFD"/>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ru-RU" sz="2800" dirty="0">
                <a:solidFill>
                  <a:srgbClr val="002060"/>
                </a:solidFill>
                <a:latin typeface="Times New Roman" pitchFamily="18" charset="0"/>
                <a:cs typeface="Times New Roman" pitchFamily="18" charset="0"/>
              </a:rPr>
              <a:t>Острый – менее 3 недель</a:t>
            </a:r>
          </a:p>
        </p:txBody>
      </p:sp>
      <p:cxnSp>
        <p:nvCxnSpPr>
          <p:cNvPr id="21" name="Прямая со стрелкой 20"/>
          <p:cNvCxnSpPr/>
          <p:nvPr/>
        </p:nvCxnSpPr>
        <p:spPr>
          <a:xfrm>
            <a:off x="2133600" y="4191000"/>
            <a:ext cx="2514600" cy="1588"/>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22" name="Скругленный прямоугольник 21"/>
          <p:cNvSpPr/>
          <p:nvPr/>
        </p:nvSpPr>
        <p:spPr>
          <a:xfrm>
            <a:off x="4724400" y="3581400"/>
            <a:ext cx="4953000" cy="1600200"/>
          </a:xfrm>
          <a:prstGeom prst="roundRect">
            <a:avLst/>
          </a:prstGeom>
          <a:solidFill>
            <a:srgbClr val="C5FDFD"/>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ru-RU" sz="2800" dirty="0" err="1">
                <a:solidFill>
                  <a:srgbClr val="002060"/>
                </a:solidFill>
                <a:latin typeface="Times New Roman" pitchFamily="18" charset="0"/>
                <a:cs typeface="Times New Roman" pitchFamily="18" charset="0"/>
              </a:rPr>
              <a:t>Подострый</a:t>
            </a:r>
            <a:r>
              <a:rPr lang="ru-RU" sz="2800" dirty="0">
                <a:solidFill>
                  <a:srgbClr val="002060"/>
                </a:solidFill>
                <a:latin typeface="Times New Roman" pitchFamily="18" charset="0"/>
                <a:cs typeface="Times New Roman" pitchFamily="18" charset="0"/>
              </a:rPr>
              <a:t>, </a:t>
            </a:r>
            <a:r>
              <a:rPr lang="ru-RU" sz="2800" dirty="0" err="1">
                <a:solidFill>
                  <a:srgbClr val="002060"/>
                </a:solidFill>
                <a:latin typeface="Times New Roman" pitchFamily="18" charset="0"/>
                <a:cs typeface="Times New Roman" pitchFamily="18" charset="0"/>
              </a:rPr>
              <a:t>поствирусный</a:t>
            </a:r>
            <a:r>
              <a:rPr lang="ru-RU" sz="2800" dirty="0">
                <a:solidFill>
                  <a:srgbClr val="002060"/>
                </a:solidFill>
                <a:latin typeface="Times New Roman" pitchFamily="18" charset="0"/>
                <a:cs typeface="Times New Roman" pitchFamily="18" charset="0"/>
              </a:rPr>
              <a:t>, постинфекционный от 3 до 8 недель</a:t>
            </a:r>
          </a:p>
        </p:txBody>
      </p:sp>
      <p:cxnSp>
        <p:nvCxnSpPr>
          <p:cNvPr id="24" name="Прямая со стрелкой 23"/>
          <p:cNvCxnSpPr/>
          <p:nvPr/>
        </p:nvCxnSpPr>
        <p:spPr>
          <a:xfrm>
            <a:off x="2133600" y="5943600"/>
            <a:ext cx="2438400" cy="1588"/>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25" name="Скругленный прямоугольник 24"/>
          <p:cNvSpPr/>
          <p:nvPr/>
        </p:nvSpPr>
        <p:spPr>
          <a:xfrm>
            <a:off x="4648200" y="5638800"/>
            <a:ext cx="4953000" cy="838200"/>
          </a:xfrm>
          <a:prstGeom prst="roundRect">
            <a:avLst/>
          </a:prstGeom>
          <a:solidFill>
            <a:srgbClr val="C5FDFD"/>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ru-RU" sz="2800" dirty="0">
                <a:solidFill>
                  <a:srgbClr val="002060"/>
                </a:solidFill>
                <a:latin typeface="Times New Roman" pitchFamily="18" charset="0"/>
                <a:cs typeface="Times New Roman" pitchFamily="18" charset="0"/>
              </a:rPr>
              <a:t>Хронический – более 8 недель</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Rectangle 1"/>
          <p:cNvSpPr>
            <a:spLocks noChangeArrowheads="1"/>
          </p:cNvSpPr>
          <p:nvPr/>
        </p:nvSpPr>
        <p:spPr bwMode="auto">
          <a:xfrm>
            <a:off x="533400" y="609600"/>
            <a:ext cx="10896600"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ctr" defTabSz="914400" rtl="0" eaLnBrk="1" fontAlgn="base" latinLnBrk="0" hangingPunct="1">
              <a:lnSpc>
                <a:spcPct val="100000"/>
              </a:lnSpc>
              <a:spcBef>
                <a:spcPct val="0"/>
              </a:spcBef>
              <a:spcAft>
                <a:spcPct val="0"/>
              </a:spcAft>
              <a:buClrTx/>
              <a:buSzTx/>
              <a:buFontTx/>
              <a:buNone/>
              <a:tabLst/>
            </a:pPr>
            <a:r>
              <a:rPr kumimoji="0" lang="ru-RU" altLang="ja-JP" sz="2400" b="1"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Тактика при обычном кровохарканье</a:t>
            </a:r>
            <a:endParaRPr kumimoji="0" lang="ru-RU" altLang="ja-JP" sz="2400" b="0" i="0" u="none" strike="noStrike" cap="none" normalizeH="0" baseline="0" dirty="0">
              <a:ln>
                <a:noFill/>
              </a:ln>
              <a:solidFill>
                <a:srgbClr val="002060"/>
              </a:solidFill>
              <a:effectLst/>
              <a:latin typeface="Times New Roman" pitchFamily="18" charset="0"/>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altLang="ja-JP" sz="24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Первоочередная задача — установление нозологического диагноза. Не следует предпринимать активные попытки лечения кровохарканья, пока не будет точно известна его причина.</a:t>
            </a:r>
            <a:endParaRPr kumimoji="0" lang="ru-RU" altLang="ja-JP" sz="2400" b="0" i="0" u="none" strike="noStrike" cap="none" normalizeH="0" baseline="0" dirty="0">
              <a:ln>
                <a:noFill/>
              </a:ln>
              <a:solidFill>
                <a:srgbClr val="002060"/>
              </a:solidFill>
              <a:effectLst/>
              <a:latin typeface="Times New Roman" pitchFamily="18" charset="0"/>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altLang="ja-JP" sz="24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После сбора анамнеза и </a:t>
            </a:r>
            <a:r>
              <a:rPr kumimoji="0" lang="ru-RU" altLang="ja-JP" sz="24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физикального</a:t>
            </a:r>
            <a:r>
              <a:rPr kumimoji="0" lang="ru-RU" altLang="ja-JP" sz="24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осмотра можно назначить оксигенотерапию и дать малые дозы седативных препаратов, чтобы не подавить кашлевой рефлекс. Пациентов с рецидивирующим кровохарканьем для уточнения диагноза желательно госпитализировать, для проведения бронхоскопии.</a:t>
            </a:r>
            <a:endParaRPr kumimoji="0" lang="ru-RU" altLang="ja-JP" sz="2400" b="0" i="0" u="none" strike="noStrike" cap="none" normalizeH="0" baseline="0" dirty="0">
              <a:ln>
                <a:noFill/>
              </a:ln>
              <a:solidFill>
                <a:srgbClr val="002060"/>
              </a:solidFill>
              <a:effectLst/>
              <a:latin typeface="Times New Roman" pitchFamily="18" charset="0"/>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altLang="ja-JP" sz="24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Если кровохарканье произошло впервые, или диагноз уже известен (например, рак лёгкого или бронхоэктатическая болезнь), а состояние больного стабильное, то госпитализация не требуется. Тем не менее, пациент нуждается в наблюдении.</a:t>
            </a:r>
            <a:endParaRPr kumimoji="0" lang="ru-RU" altLang="ja-JP" sz="2400" b="0" i="0" u="none" strike="noStrike" cap="none" normalizeH="0" baseline="0" dirty="0">
              <a:ln>
                <a:noFill/>
              </a:ln>
              <a:solidFill>
                <a:srgbClr val="002060"/>
              </a:solidFill>
              <a:effectLst/>
              <a:latin typeface="Times New Roman" pitchFamily="18" charset="0"/>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altLang="ja-JP" sz="24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При кровохарканье лечат основное заболевание. Для симптоматического лечения можно назначить </a:t>
            </a:r>
            <a:r>
              <a:rPr kumimoji="0" lang="ru-RU" altLang="ja-JP" sz="24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транексамовую</a:t>
            </a:r>
            <a:r>
              <a:rPr kumimoji="0" lang="ru-RU" altLang="ja-JP" sz="24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кислоту (</a:t>
            </a:r>
            <a:r>
              <a:rPr kumimoji="0" lang="ru-RU" altLang="ja-JP" sz="24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транексам</a:t>
            </a:r>
            <a:r>
              <a:rPr kumimoji="0" lang="ru-RU" altLang="ja-JP" sz="24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a:t>
            </a:r>
            <a:r>
              <a:rPr kumimoji="0" lang="ru-RU" altLang="ja-JP" sz="2400" b="0" i="0" u="none" strike="noStrike" cap="none" normalizeH="0" baseline="0" dirty="0" err="1">
                <a:ln>
                  <a:noFill/>
                </a:ln>
                <a:solidFill>
                  <a:srgbClr val="002060"/>
                </a:solidFill>
                <a:effectLst/>
                <a:latin typeface="Times New Roman" pitchFamily="18" charset="0"/>
                <a:ea typeface="Calibri" pitchFamily="34" charset="0"/>
                <a:cs typeface="Times New Roman" pitchFamily="18" charset="0"/>
              </a:rPr>
              <a:t>циклокапрон</a:t>
            </a:r>
            <a:r>
              <a:rPr kumimoji="0" lang="ru-RU" altLang="ja-JP" sz="24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 по 250-500 мг 3-4 раза в сутки.</a:t>
            </a:r>
            <a:endParaRPr kumimoji="0" lang="ru-RU" altLang="ja-JP" sz="2400" b="0" i="0" u="none" strike="noStrike" cap="none" normalizeH="0" baseline="0" dirty="0">
              <a:ln>
                <a:noFill/>
              </a:ln>
              <a:solidFill>
                <a:srgbClr val="002060"/>
              </a:solidFill>
              <a:effectLst/>
              <a:latin typeface="Times New Roman" pitchFamily="18" charset="0"/>
              <a:cs typeface="Times New Roman" pitchFamily="18" charset="0"/>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2" descr="ÐÐ¾ÑÐ¾Ð¶ÐµÐµ Ð¸Ð·Ð¾Ð±ÑÐ°Ð¶ÐµÐ½Ð¸Ðµ"/>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
        <p:nvSpPr>
          <p:cNvPr id="4" name="Прямоугольник 3"/>
          <p:cNvSpPr/>
          <p:nvPr/>
        </p:nvSpPr>
        <p:spPr>
          <a:xfrm>
            <a:off x="3962400" y="5715000"/>
            <a:ext cx="7895367" cy="923330"/>
          </a:xfrm>
          <a:prstGeom prst="rect">
            <a:avLst/>
          </a:prstGeom>
        </p:spPr>
        <p:txBody>
          <a:bodyPr wrap="none">
            <a:spAutoFit/>
          </a:bodyPr>
          <a:lstStyle/>
          <a:p>
            <a:r>
              <a:rPr lang="ru-RU" altLang="ja-JP" sz="5400" b="1" dirty="0">
                <a:solidFill>
                  <a:srgbClr val="00206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Благодарю за внимание!</a:t>
            </a:r>
            <a:endParaRPr lang="ru-RU" sz="5400" b="1" dirty="0">
              <a:solidFill>
                <a:srgbClr val="002060"/>
              </a:solidFill>
              <a:effectLst>
                <a:outerShdw blurRad="38100" dist="38100" dir="2700000" algn="tl">
                  <a:srgbClr val="000000">
                    <a:alpha val="43137"/>
                  </a:srgbClr>
                </a:outerShdw>
              </a:effectLst>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Яркая">
  <a:themeElements>
    <a:clrScheme name="Яркая">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Яркая">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Яркая">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6515</TotalTime>
  <Words>9688</Words>
  <Application>Microsoft Office PowerPoint</Application>
  <PresentationFormat>Широкоэкранный</PresentationFormat>
  <Paragraphs>709</Paragraphs>
  <Slides>91</Slides>
  <Notes>0</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91</vt:i4>
      </vt:variant>
    </vt:vector>
  </HeadingPairs>
  <TitlesOfParts>
    <vt:vector size="99" baseType="lpstr">
      <vt:lpstr>Arial</vt:lpstr>
      <vt:lpstr>Calibri</vt:lpstr>
      <vt:lpstr>Century Gothic</vt:lpstr>
      <vt:lpstr>Times New Roman</vt:lpstr>
      <vt:lpstr>Verdana</vt:lpstr>
      <vt:lpstr>Wingdings</vt:lpstr>
      <vt:lpstr>Wingdings 2</vt:lpstr>
      <vt:lpstr>Яркая</vt:lpstr>
      <vt:lpstr>Основные симптомы и синдромы при патологии органов дыхания, дифференциальная диагностика, принципы лечения.</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Алгоритм диагностических мероприятий  у больных с хроническим кашлем</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subject>Профессиональная астма</dc:subject>
  <dc:creator>Пупышев А.В.</dc:creator>
  <cp:keywords>астма, профессия</cp:keywords>
  <cp:lastModifiedBy>hp-pc</cp:lastModifiedBy>
  <cp:revision>407</cp:revision>
  <dcterms:created xsi:type="dcterms:W3CDTF">2018-12-09T17:54:00Z</dcterms:created>
  <dcterms:modified xsi:type="dcterms:W3CDTF">2020-12-23T15:42:18Z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2017-02-13T00:00:00Z</vt:filetime>
  </property>
  <property fmtid="{D5CDD505-2E9C-101B-9397-08002B2CF9AE}" pid="3" name="Creator">
    <vt:lpwstr>Microsoft® PowerPoint® 2013</vt:lpwstr>
  </property>
  <property fmtid="{D5CDD505-2E9C-101B-9397-08002B2CF9AE}" pid="4" name="LastSaved">
    <vt:filetime>2018-12-09T00:00:00Z</vt:filetime>
  </property>
</Properties>
</file>