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318" r:id="rId4"/>
    <p:sldId id="319" r:id="rId5"/>
    <p:sldId id="32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90" r:id="rId32"/>
    <p:sldId id="292" r:id="rId33"/>
    <p:sldId id="293" r:id="rId34"/>
    <p:sldId id="295" r:id="rId35"/>
    <p:sldId id="296" r:id="rId36"/>
    <p:sldId id="306" r:id="rId37"/>
    <p:sldId id="307" r:id="rId38"/>
    <p:sldId id="311" r:id="rId39"/>
    <p:sldId id="312" r:id="rId40"/>
    <p:sldId id="313" r:id="rId41"/>
    <p:sldId id="314" r:id="rId42"/>
    <p:sldId id="315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328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6" r:id="rId59"/>
    <p:sldId id="337" r:id="rId60"/>
    <p:sldId id="317" r:id="rId6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A1965E-544D-4F19-905E-58C514350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D9C99B-13BC-469E-B0A3-4D55674B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FAA3EB-041A-4F14-B94E-AF3A9C88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08B06E-6F0F-4321-971C-E163B3A9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4D2710-6BFE-431D-A033-6611B4AB9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20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B10AB-F5CC-4F29-8E62-1AC906A0F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6410D1-03ED-4E54-B349-DD41FC694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0FE691-55CC-4244-B948-DDEB6A57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FD7F4B-FA9A-4C92-9DE1-7EFBBED4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80E369-CA2F-4F2F-9C17-D0D50725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47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B230324-65C4-4AE4-B0B3-E14C3D700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0BE330-5BA0-4FDD-988E-0C58E6F0A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6B5DFA-EA04-491C-88ED-CBF227D1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F71DA9-85DA-4E19-A04F-06B2E03DE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7C945E-8B8D-43E0-AF94-9325E41E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67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9621B-D520-4137-ACEF-890D733A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4B2872-637B-408D-B6FF-65E021B5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64EBC3-3CC1-4AE9-BA83-B7AE1C50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022797-3C77-4AA1-932E-B1D5485EE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B92693-FA3D-42CF-8200-7FE3BBD79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36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5FF4E9-B14B-4C29-900E-A18F5E2A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8D69B-C1DA-4813-8BA7-80D27096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FACE16-3833-4597-93C5-96CD86DED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2FB81D-90A2-4214-85BE-0F8724DD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3C5EEF-3314-4F77-BE78-2F0BDC6B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97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275DF6-C130-4A24-9AC3-531538DB9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19ECBF-45CC-4354-ACB2-A7372336B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2BF94B-4F9B-41AA-9849-937AB5C44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E4EAFD-4D7B-4FBA-8B8A-A6C03A9A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8903DD-342E-43BB-93C7-215FBF6A6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D8B180-3DF9-4131-B5DA-7703B364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3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A7FB56-8B43-4B3A-9373-CC16F9560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5304CE-4846-445F-8EA8-0741FFEA6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48819C-63E1-4A2F-91B7-C7D49A61E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8359CC1-44FA-4EB9-AA37-C83B2FF4D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EC126-B0DF-49FD-8C08-5685D8CC4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6A76581-4C36-492D-9CA1-486A5456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3F2A76-DC07-4F9A-B585-FD90A71E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5E68E8-32D5-489E-A673-25D2736D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7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0EBAC-F4BB-4443-86DD-BA38BEDA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B5B7FC-10AB-49EE-8959-B58D386EB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B65915-EAE1-4D47-820A-38EA46D1E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DA0CCE-77B6-4221-890D-EEC580F6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3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788AA23-C6AD-493F-8398-8B6711C6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063189-64F8-4CB1-BBDF-291C6F50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66E0C1-5D53-4051-B474-0E28807DB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61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B7590-F6B4-48F9-A4D3-A3218CF67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42CA2F-ACC7-4F6B-99F6-CCFCF37EB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7686CF-284C-4E18-A8E3-F3B19D5C5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43891A-0D9E-48C9-88AF-B591A987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032787-D18D-40AC-8287-62160ABE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0DE8D0-B44E-4F17-BA3A-BED02693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92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857F74-86B9-467C-99D4-57D0A325B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67A50E-0818-4A26-835D-4D92E58CA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1022E24-3A54-4093-A24E-A73C98B00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742108-D5AB-4A54-A183-D4F6435D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5EC59-5691-49AD-BD75-776FE8E52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324CDE-82B1-46A1-A45C-736ECFC0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8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A0336-A334-4B40-B735-A97BE40A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9BA774-A9CF-474F-9872-0C32D525F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DF40BE-0ED5-4246-B497-A16BD87B0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7C31C-890C-4AC8-9384-3C3AE4B4C25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D354F8-E0EC-44C3-A366-CCA1EA4A4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4AAA0D-A37A-43F3-86CF-3A6B8F731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19EE0-CFA6-42B6-BD4C-1C0EAA080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sgeotar.ru/pharma_mnn/132.html?XFrom=www.rosmedlib.ru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sgeotar.ru/pharma_mnn/1192.html?XFrom=www.rosmedlib.ru" TargetMode="External"/><Relationship Id="rId2" Type="http://schemas.openxmlformats.org/officeDocument/2006/relationships/hyperlink" Target="http://www.lsgeotar.ru/pharma_mnn/1666.html?XFrom=www.rosmedlib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sgeotar.ru/pharma_mnn/1836.html?XFrom=www.rosmedlib.ru" TargetMode="Externa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sgeotar.ru/pharma_mnn/1245.html?XFrom=www.rosmedlib.ru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sgeotar.ru/pharma_mnn/2507.html?XFrom=www.rosmedlib.ru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sgeotar.ru/pharma_mnn/1245.html?XFrom=www.rosmedlib.ru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1052737"/>
            <a:ext cx="7772400" cy="2910185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CC0000"/>
                </a:solidFill>
                <a:latin typeface="Arial Unicode MS" pitchFamily="34" charset="-128"/>
              </a:rPr>
              <a:t>Оренбургский государственный </a:t>
            </a:r>
            <a:br>
              <a:rPr lang="ru-RU" sz="3100" b="1" dirty="0">
                <a:solidFill>
                  <a:srgbClr val="CC0000"/>
                </a:solidFill>
                <a:latin typeface="Arial Unicode MS" pitchFamily="34" charset="-128"/>
              </a:rPr>
            </a:br>
            <a:r>
              <a:rPr lang="ru-RU" sz="3100" b="1" dirty="0">
                <a:solidFill>
                  <a:srgbClr val="CC0000"/>
                </a:solidFill>
                <a:latin typeface="Arial Unicode MS" pitchFamily="34" charset="-128"/>
              </a:rPr>
              <a:t>медицинский университет</a:t>
            </a:r>
            <a:br>
              <a:rPr lang="ru-RU" b="1" dirty="0">
                <a:solidFill>
                  <a:srgbClr val="CC0000"/>
                </a:solidFill>
                <a:latin typeface="Calibri" pitchFamily="34" charset="0"/>
              </a:rPr>
            </a:br>
            <a:br>
              <a:rPr lang="ru-RU" b="1" dirty="0">
                <a:latin typeface="Calibri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Calibri" pitchFamily="34" charset="0"/>
              </a:rPr>
              <a:t>Анемический синдром </a:t>
            </a:r>
            <a:br>
              <a:rPr lang="ru-RU" sz="36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Calibri" pitchFamily="34" charset="0"/>
              </a:rPr>
              <a:t>в практике врача поликлиники. </a:t>
            </a:r>
            <a:br>
              <a:rPr lang="ru-RU" sz="36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Calibri" pitchFamily="34" charset="0"/>
              </a:rPr>
              <a:t>Профессиональные заболевания кроветворной системы. </a:t>
            </a:r>
            <a:br>
              <a:rPr lang="ru-RU" sz="3600" b="1" dirty="0">
                <a:solidFill>
                  <a:schemeClr val="tx2"/>
                </a:solidFill>
                <a:latin typeface="Calibri" pitchFamily="34" charset="0"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endParaRPr lang="ru-RU" sz="20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endParaRPr lang="ru-RU" sz="20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endParaRPr lang="ru-RU" sz="20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О.Ю. Майко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профессор кафедры поликлинической терапии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r">
              <a:lnSpc>
                <a:spcPct val="90000"/>
              </a:lnSpc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endParaRPr lang="ru-RU" sz="2000" b="1" dirty="0"/>
          </a:p>
          <a:p>
            <a:pPr algn="r">
              <a:lnSpc>
                <a:spcPct val="90000"/>
              </a:lnSpc>
            </a:pPr>
            <a:r>
              <a:rPr lang="ru-RU" sz="2000" b="1" dirty="0"/>
              <a:t> </a:t>
            </a:r>
          </a:p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80133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Классификация анемий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9800" b="1" dirty="0">
                <a:solidFill>
                  <a:srgbClr val="FF0000"/>
                </a:solidFill>
              </a:rPr>
              <a:t>2) Приобретенные гемолитические анемии:</a:t>
            </a:r>
          </a:p>
          <a:p>
            <a:r>
              <a:rPr lang="ru-RU" sz="7000" b="1" dirty="0">
                <a:solidFill>
                  <a:srgbClr val="002060"/>
                </a:solidFill>
              </a:rPr>
              <a:t>связанные с воздействием антител (</a:t>
            </a:r>
            <a:r>
              <a:rPr lang="ru-RU" sz="7000" b="1" dirty="0" err="1">
                <a:solidFill>
                  <a:srgbClr val="002060"/>
                </a:solidFill>
              </a:rPr>
              <a:t>изоиммунные</a:t>
            </a:r>
            <a:r>
              <a:rPr lang="ru-RU" sz="7000" b="1" dirty="0">
                <a:solidFill>
                  <a:srgbClr val="002060"/>
                </a:solidFill>
              </a:rPr>
              <a:t>, </a:t>
            </a:r>
            <a:r>
              <a:rPr lang="ru-RU" sz="7000" b="1" dirty="0" err="1">
                <a:solidFill>
                  <a:srgbClr val="002060"/>
                </a:solidFill>
              </a:rPr>
              <a:t>трансиммунные</a:t>
            </a:r>
            <a:r>
              <a:rPr lang="ru-RU" sz="7000" b="1" dirty="0">
                <a:solidFill>
                  <a:srgbClr val="002060"/>
                </a:solidFill>
              </a:rPr>
              <a:t>, </a:t>
            </a:r>
            <a:r>
              <a:rPr lang="ru-RU" sz="7000" b="1" dirty="0" err="1">
                <a:solidFill>
                  <a:srgbClr val="002060"/>
                </a:solidFill>
              </a:rPr>
              <a:t>гетероиммуные</a:t>
            </a:r>
            <a:r>
              <a:rPr lang="ru-RU" sz="7000" b="1" dirty="0">
                <a:solidFill>
                  <a:srgbClr val="002060"/>
                </a:solidFill>
              </a:rPr>
              <a:t>, аутоиммунные);</a:t>
            </a:r>
          </a:p>
          <a:p>
            <a:r>
              <a:rPr lang="ru-RU" sz="7000" b="1" dirty="0">
                <a:solidFill>
                  <a:srgbClr val="002060"/>
                </a:solidFill>
              </a:rPr>
              <a:t>связанные с изменением структуры мембраны, обусловленные соматической мутацией (болезнь </a:t>
            </a:r>
            <a:r>
              <a:rPr lang="ru-RU" sz="7000" b="1" dirty="0" err="1">
                <a:solidFill>
                  <a:srgbClr val="002060"/>
                </a:solidFill>
              </a:rPr>
              <a:t>Маркиафавы-Микели</a:t>
            </a:r>
            <a:r>
              <a:rPr lang="ru-RU" sz="7000" b="1" dirty="0">
                <a:solidFill>
                  <a:srgbClr val="002060"/>
                </a:solidFill>
              </a:rPr>
              <a:t>);</a:t>
            </a:r>
          </a:p>
          <a:p>
            <a:r>
              <a:rPr lang="ru-RU" sz="7000" b="1" dirty="0">
                <a:solidFill>
                  <a:srgbClr val="002060"/>
                </a:solidFill>
              </a:rPr>
              <a:t>связанные с механическим повреждением оболочки эритроцитов: маршевая (в сосудах стопы), при искусственном клапане сердца;</a:t>
            </a:r>
          </a:p>
          <a:p>
            <a:r>
              <a:rPr lang="ru-RU" sz="7000" b="1" dirty="0">
                <a:solidFill>
                  <a:srgbClr val="002060"/>
                </a:solidFill>
              </a:rPr>
              <a:t>обусловленные химическим повреждением эритроцитов;</a:t>
            </a:r>
          </a:p>
          <a:p>
            <a:r>
              <a:rPr lang="ru-RU" sz="7000" b="1" dirty="0">
                <a:solidFill>
                  <a:srgbClr val="002060"/>
                </a:solidFill>
              </a:rPr>
              <a:t>обусловленные недостатком витаминов (В12, фолиевой кислоты);</a:t>
            </a:r>
          </a:p>
          <a:p>
            <a:r>
              <a:rPr lang="ru-RU" sz="7000" b="1" dirty="0">
                <a:solidFill>
                  <a:srgbClr val="002060"/>
                </a:solidFill>
              </a:rPr>
              <a:t>Обусловленные разрушением эритроцитов паразитами (плазмодии малярии).</a:t>
            </a:r>
          </a:p>
        </p:txBody>
      </p:sp>
    </p:spTree>
    <p:extLst>
      <p:ext uri="{BB962C8B-B14F-4D97-AF65-F5344CB8AC3E}">
        <p14:creationId xmlns:p14="http://schemas.microsoft.com/office/powerpoint/2010/main" val="3112006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зависимости </a:t>
            </a:r>
            <a:r>
              <a:rPr lang="ru-RU" b="1" u="sng" dirty="0">
                <a:solidFill>
                  <a:srgbClr val="FF0000"/>
                </a:solidFill>
              </a:rPr>
              <a:t>от диаметра </a:t>
            </a:r>
            <a:r>
              <a:rPr lang="ru-RU" b="1" dirty="0">
                <a:solidFill>
                  <a:srgbClr val="002060"/>
                </a:solidFill>
              </a:rPr>
              <a:t>эритроцита: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err="1">
                <a:solidFill>
                  <a:srgbClr val="002060"/>
                </a:solidFill>
              </a:rPr>
              <a:t>микроцитарные</a:t>
            </a:r>
            <a:r>
              <a:rPr lang="ru-RU" sz="36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3600" b="1" dirty="0" err="1">
                <a:solidFill>
                  <a:srgbClr val="002060"/>
                </a:solidFill>
              </a:rPr>
              <a:t>нормоцитарные</a:t>
            </a:r>
            <a:r>
              <a:rPr lang="ru-RU" sz="36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3600" b="1" dirty="0" err="1">
                <a:solidFill>
                  <a:srgbClr val="002060"/>
                </a:solidFill>
              </a:rPr>
              <a:t>макроцитарные</a:t>
            </a:r>
            <a:r>
              <a:rPr lang="ru-RU" sz="3600" b="1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490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По уровню гемоглобина </a:t>
            </a:r>
            <a:r>
              <a:rPr lang="ru-RU" b="1" dirty="0">
                <a:solidFill>
                  <a:srgbClr val="002060"/>
                </a:solidFill>
              </a:rPr>
              <a:t>определяют степень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тяжести анемии: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>(П.М. Альперин, Ю.Г. </a:t>
            </a:r>
            <a:r>
              <a:rPr lang="ru-RU" sz="2700" b="1" dirty="0" err="1">
                <a:solidFill>
                  <a:srgbClr val="002060"/>
                </a:solidFill>
              </a:rPr>
              <a:t>Митерев</a:t>
            </a:r>
            <a:r>
              <a:rPr lang="ru-RU" sz="2700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2924945"/>
            <a:ext cx="8229600" cy="3201219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легкие (гемоглобин 119 – 91 г/л)</a:t>
            </a:r>
          </a:p>
          <a:p>
            <a:r>
              <a:rPr lang="ru-RU" b="1" dirty="0">
                <a:solidFill>
                  <a:srgbClr val="002060"/>
                </a:solidFill>
              </a:rPr>
              <a:t>средней тяжести (гемоглобин 90-70 г/л)</a:t>
            </a:r>
          </a:p>
          <a:p>
            <a:r>
              <a:rPr lang="ru-RU" b="1" dirty="0">
                <a:solidFill>
                  <a:srgbClr val="002060"/>
                </a:solidFill>
              </a:rPr>
              <a:t>тяжелые (гемоглобин менее 70 г/л)</a:t>
            </a:r>
          </a:p>
        </p:txBody>
      </p:sp>
    </p:spTree>
    <p:extLst>
      <p:ext uri="{BB962C8B-B14F-4D97-AF65-F5344CB8AC3E}">
        <p14:creationId xmlns:p14="http://schemas.microsoft.com/office/powerpoint/2010/main" val="1806724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По способности костного мозга к </a:t>
            </a:r>
            <a:r>
              <a:rPr lang="ru-RU" b="1" u="sng" dirty="0">
                <a:solidFill>
                  <a:srgbClr val="FF0000"/>
                </a:solidFill>
              </a:rPr>
              <a:t>продукции новых эритроцитов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Регенераторные анемии </a:t>
            </a:r>
            <a:r>
              <a:rPr lang="ru-RU" dirty="0">
                <a:solidFill>
                  <a:srgbClr val="002060"/>
                </a:solidFill>
              </a:rPr>
              <a:t>(способность костного мозга сохранена)</a:t>
            </a:r>
          </a:p>
          <a:p>
            <a:r>
              <a:rPr lang="ru-RU" b="1" i="1" dirty="0" err="1">
                <a:solidFill>
                  <a:srgbClr val="002060"/>
                </a:solidFill>
              </a:rPr>
              <a:t>Гипо</a:t>
            </a:r>
            <a:r>
              <a:rPr lang="ru-RU" b="1" i="1" dirty="0">
                <a:solidFill>
                  <a:srgbClr val="002060"/>
                </a:solidFill>
              </a:rPr>
              <a:t>- и </a:t>
            </a:r>
            <a:r>
              <a:rPr lang="ru-RU" b="1" i="1" dirty="0" err="1">
                <a:solidFill>
                  <a:srgbClr val="002060"/>
                </a:solidFill>
              </a:rPr>
              <a:t>арегенераторные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(с частичной или полной утратой способности костного мозга к </a:t>
            </a:r>
            <a:r>
              <a:rPr lang="ru-RU" dirty="0" err="1">
                <a:solidFill>
                  <a:srgbClr val="002060"/>
                </a:solidFill>
              </a:rPr>
              <a:t>эритропоэзу</a:t>
            </a:r>
            <a:r>
              <a:rPr lang="ru-RU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ru-RU" b="1" u="sng" dirty="0">
                <a:solidFill>
                  <a:srgbClr val="002060"/>
                </a:solidFill>
              </a:rPr>
              <a:t>Содержание </a:t>
            </a:r>
            <a:r>
              <a:rPr lang="ru-RU" b="1" u="sng" dirty="0" err="1">
                <a:solidFill>
                  <a:srgbClr val="002060"/>
                </a:solidFill>
              </a:rPr>
              <a:t>ретикулоцитов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r>
              <a:rPr lang="ru-RU" dirty="0">
                <a:solidFill>
                  <a:srgbClr val="002060"/>
                </a:solidFill>
              </a:rPr>
              <a:t>норма – 0,2 – 1,2 % (2 - 12‰),</a:t>
            </a:r>
          </a:p>
          <a:p>
            <a:r>
              <a:rPr lang="ru-RU" dirty="0">
                <a:solidFill>
                  <a:srgbClr val="002060"/>
                </a:solidFill>
              </a:rPr>
              <a:t>повышенное - &gt; 12‰,</a:t>
            </a:r>
          </a:p>
          <a:p>
            <a:r>
              <a:rPr lang="ru-RU" dirty="0">
                <a:solidFill>
                  <a:srgbClr val="002060"/>
                </a:solidFill>
              </a:rPr>
              <a:t>пониженное - &lt; 2 ‰.</a:t>
            </a:r>
          </a:p>
        </p:txBody>
      </p:sp>
    </p:spTree>
    <p:extLst>
      <p:ext uri="{BB962C8B-B14F-4D97-AF65-F5344CB8AC3E}">
        <p14:creationId xmlns:p14="http://schemas.microsoft.com/office/powerpoint/2010/main" val="2571012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Цветовой показатель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u="sng" dirty="0">
                <a:solidFill>
                  <a:srgbClr val="FF0000"/>
                </a:solidFill>
              </a:rPr>
              <a:t>Оцениваем показатели по  автоматическому гематологическому анализатору:</a:t>
            </a:r>
          </a:p>
          <a:p>
            <a:r>
              <a:rPr lang="ru-RU" b="1" dirty="0">
                <a:solidFill>
                  <a:srgbClr val="002060"/>
                </a:solidFill>
              </a:rPr>
              <a:t>Гемоглобин;</a:t>
            </a:r>
          </a:p>
          <a:p>
            <a:r>
              <a:rPr lang="ru-RU" b="1" dirty="0">
                <a:solidFill>
                  <a:srgbClr val="002060"/>
                </a:solidFill>
              </a:rPr>
              <a:t>Количество эритроцитов;</a:t>
            </a:r>
          </a:p>
          <a:p>
            <a:r>
              <a:rPr lang="ru-RU" b="1" dirty="0">
                <a:solidFill>
                  <a:srgbClr val="002060"/>
                </a:solidFill>
              </a:rPr>
              <a:t>Средний объем эритроцита (</a:t>
            </a:r>
            <a:r>
              <a:rPr lang="en-US" b="1" dirty="0">
                <a:solidFill>
                  <a:srgbClr val="FF0000"/>
                </a:solidFill>
              </a:rPr>
              <a:t>MCV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Среднее содержание гемоглобина в эритроците (</a:t>
            </a:r>
            <a:r>
              <a:rPr lang="ru-RU" b="1" dirty="0">
                <a:solidFill>
                  <a:srgbClr val="FF0000"/>
                </a:solidFill>
              </a:rPr>
              <a:t>МСН</a:t>
            </a:r>
            <a:r>
              <a:rPr lang="ru-RU" b="1" dirty="0">
                <a:solidFill>
                  <a:srgbClr val="002060"/>
                </a:solidFill>
              </a:rPr>
              <a:t>);</a:t>
            </a:r>
          </a:p>
          <a:p>
            <a:r>
              <a:rPr lang="ru-RU" b="1" dirty="0">
                <a:solidFill>
                  <a:srgbClr val="002060"/>
                </a:solidFill>
              </a:rPr>
              <a:t>Средняя концентрация гемоглобина в эритроците (</a:t>
            </a:r>
            <a:r>
              <a:rPr lang="ru-RU" b="1" dirty="0">
                <a:solidFill>
                  <a:srgbClr val="FF0000"/>
                </a:solidFill>
              </a:rPr>
              <a:t>МСНС</a:t>
            </a:r>
            <a:r>
              <a:rPr lang="ru-RU" b="1" dirty="0">
                <a:solidFill>
                  <a:srgbClr val="002060"/>
                </a:solidFill>
              </a:rPr>
              <a:t>);</a:t>
            </a:r>
          </a:p>
          <a:p>
            <a:r>
              <a:rPr lang="ru-RU" b="1" dirty="0">
                <a:solidFill>
                  <a:srgbClr val="002060"/>
                </a:solidFill>
              </a:rPr>
              <a:t>Показатель распределения эритроцитов по объему (</a:t>
            </a:r>
            <a:r>
              <a:rPr lang="en-US" b="1" dirty="0">
                <a:solidFill>
                  <a:srgbClr val="FF0000"/>
                </a:solidFill>
              </a:rPr>
              <a:t>RDW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791744" y="476672"/>
            <a:ext cx="511256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431704" y="476672"/>
            <a:ext cx="504056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661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2060"/>
                </a:solidFill>
              </a:rPr>
              <a:t>Референтные</a:t>
            </a:r>
            <a:r>
              <a:rPr lang="ru-RU" b="1" dirty="0">
                <a:solidFill>
                  <a:srgbClr val="002060"/>
                </a:solidFill>
              </a:rPr>
              <a:t> величины: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Гемоглобин (</a:t>
            </a:r>
            <a:r>
              <a:rPr lang="en-US" b="1" dirty="0" err="1">
                <a:solidFill>
                  <a:srgbClr val="C00000"/>
                </a:solidFill>
              </a:rPr>
              <a:t>Hb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r>
              <a:rPr lang="en-US" b="1" dirty="0">
                <a:solidFill>
                  <a:srgbClr val="002060"/>
                </a:solidFill>
              </a:rPr>
              <a:t>– </a:t>
            </a:r>
            <a:r>
              <a:rPr lang="ru-RU" b="1" dirty="0">
                <a:solidFill>
                  <a:srgbClr val="002060"/>
                </a:solidFill>
              </a:rPr>
              <a:t>основной компонент эритроцитов, представляет собой сложный белок, состоящий из </a:t>
            </a:r>
            <a:r>
              <a:rPr lang="ru-RU" b="1" dirty="0" err="1">
                <a:solidFill>
                  <a:srgbClr val="002060"/>
                </a:solidFill>
              </a:rPr>
              <a:t>гема</a:t>
            </a:r>
            <a:r>
              <a:rPr lang="ru-RU" b="1" dirty="0">
                <a:solidFill>
                  <a:srgbClr val="002060"/>
                </a:solidFill>
              </a:rPr>
              <a:t> и белка глобина: &gt;120 г/л для женщин и &gt;130 г/л для мужчин;</a:t>
            </a:r>
          </a:p>
          <a:p>
            <a:r>
              <a:rPr lang="ru-RU" b="1" dirty="0">
                <a:solidFill>
                  <a:srgbClr val="C00000"/>
                </a:solidFill>
              </a:rPr>
              <a:t>Количество эритроцитов </a:t>
            </a:r>
            <a:r>
              <a:rPr lang="ru-RU" b="1" dirty="0">
                <a:solidFill>
                  <a:srgbClr val="002060"/>
                </a:solidFill>
              </a:rPr>
              <a:t>– 3,5 – 5,6 10</a:t>
            </a:r>
            <a:r>
              <a:rPr lang="ru-RU" sz="2000" b="1" dirty="0">
                <a:solidFill>
                  <a:srgbClr val="002060"/>
                </a:solidFill>
              </a:rPr>
              <a:t>12</a:t>
            </a:r>
            <a:r>
              <a:rPr lang="ru-RU" b="1" dirty="0">
                <a:solidFill>
                  <a:srgbClr val="002060"/>
                </a:solidFill>
              </a:rPr>
              <a:t>/л.</a:t>
            </a:r>
          </a:p>
        </p:txBody>
      </p:sp>
    </p:spTree>
    <p:extLst>
      <p:ext uri="{BB962C8B-B14F-4D97-AF65-F5344CB8AC3E}">
        <p14:creationId xmlns:p14="http://schemas.microsoft.com/office/powerpoint/2010/main" val="33101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2060"/>
                </a:solidFill>
              </a:rPr>
              <a:t>Референтные</a:t>
            </a:r>
            <a:r>
              <a:rPr lang="ru-RU" b="1" dirty="0">
                <a:solidFill>
                  <a:srgbClr val="002060"/>
                </a:solidFill>
              </a:rPr>
              <a:t> величины: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Средний объем эритроцита (МС</a:t>
            </a:r>
            <a:r>
              <a:rPr lang="en-US" b="1" u="sng" dirty="0">
                <a:solidFill>
                  <a:srgbClr val="C00000"/>
                </a:solidFill>
              </a:rPr>
              <a:t>V)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МС</a:t>
            </a:r>
            <a:r>
              <a:rPr lang="en-US" b="1" dirty="0">
                <a:solidFill>
                  <a:srgbClr val="C00000"/>
                </a:solidFill>
              </a:rPr>
              <a:t>V</a:t>
            </a:r>
            <a:r>
              <a:rPr lang="ru-RU" dirty="0"/>
              <a:t> </a:t>
            </a:r>
            <a:r>
              <a:rPr lang="ru-RU" b="1" i="1" dirty="0">
                <a:solidFill>
                  <a:srgbClr val="002060"/>
                </a:solidFill>
              </a:rPr>
              <a:t>(</a:t>
            </a:r>
            <a:r>
              <a:rPr lang="en-US" b="1" i="1" dirty="0">
                <a:solidFill>
                  <a:srgbClr val="002060"/>
                </a:solidFill>
              </a:rPr>
              <a:t>mean corpuscular volume)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– средняя величина объема эритроцита, измеряемая в </a:t>
            </a:r>
            <a:r>
              <a:rPr lang="ru-RU" b="1" dirty="0" err="1">
                <a:solidFill>
                  <a:srgbClr val="002060"/>
                </a:solidFill>
              </a:rPr>
              <a:t>фемтолитрах</a:t>
            </a:r>
            <a:r>
              <a:rPr lang="ru-RU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fl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ru-RU" b="1" dirty="0">
                <a:solidFill>
                  <a:srgbClr val="002060"/>
                </a:solidFill>
              </a:rPr>
              <a:t> или кубических микрометрах.</a:t>
            </a:r>
          </a:p>
          <a:p>
            <a:pPr marL="0" indent="0">
              <a:buNone/>
            </a:pPr>
            <a:r>
              <a:rPr lang="ru-RU" b="1" u="sng" dirty="0">
                <a:solidFill>
                  <a:srgbClr val="C00000"/>
                </a:solidFill>
              </a:rPr>
              <a:t>Значения МС</a:t>
            </a:r>
            <a:r>
              <a:rPr lang="en-US" b="1" u="sng" dirty="0">
                <a:solidFill>
                  <a:srgbClr val="C00000"/>
                </a:solidFill>
              </a:rPr>
              <a:t>V</a:t>
            </a:r>
            <a:r>
              <a:rPr lang="ru-RU" b="1" u="sng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002060"/>
                </a:solidFill>
              </a:rPr>
              <a:t>Нормоцит</a:t>
            </a:r>
            <a:r>
              <a:rPr lang="ru-RU" b="1" dirty="0">
                <a:solidFill>
                  <a:srgbClr val="002060"/>
                </a:solidFill>
              </a:rPr>
              <a:t>   </a:t>
            </a:r>
            <a:r>
              <a:rPr lang="ru-RU" b="1" i="1" dirty="0">
                <a:solidFill>
                  <a:srgbClr val="002060"/>
                </a:solidFill>
              </a:rPr>
              <a:t>80 – 100 </a:t>
            </a:r>
            <a:r>
              <a:rPr lang="en-US" b="1" dirty="0" err="1">
                <a:solidFill>
                  <a:srgbClr val="002060"/>
                </a:solidFill>
              </a:rPr>
              <a:t>fl</a:t>
            </a:r>
            <a:r>
              <a:rPr lang="ru-RU" b="1" dirty="0">
                <a:solidFill>
                  <a:srgbClr val="002060"/>
                </a:solidFill>
              </a:rPr>
              <a:t> - </a:t>
            </a:r>
            <a:r>
              <a:rPr lang="ru-RU" b="1" dirty="0" err="1">
                <a:solidFill>
                  <a:srgbClr val="002060"/>
                </a:solidFill>
              </a:rPr>
              <a:t>нормоцитарная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002060"/>
                </a:solidFill>
              </a:rPr>
              <a:t>Микроцит</a:t>
            </a:r>
            <a:r>
              <a:rPr lang="ru-RU" b="1" dirty="0">
                <a:solidFill>
                  <a:srgbClr val="002060"/>
                </a:solidFill>
              </a:rPr>
              <a:t>  </a:t>
            </a:r>
            <a:r>
              <a:rPr lang="ru-RU" b="1" i="1" dirty="0">
                <a:solidFill>
                  <a:srgbClr val="002060"/>
                </a:solidFill>
              </a:rPr>
              <a:t>&lt; 80 </a:t>
            </a:r>
            <a:r>
              <a:rPr lang="en-US" b="1" dirty="0" err="1">
                <a:solidFill>
                  <a:srgbClr val="002060"/>
                </a:solidFill>
              </a:rPr>
              <a:t>fl</a:t>
            </a:r>
            <a:r>
              <a:rPr lang="ru-RU" b="1" dirty="0">
                <a:solidFill>
                  <a:srgbClr val="002060"/>
                </a:solidFill>
              </a:rPr>
              <a:t> - </a:t>
            </a:r>
            <a:r>
              <a:rPr lang="ru-RU" b="1" dirty="0" err="1">
                <a:solidFill>
                  <a:srgbClr val="002060"/>
                </a:solidFill>
              </a:rPr>
              <a:t>микроцитарная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002060"/>
                </a:solidFill>
              </a:rPr>
              <a:t>Макроцит</a:t>
            </a:r>
            <a:r>
              <a:rPr lang="ru-RU" b="1" dirty="0">
                <a:solidFill>
                  <a:srgbClr val="002060"/>
                </a:solidFill>
              </a:rPr>
              <a:t>  </a:t>
            </a:r>
            <a:r>
              <a:rPr lang="ru-RU" b="1" i="1" dirty="0">
                <a:solidFill>
                  <a:srgbClr val="002060"/>
                </a:solidFill>
              </a:rPr>
              <a:t>&gt; 100 </a:t>
            </a:r>
            <a:r>
              <a:rPr lang="en-US" b="1" dirty="0" err="1">
                <a:solidFill>
                  <a:srgbClr val="002060"/>
                </a:solidFill>
              </a:rPr>
              <a:t>fl</a:t>
            </a:r>
            <a:r>
              <a:rPr lang="ru-RU" b="1" dirty="0">
                <a:solidFill>
                  <a:srgbClr val="002060"/>
                </a:solidFill>
              </a:rPr>
              <a:t> - </a:t>
            </a:r>
            <a:r>
              <a:rPr lang="ru-RU" b="1" dirty="0" err="1">
                <a:solidFill>
                  <a:srgbClr val="002060"/>
                </a:solidFill>
              </a:rPr>
              <a:t>макроцитарная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296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Показатель распределения эритроцитов по объему </a:t>
            </a:r>
            <a:r>
              <a:rPr lang="en-US" b="1" dirty="0">
                <a:solidFill>
                  <a:srgbClr val="FF0000"/>
                </a:solidFill>
              </a:rPr>
              <a:t>(RDW)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RDW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i="1" dirty="0">
                <a:solidFill>
                  <a:srgbClr val="002060"/>
                </a:solidFill>
              </a:rPr>
              <a:t>red cell distribution width)</a:t>
            </a:r>
            <a:r>
              <a:rPr lang="ru-RU" b="1" dirty="0">
                <a:solidFill>
                  <a:srgbClr val="002060"/>
                </a:solidFill>
              </a:rPr>
              <a:t>- характеризует </a:t>
            </a:r>
            <a:r>
              <a:rPr lang="ru-RU" b="1" u="sng" dirty="0">
                <a:solidFill>
                  <a:srgbClr val="002060"/>
                </a:solidFill>
              </a:rPr>
              <a:t>вариабельность объема эритроцитов. </a:t>
            </a:r>
            <a:r>
              <a:rPr lang="ru-RU" b="1" dirty="0">
                <a:solidFill>
                  <a:srgbClr val="002060"/>
                </a:solidFill>
              </a:rPr>
              <a:t>Представлены в виде </a:t>
            </a:r>
            <a:r>
              <a:rPr lang="ru-RU" b="1" dirty="0" err="1">
                <a:solidFill>
                  <a:srgbClr val="002060"/>
                </a:solidFill>
              </a:rPr>
              <a:t>эритроцитометрических</a:t>
            </a:r>
            <a:r>
              <a:rPr lang="ru-RU" b="1" dirty="0">
                <a:solidFill>
                  <a:srgbClr val="002060"/>
                </a:solidFill>
              </a:rPr>
              <a:t> кривых (гистограмм).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Референтные</a:t>
            </a:r>
            <a:r>
              <a:rPr lang="ru-RU" b="1" dirty="0">
                <a:solidFill>
                  <a:srgbClr val="002060"/>
                </a:solidFill>
              </a:rPr>
              <a:t> величины </a:t>
            </a:r>
            <a:r>
              <a:rPr lang="en-US" b="1" u="sng" dirty="0">
                <a:solidFill>
                  <a:srgbClr val="FF0000"/>
                </a:solidFill>
              </a:rPr>
              <a:t>RDW</a:t>
            </a:r>
            <a:r>
              <a:rPr lang="ru-RU" b="1" u="sng" dirty="0">
                <a:solidFill>
                  <a:srgbClr val="FF0000"/>
                </a:solidFill>
              </a:rPr>
              <a:t> – 11,5-14,5%.</a:t>
            </a:r>
          </a:p>
          <a:p>
            <a:r>
              <a:rPr lang="en-US" b="1" dirty="0">
                <a:solidFill>
                  <a:srgbClr val="FF0000"/>
                </a:solidFill>
              </a:rPr>
              <a:t>RDW</a:t>
            </a:r>
            <a:r>
              <a:rPr lang="ru-RU" b="1" dirty="0">
                <a:solidFill>
                  <a:srgbClr val="FF0000"/>
                </a:solidFill>
              </a:rPr>
              <a:t> в норме </a:t>
            </a:r>
            <a:r>
              <a:rPr lang="ru-RU" b="1" dirty="0">
                <a:solidFill>
                  <a:srgbClr val="002060"/>
                </a:solidFill>
              </a:rPr>
              <a:t>– гомогенные эритроциты</a:t>
            </a:r>
          </a:p>
          <a:p>
            <a:r>
              <a:rPr lang="en-US" b="1" dirty="0">
                <a:solidFill>
                  <a:srgbClr val="FF0000"/>
                </a:solidFill>
              </a:rPr>
              <a:t>RDW</a:t>
            </a:r>
            <a:r>
              <a:rPr lang="ru-RU" b="1" dirty="0">
                <a:solidFill>
                  <a:srgbClr val="FF0000"/>
                </a:solidFill>
              </a:rPr>
              <a:t> выше нормы </a:t>
            </a:r>
            <a:r>
              <a:rPr lang="ru-RU" b="1" dirty="0">
                <a:solidFill>
                  <a:srgbClr val="002060"/>
                </a:solidFill>
              </a:rPr>
              <a:t>– гетерогенные эритроциты </a:t>
            </a:r>
          </a:p>
        </p:txBody>
      </p:sp>
    </p:spTree>
    <p:extLst>
      <p:ext uri="{BB962C8B-B14F-4D97-AF65-F5344CB8AC3E}">
        <p14:creationId xmlns:p14="http://schemas.microsoft.com/office/powerpoint/2010/main" val="3835999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-603448"/>
            <a:ext cx="8229600" cy="2021086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Критерии В12-дефицитной анемии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505" y="548681"/>
            <a:ext cx="11392249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u="sng" dirty="0">
                <a:solidFill>
                  <a:srgbClr val="C00000"/>
                </a:solidFill>
              </a:rPr>
              <a:t>Гематологические: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Высокий цветовой показатель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Диаметр эритроцитов увеличен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Средний объем эритроцитов (</a:t>
            </a:r>
            <a:r>
              <a:rPr lang="en-US" sz="2400" b="1" dirty="0">
                <a:solidFill>
                  <a:srgbClr val="002060"/>
                </a:solidFill>
              </a:rPr>
              <a:t>MCV)↑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C</a:t>
            </a:r>
            <a:r>
              <a:rPr lang="ru-RU" sz="2400" b="1" dirty="0" err="1">
                <a:solidFill>
                  <a:srgbClr val="002060"/>
                </a:solidFill>
              </a:rPr>
              <a:t>одержание</a:t>
            </a:r>
            <a:r>
              <a:rPr lang="ru-RU" sz="2400" b="1" dirty="0">
                <a:solidFill>
                  <a:srgbClr val="002060"/>
                </a:solidFill>
              </a:rPr>
              <a:t> гемоглобина в эритроците (МС</a:t>
            </a:r>
            <a:r>
              <a:rPr lang="en-US" sz="2400" b="1" dirty="0">
                <a:solidFill>
                  <a:srgbClr val="002060"/>
                </a:solidFill>
              </a:rPr>
              <a:t>H) ↑↑↑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Концентрация гемоглобина в эритроците (МСНС) ↑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Эритроциты с  остатками ядер (тельца </a:t>
            </a:r>
            <a:r>
              <a:rPr lang="ru-RU" sz="2400" b="1" dirty="0" err="1">
                <a:solidFill>
                  <a:srgbClr val="002060"/>
                </a:solidFill>
              </a:rPr>
              <a:t>Жолли</a:t>
            </a:r>
            <a:r>
              <a:rPr lang="ru-RU" sz="2400" b="1" dirty="0">
                <a:solidFill>
                  <a:srgbClr val="002060"/>
                </a:solidFill>
              </a:rPr>
              <a:t>, кольца </a:t>
            </a:r>
            <a:r>
              <a:rPr lang="ru-RU" sz="2400" b="1" dirty="0" err="1">
                <a:solidFill>
                  <a:srgbClr val="002060"/>
                </a:solidFill>
              </a:rPr>
              <a:t>Кебота</a:t>
            </a:r>
            <a:r>
              <a:rPr lang="ru-RU" sz="2400" b="1" dirty="0">
                <a:solidFill>
                  <a:srgbClr val="002060"/>
                </a:solidFill>
              </a:rPr>
              <a:t>)</a:t>
            </a:r>
          </a:p>
          <a:p>
            <a:r>
              <a:rPr lang="ru-RU" sz="2400" b="1" dirty="0" err="1">
                <a:solidFill>
                  <a:srgbClr val="002060"/>
                </a:solidFill>
              </a:rPr>
              <a:t>Ретикулоцитопения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err="1">
                <a:solidFill>
                  <a:srgbClr val="002060"/>
                </a:solidFill>
              </a:rPr>
              <a:t>Гиперсегментация</a:t>
            </a:r>
            <a:r>
              <a:rPr lang="ru-RU" sz="2400" b="1" dirty="0">
                <a:solidFill>
                  <a:srgbClr val="002060"/>
                </a:solidFill>
              </a:rPr>
              <a:t> нейтрофилов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Лейкопения (</a:t>
            </a:r>
            <a:r>
              <a:rPr lang="ru-RU" sz="2400" b="1" dirty="0" err="1">
                <a:solidFill>
                  <a:srgbClr val="002060"/>
                </a:solidFill>
              </a:rPr>
              <a:t>нейтропения</a:t>
            </a:r>
            <a:r>
              <a:rPr lang="ru-RU" sz="2400" b="1" dirty="0">
                <a:solidFill>
                  <a:srgbClr val="002060"/>
                </a:solidFill>
              </a:rPr>
              <a:t>)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Тромбоцитопения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Повышение содержания сывороточного железа в сыворотке</a:t>
            </a:r>
          </a:p>
          <a:p>
            <a:r>
              <a:rPr lang="ru-RU" sz="2400" b="1" dirty="0" err="1">
                <a:solidFill>
                  <a:srgbClr val="002060"/>
                </a:solidFill>
              </a:rPr>
              <a:t>Мегалобластическое</a:t>
            </a:r>
            <a:r>
              <a:rPr lang="ru-RU" sz="2400" b="1" dirty="0">
                <a:solidFill>
                  <a:srgbClr val="002060"/>
                </a:solidFill>
              </a:rPr>
              <a:t> кроветворение в костном мозге</a:t>
            </a:r>
          </a:p>
        </p:txBody>
      </p:sp>
    </p:spTree>
    <p:extLst>
      <p:ext uri="{BB962C8B-B14F-4D97-AF65-F5344CB8AC3E}">
        <p14:creationId xmlns:p14="http://schemas.microsoft.com/office/powerpoint/2010/main" val="697562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Неврологические нарушения и психические расстройства: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>
                <a:solidFill>
                  <a:srgbClr val="C00000"/>
                </a:solidFill>
              </a:rPr>
              <a:t>Фуникулярный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миелоз</a:t>
            </a:r>
            <a:r>
              <a:rPr lang="ru-RU" b="1" dirty="0">
                <a:solidFill>
                  <a:srgbClr val="002060"/>
                </a:solidFill>
              </a:rPr>
              <a:t> – патология боковых стволов спинного мозга: нарушения чувствительности, парестезии, снижение рефлексов, болевые ощущения в конечностях, расстройства походки, нарушение координации движений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</a:rPr>
              <a:t>Жжение и покалывание языка</a:t>
            </a:r>
            <a:r>
              <a:rPr lang="ru-RU" b="1" dirty="0">
                <a:solidFill>
                  <a:srgbClr val="002060"/>
                </a:solidFill>
              </a:rPr>
              <a:t>, язык красный, блестящий, гладкий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>
                <a:solidFill>
                  <a:srgbClr val="C00000"/>
                </a:solidFill>
              </a:rPr>
              <a:t>Субиктеричность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склер и кожи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>
                <a:solidFill>
                  <a:srgbClr val="C00000"/>
                </a:solidFill>
              </a:rPr>
              <a:t>Гепатоспленомегалия</a:t>
            </a:r>
            <a:endParaRPr lang="ru-RU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Возможен </a:t>
            </a:r>
            <a:r>
              <a:rPr lang="ru-RU" b="1" dirty="0">
                <a:solidFill>
                  <a:srgbClr val="C00000"/>
                </a:solidFill>
              </a:rPr>
              <a:t>субфебрилитет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Небольшая </a:t>
            </a:r>
            <a:r>
              <a:rPr lang="ru-RU" b="1" dirty="0" err="1">
                <a:solidFill>
                  <a:srgbClr val="C00000"/>
                </a:solidFill>
              </a:rPr>
              <a:t>гипербилирубинемия</a:t>
            </a:r>
            <a:r>
              <a:rPr lang="ru-RU" b="1" dirty="0">
                <a:solidFill>
                  <a:srgbClr val="002060"/>
                </a:solidFill>
              </a:rPr>
              <a:t> за счет непрямого билирубина </a:t>
            </a:r>
          </a:p>
        </p:txBody>
      </p:sp>
    </p:spTree>
    <p:extLst>
      <p:ext uri="{BB962C8B-B14F-4D97-AF65-F5344CB8AC3E}">
        <p14:creationId xmlns:p14="http://schemas.microsoft.com/office/powerpoint/2010/main" val="9549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i="1" dirty="0">
                <a:solidFill>
                  <a:srgbClr val="FF0000"/>
                </a:solidFill>
              </a:rPr>
              <a:t>Анемии </a:t>
            </a:r>
            <a:r>
              <a:rPr lang="ru-RU" sz="4000" b="1" i="1" dirty="0">
                <a:solidFill>
                  <a:srgbClr val="002060"/>
                </a:solidFill>
              </a:rPr>
              <a:t>– патологические состояния, характеризующиеся снижением количества </a:t>
            </a:r>
            <a:r>
              <a:rPr lang="ru-RU" sz="4000" b="1" i="1" u="sng" dirty="0">
                <a:solidFill>
                  <a:srgbClr val="002060"/>
                </a:solidFill>
              </a:rPr>
              <a:t>эритроцитов</a:t>
            </a:r>
            <a:r>
              <a:rPr lang="ru-RU" sz="4000" b="1" i="1" dirty="0">
                <a:solidFill>
                  <a:srgbClr val="002060"/>
                </a:solidFill>
              </a:rPr>
              <a:t> и/или содержания </a:t>
            </a:r>
            <a:r>
              <a:rPr lang="ru-RU" sz="4000" b="1" i="1" u="sng" dirty="0">
                <a:solidFill>
                  <a:srgbClr val="002060"/>
                </a:solidFill>
              </a:rPr>
              <a:t>гемоглобина</a:t>
            </a:r>
            <a:r>
              <a:rPr lang="ru-RU" sz="4000" b="1" i="1" dirty="0">
                <a:solidFill>
                  <a:srgbClr val="002060"/>
                </a:solidFill>
              </a:rPr>
              <a:t> в единице объема крови</a:t>
            </a:r>
          </a:p>
        </p:txBody>
      </p:sp>
    </p:spTree>
    <p:extLst>
      <p:ext uri="{BB962C8B-B14F-4D97-AF65-F5344CB8AC3E}">
        <p14:creationId xmlns:p14="http://schemas.microsoft.com/office/powerpoint/2010/main" val="1514926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Причины В12-дефицитной анемии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Атрофический гастрит (ФГДС, РН-метрия);</a:t>
            </a:r>
          </a:p>
          <a:p>
            <a:r>
              <a:rPr lang="ru-RU" b="1" dirty="0">
                <a:solidFill>
                  <a:srgbClr val="002060"/>
                </a:solidFill>
              </a:rPr>
              <a:t>Рак желудка (ФГДС, </a:t>
            </a:r>
            <a:r>
              <a:rPr lang="en-US" b="1" dirty="0">
                <a:solidFill>
                  <a:srgbClr val="002060"/>
                </a:solidFill>
              </a:rPr>
              <a:t>R</a:t>
            </a:r>
            <a:r>
              <a:rPr lang="ru-RU" b="1" dirty="0">
                <a:solidFill>
                  <a:srgbClr val="002060"/>
                </a:solidFill>
              </a:rPr>
              <a:t>-графия с барием);</a:t>
            </a:r>
          </a:p>
          <a:p>
            <a:r>
              <a:rPr lang="ru-RU" b="1" dirty="0">
                <a:solidFill>
                  <a:srgbClr val="002060"/>
                </a:solidFill>
              </a:rPr>
              <a:t>Энтериты;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Гастрэктомия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Резекция тонкого кишечника;</a:t>
            </a:r>
          </a:p>
          <a:p>
            <a:r>
              <a:rPr lang="ru-RU" b="1" dirty="0">
                <a:solidFill>
                  <a:srgbClr val="002060"/>
                </a:solidFill>
              </a:rPr>
              <a:t>Инвазия широким лентецом (дифиллоботриоз) – кал на яйца гельминтов;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Дивертикулез</a:t>
            </a:r>
            <a:r>
              <a:rPr lang="ru-RU" b="1" dirty="0">
                <a:solidFill>
                  <a:srgbClr val="002060"/>
                </a:solidFill>
              </a:rPr>
              <a:t> толстой кишки с дисбактериозом;</a:t>
            </a:r>
          </a:p>
          <a:p>
            <a:r>
              <a:rPr lang="ru-RU" b="1" dirty="0">
                <a:solidFill>
                  <a:srgbClr val="002060"/>
                </a:solidFill>
              </a:rPr>
              <a:t>Нарушения обмена В12 при приеме медикаментов (ПАСК, </a:t>
            </a:r>
            <a:r>
              <a:rPr lang="ru-RU" b="1" dirty="0" err="1">
                <a:solidFill>
                  <a:srgbClr val="002060"/>
                </a:solidFill>
              </a:rPr>
              <a:t>метформин</a:t>
            </a:r>
            <a:r>
              <a:rPr lang="ru-RU" b="1" dirty="0">
                <a:solidFill>
                  <a:srgbClr val="002060"/>
                </a:solidFill>
              </a:rPr>
              <a:t>);</a:t>
            </a:r>
          </a:p>
          <a:p>
            <a:r>
              <a:rPr lang="ru-RU" b="1" dirty="0">
                <a:solidFill>
                  <a:srgbClr val="002060"/>
                </a:solidFill>
              </a:rPr>
              <a:t>Наследственное нарушение всасывание В12 (синдром </a:t>
            </a:r>
            <a:r>
              <a:rPr lang="ru-RU" b="1" dirty="0" err="1">
                <a:solidFill>
                  <a:srgbClr val="002060"/>
                </a:solidFill>
              </a:rPr>
              <a:t>Гресбека-Имерслунда</a:t>
            </a:r>
            <a:r>
              <a:rPr lang="ru-RU" b="1" dirty="0">
                <a:solidFill>
                  <a:srgbClr val="00206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72351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Лечение В12-дефицитной анемии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412777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Лечение назначает </a:t>
            </a:r>
            <a:r>
              <a:rPr lang="ru-RU" b="1" dirty="0">
                <a:solidFill>
                  <a:srgbClr val="C00000"/>
                </a:solidFill>
              </a:rPr>
              <a:t>гематолог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i="1" u="sng" dirty="0">
                <a:solidFill>
                  <a:srgbClr val="002060"/>
                </a:solidFill>
              </a:rPr>
              <a:t>Витамин В12 </a:t>
            </a:r>
            <a:r>
              <a:rPr lang="ru-RU" b="1" dirty="0">
                <a:solidFill>
                  <a:srgbClr val="C00000"/>
                </a:solidFill>
              </a:rPr>
              <a:t>(</a:t>
            </a:r>
            <a:r>
              <a:rPr lang="ru-RU" b="1" dirty="0" err="1">
                <a:solidFill>
                  <a:srgbClr val="C00000"/>
                </a:solidFill>
              </a:rPr>
              <a:t>цианкобаламин</a:t>
            </a:r>
            <a:r>
              <a:rPr lang="ru-RU" b="1" dirty="0">
                <a:solidFill>
                  <a:srgbClr val="C00000"/>
                </a:solidFill>
              </a:rPr>
              <a:t>) </a:t>
            </a:r>
            <a:r>
              <a:rPr lang="ru-RU" b="1" dirty="0">
                <a:solidFill>
                  <a:srgbClr val="002060"/>
                </a:solidFill>
              </a:rPr>
              <a:t>в/м </a:t>
            </a:r>
            <a:r>
              <a:rPr lang="ru-RU" b="1" i="1" u="sng" dirty="0">
                <a:solidFill>
                  <a:srgbClr val="C00000"/>
                </a:solidFill>
              </a:rPr>
              <a:t>по схеме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7 инъекций ежедневно</a:t>
            </a:r>
            <a:r>
              <a:rPr lang="ru-RU" b="1" dirty="0">
                <a:solidFill>
                  <a:srgbClr val="002060"/>
                </a:solidFill>
              </a:rPr>
              <a:t>, затем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7-10 инъекций через день</a:t>
            </a:r>
            <a:r>
              <a:rPr lang="ru-RU" b="1" dirty="0">
                <a:solidFill>
                  <a:srgbClr val="002060"/>
                </a:solidFill>
              </a:rPr>
              <a:t>, затем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1 раз в </a:t>
            </a:r>
            <a:r>
              <a:rPr lang="ru-RU" b="1" u="sng" dirty="0" err="1">
                <a:solidFill>
                  <a:srgbClr val="002060"/>
                </a:solidFill>
              </a:rPr>
              <a:t>нед</a:t>
            </a:r>
            <a:r>
              <a:rPr lang="ru-RU" b="1" u="sng" dirty="0">
                <a:solidFill>
                  <a:srgbClr val="002060"/>
                </a:solidFill>
              </a:rPr>
              <a:t>  </a:t>
            </a:r>
            <a:r>
              <a:rPr lang="ru-RU" b="1" dirty="0">
                <a:solidFill>
                  <a:srgbClr val="002060"/>
                </a:solidFill>
              </a:rPr>
              <a:t>до достижения полной ремиссии (до </a:t>
            </a:r>
            <a:r>
              <a:rPr lang="ru-RU" b="1">
                <a:solidFill>
                  <a:srgbClr val="002060"/>
                </a:solidFill>
              </a:rPr>
              <a:t>3 месяцев);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В период  ремиссии </a:t>
            </a:r>
            <a:r>
              <a:rPr lang="ru-RU" b="1" u="sng" dirty="0">
                <a:solidFill>
                  <a:srgbClr val="002060"/>
                </a:solidFill>
              </a:rPr>
              <a:t>1 раз в месяц пожизненно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Терапевтическая </a:t>
            </a:r>
            <a:r>
              <a:rPr lang="ru-RU" b="1" dirty="0">
                <a:solidFill>
                  <a:srgbClr val="C00000"/>
                </a:solidFill>
              </a:rPr>
              <a:t>доза В12– 200-500 мкг </a:t>
            </a:r>
            <a:r>
              <a:rPr lang="ru-RU" b="1" dirty="0">
                <a:solidFill>
                  <a:srgbClr val="002060"/>
                </a:solidFill>
              </a:rPr>
              <a:t>в зависимости </a:t>
            </a:r>
            <a:r>
              <a:rPr lang="ru-RU" b="1" u="sng" dirty="0">
                <a:solidFill>
                  <a:srgbClr val="002060"/>
                </a:solidFill>
              </a:rPr>
              <a:t>от тяжести </a:t>
            </a:r>
            <a:r>
              <a:rPr lang="ru-RU" b="1" u="sng" dirty="0" err="1">
                <a:solidFill>
                  <a:srgbClr val="002060"/>
                </a:solidFill>
              </a:rPr>
              <a:t>фуникулярного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b="1" u="sng" dirty="0" err="1">
                <a:solidFill>
                  <a:srgbClr val="002060"/>
                </a:solidFill>
              </a:rPr>
              <a:t>миелоза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Одновременно назначают </a:t>
            </a:r>
            <a:r>
              <a:rPr lang="ru-RU" b="1" dirty="0">
                <a:solidFill>
                  <a:srgbClr val="C00000"/>
                </a:solidFill>
              </a:rPr>
              <a:t>фолиевую кислоту от 5 до 15 мг/</a:t>
            </a:r>
            <a:r>
              <a:rPr lang="ru-RU" b="1" dirty="0" err="1">
                <a:solidFill>
                  <a:srgbClr val="C00000"/>
                </a:solidFill>
              </a:rPr>
              <a:t>сут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2478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Фолиеводефицитная</a:t>
            </a:r>
            <a:r>
              <a:rPr lang="ru-RU" b="1" dirty="0">
                <a:solidFill>
                  <a:srgbClr val="C00000"/>
                </a:solidFill>
              </a:rPr>
              <a:t> анемия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u="sng" dirty="0">
                <a:solidFill>
                  <a:srgbClr val="C00000"/>
                </a:solidFill>
              </a:rPr>
              <a:t>Причины:</a:t>
            </a:r>
          </a:p>
          <a:p>
            <a:r>
              <a:rPr lang="ru-RU" b="1" dirty="0">
                <a:solidFill>
                  <a:srgbClr val="002060"/>
                </a:solidFill>
              </a:rPr>
              <a:t>Алиментарная недостаточность (отсутствие в рационе овощей);</a:t>
            </a:r>
          </a:p>
          <a:p>
            <a:r>
              <a:rPr lang="ru-RU" b="1" dirty="0">
                <a:solidFill>
                  <a:srgbClr val="002060"/>
                </a:solidFill>
              </a:rPr>
              <a:t>Энтериты;</a:t>
            </a:r>
          </a:p>
          <a:p>
            <a:r>
              <a:rPr lang="ru-RU" b="1" dirty="0">
                <a:solidFill>
                  <a:srgbClr val="002060"/>
                </a:solidFill>
              </a:rPr>
              <a:t>Хроническая алкогольная интоксикация;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Прием медикаментов (</a:t>
            </a:r>
            <a:r>
              <a:rPr lang="ru-RU" b="1" dirty="0" err="1">
                <a:solidFill>
                  <a:srgbClr val="002060"/>
                </a:solidFill>
              </a:rPr>
              <a:t>метотрексат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метформин</a:t>
            </a:r>
            <a:r>
              <a:rPr lang="ru-RU" b="1" dirty="0">
                <a:solidFill>
                  <a:srgbClr val="002060"/>
                </a:solidFill>
              </a:rPr>
              <a:t>, барбитураты);</a:t>
            </a:r>
          </a:p>
          <a:p>
            <a:r>
              <a:rPr lang="ru-RU" b="1" dirty="0">
                <a:solidFill>
                  <a:srgbClr val="002060"/>
                </a:solidFill>
              </a:rPr>
              <a:t>Беременность;</a:t>
            </a:r>
          </a:p>
          <a:p>
            <a:r>
              <a:rPr lang="ru-RU" b="1" dirty="0">
                <a:solidFill>
                  <a:srgbClr val="002060"/>
                </a:solidFill>
              </a:rPr>
              <a:t>Злокачественные опухоли.</a:t>
            </a:r>
          </a:p>
          <a:p>
            <a:pPr marL="0" indent="0">
              <a:buNone/>
            </a:pPr>
            <a:r>
              <a:rPr lang="ru-RU" b="1" i="1" u="sng" dirty="0">
                <a:solidFill>
                  <a:srgbClr val="C00000"/>
                </a:solidFill>
              </a:rPr>
              <a:t>Лечение: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Проводится пробное лечение </a:t>
            </a:r>
            <a:r>
              <a:rPr lang="ru-RU" b="1" dirty="0" err="1">
                <a:solidFill>
                  <a:srgbClr val="002060"/>
                </a:solidFill>
              </a:rPr>
              <a:t>витаамином</a:t>
            </a:r>
            <a:r>
              <a:rPr lang="ru-RU" b="1" dirty="0">
                <a:solidFill>
                  <a:srgbClr val="002060"/>
                </a:solidFill>
              </a:rPr>
              <a:t> В12, при отсутствии </a:t>
            </a:r>
            <a:r>
              <a:rPr lang="ru-RU" b="1" dirty="0" err="1">
                <a:solidFill>
                  <a:srgbClr val="002060"/>
                </a:solidFill>
              </a:rPr>
              <a:t>ретикулярого</a:t>
            </a:r>
            <a:r>
              <a:rPr lang="ru-RU" b="1" dirty="0">
                <a:solidFill>
                  <a:srgbClr val="002060"/>
                </a:solidFill>
              </a:rPr>
              <a:t> криза назначается </a:t>
            </a:r>
            <a:r>
              <a:rPr lang="ru-RU" b="1" u="sng" dirty="0">
                <a:solidFill>
                  <a:srgbClr val="002060"/>
                </a:solidFill>
              </a:rPr>
              <a:t>фолиевая кислота 5-15 </a:t>
            </a:r>
            <a:r>
              <a:rPr lang="ru-RU" b="1" u="sng" dirty="0" err="1">
                <a:solidFill>
                  <a:srgbClr val="002060"/>
                </a:solidFill>
              </a:rPr>
              <a:t>сг</a:t>
            </a:r>
            <a:r>
              <a:rPr lang="ru-RU" b="1" u="sng" dirty="0">
                <a:solidFill>
                  <a:srgbClr val="002060"/>
                </a:solidFill>
              </a:rPr>
              <a:t>/</a:t>
            </a:r>
            <a:r>
              <a:rPr lang="ru-RU" b="1" u="sng" dirty="0" err="1">
                <a:solidFill>
                  <a:srgbClr val="002060"/>
                </a:solidFill>
              </a:rPr>
              <a:t>сут</a:t>
            </a:r>
            <a:r>
              <a:rPr lang="ru-RU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8359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Нормохромные</a:t>
            </a:r>
            <a:r>
              <a:rPr lang="ru-RU" b="1" dirty="0">
                <a:solidFill>
                  <a:srgbClr val="C00000"/>
                </a:solidFill>
              </a:rPr>
              <a:t> анемии: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2276873"/>
            <a:ext cx="8229600" cy="35283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b="1" dirty="0">
                <a:solidFill>
                  <a:srgbClr val="002060"/>
                </a:solidFill>
              </a:rPr>
              <a:t>Гемолитические анемии</a:t>
            </a:r>
          </a:p>
          <a:p>
            <a:pPr marL="0" indent="0">
              <a:buNone/>
            </a:pPr>
            <a:endParaRPr lang="ru-RU" sz="40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4000" b="1" dirty="0">
                <a:solidFill>
                  <a:srgbClr val="002060"/>
                </a:solidFill>
              </a:rPr>
              <a:t>Анемии при костно-мозговой недостаточности</a:t>
            </a:r>
          </a:p>
        </p:txBody>
      </p:sp>
    </p:spTree>
    <p:extLst>
      <p:ext uri="{BB962C8B-B14F-4D97-AF65-F5344CB8AC3E}">
        <p14:creationId xmlns:p14="http://schemas.microsoft.com/office/powerpoint/2010/main" val="3478195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Гемолитические анемии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916833"/>
            <a:ext cx="8229600" cy="420933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u="sng" dirty="0">
                <a:solidFill>
                  <a:srgbClr val="002060"/>
                </a:solidFill>
              </a:rPr>
              <a:t>Гемолитические анемии </a:t>
            </a:r>
            <a:r>
              <a:rPr lang="ru-RU" b="1" dirty="0">
                <a:solidFill>
                  <a:srgbClr val="002060"/>
                </a:solidFill>
              </a:rPr>
              <a:t>– это большая группа заболеваний разного характера, требующая </a:t>
            </a:r>
            <a:r>
              <a:rPr lang="ru-RU" b="1" dirty="0" err="1">
                <a:solidFill>
                  <a:srgbClr val="002060"/>
                </a:solidFill>
              </a:rPr>
              <a:t>дифференцированого</a:t>
            </a:r>
            <a:r>
              <a:rPr lang="ru-RU" b="1" dirty="0">
                <a:solidFill>
                  <a:srgbClr val="002060"/>
                </a:solidFill>
              </a:rPr>
              <a:t> подхода к диагностике и лечению.</a:t>
            </a:r>
          </a:p>
        </p:txBody>
      </p:sp>
    </p:spTree>
    <p:extLst>
      <p:ext uri="{BB962C8B-B14F-4D97-AF65-F5344CB8AC3E}">
        <p14:creationId xmlns:p14="http://schemas.microsoft.com/office/powerpoint/2010/main" val="585004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Гемолитические анемии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u="sng" dirty="0">
                <a:solidFill>
                  <a:srgbClr val="C00000"/>
                </a:solidFill>
              </a:rPr>
              <a:t>Клинические критерии: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Желтушность слизистых и кожи;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Указания на темный цвет мочи;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Увеличение печени и селезенки;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>
                <a:solidFill>
                  <a:srgbClr val="002060"/>
                </a:solidFill>
              </a:rPr>
              <a:t>Гипербилирубинемия</a:t>
            </a:r>
            <a:r>
              <a:rPr lang="ru-RU" b="1" dirty="0">
                <a:solidFill>
                  <a:srgbClr val="002060"/>
                </a:solidFill>
              </a:rPr>
              <a:t> (за счет непрямого билирубина);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Наличие гемолитических кризов (внезапное повышение температуры, боли в пояснице, потемнение мочи, появление желтухи после вирусных инфекций, прием медикаментов типа сульфаниламидов, токсические воздействия).</a:t>
            </a:r>
          </a:p>
        </p:txBody>
      </p:sp>
    </p:spTree>
    <p:extLst>
      <p:ext uri="{BB962C8B-B14F-4D97-AF65-F5344CB8AC3E}">
        <p14:creationId xmlns:p14="http://schemas.microsoft.com/office/powerpoint/2010/main" val="2226365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Гемолитические анемии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u="sng" dirty="0">
                <a:solidFill>
                  <a:srgbClr val="C00000"/>
                </a:solidFill>
              </a:rPr>
              <a:t>Гематологические критерии</a:t>
            </a:r>
            <a:r>
              <a:rPr lang="ru-RU" b="1" i="1" u="sng" dirty="0">
                <a:solidFill>
                  <a:srgbClr val="002060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Нормальный цветовой показатель;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>
                <a:solidFill>
                  <a:srgbClr val="002060"/>
                </a:solidFill>
              </a:rPr>
              <a:t>Ретикулоцитоз</a:t>
            </a:r>
            <a:r>
              <a:rPr lang="ru-RU" b="1" dirty="0">
                <a:solidFill>
                  <a:srgbClr val="002060"/>
                </a:solidFill>
              </a:rPr>
              <a:t> ↑↑↑;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Выраженный </a:t>
            </a:r>
            <a:r>
              <a:rPr lang="ru-RU" b="1" dirty="0" err="1">
                <a:solidFill>
                  <a:srgbClr val="002060"/>
                </a:solidFill>
              </a:rPr>
              <a:t>анизоцитоз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пойкилоцитоз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микроцитоз</a:t>
            </a:r>
            <a:r>
              <a:rPr lang="ru-RU" b="1" dirty="0">
                <a:solidFill>
                  <a:srgbClr val="002060"/>
                </a:solidFill>
              </a:rPr>
              <a:t>, а также наличие ядросодержащих клеток (</a:t>
            </a:r>
            <a:r>
              <a:rPr lang="ru-RU" b="1" dirty="0" err="1">
                <a:solidFill>
                  <a:srgbClr val="002060"/>
                </a:solidFill>
              </a:rPr>
              <a:t>эритрокариоцитов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2060"/>
                </a:solidFill>
              </a:rPr>
              <a:t>MCV ↑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002060"/>
                </a:solidFill>
              </a:rPr>
              <a:t>MC</a:t>
            </a:r>
            <a:r>
              <a:rPr lang="ru-RU" b="1" dirty="0">
                <a:solidFill>
                  <a:srgbClr val="002060"/>
                </a:solidFill>
              </a:rPr>
              <a:t>Н</a:t>
            </a:r>
            <a:r>
              <a:rPr lang="en-US" b="1" dirty="0">
                <a:solidFill>
                  <a:srgbClr val="002060"/>
                </a:solidFill>
              </a:rPr>
              <a:t>↑</a:t>
            </a:r>
            <a:endParaRPr lang="ru-RU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МСНС норма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Повышенное содержание сывороточного железа</a:t>
            </a:r>
          </a:p>
        </p:txBody>
      </p:sp>
    </p:spTree>
    <p:extLst>
      <p:ext uri="{BB962C8B-B14F-4D97-AF65-F5344CB8AC3E}">
        <p14:creationId xmlns:p14="http://schemas.microsoft.com/office/powerpoint/2010/main" val="2215276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Анемии при костно-мозговой недостаточности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u="sng" dirty="0">
                <a:solidFill>
                  <a:srgbClr val="FF0000"/>
                </a:solidFill>
              </a:rPr>
              <a:t>Критерии:</a:t>
            </a:r>
          </a:p>
          <a:p>
            <a:r>
              <a:rPr lang="ru-RU" b="1" u="sng" dirty="0">
                <a:solidFill>
                  <a:srgbClr val="FF0000"/>
                </a:solidFill>
              </a:rPr>
              <a:t>Лихорадка</a:t>
            </a:r>
            <a:r>
              <a:rPr lang="ru-RU" b="1" dirty="0">
                <a:solidFill>
                  <a:srgbClr val="002060"/>
                </a:solidFill>
              </a:rPr>
              <a:t>, инфекционные осложнения (например, ангины), язвенно-некротические поражения слизистых,</a:t>
            </a:r>
          </a:p>
          <a:p>
            <a:r>
              <a:rPr lang="ru-RU" b="1" u="sng" dirty="0">
                <a:solidFill>
                  <a:srgbClr val="FF0000"/>
                </a:solidFill>
              </a:rPr>
              <a:t>Геморрагический синдром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>
                <a:solidFill>
                  <a:srgbClr val="002060"/>
                </a:solidFill>
              </a:rPr>
              <a:t>В ОАК – </a:t>
            </a:r>
            <a:r>
              <a:rPr lang="ru-RU" b="1" u="sng" dirty="0" err="1">
                <a:solidFill>
                  <a:srgbClr val="FF0000"/>
                </a:solidFill>
              </a:rPr>
              <a:t>нормохромная</a:t>
            </a:r>
            <a:r>
              <a:rPr lang="ru-RU" b="1" dirty="0">
                <a:solidFill>
                  <a:srgbClr val="002060"/>
                </a:solidFill>
              </a:rPr>
              <a:t> (редко гипохромная) анемия с уменьшением </a:t>
            </a:r>
            <a:r>
              <a:rPr lang="ru-RU" b="1" dirty="0" err="1">
                <a:solidFill>
                  <a:srgbClr val="002060"/>
                </a:solidFill>
              </a:rPr>
              <a:t>ретикулоцитов</a:t>
            </a:r>
            <a:r>
              <a:rPr lang="ru-RU" b="1" dirty="0">
                <a:solidFill>
                  <a:srgbClr val="002060"/>
                </a:solidFill>
              </a:rPr>
              <a:t> вплоть до полного отсутствия,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MCV,</a:t>
            </a:r>
            <a:r>
              <a:rPr lang="ru-RU" b="1" u="sng" dirty="0">
                <a:solidFill>
                  <a:srgbClr val="FF0000"/>
                </a:solidFill>
              </a:rPr>
              <a:t> МСН, МСНС </a:t>
            </a:r>
            <a:r>
              <a:rPr lang="ru-RU" b="1" dirty="0">
                <a:solidFill>
                  <a:srgbClr val="002060"/>
                </a:solidFill>
              </a:rPr>
              <a:t>- норма</a:t>
            </a:r>
          </a:p>
          <a:p>
            <a:r>
              <a:rPr lang="ru-RU" b="1" dirty="0">
                <a:solidFill>
                  <a:srgbClr val="002060"/>
                </a:solidFill>
              </a:rPr>
              <a:t>Нередко лейкопения за счет снижения нейтрофилов,</a:t>
            </a:r>
          </a:p>
          <a:p>
            <a:r>
              <a:rPr lang="ru-RU" b="1" u="sng" dirty="0">
                <a:solidFill>
                  <a:srgbClr val="FF0000"/>
                </a:solidFill>
              </a:rPr>
              <a:t>Тромбоцитопения</a:t>
            </a:r>
          </a:p>
        </p:txBody>
      </p:sp>
    </p:spTree>
    <p:extLst>
      <p:ext uri="{BB962C8B-B14F-4D97-AF65-F5344CB8AC3E}">
        <p14:creationId xmlns:p14="http://schemas.microsoft.com/office/powerpoint/2010/main" val="2375657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Тактика при </a:t>
            </a:r>
            <a:r>
              <a:rPr lang="ru-RU" b="1" dirty="0" err="1">
                <a:solidFill>
                  <a:srgbClr val="C00000"/>
                </a:solidFill>
              </a:rPr>
              <a:t>гипо</a:t>
            </a:r>
            <a:r>
              <a:rPr lang="ru-RU" b="1" dirty="0">
                <a:solidFill>
                  <a:srgbClr val="C00000"/>
                </a:solidFill>
              </a:rPr>
              <a:t>- и </a:t>
            </a:r>
            <a:r>
              <a:rPr lang="ru-RU" b="1" dirty="0" err="1">
                <a:solidFill>
                  <a:srgbClr val="C00000"/>
                </a:solidFill>
              </a:rPr>
              <a:t>апластической</a:t>
            </a:r>
            <a:r>
              <a:rPr lang="ru-RU" b="1" dirty="0">
                <a:solidFill>
                  <a:srgbClr val="C00000"/>
                </a:solidFill>
              </a:rPr>
              <a:t> анемии: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течение 3-х дней провести дней провести первичное обследование: ОАК, УЗИ внутренних органов, Р-скопию грудной клетки, ОАМ, общий белок и его фракции, билирубин и сывороточное железо, мочевину и </a:t>
            </a:r>
            <a:r>
              <a:rPr lang="ru-RU" b="1" dirty="0" err="1">
                <a:solidFill>
                  <a:srgbClr val="002060"/>
                </a:solidFill>
              </a:rPr>
              <a:t>креатинин</a:t>
            </a:r>
            <a:r>
              <a:rPr lang="ru-RU" b="1" dirty="0">
                <a:solidFill>
                  <a:srgbClr val="002060"/>
                </a:solidFill>
              </a:rPr>
              <a:t>, АЛАТ, АСАТ, СРБ </a:t>
            </a:r>
          </a:p>
          <a:p>
            <a:r>
              <a:rPr lang="ru-RU" b="1" dirty="0">
                <a:solidFill>
                  <a:srgbClr val="002060"/>
                </a:solidFill>
              </a:rPr>
              <a:t>Стернальная пункция</a:t>
            </a:r>
          </a:p>
          <a:p>
            <a:r>
              <a:rPr lang="ru-RU" b="1" dirty="0">
                <a:solidFill>
                  <a:srgbClr val="002060"/>
                </a:solidFill>
              </a:rPr>
              <a:t>Консультация гематолога для дифференциальной диагностики между лейкозом, метастазами рака, </a:t>
            </a:r>
            <a:r>
              <a:rPr lang="ru-RU" b="1" dirty="0" err="1">
                <a:solidFill>
                  <a:srgbClr val="002060"/>
                </a:solidFill>
              </a:rPr>
              <a:t>миелофиброзом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миелодиспластическим</a:t>
            </a:r>
            <a:r>
              <a:rPr lang="ru-RU" b="1" dirty="0">
                <a:solidFill>
                  <a:srgbClr val="002060"/>
                </a:solidFill>
              </a:rPr>
              <a:t> синдромом.</a:t>
            </a:r>
          </a:p>
        </p:txBody>
      </p:sp>
    </p:spTree>
    <p:extLst>
      <p:ext uri="{BB962C8B-B14F-4D97-AF65-F5344CB8AC3E}">
        <p14:creationId xmlns:p14="http://schemas.microsoft.com/office/powerpoint/2010/main" val="834627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00000"/>
                </a:solidFill>
              </a:rPr>
              <a:t>Гипохромные анемии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b="1" dirty="0" err="1">
                <a:solidFill>
                  <a:srgbClr val="002060"/>
                </a:solidFill>
              </a:rPr>
              <a:t>Железоперераспределительные</a:t>
            </a:r>
            <a:r>
              <a:rPr lang="ru-RU" sz="3600" b="1" dirty="0">
                <a:solidFill>
                  <a:srgbClr val="002060"/>
                </a:solidFill>
              </a:rPr>
              <a:t> анемии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err="1">
                <a:solidFill>
                  <a:srgbClr val="002060"/>
                </a:solidFill>
              </a:rPr>
              <a:t>Сидероахрестические</a:t>
            </a:r>
            <a:r>
              <a:rPr lang="ru-RU" sz="3600" b="1" dirty="0">
                <a:solidFill>
                  <a:srgbClr val="002060"/>
                </a:solidFill>
              </a:rPr>
              <a:t> анемии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err="1">
                <a:solidFill>
                  <a:srgbClr val="002060"/>
                </a:solidFill>
              </a:rPr>
              <a:t>Железодефицитые</a:t>
            </a:r>
            <a:r>
              <a:rPr lang="ru-RU" sz="3600" b="1" dirty="0">
                <a:solidFill>
                  <a:srgbClr val="002060"/>
                </a:solidFill>
              </a:rPr>
              <a:t> анемии</a:t>
            </a:r>
          </a:p>
        </p:txBody>
      </p:sp>
    </p:spTree>
    <p:extLst>
      <p:ext uri="{BB962C8B-B14F-4D97-AF65-F5344CB8AC3E}">
        <p14:creationId xmlns:p14="http://schemas.microsoft.com/office/powerpoint/2010/main" val="381535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Пациент с анемией на амбулаторном приеме у терапевта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Анемия</a:t>
            </a:r>
            <a:r>
              <a:rPr lang="ru-RU" b="1" dirty="0">
                <a:solidFill>
                  <a:srgbClr val="002060"/>
                </a:solidFill>
              </a:rPr>
              <a:t> – состояние, характеризующееся снижением концентрации </a:t>
            </a:r>
            <a:r>
              <a:rPr lang="ru-RU" b="1" dirty="0" err="1">
                <a:solidFill>
                  <a:srgbClr val="002060"/>
                </a:solidFill>
              </a:rPr>
              <a:t>Нв</a:t>
            </a:r>
            <a:r>
              <a:rPr lang="ru-RU" b="1" dirty="0">
                <a:solidFill>
                  <a:srgbClr val="002060"/>
                </a:solidFill>
              </a:rPr>
              <a:t> ниже 130 г/л у мужчин и ниже 120 г/л у женщин (ВОЗ).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Анемия </a:t>
            </a:r>
            <a:r>
              <a:rPr lang="ru-RU" b="1" dirty="0">
                <a:solidFill>
                  <a:srgbClr val="002060"/>
                </a:solidFill>
              </a:rPr>
              <a:t>– независимый фактор риска инфаркта миокарда у мужчин и серьезных сердечно-сосудистых осложнений, как у мужчин, так и у женщин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Наиболее частые причины анемии</a:t>
            </a:r>
            <a:r>
              <a:rPr lang="ru-RU" b="1" dirty="0">
                <a:solidFill>
                  <a:srgbClr val="002060"/>
                </a:solidFill>
              </a:rPr>
              <a:t>: «сосудистые» и онкологические заболевания, циррозы печени, нарушение всасывания в желудке и кишечнике, хр. соматические заболевания, болезни крови, вегетарианский и активный образ жизни</a:t>
            </a:r>
          </a:p>
        </p:txBody>
      </p:sp>
    </p:spTree>
    <p:extLst>
      <p:ext uri="{BB962C8B-B14F-4D97-AF65-F5344CB8AC3E}">
        <p14:creationId xmlns:p14="http://schemas.microsoft.com/office/powerpoint/2010/main" val="34517271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C00000"/>
                </a:solidFill>
              </a:rPr>
              <a:t>Отличительные </a:t>
            </a:r>
            <a:r>
              <a:rPr lang="ru-RU" sz="3600" b="1" i="1" u="sng" dirty="0">
                <a:solidFill>
                  <a:srgbClr val="C00000"/>
                </a:solidFill>
              </a:rPr>
              <a:t>критерии </a:t>
            </a:r>
            <a:r>
              <a:rPr lang="ru-RU" sz="3600" b="1" dirty="0" err="1">
                <a:solidFill>
                  <a:srgbClr val="C00000"/>
                </a:solidFill>
              </a:rPr>
              <a:t>железоперераспределительной</a:t>
            </a:r>
            <a:r>
              <a:rPr lang="ru-RU" sz="3600" b="1" dirty="0">
                <a:solidFill>
                  <a:srgbClr val="C00000"/>
                </a:solidFill>
              </a:rPr>
              <a:t> анемии: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Наличие основного заболевания,</a:t>
            </a:r>
          </a:p>
          <a:p>
            <a:r>
              <a:rPr lang="ru-RU" b="1" dirty="0">
                <a:solidFill>
                  <a:srgbClr val="002060"/>
                </a:solidFill>
              </a:rPr>
              <a:t>Нормальная или сниженная общая </a:t>
            </a:r>
            <a:r>
              <a:rPr lang="ru-RU" b="1" dirty="0" err="1">
                <a:solidFill>
                  <a:srgbClr val="002060"/>
                </a:solidFill>
              </a:rPr>
              <a:t>железосвязывающая</a:t>
            </a:r>
            <a:r>
              <a:rPr lang="ru-RU" b="1" dirty="0">
                <a:solidFill>
                  <a:srgbClr val="002060"/>
                </a:solidFill>
              </a:rPr>
              <a:t> способность сыворотки (ОЖСС),</a:t>
            </a:r>
          </a:p>
          <a:p>
            <a:r>
              <a:rPr lang="ru-RU" b="1" dirty="0">
                <a:solidFill>
                  <a:srgbClr val="002060"/>
                </a:solidFill>
              </a:rPr>
              <a:t>Повышенное содержание </a:t>
            </a:r>
            <a:r>
              <a:rPr lang="ru-RU" b="1" dirty="0" err="1">
                <a:solidFill>
                  <a:srgbClr val="002060"/>
                </a:solidFill>
              </a:rPr>
              <a:t>ферритина</a:t>
            </a:r>
            <a:r>
              <a:rPr lang="ru-RU" b="1" dirty="0">
                <a:solidFill>
                  <a:srgbClr val="002060"/>
                </a:solidFill>
              </a:rPr>
              <a:t> в сыворотке крови,</a:t>
            </a:r>
          </a:p>
          <a:p>
            <a:r>
              <a:rPr lang="ru-RU" b="1" dirty="0">
                <a:solidFill>
                  <a:srgbClr val="002060"/>
                </a:solidFill>
              </a:rPr>
              <a:t>Повышенное количество </a:t>
            </a:r>
            <a:r>
              <a:rPr lang="ru-RU" b="1" dirty="0" err="1">
                <a:solidFill>
                  <a:srgbClr val="002060"/>
                </a:solidFill>
              </a:rPr>
              <a:t>сидеробластов</a:t>
            </a:r>
            <a:r>
              <a:rPr lang="ru-RU" b="1" dirty="0">
                <a:solidFill>
                  <a:srgbClr val="002060"/>
                </a:solidFill>
              </a:rPr>
              <a:t> в костном мозге,</a:t>
            </a:r>
          </a:p>
          <a:p>
            <a:r>
              <a:rPr lang="ru-RU" b="1" dirty="0">
                <a:solidFill>
                  <a:srgbClr val="002060"/>
                </a:solidFill>
              </a:rPr>
              <a:t>Отсутствие эффекта от лечения препаратами железа.</a:t>
            </a:r>
          </a:p>
        </p:txBody>
      </p:sp>
    </p:spTree>
    <p:extLst>
      <p:ext uri="{BB962C8B-B14F-4D97-AF65-F5344CB8AC3E}">
        <p14:creationId xmlns:p14="http://schemas.microsoft.com/office/powerpoint/2010/main" val="520310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Железодефицитная анемия (ЖДА)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i="1" u="sng" dirty="0">
                <a:solidFill>
                  <a:srgbClr val="C00000"/>
                </a:solidFill>
              </a:rPr>
              <a:t>ЖДА</a:t>
            </a:r>
            <a:r>
              <a:rPr lang="ru-RU" b="1" dirty="0">
                <a:solidFill>
                  <a:srgbClr val="002060"/>
                </a:solidFill>
              </a:rPr>
              <a:t> – клинико-гематологический синдром, характеризующийся нарушением синтеза гемоглобина в результате дефицита железа, развивающегося а фоне различных патологических (физиологических) процессов, и проявляющихся признаками гипохромной анемии и </a:t>
            </a:r>
            <a:r>
              <a:rPr lang="ru-RU" b="1" dirty="0" err="1">
                <a:solidFill>
                  <a:srgbClr val="002060"/>
                </a:solidFill>
              </a:rPr>
              <a:t>сидеропении</a:t>
            </a:r>
            <a:r>
              <a:rPr lang="ru-RU" b="1" dirty="0">
                <a:solidFill>
                  <a:srgbClr val="002060"/>
                </a:solidFill>
              </a:rPr>
              <a:t> (трофические расстройства в тканях).</a:t>
            </a:r>
          </a:p>
        </p:txBody>
      </p:sp>
    </p:spTree>
    <p:extLst>
      <p:ext uri="{BB962C8B-B14F-4D97-AF65-F5344CB8AC3E}">
        <p14:creationId xmlns:p14="http://schemas.microsoft.com/office/powerpoint/2010/main" val="7485255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Клиника ЖДА: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i="1" u="sng" dirty="0">
                <a:solidFill>
                  <a:srgbClr val="002060"/>
                </a:solidFill>
              </a:rPr>
              <a:t>В клинике выделяют </a:t>
            </a:r>
            <a:r>
              <a:rPr lang="ru-RU" b="1" i="1" u="sng" dirty="0">
                <a:solidFill>
                  <a:srgbClr val="C00000"/>
                </a:solidFill>
              </a:rPr>
              <a:t>2 синдрома</a:t>
            </a:r>
            <a:r>
              <a:rPr lang="ru-RU" b="1" i="1" u="sng" dirty="0">
                <a:solidFill>
                  <a:srgbClr val="002060"/>
                </a:solidFill>
              </a:rPr>
              <a:t>:</a:t>
            </a:r>
            <a:br>
              <a:rPr lang="ru-RU" b="1" i="1" u="sng" dirty="0">
                <a:solidFill>
                  <a:srgbClr val="00206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rgbClr val="002060"/>
                </a:solidFill>
              </a:rPr>
              <a:t>1</a:t>
            </a:r>
            <a:r>
              <a:rPr lang="ru-RU" sz="4600" b="1" u="sng" dirty="0">
                <a:solidFill>
                  <a:srgbClr val="C00000"/>
                </a:solidFill>
              </a:rPr>
              <a:t>. </a:t>
            </a:r>
            <a:r>
              <a:rPr lang="ru-RU" sz="4600" b="1" u="sng" dirty="0" err="1">
                <a:solidFill>
                  <a:srgbClr val="C00000"/>
                </a:solidFill>
              </a:rPr>
              <a:t>Общеанемический</a:t>
            </a:r>
            <a:r>
              <a:rPr lang="ru-RU" sz="4600" b="1" u="sng" dirty="0">
                <a:solidFill>
                  <a:srgbClr val="C00000"/>
                </a:solidFill>
              </a:rPr>
              <a:t> синдром</a:t>
            </a:r>
            <a:r>
              <a:rPr lang="ru-RU" sz="4600" b="1" dirty="0">
                <a:solidFill>
                  <a:srgbClr val="C00000"/>
                </a:solidFill>
              </a:rPr>
              <a:t>: </a:t>
            </a:r>
          </a:p>
          <a:p>
            <a:r>
              <a:rPr lang="ru-RU" b="1" dirty="0">
                <a:solidFill>
                  <a:srgbClr val="002060"/>
                </a:solidFill>
              </a:rPr>
              <a:t>слабость, головокружение, шум в ушах, одышка, обмороки, сердцебиение при нагрузке и даже в покое, ноющие боли в левой половине грудной клетки,</a:t>
            </a:r>
          </a:p>
          <a:p>
            <a:r>
              <a:rPr lang="ru-RU" b="1" dirty="0">
                <a:solidFill>
                  <a:srgbClr val="002060"/>
                </a:solidFill>
              </a:rPr>
              <a:t>границы сердца расширены влево (до 1-2 см кнаружи от срединно-ключичной линии), приглушен </a:t>
            </a:r>
            <a:r>
              <a:rPr lang="en-US" b="1" dirty="0">
                <a:solidFill>
                  <a:srgbClr val="002060"/>
                </a:solidFill>
              </a:rPr>
              <a:t>I</a:t>
            </a:r>
            <a:r>
              <a:rPr lang="ru-RU" b="1" dirty="0">
                <a:solidFill>
                  <a:srgbClr val="002060"/>
                </a:solidFill>
              </a:rPr>
              <a:t> тон, выслушивается систолический шум на верхушке сердца и над легочной артерией., </a:t>
            </a:r>
          </a:p>
          <a:p>
            <a:r>
              <a:rPr lang="ru-RU" b="1" dirty="0">
                <a:solidFill>
                  <a:srgbClr val="002060"/>
                </a:solidFill>
              </a:rPr>
              <a:t>гипотония</a:t>
            </a:r>
          </a:p>
          <a:p>
            <a:r>
              <a:rPr lang="ru-RU" b="1" dirty="0">
                <a:solidFill>
                  <a:srgbClr val="002060"/>
                </a:solidFill>
              </a:rPr>
              <a:t>а ЭКГ – признаки дистрофии миокарда: уплощение зубца Т, снижение сегмента </a:t>
            </a:r>
            <a:r>
              <a:rPr lang="en-US" b="1" dirty="0">
                <a:solidFill>
                  <a:srgbClr val="002060"/>
                </a:solidFill>
              </a:rPr>
              <a:t>S</a:t>
            </a:r>
            <a:r>
              <a:rPr lang="ru-RU" b="1" dirty="0">
                <a:solidFill>
                  <a:srgbClr val="002060"/>
                </a:solidFill>
              </a:rPr>
              <a:t>Т.</a:t>
            </a:r>
          </a:p>
        </p:txBody>
      </p:sp>
    </p:spTree>
    <p:extLst>
      <p:ext uri="{BB962C8B-B14F-4D97-AF65-F5344CB8AC3E}">
        <p14:creationId xmlns:p14="http://schemas.microsoft.com/office/powerpoint/2010/main" val="33655031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2</a:t>
            </a:r>
            <a:r>
              <a:rPr lang="ru-RU" b="1" u="sng" dirty="0">
                <a:solidFill>
                  <a:srgbClr val="C00000"/>
                </a:solidFill>
              </a:rPr>
              <a:t>. </a:t>
            </a:r>
            <a:r>
              <a:rPr lang="ru-RU" b="1" u="sng" dirty="0" err="1">
                <a:solidFill>
                  <a:srgbClr val="C00000"/>
                </a:solidFill>
              </a:rPr>
              <a:t>Сидеропенический</a:t>
            </a:r>
            <a:r>
              <a:rPr lang="ru-RU" b="1" u="sng" dirty="0">
                <a:solidFill>
                  <a:srgbClr val="C00000"/>
                </a:solidFill>
              </a:rPr>
              <a:t> синдром: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Выражен при тяжелой и длительной анемии,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Мышечная слабость, иногда императивные позывы на мочеиспускание (слабость сфинктеров),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Извращение вкуса: больные едят мел, песок, глину, сырые крупы, мясо, тесто,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Как приятные отмечают запахи бензина, резины, краски, выхлопных газов, мочи.</a:t>
            </a:r>
          </a:p>
        </p:txBody>
      </p:sp>
    </p:spTree>
    <p:extLst>
      <p:ext uri="{BB962C8B-B14F-4D97-AF65-F5344CB8AC3E}">
        <p14:creationId xmlns:p14="http://schemas.microsoft.com/office/powerpoint/2010/main" val="2946427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Клинические критерии ЖДА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Волосы сухие, ломкие, секутся, медленно растут,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Сухие трескающиеся губы,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>
                <a:solidFill>
                  <a:srgbClr val="002060"/>
                </a:solidFill>
              </a:rPr>
              <a:t>Ангулярный</a:t>
            </a:r>
            <a:r>
              <a:rPr lang="ru-RU" b="1" dirty="0">
                <a:solidFill>
                  <a:srgbClr val="002060"/>
                </a:solidFill>
              </a:rPr>
              <a:t> стоматит (</a:t>
            </a:r>
            <a:r>
              <a:rPr lang="ru-RU" b="1" dirty="0" err="1">
                <a:solidFill>
                  <a:srgbClr val="002060"/>
                </a:solidFill>
              </a:rPr>
              <a:t>заеды</a:t>
            </a:r>
            <a:r>
              <a:rPr lang="ru-RU" b="1" dirty="0">
                <a:solidFill>
                  <a:srgbClr val="002060"/>
                </a:solidFill>
              </a:rPr>
              <a:t> – особенно при нехватке витамина группы В),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Зубы не блестят, серые,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Кожа суховата, легко трескается на руках, ногах,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Ногти истонченные, ломкие, в тяжелых случаях ложкообразные,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Глоссит – болезненный покрасневший язык с атрофированными сосочками,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Атрофия слизистой пищевода – дисфагия,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Атрофический гастрит (снижение продукции </a:t>
            </a:r>
            <a:r>
              <a:rPr lang="en-US" b="1" dirty="0" err="1">
                <a:solidFill>
                  <a:srgbClr val="002060"/>
                </a:solidFill>
              </a:rPr>
              <a:t>HCl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1253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Гематологические критерии ЖДА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C00000"/>
                </a:solidFill>
              </a:rPr>
              <a:t>Нв</a:t>
            </a:r>
            <a:r>
              <a:rPr lang="ru-RU" b="1" i="1" dirty="0">
                <a:solidFill>
                  <a:srgbClr val="C00000"/>
                </a:solidFill>
              </a:rPr>
              <a:t> &lt; 120 г/л,</a:t>
            </a:r>
          </a:p>
          <a:p>
            <a:r>
              <a:rPr lang="ru-RU" b="1" dirty="0">
                <a:solidFill>
                  <a:srgbClr val="002060"/>
                </a:solidFill>
              </a:rPr>
              <a:t>Средний объем эритроцитов 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C00000"/>
                </a:solidFill>
              </a:rPr>
              <a:t>MCV</a:t>
            </a:r>
            <a:r>
              <a:rPr lang="ru-RU" b="1" dirty="0">
                <a:solidFill>
                  <a:srgbClr val="002060"/>
                </a:solidFill>
              </a:rPr>
              <a:t>) </a:t>
            </a:r>
            <a:r>
              <a:rPr lang="ru-RU" b="1" dirty="0">
                <a:solidFill>
                  <a:srgbClr val="C00000"/>
                </a:solidFill>
              </a:rPr>
              <a:t>↓</a:t>
            </a:r>
          </a:p>
          <a:p>
            <a:r>
              <a:rPr lang="ru-RU" b="1" dirty="0">
                <a:solidFill>
                  <a:srgbClr val="002060"/>
                </a:solidFill>
              </a:rPr>
              <a:t>Содержание гемоглобина в эритроците (</a:t>
            </a:r>
            <a:r>
              <a:rPr lang="ru-RU" b="1" dirty="0">
                <a:solidFill>
                  <a:srgbClr val="C00000"/>
                </a:solidFill>
              </a:rPr>
              <a:t>МСН</a:t>
            </a:r>
            <a:r>
              <a:rPr lang="ru-RU" b="1" dirty="0">
                <a:solidFill>
                  <a:srgbClr val="002060"/>
                </a:solidFill>
              </a:rPr>
              <a:t>) </a:t>
            </a:r>
            <a:r>
              <a:rPr lang="ru-RU" b="1" dirty="0">
                <a:solidFill>
                  <a:srgbClr val="C00000"/>
                </a:solidFill>
              </a:rPr>
              <a:t>↓</a:t>
            </a:r>
          </a:p>
          <a:p>
            <a:r>
              <a:rPr lang="ru-RU" b="1" dirty="0">
                <a:solidFill>
                  <a:srgbClr val="002060"/>
                </a:solidFill>
              </a:rPr>
              <a:t>Концентрация гемоглобина в эритроците (</a:t>
            </a:r>
            <a:r>
              <a:rPr lang="ru-RU" b="1" dirty="0">
                <a:solidFill>
                  <a:srgbClr val="C00000"/>
                </a:solidFill>
              </a:rPr>
              <a:t>МСНС</a:t>
            </a:r>
            <a:r>
              <a:rPr lang="ru-RU" b="1" dirty="0">
                <a:solidFill>
                  <a:srgbClr val="002060"/>
                </a:solidFill>
              </a:rPr>
              <a:t>) </a:t>
            </a:r>
            <a:r>
              <a:rPr lang="ru-RU" b="1" dirty="0">
                <a:solidFill>
                  <a:srgbClr val="C00000"/>
                </a:solidFill>
              </a:rPr>
              <a:t>↓</a:t>
            </a:r>
          </a:p>
          <a:p>
            <a:r>
              <a:rPr lang="ru-RU" b="1" dirty="0" err="1">
                <a:solidFill>
                  <a:srgbClr val="C00000"/>
                </a:solidFill>
              </a:rPr>
              <a:t>Ретикулоциты</a:t>
            </a:r>
            <a:r>
              <a:rPr lang="ru-RU" b="1" dirty="0">
                <a:solidFill>
                  <a:srgbClr val="C00000"/>
                </a:solidFill>
              </a:rPr>
              <a:t> – норма 2-12‰. </a:t>
            </a:r>
            <a:r>
              <a:rPr lang="ru-RU" b="1" dirty="0">
                <a:solidFill>
                  <a:srgbClr val="002060"/>
                </a:solidFill>
              </a:rPr>
              <a:t>↑</a:t>
            </a:r>
            <a:r>
              <a:rPr lang="ru-RU" b="1" dirty="0" err="1">
                <a:solidFill>
                  <a:srgbClr val="002060"/>
                </a:solidFill>
              </a:rPr>
              <a:t>ретикулоцитов</a:t>
            </a:r>
            <a:r>
              <a:rPr lang="ru-RU" b="1" dirty="0">
                <a:solidFill>
                  <a:srgbClr val="002060"/>
                </a:solidFill>
              </a:rPr>
              <a:t> связано с </a:t>
            </a:r>
            <a:r>
              <a:rPr lang="ru-RU" b="1" dirty="0" err="1">
                <a:solidFill>
                  <a:srgbClr val="002060"/>
                </a:solidFill>
              </a:rPr>
              <a:t>приеом</a:t>
            </a:r>
            <a:r>
              <a:rPr lang="ru-RU" b="1" dirty="0">
                <a:solidFill>
                  <a:srgbClr val="002060"/>
                </a:solidFill>
              </a:rPr>
              <a:t> препаратов железа, либо с острой массивной кровопотерей</a:t>
            </a:r>
          </a:p>
          <a:p>
            <a:r>
              <a:rPr lang="ru-RU" b="1" dirty="0">
                <a:solidFill>
                  <a:srgbClr val="002060"/>
                </a:solidFill>
              </a:rPr>
              <a:t>В мазке крови – </a:t>
            </a:r>
            <a:r>
              <a:rPr lang="ru-RU" b="1" i="1" u="sng" dirty="0" err="1">
                <a:solidFill>
                  <a:srgbClr val="FF0000"/>
                </a:solidFill>
              </a:rPr>
              <a:t>микроцитоз</a:t>
            </a:r>
            <a:r>
              <a:rPr lang="ru-RU" b="1" i="1" u="sng" dirty="0">
                <a:solidFill>
                  <a:srgbClr val="FF0000"/>
                </a:solidFill>
              </a:rPr>
              <a:t> и </a:t>
            </a:r>
            <a:r>
              <a:rPr lang="ru-RU" b="1" i="1" u="sng" dirty="0" err="1">
                <a:solidFill>
                  <a:srgbClr val="FF0000"/>
                </a:solidFill>
              </a:rPr>
              <a:t>пойкилоцитоз</a:t>
            </a:r>
            <a:endParaRPr lang="ru-RU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66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7568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Основные лекарственные препараты железа для приема внутрь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698270"/>
              </p:ext>
            </p:extLst>
          </p:nvPr>
        </p:nvGraphicFramePr>
        <p:xfrm>
          <a:off x="167780" y="773093"/>
          <a:ext cx="10269388" cy="532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7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7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Препарат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Дополнительные компоненты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Форма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 2х- валентного</a:t>
                      </a:r>
                      <a:r>
                        <a:rPr lang="en-US" dirty="0"/>
                        <a:t> Fe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Ферроплекс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Аскорбиновая кислота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Драже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Сорбифер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дурулес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Аскорбиновая кислота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Таблетки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Ировит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Аскорбиновая кислота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Фолиевая кислота, В12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Капсулы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Ферроград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Аскорбиновая кислота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Таблетки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Фенюльс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Аскорбиновая кислота, Вит В, РР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Капсулы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8336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solidFill>
                            <a:srgbClr val="002060"/>
                          </a:solidFill>
                        </a:rPr>
                        <a:t>Иррадиан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Аскорбиновая кислота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Фолиевая кислота, В12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Драже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6961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Основные лекарственные препараты железа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333944"/>
              </p:ext>
            </p:extLst>
          </p:nvPr>
        </p:nvGraphicFramePr>
        <p:xfrm>
          <a:off x="0" y="1268760"/>
          <a:ext cx="10221144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5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Препарат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Дополнительные компоненты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Форма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 2-х валентного </a:t>
                      </a:r>
                      <a:r>
                        <a:rPr lang="en-US" dirty="0"/>
                        <a:t>Fe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Хеферол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Фумаровая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кислота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Капсулы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Мальтофер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Метилгидроксибензоат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натрия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раствор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50 мл (50 мг в 5</a:t>
                      </a:r>
                      <a:r>
                        <a:rPr lang="ru-RU" b="1" baseline="0" dirty="0">
                          <a:solidFill>
                            <a:srgbClr val="002060"/>
                          </a:solidFill>
                        </a:rPr>
                        <a:t> мл – 1 мерная ложка)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Мальтоферфол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Фолиевая кислота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Жевательные табл.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Тотема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Марганец, медь, сахароза, цитрат натрия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Раствор в </a:t>
                      </a:r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амп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10 мл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 мл</a:t>
                      </a:r>
                    </a:p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50 мг в 1 </a:t>
                      </a:r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амп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Феррум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Лек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Гидроксид </a:t>
                      </a:r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полимальтозный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комплекс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Сироп/</a:t>
                      </a:r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жеват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. табл.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100 мг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Фефол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Фолиевая кислота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Капсулы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Ферретаб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Фолиевая кислота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Таблетки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0688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Показания для парентерального введения препаратов </a:t>
            </a:r>
            <a:r>
              <a:rPr lang="en-US" b="1" dirty="0">
                <a:solidFill>
                  <a:srgbClr val="C00000"/>
                </a:solidFill>
              </a:rPr>
              <a:t>Fe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Нарушение всасывания из-за энтерита, резекции тонкого кишечника, резекции 2/3 желудка по </a:t>
            </a:r>
            <a:r>
              <a:rPr lang="ru-RU" b="1" dirty="0" err="1">
                <a:solidFill>
                  <a:srgbClr val="002060"/>
                </a:solidFill>
              </a:rPr>
              <a:t>Бильрот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II</a:t>
            </a:r>
            <a:endParaRPr lang="ru-RU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Обострение язвенной болезни желудка, 12 перстной кишки, дуоденита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Диспепсия при приеме внутрь препаратов </a:t>
            </a:r>
            <a:r>
              <a:rPr lang="en-US" b="1" dirty="0">
                <a:solidFill>
                  <a:srgbClr val="002060"/>
                </a:solidFill>
              </a:rPr>
              <a:t>Fe</a:t>
            </a:r>
            <a:endParaRPr lang="ru-RU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Необходимость более быстрого насыщения организма железом перед оперативным вмешательством</a:t>
            </a:r>
          </a:p>
        </p:txBody>
      </p:sp>
    </p:spTree>
    <p:extLst>
      <p:ext uri="{BB962C8B-B14F-4D97-AF65-F5344CB8AC3E}">
        <p14:creationId xmlns:p14="http://schemas.microsoft.com/office/powerpoint/2010/main" val="21862074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Препараты </a:t>
            </a:r>
            <a:r>
              <a:rPr lang="en-US" sz="3600" b="1" dirty="0">
                <a:solidFill>
                  <a:srgbClr val="002060"/>
                </a:solidFill>
              </a:rPr>
              <a:t>Fe</a:t>
            </a:r>
            <a:r>
              <a:rPr lang="ru-RU" sz="3600" b="1" dirty="0">
                <a:solidFill>
                  <a:srgbClr val="002060"/>
                </a:solidFill>
              </a:rPr>
              <a:t> для парентерального введения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Препарат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Состав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Форма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Объем 1 </a:t>
                      </a:r>
                      <a:r>
                        <a:rPr lang="ru-RU" dirty="0" err="1"/>
                        <a:t>амп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Кол-во </a:t>
                      </a:r>
                      <a:r>
                        <a:rPr lang="en-US" dirty="0"/>
                        <a:t>Fe</a:t>
                      </a:r>
                      <a:r>
                        <a:rPr lang="ru-RU" dirty="0"/>
                        <a:t> в </a:t>
                      </a:r>
                      <a:r>
                        <a:rPr lang="ru-RU" dirty="0" err="1"/>
                        <a:t>амп</a:t>
                      </a:r>
                      <a:r>
                        <a:rPr lang="ru-RU" dirty="0"/>
                        <a:t>, мг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Феррум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Лек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Полиизомальтоза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В/М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Феррум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Лек</a:t>
                      </a:r>
                    </a:p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Натрий-</a:t>
                      </a:r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сахаратный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комплекс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В\В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Ектофер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Сорбитовый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цитратный комплекс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В\М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Венофер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>
                          <a:solidFill>
                            <a:srgbClr val="002060"/>
                          </a:solidFill>
                        </a:rPr>
                        <a:t>Сахарат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 железа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В/В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084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Пациент с анемией на амбулаторном приеме у терапевта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Основные клинические проявления </a:t>
            </a:r>
            <a:r>
              <a:rPr lang="ru-RU" b="1" dirty="0">
                <a:solidFill>
                  <a:srgbClr val="002060"/>
                </a:solidFill>
              </a:rPr>
              <a:t>– усталость, головокружение, тахикардия, обморок, ↓АД, бледность кожи, слизистых, ломкость и слоистость ногтей, извращение вкуса, похудание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Классификация анемий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err="1">
                <a:solidFill>
                  <a:srgbClr val="002060"/>
                </a:solidFill>
              </a:rPr>
              <a:t>микроцитарная</a:t>
            </a:r>
            <a:r>
              <a:rPr lang="ru-RU" b="1" dirty="0">
                <a:solidFill>
                  <a:srgbClr val="002060"/>
                </a:solidFill>
              </a:rPr>
              <a:t> (по </a:t>
            </a:r>
            <a:r>
              <a:rPr lang="en-US" b="1" dirty="0">
                <a:solidFill>
                  <a:srgbClr val="002060"/>
                </a:solidFill>
              </a:rPr>
              <a:t>MCV</a:t>
            </a:r>
            <a:r>
              <a:rPr lang="ru-RU" b="1" dirty="0">
                <a:solidFill>
                  <a:srgbClr val="002060"/>
                </a:solidFill>
              </a:rPr>
              <a:t>) и по степени тяжести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Экспресс-диагностика</a:t>
            </a:r>
            <a:r>
              <a:rPr lang="ru-RU" b="1" dirty="0">
                <a:solidFill>
                  <a:srgbClr val="002060"/>
                </a:solidFill>
              </a:rPr>
              <a:t> – портативный анализатор для определения уровня </a:t>
            </a:r>
            <a:r>
              <a:rPr lang="ru-RU" b="1" dirty="0" err="1">
                <a:solidFill>
                  <a:srgbClr val="002060"/>
                </a:solidFill>
              </a:rPr>
              <a:t>Нв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HemoCue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Hd</a:t>
            </a:r>
            <a:r>
              <a:rPr lang="en-US" b="1" dirty="0">
                <a:solidFill>
                  <a:srgbClr val="002060"/>
                </a:solidFill>
              </a:rPr>
              <a:t> 201+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8250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Расчёт курсовой дозы препаратов </a:t>
            </a:r>
            <a:r>
              <a:rPr lang="en-US" b="1" dirty="0">
                <a:solidFill>
                  <a:srgbClr val="C00000"/>
                </a:solidFill>
              </a:rPr>
              <a:t>Fe</a:t>
            </a:r>
            <a:r>
              <a:rPr lang="ru-RU" b="1" dirty="0">
                <a:solidFill>
                  <a:srgbClr val="C00000"/>
                </a:solidFill>
              </a:rPr>
              <a:t> при парентеральном введении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Количество ампул на курс лечения= 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вес больного (кг)(166,7-Нв г/л)*0,004</a:t>
            </a:r>
          </a:p>
          <a:p>
            <a:r>
              <a:rPr lang="ru-RU" b="1" i="1" u="sng" dirty="0">
                <a:solidFill>
                  <a:srgbClr val="002060"/>
                </a:solidFill>
              </a:rPr>
              <a:t>Например</a:t>
            </a:r>
            <a:r>
              <a:rPr lang="ru-RU" b="1" dirty="0">
                <a:solidFill>
                  <a:srgbClr val="002060"/>
                </a:solidFill>
              </a:rPr>
              <a:t>, вес больного 70 кг, </a:t>
            </a:r>
            <a:r>
              <a:rPr lang="ru-RU" b="1" dirty="0" err="1">
                <a:solidFill>
                  <a:srgbClr val="002060"/>
                </a:solidFill>
              </a:rPr>
              <a:t>Нв</a:t>
            </a:r>
            <a:r>
              <a:rPr lang="ru-RU" b="1" dirty="0">
                <a:solidFill>
                  <a:srgbClr val="002060"/>
                </a:solidFill>
              </a:rPr>
              <a:t> 90 г\л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А=70(166,7-90)*0,004=21 ампула</a:t>
            </a:r>
          </a:p>
          <a:p>
            <a:r>
              <a:rPr lang="ru-RU" b="1" dirty="0">
                <a:solidFill>
                  <a:srgbClr val="002060"/>
                </a:solidFill>
              </a:rPr>
              <a:t>Первую ампулу </a:t>
            </a:r>
            <a:r>
              <a:rPr lang="ru-RU" b="1" dirty="0" err="1">
                <a:solidFill>
                  <a:srgbClr val="002060"/>
                </a:solidFill>
              </a:rPr>
              <a:t>феррум</a:t>
            </a:r>
            <a:r>
              <a:rPr lang="ru-RU" b="1" dirty="0">
                <a:solidFill>
                  <a:srgbClr val="002060"/>
                </a:solidFill>
              </a:rPr>
              <a:t>-лека в/в вводят не полностью, а </a:t>
            </a:r>
            <a:r>
              <a:rPr lang="ru-RU" b="1" i="1" u="sng" dirty="0">
                <a:solidFill>
                  <a:srgbClr val="002060"/>
                </a:solidFill>
              </a:rPr>
              <a:t>половину,</a:t>
            </a:r>
          </a:p>
          <a:p>
            <a:r>
              <a:rPr lang="ru-RU" b="1" dirty="0">
                <a:solidFill>
                  <a:srgbClr val="002060"/>
                </a:solidFill>
              </a:rPr>
              <a:t>Кратность введения: сначала ежедневно №3, потом через день или 2 раза в неделю до общей дозы А.</a:t>
            </a:r>
          </a:p>
        </p:txBody>
      </p:sp>
    </p:spTree>
    <p:extLst>
      <p:ext uri="{BB962C8B-B14F-4D97-AF65-F5344CB8AC3E}">
        <p14:creationId xmlns:p14="http://schemas.microsoft.com/office/powerpoint/2010/main" val="10160887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Экспертиза трудоспособности при ЖДА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073427"/>
          </a:xfrm>
        </p:spPr>
        <p:txBody>
          <a:bodyPr>
            <a:noAutofit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При легкой форме анемии </a:t>
            </a:r>
            <a:r>
              <a:rPr lang="ru-RU" b="1" dirty="0">
                <a:solidFill>
                  <a:srgbClr val="002060"/>
                </a:solidFill>
              </a:rPr>
              <a:t>(</a:t>
            </a:r>
            <a:r>
              <a:rPr lang="ru-RU" b="1" dirty="0" err="1">
                <a:solidFill>
                  <a:srgbClr val="002060"/>
                </a:solidFill>
              </a:rPr>
              <a:t>Нв</a:t>
            </a:r>
            <a:r>
              <a:rPr lang="ru-RU" b="1" dirty="0">
                <a:solidFill>
                  <a:srgbClr val="002060"/>
                </a:solidFill>
              </a:rPr>
              <a:t> не ниже 90 г/л) трудоспособность определяется течением основного заболевания. Противопоказаны работы со значительным физическим напряжением и промышленными ядами.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При средней степени </a:t>
            </a:r>
            <a:r>
              <a:rPr lang="ru-RU" b="1" dirty="0">
                <a:solidFill>
                  <a:srgbClr val="002060"/>
                </a:solidFill>
              </a:rPr>
              <a:t>тяжести анемии противопоказаны работы с воздействием высоких температур, длительным пребыванием а ногах, а высоте. 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Лица с тяжелой анемией </a:t>
            </a:r>
            <a:r>
              <a:rPr lang="ru-RU" b="1" dirty="0">
                <a:solidFill>
                  <a:srgbClr val="002060"/>
                </a:solidFill>
              </a:rPr>
              <a:t>(</a:t>
            </a:r>
            <a:r>
              <a:rPr lang="ru-RU" b="1" dirty="0" err="1">
                <a:solidFill>
                  <a:srgbClr val="002060"/>
                </a:solidFill>
              </a:rPr>
              <a:t>Нв</a:t>
            </a:r>
            <a:r>
              <a:rPr lang="ru-RU" b="1" dirty="0">
                <a:solidFill>
                  <a:srgbClr val="002060"/>
                </a:solidFill>
              </a:rPr>
              <a:t> ниже 70 г/л) – инвалиды </a:t>
            </a:r>
            <a:r>
              <a:rPr lang="en-US" b="1" dirty="0">
                <a:solidFill>
                  <a:srgbClr val="002060"/>
                </a:solidFill>
              </a:rPr>
              <a:t>II </a:t>
            </a:r>
            <a:r>
              <a:rPr lang="ru-RU" b="1" dirty="0">
                <a:solidFill>
                  <a:srgbClr val="002060"/>
                </a:solidFill>
              </a:rPr>
              <a:t>группы. Лечение основного заболевание, рациональное трудоустройство и переобучение</a:t>
            </a:r>
          </a:p>
        </p:txBody>
      </p:sp>
    </p:spTree>
    <p:extLst>
      <p:ext uri="{BB962C8B-B14F-4D97-AF65-F5344CB8AC3E}">
        <p14:creationId xmlns:p14="http://schemas.microsoft.com/office/powerpoint/2010/main" val="3072668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Схема диспансерного наблюдения больных ЖДА врачом терапевтом в поликлинике (Приказ МЗ РФ №1344, 2012г.)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991544" y="2132856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Частота наблюдения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Осмотры врачей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Диагностические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Лечебо</a:t>
                      </a:r>
                      <a:r>
                        <a:rPr lang="ru-RU" dirty="0"/>
                        <a:t>-оздоровительные мероприятия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1-2 раза в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Терапевт, консультация врача-гематолога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ОАК, Сывороточное железо, ОЖСС, ФГДС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Лечение препаратами 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Fe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ru-RU" b="1" baseline="0" dirty="0">
                          <a:solidFill>
                            <a:srgbClr val="002060"/>
                          </a:solidFill>
                        </a:rPr>
                        <a:t> Диета. Санация очагов хронической инфекции. Рациональное трудоустройство.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2925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0E7CA-4B08-495C-A73D-28FF130A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Профессиональные заболевания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кроветворной системы</a:t>
            </a:r>
            <a:br>
              <a:rPr lang="ru-RU" sz="3600" b="1" dirty="0">
                <a:solidFill>
                  <a:srgbClr val="C00000"/>
                </a:solidFill>
              </a:rPr>
            </a:br>
            <a:br>
              <a:rPr lang="ru-RU" sz="3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43E791-C8BA-4690-8441-361A6671E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Депрессия гемопоэза. 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Термин «депрессия кроветворения» используют для определения большой группы заболеваний или состояний, характеризующихся снижением продукции клеточных элементов органами кроветворения или уменьшением количества циркулирующих клеток крови.</a:t>
            </a: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i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Токсичные вещества, которые в концентрациях, превышающих предельно допустимые концентрации (ПДК), могут вызвать депрессию гемопоэза, относят следующие химические соединения:</a:t>
            </a: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бензол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широко используют в различных реакциях органического синтеза (ПДК 5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хлорбензол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С1) - применяют в промышленности в качестве растворителя и компонента, используемого при органическом синтезе (ПДК 50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гексаметилендиамин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[CH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используют для получения нейлона, служащего материалом для изготовления одноименного синтетического волокна и различных пластмассовых изделий (ПДК 1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гексаметиленимин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([СН2]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NН) - применяют в фармацевтической, химической и других отраслях промышленности (ПДК 0,5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гексахлорциклогексан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С1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в РФ технический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гексахлорциклогексан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(смесь изомеров) называют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гексохлораном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применяют в качестве инсектицида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лаврицида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(ПДК для у-изомера - 0,05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для смеси изомеров - 0,1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1810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E2DCFD-EB71-4A36-AC33-70256C3FB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Депрессия гемопоэза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7B7037-2814-436D-8944-0000F5885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ts val="75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Клиническая картина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профессиональных интоксикаций веществами, способными вызывать депрессию гемопоэза, складывается из совокупности гематологических симптомов и сочетания их с изменениями в других органах и системах.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в клинической картине ведущий - 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анемический синдром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преобладают признаки, типичные для многих анемий: общая слабость, быстрая утомляемость, частые головокружения, нередко головная боль, ощущение мушек перед глазами, одышка при физической нагрузке.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тех случаях, когда преобладает 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депрессия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тромбоцитопоэза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могут возникать клинические признаки геморрагического синдрома (кровоточивость десен, кожные геморрагии, носовые кровотечения,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меноррагии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Выраженность геморрагического синдрома определяет тяжесть поражения кроветворения.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Изменения периферической крови под действием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гемотоксичных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веществ характеризуются развитием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цитопени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(преимущественно легкой). Иногда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цитопенические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реакции носят транзиторный характер. Диагностическое значение имеет стойкое снижение количества лейкоцитов (менее 4,0×10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/л). Лейкопения, как правило, связана с уменьшением содержания нейтрофилов, что приводит к относительному лимфоцитозу. Возможны качественные изменения лейкоцитов: увеличение содержания нейтрофилов с патологической зернистостью, их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гиперсегментация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лейкопения со сдвигом влево. Наряду с лейкопенией возможно развитие умеренной 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тромбоцитопении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(менее 190х10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/л) и слабовыраженной </a:t>
            </a:r>
            <a:r>
              <a:rPr lang="ru-RU" sz="1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эритроцитопении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Содержание ретикулоцитов может быть нормальным или несколько повышенным (более 12%о).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9397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D784B-7593-449D-8BBA-8B50223B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000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Интоксикация бензолом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DB9878-74C8-4F6B-BC2C-706DFE7B7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4BD62-39A8-42FE-A0C2-0BF6AACA5426}"/>
              </a:ext>
            </a:extLst>
          </p:cNvPr>
          <p:cNvSpPr txBox="1"/>
          <p:nvPr/>
        </p:nvSpPr>
        <p:spPr>
          <a:xfrm>
            <a:off x="234892" y="1075320"/>
            <a:ext cx="1125522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легких форм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хронической интоксикации бензолом наиболее характерны функциональные расстройства ЦНС, обусловленные наркотическим действием вещества. Установлено более раннее по сравнению с изменениями крови возникновение неврологических симптомов в виде нарушений психологического статуса, поведенческих реакций, вегетативной дисфункции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гиперреактивного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типа,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неврозоподобных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состояний.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степень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интоксикации бензолом характеризуется большей выраженностью клинико-гематологических симптомов. Наблюдают признаки геморрагического диатеза. Возможны нарушения деятельности сердечно-сосудистой системы, изменения отдельных функциональных проб печени, развитие вегетативно-сенсорной полиневропатии. В периферической крови отмечают усиление лейкопении с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нейтропенией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обнаруживают тромбоцитопению и умеренно выраженную анемию. Количество ретикулоцитов несколько увеличено или нормально, СОЭ повышена; в стернальных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пунктатах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изменения, свидетельствующие об умеренно выраженном гипопластическом состоянии кроветворения.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Тяжелую форму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хронической интоксикации бензолом в настоящее время практически не наблюдают. Она характеризуется глубокой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панцитопенией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(значительная лейкопения, тромбоцитопения, анемия), отсутствием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ретикулоцитоза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чрезвычайным увеличением СОЭ; в костном мозге - истинная гипоплазия. Резко выражен геморрагический синдром. Обнаруживают артериальную гипотензию и дистрофию миокарда, признаки токсико-химического гепатита. Изменения нервной системы манифестируют выраженным астеническим или астеноорганическим синдромом (токсическая энцефалопатия).</a:t>
            </a:r>
          </a:p>
        </p:txBody>
      </p:sp>
    </p:spTree>
    <p:extLst>
      <p:ext uri="{BB962C8B-B14F-4D97-AF65-F5344CB8AC3E}">
        <p14:creationId xmlns:p14="http://schemas.microsoft.com/office/powerpoint/2010/main" val="36026513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9145F-EFAC-4AF0-8E90-0DE5E3978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0277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Интоксикация бензолом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7C318-E06B-4E44-AB94-560579981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850"/>
            <a:ext cx="10515600" cy="484311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750"/>
              </a:spcAft>
              <a:buNone/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Лечение</a:t>
            </a: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гематологических сдвигах легкой степени, когда усиливаются регенераторные процессы, нецелесообразно назначение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гемостимулирующих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средств: витамины группы В (В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и сосудоукрепляющие препараты (витамины С, Р).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геморрагическом синдроме применяется 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аминокапроновая кислота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кровоостанавливающие средства в сочетании с препаратами витамина К, аскорбиновой кислоты.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глубоких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панцитопениях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рекомендовано комплексное лечение, направленное на стимуляцию кроветворения и оказывающее заместительный эффект: неоднократные гемотрансфузии (цельной крови и ее компонентов -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эритро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тромбо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 лейкоцитарной массы) в сочетании с витаминами группы В,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гемостимуляторами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сосудоукрепляющими средствами и глюкокортикоидами.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лечения анемических синдромов проводят комплексную терапию, включающую применение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гемостимуляторов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фолиевой и аскорбиновой кислоты.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дефиците железа рекомендован прием препаратов, содержащих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лактат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или другие соединения железа, которые следует принимать через 1,5-2 ч после приема пищи, что обеспечивает лучшее всасывание.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9043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1CFBA-BECA-4BEA-BA30-76543D13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559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Заболевания, обусловленные нарушением синтеза порфиринов и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нтоксикация свинцом.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F5CA69-5D9A-4C6D-B0DD-5F104B3F6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Свинец относят к ядам политропного действия, ведущую роль отводят расстройствам биосинтеза порфиринов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снижается активность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дегидратазы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8-аминолевулиновой кислоты, вследствие чего увеличивается содержание последней в моче.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Тормозящее действие свинца нарушает соединение двухвалентного железа с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протопорфирином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приводит к повышению экскреции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копропорфирина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мочой, увеличению содержания свободного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протопорфирина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эритроцитах и железа в сыворотке крови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эритробластах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костного мозга (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сидеробласты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развивается 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гипохромная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гиперсидеремическая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сидероахрестическая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сидеробластная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анемия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свинец нарушает процесс утилизации железа и синтез гемоглобина. Последний относится к важнейшим регуляторам нормального биосинтеза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Свинец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вызывает нарушение деятельности структур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эритробластов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зрелых форм, ингибирует активность ряда ферментов энергетического обмена, что приводит к нарушению функциональной полноценности и жизнеспособности эритроцитов, сокращению продолжительности их жизни и ускорению гибели. В ответ на это происходит компенсаторная активация эритропоэза, признаком которой служит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ретикулоцитоз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оценке токсичного действия свинца следует учитывать особенности его воздействия при комбинировании с другими металлами. Установлено, что цинк и медь, выступая в роли его физиологических антагонистов, снижают токсичное действие свинца. Кадмий способен усиливать симптомы свинцовой интоксикации.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3125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4815E-BF5E-435E-8CC6-53FE02AA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559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нтоксикация свинцом.</a:t>
            </a:r>
            <a:b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Клиническая картина: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1725C6-DC65-4437-B787-4D7621EFB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Легкая форма интоксикации: 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астенический или астеновегетативный синдром, начальные формы периферической полиневропатии. Возможны изменения деятельности ЖКТ (синдром моторной дискинезии), нарушения отдельных функциональных проб печени. Лабораторные изменения: усиление экскреции 8-аминолевулиновой кислоты до 190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мкмоль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1 г креатинина,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копропорфирина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до 770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нмоль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1 г креатинина;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ретикулоцитоз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(до 40%), увеличение количества эритроцитов с базофильной зернистостью (до 60 клеток). Возможно снижение концентрации гемоглобина у мужчин до 130 г/л, у женщин - до 120 г/л. Содержание свинца в крови - не более 60-70 мкг%, или 0,38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мкмоль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</a:p>
          <a:p>
            <a:pPr algn="just"/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Выраженная форма интоксикации 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характеризуется развитием сочетания симптомов (колика, анемический синдром, полиневропатия, астеновегетативный синдром, энцефалопатия, токсическое поражение печени). Изменения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порфиринового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обмена носят выраженный характер: экскреция 8-аминолевулиновой кислоты превышает 190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мкмоль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1 г креатинина,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копро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-порфирина - 770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нмоль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1 г креатинина. Количество ретикулоцитов превышает 40 клеток, базофильно-зернистых эритроцитов - более 60. Возможна гипохромная или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нормохромная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анемия со снижением концентрации гемоглобина у мужчин ниже 120 г/л, у женщин - ниже 110 г/л. Содержание свинца в крови превышает 80 мкг%, или 0,38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мкмоль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</a:p>
        </p:txBody>
      </p:sp>
    </p:spTree>
    <p:extLst>
      <p:ext uri="{BB962C8B-B14F-4D97-AF65-F5344CB8AC3E}">
        <p14:creationId xmlns:p14="http://schemas.microsoft.com/office/powerpoint/2010/main" val="21962409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0F3EF-BA21-4305-A02D-46B844F9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0336"/>
          </a:xfrm>
        </p:spPr>
        <p:txBody>
          <a:bodyPr>
            <a:noAutofit/>
          </a:bodyPr>
          <a:lstStyle/>
          <a:p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нтоксикация свинцом</a:t>
            </a:r>
            <a:b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2DCF9B-AF64-4E05-BE80-A21A72DE6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750"/>
              </a:spcAft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Диагностика.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Диагноз интоксикации свинцом устанавливают на основании данных профессионального маршрута, санитарно-гигиенической характеристики условий труда, предварительного медицинского осмотра, а также жалоб и результатов клинического и лабораторного обследований рабочего.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показателей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порфиринового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обмена наиболее специфичным для сатурнизма считают концентрацию 8-аминолевулиновой кислоты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копропорфирина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моче в сочетании с показателями периферической крови (ретикулоциты, эритроциты с базофильной зернистостью).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Больным со свинцовой интоксикацией рекомендовано санаторно-курортное лечение, включающее прием сероводородных ванн, в Пятигорске, Мацесте, Серноводске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30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Пациент с анемией на амбулаторном приеме у терапевта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rgbClr val="C00000"/>
                </a:solidFill>
              </a:rPr>
              <a:t>При выявлении анемии необходимо: использовать </a:t>
            </a:r>
            <a:r>
              <a:rPr lang="ru-RU" b="1" i="1" u="sng" dirty="0">
                <a:solidFill>
                  <a:srgbClr val="C00000"/>
                </a:solidFill>
              </a:rPr>
              <a:t>диагностический алгоритм</a:t>
            </a:r>
            <a:r>
              <a:rPr lang="ru-RU" b="1" i="1" dirty="0">
                <a:solidFill>
                  <a:srgbClr val="C00000"/>
                </a:solidFill>
              </a:rPr>
              <a:t>, при выявлении железодефицитной анемии понимать, что диетой ее вылечить нельзя, необходимо назначать пероральные препараты 2-х и 3-х валентного железа.</a:t>
            </a:r>
          </a:p>
        </p:txBody>
      </p:sp>
    </p:spTree>
    <p:extLst>
      <p:ext uri="{BB962C8B-B14F-4D97-AF65-F5344CB8AC3E}">
        <p14:creationId xmlns:p14="http://schemas.microsoft.com/office/powerpoint/2010/main" val="9774587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06EADB-9B7B-4279-93A3-38E0B0555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нтоксикация свинцом.</a:t>
            </a:r>
            <a:b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22F21A-3296-4AEA-AEBA-DF2AA0C92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Лечение</a:t>
            </a: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лечении сатурнизма, направленном на элиминацию свинца из организма, широко используют комплексоны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Комплексоны - циклические соединения, содержащие в своей структуре различные функциональные группы, которые образуют клешневидные (хелатные) связи с ионом свинца. В результате этой реакции образуются практически не диссоциирующие комплексы, хорошо растворимые, малотоксичные и быстро выводящиеся из организма почками. Чаще всего для лечения сатурнизма используют производные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полиаминокарбоновых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кислот - </a:t>
            </a:r>
            <a:r>
              <a:rPr lang="ru-RU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натрия кальция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эдетат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(СаNа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ЭДТА) и </a:t>
            </a:r>
            <a:r>
              <a:rPr lang="ru-RU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кальция </a:t>
            </a:r>
            <a:r>
              <a:rPr lang="ru-RU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тринатрия</a:t>
            </a:r>
            <a:r>
              <a:rPr lang="ru-RU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пентетат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(СаNа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ДТПА), обладающие высокой выделительной активностью в отношении свинца.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Однократное введение терапевтической дозы комплексона приводит к усилению элиминации металла с мочой в 50-100 раз и более. Оптимальная разовая доза натрия кальция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эдетата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кальция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тринатрия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пентетата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внутривенном введении - 2 г. Оба препарата применяют для лечения выраженных форм интоксикации свинцом. Их достоинством считают способность купировать свинцовую колику в течение суток. 10% раствор натрия кальция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эдетата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дозе 20 мл или 5% раствор кальция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тринатрия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пентетата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дозе 40 мл вводят ежедневно внутривенно 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струйно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течение 3 дней с последующим интервалом 3-5 дней. Курс лечения - 2-3 цикла, т.е. 6-9 введений комплексона. При свинцовой колике возможно введение комплексона два раза в день.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 широко используют 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пеницилламин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купренил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♠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обладающий способностью усиливать элиминацию свинца. Препарат принимают в капсулах по 150 мг после приема пищи. Суточная доза - от 450 до 900 мг; длительность приема зависит от выраженности интоксикации.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Побочное действие: аллергические реакции,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диспептические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явления. Применение антигистаминных препаратов, уменьшение дозы или отмена препарата приводят к быстрому регрессу последних. При длительном приеме возможно развитие тромбоцитопении, агранулоцитоза, анемии, желудочно-кишечных расстройств. Противопоказания к применению: повышенная чувствительность к пенициллину, заболевания почек, сопровождающиеся нарушением выделительной функции. Выбор препаратов, их дозы и длительность применения зависят от выраженности интоксикации.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2485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6DFF53-713E-4394-9AB1-0D29FBBA1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836"/>
          </a:xfrm>
        </p:spPr>
        <p:txBody>
          <a:bodyPr>
            <a:noAutofit/>
          </a:bodyPr>
          <a:lstStyle/>
          <a:p>
            <a:pPr>
              <a:spcAft>
                <a:spcPts val="750"/>
              </a:spcAft>
            </a:pP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Заболевания, вызванные нарушением пигмента крови:</a:t>
            </a:r>
            <a:b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карбоксигемоглобинемия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метгемоглобинемия.</a:t>
            </a:r>
            <a:b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4A9319-1D64-45DB-BCDC-55BE0B099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516"/>
            <a:ext cx="10515600" cy="4893447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числу токсичных веществ, вызывающих образование в крови патологического пигмента метгемоглобина, относятся ароматические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амидо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(NH</a:t>
            </a:r>
            <a:r>
              <a:rPr lang="ru-RU" sz="1800" u="sng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и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нитросоединения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(NO</a:t>
            </a:r>
            <a:r>
              <a:rPr lang="ru-RU" sz="1800" u="sng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бензольного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ряда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некоторые лекарственные средства, в молекулу которых входят эти группы, а также окислители: 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бертолетовая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соль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(KCLO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красная кровяная соль и др.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Ароматические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амидо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нитросоединения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поступают в организм через органы дыхания и кожу. Последний путь играет ведущую роль при высокой температуре воздуха в производственных помещениях, которая способствует усилению всасывания яда через неповрежденную кожу. Попав в организм, эти соединения распределяются в головной мозг, почки, сердечную мышцу, печень. Они могут создавать временное депо в подкожной жировой клетчатке и печени, что обусловливает возможность возникновения рецидивов интоксикации.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Токсическое действие ароматических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амидо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нитросоединений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приводит к нарушению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пигментообразования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образованию патологического пигмента - метгемоглобина (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MtHb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Образование метгемоглобина - активный химический процесс окисления двухвалентного железа гемоглобина в трехвалентное.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отличие от гемоглобина, метгемоглобин не способен присоединять 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кислород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вследствие чего при интоксикации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метгемоглобинообразователями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резко снижается кислородная емкость крови.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Метгемоглобин не только снижает транспорт кислорода к тканям, но и увеличивает сродство кислорода к оксигемоглобину, уменьшает его диссоциацию при переносе из легких к капиллярам, нарушая дыхательную функцию крови.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Восстановление метгемоглобина при однократном остром воздействии происходит достаточно быстро (3-7 дней), но при длительном воздействии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метгемоглобинообразователей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 концу рабочего дня или в середине рабочей недели в крови может определяться остаточный метгемоглобин, не успевший диссоциировать.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50749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08138-FC91-4226-AB8F-96F367AC5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Заболевания, вызванные нарушением пигмента крови:</a:t>
            </a:r>
            <a:b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карбоксигемоглобинемия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метгемоглобинемия.</a:t>
            </a:r>
            <a:b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C24F74-3C6A-4970-9ED4-A0F13EB05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Клиническая картина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Специфический признак воздействия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метгемоглобинообразователей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обнаружение дегенеративно измененных эритроцитов с патологическими включениями - тельцами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Гейнца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определяемыми при витальной окраске 1% раствором метиленового фиолетового. Тельца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Гейнца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продукт денатурации и преципитации гемоглобина. Его образование связано с действием токсичных веществ на сульфгидрильные группы и другие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тиоловые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системы цитоплазмы эритроцита.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Следствием дегенеративных изменений в эритроцитах (нарушения проницаемости, пластичности) и образования телец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Гейнца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может быть развитие гемолиза, которое рассматривают как вторичное звено в патогенезе поражения системы крови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метгемоглобинообразователями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телец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Гейнца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зависит от интенсивности воздействия и тяжести интоксикации.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Помимо изменений крови, в клинической картине хронической интоксикации отмечают ряд характерных синдромов: токсическое поражение печени, нервной системы (вегетососудистая дистония, астеновегетативный синдром), органов зрения, мочевыводящих путей.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Характерно развитие профессиональной катаракты, изменений крови и токсического гепатита.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Поражение мочевыводящих путей наблюдают только при действии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амидосоединений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главным образом двухъядерных.</a:t>
            </a:r>
          </a:p>
          <a:p>
            <a:pPr marL="0" indent="0" algn="just"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Диагностика.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Обнаружение в крови телец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Гейнца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также небольшое увеличение концентрации метгемоглобина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сульфгемоглобина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может иметь диагностическое значение в тех случаях, если эти исследования проведены непосредственно на производстве или вскоре после отстранения от работы.</a:t>
            </a:r>
          </a:p>
          <a:p>
            <a:pPr algn="just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1219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A382C-2076-4A0F-8CDB-2810BD07D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Заболевания, вызванные нарушением пигмента крови:</a:t>
            </a:r>
            <a:b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карбоксигемоглобинемия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метгемоглобинемия.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961B21-9659-49B0-93F6-DC712D637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750"/>
              </a:spcAft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Лечение</a:t>
            </a: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острых интоксикациях пострадавшего следует вывести из загазованной атмосферы.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попадания яда на кожу необходимо обильное промывание загрязненных участков водой и слабо-розовым раствором калия перманганата.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патогенетическим методам лечения относят оксигенотерапию (до уменьшения цианоза) и применение препаратов, действие которых направлено на ускорение восстановления метгемоглобина в гемоглобин. Рекомендовано введение 1% раствора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метилтиониния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хлорида в 5% растворе глюкозы (по 1-2 мл на 1 кг массы тела), так как он обладает высоким окислительно-восстановительным потенциалом, усиленно окисляя молочную кислоту.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веществам, активизирующим процессы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деметгемоглобинизации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также относят 40% раствор глюкозы (в дозе 30-50 мл), 5% раствор аскорбиновой кислоты, </a:t>
            </a: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цианокобаламин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(в дозе 500 мкг внутримышечно).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хронических интоксикациях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метгемоглобинообразователями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объем и характер терапевтических мероприятий зависят от ведущего клинического синдрома. В связи с тем, что наблюдаемые изменения состава красной крови, как правило, исчезают после прекращения воздействия, противоанемическую терапию не проводят.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0896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06995-62C6-4022-8547-DEA3C291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147" y="276370"/>
            <a:ext cx="10515600" cy="809334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Карбоксигемоглобинемия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84B176-F4BA-45A1-B2DF-D52A9ADCC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4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750"/>
              </a:spcAft>
            </a:pPr>
            <a:r>
              <a:rPr lang="ru-RU" sz="1800" u="sng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Осид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углерода (СО) относится к группе кровяных ядов, образующих патологические пигменты,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Это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бесцветный газ без запаха и вкуса, самый токсичный компонент продуктов неполного сгорания углеродсодержащих веществ. Оксид углерода входит в состав многих газовых смесей (светильный, водяной, доменный, генераторный, коксовый газ и др.). При несоблюдении санитарно-гигиенических требований и нарушении технологических условий высокие концентрации оксида углерода могут присутствовать в различных отраслях производства и вызывают развитие острых интоксикаций. Вещество выделяется в больших количествах при возникновении пожаров. ПДК составляет 20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Оксид углерода поступает в организм через дыхательные пути и выделяется с выдыхаемым воздухом.</a:t>
            </a:r>
          </a:p>
          <a:p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Патогенез.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Проникая в кровь, оксид углерода абсорбируется эритроцитами, вступает во взаимодействие с железом гемоглобина и образует стойкое соединение - карбоксигемоглобин (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HbСО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Сродство оксида углерода к гемоглобину в 360 раз выше, чем к кислороду, поэтому даже его небольшие концентрации вытесняют </a:t>
            </a:r>
            <a:r>
              <a:rPr lang="ru-RU" sz="1800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кислород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из связи с гемоглобином. </a:t>
            </a:r>
          </a:p>
          <a:p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Образование карбоксигемоглобина приводит к торможению оксигенации гемоглобина, нарушению его транспортной функции и развитию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гемической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гипоксии. В присутствии карбоксигемоглобина диссоциация оксигемоглобина замедляется, в связи с чем развивается кислородная недостаточность. </a:t>
            </a:r>
          </a:p>
          <a:p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Кроме того, оксид углерода соединяется с тканевыми системами, содержащими железо (миоглобин,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цитохромоксидаза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цитохромы С, Р450 и др.), и вызывает гистотоксическую гипоксию.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7581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AE1AF-C276-49E8-AF86-FDB6426F6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427"/>
            <a:ext cx="10515600" cy="591220"/>
          </a:xfrm>
        </p:spPr>
        <p:txBody>
          <a:bodyPr>
            <a:normAutofit fontScale="90000"/>
          </a:bodyPr>
          <a:lstStyle/>
          <a:p>
            <a:r>
              <a:rPr lang="ru-RU" sz="4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Карбоксигемоглобинемия</a:t>
            </a:r>
            <a:b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1D4B6F-9874-47BF-8E18-235AD8DBB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791"/>
            <a:ext cx="10515600" cy="510317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750"/>
              </a:spcAft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Клиническая картина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Отравление легкой степени 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протекает без потери сознания и характеризуется головной болью (часто - опоясывающего характера) в височной и лобной областях (симптом «обруча»), пульсацией в висках, шумом в ушах, головокружением, тошнотой, иногда - рвотой, общей слабостью, сонливостью. Возможно учащение пульса и дыхания. Содержание карбоксигемоглобина в крови составляет 10-30%.</a:t>
            </a:r>
          </a:p>
          <a:p>
            <a:pPr algn="just"/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Интоксикация средней тяжести 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протекает с кратковременной потерей сознания. Пациент предъявляет жалобы на сильную головную боль, головокружение, тошноту, рвоту, мышечную слабость. Возможны судороги. Присоединяются психические нарушения: возбуждение или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оглушенность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нарушение памяти с дезориентацией во времени и пространстве, галлюцинации, мания преследования и др. Возможно возникновение выраженной одышки, тахикардии, гипертензии. Содержание карбоксигемоглобина в крови достигает 30-60%.</a:t>
            </a:r>
          </a:p>
          <a:p>
            <a:pPr algn="just"/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Тяжелая степень интоксикации 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характеризуется длительной потерей сознания, клоническими и тоническими судорогами, непроизвольным мочеиспусканием и дефекацией, выраженной одышкой, тахикардией. Возможна резкая гипертермия, свидетельствующая о развитии токсического отека мозга. Концентрация карбоксигемоглобина в крови достигает 60-80%.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1397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F7F2B-F008-4444-8581-D1C16C915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>
            <a:norm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Карбоксигемоглобинемия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EA5575-F00F-412C-BE41-B06B91C22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571"/>
            <a:ext cx="10515600" cy="49353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750"/>
              </a:spcAft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Лечение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Лечебные мероприятия начинают с удаления пострадавшего из помещения, в воздухе которого повышено содержание оксида углерода.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легких случаях рекомендовано горячее питье (чай, кофе), прикладывание грелки к ногам, подкожное введение 10% раствора кофеина в дозе 1-2 мл, вдыхание увлажненного кислорода через носовой катетер. 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Положительный эффект оказывает применение аскорбиновой кислоты и витаминов группы В. Дальнейшее лечение следует проводить в специализированном токсикологическом отделении.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хронической интоксикации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рекомендовано длительное комбинированное применение витаминов группы В, ретинола, аскорбиновой, никотиновой и фолиевой кислоты в сочетании с оксигенотерапией, декстрозы, кальция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пантотената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глутаминовой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кислоты,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трифосаденина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 показаниям назначают сердечные и сосудорасширяющие средства.</a:t>
            </a:r>
          </a:p>
          <a:p>
            <a:pPr algn="just"/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Профилактика</a:t>
            </a:r>
            <a:endParaRPr lang="ru-RU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Герметизация аппаратуры и трубопроводов, из которых может выделяться оксид углерода.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Постоянный контроль над концентрацией оксида углерода в воздухе помещений и быстрое удаление выделившегося газа с помощью мощных вентиляционных устройств.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Оснащение помещения автоматической сигнализацией, извещающей о достижении опасной концентрации оксида углерода.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 Применение индивидуальных средств защиты (в аварийных ситуациях - специальных масок с подачей чистого воздуха).</a:t>
            </a:r>
          </a:p>
          <a:p>
            <a:pPr marL="0" indent="0" algn="just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236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CEF33-A342-4205-A29D-BE450CB55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723"/>
          </a:xfrm>
        </p:spPr>
        <p:txBody>
          <a:bodyPr/>
          <a:lstStyle/>
          <a:p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Токсические (гемолитические) анемии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1C9281-2381-499F-9AFD-ADE6124B7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569"/>
            <a:ext cx="10515600" cy="508639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750"/>
              </a:spcAft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группе химических ядов, вызывающих гемолитические анемии относят следующие соединения:</a:t>
            </a:r>
          </a:p>
          <a:p>
            <a:pPr algn="just"/>
            <a:r>
              <a:rPr lang="ru-RU" sz="1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Мышьяковистый водород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(AsH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тяжелый бесцветный газ. В производственных условиях он образуется при действии технических кислот на металлы и соединения, содержащие мышьяк. Водород, образующийся в течение реакции, восстанавливает элементарный мышьяк в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AsH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вследствие чего возникает характерный чесночный запах. ПДК мышьяковистого водорода составляет 0,3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Основной путь проникновения в организм - ингаляционный.</a:t>
            </a:r>
          </a:p>
          <a:p>
            <a:pPr algn="just"/>
            <a:r>
              <a:rPr lang="ru-RU" sz="1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Фенилгидразин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NH-NH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используют в фармацевтической промышленности для изготовления пирамидона. ПДК производных гидразина - 0,1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Толуилендиамин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[NH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ru-RU" sz="18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 используют преимущественно в производстве красителей и некоторых полимерных соединений. ПДК - 2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Гидроперекись изопропилбензола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гипериз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применяют в качестве катализатора в производстве полиэфирных и эпоксидных смол, каучуков, стеклопластиков. Кроме того,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гипериз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промежуточный продукт производства фенола и ацетона. ПДК составляет 1 мг/м</a:t>
            </a:r>
            <a:r>
              <a:rPr lang="ru-RU" sz="1800" baseline="30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 острый внутрисосудистый гемолиз могут вызвать при приеме внутрь </a:t>
            </a: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уксусная эссенция, бертолетова соль, ядовитые грибы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6062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B5C3C3-6056-42EF-A0AD-932A9E505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Токсические (гемолитические) ане</a:t>
            </a:r>
            <a:r>
              <a:rPr lang="ru-RU" sz="4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68C080-2B51-4E62-B620-B3178ACFA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3457"/>
            <a:ext cx="10515600" cy="515350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Клиническая картина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Легкие формы интоксикации мышьяковистым водородом характеризуются скудными клиническими признаками: слабостью, головной болью, тошнотой, небольшим ознобом. Возможна незначительная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иктеричность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склер.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 этих формах отравления больные поступают в стационар только в случае групповых интоксикаций.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характерный признак выраженных форм отравления - наличие скрытого периода продолжительностью 2-8 ч, хотя гемолиз начинается сразу после поступления яда в организм. Затем следует период прогрессирующего гемолиза, который характеризуется нарастающей общей слабостью, головной болью, болями в эпигастральной области, правом подреберье и пояснице, тошнотой, рвотой, лихорадкой. В это же время отмечается возникновение гемоглобин-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гемосидеринурии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 связи с чем моча приобретает темно-красный цвет. Нередко гемоглобинурия бывает первым признаком отравления, развивающимся раньше остальных симптомов.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Возникает выраженная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эритроцитопения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снижению концентрации гемоглобина, что вызывает значительную активацию эритропоэза.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Ретикулоцитоз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периферической крови может достигать 200-300%о; отмечают значительное увеличение количества эритроцитов с базофильной зернистостью, нейтрофильный лейкоцитоз со сдвигом влево, иногда -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лимфо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эозинопению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развитии выраженного гемолиза температура тела повышается до 38-39 °С.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связи с бурным распадом эритроцитов возникают изменения в моче: гемоглобинурия, значительная протеинурия.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2-3-е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иногда и раньше, развивается желтуха, нарастает билирубинемия (первоначально преимущественно за счет непрямой фракции). При сочетании гемолиза с нарушением функциональной способности печени отмечают более высокую концентрацию билирубина за счет обеих фракций. Обычно на 3-5-е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когда в процесс вовлекается печень, возникает печеночная недостаточность, увеличиваются размеры печени, нарастает интенсивность желтухи,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ферментемия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Нередко в те же сроки развивается почечная недостаточность, характеризующаяся прогрессирующей олигурией (вплоть до анурии), азотемией, нарушением фильтрации, реабсорбции, экскреторной функции.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4856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B2625-1335-47D5-A569-86F3A32A7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161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Токсические (гемолитические) анемии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E0F91-3346-47E2-8E67-A4C1A0771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750"/>
              </a:spcAft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Диагностика</a:t>
            </a:r>
          </a:p>
          <a:p>
            <a:pPr algn="just">
              <a:spcAft>
                <a:spcPts val="75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Диагностика отравлений мышьяковистым водородом в типичных случаях базируется на данных о загрязнении воздуха рабочей зоны токсичным веществом и имеет характерную клинико-лабораторную картину. Подтверждается обнаружением мышьяка в биологических средах.</a:t>
            </a:r>
          </a:p>
          <a:p>
            <a:pPr marL="0" indent="0" algn="just">
              <a:buNone/>
            </a:pPr>
            <a:r>
              <a:rPr lang="ru-RU" sz="18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Лечение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Комплексное и должно быть направлено на прекращение гемолиза, элиминацию элементарного мышьяка из организма,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дезинтоксикацию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ликвидацию симптомов печеночной и почечной недостаточности. Проводят в специализированных стационарах.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своевременном лечении происходит регресс симптомов почечной недостаточности и наступает период выздоровления или обратного развития, который продолжается от 4 до 6-8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Особенность интоксикации мышьяковистым водородом - довольно длительное сохранение (иногда до полугода) некоторых нарушений со стороны крови (анемия), нервной системы (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полиневротический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синдром), почек (нарушение некоторых функциональных проб, иногда вплоть до развития пиелонефрита).</a:t>
            </a:r>
          </a:p>
          <a:p>
            <a:pPr marL="0" indent="0" algn="just"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07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Классификация анемий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3600" b="1" i="1" dirty="0">
                <a:solidFill>
                  <a:srgbClr val="002060"/>
                </a:solidFill>
              </a:rPr>
              <a:t>(</a:t>
            </a:r>
            <a:r>
              <a:rPr lang="ru-RU" sz="3600" b="1" i="1" dirty="0" err="1">
                <a:solidFill>
                  <a:srgbClr val="002060"/>
                </a:solidFill>
              </a:rPr>
              <a:t>Идельсон</a:t>
            </a:r>
            <a:r>
              <a:rPr lang="ru-RU" sz="3600" b="1" i="1" dirty="0">
                <a:solidFill>
                  <a:srgbClr val="002060"/>
                </a:solidFill>
              </a:rPr>
              <a:t> Л.И., 1979 г)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u="sng" dirty="0">
                <a:solidFill>
                  <a:srgbClr val="002060"/>
                </a:solidFill>
              </a:rPr>
              <a:t>По ведущим механизмам развития выделяют: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C00000"/>
                </a:solidFill>
              </a:rPr>
              <a:t>I</a:t>
            </a:r>
            <a:r>
              <a:rPr lang="ru-RU" b="1" u="sng" dirty="0">
                <a:solidFill>
                  <a:srgbClr val="C00000"/>
                </a:solidFill>
              </a:rPr>
              <a:t> Анемии, связанные с кровопотерей:</a:t>
            </a:r>
          </a:p>
          <a:p>
            <a:r>
              <a:rPr lang="ru-RU" dirty="0">
                <a:solidFill>
                  <a:srgbClr val="002060"/>
                </a:solidFill>
              </a:rPr>
              <a:t> острые постгеморрагические анемии;</a:t>
            </a:r>
          </a:p>
          <a:p>
            <a:r>
              <a:rPr lang="ru-RU" dirty="0">
                <a:solidFill>
                  <a:srgbClr val="002060"/>
                </a:solidFill>
              </a:rPr>
              <a:t>хронические постгеморрагические анемии.</a:t>
            </a:r>
          </a:p>
        </p:txBody>
      </p:sp>
    </p:spTree>
    <p:extLst>
      <p:ext uri="{BB962C8B-B14F-4D97-AF65-F5344CB8AC3E}">
        <p14:creationId xmlns:p14="http://schemas.microsoft.com/office/powerpoint/2010/main" val="30924943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0ACA-116C-49C1-8035-4B0E222F7C64}" type="slidenum">
              <a:rPr lang="ru-RU"/>
              <a:pPr/>
              <a:t>60</a:t>
            </a:fld>
            <a:endParaRPr lang="ru-RU"/>
          </a:p>
        </p:txBody>
      </p:sp>
      <p:sp>
        <p:nvSpPr>
          <p:cNvPr id="76801" name="Rectangle 3"/>
          <p:cNvSpPr>
            <a:spLocks noGrp="1"/>
          </p:cNvSpPr>
          <p:nvPr>
            <p:ph type="body" idx="1"/>
          </p:nvPr>
        </p:nvSpPr>
        <p:spPr>
          <a:xfrm>
            <a:off x="1919288" y="1196976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kumimoji="0" lang="ru-RU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endParaRPr kumimoji="0" lang="ru-RU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endParaRPr kumimoji="0" lang="ru-RU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kumimoji="0" lang="ru-RU" b="1" dirty="0">
                <a:solidFill>
                  <a:srgbClr val="002060"/>
                </a:solidFill>
                <a:latin typeface="Times New Roman" pitchFamily="18" charset="0"/>
              </a:rPr>
              <a:t>Спасибо за внимание</a:t>
            </a:r>
          </a:p>
        </p:txBody>
      </p:sp>
      <p:pic>
        <p:nvPicPr>
          <p:cNvPr id="76802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162676"/>
            <a:ext cx="91440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50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Классификация анемий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002060"/>
                </a:solidFill>
              </a:rPr>
              <a:t>II</a:t>
            </a:r>
            <a:r>
              <a:rPr lang="ru-RU" sz="3600" b="1" u="sng" dirty="0">
                <a:solidFill>
                  <a:srgbClr val="002060"/>
                </a:solidFill>
              </a:rPr>
              <a:t> Анемии, связанные с нарушением кровообразования:</a:t>
            </a:r>
          </a:p>
          <a:p>
            <a:pPr marL="514350" indent="-514350">
              <a:buAutoNum type="arabicParenR"/>
            </a:pPr>
            <a:r>
              <a:rPr lang="ru-RU" b="1" i="1" dirty="0">
                <a:solidFill>
                  <a:srgbClr val="FF0000"/>
                </a:solidFill>
              </a:rPr>
              <a:t>Анемии, связанные с образованием гемоглобина:</a:t>
            </a:r>
          </a:p>
          <a:p>
            <a:r>
              <a:rPr lang="ru-RU" dirty="0">
                <a:solidFill>
                  <a:srgbClr val="002060"/>
                </a:solidFill>
              </a:rPr>
              <a:t>Железодефицитные анемии;</a:t>
            </a:r>
          </a:p>
          <a:p>
            <a:r>
              <a:rPr lang="ru-RU" dirty="0">
                <a:solidFill>
                  <a:srgbClr val="002060"/>
                </a:solidFill>
              </a:rPr>
              <a:t>Анемии, связанные с нарушением синтеза или утилизации </a:t>
            </a:r>
            <a:r>
              <a:rPr lang="ru-RU" dirty="0" err="1">
                <a:solidFill>
                  <a:srgbClr val="002060"/>
                </a:solidFill>
              </a:rPr>
              <a:t>порфиринов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сидероахрестические</a:t>
            </a:r>
            <a:r>
              <a:rPr lang="ru-RU" dirty="0">
                <a:solidFill>
                  <a:srgbClr val="002060"/>
                </a:solidFill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78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Классификация анемий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2) Анемии, связанные с нарушением синтеза ДНК и РНК (</a:t>
            </a:r>
            <a:r>
              <a:rPr lang="ru-RU" sz="2400" b="1" dirty="0" err="1">
                <a:solidFill>
                  <a:srgbClr val="C00000"/>
                </a:solidFill>
              </a:rPr>
              <a:t>мегалобластные</a:t>
            </a:r>
            <a:r>
              <a:rPr lang="ru-RU" sz="2400" b="1" dirty="0">
                <a:solidFill>
                  <a:srgbClr val="C00000"/>
                </a:solidFill>
              </a:rPr>
              <a:t> анемии):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В12 – дефицитная анемия;</a:t>
            </a:r>
          </a:p>
          <a:p>
            <a:r>
              <a:rPr lang="ru-RU" sz="2400" dirty="0" err="1">
                <a:solidFill>
                  <a:srgbClr val="002060"/>
                </a:solidFill>
              </a:rPr>
              <a:t>Фолиеводефицитная</a:t>
            </a:r>
            <a:r>
              <a:rPr lang="ru-RU" sz="2400" dirty="0">
                <a:solidFill>
                  <a:srgbClr val="002060"/>
                </a:solidFill>
              </a:rPr>
              <a:t> анемия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3) Анемии, связанные с нарушением процессов деления эритроцитов (</a:t>
            </a:r>
            <a:r>
              <a:rPr lang="ru-RU" sz="2400" b="1" dirty="0" err="1">
                <a:solidFill>
                  <a:srgbClr val="FF0000"/>
                </a:solidFill>
              </a:rPr>
              <a:t>дизэритропоэтические</a:t>
            </a:r>
            <a:r>
              <a:rPr lang="ru-RU" sz="2400" b="1" dirty="0">
                <a:solidFill>
                  <a:srgbClr val="FF0000"/>
                </a:solidFill>
              </a:rPr>
              <a:t> анемии):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Наследственные;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Приобретенные.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4) Анемии, связанные с угнетением процессов пролиферации клеток костного мозга (</a:t>
            </a:r>
            <a:r>
              <a:rPr lang="ru-RU" sz="2400" b="1" dirty="0" err="1">
                <a:solidFill>
                  <a:srgbClr val="FF0000"/>
                </a:solidFill>
              </a:rPr>
              <a:t>гипо</a:t>
            </a:r>
            <a:r>
              <a:rPr lang="ru-RU" sz="2400" b="1" dirty="0">
                <a:solidFill>
                  <a:srgbClr val="FF0000"/>
                </a:solidFill>
              </a:rPr>
              <a:t>- и </a:t>
            </a:r>
            <a:r>
              <a:rPr lang="ru-RU" sz="2400" b="1" dirty="0" err="1">
                <a:solidFill>
                  <a:srgbClr val="FF0000"/>
                </a:solidFill>
              </a:rPr>
              <a:t>апластические</a:t>
            </a:r>
            <a:r>
              <a:rPr lang="ru-RU" sz="2400" b="1" dirty="0">
                <a:solidFill>
                  <a:srgbClr val="FF0000"/>
                </a:solidFill>
              </a:rPr>
              <a:t> анемии):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Наследственные;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Приобретенные.</a:t>
            </a:r>
          </a:p>
        </p:txBody>
      </p:sp>
    </p:spTree>
    <p:extLst>
      <p:ext uri="{BB962C8B-B14F-4D97-AF65-F5344CB8AC3E}">
        <p14:creationId xmlns:p14="http://schemas.microsoft.com/office/powerpoint/2010/main" val="69526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Классификация анемий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C00000"/>
                </a:solidFill>
              </a:rPr>
              <a:t>III</a:t>
            </a:r>
            <a:r>
              <a:rPr lang="ru-RU" b="1" u="sng" dirty="0">
                <a:solidFill>
                  <a:srgbClr val="C00000"/>
                </a:solidFill>
              </a:rPr>
              <a:t> Анемии, связанные с повышенным кроверазрушением (гемолитические анемии):</a:t>
            </a:r>
          </a:p>
          <a:p>
            <a:pPr marL="514350" indent="-514350">
              <a:buAutoNum type="arabicParenR"/>
            </a:pPr>
            <a:r>
              <a:rPr lang="ru-RU" b="1" dirty="0">
                <a:solidFill>
                  <a:srgbClr val="FF0000"/>
                </a:solidFill>
              </a:rPr>
              <a:t>Наследственные  гемолитические анемии:</a:t>
            </a:r>
          </a:p>
          <a:p>
            <a:r>
              <a:rPr lang="ru-RU" dirty="0">
                <a:solidFill>
                  <a:srgbClr val="002060"/>
                </a:solidFill>
              </a:rPr>
              <a:t>связанные с нарушением мембраны эритроцитов;</a:t>
            </a:r>
          </a:p>
          <a:p>
            <a:r>
              <a:rPr lang="ru-RU" dirty="0">
                <a:solidFill>
                  <a:srgbClr val="002060"/>
                </a:solidFill>
              </a:rPr>
              <a:t>связанные с нарушением активности ферментов эритроцитов;</a:t>
            </a:r>
          </a:p>
          <a:p>
            <a:r>
              <a:rPr lang="ru-RU" dirty="0">
                <a:solidFill>
                  <a:srgbClr val="002060"/>
                </a:solidFill>
              </a:rPr>
              <a:t>связанные с нарушением структуры или синтеза гемоглобина</a:t>
            </a:r>
          </a:p>
        </p:txBody>
      </p:sp>
    </p:spTree>
    <p:extLst>
      <p:ext uri="{BB962C8B-B14F-4D97-AF65-F5344CB8AC3E}">
        <p14:creationId xmlns:p14="http://schemas.microsoft.com/office/powerpoint/2010/main" val="30445748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5606</Words>
  <Application>Microsoft Office PowerPoint</Application>
  <PresentationFormat>Широкоэкранный</PresentationFormat>
  <Paragraphs>455</Paragraphs>
  <Slides>60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7" baseType="lpstr">
      <vt:lpstr>Arial</vt:lpstr>
      <vt:lpstr>Arial Unicode MS</vt:lpstr>
      <vt:lpstr>Calibri</vt:lpstr>
      <vt:lpstr>Calibri Light</vt:lpstr>
      <vt:lpstr>Times New Roman</vt:lpstr>
      <vt:lpstr>Wingdings</vt:lpstr>
      <vt:lpstr>Тема Office</vt:lpstr>
      <vt:lpstr>Оренбургский государственный  медицинский университет  Анемический синдром  в практике врача поликлиники.  Профессиональные заболевания кроветворной системы.  </vt:lpstr>
      <vt:lpstr>Презентация PowerPoint</vt:lpstr>
      <vt:lpstr>Пациент с анемией на амбулаторном приеме у терапевта</vt:lpstr>
      <vt:lpstr>Пациент с анемией на амбулаторном приеме у терапевта</vt:lpstr>
      <vt:lpstr>Пациент с анемией на амбулаторном приеме у терапевта</vt:lpstr>
      <vt:lpstr>Классификация анемий (Идельсон Л.И., 1979 г)</vt:lpstr>
      <vt:lpstr>Классификация анемий </vt:lpstr>
      <vt:lpstr>Классификация анемий </vt:lpstr>
      <vt:lpstr>Классификация анемий </vt:lpstr>
      <vt:lpstr>Классификация анемий </vt:lpstr>
      <vt:lpstr>В зависимости от диаметра эритроцита:</vt:lpstr>
      <vt:lpstr>По уровню гемоглобина определяют степень  тяжести анемии:  (П.М. Альперин, Ю.Г. Митерев)</vt:lpstr>
      <vt:lpstr>По способности костного мозга к продукции новых эритроцитов:</vt:lpstr>
      <vt:lpstr>Цветовой показатель</vt:lpstr>
      <vt:lpstr>Референтные величины:</vt:lpstr>
      <vt:lpstr>Референтные величины:</vt:lpstr>
      <vt:lpstr>Показатель распределения эритроцитов по объему (RDW)</vt:lpstr>
      <vt:lpstr>Критерии В12-дефицитной анемии</vt:lpstr>
      <vt:lpstr>Неврологические нарушения и психические расстройства:</vt:lpstr>
      <vt:lpstr>Причины В12-дефицитной анемии</vt:lpstr>
      <vt:lpstr>Лечение В12-дефицитной анемии</vt:lpstr>
      <vt:lpstr>Фолиеводефицитная анемия</vt:lpstr>
      <vt:lpstr>Нормохромные анемии:</vt:lpstr>
      <vt:lpstr>Гемолитические анемии</vt:lpstr>
      <vt:lpstr>Гемолитические анемии</vt:lpstr>
      <vt:lpstr>Гемолитические анемии</vt:lpstr>
      <vt:lpstr>Анемии при костно-мозговой недостаточности</vt:lpstr>
      <vt:lpstr>Тактика при гипо- и апластической анемии:</vt:lpstr>
      <vt:lpstr>Гипохромные анемии</vt:lpstr>
      <vt:lpstr>Отличительные критерии железоперераспределительной анемии:</vt:lpstr>
      <vt:lpstr>Железодефицитная анемия (ЖДА)</vt:lpstr>
      <vt:lpstr>Клиника ЖДА: В клинике выделяют 2 синдрома: </vt:lpstr>
      <vt:lpstr>2. Сидеропенический синдром:</vt:lpstr>
      <vt:lpstr>Клинические критерии ЖДА</vt:lpstr>
      <vt:lpstr>Гематологические критерии ЖДА</vt:lpstr>
      <vt:lpstr>Основные лекарственные препараты железа для приема внутрь</vt:lpstr>
      <vt:lpstr>Основные лекарственные препараты железа</vt:lpstr>
      <vt:lpstr>Показания для парентерального введения препаратов Fe</vt:lpstr>
      <vt:lpstr>Препараты Fe для парентерального введения</vt:lpstr>
      <vt:lpstr>Расчёт курсовой дозы препаратов Fe при парентеральном введении</vt:lpstr>
      <vt:lpstr>Экспертиза трудоспособности при ЖДА</vt:lpstr>
      <vt:lpstr>Схема диспансерного наблюдения больных ЖДА врачом терапевтом в поликлинике (Приказ МЗ РФ №1344, 2012г.)</vt:lpstr>
      <vt:lpstr> Профессиональные заболевания  кроветворной системы  </vt:lpstr>
      <vt:lpstr>Депрессия гемопоэза</vt:lpstr>
      <vt:lpstr>Интоксикация бензолом</vt:lpstr>
      <vt:lpstr>Интоксикация бензолом</vt:lpstr>
      <vt:lpstr>Заболевания, обусловленные нарушением синтеза порфиринов и гема.  Интоксикация свинцом. </vt:lpstr>
      <vt:lpstr>Интоксикация свинцом.  Клиническая картина: </vt:lpstr>
      <vt:lpstr> Интоксикация свинцом  </vt:lpstr>
      <vt:lpstr>Интоксикация свинцом. </vt:lpstr>
      <vt:lpstr>Заболевания, вызванные нарушением пигмента крови: карбоксигемоглобинемия, метгемоглобинемия. </vt:lpstr>
      <vt:lpstr>Заболевания, вызванные нарушением пигмента крови: карбоксигемоглобинемия, метгемоглобинемия. </vt:lpstr>
      <vt:lpstr>Заболевания, вызванные нарушением пигмента крови: карбоксигемоглобинемия, метгемоглобинемия.</vt:lpstr>
      <vt:lpstr>Карбоксигемоглобинемия </vt:lpstr>
      <vt:lpstr>Карбоксигемоглобинемия </vt:lpstr>
      <vt:lpstr>Карбоксигемоглобинемия</vt:lpstr>
      <vt:lpstr> Токсические (гемолитические) анемии</vt:lpstr>
      <vt:lpstr>Токсические (гемолитические) анемии</vt:lpstr>
      <vt:lpstr>Токсические (гемолитические) анемии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Оренбургский государственный  медицинский университет  Анемический синдром в амбулаторной практике </dc:title>
  <dc:creator>Оля</dc:creator>
  <cp:lastModifiedBy>Оля</cp:lastModifiedBy>
  <cp:revision>17</cp:revision>
  <dcterms:created xsi:type="dcterms:W3CDTF">2021-01-14T11:40:41Z</dcterms:created>
  <dcterms:modified xsi:type="dcterms:W3CDTF">2021-01-14T13:09:21Z</dcterms:modified>
</cp:coreProperties>
</file>