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4213" r:id="rId2"/>
    <p:sldMasterId id="2147484237" r:id="rId3"/>
  </p:sldMasterIdLst>
  <p:notesMasterIdLst>
    <p:notesMasterId r:id="rId61"/>
  </p:notesMasterIdLst>
  <p:handoutMasterIdLst>
    <p:handoutMasterId r:id="rId62"/>
  </p:handoutMasterIdLst>
  <p:sldIdLst>
    <p:sldId id="560" r:id="rId4"/>
    <p:sldId id="792" r:id="rId5"/>
    <p:sldId id="793" r:id="rId6"/>
    <p:sldId id="794" r:id="rId7"/>
    <p:sldId id="795" r:id="rId8"/>
    <p:sldId id="796" r:id="rId9"/>
    <p:sldId id="797" r:id="rId10"/>
    <p:sldId id="798" r:id="rId11"/>
    <p:sldId id="799" r:id="rId12"/>
    <p:sldId id="800" r:id="rId13"/>
    <p:sldId id="801" r:id="rId14"/>
    <p:sldId id="802" r:id="rId15"/>
    <p:sldId id="803" r:id="rId16"/>
    <p:sldId id="804" r:id="rId17"/>
    <p:sldId id="805" r:id="rId18"/>
    <p:sldId id="867" r:id="rId19"/>
    <p:sldId id="806" r:id="rId20"/>
    <p:sldId id="807" r:id="rId21"/>
    <p:sldId id="808" r:id="rId22"/>
    <p:sldId id="809" r:id="rId23"/>
    <p:sldId id="810" r:id="rId24"/>
    <p:sldId id="811" r:id="rId25"/>
    <p:sldId id="866" r:id="rId26"/>
    <p:sldId id="812" r:id="rId27"/>
    <p:sldId id="813" r:id="rId28"/>
    <p:sldId id="814" r:id="rId29"/>
    <p:sldId id="868" r:id="rId30"/>
    <p:sldId id="865" r:id="rId31"/>
    <p:sldId id="871" r:id="rId32"/>
    <p:sldId id="816" r:id="rId33"/>
    <p:sldId id="817" r:id="rId34"/>
    <p:sldId id="862" r:id="rId35"/>
    <p:sldId id="863" r:id="rId36"/>
    <p:sldId id="875" r:id="rId37"/>
    <p:sldId id="874" r:id="rId38"/>
    <p:sldId id="819" r:id="rId39"/>
    <p:sldId id="869" r:id="rId40"/>
    <p:sldId id="873" r:id="rId41"/>
    <p:sldId id="824" r:id="rId42"/>
    <p:sldId id="823" r:id="rId43"/>
    <p:sldId id="825" r:id="rId44"/>
    <p:sldId id="870" r:id="rId45"/>
    <p:sldId id="826" r:id="rId46"/>
    <p:sldId id="872" r:id="rId47"/>
    <p:sldId id="827" r:id="rId48"/>
    <p:sldId id="828" r:id="rId49"/>
    <p:sldId id="829" r:id="rId50"/>
    <p:sldId id="830" r:id="rId51"/>
    <p:sldId id="831" r:id="rId52"/>
    <p:sldId id="832" r:id="rId53"/>
    <p:sldId id="833" r:id="rId54"/>
    <p:sldId id="834" r:id="rId55"/>
    <p:sldId id="835" r:id="rId56"/>
    <p:sldId id="836" r:id="rId57"/>
    <p:sldId id="837" r:id="rId58"/>
    <p:sldId id="839" r:id="rId59"/>
    <p:sldId id="782" r:id="rId60"/>
  </p:sldIdLst>
  <p:sldSz cx="8961438" cy="6721475"/>
  <p:notesSz cx="9926638" cy="6797675"/>
  <p:custDataLst>
    <p:tags r:id="rId63"/>
  </p:custDataLst>
  <p:defaultTextStyle>
    <a:defPPr>
      <a:defRPr lang="en-US"/>
    </a:defPPr>
    <a:lvl1pPr algn="l" rtl="0" fontAlgn="base">
      <a:spcBef>
        <a:spcPct val="0"/>
      </a:spcBef>
      <a:spcAft>
        <a:spcPct val="0"/>
      </a:spcAft>
      <a:defRPr sz="1200" i="1" kern="1200">
        <a:solidFill>
          <a:schemeClr val="tx1"/>
        </a:solidFill>
        <a:latin typeface="Arial" pitchFamily="34" charset="0"/>
        <a:ea typeface="+mn-ea"/>
        <a:cs typeface="Arial" pitchFamily="34" charset="0"/>
      </a:defRPr>
    </a:lvl1pPr>
    <a:lvl2pPr marL="455565" indent="1588" algn="l" rtl="0" fontAlgn="base">
      <a:spcBef>
        <a:spcPct val="0"/>
      </a:spcBef>
      <a:spcAft>
        <a:spcPct val="0"/>
      </a:spcAft>
      <a:defRPr sz="1200" i="1" kern="1200">
        <a:solidFill>
          <a:schemeClr val="tx1"/>
        </a:solidFill>
        <a:latin typeface="Arial" pitchFamily="34" charset="0"/>
        <a:ea typeface="+mn-ea"/>
        <a:cs typeface="Arial" pitchFamily="34" charset="0"/>
      </a:defRPr>
    </a:lvl2pPr>
    <a:lvl3pPr marL="912716" indent="1588" algn="l" rtl="0" fontAlgn="base">
      <a:spcBef>
        <a:spcPct val="0"/>
      </a:spcBef>
      <a:spcAft>
        <a:spcPct val="0"/>
      </a:spcAft>
      <a:defRPr sz="1200" i="1" kern="1200">
        <a:solidFill>
          <a:schemeClr val="tx1"/>
        </a:solidFill>
        <a:latin typeface="Arial" pitchFamily="34" charset="0"/>
        <a:ea typeface="+mn-ea"/>
        <a:cs typeface="Arial" pitchFamily="34" charset="0"/>
      </a:defRPr>
    </a:lvl3pPr>
    <a:lvl4pPr marL="1369868" indent="1588" algn="l" rtl="0" fontAlgn="base">
      <a:spcBef>
        <a:spcPct val="0"/>
      </a:spcBef>
      <a:spcAft>
        <a:spcPct val="0"/>
      </a:spcAft>
      <a:defRPr sz="1200" i="1" kern="1200">
        <a:solidFill>
          <a:schemeClr val="tx1"/>
        </a:solidFill>
        <a:latin typeface="Arial" pitchFamily="34" charset="0"/>
        <a:ea typeface="+mn-ea"/>
        <a:cs typeface="Arial" pitchFamily="34" charset="0"/>
      </a:defRPr>
    </a:lvl4pPr>
    <a:lvl5pPr marL="1827019" indent="1588" algn="l" rtl="0" fontAlgn="base">
      <a:spcBef>
        <a:spcPct val="0"/>
      </a:spcBef>
      <a:spcAft>
        <a:spcPct val="0"/>
      </a:spcAft>
      <a:defRPr sz="1200" i="1" kern="1200">
        <a:solidFill>
          <a:schemeClr val="tx1"/>
        </a:solidFill>
        <a:latin typeface="Arial" pitchFamily="34" charset="0"/>
        <a:ea typeface="+mn-ea"/>
        <a:cs typeface="Arial" pitchFamily="34" charset="0"/>
      </a:defRPr>
    </a:lvl5pPr>
    <a:lvl6pPr marL="2285758" algn="l" defTabSz="914303" rtl="0" eaLnBrk="1" latinLnBrk="0" hangingPunct="1">
      <a:defRPr sz="1200" i="1" kern="1200">
        <a:solidFill>
          <a:schemeClr val="tx1"/>
        </a:solidFill>
        <a:latin typeface="Arial" pitchFamily="34" charset="0"/>
        <a:ea typeface="+mn-ea"/>
        <a:cs typeface="Arial" pitchFamily="34" charset="0"/>
      </a:defRPr>
    </a:lvl6pPr>
    <a:lvl7pPr marL="2742909" algn="l" defTabSz="914303" rtl="0" eaLnBrk="1" latinLnBrk="0" hangingPunct="1">
      <a:defRPr sz="1200" i="1" kern="1200">
        <a:solidFill>
          <a:schemeClr val="tx1"/>
        </a:solidFill>
        <a:latin typeface="Arial" pitchFamily="34" charset="0"/>
        <a:ea typeface="+mn-ea"/>
        <a:cs typeface="Arial" pitchFamily="34" charset="0"/>
      </a:defRPr>
    </a:lvl7pPr>
    <a:lvl8pPr marL="3200061" algn="l" defTabSz="914303" rtl="0" eaLnBrk="1" latinLnBrk="0" hangingPunct="1">
      <a:defRPr sz="1200" i="1" kern="1200">
        <a:solidFill>
          <a:schemeClr val="tx1"/>
        </a:solidFill>
        <a:latin typeface="Arial" pitchFamily="34" charset="0"/>
        <a:ea typeface="+mn-ea"/>
        <a:cs typeface="Arial" pitchFamily="34" charset="0"/>
      </a:defRPr>
    </a:lvl8pPr>
    <a:lvl9pPr marL="3657212" algn="l" defTabSz="914303" rtl="0" eaLnBrk="1" latinLnBrk="0" hangingPunct="1">
      <a:defRPr sz="1200" i="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1066">
          <p15:clr>
            <a:srgbClr val="A4A3A4"/>
          </p15:clr>
        </p15:guide>
        <p15:guide id="2" pos="85">
          <p15:clr>
            <a:srgbClr val="A4A3A4"/>
          </p15:clr>
        </p15:guide>
        <p15:guide id="3" pos="5592">
          <p15:clr>
            <a:srgbClr val="A4A3A4"/>
          </p15:clr>
        </p15:guide>
        <p15:guide id="4" pos="2599">
          <p15:clr>
            <a:srgbClr val="A4A3A4"/>
          </p15:clr>
        </p15:guide>
        <p15:guide id="5" pos="1543">
          <p15:clr>
            <a:srgbClr val="A4A3A4"/>
          </p15:clr>
        </p15:guide>
        <p15:guide id="6" pos="3073">
          <p15:clr>
            <a:srgbClr val="A4A3A4"/>
          </p15:clr>
        </p15:guide>
        <p15:guide id="7" pos="4053">
          <p15:clr>
            <a:srgbClr val="A4A3A4"/>
          </p15:clr>
        </p15:guide>
        <p15:guide id="8" pos="3916">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CF9F"/>
    <a:srgbClr val="993300"/>
    <a:srgbClr val="003366"/>
    <a:srgbClr val="FFABAB"/>
    <a:srgbClr val="007774"/>
    <a:srgbClr val="669900"/>
    <a:srgbClr val="666633"/>
    <a:srgbClr val="336699"/>
    <a:srgbClr val="426F94"/>
    <a:srgbClr val="84AA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662" autoAdjust="0"/>
    <p:restoredTop sz="98870" autoAdjust="0"/>
  </p:normalViewPr>
  <p:slideViewPr>
    <p:cSldViewPr snapToGrid="0">
      <p:cViewPr varScale="1">
        <p:scale>
          <a:sx n="117" d="100"/>
          <a:sy n="117" d="100"/>
        </p:scale>
        <p:origin x="1122" y="-18"/>
      </p:cViewPr>
      <p:guideLst>
        <p:guide orient="horz" pos="1066"/>
        <p:guide pos="85"/>
        <p:guide pos="5592"/>
        <p:guide pos="2599"/>
        <p:guide pos="1543"/>
        <p:guide pos="3073"/>
        <p:guide pos="4053"/>
        <p:guide pos="3916"/>
      </p:guideLst>
    </p:cSldViewPr>
  </p:slideViewPr>
  <p:outlineViewPr>
    <p:cViewPr>
      <p:scale>
        <a:sx n="20" d="100"/>
        <a:sy n="20" d="100"/>
      </p:scale>
      <p:origin x="0" y="5808"/>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3" d="100"/>
          <a:sy n="93" d="100"/>
        </p:scale>
        <p:origin x="-108" y="-246"/>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ags" Target="tags/tag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4302125" cy="338138"/>
          </a:xfrm>
          <a:prstGeom prst="rect">
            <a:avLst/>
          </a:prstGeom>
          <a:noFill/>
          <a:ln w="9525">
            <a:noFill/>
            <a:miter lim="800000"/>
            <a:headEnd/>
            <a:tailEnd/>
          </a:ln>
        </p:spPr>
        <p:txBody>
          <a:bodyPr vert="horz" wrap="square" lIns="89509" tIns="44753" rIns="89509" bIns="44753" numCol="1" anchor="t" anchorCtr="0" compatLnSpc="1">
            <a:prstTxWarp prst="textNoShape">
              <a:avLst/>
            </a:prstTxWarp>
          </a:bodyPr>
          <a:lstStyle>
            <a:lvl1pPr defTabSz="895300">
              <a:defRPr i="0">
                <a:latin typeface="Times New Roman" pitchFamily="18" charset="0"/>
                <a:ea typeface="+mn-ea"/>
                <a:cs typeface="+mn-cs"/>
              </a:defRPr>
            </a:lvl1pPr>
          </a:lstStyle>
          <a:p>
            <a:pPr>
              <a:defRPr/>
            </a:pPr>
            <a:endParaRPr lang="en-US" dirty="0"/>
          </a:p>
        </p:txBody>
      </p:sp>
      <p:sp>
        <p:nvSpPr>
          <p:cNvPr id="7171" name="Rectangle 3"/>
          <p:cNvSpPr>
            <a:spLocks noGrp="1" noChangeArrowheads="1"/>
          </p:cNvSpPr>
          <p:nvPr>
            <p:ph type="dt" sz="quarter" idx="1"/>
          </p:nvPr>
        </p:nvSpPr>
        <p:spPr bwMode="auto">
          <a:xfrm>
            <a:off x="5624513" y="0"/>
            <a:ext cx="4302125" cy="338138"/>
          </a:xfrm>
          <a:prstGeom prst="rect">
            <a:avLst/>
          </a:prstGeom>
          <a:noFill/>
          <a:ln w="9525">
            <a:noFill/>
            <a:miter lim="800000"/>
            <a:headEnd/>
            <a:tailEnd/>
          </a:ln>
        </p:spPr>
        <p:txBody>
          <a:bodyPr vert="horz" wrap="square" lIns="89509" tIns="44753" rIns="89509" bIns="44753" numCol="1" anchor="t" anchorCtr="0" compatLnSpc="1">
            <a:prstTxWarp prst="textNoShape">
              <a:avLst/>
            </a:prstTxWarp>
          </a:bodyPr>
          <a:lstStyle>
            <a:lvl1pPr algn="r" defTabSz="895300">
              <a:defRPr i="0">
                <a:latin typeface="Times New Roman" charset="0"/>
                <a:cs typeface="Arial" charset="0"/>
              </a:defRPr>
            </a:lvl1pPr>
          </a:lstStyle>
          <a:p>
            <a:pPr>
              <a:defRPr/>
            </a:pPr>
            <a:fld id="{B8EA133D-61C2-4084-9A46-0B020B10108A}" type="datetime1">
              <a:rPr lang="en-US"/>
              <a:pPr>
                <a:defRPr/>
              </a:pPr>
              <a:t>1/13/2021</a:t>
            </a:fld>
            <a:endParaRPr lang="en-US" dirty="0"/>
          </a:p>
        </p:txBody>
      </p:sp>
      <p:sp>
        <p:nvSpPr>
          <p:cNvPr id="7172" name="Rectangle 4"/>
          <p:cNvSpPr>
            <a:spLocks noGrp="1" noChangeArrowheads="1"/>
          </p:cNvSpPr>
          <p:nvPr>
            <p:ph type="ftr" sz="quarter" idx="2"/>
          </p:nvPr>
        </p:nvSpPr>
        <p:spPr bwMode="auto">
          <a:xfrm>
            <a:off x="1" y="6459538"/>
            <a:ext cx="4302125" cy="338137"/>
          </a:xfrm>
          <a:prstGeom prst="rect">
            <a:avLst/>
          </a:prstGeom>
          <a:noFill/>
          <a:ln w="9525">
            <a:noFill/>
            <a:miter lim="800000"/>
            <a:headEnd/>
            <a:tailEnd/>
          </a:ln>
        </p:spPr>
        <p:txBody>
          <a:bodyPr vert="horz" wrap="square" lIns="89509" tIns="44753" rIns="89509" bIns="44753" numCol="1" anchor="b" anchorCtr="0" compatLnSpc="1">
            <a:prstTxWarp prst="textNoShape">
              <a:avLst/>
            </a:prstTxWarp>
          </a:bodyPr>
          <a:lstStyle>
            <a:lvl1pPr defTabSz="895300">
              <a:defRPr i="0">
                <a:latin typeface="Times New Roman" pitchFamily="18" charset="0"/>
                <a:ea typeface="+mn-ea"/>
                <a:cs typeface="+mn-cs"/>
              </a:defRPr>
            </a:lvl1pPr>
          </a:lstStyle>
          <a:p>
            <a:pPr>
              <a:defRPr/>
            </a:pPr>
            <a:endParaRPr lang="en-US" dirty="0"/>
          </a:p>
        </p:txBody>
      </p:sp>
      <p:sp>
        <p:nvSpPr>
          <p:cNvPr id="7173" name="Rectangle 5"/>
          <p:cNvSpPr>
            <a:spLocks noGrp="1" noChangeArrowheads="1"/>
          </p:cNvSpPr>
          <p:nvPr>
            <p:ph type="sldNum" sz="quarter" idx="3"/>
          </p:nvPr>
        </p:nvSpPr>
        <p:spPr bwMode="auto">
          <a:xfrm>
            <a:off x="5624513" y="6459538"/>
            <a:ext cx="4302125" cy="338137"/>
          </a:xfrm>
          <a:prstGeom prst="rect">
            <a:avLst/>
          </a:prstGeom>
          <a:noFill/>
          <a:ln w="9525">
            <a:noFill/>
            <a:miter lim="800000"/>
            <a:headEnd/>
            <a:tailEnd/>
          </a:ln>
        </p:spPr>
        <p:txBody>
          <a:bodyPr vert="horz" wrap="square" lIns="89509" tIns="44753" rIns="89509" bIns="44753" numCol="1" anchor="b" anchorCtr="0" compatLnSpc="1">
            <a:prstTxWarp prst="textNoShape">
              <a:avLst/>
            </a:prstTxWarp>
          </a:bodyPr>
          <a:lstStyle>
            <a:lvl1pPr algn="r" defTabSz="895300">
              <a:defRPr i="0">
                <a:latin typeface="Times New Roman" charset="0"/>
                <a:cs typeface="Arial" charset="0"/>
              </a:defRPr>
            </a:lvl1pPr>
          </a:lstStyle>
          <a:p>
            <a:pPr>
              <a:defRPr/>
            </a:pPr>
            <a:fld id="{BDFDBA73-0842-49DD-B084-5A55C69F37F7}" type="slidenum">
              <a:rPr lang="en-US"/>
              <a:pPr>
                <a:defRPr/>
              </a:pPr>
              <a:t>‹#›</a:t>
            </a:fld>
            <a:endParaRPr lang="en-US" dirty="0"/>
          </a:p>
        </p:txBody>
      </p:sp>
    </p:spTree>
    <p:extLst>
      <p:ext uri="{BB962C8B-B14F-4D97-AF65-F5344CB8AC3E}">
        <p14:creationId xmlns:p14="http://schemas.microsoft.com/office/powerpoint/2010/main" val="1107063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4"/>
          <p:cNvSpPr>
            <a:spLocks noGrp="1" noRot="1" noChangeAspect="1" noChangeArrowheads="1" noTextEdit="1"/>
          </p:cNvSpPr>
          <p:nvPr>
            <p:ph type="sldImg" idx="2"/>
          </p:nvPr>
        </p:nvSpPr>
        <p:spPr bwMode="auto">
          <a:xfrm>
            <a:off x="1058863" y="876300"/>
            <a:ext cx="7740650" cy="580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5125" name="Rectangle 5"/>
          <p:cNvSpPr>
            <a:spLocks noGrp="1" noChangeArrowheads="1"/>
          </p:cNvSpPr>
          <p:nvPr>
            <p:ph type="body" sz="quarter" idx="3"/>
          </p:nvPr>
        </p:nvSpPr>
        <p:spPr bwMode="auto">
          <a:xfrm>
            <a:off x="1189039" y="254001"/>
            <a:ext cx="8453437" cy="22379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noProof="0"/>
              <a:t>Click to edit Master text styles</a:t>
            </a:r>
          </a:p>
        </p:txBody>
      </p:sp>
      <p:sp>
        <p:nvSpPr>
          <p:cNvPr id="5126" name="doc id"/>
          <p:cNvSpPr>
            <a:spLocks noGrp="1" noChangeArrowheads="1"/>
          </p:cNvSpPr>
          <p:nvPr>
            <p:ph type="ftr" sz="quarter" idx="4"/>
          </p:nvPr>
        </p:nvSpPr>
        <p:spPr bwMode="auto">
          <a:xfrm>
            <a:off x="9601136" y="34420"/>
            <a:ext cx="65" cy="12433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895300">
              <a:defRPr sz="800" i="0">
                <a:latin typeface="Arial" charset="0"/>
                <a:ea typeface="+mn-ea"/>
                <a:cs typeface="+mn-cs"/>
              </a:defRPr>
            </a:lvl1pPr>
          </a:lstStyle>
          <a:p>
            <a:pPr>
              <a:defRPr/>
            </a:pPr>
            <a:endParaRPr lang="ru-RU" dirty="0"/>
          </a:p>
        </p:txBody>
      </p:sp>
      <p:sp>
        <p:nvSpPr>
          <p:cNvPr id="5127" name="pg num"/>
          <p:cNvSpPr>
            <a:spLocks noGrp="1" noChangeArrowheads="1"/>
          </p:cNvSpPr>
          <p:nvPr>
            <p:ph type="sldNum" sz="quarter" idx="5"/>
          </p:nvPr>
        </p:nvSpPr>
        <p:spPr bwMode="auto">
          <a:xfrm>
            <a:off x="8812214" y="6476243"/>
            <a:ext cx="788987" cy="18649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895300">
              <a:defRPr i="0">
                <a:latin typeface="Arial" charset="0"/>
                <a:cs typeface="Arial" charset="0"/>
              </a:defRPr>
            </a:lvl1pPr>
          </a:lstStyle>
          <a:p>
            <a:pPr>
              <a:defRPr/>
            </a:pPr>
            <a:fld id="{968B5055-D2BF-4C7C-B476-126D5EB7D0D8}" type="slidenum">
              <a:rPr lang="en-US"/>
              <a:pPr>
                <a:defRPr/>
              </a:pPr>
              <a:t>‹#›</a:t>
            </a:fld>
            <a:endParaRPr lang="en-US" dirty="0"/>
          </a:p>
        </p:txBody>
      </p:sp>
      <p:sp>
        <p:nvSpPr>
          <p:cNvPr id="44038" name="McK Separator" hidden="1"/>
          <p:cNvSpPr>
            <a:spLocks noChangeShapeType="1"/>
          </p:cNvSpPr>
          <p:nvPr/>
        </p:nvSpPr>
        <p:spPr bwMode="auto">
          <a:xfrm>
            <a:off x="1190626" y="1033463"/>
            <a:ext cx="75898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35" tIns="45717" rIns="91435" bIns="45717"/>
          <a:lstStyle/>
          <a:p>
            <a:endParaRPr lang="ru-RU" dirty="0"/>
          </a:p>
        </p:txBody>
      </p:sp>
    </p:spTree>
    <p:extLst>
      <p:ext uri="{BB962C8B-B14F-4D97-AF65-F5344CB8AC3E}">
        <p14:creationId xmlns:p14="http://schemas.microsoft.com/office/powerpoint/2010/main" val="2660417553"/>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30000"/>
      </a:spcBef>
      <a:spcAft>
        <a:spcPct val="0"/>
      </a:spcAft>
      <a:defRPr sz="1600" b="1" kern="1200">
        <a:solidFill>
          <a:schemeClr val="tx1"/>
        </a:solidFill>
        <a:latin typeface="Arial" charset="0"/>
        <a:ea typeface="ＭＳ Ｐゴシック" charset="-128"/>
        <a:cs typeface="ＭＳ Ｐゴシック" charset="-128"/>
      </a:defRPr>
    </a:lvl1pPr>
    <a:lvl2pPr marL="742871" indent="-28572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0"/>
      </a:defRPr>
    </a:lvl2pPr>
    <a:lvl3pPr marL="1142879" indent="-228576"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0"/>
      </a:defRPr>
    </a:lvl3pPr>
    <a:lvl4pPr marL="1600030" indent="-228576"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0"/>
      </a:defRPr>
    </a:lvl4pPr>
    <a:lvl5pPr marL="2057182" indent="-228576"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0"/>
      </a:defRPr>
    </a:lvl5pPr>
    <a:lvl6pPr marL="2285274" algn="l" defTabSz="914109" rtl="0" eaLnBrk="1" latinLnBrk="0" hangingPunct="1">
      <a:defRPr sz="1200" kern="1200">
        <a:solidFill>
          <a:schemeClr val="tx1"/>
        </a:solidFill>
        <a:latin typeface="+mn-lt"/>
        <a:ea typeface="+mn-ea"/>
        <a:cs typeface="+mn-cs"/>
      </a:defRPr>
    </a:lvl6pPr>
    <a:lvl7pPr marL="2742327" algn="l" defTabSz="914109" rtl="0" eaLnBrk="1" latinLnBrk="0" hangingPunct="1">
      <a:defRPr sz="1200" kern="1200">
        <a:solidFill>
          <a:schemeClr val="tx1"/>
        </a:solidFill>
        <a:latin typeface="+mn-lt"/>
        <a:ea typeface="+mn-ea"/>
        <a:cs typeface="+mn-cs"/>
      </a:defRPr>
    </a:lvl7pPr>
    <a:lvl8pPr marL="3199382" algn="l" defTabSz="914109" rtl="0" eaLnBrk="1" latinLnBrk="0" hangingPunct="1">
      <a:defRPr sz="1200" kern="1200">
        <a:solidFill>
          <a:schemeClr val="tx1"/>
        </a:solidFill>
        <a:latin typeface="+mn-lt"/>
        <a:ea typeface="+mn-ea"/>
        <a:cs typeface="+mn-cs"/>
      </a:defRPr>
    </a:lvl8pPr>
    <a:lvl9pPr marL="3656437" algn="l" defTabSz="9141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968B5055-D2BF-4C7C-B476-126D5EB7D0D8}" type="slidenum">
              <a:rPr lang="en-US" smtClean="0"/>
              <a:pPr>
                <a:defRPr/>
              </a:pPr>
              <a:t>47</a:t>
            </a:fld>
            <a:endParaRPr lang="en-US" dirty="0"/>
          </a:p>
        </p:txBody>
      </p:sp>
    </p:spTree>
    <p:extLst>
      <p:ext uri="{BB962C8B-B14F-4D97-AF65-F5344CB8AC3E}">
        <p14:creationId xmlns:p14="http://schemas.microsoft.com/office/powerpoint/2010/main" val="365294272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1.xml"/><Relationship Id="rId3" Type="http://schemas.openxmlformats.org/officeDocument/2006/relationships/tags" Target="../tags/tag6.xml"/><Relationship Id="rId7" Type="http://schemas.openxmlformats.org/officeDocument/2006/relationships/tags" Target="../tags/tag10.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9"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640013" y="2139950"/>
            <a:ext cx="5027612" cy="4510088"/>
            <a:chOff x="1663" y="1348"/>
            <a:chExt cx="3167" cy="2841"/>
          </a:xfrm>
        </p:grpSpPr>
        <p:sp>
          <p:nvSpPr>
            <p:cNvPr id="5" name="McK Confidential" hidden="1"/>
            <p:cNvSpPr txBox="1">
              <a:spLocks noChangeArrowheads="1"/>
            </p:cNvSpPr>
            <p:nvPr userDrawn="1"/>
          </p:nvSpPr>
          <p:spPr bwMode="auto">
            <a:xfrm>
              <a:off x="1663" y="1348"/>
              <a:ext cx="936" cy="136"/>
            </a:xfrm>
            <a:prstGeom prst="rect">
              <a:avLst/>
            </a:prstGeom>
            <a:noFill/>
            <a:ln>
              <a:noFill/>
            </a:ln>
          </p:spPr>
          <p:txBody>
            <a:bodyPr lIns="0" tIns="0" rIns="0" bIns="0">
              <a:spAutoFit/>
            </a:bodyPr>
            <a:lstStyle>
              <a:lvl1pPr eaLnBrk="0" hangingPunct="0">
                <a:defRPr sz="1200" i="1">
                  <a:solidFill>
                    <a:schemeClr val="tx1"/>
                  </a:solidFill>
                  <a:latin typeface="Arial" charset="0"/>
                  <a:cs typeface="Arial" charset="0"/>
                </a:defRPr>
              </a:lvl1pPr>
              <a:lvl2pPr marL="742950" indent="-285750" eaLnBrk="0" hangingPunct="0">
                <a:defRPr sz="1200" i="1">
                  <a:solidFill>
                    <a:schemeClr val="tx1"/>
                  </a:solidFill>
                  <a:latin typeface="Arial" charset="0"/>
                  <a:cs typeface="Arial" charset="0"/>
                </a:defRPr>
              </a:lvl2pPr>
              <a:lvl3pPr marL="1143000" indent="-228600" eaLnBrk="0" hangingPunct="0">
                <a:defRPr sz="1200" i="1">
                  <a:solidFill>
                    <a:schemeClr val="tx1"/>
                  </a:solidFill>
                  <a:latin typeface="Arial" charset="0"/>
                  <a:cs typeface="Arial" charset="0"/>
                </a:defRPr>
              </a:lvl3pPr>
              <a:lvl4pPr marL="1600200" indent="-228600" eaLnBrk="0" hangingPunct="0">
                <a:defRPr sz="1200" i="1">
                  <a:solidFill>
                    <a:schemeClr val="tx1"/>
                  </a:solidFill>
                  <a:latin typeface="Arial" charset="0"/>
                  <a:cs typeface="Arial" charset="0"/>
                </a:defRPr>
              </a:lvl4pPr>
              <a:lvl5pPr marL="2057400" indent="-228600" eaLnBrk="0" hangingPunct="0">
                <a:defRPr sz="1200" i="1">
                  <a:solidFill>
                    <a:schemeClr val="tx1"/>
                  </a:solidFill>
                  <a:latin typeface="Arial" charset="0"/>
                  <a:cs typeface="Arial" charset="0"/>
                </a:defRPr>
              </a:lvl5pPr>
              <a:lvl6pPr marL="2514600" indent="-228600" eaLnBrk="0" fontAlgn="base" hangingPunct="0">
                <a:spcBef>
                  <a:spcPct val="0"/>
                </a:spcBef>
                <a:spcAft>
                  <a:spcPct val="0"/>
                </a:spcAft>
                <a:defRPr sz="1200" i="1">
                  <a:solidFill>
                    <a:schemeClr val="tx1"/>
                  </a:solidFill>
                  <a:latin typeface="Arial" charset="0"/>
                  <a:cs typeface="Arial" charset="0"/>
                </a:defRPr>
              </a:lvl6pPr>
              <a:lvl7pPr marL="2971800" indent="-228600" eaLnBrk="0" fontAlgn="base" hangingPunct="0">
                <a:spcBef>
                  <a:spcPct val="0"/>
                </a:spcBef>
                <a:spcAft>
                  <a:spcPct val="0"/>
                </a:spcAft>
                <a:defRPr sz="1200" i="1">
                  <a:solidFill>
                    <a:schemeClr val="tx1"/>
                  </a:solidFill>
                  <a:latin typeface="Arial" charset="0"/>
                  <a:cs typeface="Arial" charset="0"/>
                </a:defRPr>
              </a:lvl7pPr>
              <a:lvl8pPr marL="3429000" indent="-228600" eaLnBrk="0" fontAlgn="base" hangingPunct="0">
                <a:spcBef>
                  <a:spcPct val="0"/>
                </a:spcBef>
                <a:spcAft>
                  <a:spcPct val="0"/>
                </a:spcAft>
                <a:defRPr sz="1200" i="1">
                  <a:solidFill>
                    <a:schemeClr val="tx1"/>
                  </a:solidFill>
                  <a:latin typeface="Arial" charset="0"/>
                  <a:cs typeface="Arial" charset="0"/>
                </a:defRPr>
              </a:lvl8pPr>
              <a:lvl9pPr marL="3886200" indent="-228600" eaLnBrk="0" fontAlgn="base" hangingPunct="0">
                <a:spcBef>
                  <a:spcPct val="0"/>
                </a:spcBef>
                <a:spcAft>
                  <a:spcPct val="0"/>
                </a:spcAft>
                <a:defRPr sz="1200" i="1">
                  <a:solidFill>
                    <a:schemeClr val="tx1"/>
                  </a:solidFill>
                  <a:latin typeface="Arial" charset="0"/>
                  <a:cs typeface="Arial" charset="0"/>
                </a:defRPr>
              </a:lvl9pPr>
            </a:lstStyle>
            <a:p>
              <a:pPr eaLnBrk="1" hangingPunct="1">
                <a:defRPr/>
              </a:pPr>
              <a:r>
                <a:rPr lang="en-US" sz="1400" i="0" dirty="0"/>
                <a:t>CONFIDENTIAL</a:t>
              </a:r>
            </a:p>
          </p:txBody>
        </p:sp>
        <p:sp>
          <p:nvSpPr>
            <p:cNvPr id="6" name="McK Document" hidden="1"/>
            <p:cNvSpPr txBox="1">
              <a:spLocks noChangeArrowheads="1"/>
            </p:cNvSpPr>
            <p:nvPr userDrawn="1"/>
          </p:nvSpPr>
          <p:spPr bwMode="auto">
            <a:xfrm>
              <a:off x="1663" y="3047"/>
              <a:ext cx="3167" cy="136"/>
            </a:xfrm>
            <a:prstGeom prst="rect">
              <a:avLst/>
            </a:prstGeom>
            <a:noFill/>
            <a:ln>
              <a:noFill/>
            </a:ln>
          </p:spPr>
          <p:txBody>
            <a:bodyPr lIns="0" tIns="0" rIns="0" bIns="0" anchor="b">
              <a:spAutoFit/>
            </a:bodyPr>
            <a:lstStyle>
              <a:lvl1pPr eaLnBrk="0" hangingPunct="0">
                <a:defRPr sz="1200" i="1">
                  <a:solidFill>
                    <a:schemeClr val="tx1"/>
                  </a:solidFill>
                  <a:latin typeface="Arial" charset="0"/>
                  <a:cs typeface="Arial" charset="0"/>
                </a:defRPr>
              </a:lvl1pPr>
              <a:lvl2pPr marL="742950" indent="-285750" eaLnBrk="0" hangingPunct="0">
                <a:defRPr sz="1200" i="1">
                  <a:solidFill>
                    <a:schemeClr val="tx1"/>
                  </a:solidFill>
                  <a:latin typeface="Arial" charset="0"/>
                  <a:cs typeface="Arial" charset="0"/>
                </a:defRPr>
              </a:lvl2pPr>
              <a:lvl3pPr marL="1143000" indent="-228600" eaLnBrk="0" hangingPunct="0">
                <a:defRPr sz="1200" i="1">
                  <a:solidFill>
                    <a:schemeClr val="tx1"/>
                  </a:solidFill>
                  <a:latin typeface="Arial" charset="0"/>
                  <a:cs typeface="Arial" charset="0"/>
                </a:defRPr>
              </a:lvl3pPr>
              <a:lvl4pPr marL="1600200" indent="-228600" eaLnBrk="0" hangingPunct="0">
                <a:defRPr sz="1200" i="1">
                  <a:solidFill>
                    <a:schemeClr val="tx1"/>
                  </a:solidFill>
                  <a:latin typeface="Arial" charset="0"/>
                  <a:cs typeface="Arial" charset="0"/>
                </a:defRPr>
              </a:lvl4pPr>
              <a:lvl5pPr marL="2057400" indent="-228600" eaLnBrk="0" hangingPunct="0">
                <a:defRPr sz="1200" i="1">
                  <a:solidFill>
                    <a:schemeClr val="tx1"/>
                  </a:solidFill>
                  <a:latin typeface="Arial" charset="0"/>
                  <a:cs typeface="Arial" charset="0"/>
                </a:defRPr>
              </a:lvl5pPr>
              <a:lvl6pPr marL="2514600" indent="-228600" eaLnBrk="0" fontAlgn="base" hangingPunct="0">
                <a:spcBef>
                  <a:spcPct val="0"/>
                </a:spcBef>
                <a:spcAft>
                  <a:spcPct val="0"/>
                </a:spcAft>
                <a:defRPr sz="1200" i="1">
                  <a:solidFill>
                    <a:schemeClr val="tx1"/>
                  </a:solidFill>
                  <a:latin typeface="Arial" charset="0"/>
                  <a:cs typeface="Arial" charset="0"/>
                </a:defRPr>
              </a:lvl6pPr>
              <a:lvl7pPr marL="2971800" indent="-228600" eaLnBrk="0" fontAlgn="base" hangingPunct="0">
                <a:spcBef>
                  <a:spcPct val="0"/>
                </a:spcBef>
                <a:spcAft>
                  <a:spcPct val="0"/>
                </a:spcAft>
                <a:defRPr sz="1200" i="1">
                  <a:solidFill>
                    <a:schemeClr val="tx1"/>
                  </a:solidFill>
                  <a:latin typeface="Arial" charset="0"/>
                  <a:cs typeface="Arial" charset="0"/>
                </a:defRPr>
              </a:lvl7pPr>
              <a:lvl8pPr marL="3429000" indent="-228600" eaLnBrk="0" fontAlgn="base" hangingPunct="0">
                <a:spcBef>
                  <a:spcPct val="0"/>
                </a:spcBef>
                <a:spcAft>
                  <a:spcPct val="0"/>
                </a:spcAft>
                <a:defRPr sz="1200" i="1">
                  <a:solidFill>
                    <a:schemeClr val="tx1"/>
                  </a:solidFill>
                  <a:latin typeface="Arial" charset="0"/>
                  <a:cs typeface="Arial" charset="0"/>
                </a:defRPr>
              </a:lvl8pPr>
              <a:lvl9pPr marL="3886200" indent="-228600" eaLnBrk="0" fontAlgn="base" hangingPunct="0">
                <a:spcBef>
                  <a:spcPct val="0"/>
                </a:spcBef>
                <a:spcAft>
                  <a:spcPct val="0"/>
                </a:spcAft>
                <a:defRPr sz="1200" i="1">
                  <a:solidFill>
                    <a:schemeClr val="tx1"/>
                  </a:solidFill>
                  <a:latin typeface="Arial" charset="0"/>
                  <a:cs typeface="Arial" charset="0"/>
                </a:defRPr>
              </a:lvl9pPr>
            </a:lstStyle>
            <a:p>
              <a:pPr eaLnBrk="1" hangingPunct="1">
                <a:defRPr/>
              </a:pPr>
              <a:r>
                <a:rPr lang="en-US" sz="1400" i="0" dirty="0"/>
                <a:t>Document</a:t>
              </a:r>
            </a:p>
          </p:txBody>
        </p:sp>
        <p:sp>
          <p:nvSpPr>
            <p:cNvPr id="7" name="McK Date" hidden="1"/>
            <p:cNvSpPr txBox="1">
              <a:spLocks noChangeArrowheads="1"/>
            </p:cNvSpPr>
            <p:nvPr userDrawn="1"/>
          </p:nvSpPr>
          <p:spPr bwMode="auto">
            <a:xfrm>
              <a:off x="1663" y="3216"/>
              <a:ext cx="3167" cy="136"/>
            </a:xfrm>
            <a:prstGeom prst="rect">
              <a:avLst/>
            </a:prstGeom>
            <a:noFill/>
            <a:ln>
              <a:noFill/>
            </a:ln>
          </p:spPr>
          <p:txBody>
            <a:bodyPr lIns="0" tIns="0" rIns="0" bIns="0">
              <a:spAutoFit/>
            </a:bodyPr>
            <a:lstStyle>
              <a:lvl1pPr eaLnBrk="0" hangingPunct="0">
                <a:defRPr sz="1200" i="1">
                  <a:solidFill>
                    <a:schemeClr val="tx1"/>
                  </a:solidFill>
                  <a:latin typeface="Arial" charset="0"/>
                  <a:cs typeface="Arial" charset="0"/>
                </a:defRPr>
              </a:lvl1pPr>
              <a:lvl2pPr marL="742950" indent="-285750" eaLnBrk="0" hangingPunct="0">
                <a:defRPr sz="1200" i="1">
                  <a:solidFill>
                    <a:schemeClr val="tx1"/>
                  </a:solidFill>
                  <a:latin typeface="Arial" charset="0"/>
                  <a:cs typeface="Arial" charset="0"/>
                </a:defRPr>
              </a:lvl2pPr>
              <a:lvl3pPr marL="1143000" indent="-228600" eaLnBrk="0" hangingPunct="0">
                <a:defRPr sz="1200" i="1">
                  <a:solidFill>
                    <a:schemeClr val="tx1"/>
                  </a:solidFill>
                  <a:latin typeface="Arial" charset="0"/>
                  <a:cs typeface="Arial" charset="0"/>
                </a:defRPr>
              </a:lvl3pPr>
              <a:lvl4pPr marL="1600200" indent="-228600" eaLnBrk="0" hangingPunct="0">
                <a:defRPr sz="1200" i="1">
                  <a:solidFill>
                    <a:schemeClr val="tx1"/>
                  </a:solidFill>
                  <a:latin typeface="Arial" charset="0"/>
                  <a:cs typeface="Arial" charset="0"/>
                </a:defRPr>
              </a:lvl4pPr>
              <a:lvl5pPr marL="2057400" indent="-228600" eaLnBrk="0" hangingPunct="0">
                <a:defRPr sz="1200" i="1">
                  <a:solidFill>
                    <a:schemeClr val="tx1"/>
                  </a:solidFill>
                  <a:latin typeface="Arial" charset="0"/>
                  <a:cs typeface="Arial" charset="0"/>
                </a:defRPr>
              </a:lvl5pPr>
              <a:lvl6pPr marL="2514600" indent="-228600" eaLnBrk="0" fontAlgn="base" hangingPunct="0">
                <a:spcBef>
                  <a:spcPct val="0"/>
                </a:spcBef>
                <a:spcAft>
                  <a:spcPct val="0"/>
                </a:spcAft>
                <a:defRPr sz="1200" i="1">
                  <a:solidFill>
                    <a:schemeClr val="tx1"/>
                  </a:solidFill>
                  <a:latin typeface="Arial" charset="0"/>
                  <a:cs typeface="Arial" charset="0"/>
                </a:defRPr>
              </a:lvl6pPr>
              <a:lvl7pPr marL="2971800" indent="-228600" eaLnBrk="0" fontAlgn="base" hangingPunct="0">
                <a:spcBef>
                  <a:spcPct val="0"/>
                </a:spcBef>
                <a:spcAft>
                  <a:spcPct val="0"/>
                </a:spcAft>
                <a:defRPr sz="1200" i="1">
                  <a:solidFill>
                    <a:schemeClr val="tx1"/>
                  </a:solidFill>
                  <a:latin typeface="Arial" charset="0"/>
                  <a:cs typeface="Arial" charset="0"/>
                </a:defRPr>
              </a:lvl7pPr>
              <a:lvl8pPr marL="3429000" indent="-228600" eaLnBrk="0" fontAlgn="base" hangingPunct="0">
                <a:spcBef>
                  <a:spcPct val="0"/>
                </a:spcBef>
                <a:spcAft>
                  <a:spcPct val="0"/>
                </a:spcAft>
                <a:defRPr sz="1200" i="1">
                  <a:solidFill>
                    <a:schemeClr val="tx1"/>
                  </a:solidFill>
                  <a:latin typeface="Arial" charset="0"/>
                  <a:cs typeface="Arial" charset="0"/>
                </a:defRPr>
              </a:lvl8pPr>
              <a:lvl9pPr marL="3886200" indent="-228600" eaLnBrk="0" fontAlgn="base" hangingPunct="0">
                <a:spcBef>
                  <a:spcPct val="0"/>
                </a:spcBef>
                <a:spcAft>
                  <a:spcPct val="0"/>
                </a:spcAft>
                <a:defRPr sz="1200" i="1">
                  <a:solidFill>
                    <a:schemeClr val="tx1"/>
                  </a:solidFill>
                  <a:latin typeface="Arial" charset="0"/>
                  <a:cs typeface="Arial" charset="0"/>
                </a:defRPr>
              </a:lvl9pPr>
            </a:lstStyle>
            <a:p>
              <a:pPr eaLnBrk="1" hangingPunct="1">
                <a:defRPr/>
              </a:pPr>
              <a:r>
                <a:rPr lang="en-US" sz="1400" i="0" dirty="0"/>
                <a:t>Date</a:t>
              </a:r>
            </a:p>
          </p:txBody>
        </p:sp>
        <p:sp>
          <p:nvSpPr>
            <p:cNvPr id="8" name="McK Disclaimer" hidden="1"/>
            <p:cNvSpPr>
              <a:spLocks noChangeArrowheads="1"/>
            </p:cNvSpPr>
            <p:nvPr userDrawn="1">
              <p:custDataLst>
                <p:tags r:id="rId8"/>
              </p:custDataLst>
            </p:nvPr>
          </p:nvSpPr>
          <p:spPr bwMode="auto">
            <a:xfrm>
              <a:off x="1663" y="3753"/>
              <a:ext cx="2303"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defTabSz="803189" eaLnBrk="0" hangingPunct="0"/>
              <a:r>
                <a:rPr lang="en-US" sz="900" i="0" dirty="0"/>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userDrawn="1">
            <p:custDataLst>
              <p:tags r:id="rId1"/>
            </p:custDataLst>
          </p:nvPr>
        </p:nvSpPr>
        <p:spPr bwMode="auto">
          <a:xfrm rot="10800000" flipH="1" flipV="1">
            <a:off x="1" y="425450"/>
            <a:ext cx="2046288" cy="6296025"/>
          </a:xfrm>
          <a:prstGeom prst="rect">
            <a:avLst/>
          </a:prstGeom>
          <a:solidFill>
            <a:srgbClr val="E1E2E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endParaRPr lang="ru-RU" dirty="0"/>
          </a:p>
        </p:txBody>
      </p:sp>
      <p:sp>
        <p:nvSpPr>
          <p:cNvPr id="10" name="Rectangle 1041"/>
          <p:cNvSpPr>
            <a:spLocks noChangeArrowheads="1"/>
          </p:cNvSpPr>
          <p:nvPr userDrawn="1">
            <p:custDataLst>
              <p:tags r:id="rId2"/>
            </p:custDataLst>
          </p:nvPr>
        </p:nvSpPr>
        <p:spPr bwMode="auto">
          <a:xfrm rot="10800000" flipH="1">
            <a:off x="2020888" y="1"/>
            <a:ext cx="157162" cy="6735763"/>
          </a:xfrm>
          <a:prstGeom prst="rect">
            <a:avLst/>
          </a:prstGeom>
          <a:gradFill rotWithShape="1">
            <a:gsLst>
              <a:gs pos="0">
                <a:srgbClr val="004E8E"/>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endParaRPr lang="ru-RU" dirty="0"/>
          </a:p>
        </p:txBody>
      </p:sp>
      <p:sp>
        <p:nvSpPr>
          <p:cNvPr id="11" name="Rectangle 1042"/>
          <p:cNvSpPr>
            <a:spLocks noChangeArrowheads="1"/>
          </p:cNvSpPr>
          <p:nvPr userDrawn="1">
            <p:custDataLst>
              <p:tags r:id="rId3"/>
            </p:custDataLst>
          </p:nvPr>
        </p:nvSpPr>
        <p:spPr bwMode="auto">
          <a:xfrm rot="5400000">
            <a:off x="4239419" y="-4252119"/>
            <a:ext cx="481013" cy="8982076"/>
          </a:xfrm>
          <a:prstGeom prst="rect">
            <a:avLst/>
          </a:prstGeom>
          <a:solidFill>
            <a:srgbClr val="004E8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endParaRPr lang="ru-RU" dirty="0"/>
          </a:p>
        </p:txBody>
      </p:sp>
      <p:sp>
        <p:nvSpPr>
          <p:cNvPr id="12" name="Rectangle 1043"/>
          <p:cNvSpPr>
            <a:spLocks noChangeArrowheads="1"/>
          </p:cNvSpPr>
          <p:nvPr userDrawn="1">
            <p:custDataLst>
              <p:tags r:id="rId4"/>
            </p:custDataLst>
          </p:nvPr>
        </p:nvSpPr>
        <p:spPr bwMode="auto">
          <a:xfrm rot="16200000" flipV="1">
            <a:off x="4409281" y="2174081"/>
            <a:ext cx="141288" cy="8982076"/>
          </a:xfrm>
          <a:prstGeom prst="rect">
            <a:avLst/>
          </a:prstGeom>
          <a:solidFill>
            <a:srgbClr val="004E8E"/>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91410" tIns="45705" rIns="91410" bIns="45705" anchor="ctr"/>
          <a:lstStyle/>
          <a:p>
            <a:pPr algn="ctr"/>
            <a:r>
              <a:rPr lang="ru-RU" sz="1000" b="1" i="0" dirty="0">
                <a:solidFill>
                  <a:srgbClr val="000000"/>
                </a:solidFill>
              </a:rPr>
              <a:t> </a:t>
            </a:r>
          </a:p>
        </p:txBody>
      </p:sp>
      <p:grpSp>
        <p:nvGrpSpPr>
          <p:cNvPr id="13" name="Group 1044"/>
          <p:cNvGrpSpPr>
            <a:grpSpLocks/>
          </p:cNvGrpSpPr>
          <p:nvPr userDrawn="1"/>
        </p:nvGrpSpPr>
        <p:grpSpPr bwMode="auto">
          <a:xfrm>
            <a:off x="327026" y="2581276"/>
            <a:ext cx="1292225" cy="1216025"/>
            <a:chOff x="181" y="1412"/>
            <a:chExt cx="865" cy="815"/>
          </a:xfrm>
        </p:grpSpPr>
        <p:sp>
          <p:nvSpPr>
            <p:cNvPr id="14" name="Freeform 1045"/>
            <p:cNvSpPr>
              <a:spLocks/>
            </p:cNvSpPr>
            <p:nvPr/>
          </p:nvSpPr>
          <p:spPr bwMode="auto">
            <a:xfrm>
              <a:off x="183" y="1412"/>
              <a:ext cx="863" cy="665"/>
            </a:xfrm>
            <a:custGeom>
              <a:avLst/>
              <a:gdLst>
                <a:gd name="T0" fmla="*/ 0 w 3372"/>
                <a:gd name="T1" fmla="*/ 0 h 2592"/>
                <a:gd name="T2" fmla="*/ 0 w 3372"/>
                <a:gd name="T3" fmla="*/ 0 h 2592"/>
                <a:gd name="T4" fmla="*/ 0 w 3372"/>
                <a:gd name="T5" fmla="*/ 0 h 2592"/>
                <a:gd name="T6" fmla="*/ 0 w 3372"/>
                <a:gd name="T7" fmla="*/ 0 h 2592"/>
                <a:gd name="T8" fmla="*/ 0 w 3372"/>
                <a:gd name="T9" fmla="*/ 0 h 2592"/>
                <a:gd name="T10" fmla="*/ 0 w 3372"/>
                <a:gd name="T11" fmla="*/ 0 h 2592"/>
                <a:gd name="T12" fmla="*/ 0 w 3372"/>
                <a:gd name="T13" fmla="*/ 0 h 259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372" h="2592">
                  <a:moveTo>
                    <a:pt x="2766" y="2592"/>
                  </a:moveTo>
                  <a:lnTo>
                    <a:pt x="3372" y="2592"/>
                  </a:lnTo>
                  <a:lnTo>
                    <a:pt x="3372" y="0"/>
                  </a:lnTo>
                  <a:lnTo>
                    <a:pt x="528" y="0"/>
                  </a:lnTo>
                  <a:lnTo>
                    <a:pt x="0" y="528"/>
                  </a:lnTo>
                  <a:lnTo>
                    <a:pt x="2760" y="528"/>
                  </a:lnTo>
                  <a:lnTo>
                    <a:pt x="2766" y="2592"/>
                  </a:lnTo>
                  <a:close/>
                </a:path>
              </a:pathLst>
            </a:custGeom>
            <a:gradFill rotWithShape="0">
              <a:gsLst>
                <a:gs pos="0">
                  <a:srgbClr val="004E8E"/>
                </a:gs>
                <a:gs pos="100000">
                  <a:srgbClr val="00B5CB"/>
                </a:gs>
              </a:gsLst>
              <a:lin ang="0" scaled="1"/>
            </a:gradFill>
            <a:ln>
              <a:noFill/>
            </a:ln>
            <a:extLst>
              <a:ext uri="{91240B29-F687-4F45-9708-019B960494DF}">
                <a14:hiddenLine xmlns:a14="http://schemas.microsoft.com/office/drawing/2010/main" w="12700" cap="flat" cmpd="sng">
                  <a:solidFill>
                    <a:srgbClr val="000000"/>
                  </a:solidFill>
                  <a:prstDash val="solid"/>
                  <a:round/>
                  <a:headEnd/>
                  <a:tailEnd/>
                </a14:hiddenLine>
              </a:ext>
            </a:extLst>
          </p:spPr>
          <p:txBody>
            <a:bodyPr wrap="none" anchor="ctr"/>
            <a:lstStyle/>
            <a:p>
              <a:endParaRPr lang="ru-RU" dirty="0"/>
            </a:p>
          </p:txBody>
        </p:sp>
        <p:sp>
          <p:nvSpPr>
            <p:cNvPr id="15" name="Freeform 1046"/>
            <p:cNvSpPr>
              <a:spLocks/>
            </p:cNvSpPr>
            <p:nvPr/>
          </p:nvSpPr>
          <p:spPr bwMode="auto">
            <a:xfrm>
              <a:off x="181" y="1546"/>
              <a:ext cx="155" cy="679"/>
            </a:xfrm>
            <a:custGeom>
              <a:avLst/>
              <a:gdLst>
                <a:gd name="T0" fmla="*/ 14 w 202"/>
                <a:gd name="T1" fmla="*/ 1 h 879"/>
                <a:gd name="T2" fmla="*/ 0 w 202"/>
                <a:gd name="T3" fmla="*/ 0 h 879"/>
                <a:gd name="T4" fmla="*/ 1 w 202"/>
                <a:gd name="T5" fmla="*/ 53 h 879"/>
                <a:gd name="T6" fmla="*/ 14 w 202"/>
                <a:gd name="T7" fmla="*/ 67 h 879"/>
                <a:gd name="T8" fmla="*/ 14 w 202"/>
                <a:gd name="T9" fmla="*/ 12 h 879"/>
                <a:gd name="T10" fmla="*/ 14 w 202"/>
                <a:gd name="T11" fmla="*/ 1 h 8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2" h="879">
                  <a:moveTo>
                    <a:pt x="201" y="1"/>
                  </a:moveTo>
                  <a:lnTo>
                    <a:pt x="0" y="0"/>
                  </a:lnTo>
                  <a:lnTo>
                    <a:pt x="1" y="703"/>
                  </a:lnTo>
                  <a:lnTo>
                    <a:pt x="201" y="879"/>
                  </a:lnTo>
                  <a:lnTo>
                    <a:pt x="202" y="152"/>
                  </a:lnTo>
                  <a:lnTo>
                    <a:pt x="201" y="1"/>
                  </a:lnTo>
                  <a:close/>
                </a:path>
              </a:pathLst>
            </a:custGeom>
            <a:gradFill rotWithShape="0">
              <a:gsLst>
                <a:gs pos="0">
                  <a:srgbClr val="00B5CB"/>
                </a:gs>
                <a:gs pos="100000">
                  <a:srgbClr val="004E8E"/>
                </a:gs>
              </a:gsLst>
              <a:lin ang="5400000" scaled="1"/>
            </a:gradFill>
            <a:ln>
              <a:noFill/>
            </a:ln>
            <a:extLst>
              <a:ext uri="{91240B29-F687-4F45-9708-019B960494DF}">
                <a14:hiddenLine xmlns:a14="http://schemas.microsoft.com/office/drawing/2010/main" w="12700" cap="flat" cmpd="sng">
                  <a:solidFill>
                    <a:srgbClr val="000000"/>
                  </a:solidFill>
                  <a:prstDash val="solid"/>
                  <a:round/>
                  <a:headEnd/>
                  <a:tailEnd/>
                </a14:hiddenLine>
              </a:ext>
            </a:extLst>
          </p:spPr>
          <p:txBody>
            <a:bodyPr wrap="none" anchor="ctr"/>
            <a:lstStyle/>
            <a:p>
              <a:endParaRPr lang="ru-RU" dirty="0"/>
            </a:p>
          </p:txBody>
        </p:sp>
        <p:sp>
          <p:nvSpPr>
            <p:cNvPr id="16" name="Freeform 1047"/>
            <p:cNvSpPr>
              <a:spLocks/>
            </p:cNvSpPr>
            <p:nvPr/>
          </p:nvSpPr>
          <p:spPr bwMode="auto">
            <a:xfrm rot="-5400000">
              <a:off x="615" y="1787"/>
              <a:ext cx="150" cy="712"/>
            </a:xfrm>
            <a:custGeom>
              <a:avLst/>
              <a:gdLst>
                <a:gd name="T0" fmla="*/ 10 w 202"/>
                <a:gd name="T1" fmla="*/ 1 h 879"/>
                <a:gd name="T2" fmla="*/ 0 w 202"/>
                <a:gd name="T3" fmla="*/ 0 h 879"/>
                <a:gd name="T4" fmla="*/ 1 w 202"/>
                <a:gd name="T5" fmla="*/ 85 h 879"/>
                <a:gd name="T6" fmla="*/ 10 w 202"/>
                <a:gd name="T7" fmla="*/ 107 h 879"/>
                <a:gd name="T8" fmla="*/ 10 w 202"/>
                <a:gd name="T9" fmla="*/ 19 h 879"/>
                <a:gd name="T10" fmla="*/ 10 w 202"/>
                <a:gd name="T11" fmla="*/ 1 h 8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2" h="879">
                  <a:moveTo>
                    <a:pt x="201" y="1"/>
                  </a:moveTo>
                  <a:lnTo>
                    <a:pt x="0" y="0"/>
                  </a:lnTo>
                  <a:lnTo>
                    <a:pt x="1" y="703"/>
                  </a:lnTo>
                  <a:lnTo>
                    <a:pt x="201" y="879"/>
                  </a:lnTo>
                  <a:lnTo>
                    <a:pt x="202" y="152"/>
                  </a:lnTo>
                  <a:lnTo>
                    <a:pt x="201" y="1"/>
                  </a:lnTo>
                  <a:close/>
                </a:path>
              </a:pathLst>
            </a:custGeom>
            <a:gradFill rotWithShape="0">
              <a:gsLst>
                <a:gs pos="0">
                  <a:srgbClr val="00B5CB"/>
                </a:gs>
                <a:gs pos="100000">
                  <a:srgbClr val="004E8E"/>
                </a:gs>
              </a:gsLst>
              <a:lin ang="0" scaled="1"/>
            </a:gradFill>
            <a:ln>
              <a:noFill/>
            </a:ln>
            <a:extLst>
              <a:ext uri="{91240B29-F687-4F45-9708-019B960494DF}">
                <a14:hiddenLine xmlns:a14="http://schemas.microsoft.com/office/drawing/2010/main" w="12700" cap="flat" cmpd="sng">
                  <a:solidFill>
                    <a:srgbClr val="000000"/>
                  </a:solidFill>
                  <a:prstDash val="solid"/>
                  <a:round/>
                  <a:headEnd/>
                  <a:tailEnd/>
                </a14:hiddenLine>
              </a:ext>
            </a:extLst>
          </p:spPr>
          <p:txBody>
            <a:bodyPr wrap="none" anchor="ctr"/>
            <a:lstStyle/>
            <a:p>
              <a:endParaRPr lang="ru-RU" dirty="0"/>
            </a:p>
          </p:txBody>
        </p:sp>
      </p:grpSp>
      <p:grpSp>
        <p:nvGrpSpPr>
          <p:cNvPr id="17" name="Group 1048"/>
          <p:cNvGrpSpPr>
            <a:grpSpLocks/>
          </p:cNvGrpSpPr>
          <p:nvPr userDrawn="1"/>
        </p:nvGrpSpPr>
        <p:grpSpPr bwMode="auto">
          <a:xfrm>
            <a:off x="363539" y="3954464"/>
            <a:ext cx="1466850" cy="598487"/>
            <a:chOff x="229" y="2329"/>
            <a:chExt cx="924" cy="377"/>
          </a:xfrm>
        </p:grpSpPr>
        <p:sp>
          <p:nvSpPr>
            <p:cNvPr id="18" name="Rectangle 1049"/>
            <p:cNvSpPr>
              <a:spLocks noChangeArrowheads="1"/>
            </p:cNvSpPr>
            <p:nvPr>
              <p:custDataLst>
                <p:tags r:id="rId5"/>
              </p:custDataLst>
            </p:nvPr>
          </p:nvSpPr>
          <p:spPr bwMode="auto">
            <a:xfrm>
              <a:off x="229" y="2329"/>
              <a:ext cx="58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893668">
                <a:buSzPct val="120000"/>
              </a:pPr>
              <a:r>
                <a:rPr lang="ru-RU" i="0" dirty="0">
                  <a:solidFill>
                    <a:srgbClr val="000000"/>
                  </a:solidFill>
                </a:rPr>
                <a:t>Институт </a:t>
              </a:r>
            </a:p>
          </p:txBody>
        </p:sp>
        <p:sp>
          <p:nvSpPr>
            <p:cNvPr id="19" name="Rectangle 1050"/>
            <p:cNvSpPr>
              <a:spLocks noChangeArrowheads="1"/>
            </p:cNvSpPr>
            <p:nvPr>
              <p:custDataLst>
                <p:tags r:id="rId6"/>
              </p:custDataLst>
            </p:nvPr>
          </p:nvSpPr>
          <p:spPr bwMode="auto">
            <a:xfrm>
              <a:off x="229" y="2460"/>
              <a:ext cx="92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893668">
                <a:buSzPct val="120000"/>
              </a:pPr>
              <a:r>
                <a:rPr lang="ru-RU" i="0" dirty="0">
                  <a:solidFill>
                    <a:srgbClr val="000000"/>
                  </a:solidFill>
                </a:rPr>
                <a:t>Современного</a:t>
              </a:r>
            </a:p>
          </p:txBody>
        </p:sp>
        <p:sp>
          <p:nvSpPr>
            <p:cNvPr id="20" name="Rectangle 1051"/>
            <p:cNvSpPr>
              <a:spLocks noChangeArrowheads="1"/>
            </p:cNvSpPr>
            <p:nvPr>
              <p:custDataLst>
                <p:tags r:id="rId7"/>
              </p:custDataLst>
            </p:nvPr>
          </p:nvSpPr>
          <p:spPr bwMode="auto">
            <a:xfrm>
              <a:off x="229" y="2590"/>
              <a:ext cx="92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893668">
                <a:buSzPct val="120000"/>
              </a:pPr>
              <a:r>
                <a:rPr lang="ru-RU" i="0" dirty="0">
                  <a:solidFill>
                    <a:srgbClr val="000000"/>
                  </a:solidFill>
                </a:rPr>
                <a:t>Развития </a:t>
              </a:r>
            </a:p>
          </p:txBody>
        </p:sp>
      </p:grpSp>
      <p:sp>
        <p:nvSpPr>
          <p:cNvPr id="1868828" name="Rectangle 1052"/>
          <p:cNvSpPr>
            <a:spLocks noGrp="1" noChangeArrowheads="1"/>
          </p:cNvSpPr>
          <p:nvPr>
            <p:ph type="ctrTitle"/>
          </p:nvPr>
        </p:nvSpPr>
        <p:spPr>
          <a:xfrm>
            <a:off x="3735391" y="2824164"/>
            <a:ext cx="3932237" cy="369332"/>
          </a:xfrm>
        </p:spPr>
        <p:txBody>
          <a:bodyPr/>
          <a:lstStyle>
            <a:lvl1pPr>
              <a:defRPr sz="2400" b="0"/>
            </a:lvl1pPr>
          </a:lstStyle>
          <a:p>
            <a:r>
              <a:rPr lang="en-US"/>
              <a:t>Click to edit Master title style</a:t>
            </a:r>
          </a:p>
        </p:txBody>
      </p:sp>
      <p:sp>
        <p:nvSpPr>
          <p:cNvPr id="1868829" name="Rectangle 1053"/>
          <p:cNvSpPr>
            <a:spLocks noGrp="1" noChangeArrowheads="1"/>
          </p:cNvSpPr>
          <p:nvPr>
            <p:ph type="subTitle" idx="1"/>
          </p:nvPr>
        </p:nvSpPr>
        <p:spPr>
          <a:xfrm>
            <a:off x="3735391" y="4176713"/>
            <a:ext cx="3932237" cy="184666"/>
          </a:xfrm>
        </p:spPr>
        <p:txBody>
          <a:bodyPr/>
          <a:lstStyle>
            <a:lvl1pPr>
              <a:defRPr sz="1200">
                <a:solidFill>
                  <a:srgbClr val="000000"/>
                </a:solidFill>
              </a:defRPr>
            </a:lvl1pPr>
          </a:lstStyle>
          <a:p>
            <a:r>
              <a:rPr lang="en-US"/>
              <a:t>Click to edit Master subtitle style</a:t>
            </a:r>
          </a:p>
        </p:txBody>
      </p:sp>
      <p:sp>
        <p:nvSpPr>
          <p:cNvPr id="21" name="doc id"/>
          <p:cNvSpPr>
            <a:spLocks noGrp="1" noChangeArrowheads="1"/>
          </p:cNvSpPr>
          <p:nvPr>
            <p:ph type="ftr" sz="quarter" idx="10"/>
          </p:nvPr>
        </p:nvSpPr>
        <p:spPr bwMode="auto">
          <a:xfrm>
            <a:off x="8737536" y="36514"/>
            <a:ext cx="65" cy="123111"/>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sz="800" i="0">
                <a:solidFill>
                  <a:srgbClr val="000000"/>
                </a:solidFill>
                <a:latin typeface="Arial" charset="0"/>
                <a:ea typeface="Arial" charset="0"/>
                <a:cs typeface="Arial" charset="0"/>
              </a:defRPr>
            </a:lvl1pPr>
          </a:lstStyle>
          <a:p>
            <a:pPr>
              <a:defRPr/>
            </a:pPr>
            <a:endParaRPr lang="ru-RU" dirty="0"/>
          </a:p>
        </p:txBody>
      </p:sp>
    </p:spTree>
    <p:extLst>
      <p:ext uri="{BB962C8B-B14F-4D97-AF65-F5344CB8AC3E}">
        <p14:creationId xmlns:p14="http://schemas.microsoft.com/office/powerpoint/2010/main" val="983412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a:xfrm>
            <a:off x="5601456" y="1273178"/>
            <a:ext cx="3139321" cy="11906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pg num"/>
          <p:cNvSpPr>
            <a:spLocks noGrp="1" noChangeArrowheads="1"/>
          </p:cNvSpPr>
          <p:nvPr>
            <p:ph type="sldNum" sz="quarter" idx="10"/>
          </p:nvPr>
        </p:nvSpPr>
        <p:spPr>
          <a:ln/>
        </p:spPr>
        <p:txBody>
          <a:bodyPr/>
          <a:lstStyle>
            <a:lvl1pPr>
              <a:defRPr/>
            </a:lvl1pPr>
          </a:lstStyle>
          <a:p>
            <a:pPr>
              <a:defRPr/>
            </a:pPr>
            <a:fld id="{3803D1AC-D8E6-40CF-8E34-9D73A60B1C17}" type="slidenum">
              <a:rPr lang="en-US"/>
              <a:pPr>
                <a:defRPr/>
              </a:pPr>
              <a:t>‹#›</a:t>
            </a:fld>
            <a:endParaRPr lang="en-US" dirty="0"/>
          </a:p>
        </p:txBody>
      </p:sp>
    </p:spTree>
    <p:extLst>
      <p:ext uri="{BB962C8B-B14F-4D97-AF65-F5344CB8AC3E}">
        <p14:creationId xmlns:p14="http://schemas.microsoft.com/office/powerpoint/2010/main" val="2498842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294116" y="258766"/>
            <a:ext cx="584775" cy="2205037"/>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090775" y="258766"/>
            <a:ext cx="1446550" cy="22050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pg num"/>
          <p:cNvSpPr>
            <a:spLocks noGrp="1" noChangeArrowheads="1"/>
          </p:cNvSpPr>
          <p:nvPr>
            <p:ph type="sldNum" sz="quarter" idx="10"/>
          </p:nvPr>
        </p:nvSpPr>
        <p:spPr>
          <a:ln/>
        </p:spPr>
        <p:txBody>
          <a:bodyPr/>
          <a:lstStyle>
            <a:lvl1pPr>
              <a:defRPr/>
            </a:lvl1pPr>
          </a:lstStyle>
          <a:p>
            <a:pPr>
              <a:defRPr/>
            </a:pPr>
            <a:fld id="{5B3C7FDD-4611-4E07-8941-E003EF044F5B}" type="slidenum">
              <a:rPr lang="en-US"/>
              <a:pPr>
                <a:defRPr/>
              </a:pPr>
              <a:t>‹#›</a:t>
            </a:fld>
            <a:endParaRPr lang="en-US" dirty="0"/>
          </a:p>
        </p:txBody>
      </p:sp>
    </p:spTree>
    <p:extLst>
      <p:ext uri="{BB962C8B-B14F-4D97-AF65-F5344CB8AC3E}">
        <p14:creationId xmlns:p14="http://schemas.microsoft.com/office/powerpoint/2010/main" val="1417983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88431" y="1717710"/>
            <a:ext cx="5376863" cy="821514"/>
          </a:xfrm>
        </p:spPr>
        <p:txBody>
          <a:bodyPr/>
          <a:lstStyle>
            <a:lvl1pPr>
              <a:defRPr/>
            </a:lvl1pPr>
          </a:lstStyle>
          <a:p>
            <a:pPr lvl="0"/>
            <a:r>
              <a:rPr lang="ru-RU" noProof="0"/>
              <a:t>Образец заголовка</a:t>
            </a:r>
          </a:p>
        </p:txBody>
      </p:sp>
      <p:sp>
        <p:nvSpPr>
          <p:cNvPr id="3075" name="Rectangle 3"/>
          <p:cNvSpPr>
            <a:spLocks noGrp="1" noChangeArrowheads="1"/>
          </p:cNvSpPr>
          <p:nvPr>
            <p:ph type="subTitle" idx="1"/>
          </p:nvPr>
        </p:nvSpPr>
        <p:spPr>
          <a:xfrm>
            <a:off x="2688431" y="2688590"/>
            <a:ext cx="5376863" cy="448098"/>
          </a:xfrm>
        </p:spPr>
        <p:txBody>
          <a:bodyPr/>
          <a:lstStyle>
            <a:lvl1pPr marL="0" indent="0">
              <a:buFontTx/>
              <a:buNone/>
              <a:defRPr sz="2000"/>
            </a:lvl1pPr>
          </a:lstStyle>
          <a:p>
            <a:pPr lvl="0"/>
            <a:r>
              <a:rPr lang="ru-RU" noProof="0"/>
              <a:t>Образец подзаголовка</a:t>
            </a:r>
          </a:p>
        </p:txBody>
      </p:sp>
      <p:sp>
        <p:nvSpPr>
          <p:cNvPr id="4" name="Rectangle 4"/>
          <p:cNvSpPr>
            <a:spLocks noGrp="1" noChangeArrowheads="1"/>
          </p:cNvSpPr>
          <p:nvPr>
            <p:ph type="dt" sz="half" idx="10"/>
          </p:nvPr>
        </p:nvSpPr>
        <p:spPr/>
        <p:txBody>
          <a:bodyPr/>
          <a:lstStyle>
            <a:lvl1pPr>
              <a:defRPr smtClean="0"/>
            </a:lvl1pPr>
          </a:lstStyle>
          <a:p>
            <a:pPr>
              <a:defRPr/>
            </a:pPr>
            <a:fld id="{1A9312F1-8228-4FE4-8BEF-0ACC4D5F4607}" type="datetimeFigureOut">
              <a:rPr lang="ru-RU"/>
              <a:pPr>
                <a:defRPr/>
              </a:pPr>
              <a:t>13.01.2021</a:t>
            </a:fld>
            <a:endParaRPr lang="ru-RU" dirty="0"/>
          </a:p>
        </p:txBody>
      </p:sp>
      <p:sp>
        <p:nvSpPr>
          <p:cNvPr id="5" name="Rectangle 5"/>
          <p:cNvSpPr>
            <a:spLocks noGrp="1" noChangeArrowheads="1"/>
          </p:cNvSpPr>
          <p:nvPr>
            <p:ph type="ftr" sz="quarter" idx="11"/>
          </p:nvPr>
        </p:nvSpPr>
        <p:spPr/>
        <p:txBody>
          <a:bodyPr/>
          <a:lstStyle>
            <a:lvl1pPr>
              <a:defRPr/>
            </a:lvl1pPr>
          </a:lstStyle>
          <a:p>
            <a:pPr>
              <a:defRPr/>
            </a:pPr>
            <a:endParaRPr lang="ru-RU" dirty="0"/>
          </a:p>
        </p:txBody>
      </p:sp>
      <p:sp>
        <p:nvSpPr>
          <p:cNvPr id="6" name="Rectangle 6"/>
          <p:cNvSpPr>
            <a:spLocks noGrp="1" noChangeArrowheads="1"/>
          </p:cNvSpPr>
          <p:nvPr>
            <p:ph type="sldNum" sz="quarter" idx="12"/>
          </p:nvPr>
        </p:nvSpPr>
        <p:spPr/>
        <p:txBody>
          <a:bodyPr/>
          <a:lstStyle>
            <a:lvl1pPr>
              <a:defRPr smtClean="0"/>
            </a:lvl1pPr>
          </a:lstStyle>
          <a:p>
            <a:pPr>
              <a:defRPr/>
            </a:pPr>
            <a:fld id="{9F0EC806-2E75-4690-81CA-103677D25662}" type="slidenum">
              <a:rPr lang="en-US"/>
              <a:pPr>
                <a:defRPr/>
              </a:pPr>
              <a:t>‹#›</a:t>
            </a:fld>
            <a:endParaRPr lang="en-US" dirty="0"/>
          </a:p>
        </p:txBody>
      </p:sp>
    </p:spTree>
    <p:extLst>
      <p:ext uri="{BB962C8B-B14F-4D97-AF65-F5344CB8AC3E}">
        <p14:creationId xmlns:p14="http://schemas.microsoft.com/office/powerpoint/2010/main" val="331756371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smtClean="0"/>
            </a:lvl1pPr>
          </a:lstStyle>
          <a:p>
            <a:pPr>
              <a:defRPr/>
            </a:pPr>
            <a:fld id="{2C8F9ED6-B837-4B12-96FE-16E9706A1318}" type="datetimeFigureOut">
              <a:rPr lang="ru-RU"/>
              <a:pPr>
                <a:defRPr/>
              </a:pPr>
              <a:t>13.01.2021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smtClean="0"/>
            </a:lvl1pPr>
          </a:lstStyle>
          <a:p>
            <a:pPr>
              <a:defRPr/>
            </a:pPr>
            <a:fld id="{408B0756-B0F3-4968-B4D9-95F684C4ECDD}" type="slidenum">
              <a:rPr lang="en-US"/>
              <a:pPr>
                <a:defRPr/>
              </a:pPr>
              <a:t>‹#›</a:t>
            </a:fld>
            <a:endParaRPr lang="en-US" dirty="0"/>
          </a:p>
        </p:txBody>
      </p:sp>
    </p:spTree>
    <p:extLst>
      <p:ext uri="{BB962C8B-B14F-4D97-AF65-F5344CB8AC3E}">
        <p14:creationId xmlns:p14="http://schemas.microsoft.com/office/powerpoint/2010/main" val="191000267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7892" y="4319170"/>
            <a:ext cx="7617222" cy="1334960"/>
          </a:xfrm>
        </p:spPr>
        <p:txBody>
          <a:bodyPr anchor="t"/>
          <a:lstStyle>
            <a:lvl1pPr algn="l">
              <a:defRPr sz="3900" b="1" cap="all"/>
            </a:lvl1pPr>
          </a:lstStyle>
          <a:p>
            <a:r>
              <a:rPr lang="ru-RU"/>
              <a:t>Образец заголовка</a:t>
            </a:r>
          </a:p>
        </p:txBody>
      </p:sp>
      <p:sp>
        <p:nvSpPr>
          <p:cNvPr id="3" name="Текст 2"/>
          <p:cNvSpPr>
            <a:spLocks noGrp="1"/>
          </p:cNvSpPr>
          <p:nvPr>
            <p:ph type="body" idx="1"/>
          </p:nvPr>
        </p:nvSpPr>
        <p:spPr>
          <a:xfrm>
            <a:off x="707892" y="2848848"/>
            <a:ext cx="7617222" cy="1470322"/>
          </a:xfrm>
        </p:spPr>
        <p:txBody>
          <a:bodyPr anchor="b"/>
          <a:lstStyle>
            <a:lvl1pPr marL="0" indent="0">
              <a:buNone/>
              <a:defRPr sz="2000"/>
            </a:lvl1pPr>
            <a:lvl2pPr marL="447962" indent="0">
              <a:buNone/>
              <a:defRPr sz="1800"/>
            </a:lvl2pPr>
            <a:lvl3pPr marL="895922" indent="0">
              <a:buNone/>
              <a:defRPr sz="1600"/>
            </a:lvl3pPr>
            <a:lvl4pPr marL="1343884" indent="0">
              <a:buNone/>
              <a:defRPr sz="1400"/>
            </a:lvl4pPr>
            <a:lvl5pPr marL="1791844" indent="0">
              <a:buNone/>
              <a:defRPr sz="1400"/>
            </a:lvl5pPr>
            <a:lvl6pPr marL="2239806" indent="0">
              <a:buNone/>
              <a:defRPr sz="1400"/>
            </a:lvl6pPr>
            <a:lvl7pPr marL="2687766" indent="0">
              <a:buNone/>
              <a:defRPr sz="1400"/>
            </a:lvl7pPr>
            <a:lvl8pPr marL="3135728" indent="0">
              <a:buNone/>
              <a:defRPr sz="1400"/>
            </a:lvl8pPr>
            <a:lvl9pPr marL="3583689"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smtClean="0"/>
            </a:lvl1pPr>
          </a:lstStyle>
          <a:p>
            <a:pPr>
              <a:defRPr/>
            </a:pPr>
            <a:fld id="{E64C2E1A-8F28-4420-93D1-AE8B7A204ACD}" type="datetimeFigureOut">
              <a:rPr lang="ru-RU"/>
              <a:pPr>
                <a:defRPr/>
              </a:pPr>
              <a:t>13.01.2021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smtClean="0"/>
            </a:lvl1pPr>
          </a:lstStyle>
          <a:p>
            <a:pPr>
              <a:defRPr/>
            </a:pPr>
            <a:fld id="{D64DF493-2399-4D34-99CF-F2CFC6A3267A}" type="slidenum">
              <a:rPr lang="en-US"/>
              <a:pPr>
                <a:defRPr/>
              </a:pPr>
              <a:t>‹#›</a:t>
            </a:fld>
            <a:endParaRPr lang="en-US" dirty="0"/>
          </a:p>
        </p:txBody>
      </p:sp>
    </p:spTree>
    <p:extLst>
      <p:ext uri="{BB962C8B-B14F-4D97-AF65-F5344CB8AC3E}">
        <p14:creationId xmlns:p14="http://schemas.microsoft.com/office/powerpoint/2010/main" val="197820115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2686876" y="1792393"/>
            <a:ext cx="2612196" cy="3808836"/>
          </a:xfrm>
        </p:spPr>
        <p:txBody>
          <a:bodyPr/>
          <a:lstStyle>
            <a:lvl1pPr>
              <a:defRPr sz="27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448432" y="1792393"/>
            <a:ext cx="2613753" cy="3808836"/>
          </a:xfrm>
        </p:spPr>
        <p:txBody>
          <a:bodyPr/>
          <a:lstStyle>
            <a:lvl1pPr>
              <a:defRPr sz="27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smtClean="0"/>
            </a:lvl1pPr>
          </a:lstStyle>
          <a:p>
            <a:pPr>
              <a:defRPr/>
            </a:pPr>
            <a:fld id="{5B7085B0-0997-4A62-B293-65C93636F11A}" type="datetimeFigureOut">
              <a:rPr lang="ru-RU"/>
              <a:pPr>
                <a:defRPr/>
              </a:pPr>
              <a:t>13.01.2021</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dirty="0"/>
          </a:p>
        </p:txBody>
      </p:sp>
      <p:sp>
        <p:nvSpPr>
          <p:cNvPr id="7" name="Номер слайда 6"/>
          <p:cNvSpPr>
            <a:spLocks noGrp="1"/>
          </p:cNvSpPr>
          <p:nvPr>
            <p:ph type="sldNum" sz="quarter" idx="12"/>
          </p:nvPr>
        </p:nvSpPr>
        <p:spPr/>
        <p:txBody>
          <a:bodyPr/>
          <a:lstStyle>
            <a:lvl1pPr>
              <a:defRPr smtClean="0"/>
            </a:lvl1pPr>
          </a:lstStyle>
          <a:p>
            <a:pPr>
              <a:defRPr/>
            </a:pPr>
            <a:fld id="{01DC87E5-687C-4852-9591-737615C041D9}" type="slidenum">
              <a:rPr lang="en-US"/>
              <a:pPr>
                <a:defRPr/>
              </a:pPr>
              <a:t>‹#›</a:t>
            </a:fld>
            <a:endParaRPr lang="en-US" dirty="0"/>
          </a:p>
        </p:txBody>
      </p:sp>
    </p:spTree>
    <p:extLst>
      <p:ext uri="{BB962C8B-B14F-4D97-AF65-F5344CB8AC3E}">
        <p14:creationId xmlns:p14="http://schemas.microsoft.com/office/powerpoint/2010/main" val="417305935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8072" y="269171"/>
            <a:ext cx="8065294" cy="1120246"/>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48074" y="1504553"/>
            <a:ext cx="3959525" cy="627026"/>
          </a:xfrm>
        </p:spPr>
        <p:txBody>
          <a:bodyPr anchor="b"/>
          <a:lstStyle>
            <a:lvl1pPr marL="0" indent="0">
              <a:buNone/>
              <a:defRPr sz="2400" b="1"/>
            </a:lvl1pPr>
            <a:lvl2pPr marL="447962" indent="0">
              <a:buNone/>
              <a:defRPr sz="2000" b="1"/>
            </a:lvl2pPr>
            <a:lvl3pPr marL="895922" indent="0">
              <a:buNone/>
              <a:defRPr sz="1800" b="1"/>
            </a:lvl3pPr>
            <a:lvl4pPr marL="1343884" indent="0">
              <a:buNone/>
              <a:defRPr sz="1600" b="1"/>
            </a:lvl4pPr>
            <a:lvl5pPr marL="1791844" indent="0">
              <a:buNone/>
              <a:defRPr sz="1600" b="1"/>
            </a:lvl5pPr>
            <a:lvl6pPr marL="2239806" indent="0">
              <a:buNone/>
              <a:defRPr sz="1600" b="1"/>
            </a:lvl6pPr>
            <a:lvl7pPr marL="2687766" indent="0">
              <a:buNone/>
              <a:defRPr sz="1600" b="1"/>
            </a:lvl7pPr>
            <a:lvl8pPr marL="3135728" indent="0">
              <a:buNone/>
              <a:defRPr sz="1600" b="1"/>
            </a:lvl8pPr>
            <a:lvl9pPr marL="3583689" indent="0">
              <a:buNone/>
              <a:defRPr sz="1600" b="1"/>
            </a:lvl9pPr>
          </a:lstStyle>
          <a:p>
            <a:pPr lvl="0"/>
            <a:r>
              <a:rPr lang="ru-RU"/>
              <a:t>Образец текста</a:t>
            </a:r>
          </a:p>
        </p:txBody>
      </p:sp>
      <p:sp>
        <p:nvSpPr>
          <p:cNvPr id="4" name="Объект 3"/>
          <p:cNvSpPr>
            <a:spLocks noGrp="1"/>
          </p:cNvSpPr>
          <p:nvPr>
            <p:ph sz="half" idx="2"/>
          </p:nvPr>
        </p:nvSpPr>
        <p:spPr>
          <a:xfrm>
            <a:off x="448074" y="2131579"/>
            <a:ext cx="3959525" cy="38726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552289" y="1504553"/>
            <a:ext cx="3961080" cy="627026"/>
          </a:xfrm>
        </p:spPr>
        <p:txBody>
          <a:bodyPr anchor="b"/>
          <a:lstStyle>
            <a:lvl1pPr marL="0" indent="0">
              <a:buNone/>
              <a:defRPr sz="2400" b="1"/>
            </a:lvl1pPr>
            <a:lvl2pPr marL="447962" indent="0">
              <a:buNone/>
              <a:defRPr sz="2000" b="1"/>
            </a:lvl2pPr>
            <a:lvl3pPr marL="895922" indent="0">
              <a:buNone/>
              <a:defRPr sz="1800" b="1"/>
            </a:lvl3pPr>
            <a:lvl4pPr marL="1343884" indent="0">
              <a:buNone/>
              <a:defRPr sz="1600" b="1"/>
            </a:lvl4pPr>
            <a:lvl5pPr marL="1791844" indent="0">
              <a:buNone/>
              <a:defRPr sz="1600" b="1"/>
            </a:lvl5pPr>
            <a:lvl6pPr marL="2239806" indent="0">
              <a:buNone/>
              <a:defRPr sz="1600" b="1"/>
            </a:lvl6pPr>
            <a:lvl7pPr marL="2687766" indent="0">
              <a:buNone/>
              <a:defRPr sz="1600" b="1"/>
            </a:lvl7pPr>
            <a:lvl8pPr marL="3135728" indent="0">
              <a:buNone/>
              <a:defRPr sz="1600" b="1"/>
            </a:lvl8pPr>
            <a:lvl9pPr marL="3583689" indent="0">
              <a:buNone/>
              <a:defRPr sz="1600" b="1"/>
            </a:lvl9pPr>
          </a:lstStyle>
          <a:p>
            <a:pPr lvl="0"/>
            <a:r>
              <a:rPr lang="ru-RU"/>
              <a:t>Образец текста</a:t>
            </a:r>
          </a:p>
        </p:txBody>
      </p:sp>
      <p:sp>
        <p:nvSpPr>
          <p:cNvPr id="6" name="Объект 5"/>
          <p:cNvSpPr>
            <a:spLocks noGrp="1"/>
          </p:cNvSpPr>
          <p:nvPr>
            <p:ph sz="quarter" idx="4"/>
          </p:nvPr>
        </p:nvSpPr>
        <p:spPr>
          <a:xfrm>
            <a:off x="4552289" y="2131579"/>
            <a:ext cx="3961080" cy="38726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smtClean="0"/>
            </a:lvl1pPr>
          </a:lstStyle>
          <a:p>
            <a:pPr>
              <a:defRPr/>
            </a:pPr>
            <a:fld id="{FE00D19E-23DE-476B-8C97-A3E16FE5B015}" type="datetimeFigureOut">
              <a:rPr lang="ru-RU"/>
              <a:pPr>
                <a:defRPr/>
              </a:pPr>
              <a:t>13.01.2021</a:t>
            </a:fld>
            <a:endParaRPr lang="ru-RU" dirty="0"/>
          </a:p>
        </p:txBody>
      </p:sp>
      <p:sp>
        <p:nvSpPr>
          <p:cNvPr id="8" name="Нижний колонтитул 7"/>
          <p:cNvSpPr>
            <a:spLocks noGrp="1"/>
          </p:cNvSpPr>
          <p:nvPr>
            <p:ph type="ftr" sz="quarter" idx="11"/>
          </p:nvPr>
        </p:nvSpPr>
        <p:spPr/>
        <p:txBody>
          <a:bodyPr/>
          <a:lstStyle>
            <a:lvl1pPr>
              <a:defRPr/>
            </a:lvl1pPr>
          </a:lstStyle>
          <a:p>
            <a:pPr>
              <a:defRPr/>
            </a:pPr>
            <a:endParaRPr lang="ru-RU" dirty="0"/>
          </a:p>
        </p:txBody>
      </p:sp>
      <p:sp>
        <p:nvSpPr>
          <p:cNvPr id="9" name="Номер слайда 8"/>
          <p:cNvSpPr>
            <a:spLocks noGrp="1"/>
          </p:cNvSpPr>
          <p:nvPr>
            <p:ph type="sldNum" sz="quarter" idx="12"/>
          </p:nvPr>
        </p:nvSpPr>
        <p:spPr/>
        <p:txBody>
          <a:bodyPr/>
          <a:lstStyle>
            <a:lvl1pPr>
              <a:defRPr smtClean="0"/>
            </a:lvl1pPr>
          </a:lstStyle>
          <a:p>
            <a:pPr>
              <a:defRPr/>
            </a:pPr>
            <a:fld id="{FF581CC9-0FCA-4ACD-9119-55CB879F4602}" type="slidenum">
              <a:rPr lang="en-US"/>
              <a:pPr>
                <a:defRPr/>
              </a:pPr>
              <a:t>‹#›</a:t>
            </a:fld>
            <a:endParaRPr lang="en-US" dirty="0"/>
          </a:p>
        </p:txBody>
      </p:sp>
    </p:spTree>
    <p:extLst>
      <p:ext uri="{BB962C8B-B14F-4D97-AF65-F5344CB8AC3E}">
        <p14:creationId xmlns:p14="http://schemas.microsoft.com/office/powerpoint/2010/main" val="2610900823"/>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smtClean="0"/>
            </a:lvl1pPr>
          </a:lstStyle>
          <a:p>
            <a:pPr>
              <a:defRPr/>
            </a:pPr>
            <a:fld id="{D1D7A783-DC7B-4612-91F5-8970D3F7DAFC}" type="datetimeFigureOut">
              <a:rPr lang="ru-RU"/>
              <a:pPr>
                <a:defRPr/>
              </a:pPr>
              <a:t>13.01.2021</a:t>
            </a:fld>
            <a:endParaRPr lang="ru-RU" dirty="0"/>
          </a:p>
        </p:txBody>
      </p:sp>
      <p:sp>
        <p:nvSpPr>
          <p:cNvPr id="4" name="Нижний колонтитул 3"/>
          <p:cNvSpPr>
            <a:spLocks noGrp="1"/>
          </p:cNvSpPr>
          <p:nvPr>
            <p:ph type="ftr" sz="quarter" idx="11"/>
          </p:nvPr>
        </p:nvSpPr>
        <p:spPr/>
        <p:txBody>
          <a:bodyPr/>
          <a:lstStyle>
            <a:lvl1pPr>
              <a:defRPr/>
            </a:lvl1pPr>
          </a:lstStyle>
          <a:p>
            <a:pPr>
              <a:defRPr/>
            </a:pPr>
            <a:endParaRPr lang="ru-RU" dirty="0"/>
          </a:p>
        </p:txBody>
      </p:sp>
      <p:sp>
        <p:nvSpPr>
          <p:cNvPr id="5" name="Номер слайда 4"/>
          <p:cNvSpPr>
            <a:spLocks noGrp="1"/>
          </p:cNvSpPr>
          <p:nvPr>
            <p:ph type="sldNum" sz="quarter" idx="12"/>
          </p:nvPr>
        </p:nvSpPr>
        <p:spPr/>
        <p:txBody>
          <a:bodyPr/>
          <a:lstStyle>
            <a:lvl1pPr>
              <a:defRPr smtClean="0"/>
            </a:lvl1pPr>
          </a:lstStyle>
          <a:p>
            <a:pPr>
              <a:defRPr/>
            </a:pPr>
            <a:fld id="{A15D6A38-FAB8-4BD6-ACCB-0FC5CB4F6E20}" type="slidenum">
              <a:rPr lang="en-US"/>
              <a:pPr>
                <a:defRPr/>
              </a:pPr>
              <a:t>‹#›</a:t>
            </a:fld>
            <a:endParaRPr lang="en-US" dirty="0"/>
          </a:p>
        </p:txBody>
      </p:sp>
    </p:spTree>
    <p:extLst>
      <p:ext uri="{BB962C8B-B14F-4D97-AF65-F5344CB8AC3E}">
        <p14:creationId xmlns:p14="http://schemas.microsoft.com/office/powerpoint/2010/main" val="1144771164"/>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smtClean="0"/>
            </a:lvl1pPr>
          </a:lstStyle>
          <a:p>
            <a:pPr>
              <a:defRPr/>
            </a:pPr>
            <a:fld id="{396B79E7-8527-44D1-A593-9D80DA9DC259}" type="datetimeFigureOut">
              <a:rPr lang="ru-RU"/>
              <a:pPr>
                <a:defRPr/>
              </a:pPr>
              <a:t>13.01.2021</a:t>
            </a:fld>
            <a:endParaRPr lang="ru-RU" dirty="0"/>
          </a:p>
        </p:txBody>
      </p:sp>
      <p:sp>
        <p:nvSpPr>
          <p:cNvPr id="3" name="Нижний колонтитул 2"/>
          <p:cNvSpPr>
            <a:spLocks noGrp="1"/>
          </p:cNvSpPr>
          <p:nvPr>
            <p:ph type="ftr" sz="quarter" idx="11"/>
          </p:nvPr>
        </p:nvSpPr>
        <p:spPr/>
        <p:txBody>
          <a:bodyPr/>
          <a:lstStyle>
            <a:lvl1pPr>
              <a:defRPr/>
            </a:lvl1pPr>
          </a:lstStyle>
          <a:p>
            <a:pPr>
              <a:defRPr/>
            </a:pPr>
            <a:endParaRPr lang="ru-RU" dirty="0"/>
          </a:p>
        </p:txBody>
      </p:sp>
      <p:sp>
        <p:nvSpPr>
          <p:cNvPr id="4" name="Номер слайда 3"/>
          <p:cNvSpPr>
            <a:spLocks noGrp="1"/>
          </p:cNvSpPr>
          <p:nvPr>
            <p:ph type="sldNum" sz="quarter" idx="12"/>
          </p:nvPr>
        </p:nvSpPr>
        <p:spPr/>
        <p:txBody>
          <a:bodyPr/>
          <a:lstStyle>
            <a:lvl1pPr>
              <a:defRPr smtClean="0"/>
            </a:lvl1pPr>
          </a:lstStyle>
          <a:p>
            <a:pPr>
              <a:defRPr/>
            </a:pPr>
            <a:fld id="{041E4F67-30CC-4D48-B063-3A774A259C04}" type="slidenum">
              <a:rPr lang="en-US"/>
              <a:pPr>
                <a:defRPr/>
              </a:pPr>
              <a:t>‹#›</a:t>
            </a:fld>
            <a:endParaRPr lang="en-US" dirty="0"/>
          </a:p>
        </p:txBody>
      </p:sp>
    </p:spTree>
    <p:extLst>
      <p:ext uri="{BB962C8B-B14F-4D97-AF65-F5344CB8AC3E}">
        <p14:creationId xmlns:p14="http://schemas.microsoft.com/office/powerpoint/2010/main" val="55485354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8075" y="267614"/>
            <a:ext cx="2948251" cy="1138917"/>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03673" y="267617"/>
            <a:ext cx="5009693" cy="5736593"/>
          </a:xfrm>
        </p:spPr>
        <p:txBody>
          <a:bodyPr/>
          <a:lstStyle>
            <a:lvl1pPr>
              <a:defRPr sz="3100"/>
            </a:lvl1pPr>
            <a:lvl2pPr>
              <a:defRPr sz="27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48075" y="1406531"/>
            <a:ext cx="2948251" cy="4597676"/>
          </a:xfrm>
        </p:spPr>
        <p:txBody>
          <a:bodyPr/>
          <a:lstStyle>
            <a:lvl1pPr marL="0" indent="0">
              <a:buNone/>
              <a:defRPr sz="1400"/>
            </a:lvl1pPr>
            <a:lvl2pPr marL="447962" indent="0">
              <a:buNone/>
              <a:defRPr sz="1200"/>
            </a:lvl2pPr>
            <a:lvl3pPr marL="895922" indent="0">
              <a:buNone/>
              <a:defRPr sz="1000"/>
            </a:lvl3pPr>
            <a:lvl4pPr marL="1343884" indent="0">
              <a:buNone/>
              <a:defRPr sz="900"/>
            </a:lvl4pPr>
            <a:lvl5pPr marL="1791844" indent="0">
              <a:buNone/>
              <a:defRPr sz="900"/>
            </a:lvl5pPr>
            <a:lvl6pPr marL="2239806" indent="0">
              <a:buNone/>
              <a:defRPr sz="900"/>
            </a:lvl6pPr>
            <a:lvl7pPr marL="2687766" indent="0">
              <a:buNone/>
              <a:defRPr sz="900"/>
            </a:lvl7pPr>
            <a:lvl8pPr marL="3135728" indent="0">
              <a:buNone/>
              <a:defRPr sz="900"/>
            </a:lvl8pPr>
            <a:lvl9pPr marL="3583689"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smtClean="0"/>
            </a:lvl1pPr>
          </a:lstStyle>
          <a:p>
            <a:pPr>
              <a:defRPr/>
            </a:pPr>
            <a:fld id="{35E9F2C8-B39B-4CA6-AAA3-C9EE83245480}" type="datetimeFigureOut">
              <a:rPr lang="ru-RU"/>
              <a:pPr>
                <a:defRPr/>
              </a:pPr>
              <a:t>13.01.2021</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dirty="0"/>
          </a:p>
        </p:txBody>
      </p:sp>
      <p:sp>
        <p:nvSpPr>
          <p:cNvPr id="7" name="Номер слайда 6"/>
          <p:cNvSpPr>
            <a:spLocks noGrp="1"/>
          </p:cNvSpPr>
          <p:nvPr>
            <p:ph type="sldNum" sz="quarter" idx="12"/>
          </p:nvPr>
        </p:nvSpPr>
        <p:spPr/>
        <p:txBody>
          <a:bodyPr/>
          <a:lstStyle>
            <a:lvl1pPr>
              <a:defRPr smtClean="0"/>
            </a:lvl1pPr>
          </a:lstStyle>
          <a:p>
            <a:pPr>
              <a:defRPr/>
            </a:pPr>
            <a:fld id="{E6E49A60-5D3F-4020-A318-BE8644E75104}" type="slidenum">
              <a:rPr lang="en-US"/>
              <a:pPr>
                <a:defRPr/>
              </a:pPr>
              <a:t>‹#›</a:t>
            </a:fld>
            <a:endParaRPr lang="en-US" dirty="0"/>
          </a:p>
        </p:txBody>
      </p:sp>
    </p:spTree>
    <p:extLst>
      <p:ext uri="{BB962C8B-B14F-4D97-AF65-F5344CB8AC3E}">
        <p14:creationId xmlns:p14="http://schemas.microsoft.com/office/powerpoint/2010/main" val="138863912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pg num"/>
          <p:cNvSpPr>
            <a:spLocks noGrp="1" noChangeArrowheads="1"/>
          </p:cNvSpPr>
          <p:nvPr>
            <p:ph type="sldNum" sz="quarter" idx="10"/>
          </p:nvPr>
        </p:nvSpPr>
        <p:spPr>
          <a:ln/>
        </p:spPr>
        <p:txBody>
          <a:bodyPr/>
          <a:lstStyle>
            <a:lvl1pPr>
              <a:defRPr/>
            </a:lvl1pPr>
          </a:lstStyle>
          <a:p>
            <a:pPr>
              <a:defRPr/>
            </a:pPr>
            <a:fld id="{519F8CA6-2BF2-42AA-911E-D3A1AA7F0AE0}" type="slidenum">
              <a:rPr lang="en-US"/>
              <a:pPr>
                <a:defRPr/>
              </a:pPr>
              <a:t>‹#›</a:t>
            </a:fld>
            <a:endParaRPr lang="en-US" dirty="0"/>
          </a:p>
        </p:txBody>
      </p:sp>
    </p:spTree>
    <p:extLst>
      <p:ext uri="{BB962C8B-B14F-4D97-AF65-F5344CB8AC3E}">
        <p14:creationId xmlns:p14="http://schemas.microsoft.com/office/powerpoint/2010/main" val="8722233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6504" y="4705032"/>
            <a:ext cx="5376863" cy="555456"/>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56504" y="600576"/>
            <a:ext cx="5376863" cy="4032885"/>
          </a:xfrm>
        </p:spPr>
        <p:txBody>
          <a:bodyPr/>
          <a:lstStyle>
            <a:lvl1pPr marL="0" indent="0">
              <a:buNone/>
              <a:defRPr sz="3100"/>
            </a:lvl1pPr>
            <a:lvl2pPr marL="447962" indent="0">
              <a:buNone/>
              <a:defRPr sz="2700"/>
            </a:lvl2pPr>
            <a:lvl3pPr marL="895922" indent="0">
              <a:buNone/>
              <a:defRPr sz="2400"/>
            </a:lvl3pPr>
            <a:lvl4pPr marL="1343884" indent="0">
              <a:buNone/>
              <a:defRPr sz="2000"/>
            </a:lvl4pPr>
            <a:lvl5pPr marL="1791844" indent="0">
              <a:buNone/>
              <a:defRPr sz="2000"/>
            </a:lvl5pPr>
            <a:lvl6pPr marL="2239806" indent="0">
              <a:buNone/>
              <a:defRPr sz="2000"/>
            </a:lvl6pPr>
            <a:lvl7pPr marL="2687766" indent="0">
              <a:buNone/>
              <a:defRPr sz="2000"/>
            </a:lvl7pPr>
            <a:lvl8pPr marL="3135728" indent="0">
              <a:buNone/>
              <a:defRPr sz="2000"/>
            </a:lvl8pPr>
            <a:lvl9pPr marL="3583689" indent="0">
              <a:buNone/>
              <a:defRPr sz="2000"/>
            </a:lvl9pPr>
          </a:lstStyle>
          <a:p>
            <a:pPr lvl="0"/>
            <a:r>
              <a:rPr lang="ru-RU" noProof="0" dirty="0"/>
              <a:t>Вставка рисунка</a:t>
            </a:r>
          </a:p>
        </p:txBody>
      </p:sp>
      <p:sp>
        <p:nvSpPr>
          <p:cNvPr id="4" name="Текст 3"/>
          <p:cNvSpPr>
            <a:spLocks noGrp="1"/>
          </p:cNvSpPr>
          <p:nvPr>
            <p:ph type="body" sz="half" idx="2"/>
          </p:nvPr>
        </p:nvSpPr>
        <p:spPr>
          <a:xfrm>
            <a:off x="1756504" y="5260488"/>
            <a:ext cx="5376863" cy="788839"/>
          </a:xfrm>
        </p:spPr>
        <p:txBody>
          <a:bodyPr/>
          <a:lstStyle>
            <a:lvl1pPr marL="0" indent="0">
              <a:buNone/>
              <a:defRPr sz="1400"/>
            </a:lvl1pPr>
            <a:lvl2pPr marL="447962" indent="0">
              <a:buNone/>
              <a:defRPr sz="1200"/>
            </a:lvl2pPr>
            <a:lvl3pPr marL="895922" indent="0">
              <a:buNone/>
              <a:defRPr sz="1000"/>
            </a:lvl3pPr>
            <a:lvl4pPr marL="1343884" indent="0">
              <a:buNone/>
              <a:defRPr sz="900"/>
            </a:lvl4pPr>
            <a:lvl5pPr marL="1791844" indent="0">
              <a:buNone/>
              <a:defRPr sz="900"/>
            </a:lvl5pPr>
            <a:lvl6pPr marL="2239806" indent="0">
              <a:buNone/>
              <a:defRPr sz="900"/>
            </a:lvl6pPr>
            <a:lvl7pPr marL="2687766" indent="0">
              <a:buNone/>
              <a:defRPr sz="900"/>
            </a:lvl7pPr>
            <a:lvl8pPr marL="3135728" indent="0">
              <a:buNone/>
              <a:defRPr sz="900"/>
            </a:lvl8pPr>
            <a:lvl9pPr marL="3583689"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smtClean="0"/>
            </a:lvl1pPr>
          </a:lstStyle>
          <a:p>
            <a:pPr>
              <a:defRPr/>
            </a:pPr>
            <a:fld id="{6C8D02CB-2375-45C9-8E71-2EDF8A1B7D2B}" type="datetimeFigureOut">
              <a:rPr lang="ru-RU"/>
              <a:pPr>
                <a:defRPr/>
              </a:pPr>
              <a:t>13.01.2021</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dirty="0"/>
          </a:p>
        </p:txBody>
      </p:sp>
      <p:sp>
        <p:nvSpPr>
          <p:cNvPr id="7" name="Номер слайда 6"/>
          <p:cNvSpPr>
            <a:spLocks noGrp="1"/>
          </p:cNvSpPr>
          <p:nvPr>
            <p:ph type="sldNum" sz="quarter" idx="12"/>
          </p:nvPr>
        </p:nvSpPr>
        <p:spPr/>
        <p:txBody>
          <a:bodyPr/>
          <a:lstStyle>
            <a:lvl1pPr>
              <a:defRPr smtClean="0"/>
            </a:lvl1pPr>
          </a:lstStyle>
          <a:p>
            <a:pPr>
              <a:defRPr/>
            </a:pPr>
            <a:fld id="{B152DD95-9E85-4ED9-88E8-06974AFFEA6B}" type="slidenum">
              <a:rPr lang="en-US"/>
              <a:pPr>
                <a:defRPr/>
              </a:pPr>
              <a:t>‹#›</a:t>
            </a:fld>
            <a:endParaRPr lang="en-US" dirty="0"/>
          </a:p>
        </p:txBody>
      </p:sp>
    </p:spTree>
    <p:extLst>
      <p:ext uri="{BB962C8B-B14F-4D97-AF65-F5344CB8AC3E}">
        <p14:creationId xmlns:p14="http://schemas.microsoft.com/office/powerpoint/2010/main" val="3476023932"/>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smtClean="0"/>
            </a:lvl1pPr>
          </a:lstStyle>
          <a:p>
            <a:pPr>
              <a:defRPr/>
            </a:pPr>
            <a:fld id="{FDA87BE4-BAD1-4611-AD94-9D1A2F962991}" type="datetimeFigureOut">
              <a:rPr lang="ru-RU"/>
              <a:pPr>
                <a:defRPr/>
              </a:pPr>
              <a:t>13.01.2021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smtClean="0"/>
            </a:lvl1pPr>
          </a:lstStyle>
          <a:p>
            <a:pPr>
              <a:defRPr/>
            </a:pPr>
            <a:fld id="{C91E333A-052E-4B52-BF40-6458FD425C5F}" type="slidenum">
              <a:rPr lang="en-US"/>
              <a:pPr>
                <a:defRPr/>
              </a:pPr>
              <a:t>‹#›</a:t>
            </a:fld>
            <a:endParaRPr lang="en-US" dirty="0"/>
          </a:p>
        </p:txBody>
      </p:sp>
    </p:spTree>
    <p:extLst>
      <p:ext uri="{BB962C8B-B14F-4D97-AF65-F5344CB8AC3E}">
        <p14:creationId xmlns:p14="http://schemas.microsoft.com/office/powerpoint/2010/main" val="3069598791"/>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19523" y="746830"/>
            <a:ext cx="1342659" cy="4854399"/>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2686876" y="746830"/>
            <a:ext cx="3883290" cy="48543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smtClean="0"/>
            </a:lvl1pPr>
          </a:lstStyle>
          <a:p>
            <a:pPr>
              <a:defRPr/>
            </a:pPr>
            <a:fld id="{ACC6D2C3-0271-4FB3-B196-F40CB0EAA355}" type="datetimeFigureOut">
              <a:rPr lang="ru-RU"/>
              <a:pPr>
                <a:defRPr/>
              </a:pPr>
              <a:t>13.01.2021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smtClean="0"/>
            </a:lvl1pPr>
          </a:lstStyle>
          <a:p>
            <a:pPr>
              <a:defRPr/>
            </a:pPr>
            <a:fld id="{F3FBC108-B551-4F46-B0CA-B2FE1F9062A6}" type="slidenum">
              <a:rPr lang="en-US"/>
              <a:pPr>
                <a:defRPr/>
              </a:pPr>
              <a:t>‹#›</a:t>
            </a:fld>
            <a:endParaRPr lang="en-US" dirty="0"/>
          </a:p>
        </p:txBody>
      </p:sp>
    </p:spTree>
    <p:extLst>
      <p:ext uri="{BB962C8B-B14F-4D97-AF65-F5344CB8AC3E}">
        <p14:creationId xmlns:p14="http://schemas.microsoft.com/office/powerpoint/2010/main" val="3937421680"/>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88431" y="1717710"/>
            <a:ext cx="5376863" cy="821514"/>
          </a:xfrm>
        </p:spPr>
        <p:txBody>
          <a:bodyPr/>
          <a:lstStyle>
            <a:lvl1pPr>
              <a:defRPr/>
            </a:lvl1pPr>
          </a:lstStyle>
          <a:p>
            <a:pPr lvl="0"/>
            <a:r>
              <a:rPr lang="ru-RU" noProof="0"/>
              <a:t>Образец заголовка</a:t>
            </a:r>
          </a:p>
        </p:txBody>
      </p:sp>
      <p:sp>
        <p:nvSpPr>
          <p:cNvPr id="3075" name="Rectangle 3"/>
          <p:cNvSpPr>
            <a:spLocks noGrp="1" noChangeArrowheads="1"/>
          </p:cNvSpPr>
          <p:nvPr>
            <p:ph type="subTitle" idx="1"/>
          </p:nvPr>
        </p:nvSpPr>
        <p:spPr>
          <a:xfrm>
            <a:off x="2688431" y="2688590"/>
            <a:ext cx="5376863" cy="448098"/>
          </a:xfrm>
        </p:spPr>
        <p:txBody>
          <a:bodyPr/>
          <a:lstStyle>
            <a:lvl1pPr marL="0" indent="0">
              <a:buFontTx/>
              <a:buNone/>
              <a:defRPr sz="2000"/>
            </a:lvl1pPr>
          </a:lstStyle>
          <a:p>
            <a:pPr lvl="0"/>
            <a:r>
              <a:rPr lang="ru-RU" noProof="0"/>
              <a:t>Образец подзаголовка</a:t>
            </a:r>
          </a:p>
        </p:txBody>
      </p:sp>
      <p:sp>
        <p:nvSpPr>
          <p:cNvPr id="4" name="Rectangle 4"/>
          <p:cNvSpPr>
            <a:spLocks noGrp="1" noChangeArrowheads="1"/>
          </p:cNvSpPr>
          <p:nvPr>
            <p:ph type="dt" sz="half" idx="10"/>
          </p:nvPr>
        </p:nvSpPr>
        <p:spPr/>
        <p:txBody>
          <a:bodyPr/>
          <a:lstStyle>
            <a:lvl1pPr>
              <a:defRPr smtClean="0"/>
            </a:lvl1pPr>
          </a:lstStyle>
          <a:p>
            <a:pPr>
              <a:defRPr/>
            </a:pPr>
            <a:fld id="{27915D25-255D-43A3-BA5C-6AD4A5571408}" type="datetimeFigureOut">
              <a:rPr lang="ru-RU"/>
              <a:pPr>
                <a:defRPr/>
              </a:pPr>
              <a:t>13.01.2021</a:t>
            </a:fld>
            <a:endParaRPr lang="ru-RU" dirty="0"/>
          </a:p>
        </p:txBody>
      </p:sp>
      <p:sp>
        <p:nvSpPr>
          <p:cNvPr id="5" name="Rectangle 5"/>
          <p:cNvSpPr>
            <a:spLocks noGrp="1" noChangeArrowheads="1"/>
          </p:cNvSpPr>
          <p:nvPr>
            <p:ph type="ftr" sz="quarter" idx="11"/>
          </p:nvPr>
        </p:nvSpPr>
        <p:spPr/>
        <p:txBody>
          <a:bodyPr/>
          <a:lstStyle>
            <a:lvl1pPr>
              <a:defRPr/>
            </a:lvl1pPr>
          </a:lstStyle>
          <a:p>
            <a:pPr>
              <a:defRPr/>
            </a:pPr>
            <a:endParaRPr lang="ru-RU" dirty="0"/>
          </a:p>
        </p:txBody>
      </p:sp>
      <p:sp>
        <p:nvSpPr>
          <p:cNvPr id="6" name="Rectangle 6"/>
          <p:cNvSpPr>
            <a:spLocks noGrp="1" noChangeArrowheads="1"/>
          </p:cNvSpPr>
          <p:nvPr>
            <p:ph type="sldNum" sz="quarter" idx="12"/>
          </p:nvPr>
        </p:nvSpPr>
        <p:spPr/>
        <p:txBody>
          <a:bodyPr/>
          <a:lstStyle>
            <a:lvl1pPr>
              <a:defRPr smtClean="0"/>
            </a:lvl1pPr>
          </a:lstStyle>
          <a:p>
            <a:pPr>
              <a:defRPr/>
            </a:pPr>
            <a:fld id="{5B67E2F6-45B0-4898-8D50-242F12E34C54}" type="slidenum">
              <a:rPr lang="en-US"/>
              <a:pPr>
                <a:defRPr/>
              </a:pPr>
              <a:t>‹#›</a:t>
            </a:fld>
            <a:endParaRPr lang="en-US" dirty="0"/>
          </a:p>
        </p:txBody>
      </p:sp>
    </p:spTree>
    <p:extLst>
      <p:ext uri="{BB962C8B-B14F-4D97-AF65-F5344CB8AC3E}">
        <p14:creationId xmlns:p14="http://schemas.microsoft.com/office/powerpoint/2010/main" val="2050682048"/>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smtClean="0"/>
            </a:lvl1pPr>
          </a:lstStyle>
          <a:p>
            <a:pPr>
              <a:defRPr/>
            </a:pPr>
            <a:fld id="{E12B6535-A1FC-4566-9200-CC2763CC06CA}" type="datetimeFigureOut">
              <a:rPr lang="ru-RU"/>
              <a:pPr>
                <a:defRPr/>
              </a:pPr>
              <a:t>13.01.2021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smtClean="0"/>
            </a:lvl1pPr>
          </a:lstStyle>
          <a:p>
            <a:pPr>
              <a:defRPr/>
            </a:pPr>
            <a:fld id="{4A3FC56E-E5FC-4374-863A-D4A474374DB4}" type="slidenum">
              <a:rPr lang="en-US"/>
              <a:pPr>
                <a:defRPr/>
              </a:pPr>
              <a:t>‹#›</a:t>
            </a:fld>
            <a:endParaRPr lang="en-US" dirty="0"/>
          </a:p>
        </p:txBody>
      </p:sp>
    </p:spTree>
    <p:extLst>
      <p:ext uri="{BB962C8B-B14F-4D97-AF65-F5344CB8AC3E}">
        <p14:creationId xmlns:p14="http://schemas.microsoft.com/office/powerpoint/2010/main" val="2817536037"/>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7892" y="4319170"/>
            <a:ext cx="7617222" cy="1334960"/>
          </a:xfrm>
        </p:spPr>
        <p:txBody>
          <a:bodyPr anchor="t"/>
          <a:lstStyle>
            <a:lvl1pPr algn="l">
              <a:defRPr sz="3900" b="1" cap="all"/>
            </a:lvl1pPr>
          </a:lstStyle>
          <a:p>
            <a:r>
              <a:rPr lang="ru-RU"/>
              <a:t>Образец заголовка</a:t>
            </a:r>
          </a:p>
        </p:txBody>
      </p:sp>
      <p:sp>
        <p:nvSpPr>
          <p:cNvPr id="3" name="Текст 2"/>
          <p:cNvSpPr>
            <a:spLocks noGrp="1"/>
          </p:cNvSpPr>
          <p:nvPr>
            <p:ph type="body" idx="1"/>
          </p:nvPr>
        </p:nvSpPr>
        <p:spPr>
          <a:xfrm>
            <a:off x="707892" y="2848848"/>
            <a:ext cx="7617222" cy="1470322"/>
          </a:xfrm>
        </p:spPr>
        <p:txBody>
          <a:bodyPr anchor="b"/>
          <a:lstStyle>
            <a:lvl1pPr marL="0" indent="0">
              <a:buNone/>
              <a:defRPr sz="2000"/>
            </a:lvl1pPr>
            <a:lvl2pPr marL="448009" indent="0">
              <a:buNone/>
              <a:defRPr sz="1800"/>
            </a:lvl2pPr>
            <a:lvl3pPr marL="896017" indent="0">
              <a:buNone/>
              <a:defRPr sz="1600"/>
            </a:lvl3pPr>
            <a:lvl4pPr marL="1344026" indent="0">
              <a:buNone/>
              <a:defRPr sz="1400"/>
            </a:lvl4pPr>
            <a:lvl5pPr marL="1792034" indent="0">
              <a:buNone/>
              <a:defRPr sz="1400"/>
            </a:lvl5pPr>
            <a:lvl6pPr marL="2240043" indent="0">
              <a:buNone/>
              <a:defRPr sz="1400"/>
            </a:lvl6pPr>
            <a:lvl7pPr marL="2688051" indent="0">
              <a:buNone/>
              <a:defRPr sz="1400"/>
            </a:lvl7pPr>
            <a:lvl8pPr marL="3136060" indent="0">
              <a:buNone/>
              <a:defRPr sz="1400"/>
            </a:lvl8pPr>
            <a:lvl9pPr marL="3584068"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smtClean="0"/>
            </a:lvl1pPr>
          </a:lstStyle>
          <a:p>
            <a:pPr>
              <a:defRPr/>
            </a:pPr>
            <a:fld id="{3DAD3A91-0F50-47BF-833C-0811AB974BCE}" type="datetimeFigureOut">
              <a:rPr lang="ru-RU"/>
              <a:pPr>
                <a:defRPr/>
              </a:pPr>
              <a:t>13.01.2021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smtClean="0"/>
            </a:lvl1pPr>
          </a:lstStyle>
          <a:p>
            <a:pPr>
              <a:defRPr/>
            </a:pPr>
            <a:fld id="{647097E4-3C94-47F7-BB18-5AE1EA04C95D}" type="slidenum">
              <a:rPr lang="en-US"/>
              <a:pPr>
                <a:defRPr/>
              </a:pPr>
              <a:t>‹#›</a:t>
            </a:fld>
            <a:endParaRPr lang="en-US" dirty="0"/>
          </a:p>
        </p:txBody>
      </p:sp>
    </p:spTree>
    <p:extLst>
      <p:ext uri="{BB962C8B-B14F-4D97-AF65-F5344CB8AC3E}">
        <p14:creationId xmlns:p14="http://schemas.microsoft.com/office/powerpoint/2010/main" val="1817780847"/>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2686876" y="1792393"/>
            <a:ext cx="2612196" cy="3808836"/>
          </a:xfrm>
        </p:spPr>
        <p:txBody>
          <a:bodyPr/>
          <a:lstStyle>
            <a:lvl1pPr>
              <a:defRPr sz="27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448431" y="1792393"/>
            <a:ext cx="2613753" cy="3808836"/>
          </a:xfrm>
        </p:spPr>
        <p:txBody>
          <a:bodyPr/>
          <a:lstStyle>
            <a:lvl1pPr>
              <a:defRPr sz="27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smtClean="0"/>
            </a:lvl1pPr>
          </a:lstStyle>
          <a:p>
            <a:pPr>
              <a:defRPr/>
            </a:pPr>
            <a:fld id="{9126CE87-D391-4445-B05C-B1890301D542}" type="datetimeFigureOut">
              <a:rPr lang="ru-RU"/>
              <a:pPr>
                <a:defRPr/>
              </a:pPr>
              <a:t>13.01.2021</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dirty="0"/>
          </a:p>
        </p:txBody>
      </p:sp>
      <p:sp>
        <p:nvSpPr>
          <p:cNvPr id="7" name="Номер слайда 6"/>
          <p:cNvSpPr>
            <a:spLocks noGrp="1"/>
          </p:cNvSpPr>
          <p:nvPr>
            <p:ph type="sldNum" sz="quarter" idx="12"/>
          </p:nvPr>
        </p:nvSpPr>
        <p:spPr/>
        <p:txBody>
          <a:bodyPr/>
          <a:lstStyle>
            <a:lvl1pPr>
              <a:defRPr smtClean="0"/>
            </a:lvl1pPr>
          </a:lstStyle>
          <a:p>
            <a:pPr>
              <a:defRPr/>
            </a:pPr>
            <a:fld id="{DA99578F-79BA-47D3-BA7C-016BAE1C2B9B}" type="slidenum">
              <a:rPr lang="en-US"/>
              <a:pPr>
                <a:defRPr/>
              </a:pPr>
              <a:t>‹#›</a:t>
            </a:fld>
            <a:endParaRPr lang="en-US" dirty="0"/>
          </a:p>
        </p:txBody>
      </p:sp>
    </p:spTree>
    <p:extLst>
      <p:ext uri="{BB962C8B-B14F-4D97-AF65-F5344CB8AC3E}">
        <p14:creationId xmlns:p14="http://schemas.microsoft.com/office/powerpoint/2010/main" val="3084504155"/>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8072" y="269171"/>
            <a:ext cx="8065294" cy="1120246"/>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48073" y="1504553"/>
            <a:ext cx="3959525" cy="627026"/>
          </a:xfrm>
        </p:spPr>
        <p:txBody>
          <a:bodyPr anchor="b"/>
          <a:lstStyle>
            <a:lvl1pPr marL="0" indent="0">
              <a:buNone/>
              <a:defRPr sz="2400" b="1"/>
            </a:lvl1pPr>
            <a:lvl2pPr marL="448009" indent="0">
              <a:buNone/>
              <a:defRPr sz="2000" b="1"/>
            </a:lvl2pPr>
            <a:lvl3pPr marL="896017" indent="0">
              <a:buNone/>
              <a:defRPr sz="1800" b="1"/>
            </a:lvl3pPr>
            <a:lvl4pPr marL="1344026" indent="0">
              <a:buNone/>
              <a:defRPr sz="1600" b="1"/>
            </a:lvl4pPr>
            <a:lvl5pPr marL="1792034" indent="0">
              <a:buNone/>
              <a:defRPr sz="1600" b="1"/>
            </a:lvl5pPr>
            <a:lvl6pPr marL="2240043" indent="0">
              <a:buNone/>
              <a:defRPr sz="1600" b="1"/>
            </a:lvl6pPr>
            <a:lvl7pPr marL="2688051" indent="0">
              <a:buNone/>
              <a:defRPr sz="1600" b="1"/>
            </a:lvl7pPr>
            <a:lvl8pPr marL="3136060" indent="0">
              <a:buNone/>
              <a:defRPr sz="1600" b="1"/>
            </a:lvl8pPr>
            <a:lvl9pPr marL="3584068" indent="0">
              <a:buNone/>
              <a:defRPr sz="1600" b="1"/>
            </a:lvl9pPr>
          </a:lstStyle>
          <a:p>
            <a:pPr lvl="0"/>
            <a:r>
              <a:rPr lang="ru-RU"/>
              <a:t>Образец текста</a:t>
            </a:r>
          </a:p>
        </p:txBody>
      </p:sp>
      <p:sp>
        <p:nvSpPr>
          <p:cNvPr id="4" name="Объект 3"/>
          <p:cNvSpPr>
            <a:spLocks noGrp="1"/>
          </p:cNvSpPr>
          <p:nvPr>
            <p:ph sz="half" idx="2"/>
          </p:nvPr>
        </p:nvSpPr>
        <p:spPr>
          <a:xfrm>
            <a:off x="448073" y="2131579"/>
            <a:ext cx="3959525" cy="38726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552288" y="1504553"/>
            <a:ext cx="3961080" cy="627026"/>
          </a:xfrm>
        </p:spPr>
        <p:txBody>
          <a:bodyPr anchor="b"/>
          <a:lstStyle>
            <a:lvl1pPr marL="0" indent="0">
              <a:buNone/>
              <a:defRPr sz="2400" b="1"/>
            </a:lvl1pPr>
            <a:lvl2pPr marL="448009" indent="0">
              <a:buNone/>
              <a:defRPr sz="2000" b="1"/>
            </a:lvl2pPr>
            <a:lvl3pPr marL="896017" indent="0">
              <a:buNone/>
              <a:defRPr sz="1800" b="1"/>
            </a:lvl3pPr>
            <a:lvl4pPr marL="1344026" indent="0">
              <a:buNone/>
              <a:defRPr sz="1600" b="1"/>
            </a:lvl4pPr>
            <a:lvl5pPr marL="1792034" indent="0">
              <a:buNone/>
              <a:defRPr sz="1600" b="1"/>
            </a:lvl5pPr>
            <a:lvl6pPr marL="2240043" indent="0">
              <a:buNone/>
              <a:defRPr sz="1600" b="1"/>
            </a:lvl6pPr>
            <a:lvl7pPr marL="2688051" indent="0">
              <a:buNone/>
              <a:defRPr sz="1600" b="1"/>
            </a:lvl7pPr>
            <a:lvl8pPr marL="3136060" indent="0">
              <a:buNone/>
              <a:defRPr sz="1600" b="1"/>
            </a:lvl8pPr>
            <a:lvl9pPr marL="3584068" indent="0">
              <a:buNone/>
              <a:defRPr sz="1600" b="1"/>
            </a:lvl9pPr>
          </a:lstStyle>
          <a:p>
            <a:pPr lvl="0"/>
            <a:r>
              <a:rPr lang="ru-RU"/>
              <a:t>Образец текста</a:t>
            </a:r>
          </a:p>
        </p:txBody>
      </p:sp>
      <p:sp>
        <p:nvSpPr>
          <p:cNvPr id="6" name="Объект 5"/>
          <p:cNvSpPr>
            <a:spLocks noGrp="1"/>
          </p:cNvSpPr>
          <p:nvPr>
            <p:ph sz="quarter" idx="4"/>
          </p:nvPr>
        </p:nvSpPr>
        <p:spPr>
          <a:xfrm>
            <a:off x="4552288" y="2131579"/>
            <a:ext cx="3961080" cy="38726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smtClean="0"/>
            </a:lvl1pPr>
          </a:lstStyle>
          <a:p>
            <a:pPr>
              <a:defRPr/>
            </a:pPr>
            <a:fld id="{180FF8EE-025A-4933-9AE4-CC6B714B40F8}" type="datetimeFigureOut">
              <a:rPr lang="ru-RU"/>
              <a:pPr>
                <a:defRPr/>
              </a:pPr>
              <a:t>13.01.2021</a:t>
            </a:fld>
            <a:endParaRPr lang="ru-RU" dirty="0"/>
          </a:p>
        </p:txBody>
      </p:sp>
      <p:sp>
        <p:nvSpPr>
          <p:cNvPr id="8" name="Нижний колонтитул 7"/>
          <p:cNvSpPr>
            <a:spLocks noGrp="1"/>
          </p:cNvSpPr>
          <p:nvPr>
            <p:ph type="ftr" sz="quarter" idx="11"/>
          </p:nvPr>
        </p:nvSpPr>
        <p:spPr/>
        <p:txBody>
          <a:bodyPr/>
          <a:lstStyle>
            <a:lvl1pPr>
              <a:defRPr/>
            </a:lvl1pPr>
          </a:lstStyle>
          <a:p>
            <a:pPr>
              <a:defRPr/>
            </a:pPr>
            <a:endParaRPr lang="ru-RU" dirty="0"/>
          </a:p>
        </p:txBody>
      </p:sp>
      <p:sp>
        <p:nvSpPr>
          <p:cNvPr id="9" name="Номер слайда 8"/>
          <p:cNvSpPr>
            <a:spLocks noGrp="1"/>
          </p:cNvSpPr>
          <p:nvPr>
            <p:ph type="sldNum" sz="quarter" idx="12"/>
          </p:nvPr>
        </p:nvSpPr>
        <p:spPr/>
        <p:txBody>
          <a:bodyPr/>
          <a:lstStyle>
            <a:lvl1pPr>
              <a:defRPr smtClean="0"/>
            </a:lvl1pPr>
          </a:lstStyle>
          <a:p>
            <a:pPr>
              <a:defRPr/>
            </a:pPr>
            <a:fld id="{BF317B17-7BAC-4328-B4C5-4D313F7A6949}" type="slidenum">
              <a:rPr lang="en-US"/>
              <a:pPr>
                <a:defRPr/>
              </a:pPr>
              <a:t>‹#›</a:t>
            </a:fld>
            <a:endParaRPr lang="en-US" dirty="0"/>
          </a:p>
        </p:txBody>
      </p:sp>
    </p:spTree>
    <p:extLst>
      <p:ext uri="{BB962C8B-B14F-4D97-AF65-F5344CB8AC3E}">
        <p14:creationId xmlns:p14="http://schemas.microsoft.com/office/powerpoint/2010/main" val="4168312870"/>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smtClean="0"/>
            </a:lvl1pPr>
          </a:lstStyle>
          <a:p>
            <a:pPr>
              <a:defRPr/>
            </a:pPr>
            <a:fld id="{02FB77B8-7DE8-4512-8E7C-CE9C8C0A5358}" type="datetimeFigureOut">
              <a:rPr lang="ru-RU"/>
              <a:pPr>
                <a:defRPr/>
              </a:pPr>
              <a:t>13.01.2021</a:t>
            </a:fld>
            <a:endParaRPr lang="ru-RU" dirty="0"/>
          </a:p>
        </p:txBody>
      </p:sp>
      <p:sp>
        <p:nvSpPr>
          <p:cNvPr id="4" name="Нижний колонтитул 3"/>
          <p:cNvSpPr>
            <a:spLocks noGrp="1"/>
          </p:cNvSpPr>
          <p:nvPr>
            <p:ph type="ftr" sz="quarter" idx="11"/>
          </p:nvPr>
        </p:nvSpPr>
        <p:spPr/>
        <p:txBody>
          <a:bodyPr/>
          <a:lstStyle>
            <a:lvl1pPr>
              <a:defRPr/>
            </a:lvl1pPr>
          </a:lstStyle>
          <a:p>
            <a:pPr>
              <a:defRPr/>
            </a:pPr>
            <a:endParaRPr lang="ru-RU" dirty="0"/>
          </a:p>
        </p:txBody>
      </p:sp>
      <p:sp>
        <p:nvSpPr>
          <p:cNvPr id="5" name="Номер слайда 4"/>
          <p:cNvSpPr>
            <a:spLocks noGrp="1"/>
          </p:cNvSpPr>
          <p:nvPr>
            <p:ph type="sldNum" sz="quarter" idx="12"/>
          </p:nvPr>
        </p:nvSpPr>
        <p:spPr/>
        <p:txBody>
          <a:bodyPr/>
          <a:lstStyle>
            <a:lvl1pPr>
              <a:defRPr smtClean="0"/>
            </a:lvl1pPr>
          </a:lstStyle>
          <a:p>
            <a:pPr>
              <a:defRPr/>
            </a:pPr>
            <a:fld id="{D606FF6F-6E2B-412C-8CDB-CC28CC98D5D0}" type="slidenum">
              <a:rPr lang="en-US"/>
              <a:pPr>
                <a:defRPr/>
              </a:pPr>
              <a:t>‹#›</a:t>
            </a:fld>
            <a:endParaRPr lang="en-US" dirty="0"/>
          </a:p>
        </p:txBody>
      </p:sp>
    </p:spTree>
    <p:extLst>
      <p:ext uri="{BB962C8B-B14F-4D97-AF65-F5344CB8AC3E}">
        <p14:creationId xmlns:p14="http://schemas.microsoft.com/office/powerpoint/2010/main" val="3493493014"/>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smtClean="0"/>
            </a:lvl1pPr>
          </a:lstStyle>
          <a:p>
            <a:pPr>
              <a:defRPr/>
            </a:pPr>
            <a:fld id="{C8A1F8FC-8AD9-4A8E-88FA-A6ABE4F1F622}" type="datetimeFigureOut">
              <a:rPr lang="ru-RU"/>
              <a:pPr>
                <a:defRPr/>
              </a:pPr>
              <a:t>13.01.2021</a:t>
            </a:fld>
            <a:endParaRPr lang="ru-RU" dirty="0"/>
          </a:p>
        </p:txBody>
      </p:sp>
      <p:sp>
        <p:nvSpPr>
          <p:cNvPr id="3" name="Нижний колонтитул 2"/>
          <p:cNvSpPr>
            <a:spLocks noGrp="1"/>
          </p:cNvSpPr>
          <p:nvPr>
            <p:ph type="ftr" sz="quarter" idx="11"/>
          </p:nvPr>
        </p:nvSpPr>
        <p:spPr/>
        <p:txBody>
          <a:bodyPr/>
          <a:lstStyle>
            <a:lvl1pPr>
              <a:defRPr/>
            </a:lvl1pPr>
          </a:lstStyle>
          <a:p>
            <a:pPr>
              <a:defRPr/>
            </a:pPr>
            <a:endParaRPr lang="ru-RU" dirty="0"/>
          </a:p>
        </p:txBody>
      </p:sp>
      <p:sp>
        <p:nvSpPr>
          <p:cNvPr id="4" name="Номер слайда 3"/>
          <p:cNvSpPr>
            <a:spLocks noGrp="1"/>
          </p:cNvSpPr>
          <p:nvPr>
            <p:ph type="sldNum" sz="quarter" idx="12"/>
          </p:nvPr>
        </p:nvSpPr>
        <p:spPr/>
        <p:txBody>
          <a:bodyPr/>
          <a:lstStyle>
            <a:lvl1pPr>
              <a:defRPr smtClean="0"/>
            </a:lvl1pPr>
          </a:lstStyle>
          <a:p>
            <a:pPr>
              <a:defRPr/>
            </a:pPr>
            <a:fld id="{99110825-5DE9-4E35-A3A0-F0B35B73F566}" type="slidenum">
              <a:rPr lang="en-US"/>
              <a:pPr>
                <a:defRPr/>
              </a:pPr>
              <a:t>‹#›</a:t>
            </a:fld>
            <a:endParaRPr lang="en-US" dirty="0"/>
          </a:p>
        </p:txBody>
      </p:sp>
    </p:spTree>
    <p:extLst>
      <p:ext uri="{BB962C8B-B14F-4D97-AF65-F5344CB8AC3E}">
        <p14:creationId xmlns:p14="http://schemas.microsoft.com/office/powerpoint/2010/main" val="163719097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8028" y="4319588"/>
            <a:ext cx="7616825" cy="618382"/>
          </a:xfrm>
        </p:spPr>
        <p:txBody>
          <a:bodyPr/>
          <a:lstStyle>
            <a:lvl1pPr algn="l">
              <a:defRPr sz="4000" b="1" cap="all"/>
            </a:lvl1pPr>
          </a:lstStyle>
          <a:p>
            <a:r>
              <a:rPr lang="ru-RU"/>
              <a:t>Образец заголовка</a:t>
            </a:r>
          </a:p>
        </p:txBody>
      </p:sp>
      <p:sp>
        <p:nvSpPr>
          <p:cNvPr id="3" name="Текст 2"/>
          <p:cNvSpPr>
            <a:spLocks noGrp="1"/>
          </p:cNvSpPr>
          <p:nvPr>
            <p:ph type="body" idx="1"/>
          </p:nvPr>
        </p:nvSpPr>
        <p:spPr>
          <a:xfrm>
            <a:off x="708028" y="4011814"/>
            <a:ext cx="7616825" cy="307777"/>
          </a:xfrm>
        </p:spPr>
        <p:txBody>
          <a:bodyPr anchor="b"/>
          <a:lstStyle>
            <a:lvl1pPr marL="0" indent="0">
              <a:buNone/>
              <a:defRPr sz="2000"/>
            </a:lvl1pPr>
            <a:lvl2pPr marL="457053" indent="0">
              <a:buNone/>
              <a:defRPr sz="1800"/>
            </a:lvl2pPr>
            <a:lvl3pPr marL="914109" indent="0">
              <a:buNone/>
              <a:defRPr sz="1600"/>
            </a:lvl3pPr>
            <a:lvl4pPr marL="1371164" indent="0">
              <a:buNone/>
              <a:defRPr sz="1400"/>
            </a:lvl4pPr>
            <a:lvl5pPr marL="1828219" indent="0">
              <a:buNone/>
              <a:defRPr sz="1400"/>
            </a:lvl5pPr>
            <a:lvl6pPr marL="2285274" indent="0">
              <a:buNone/>
              <a:defRPr sz="1400"/>
            </a:lvl6pPr>
            <a:lvl7pPr marL="2742327" indent="0">
              <a:buNone/>
              <a:defRPr sz="1400"/>
            </a:lvl7pPr>
            <a:lvl8pPr marL="3199382" indent="0">
              <a:buNone/>
              <a:defRPr sz="1400"/>
            </a:lvl8pPr>
            <a:lvl9pPr marL="3656437" indent="0">
              <a:buNone/>
              <a:defRPr sz="1400"/>
            </a:lvl9pPr>
          </a:lstStyle>
          <a:p>
            <a:pPr lvl="0"/>
            <a:r>
              <a:rPr lang="ru-RU"/>
              <a:t>Образец текста</a:t>
            </a:r>
          </a:p>
        </p:txBody>
      </p:sp>
      <p:sp>
        <p:nvSpPr>
          <p:cNvPr id="4" name="pg num"/>
          <p:cNvSpPr>
            <a:spLocks noGrp="1" noChangeArrowheads="1"/>
          </p:cNvSpPr>
          <p:nvPr>
            <p:ph type="sldNum" sz="quarter" idx="10"/>
          </p:nvPr>
        </p:nvSpPr>
        <p:spPr>
          <a:ln/>
        </p:spPr>
        <p:txBody>
          <a:bodyPr/>
          <a:lstStyle>
            <a:lvl1pPr>
              <a:defRPr/>
            </a:lvl1pPr>
          </a:lstStyle>
          <a:p>
            <a:pPr>
              <a:defRPr/>
            </a:pPr>
            <a:fld id="{0BB5DCD3-6251-48EF-A35B-35B656C1B740}" type="slidenum">
              <a:rPr lang="en-US"/>
              <a:pPr>
                <a:defRPr/>
              </a:pPr>
              <a:t>‹#›</a:t>
            </a:fld>
            <a:endParaRPr lang="en-US" dirty="0"/>
          </a:p>
        </p:txBody>
      </p:sp>
    </p:spTree>
    <p:extLst>
      <p:ext uri="{BB962C8B-B14F-4D97-AF65-F5344CB8AC3E}">
        <p14:creationId xmlns:p14="http://schemas.microsoft.com/office/powerpoint/2010/main" val="18261236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8074" y="267614"/>
            <a:ext cx="2948251" cy="1138917"/>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03673" y="267616"/>
            <a:ext cx="5009693" cy="5736593"/>
          </a:xfrm>
        </p:spPr>
        <p:txBody>
          <a:bodyPr/>
          <a:lstStyle>
            <a:lvl1pPr>
              <a:defRPr sz="3100"/>
            </a:lvl1pPr>
            <a:lvl2pPr>
              <a:defRPr sz="27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48074" y="1406531"/>
            <a:ext cx="2948251" cy="4597676"/>
          </a:xfrm>
        </p:spPr>
        <p:txBody>
          <a:bodyPr/>
          <a:lstStyle>
            <a:lvl1pPr marL="0" indent="0">
              <a:buNone/>
              <a:defRPr sz="1400"/>
            </a:lvl1pPr>
            <a:lvl2pPr marL="448009" indent="0">
              <a:buNone/>
              <a:defRPr sz="1200"/>
            </a:lvl2pPr>
            <a:lvl3pPr marL="896017" indent="0">
              <a:buNone/>
              <a:defRPr sz="1000"/>
            </a:lvl3pPr>
            <a:lvl4pPr marL="1344026" indent="0">
              <a:buNone/>
              <a:defRPr sz="900"/>
            </a:lvl4pPr>
            <a:lvl5pPr marL="1792034" indent="0">
              <a:buNone/>
              <a:defRPr sz="900"/>
            </a:lvl5pPr>
            <a:lvl6pPr marL="2240043" indent="0">
              <a:buNone/>
              <a:defRPr sz="900"/>
            </a:lvl6pPr>
            <a:lvl7pPr marL="2688051" indent="0">
              <a:buNone/>
              <a:defRPr sz="900"/>
            </a:lvl7pPr>
            <a:lvl8pPr marL="3136060" indent="0">
              <a:buNone/>
              <a:defRPr sz="900"/>
            </a:lvl8pPr>
            <a:lvl9pPr marL="3584068"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smtClean="0"/>
            </a:lvl1pPr>
          </a:lstStyle>
          <a:p>
            <a:pPr>
              <a:defRPr/>
            </a:pPr>
            <a:fld id="{AFDBA7F1-E2F0-42C0-B6F6-5341D55E0798}" type="datetimeFigureOut">
              <a:rPr lang="ru-RU"/>
              <a:pPr>
                <a:defRPr/>
              </a:pPr>
              <a:t>13.01.2021</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dirty="0"/>
          </a:p>
        </p:txBody>
      </p:sp>
      <p:sp>
        <p:nvSpPr>
          <p:cNvPr id="7" name="Номер слайда 6"/>
          <p:cNvSpPr>
            <a:spLocks noGrp="1"/>
          </p:cNvSpPr>
          <p:nvPr>
            <p:ph type="sldNum" sz="quarter" idx="12"/>
          </p:nvPr>
        </p:nvSpPr>
        <p:spPr/>
        <p:txBody>
          <a:bodyPr/>
          <a:lstStyle>
            <a:lvl1pPr>
              <a:defRPr smtClean="0"/>
            </a:lvl1pPr>
          </a:lstStyle>
          <a:p>
            <a:pPr>
              <a:defRPr/>
            </a:pPr>
            <a:fld id="{7864C671-0011-4E82-A645-2EC6959AE682}" type="slidenum">
              <a:rPr lang="en-US"/>
              <a:pPr>
                <a:defRPr/>
              </a:pPr>
              <a:t>‹#›</a:t>
            </a:fld>
            <a:endParaRPr lang="en-US" dirty="0"/>
          </a:p>
        </p:txBody>
      </p:sp>
    </p:spTree>
    <p:extLst>
      <p:ext uri="{BB962C8B-B14F-4D97-AF65-F5344CB8AC3E}">
        <p14:creationId xmlns:p14="http://schemas.microsoft.com/office/powerpoint/2010/main" val="2980551491"/>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6504" y="4705032"/>
            <a:ext cx="5376863" cy="555456"/>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56504" y="600576"/>
            <a:ext cx="5376863" cy="4032885"/>
          </a:xfrm>
        </p:spPr>
        <p:txBody>
          <a:bodyPr/>
          <a:lstStyle>
            <a:lvl1pPr marL="0" indent="0">
              <a:buNone/>
              <a:defRPr sz="3100"/>
            </a:lvl1pPr>
            <a:lvl2pPr marL="448009" indent="0">
              <a:buNone/>
              <a:defRPr sz="2700"/>
            </a:lvl2pPr>
            <a:lvl3pPr marL="896017" indent="0">
              <a:buNone/>
              <a:defRPr sz="2400"/>
            </a:lvl3pPr>
            <a:lvl4pPr marL="1344026" indent="0">
              <a:buNone/>
              <a:defRPr sz="2000"/>
            </a:lvl4pPr>
            <a:lvl5pPr marL="1792034" indent="0">
              <a:buNone/>
              <a:defRPr sz="2000"/>
            </a:lvl5pPr>
            <a:lvl6pPr marL="2240043" indent="0">
              <a:buNone/>
              <a:defRPr sz="2000"/>
            </a:lvl6pPr>
            <a:lvl7pPr marL="2688051" indent="0">
              <a:buNone/>
              <a:defRPr sz="2000"/>
            </a:lvl7pPr>
            <a:lvl8pPr marL="3136060" indent="0">
              <a:buNone/>
              <a:defRPr sz="2000"/>
            </a:lvl8pPr>
            <a:lvl9pPr marL="3584068" indent="0">
              <a:buNone/>
              <a:defRPr sz="2000"/>
            </a:lvl9pPr>
          </a:lstStyle>
          <a:p>
            <a:pPr lvl="0"/>
            <a:r>
              <a:rPr lang="ru-RU" noProof="0" dirty="0"/>
              <a:t>Вставка рисунка</a:t>
            </a:r>
          </a:p>
        </p:txBody>
      </p:sp>
      <p:sp>
        <p:nvSpPr>
          <p:cNvPr id="4" name="Текст 3"/>
          <p:cNvSpPr>
            <a:spLocks noGrp="1"/>
          </p:cNvSpPr>
          <p:nvPr>
            <p:ph type="body" sz="half" idx="2"/>
          </p:nvPr>
        </p:nvSpPr>
        <p:spPr>
          <a:xfrm>
            <a:off x="1756504" y="5260488"/>
            <a:ext cx="5376863" cy="788839"/>
          </a:xfrm>
        </p:spPr>
        <p:txBody>
          <a:bodyPr/>
          <a:lstStyle>
            <a:lvl1pPr marL="0" indent="0">
              <a:buNone/>
              <a:defRPr sz="1400"/>
            </a:lvl1pPr>
            <a:lvl2pPr marL="448009" indent="0">
              <a:buNone/>
              <a:defRPr sz="1200"/>
            </a:lvl2pPr>
            <a:lvl3pPr marL="896017" indent="0">
              <a:buNone/>
              <a:defRPr sz="1000"/>
            </a:lvl3pPr>
            <a:lvl4pPr marL="1344026" indent="0">
              <a:buNone/>
              <a:defRPr sz="900"/>
            </a:lvl4pPr>
            <a:lvl5pPr marL="1792034" indent="0">
              <a:buNone/>
              <a:defRPr sz="900"/>
            </a:lvl5pPr>
            <a:lvl6pPr marL="2240043" indent="0">
              <a:buNone/>
              <a:defRPr sz="900"/>
            </a:lvl6pPr>
            <a:lvl7pPr marL="2688051" indent="0">
              <a:buNone/>
              <a:defRPr sz="900"/>
            </a:lvl7pPr>
            <a:lvl8pPr marL="3136060" indent="0">
              <a:buNone/>
              <a:defRPr sz="900"/>
            </a:lvl8pPr>
            <a:lvl9pPr marL="3584068"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smtClean="0"/>
            </a:lvl1pPr>
          </a:lstStyle>
          <a:p>
            <a:pPr>
              <a:defRPr/>
            </a:pPr>
            <a:fld id="{16F7FA68-AA3C-4DE7-B486-697603E960C1}" type="datetimeFigureOut">
              <a:rPr lang="ru-RU"/>
              <a:pPr>
                <a:defRPr/>
              </a:pPr>
              <a:t>13.01.2021</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dirty="0"/>
          </a:p>
        </p:txBody>
      </p:sp>
      <p:sp>
        <p:nvSpPr>
          <p:cNvPr id="7" name="Номер слайда 6"/>
          <p:cNvSpPr>
            <a:spLocks noGrp="1"/>
          </p:cNvSpPr>
          <p:nvPr>
            <p:ph type="sldNum" sz="quarter" idx="12"/>
          </p:nvPr>
        </p:nvSpPr>
        <p:spPr/>
        <p:txBody>
          <a:bodyPr/>
          <a:lstStyle>
            <a:lvl1pPr>
              <a:defRPr smtClean="0"/>
            </a:lvl1pPr>
          </a:lstStyle>
          <a:p>
            <a:pPr>
              <a:defRPr/>
            </a:pPr>
            <a:fld id="{CEDE0DCC-E19E-446B-81FE-36A87EA39CAE}" type="slidenum">
              <a:rPr lang="en-US"/>
              <a:pPr>
                <a:defRPr/>
              </a:pPr>
              <a:t>‹#›</a:t>
            </a:fld>
            <a:endParaRPr lang="en-US" dirty="0"/>
          </a:p>
        </p:txBody>
      </p:sp>
    </p:spTree>
    <p:extLst>
      <p:ext uri="{BB962C8B-B14F-4D97-AF65-F5344CB8AC3E}">
        <p14:creationId xmlns:p14="http://schemas.microsoft.com/office/powerpoint/2010/main" val="139474856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smtClean="0"/>
            </a:lvl1pPr>
          </a:lstStyle>
          <a:p>
            <a:pPr>
              <a:defRPr/>
            </a:pPr>
            <a:fld id="{1A9A9CA7-CE8B-457E-975F-2A212936D9CA}" type="datetimeFigureOut">
              <a:rPr lang="ru-RU"/>
              <a:pPr>
                <a:defRPr/>
              </a:pPr>
              <a:t>13.01.2021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smtClean="0"/>
            </a:lvl1pPr>
          </a:lstStyle>
          <a:p>
            <a:pPr>
              <a:defRPr/>
            </a:pPr>
            <a:fld id="{B361747F-6024-4A5D-BDC1-6440A1EB8911}" type="slidenum">
              <a:rPr lang="en-US"/>
              <a:pPr>
                <a:defRPr/>
              </a:pPr>
              <a:t>‹#›</a:t>
            </a:fld>
            <a:endParaRPr lang="en-US" dirty="0"/>
          </a:p>
        </p:txBody>
      </p:sp>
    </p:spTree>
    <p:extLst>
      <p:ext uri="{BB962C8B-B14F-4D97-AF65-F5344CB8AC3E}">
        <p14:creationId xmlns:p14="http://schemas.microsoft.com/office/powerpoint/2010/main" val="3554183222"/>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19523" y="746830"/>
            <a:ext cx="1342659" cy="4854399"/>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2686876" y="746830"/>
            <a:ext cx="3883290" cy="48543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smtClean="0"/>
            </a:lvl1pPr>
          </a:lstStyle>
          <a:p>
            <a:pPr>
              <a:defRPr/>
            </a:pPr>
            <a:fld id="{E964F6B1-451A-4610-A8E0-2C347C17B320}" type="datetimeFigureOut">
              <a:rPr lang="ru-RU"/>
              <a:pPr>
                <a:defRPr/>
              </a:pPr>
              <a:t>13.01.2021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smtClean="0"/>
            </a:lvl1pPr>
          </a:lstStyle>
          <a:p>
            <a:pPr>
              <a:defRPr/>
            </a:pPr>
            <a:fld id="{3A412386-190F-42CB-86D9-CFCE186F3674}" type="slidenum">
              <a:rPr lang="en-US"/>
              <a:pPr>
                <a:defRPr/>
              </a:pPr>
              <a:t>‹#›</a:t>
            </a:fld>
            <a:endParaRPr lang="en-US" dirty="0"/>
          </a:p>
        </p:txBody>
      </p:sp>
    </p:spTree>
    <p:extLst>
      <p:ext uri="{BB962C8B-B14F-4D97-AF65-F5344CB8AC3E}">
        <p14:creationId xmlns:p14="http://schemas.microsoft.com/office/powerpoint/2010/main" val="132723929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122241" y="1273177"/>
            <a:ext cx="4232275" cy="16619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506913" y="1273177"/>
            <a:ext cx="4233862" cy="16619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pg num"/>
          <p:cNvSpPr>
            <a:spLocks noGrp="1" noChangeArrowheads="1"/>
          </p:cNvSpPr>
          <p:nvPr>
            <p:ph type="sldNum" sz="quarter" idx="10"/>
          </p:nvPr>
        </p:nvSpPr>
        <p:spPr>
          <a:ln/>
        </p:spPr>
        <p:txBody>
          <a:bodyPr/>
          <a:lstStyle>
            <a:lvl1pPr>
              <a:defRPr/>
            </a:lvl1pPr>
          </a:lstStyle>
          <a:p>
            <a:pPr>
              <a:defRPr/>
            </a:pPr>
            <a:fld id="{A525ECC1-2F08-4DF7-AB00-DB6FF78036FC}" type="slidenum">
              <a:rPr lang="en-US"/>
              <a:pPr>
                <a:defRPr/>
              </a:pPr>
              <a:t>‹#›</a:t>
            </a:fld>
            <a:endParaRPr lang="en-US" dirty="0"/>
          </a:p>
        </p:txBody>
      </p:sp>
    </p:spTree>
    <p:extLst>
      <p:ext uri="{BB962C8B-B14F-4D97-AF65-F5344CB8AC3E}">
        <p14:creationId xmlns:p14="http://schemas.microsoft.com/office/powerpoint/2010/main" val="3859984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7675" y="269877"/>
            <a:ext cx="8066088" cy="292388"/>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47678" y="1762682"/>
            <a:ext cx="3959225" cy="369332"/>
          </a:xfrm>
        </p:spPr>
        <p:txBody>
          <a:bodyPr anchor="b"/>
          <a:lstStyle>
            <a:lvl1pPr marL="0" indent="0">
              <a:buNone/>
              <a:defRPr sz="2400" b="1"/>
            </a:lvl1pPr>
            <a:lvl2pPr marL="457053" indent="0">
              <a:buNone/>
              <a:defRPr sz="2000" b="1"/>
            </a:lvl2pPr>
            <a:lvl3pPr marL="914109" indent="0">
              <a:buNone/>
              <a:defRPr sz="1800" b="1"/>
            </a:lvl3pPr>
            <a:lvl4pPr marL="1371164" indent="0">
              <a:buNone/>
              <a:defRPr sz="1600" b="1"/>
            </a:lvl4pPr>
            <a:lvl5pPr marL="1828219" indent="0">
              <a:buNone/>
              <a:defRPr sz="1600" b="1"/>
            </a:lvl5pPr>
            <a:lvl6pPr marL="2285274" indent="0">
              <a:buNone/>
              <a:defRPr sz="1600" b="1"/>
            </a:lvl6pPr>
            <a:lvl7pPr marL="2742327" indent="0">
              <a:buNone/>
              <a:defRPr sz="1600" b="1"/>
            </a:lvl7pPr>
            <a:lvl8pPr marL="3199382" indent="0">
              <a:buNone/>
              <a:defRPr sz="1600" b="1"/>
            </a:lvl8pPr>
            <a:lvl9pPr marL="3656437" indent="0">
              <a:buNone/>
              <a:defRPr sz="1600" b="1"/>
            </a:lvl9pPr>
          </a:lstStyle>
          <a:p>
            <a:pPr lvl="0"/>
            <a:r>
              <a:rPr lang="ru-RU"/>
              <a:t>Образец текста</a:t>
            </a:r>
          </a:p>
        </p:txBody>
      </p:sp>
      <p:sp>
        <p:nvSpPr>
          <p:cNvPr id="4" name="Содержимое 3"/>
          <p:cNvSpPr>
            <a:spLocks noGrp="1"/>
          </p:cNvSpPr>
          <p:nvPr>
            <p:ph sz="half" idx="2"/>
          </p:nvPr>
        </p:nvSpPr>
        <p:spPr>
          <a:xfrm>
            <a:off x="447678" y="2132013"/>
            <a:ext cx="3959225" cy="14465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552950" y="1762682"/>
            <a:ext cx="3960813" cy="369332"/>
          </a:xfrm>
        </p:spPr>
        <p:txBody>
          <a:bodyPr anchor="b"/>
          <a:lstStyle>
            <a:lvl1pPr marL="0" indent="0">
              <a:buNone/>
              <a:defRPr sz="2400" b="1"/>
            </a:lvl1pPr>
            <a:lvl2pPr marL="457053" indent="0">
              <a:buNone/>
              <a:defRPr sz="2000" b="1"/>
            </a:lvl2pPr>
            <a:lvl3pPr marL="914109" indent="0">
              <a:buNone/>
              <a:defRPr sz="1800" b="1"/>
            </a:lvl3pPr>
            <a:lvl4pPr marL="1371164" indent="0">
              <a:buNone/>
              <a:defRPr sz="1600" b="1"/>
            </a:lvl4pPr>
            <a:lvl5pPr marL="1828219" indent="0">
              <a:buNone/>
              <a:defRPr sz="1600" b="1"/>
            </a:lvl5pPr>
            <a:lvl6pPr marL="2285274" indent="0">
              <a:buNone/>
              <a:defRPr sz="1600" b="1"/>
            </a:lvl6pPr>
            <a:lvl7pPr marL="2742327" indent="0">
              <a:buNone/>
              <a:defRPr sz="1600" b="1"/>
            </a:lvl7pPr>
            <a:lvl8pPr marL="3199382" indent="0">
              <a:buNone/>
              <a:defRPr sz="1600" b="1"/>
            </a:lvl8pPr>
            <a:lvl9pPr marL="3656437" indent="0">
              <a:buNone/>
              <a:defRPr sz="1600" b="1"/>
            </a:lvl9pPr>
          </a:lstStyle>
          <a:p>
            <a:pPr lvl="0"/>
            <a:r>
              <a:rPr lang="ru-RU"/>
              <a:t>Образец текста</a:t>
            </a:r>
          </a:p>
        </p:txBody>
      </p:sp>
      <p:sp>
        <p:nvSpPr>
          <p:cNvPr id="6" name="Содержимое 5"/>
          <p:cNvSpPr>
            <a:spLocks noGrp="1"/>
          </p:cNvSpPr>
          <p:nvPr>
            <p:ph sz="quarter" idx="4"/>
          </p:nvPr>
        </p:nvSpPr>
        <p:spPr>
          <a:xfrm>
            <a:off x="4552950" y="2132013"/>
            <a:ext cx="3960813" cy="14465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pg num"/>
          <p:cNvSpPr>
            <a:spLocks noGrp="1" noChangeArrowheads="1"/>
          </p:cNvSpPr>
          <p:nvPr>
            <p:ph type="sldNum" sz="quarter" idx="10"/>
          </p:nvPr>
        </p:nvSpPr>
        <p:spPr>
          <a:ln/>
        </p:spPr>
        <p:txBody>
          <a:bodyPr/>
          <a:lstStyle>
            <a:lvl1pPr>
              <a:defRPr/>
            </a:lvl1pPr>
          </a:lstStyle>
          <a:p>
            <a:pPr>
              <a:defRPr/>
            </a:pPr>
            <a:fld id="{724BEDB3-55CB-47A8-84C1-E8F2E1557839}" type="slidenum">
              <a:rPr lang="en-US"/>
              <a:pPr>
                <a:defRPr/>
              </a:pPr>
              <a:t>‹#›</a:t>
            </a:fld>
            <a:endParaRPr lang="en-US" dirty="0"/>
          </a:p>
        </p:txBody>
      </p:sp>
    </p:spTree>
    <p:extLst>
      <p:ext uri="{BB962C8B-B14F-4D97-AF65-F5344CB8AC3E}">
        <p14:creationId xmlns:p14="http://schemas.microsoft.com/office/powerpoint/2010/main" val="404210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pg num"/>
          <p:cNvSpPr>
            <a:spLocks noGrp="1" noChangeArrowheads="1"/>
          </p:cNvSpPr>
          <p:nvPr>
            <p:ph type="sldNum" sz="quarter" idx="10"/>
          </p:nvPr>
        </p:nvSpPr>
        <p:spPr>
          <a:ln/>
        </p:spPr>
        <p:txBody>
          <a:bodyPr/>
          <a:lstStyle>
            <a:lvl1pPr>
              <a:defRPr/>
            </a:lvl1pPr>
          </a:lstStyle>
          <a:p>
            <a:pPr>
              <a:defRPr/>
            </a:pPr>
            <a:fld id="{DF7F4595-447B-41DC-BD73-9CAE7670DA5B}" type="slidenum">
              <a:rPr lang="en-US"/>
              <a:pPr>
                <a:defRPr/>
              </a:pPr>
              <a:t>‹#›</a:t>
            </a:fld>
            <a:endParaRPr lang="en-US" dirty="0"/>
          </a:p>
        </p:txBody>
      </p:sp>
    </p:spTree>
    <p:extLst>
      <p:ext uri="{BB962C8B-B14F-4D97-AF65-F5344CB8AC3E}">
        <p14:creationId xmlns:p14="http://schemas.microsoft.com/office/powerpoint/2010/main" val="31788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pg num"/>
          <p:cNvSpPr>
            <a:spLocks noGrp="1" noChangeArrowheads="1"/>
          </p:cNvSpPr>
          <p:nvPr>
            <p:ph type="sldNum" sz="quarter" idx="10"/>
          </p:nvPr>
        </p:nvSpPr>
        <p:spPr>
          <a:ln/>
        </p:spPr>
        <p:txBody>
          <a:bodyPr/>
          <a:lstStyle>
            <a:lvl1pPr>
              <a:defRPr/>
            </a:lvl1pPr>
          </a:lstStyle>
          <a:p>
            <a:pPr>
              <a:defRPr/>
            </a:pPr>
            <a:fld id="{7960FF26-E38B-4035-9E85-FC9D54C38F4D}" type="slidenum">
              <a:rPr lang="en-US"/>
              <a:pPr>
                <a:defRPr/>
              </a:pPr>
              <a:t>‹#›</a:t>
            </a:fld>
            <a:endParaRPr lang="en-US" dirty="0"/>
          </a:p>
        </p:txBody>
      </p:sp>
    </p:spTree>
    <p:extLst>
      <p:ext uri="{BB962C8B-B14F-4D97-AF65-F5344CB8AC3E}">
        <p14:creationId xmlns:p14="http://schemas.microsoft.com/office/powerpoint/2010/main" val="8002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7675" y="1098749"/>
            <a:ext cx="2947988" cy="307777"/>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03613" y="268288"/>
            <a:ext cx="5010150" cy="19003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47675" y="1406525"/>
            <a:ext cx="2947988" cy="215444"/>
          </a:xfrm>
        </p:spPr>
        <p:txBody>
          <a:bodyPr/>
          <a:lstStyle>
            <a:lvl1pPr marL="0" indent="0">
              <a:buNone/>
              <a:defRPr sz="1400"/>
            </a:lvl1pPr>
            <a:lvl2pPr marL="457053" indent="0">
              <a:buNone/>
              <a:defRPr sz="1200"/>
            </a:lvl2pPr>
            <a:lvl3pPr marL="914109" indent="0">
              <a:buNone/>
              <a:defRPr sz="1000"/>
            </a:lvl3pPr>
            <a:lvl4pPr marL="1371164" indent="0">
              <a:buNone/>
              <a:defRPr sz="900"/>
            </a:lvl4pPr>
            <a:lvl5pPr marL="1828219" indent="0">
              <a:buNone/>
              <a:defRPr sz="900"/>
            </a:lvl5pPr>
            <a:lvl6pPr marL="2285274" indent="0">
              <a:buNone/>
              <a:defRPr sz="900"/>
            </a:lvl6pPr>
            <a:lvl7pPr marL="2742327" indent="0">
              <a:buNone/>
              <a:defRPr sz="900"/>
            </a:lvl7pPr>
            <a:lvl8pPr marL="3199382" indent="0">
              <a:buNone/>
              <a:defRPr sz="900"/>
            </a:lvl8pPr>
            <a:lvl9pPr marL="3656437" indent="0">
              <a:buNone/>
              <a:defRPr sz="900"/>
            </a:lvl9pPr>
          </a:lstStyle>
          <a:p>
            <a:pPr lvl="0"/>
            <a:r>
              <a:rPr lang="ru-RU"/>
              <a:t>Образец текста</a:t>
            </a:r>
          </a:p>
        </p:txBody>
      </p:sp>
      <p:sp>
        <p:nvSpPr>
          <p:cNvPr id="5" name="pg num"/>
          <p:cNvSpPr>
            <a:spLocks noGrp="1" noChangeArrowheads="1"/>
          </p:cNvSpPr>
          <p:nvPr>
            <p:ph type="sldNum" sz="quarter" idx="10"/>
          </p:nvPr>
        </p:nvSpPr>
        <p:spPr>
          <a:ln/>
        </p:spPr>
        <p:txBody>
          <a:bodyPr/>
          <a:lstStyle>
            <a:lvl1pPr>
              <a:defRPr/>
            </a:lvl1pPr>
          </a:lstStyle>
          <a:p>
            <a:pPr>
              <a:defRPr/>
            </a:pPr>
            <a:fld id="{3159E45D-A1BA-42B2-A3FE-008604AAAC0C}" type="slidenum">
              <a:rPr lang="en-US"/>
              <a:pPr>
                <a:defRPr/>
              </a:pPr>
              <a:t>‹#›</a:t>
            </a:fld>
            <a:endParaRPr lang="en-US" dirty="0"/>
          </a:p>
        </p:txBody>
      </p:sp>
    </p:spTree>
    <p:extLst>
      <p:ext uri="{BB962C8B-B14F-4D97-AF65-F5344CB8AC3E}">
        <p14:creationId xmlns:p14="http://schemas.microsoft.com/office/powerpoint/2010/main" val="2612065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5775" y="4953201"/>
            <a:ext cx="5376863" cy="307777"/>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55775" y="600078"/>
            <a:ext cx="5376863" cy="497721"/>
          </a:xfrm>
        </p:spPr>
        <p:txBody>
          <a:bodyPr/>
          <a:lstStyle>
            <a:lvl1pPr marL="0" indent="0">
              <a:buNone/>
              <a:defRPr sz="3200"/>
            </a:lvl1pPr>
            <a:lvl2pPr marL="457053" indent="0">
              <a:buNone/>
              <a:defRPr sz="2800"/>
            </a:lvl2pPr>
            <a:lvl3pPr marL="914109" indent="0">
              <a:buNone/>
              <a:defRPr sz="2400"/>
            </a:lvl3pPr>
            <a:lvl4pPr marL="1371164" indent="0">
              <a:buNone/>
              <a:defRPr sz="2000"/>
            </a:lvl4pPr>
            <a:lvl5pPr marL="1828219" indent="0">
              <a:buNone/>
              <a:defRPr sz="2000"/>
            </a:lvl5pPr>
            <a:lvl6pPr marL="2285274" indent="0">
              <a:buNone/>
              <a:defRPr sz="2000"/>
            </a:lvl6pPr>
            <a:lvl7pPr marL="2742327" indent="0">
              <a:buNone/>
              <a:defRPr sz="2000"/>
            </a:lvl7pPr>
            <a:lvl8pPr marL="3199382" indent="0">
              <a:buNone/>
              <a:defRPr sz="2000"/>
            </a:lvl8pPr>
            <a:lvl9pPr marL="3656437" indent="0">
              <a:buNone/>
              <a:defRPr sz="2000"/>
            </a:lvl9pPr>
          </a:lstStyle>
          <a:p>
            <a:pPr lvl="0"/>
            <a:endParaRPr lang="ru-RU" noProof="0" dirty="0"/>
          </a:p>
        </p:txBody>
      </p:sp>
      <p:sp>
        <p:nvSpPr>
          <p:cNvPr id="4" name="Текст 3"/>
          <p:cNvSpPr>
            <a:spLocks noGrp="1"/>
          </p:cNvSpPr>
          <p:nvPr>
            <p:ph type="body" sz="half" idx="2"/>
          </p:nvPr>
        </p:nvSpPr>
        <p:spPr>
          <a:xfrm>
            <a:off x="1755775" y="5260975"/>
            <a:ext cx="5376863" cy="215444"/>
          </a:xfrm>
        </p:spPr>
        <p:txBody>
          <a:bodyPr/>
          <a:lstStyle>
            <a:lvl1pPr marL="0" indent="0">
              <a:buNone/>
              <a:defRPr sz="1400"/>
            </a:lvl1pPr>
            <a:lvl2pPr marL="457053" indent="0">
              <a:buNone/>
              <a:defRPr sz="1200"/>
            </a:lvl2pPr>
            <a:lvl3pPr marL="914109" indent="0">
              <a:buNone/>
              <a:defRPr sz="1000"/>
            </a:lvl3pPr>
            <a:lvl4pPr marL="1371164" indent="0">
              <a:buNone/>
              <a:defRPr sz="900"/>
            </a:lvl4pPr>
            <a:lvl5pPr marL="1828219" indent="0">
              <a:buNone/>
              <a:defRPr sz="900"/>
            </a:lvl5pPr>
            <a:lvl6pPr marL="2285274" indent="0">
              <a:buNone/>
              <a:defRPr sz="900"/>
            </a:lvl6pPr>
            <a:lvl7pPr marL="2742327" indent="0">
              <a:buNone/>
              <a:defRPr sz="900"/>
            </a:lvl7pPr>
            <a:lvl8pPr marL="3199382" indent="0">
              <a:buNone/>
              <a:defRPr sz="900"/>
            </a:lvl8pPr>
            <a:lvl9pPr marL="3656437" indent="0">
              <a:buNone/>
              <a:defRPr sz="900"/>
            </a:lvl9pPr>
          </a:lstStyle>
          <a:p>
            <a:pPr lvl="0"/>
            <a:r>
              <a:rPr lang="ru-RU"/>
              <a:t>Образец текста</a:t>
            </a:r>
          </a:p>
        </p:txBody>
      </p:sp>
      <p:sp>
        <p:nvSpPr>
          <p:cNvPr id="5" name="pg num"/>
          <p:cNvSpPr>
            <a:spLocks noGrp="1" noChangeArrowheads="1"/>
          </p:cNvSpPr>
          <p:nvPr>
            <p:ph type="sldNum" sz="quarter" idx="10"/>
          </p:nvPr>
        </p:nvSpPr>
        <p:spPr>
          <a:ln/>
        </p:spPr>
        <p:txBody>
          <a:bodyPr/>
          <a:lstStyle>
            <a:lvl1pPr>
              <a:defRPr/>
            </a:lvl1pPr>
          </a:lstStyle>
          <a:p>
            <a:pPr>
              <a:defRPr/>
            </a:pPr>
            <a:fld id="{2ABB69BE-D308-4FD4-A917-31EEA9C43B22}" type="slidenum">
              <a:rPr lang="en-US"/>
              <a:pPr>
                <a:defRPr/>
              </a:pPr>
              <a:t>‹#›</a:t>
            </a:fld>
            <a:endParaRPr lang="en-US" dirty="0"/>
          </a:p>
        </p:txBody>
      </p:sp>
    </p:spTree>
    <p:extLst>
      <p:ext uri="{BB962C8B-B14F-4D97-AF65-F5344CB8AC3E}">
        <p14:creationId xmlns:p14="http://schemas.microsoft.com/office/powerpoint/2010/main" val="1147352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tags" Target="../tags/tag15.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14.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ags" Target="../tags/tag16.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tags" Target="../tags/tag19.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ags" Target="../tags/tag18.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ags" Target="../tags/tag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8"/>
          <p:cNvSpPr>
            <a:spLocks noChangeArrowheads="1"/>
          </p:cNvSpPr>
          <p:nvPr>
            <p:custDataLst>
              <p:tags r:id="rId13"/>
            </p:custDataLst>
          </p:nvPr>
        </p:nvSpPr>
        <p:spPr bwMode="auto">
          <a:xfrm rot="16200000" flipV="1">
            <a:off x="4410075" y="2184400"/>
            <a:ext cx="141288" cy="8961438"/>
          </a:xfrm>
          <a:prstGeom prst="rect">
            <a:avLst/>
          </a:prstGeom>
          <a:gradFill rotWithShape="1">
            <a:gsLst>
              <a:gs pos="0">
                <a:srgbClr val="004E8E"/>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91410" tIns="45705" rIns="91410" bIns="45705" anchor="ctr"/>
          <a:lstStyle/>
          <a:p>
            <a:pPr algn="ctr"/>
            <a:r>
              <a:rPr lang="ru-RU" sz="1000" b="1" i="0" dirty="0">
                <a:solidFill>
                  <a:srgbClr val="000000"/>
                </a:solidFill>
              </a:rPr>
              <a:t> </a:t>
            </a:r>
          </a:p>
        </p:txBody>
      </p:sp>
      <p:sp>
        <p:nvSpPr>
          <p:cNvPr id="1027" name="Rectangle 4"/>
          <p:cNvSpPr>
            <a:spLocks noGrp="1" noChangeArrowheads="1"/>
          </p:cNvSpPr>
          <p:nvPr>
            <p:ph type="body" idx="1"/>
          </p:nvPr>
        </p:nvSpPr>
        <p:spPr bwMode="auto">
          <a:xfrm>
            <a:off x="122239" y="1273176"/>
            <a:ext cx="8618537"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McK Slide Elements"/>
          <p:cNvGrpSpPr>
            <a:grpSpLocks/>
          </p:cNvGrpSpPr>
          <p:nvPr/>
        </p:nvGrpSpPr>
        <p:grpSpPr bwMode="auto">
          <a:xfrm>
            <a:off x="122239" y="531813"/>
            <a:ext cx="8618537" cy="6162675"/>
            <a:chOff x="77" y="335"/>
            <a:chExt cx="5429" cy="3882"/>
          </a:xfrm>
        </p:grpSpPr>
        <p:sp>
          <p:nvSpPr>
            <p:cNvPr id="1034" name="McK Measure" hidden="1"/>
            <p:cNvSpPr txBox="1">
              <a:spLocks noChangeArrowheads="1"/>
            </p:cNvSpPr>
            <p:nvPr userDrawn="1"/>
          </p:nvSpPr>
          <p:spPr bwMode="auto">
            <a:xfrm>
              <a:off x="77" y="335"/>
              <a:ext cx="5429" cy="154"/>
            </a:xfrm>
            <a:prstGeom prst="rect">
              <a:avLst/>
            </a:prstGeom>
            <a:noFill/>
            <a:ln>
              <a:noFill/>
            </a:ln>
          </p:spPr>
          <p:txBody>
            <a:bodyPr lIns="0" tIns="0" rIns="0" bIns="0">
              <a:spAutoFit/>
            </a:bodyPr>
            <a:lstStyle>
              <a:lvl1pPr defTabSz="895350" eaLnBrk="0" hangingPunct="0">
                <a:defRPr sz="1200" i="1">
                  <a:solidFill>
                    <a:schemeClr val="tx1"/>
                  </a:solidFill>
                  <a:latin typeface="Arial" charset="0"/>
                  <a:cs typeface="Arial" charset="0"/>
                </a:defRPr>
              </a:lvl1pPr>
              <a:lvl2pPr marL="742950" indent="-285750" defTabSz="895350" eaLnBrk="0" hangingPunct="0">
                <a:defRPr sz="1200" i="1">
                  <a:solidFill>
                    <a:schemeClr val="tx1"/>
                  </a:solidFill>
                  <a:latin typeface="Arial" charset="0"/>
                  <a:cs typeface="Arial" charset="0"/>
                </a:defRPr>
              </a:lvl2pPr>
              <a:lvl3pPr marL="1143000" indent="-228600" defTabSz="895350" eaLnBrk="0" hangingPunct="0">
                <a:defRPr sz="1200" i="1">
                  <a:solidFill>
                    <a:schemeClr val="tx1"/>
                  </a:solidFill>
                  <a:latin typeface="Arial" charset="0"/>
                  <a:cs typeface="Arial" charset="0"/>
                </a:defRPr>
              </a:lvl3pPr>
              <a:lvl4pPr marL="1600200" indent="-228600" defTabSz="895350" eaLnBrk="0" hangingPunct="0">
                <a:defRPr sz="1200" i="1">
                  <a:solidFill>
                    <a:schemeClr val="tx1"/>
                  </a:solidFill>
                  <a:latin typeface="Arial" charset="0"/>
                  <a:cs typeface="Arial" charset="0"/>
                </a:defRPr>
              </a:lvl4pPr>
              <a:lvl5pPr marL="2057400" indent="-228600" defTabSz="895350" eaLnBrk="0" hangingPunct="0">
                <a:defRPr sz="1200" i="1">
                  <a:solidFill>
                    <a:schemeClr val="tx1"/>
                  </a:solidFill>
                  <a:latin typeface="Arial" charset="0"/>
                  <a:cs typeface="Arial" charset="0"/>
                </a:defRPr>
              </a:lvl5pPr>
              <a:lvl6pPr marL="2514600" indent="-228600" defTabSz="895350" eaLnBrk="0" fontAlgn="base" hangingPunct="0">
                <a:spcBef>
                  <a:spcPct val="0"/>
                </a:spcBef>
                <a:spcAft>
                  <a:spcPct val="0"/>
                </a:spcAft>
                <a:defRPr sz="1200" i="1">
                  <a:solidFill>
                    <a:schemeClr val="tx1"/>
                  </a:solidFill>
                  <a:latin typeface="Arial" charset="0"/>
                  <a:cs typeface="Arial" charset="0"/>
                </a:defRPr>
              </a:lvl6pPr>
              <a:lvl7pPr marL="2971800" indent="-228600" defTabSz="895350" eaLnBrk="0" fontAlgn="base" hangingPunct="0">
                <a:spcBef>
                  <a:spcPct val="0"/>
                </a:spcBef>
                <a:spcAft>
                  <a:spcPct val="0"/>
                </a:spcAft>
                <a:defRPr sz="1200" i="1">
                  <a:solidFill>
                    <a:schemeClr val="tx1"/>
                  </a:solidFill>
                  <a:latin typeface="Arial" charset="0"/>
                  <a:cs typeface="Arial" charset="0"/>
                </a:defRPr>
              </a:lvl7pPr>
              <a:lvl8pPr marL="3429000" indent="-228600" defTabSz="895350" eaLnBrk="0" fontAlgn="base" hangingPunct="0">
                <a:spcBef>
                  <a:spcPct val="0"/>
                </a:spcBef>
                <a:spcAft>
                  <a:spcPct val="0"/>
                </a:spcAft>
                <a:defRPr sz="1200" i="1">
                  <a:solidFill>
                    <a:schemeClr val="tx1"/>
                  </a:solidFill>
                  <a:latin typeface="Arial" charset="0"/>
                  <a:cs typeface="Arial" charset="0"/>
                </a:defRPr>
              </a:lvl8pPr>
              <a:lvl9pPr marL="3886200" indent="-228600" defTabSz="895350" eaLnBrk="0" fontAlgn="base" hangingPunct="0">
                <a:spcBef>
                  <a:spcPct val="0"/>
                </a:spcBef>
                <a:spcAft>
                  <a:spcPct val="0"/>
                </a:spcAft>
                <a:defRPr sz="1200" i="1">
                  <a:solidFill>
                    <a:schemeClr val="tx1"/>
                  </a:solidFill>
                  <a:latin typeface="Arial" charset="0"/>
                  <a:cs typeface="Arial" charset="0"/>
                </a:defRPr>
              </a:lvl9pPr>
            </a:lstStyle>
            <a:p>
              <a:pPr eaLnBrk="1" hangingPunct="1">
                <a:defRPr/>
              </a:pPr>
              <a:r>
                <a:rPr lang="en-US" sz="1600" i="0" dirty="0"/>
                <a:t>Unit of measure</a:t>
              </a:r>
            </a:p>
          </p:txBody>
        </p:sp>
        <p:sp>
          <p:nvSpPr>
            <p:cNvPr id="1035" name="McK Footnote" hidden="1"/>
            <p:cNvSpPr txBox="1">
              <a:spLocks noChangeArrowheads="1"/>
            </p:cNvSpPr>
            <p:nvPr userDrawn="1"/>
          </p:nvSpPr>
          <p:spPr bwMode="auto">
            <a:xfrm>
              <a:off x="79" y="3961"/>
              <a:ext cx="5145" cy="256"/>
            </a:xfrm>
            <a:prstGeom prst="rect">
              <a:avLst/>
            </a:prstGeom>
            <a:noFill/>
            <a:ln>
              <a:noFill/>
            </a:ln>
          </p:spPr>
          <p:txBody>
            <a:bodyPr lIns="0" tIns="0" rIns="0" bIns="0" anchor="b">
              <a:spAutoFit/>
            </a:bodyPr>
            <a:lstStyle>
              <a:lvl1pPr marL="574675" indent="-574675" defTabSz="895350" eaLnBrk="0" hangingPunct="0">
                <a:tabLst>
                  <a:tab pos="533400" algn="r"/>
                </a:tabLst>
                <a:defRPr sz="1200" i="1">
                  <a:solidFill>
                    <a:schemeClr val="tx1"/>
                  </a:solidFill>
                  <a:latin typeface="Arial" charset="0"/>
                  <a:cs typeface="Arial" charset="0"/>
                </a:defRPr>
              </a:lvl1pPr>
              <a:lvl2pPr marL="742950" indent="-285750" defTabSz="895350" eaLnBrk="0" hangingPunct="0">
                <a:tabLst>
                  <a:tab pos="533400" algn="r"/>
                </a:tabLst>
                <a:defRPr sz="1200" i="1">
                  <a:solidFill>
                    <a:schemeClr val="tx1"/>
                  </a:solidFill>
                  <a:latin typeface="Arial" charset="0"/>
                  <a:cs typeface="Arial" charset="0"/>
                </a:defRPr>
              </a:lvl2pPr>
              <a:lvl3pPr marL="1143000" indent="-228600" defTabSz="895350" eaLnBrk="0" hangingPunct="0">
                <a:tabLst>
                  <a:tab pos="533400" algn="r"/>
                </a:tabLst>
                <a:defRPr sz="1200" i="1">
                  <a:solidFill>
                    <a:schemeClr val="tx1"/>
                  </a:solidFill>
                  <a:latin typeface="Arial" charset="0"/>
                  <a:cs typeface="Arial" charset="0"/>
                </a:defRPr>
              </a:lvl3pPr>
              <a:lvl4pPr marL="1600200" indent="-228600" defTabSz="895350" eaLnBrk="0" hangingPunct="0">
                <a:tabLst>
                  <a:tab pos="533400" algn="r"/>
                </a:tabLst>
                <a:defRPr sz="1200" i="1">
                  <a:solidFill>
                    <a:schemeClr val="tx1"/>
                  </a:solidFill>
                  <a:latin typeface="Arial" charset="0"/>
                  <a:cs typeface="Arial" charset="0"/>
                </a:defRPr>
              </a:lvl4pPr>
              <a:lvl5pPr marL="2057400" indent="-228600" defTabSz="895350" eaLnBrk="0" hangingPunct="0">
                <a:tabLst>
                  <a:tab pos="533400" algn="r"/>
                </a:tabLst>
                <a:defRPr sz="1200" i="1">
                  <a:solidFill>
                    <a:schemeClr val="tx1"/>
                  </a:solidFill>
                  <a:latin typeface="Arial" charset="0"/>
                  <a:cs typeface="Arial" charset="0"/>
                </a:defRPr>
              </a:lvl5pPr>
              <a:lvl6pPr marL="2514600" indent="-228600" defTabSz="895350" eaLnBrk="0" fontAlgn="base" hangingPunct="0">
                <a:spcBef>
                  <a:spcPct val="0"/>
                </a:spcBef>
                <a:spcAft>
                  <a:spcPct val="0"/>
                </a:spcAft>
                <a:tabLst>
                  <a:tab pos="533400" algn="r"/>
                </a:tabLst>
                <a:defRPr sz="1200" i="1">
                  <a:solidFill>
                    <a:schemeClr val="tx1"/>
                  </a:solidFill>
                  <a:latin typeface="Arial" charset="0"/>
                  <a:cs typeface="Arial" charset="0"/>
                </a:defRPr>
              </a:lvl6pPr>
              <a:lvl7pPr marL="2971800" indent="-228600" defTabSz="895350" eaLnBrk="0" fontAlgn="base" hangingPunct="0">
                <a:spcBef>
                  <a:spcPct val="0"/>
                </a:spcBef>
                <a:spcAft>
                  <a:spcPct val="0"/>
                </a:spcAft>
                <a:tabLst>
                  <a:tab pos="533400" algn="r"/>
                </a:tabLst>
                <a:defRPr sz="1200" i="1">
                  <a:solidFill>
                    <a:schemeClr val="tx1"/>
                  </a:solidFill>
                  <a:latin typeface="Arial" charset="0"/>
                  <a:cs typeface="Arial" charset="0"/>
                </a:defRPr>
              </a:lvl7pPr>
              <a:lvl8pPr marL="3429000" indent="-228600" defTabSz="895350" eaLnBrk="0" fontAlgn="base" hangingPunct="0">
                <a:spcBef>
                  <a:spcPct val="0"/>
                </a:spcBef>
                <a:spcAft>
                  <a:spcPct val="0"/>
                </a:spcAft>
                <a:tabLst>
                  <a:tab pos="533400" algn="r"/>
                </a:tabLst>
                <a:defRPr sz="1200" i="1">
                  <a:solidFill>
                    <a:schemeClr val="tx1"/>
                  </a:solidFill>
                  <a:latin typeface="Arial" charset="0"/>
                  <a:cs typeface="Arial" charset="0"/>
                </a:defRPr>
              </a:lvl8pPr>
              <a:lvl9pPr marL="3886200" indent="-228600" defTabSz="895350" eaLnBrk="0" fontAlgn="base" hangingPunct="0">
                <a:spcBef>
                  <a:spcPct val="0"/>
                </a:spcBef>
                <a:spcAft>
                  <a:spcPct val="0"/>
                </a:spcAft>
                <a:tabLst>
                  <a:tab pos="533400" algn="r"/>
                </a:tabLst>
                <a:defRPr sz="1200" i="1">
                  <a:solidFill>
                    <a:schemeClr val="tx1"/>
                  </a:solidFill>
                  <a:latin typeface="Arial" charset="0"/>
                  <a:cs typeface="Arial" charset="0"/>
                </a:defRPr>
              </a:lvl9pPr>
            </a:lstStyle>
            <a:p>
              <a:pPr eaLnBrk="1" hangingPunct="1">
                <a:defRPr/>
              </a:pPr>
              <a:r>
                <a:rPr lang="en-US" i="0" dirty="0">
                  <a:solidFill>
                    <a:srgbClr val="000000"/>
                  </a:solidFill>
                </a:rPr>
                <a:t>	*	Footnote</a:t>
              </a:r>
            </a:p>
            <a:p>
              <a:pPr eaLnBrk="1" hangingPunct="1">
                <a:spcBef>
                  <a:spcPct val="20000"/>
                </a:spcBef>
                <a:defRPr/>
              </a:pPr>
              <a:r>
                <a:rPr lang="en-US" i="0" dirty="0">
                  <a:solidFill>
                    <a:srgbClr val="000000"/>
                  </a:solidFill>
                </a:rPr>
                <a:t>Source:		Source</a:t>
              </a:r>
            </a:p>
          </p:txBody>
        </p:sp>
      </p:grpSp>
      <p:sp>
        <p:nvSpPr>
          <p:cNvPr id="1029" name="Working Draft" hidden="1"/>
          <p:cNvSpPr txBox="1">
            <a:spLocks noChangeArrowheads="1"/>
          </p:cNvSpPr>
          <p:nvPr/>
        </p:nvSpPr>
        <p:spPr bwMode="auto">
          <a:xfrm rot="5400000">
            <a:off x="8010526" y="2735264"/>
            <a:ext cx="1762125" cy="92075"/>
          </a:xfrm>
          <a:prstGeom prst="rect">
            <a:avLst/>
          </a:prstGeom>
          <a:noFill/>
          <a:ln>
            <a:noFill/>
          </a:ln>
        </p:spPr>
        <p:txBody>
          <a:bodyPr wrap="none" lIns="0" tIns="0" rIns="0" bIns="0">
            <a:spAutoFit/>
          </a:bodyPr>
          <a:lstStyle>
            <a:lvl1pPr eaLnBrk="0" hangingPunct="0">
              <a:defRPr sz="1200" i="1">
                <a:solidFill>
                  <a:schemeClr val="tx1"/>
                </a:solidFill>
                <a:latin typeface="Arial" charset="0"/>
                <a:cs typeface="Arial" charset="0"/>
              </a:defRPr>
            </a:lvl1pPr>
            <a:lvl2pPr marL="742950" indent="-285750" eaLnBrk="0" hangingPunct="0">
              <a:defRPr sz="1200" i="1">
                <a:solidFill>
                  <a:schemeClr val="tx1"/>
                </a:solidFill>
                <a:latin typeface="Arial" charset="0"/>
                <a:cs typeface="Arial" charset="0"/>
              </a:defRPr>
            </a:lvl2pPr>
            <a:lvl3pPr marL="1143000" indent="-228600" eaLnBrk="0" hangingPunct="0">
              <a:defRPr sz="1200" i="1">
                <a:solidFill>
                  <a:schemeClr val="tx1"/>
                </a:solidFill>
                <a:latin typeface="Arial" charset="0"/>
                <a:cs typeface="Arial" charset="0"/>
              </a:defRPr>
            </a:lvl3pPr>
            <a:lvl4pPr marL="1600200" indent="-228600" eaLnBrk="0" hangingPunct="0">
              <a:defRPr sz="1200" i="1">
                <a:solidFill>
                  <a:schemeClr val="tx1"/>
                </a:solidFill>
                <a:latin typeface="Arial" charset="0"/>
                <a:cs typeface="Arial" charset="0"/>
              </a:defRPr>
            </a:lvl4pPr>
            <a:lvl5pPr marL="2057400" indent="-228600" eaLnBrk="0" hangingPunct="0">
              <a:defRPr sz="1200" i="1">
                <a:solidFill>
                  <a:schemeClr val="tx1"/>
                </a:solidFill>
                <a:latin typeface="Arial" charset="0"/>
                <a:cs typeface="Arial" charset="0"/>
              </a:defRPr>
            </a:lvl5pPr>
            <a:lvl6pPr marL="2514600" indent="-228600" eaLnBrk="0" fontAlgn="base" hangingPunct="0">
              <a:spcBef>
                <a:spcPct val="0"/>
              </a:spcBef>
              <a:spcAft>
                <a:spcPct val="0"/>
              </a:spcAft>
              <a:defRPr sz="1200" i="1">
                <a:solidFill>
                  <a:schemeClr val="tx1"/>
                </a:solidFill>
                <a:latin typeface="Arial" charset="0"/>
                <a:cs typeface="Arial" charset="0"/>
              </a:defRPr>
            </a:lvl6pPr>
            <a:lvl7pPr marL="2971800" indent="-228600" eaLnBrk="0" fontAlgn="base" hangingPunct="0">
              <a:spcBef>
                <a:spcPct val="0"/>
              </a:spcBef>
              <a:spcAft>
                <a:spcPct val="0"/>
              </a:spcAft>
              <a:defRPr sz="1200" i="1">
                <a:solidFill>
                  <a:schemeClr val="tx1"/>
                </a:solidFill>
                <a:latin typeface="Arial" charset="0"/>
                <a:cs typeface="Arial" charset="0"/>
              </a:defRPr>
            </a:lvl7pPr>
            <a:lvl8pPr marL="3429000" indent="-228600" eaLnBrk="0" fontAlgn="base" hangingPunct="0">
              <a:spcBef>
                <a:spcPct val="0"/>
              </a:spcBef>
              <a:spcAft>
                <a:spcPct val="0"/>
              </a:spcAft>
              <a:defRPr sz="1200" i="1">
                <a:solidFill>
                  <a:schemeClr val="tx1"/>
                </a:solidFill>
                <a:latin typeface="Arial" charset="0"/>
                <a:cs typeface="Arial" charset="0"/>
              </a:defRPr>
            </a:lvl8pPr>
            <a:lvl9pPr marL="3886200" indent="-228600" eaLnBrk="0" fontAlgn="base" hangingPunct="0">
              <a:spcBef>
                <a:spcPct val="0"/>
              </a:spcBef>
              <a:spcAft>
                <a:spcPct val="0"/>
              </a:spcAft>
              <a:defRPr sz="1200" i="1">
                <a:solidFill>
                  <a:schemeClr val="tx1"/>
                </a:solidFill>
                <a:latin typeface="Arial" charset="0"/>
                <a:cs typeface="Arial" charset="0"/>
              </a:defRPr>
            </a:lvl9pPr>
          </a:lstStyle>
          <a:p>
            <a:pPr eaLnBrk="1" hangingPunct="1">
              <a:defRPr/>
            </a:pPr>
            <a:r>
              <a:rPr lang="en-US" sz="600" i="0" dirty="0"/>
              <a:t>Working Draft - Last Modified 5/18/2006 3:33:57 PM</a:t>
            </a:r>
          </a:p>
        </p:txBody>
      </p:sp>
      <p:sp>
        <p:nvSpPr>
          <p:cNvPr id="1030" name="Printed" hidden="1"/>
          <p:cNvSpPr txBox="1">
            <a:spLocks noChangeArrowheads="1"/>
          </p:cNvSpPr>
          <p:nvPr/>
        </p:nvSpPr>
        <p:spPr bwMode="auto">
          <a:xfrm rot="5400000">
            <a:off x="8383589" y="4243388"/>
            <a:ext cx="1016000" cy="92075"/>
          </a:xfrm>
          <a:prstGeom prst="rect">
            <a:avLst/>
          </a:prstGeom>
          <a:noFill/>
          <a:ln>
            <a:noFill/>
          </a:ln>
        </p:spPr>
        <p:txBody>
          <a:bodyPr wrap="none" lIns="0" tIns="0" rIns="0" bIns="0">
            <a:spAutoFit/>
          </a:bodyPr>
          <a:lstStyle>
            <a:lvl1pPr eaLnBrk="0" hangingPunct="0">
              <a:defRPr sz="1200" i="1">
                <a:solidFill>
                  <a:schemeClr val="tx1"/>
                </a:solidFill>
                <a:latin typeface="Arial" charset="0"/>
                <a:cs typeface="Arial" charset="0"/>
              </a:defRPr>
            </a:lvl1pPr>
            <a:lvl2pPr marL="742950" indent="-285750" eaLnBrk="0" hangingPunct="0">
              <a:defRPr sz="1200" i="1">
                <a:solidFill>
                  <a:schemeClr val="tx1"/>
                </a:solidFill>
                <a:latin typeface="Arial" charset="0"/>
                <a:cs typeface="Arial" charset="0"/>
              </a:defRPr>
            </a:lvl2pPr>
            <a:lvl3pPr marL="1143000" indent="-228600" eaLnBrk="0" hangingPunct="0">
              <a:defRPr sz="1200" i="1">
                <a:solidFill>
                  <a:schemeClr val="tx1"/>
                </a:solidFill>
                <a:latin typeface="Arial" charset="0"/>
                <a:cs typeface="Arial" charset="0"/>
              </a:defRPr>
            </a:lvl3pPr>
            <a:lvl4pPr marL="1600200" indent="-228600" eaLnBrk="0" hangingPunct="0">
              <a:defRPr sz="1200" i="1">
                <a:solidFill>
                  <a:schemeClr val="tx1"/>
                </a:solidFill>
                <a:latin typeface="Arial" charset="0"/>
                <a:cs typeface="Arial" charset="0"/>
              </a:defRPr>
            </a:lvl4pPr>
            <a:lvl5pPr marL="2057400" indent="-228600" eaLnBrk="0" hangingPunct="0">
              <a:defRPr sz="1200" i="1">
                <a:solidFill>
                  <a:schemeClr val="tx1"/>
                </a:solidFill>
                <a:latin typeface="Arial" charset="0"/>
                <a:cs typeface="Arial" charset="0"/>
              </a:defRPr>
            </a:lvl5pPr>
            <a:lvl6pPr marL="2514600" indent="-228600" eaLnBrk="0" fontAlgn="base" hangingPunct="0">
              <a:spcBef>
                <a:spcPct val="0"/>
              </a:spcBef>
              <a:spcAft>
                <a:spcPct val="0"/>
              </a:spcAft>
              <a:defRPr sz="1200" i="1">
                <a:solidFill>
                  <a:schemeClr val="tx1"/>
                </a:solidFill>
                <a:latin typeface="Arial" charset="0"/>
                <a:cs typeface="Arial" charset="0"/>
              </a:defRPr>
            </a:lvl6pPr>
            <a:lvl7pPr marL="2971800" indent="-228600" eaLnBrk="0" fontAlgn="base" hangingPunct="0">
              <a:spcBef>
                <a:spcPct val="0"/>
              </a:spcBef>
              <a:spcAft>
                <a:spcPct val="0"/>
              </a:spcAft>
              <a:defRPr sz="1200" i="1">
                <a:solidFill>
                  <a:schemeClr val="tx1"/>
                </a:solidFill>
                <a:latin typeface="Arial" charset="0"/>
                <a:cs typeface="Arial" charset="0"/>
              </a:defRPr>
            </a:lvl7pPr>
            <a:lvl8pPr marL="3429000" indent="-228600" eaLnBrk="0" fontAlgn="base" hangingPunct="0">
              <a:spcBef>
                <a:spcPct val="0"/>
              </a:spcBef>
              <a:spcAft>
                <a:spcPct val="0"/>
              </a:spcAft>
              <a:defRPr sz="1200" i="1">
                <a:solidFill>
                  <a:schemeClr val="tx1"/>
                </a:solidFill>
                <a:latin typeface="Arial" charset="0"/>
                <a:cs typeface="Arial" charset="0"/>
              </a:defRPr>
            </a:lvl8pPr>
            <a:lvl9pPr marL="3886200" indent="-228600" eaLnBrk="0" fontAlgn="base" hangingPunct="0">
              <a:spcBef>
                <a:spcPct val="0"/>
              </a:spcBef>
              <a:spcAft>
                <a:spcPct val="0"/>
              </a:spcAft>
              <a:defRPr sz="1200" i="1">
                <a:solidFill>
                  <a:schemeClr val="tx1"/>
                </a:solidFill>
                <a:latin typeface="Arial" charset="0"/>
                <a:cs typeface="Arial" charset="0"/>
              </a:defRPr>
            </a:lvl9pPr>
          </a:lstStyle>
          <a:p>
            <a:pPr eaLnBrk="1" hangingPunct="1">
              <a:defRPr/>
            </a:pPr>
            <a:r>
              <a:rPr lang="en-US" sz="600" i="0" dirty="0"/>
              <a:t>Printed 5/18/2006 3:13:26 PM</a:t>
            </a:r>
          </a:p>
        </p:txBody>
      </p:sp>
      <p:sp>
        <p:nvSpPr>
          <p:cNvPr id="1031" name="Rectangle 1027"/>
          <p:cNvSpPr>
            <a:spLocks noChangeArrowheads="1"/>
          </p:cNvSpPr>
          <p:nvPr>
            <p:custDataLst>
              <p:tags r:id="rId14"/>
            </p:custDataLst>
          </p:nvPr>
        </p:nvSpPr>
        <p:spPr bwMode="auto">
          <a:xfrm rot="5400000">
            <a:off x="4326731" y="-4328319"/>
            <a:ext cx="307976" cy="8961438"/>
          </a:xfrm>
          <a:prstGeom prst="rect">
            <a:avLst/>
          </a:prstGeom>
          <a:gradFill rotWithShape="1">
            <a:gsLst>
              <a:gs pos="0">
                <a:srgbClr val="004E8E"/>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endParaRPr lang="ru-RU" dirty="0"/>
          </a:p>
        </p:txBody>
      </p:sp>
      <p:sp>
        <p:nvSpPr>
          <p:cNvPr id="1032" name="Rectangle 3"/>
          <p:cNvSpPr>
            <a:spLocks noGrp="1" noChangeArrowheads="1"/>
          </p:cNvSpPr>
          <p:nvPr>
            <p:ph type="title"/>
          </p:nvPr>
        </p:nvSpPr>
        <p:spPr bwMode="auto">
          <a:xfrm>
            <a:off x="119064" y="258764"/>
            <a:ext cx="875982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Click to edit Master title style</a:t>
            </a:r>
          </a:p>
        </p:txBody>
      </p:sp>
      <p:sp>
        <p:nvSpPr>
          <p:cNvPr id="643074" name="pg num"/>
          <p:cNvSpPr>
            <a:spLocks noGrp="1" noChangeArrowheads="1"/>
          </p:cNvSpPr>
          <p:nvPr>
            <p:ph type="sldNum" sz="quarter" idx="4"/>
          </p:nvPr>
        </p:nvSpPr>
        <p:spPr bwMode="auto">
          <a:xfrm>
            <a:off x="6870700" y="6511925"/>
            <a:ext cx="18669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i="0">
                <a:latin typeface="Arial" charset="0"/>
                <a:cs typeface="Arial" charset="0"/>
              </a:defRPr>
            </a:lvl1pPr>
          </a:lstStyle>
          <a:p>
            <a:pPr>
              <a:defRPr/>
            </a:pPr>
            <a:fld id="{5071F517-D181-4874-B7A1-FDF73F316E9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317"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Lst>
  <p:hf hdr="0" ftr="0" dt="0"/>
  <p:txStyles>
    <p:titleStyle>
      <a:lvl1pPr algn="l" defTabSz="893668" rtl="0" eaLnBrk="0" fontAlgn="base" hangingPunct="0">
        <a:spcBef>
          <a:spcPct val="0"/>
        </a:spcBef>
        <a:spcAft>
          <a:spcPct val="0"/>
        </a:spcAft>
        <a:defRPr sz="1900" b="1">
          <a:solidFill>
            <a:schemeClr val="tx2"/>
          </a:solidFill>
          <a:latin typeface="+mj-lt"/>
          <a:ea typeface="Arial" charset="0"/>
          <a:cs typeface="+mj-cs"/>
        </a:defRPr>
      </a:lvl1pPr>
      <a:lvl2pPr algn="l" defTabSz="893668"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893668"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893668"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893668" rtl="0" eaLnBrk="0" fontAlgn="base" hangingPunct="0">
        <a:spcBef>
          <a:spcPct val="0"/>
        </a:spcBef>
        <a:spcAft>
          <a:spcPct val="0"/>
        </a:spcAft>
        <a:defRPr sz="1900" b="1">
          <a:solidFill>
            <a:schemeClr val="tx2"/>
          </a:solidFill>
          <a:latin typeface="Arial" charset="0"/>
          <a:ea typeface="Arial" charset="0"/>
          <a:cs typeface="Arial" charset="0"/>
        </a:defRPr>
      </a:lvl5pPr>
      <a:lvl6pPr marL="457053" algn="l" defTabSz="895065" rtl="0" fontAlgn="base">
        <a:spcBef>
          <a:spcPct val="0"/>
        </a:spcBef>
        <a:spcAft>
          <a:spcPct val="0"/>
        </a:spcAft>
        <a:defRPr sz="1900" b="1">
          <a:solidFill>
            <a:schemeClr val="tx2"/>
          </a:solidFill>
          <a:latin typeface="Arial" charset="0"/>
          <a:cs typeface="Arial" charset="0"/>
        </a:defRPr>
      </a:lvl6pPr>
      <a:lvl7pPr marL="914109" algn="l" defTabSz="895065" rtl="0" fontAlgn="base">
        <a:spcBef>
          <a:spcPct val="0"/>
        </a:spcBef>
        <a:spcAft>
          <a:spcPct val="0"/>
        </a:spcAft>
        <a:defRPr sz="1900" b="1">
          <a:solidFill>
            <a:schemeClr val="tx2"/>
          </a:solidFill>
          <a:latin typeface="Arial" charset="0"/>
          <a:cs typeface="Arial" charset="0"/>
        </a:defRPr>
      </a:lvl7pPr>
      <a:lvl8pPr marL="1371164" algn="l" defTabSz="895065" rtl="0" fontAlgn="base">
        <a:spcBef>
          <a:spcPct val="0"/>
        </a:spcBef>
        <a:spcAft>
          <a:spcPct val="0"/>
        </a:spcAft>
        <a:defRPr sz="1900" b="1">
          <a:solidFill>
            <a:schemeClr val="tx2"/>
          </a:solidFill>
          <a:latin typeface="Arial" charset="0"/>
          <a:cs typeface="Arial" charset="0"/>
        </a:defRPr>
      </a:lvl8pPr>
      <a:lvl9pPr marL="1828219" algn="l" defTabSz="895065" rtl="0" fontAlgn="base">
        <a:spcBef>
          <a:spcPct val="0"/>
        </a:spcBef>
        <a:spcAft>
          <a:spcPct val="0"/>
        </a:spcAft>
        <a:defRPr sz="1900" b="1">
          <a:solidFill>
            <a:schemeClr val="tx2"/>
          </a:solidFill>
          <a:latin typeface="Arial" charset="0"/>
          <a:cs typeface="Arial" charset="0"/>
        </a:defRPr>
      </a:lvl9pPr>
    </p:titleStyle>
    <p:bodyStyle>
      <a:lvl1pPr marL="341277" indent="-341277" algn="l" defTabSz="893668"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2860" indent="-141273" algn="l" defTabSz="893668"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293657" indent="-147622" algn="l" defTabSz="893668" rtl="0" eaLnBrk="0" fontAlgn="base" hangingPunct="0">
        <a:spcBef>
          <a:spcPct val="0"/>
        </a:spcBef>
        <a:spcAft>
          <a:spcPct val="0"/>
        </a:spcAft>
        <a:buChar char="–"/>
        <a:defRPr kumimoji="1" sz="1600">
          <a:solidFill>
            <a:schemeClr val="tx1"/>
          </a:solidFill>
          <a:latin typeface="+mn-lt"/>
          <a:ea typeface="Arial" charset="0"/>
          <a:cs typeface="+mn-cs"/>
        </a:defRPr>
      </a:lvl3pPr>
      <a:lvl4pPr marL="430167" indent="-133336" algn="l" defTabSz="893668"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80964" indent="-147622" algn="l" defTabSz="893668"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39483" indent="-149178" algn="l" defTabSz="895065" rtl="0" fontAlgn="base">
        <a:spcBef>
          <a:spcPct val="0"/>
        </a:spcBef>
        <a:spcAft>
          <a:spcPct val="0"/>
        </a:spcAft>
        <a:buSzPct val="75000"/>
        <a:buChar char="–"/>
        <a:defRPr sz="1600">
          <a:solidFill>
            <a:schemeClr val="tx1"/>
          </a:solidFill>
          <a:latin typeface="+mn-lt"/>
          <a:cs typeface="+mn-cs"/>
        </a:defRPr>
      </a:lvl6pPr>
      <a:lvl7pPr marL="1496536" indent="-149178" algn="l" defTabSz="895065" rtl="0" fontAlgn="base">
        <a:spcBef>
          <a:spcPct val="0"/>
        </a:spcBef>
        <a:spcAft>
          <a:spcPct val="0"/>
        </a:spcAft>
        <a:buSzPct val="75000"/>
        <a:buChar char="–"/>
        <a:defRPr sz="1600">
          <a:solidFill>
            <a:schemeClr val="tx1"/>
          </a:solidFill>
          <a:latin typeface="+mn-lt"/>
          <a:cs typeface="+mn-cs"/>
        </a:defRPr>
      </a:lvl7pPr>
      <a:lvl8pPr marL="1953592" indent="-149178" algn="l" defTabSz="895065" rtl="0" fontAlgn="base">
        <a:spcBef>
          <a:spcPct val="0"/>
        </a:spcBef>
        <a:spcAft>
          <a:spcPct val="0"/>
        </a:spcAft>
        <a:buSzPct val="75000"/>
        <a:buChar char="–"/>
        <a:defRPr sz="1600">
          <a:solidFill>
            <a:schemeClr val="tx1"/>
          </a:solidFill>
          <a:latin typeface="+mn-lt"/>
          <a:cs typeface="+mn-cs"/>
        </a:defRPr>
      </a:lvl8pPr>
      <a:lvl9pPr marL="2410647" indent="-149178" algn="l" defTabSz="895065" rtl="0" fontAlgn="base">
        <a:spcBef>
          <a:spcPct val="0"/>
        </a:spcBef>
        <a:spcAft>
          <a:spcPct val="0"/>
        </a:spcAft>
        <a:buSzPct val="75000"/>
        <a:buChar char="–"/>
        <a:defRPr sz="1600">
          <a:solidFill>
            <a:schemeClr val="tx1"/>
          </a:solidFill>
          <a:latin typeface="+mn-lt"/>
          <a:cs typeface="+mn-cs"/>
        </a:defRPr>
      </a:lvl9pPr>
    </p:bodyStyle>
    <p:otherStyle>
      <a:defPPr>
        <a:defRPr lang="ru-RU"/>
      </a:defPPr>
      <a:lvl1pPr marL="0" algn="l" defTabSz="914109" rtl="0" eaLnBrk="1" latinLnBrk="0" hangingPunct="1">
        <a:defRPr sz="1800" kern="1200">
          <a:solidFill>
            <a:schemeClr val="tx1"/>
          </a:solidFill>
          <a:latin typeface="+mn-lt"/>
          <a:ea typeface="+mn-ea"/>
          <a:cs typeface="+mn-cs"/>
        </a:defRPr>
      </a:lvl1pPr>
      <a:lvl2pPr marL="457053"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4" algn="l" defTabSz="914109" rtl="0" eaLnBrk="1" latinLnBrk="0" hangingPunct="1">
        <a:defRPr sz="1800" kern="1200">
          <a:solidFill>
            <a:schemeClr val="tx1"/>
          </a:solidFill>
          <a:latin typeface="+mn-lt"/>
          <a:ea typeface="+mn-ea"/>
          <a:cs typeface="+mn-cs"/>
        </a:defRPr>
      </a:lvl4pPr>
      <a:lvl5pPr marL="1828219"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7" algn="l" defTabSz="914109" rtl="0" eaLnBrk="1" latinLnBrk="0" hangingPunct="1">
        <a:defRPr sz="1800" kern="1200">
          <a:solidFill>
            <a:schemeClr val="tx1"/>
          </a:solidFill>
          <a:latin typeface="+mn-lt"/>
          <a:ea typeface="+mn-ea"/>
          <a:cs typeface="+mn-cs"/>
        </a:defRPr>
      </a:lvl7pPr>
      <a:lvl8pPr marL="3199382" algn="l" defTabSz="914109" rtl="0" eaLnBrk="1" latinLnBrk="0" hangingPunct="1">
        <a:defRPr sz="1800" kern="1200">
          <a:solidFill>
            <a:schemeClr val="tx1"/>
          </a:solidFill>
          <a:latin typeface="+mn-lt"/>
          <a:ea typeface="+mn-ea"/>
          <a:cs typeface="+mn-cs"/>
        </a:defRPr>
      </a:lvl8pPr>
      <a:lvl9pPr marL="3656437" algn="l" defTabSz="91410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687639" y="746125"/>
            <a:ext cx="5375275" cy="89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92" tIns="44797" rIns="89592" bIns="44797" numCol="1" anchor="ctr" anchorCtr="0" compatLnSpc="1">
            <a:prstTxWarp prst="textNoShape">
              <a:avLst/>
            </a:prstTxWarp>
          </a:bodyPr>
          <a:lstStyle/>
          <a:p>
            <a:pPr lvl="0"/>
            <a:r>
              <a:rPr lang="ru-RU"/>
              <a:t>Образец заголовка</a:t>
            </a:r>
          </a:p>
        </p:txBody>
      </p:sp>
      <p:sp>
        <p:nvSpPr>
          <p:cNvPr id="2051" name="Rectangle 3"/>
          <p:cNvSpPr>
            <a:spLocks noGrp="1" noChangeArrowheads="1"/>
          </p:cNvSpPr>
          <p:nvPr>
            <p:ph type="body" idx="1"/>
          </p:nvPr>
        </p:nvSpPr>
        <p:spPr bwMode="auto">
          <a:xfrm>
            <a:off x="2687639" y="1792288"/>
            <a:ext cx="5375275" cy="380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92" tIns="44797" rIns="89592" bIns="44797"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032" name="Rectangle 8"/>
          <p:cNvSpPr>
            <a:spLocks noGrp="1" noChangeArrowheads="1"/>
          </p:cNvSpPr>
          <p:nvPr>
            <p:ph type="dt" sz="half" idx="2"/>
          </p:nvPr>
        </p:nvSpPr>
        <p:spPr bwMode="auto">
          <a:xfrm>
            <a:off x="896939" y="5768976"/>
            <a:ext cx="1716087" cy="37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92" tIns="44797" rIns="89592" bIns="44797" numCol="1" anchor="t" anchorCtr="0" compatLnSpc="1">
            <a:prstTxWarp prst="textNoShape">
              <a:avLst/>
            </a:prstTxWarp>
          </a:bodyPr>
          <a:lstStyle>
            <a:lvl1pPr>
              <a:defRPr sz="1200" smtClean="0">
                <a:solidFill>
                  <a:srgbClr val="79551B"/>
                </a:solidFill>
                <a:latin typeface="+mn-lt"/>
              </a:defRPr>
            </a:lvl1pPr>
          </a:lstStyle>
          <a:p>
            <a:pPr>
              <a:defRPr/>
            </a:pPr>
            <a:endParaRPr lang="ru-RU" dirty="0"/>
          </a:p>
        </p:txBody>
      </p:sp>
      <p:sp>
        <p:nvSpPr>
          <p:cNvPr id="1033" name="Rectangle 9"/>
          <p:cNvSpPr>
            <a:spLocks noGrp="1" noChangeArrowheads="1"/>
          </p:cNvSpPr>
          <p:nvPr>
            <p:ph type="ftr" sz="quarter" idx="3"/>
          </p:nvPr>
        </p:nvSpPr>
        <p:spPr bwMode="auto">
          <a:xfrm>
            <a:off x="3062288" y="5768976"/>
            <a:ext cx="2836862" cy="37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92" tIns="44797" rIns="89592" bIns="44797" numCol="1" anchor="t" anchorCtr="0" compatLnSpc="1">
            <a:prstTxWarp prst="textNoShape">
              <a:avLst/>
            </a:prstTxWarp>
          </a:bodyPr>
          <a:lstStyle>
            <a:lvl1pPr algn="ctr">
              <a:defRPr sz="1200" smtClean="0">
                <a:solidFill>
                  <a:srgbClr val="79551B"/>
                </a:solidFill>
                <a:latin typeface="+mn-lt"/>
              </a:defRPr>
            </a:lvl1pPr>
          </a:lstStyle>
          <a:p>
            <a:pPr>
              <a:defRPr/>
            </a:pPr>
            <a:endParaRPr lang="ru-RU" dirty="0"/>
          </a:p>
        </p:txBody>
      </p:sp>
      <p:sp>
        <p:nvSpPr>
          <p:cNvPr id="1034" name="Rectangle 10"/>
          <p:cNvSpPr>
            <a:spLocks noGrp="1" noChangeArrowheads="1"/>
          </p:cNvSpPr>
          <p:nvPr>
            <p:ph type="sldNum" sz="quarter" idx="4"/>
          </p:nvPr>
        </p:nvSpPr>
        <p:spPr bwMode="auto">
          <a:xfrm>
            <a:off x="6348414" y="5768976"/>
            <a:ext cx="1717675" cy="37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92" tIns="44797" rIns="89592" bIns="44797" numCol="1" anchor="t" anchorCtr="0" compatLnSpc="1">
            <a:prstTxWarp prst="textNoShape">
              <a:avLst/>
            </a:prstTxWarp>
          </a:bodyPr>
          <a:lstStyle>
            <a:lvl1pPr algn="r">
              <a:defRPr sz="1200" smtClean="0">
                <a:solidFill>
                  <a:srgbClr val="79551B"/>
                </a:solidFill>
                <a:latin typeface="+mn-lt"/>
              </a:defRPr>
            </a:lvl1pPr>
          </a:lstStyle>
          <a:p>
            <a:pPr>
              <a:defRPr/>
            </a:pPr>
            <a:fld id="{CDF8F147-74EE-4384-8F41-DDF5C3743B16}" type="slidenum">
              <a:rPr lang="en-US"/>
              <a:pPr>
                <a:defRPr/>
              </a:pPr>
              <a:t>‹#›</a:t>
            </a:fld>
            <a:endParaRPr lang="en-US" dirty="0"/>
          </a:p>
        </p:txBody>
      </p:sp>
      <p:sp>
        <p:nvSpPr>
          <p:cNvPr id="2055" name="Rectangle 1040"/>
          <p:cNvSpPr>
            <a:spLocks noChangeArrowheads="1"/>
          </p:cNvSpPr>
          <p:nvPr>
            <p:custDataLst>
              <p:tags r:id="rId13"/>
            </p:custDataLst>
          </p:nvPr>
        </p:nvSpPr>
        <p:spPr bwMode="auto">
          <a:xfrm rot="10800000" flipH="1" flipV="1">
            <a:off x="1" y="425450"/>
            <a:ext cx="2046288" cy="6296025"/>
          </a:xfrm>
          <a:prstGeom prst="rect">
            <a:avLst/>
          </a:prstGeom>
          <a:solidFill>
            <a:srgbClr val="E1E2E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pPr algn="ctr">
              <a:buSzPct val="120000"/>
            </a:pPr>
            <a:endParaRPr lang="ru-RU" sz="1400" b="1" i="0" dirty="0"/>
          </a:p>
        </p:txBody>
      </p:sp>
      <p:sp>
        <p:nvSpPr>
          <p:cNvPr id="2056" name="Rectangle 1041"/>
          <p:cNvSpPr>
            <a:spLocks noChangeArrowheads="1"/>
          </p:cNvSpPr>
          <p:nvPr>
            <p:custDataLst>
              <p:tags r:id="rId14"/>
            </p:custDataLst>
          </p:nvPr>
        </p:nvSpPr>
        <p:spPr bwMode="auto">
          <a:xfrm rot="10800000" flipH="1">
            <a:off x="2020888" y="1"/>
            <a:ext cx="157162" cy="6735763"/>
          </a:xfrm>
          <a:prstGeom prst="rect">
            <a:avLst/>
          </a:prstGeom>
          <a:gradFill rotWithShape="1">
            <a:gsLst>
              <a:gs pos="0">
                <a:srgbClr val="004E8E"/>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pPr algn="ctr">
              <a:buSzPct val="120000"/>
            </a:pPr>
            <a:endParaRPr lang="ru-RU" sz="1400" b="1" i="0" dirty="0"/>
          </a:p>
        </p:txBody>
      </p:sp>
      <p:sp>
        <p:nvSpPr>
          <p:cNvPr id="2057" name="Rectangle 1042"/>
          <p:cNvSpPr>
            <a:spLocks noChangeArrowheads="1"/>
          </p:cNvSpPr>
          <p:nvPr>
            <p:custDataLst>
              <p:tags r:id="rId15"/>
            </p:custDataLst>
          </p:nvPr>
        </p:nvSpPr>
        <p:spPr bwMode="auto">
          <a:xfrm rot="5400000">
            <a:off x="4239419" y="-4252119"/>
            <a:ext cx="481013" cy="8982076"/>
          </a:xfrm>
          <a:prstGeom prst="rect">
            <a:avLst/>
          </a:prstGeom>
          <a:solidFill>
            <a:srgbClr val="004E8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pPr algn="ctr">
              <a:buSzPct val="120000"/>
            </a:pPr>
            <a:endParaRPr lang="ru-RU" sz="1400" b="1" i="0" dirty="0"/>
          </a:p>
        </p:txBody>
      </p:sp>
      <p:sp>
        <p:nvSpPr>
          <p:cNvPr id="2058" name="Rectangle 1043"/>
          <p:cNvSpPr>
            <a:spLocks noChangeArrowheads="1"/>
          </p:cNvSpPr>
          <p:nvPr>
            <p:custDataLst>
              <p:tags r:id="rId16"/>
            </p:custDataLst>
          </p:nvPr>
        </p:nvSpPr>
        <p:spPr bwMode="auto">
          <a:xfrm rot="16200000" flipV="1">
            <a:off x="4409281" y="2174081"/>
            <a:ext cx="141288" cy="8982076"/>
          </a:xfrm>
          <a:prstGeom prst="rect">
            <a:avLst/>
          </a:prstGeom>
          <a:solidFill>
            <a:srgbClr val="004E8E"/>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91410" tIns="45705" rIns="91410" bIns="45705" anchor="ctr"/>
          <a:lstStyle/>
          <a:p>
            <a:pPr algn="ctr"/>
            <a:r>
              <a:rPr lang="ru-RU" sz="1000" b="1" i="0" dirty="0">
                <a:solidFill>
                  <a:srgbClr val="000000"/>
                </a:solidFill>
              </a:rPr>
              <a:t> </a:t>
            </a:r>
          </a:p>
        </p:txBody>
      </p:sp>
    </p:spTree>
  </p:cSld>
  <p:clrMap bg1="dk2" tx1="lt1" bg2="dk1" tx2="lt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 id="2147484322" r:id="rId5"/>
    <p:sldLayoutId id="2147484323" r:id="rId6"/>
    <p:sldLayoutId id="2147484324" r:id="rId7"/>
    <p:sldLayoutId id="2147484325" r:id="rId8"/>
    <p:sldLayoutId id="2147484326" r:id="rId9"/>
    <p:sldLayoutId id="2147484327" r:id="rId10"/>
    <p:sldLayoutId id="2147484328" r:id="rId11"/>
  </p:sldLayoutIdLst>
  <p:hf hdr="0" ftr="0" dt="0"/>
  <p:txStyles>
    <p:titleStyle>
      <a:lvl1pPr algn="l" rtl="0" fontAlgn="base">
        <a:spcBef>
          <a:spcPct val="0"/>
        </a:spcBef>
        <a:spcAft>
          <a:spcPct val="0"/>
        </a:spcAft>
        <a:defRPr sz="3100">
          <a:solidFill>
            <a:srgbClr val="79551B"/>
          </a:solidFill>
          <a:latin typeface="+mj-lt"/>
          <a:ea typeface="+mj-ea"/>
          <a:cs typeface="+mj-cs"/>
        </a:defRPr>
      </a:lvl1pPr>
      <a:lvl2pPr algn="l" rtl="0" fontAlgn="base">
        <a:spcBef>
          <a:spcPct val="0"/>
        </a:spcBef>
        <a:spcAft>
          <a:spcPct val="0"/>
        </a:spcAft>
        <a:defRPr sz="3100">
          <a:solidFill>
            <a:srgbClr val="79551B"/>
          </a:solidFill>
          <a:latin typeface="Palatino Linotype" pitchFamily="18" charset="0"/>
        </a:defRPr>
      </a:lvl2pPr>
      <a:lvl3pPr algn="l" rtl="0" fontAlgn="base">
        <a:spcBef>
          <a:spcPct val="0"/>
        </a:spcBef>
        <a:spcAft>
          <a:spcPct val="0"/>
        </a:spcAft>
        <a:defRPr sz="3100">
          <a:solidFill>
            <a:srgbClr val="79551B"/>
          </a:solidFill>
          <a:latin typeface="Palatino Linotype" pitchFamily="18" charset="0"/>
        </a:defRPr>
      </a:lvl3pPr>
      <a:lvl4pPr algn="l" rtl="0" fontAlgn="base">
        <a:spcBef>
          <a:spcPct val="0"/>
        </a:spcBef>
        <a:spcAft>
          <a:spcPct val="0"/>
        </a:spcAft>
        <a:defRPr sz="3100">
          <a:solidFill>
            <a:srgbClr val="79551B"/>
          </a:solidFill>
          <a:latin typeface="Palatino Linotype" pitchFamily="18" charset="0"/>
        </a:defRPr>
      </a:lvl4pPr>
      <a:lvl5pPr algn="l" rtl="0" fontAlgn="base">
        <a:spcBef>
          <a:spcPct val="0"/>
        </a:spcBef>
        <a:spcAft>
          <a:spcPct val="0"/>
        </a:spcAft>
        <a:defRPr sz="3100">
          <a:solidFill>
            <a:srgbClr val="79551B"/>
          </a:solidFill>
          <a:latin typeface="Palatino Linotype" pitchFamily="18" charset="0"/>
        </a:defRPr>
      </a:lvl5pPr>
      <a:lvl6pPr marL="447962" algn="l" rtl="0" eaLnBrk="1" fontAlgn="base" hangingPunct="1">
        <a:spcBef>
          <a:spcPct val="0"/>
        </a:spcBef>
        <a:spcAft>
          <a:spcPct val="0"/>
        </a:spcAft>
        <a:defRPr sz="3100">
          <a:solidFill>
            <a:srgbClr val="79551B"/>
          </a:solidFill>
          <a:latin typeface="Palatino Linotype" pitchFamily="18" charset="0"/>
        </a:defRPr>
      </a:lvl6pPr>
      <a:lvl7pPr marL="895922" algn="l" rtl="0" eaLnBrk="1" fontAlgn="base" hangingPunct="1">
        <a:spcBef>
          <a:spcPct val="0"/>
        </a:spcBef>
        <a:spcAft>
          <a:spcPct val="0"/>
        </a:spcAft>
        <a:defRPr sz="3100">
          <a:solidFill>
            <a:srgbClr val="79551B"/>
          </a:solidFill>
          <a:latin typeface="Palatino Linotype" pitchFamily="18" charset="0"/>
        </a:defRPr>
      </a:lvl7pPr>
      <a:lvl8pPr marL="1343884" algn="l" rtl="0" eaLnBrk="1" fontAlgn="base" hangingPunct="1">
        <a:spcBef>
          <a:spcPct val="0"/>
        </a:spcBef>
        <a:spcAft>
          <a:spcPct val="0"/>
        </a:spcAft>
        <a:defRPr sz="3100">
          <a:solidFill>
            <a:srgbClr val="79551B"/>
          </a:solidFill>
          <a:latin typeface="Palatino Linotype" pitchFamily="18" charset="0"/>
        </a:defRPr>
      </a:lvl8pPr>
      <a:lvl9pPr marL="1791844" algn="l" rtl="0" eaLnBrk="1" fontAlgn="base" hangingPunct="1">
        <a:spcBef>
          <a:spcPct val="0"/>
        </a:spcBef>
        <a:spcAft>
          <a:spcPct val="0"/>
        </a:spcAft>
        <a:defRPr sz="3100">
          <a:solidFill>
            <a:srgbClr val="79551B"/>
          </a:solidFill>
          <a:latin typeface="Palatino Linotype" pitchFamily="18" charset="0"/>
        </a:defRPr>
      </a:lvl9pPr>
    </p:titleStyle>
    <p:bodyStyle>
      <a:lvl1pPr marL="334928" indent="-334928" algn="l" rtl="0" fontAlgn="base">
        <a:spcBef>
          <a:spcPct val="20000"/>
        </a:spcBef>
        <a:spcAft>
          <a:spcPct val="0"/>
        </a:spcAft>
        <a:buChar char="•"/>
        <a:defRPr sz="2700">
          <a:solidFill>
            <a:srgbClr val="79551B"/>
          </a:solidFill>
          <a:latin typeface="+mn-lt"/>
          <a:ea typeface="+mn-ea"/>
          <a:cs typeface="+mn-cs"/>
        </a:defRPr>
      </a:lvl1pPr>
      <a:lvl2pPr marL="726998" indent="-279371" algn="l" rtl="0" fontAlgn="base">
        <a:spcBef>
          <a:spcPct val="20000"/>
        </a:spcBef>
        <a:spcAft>
          <a:spcPct val="0"/>
        </a:spcAft>
        <a:buChar char="–"/>
        <a:defRPr sz="2400">
          <a:solidFill>
            <a:srgbClr val="79551B"/>
          </a:solidFill>
          <a:latin typeface="+mn-lt"/>
        </a:defRPr>
      </a:lvl2pPr>
      <a:lvl3pPr marL="1119070" indent="-223814" algn="l" rtl="0" fontAlgn="base">
        <a:spcBef>
          <a:spcPct val="20000"/>
        </a:spcBef>
        <a:spcAft>
          <a:spcPct val="0"/>
        </a:spcAft>
        <a:buChar char="•"/>
        <a:defRPr sz="2000">
          <a:solidFill>
            <a:srgbClr val="79551B"/>
          </a:solidFill>
          <a:latin typeface="+mn-lt"/>
        </a:defRPr>
      </a:lvl3pPr>
      <a:lvl4pPr marL="1566697" indent="-223814" algn="l" rtl="0" fontAlgn="base">
        <a:spcBef>
          <a:spcPct val="20000"/>
        </a:spcBef>
        <a:spcAft>
          <a:spcPct val="0"/>
        </a:spcAft>
        <a:buChar char="–"/>
        <a:defRPr>
          <a:solidFill>
            <a:srgbClr val="79551B"/>
          </a:solidFill>
          <a:latin typeface="+mn-lt"/>
        </a:defRPr>
      </a:lvl4pPr>
      <a:lvl5pPr marL="2014324" indent="-223814" algn="l" rtl="0" fontAlgn="base">
        <a:spcBef>
          <a:spcPct val="20000"/>
        </a:spcBef>
        <a:spcAft>
          <a:spcPct val="0"/>
        </a:spcAft>
        <a:buChar char="»"/>
        <a:defRPr sz="1600">
          <a:solidFill>
            <a:srgbClr val="79551B"/>
          </a:solidFill>
          <a:latin typeface="+mn-lt"/>
        </a:defRPr>
      </a:lvl5pPr>
      <a:lvl6pPr marL="2463785" indent="-223980" algn="l" rtl="0" eaLnBrk="1" fontAlgn="base" hangingPunct="1">
        <a:spcBef>
          <a:spcPct val="20000"/>
        </a:spcBef>
        <a:spcAft>
          <a:spcPct val="0"/>
        </a:spcAft>
        <a:buChar char="»"/>
        <a:defRPr sz="1600">
          <a:solidFill>
            <a:srgbClr val="79551B"/>
          </a:solidFill>
          <a:latin typeface="+mn-lt"/>
        </a:defRPr>
      </a:lvl6pPr>
      <a:lvl7pPr marL="2911747" indent="-223980" algn="l" rtl="0" eaLnBrk="1" fontAlgn="base" hangingPunct="1">
        <a:spcBef>
          <a:spcPct val="20000"/>
        </a:spcBef>
        <a:spcAft>
          <a:spcPct val="0"/>
        </a:spcAft>
        <a:buChar char="»"/>
        <a:defRPr sz="1600">
          <a:solidFill>
            <a:srgbClr val="79551B"/>
          </a:solidFill>
          <a:latin typeface="+mn-lt"/>
        </a:defRPr>
      </a:lvl7pPr>
      <a:lvl8pPr marL="3359708" indent="-223980" algn="l" rtl="0" eaLnBrk="1" fontAlgn="base" hangingPunct="1">
        <a:spcBef>
          <a:spcPct val="20000"/>
        </a:spcBef>
        <a:spcAft>
          <a:spcPct val="0"/>
        </a:spcAft>
        <a:buChar char="»"/>
        <a:defRPr sz="1600">
          <a:solidFill>
            <a:srgbClr val="79551B"/>
          </a:solidFill>
          <a:latin typeface="+mn-lt"/>
        </a:defRPr>
      </a:lvl8pPr>
      <a:lvl9pPr marL="3807668" indent="-223980" algn="l" rtl="0" eaLnBrk="1" fontAlgn="base" hangingPunct="1">
        <a:spcBef>
          <a:spcPct val="20000"/>
        </a:spcBef>
        <a:spcAft>
          <a:spcPct val="0"/>
        </a:spcAft>
        <a:buChar char="»"/>
        <a:defRPr sz="1600">
          <a:solidFill>
            <a:srgbClr val="79551B"/>
          </a:solidFill>
          <a:latin typeface="+mn-lt"/>
        </a:defRPr>
      </a:lvl9pPr>
    </p:bodyStyle>
    <p:otherStyle>
      <a:defPPr>
        <a:defRPr lang="ru-RU"/>
      </a:defPPr>
      <a:lvl1pPr marL="0" algn="l" defTabSz="895922" rtl="0" eaLnBrk="1" latinLnBrk="0" hangingPunct="1">
        <a:defRPr sz="1800" kern="1200">
          <a:solidFill>
            <a:schemeClr val="tx1"/>
          </a:solidFill>
          <a:latin typeface="+mn-lt"/>
          <a:ea typeface="+mn-ea"/>
          <a:cs typeface="+mn-cs"/>
        </a:defRPr>
      </a:lvl1pPr>
      <a:lvl2pPr marL="447962" algn="l" defTabSz="895922" rtl="0" eaLnBrk="1" latinLnBrk="0" hangingPunct="1">
        <a:defRPr sz="1800" kern="1200">
          <a:solidFill>
            <a:schemeClr val="tx1"/>
          </a:solidFill>
          <a:latin typeface="+mn-lt"/>
          <a:ea typeface="+mn-ea"/>
          <a:cs typeface="+mn-cs"/>
        </a:defRPr>
      </a:lvl2pPr>
      <a:lvl3pPr marL="895922" algn="l" defTabSz="895922" rtl="0" eaLnBrk="1" latinLnBrk="0" hangingPunct="1">
        <a:defRPr sz="1800" kern="1200">
          <a:solidFill>
            <a:schemeClr val="tx1"/>
          </a:solidFill>
          <a:latin typeface="+mn-lt"/>
          <a:ea typeface="+mn-ea"/>
          <a:cs typeface="+mn-cs"/>
        </a:defRPr>
      </a:lvl3pPr>
      <a:lvl4pPr marL="1343884" algn="l" defTabSz="895922" rtl="0" eaLnBrk="1" latinLnBrk="0" hangingPunct="1">
        <a:defRPr sz="1800" kern="1200">
          <a:solidFill>
            <a:schemeClr val="tx1"/>
          </a:solidFill>
          <a:latin typeface="+mn-lt"/>
          <a:ea typeface="+mn-ea"/>
          <a:cs typeface="+mn-cs"/>
        </a:defRPr>
      </a:lvl4pPr>
      <a:lvl5pPr marL="1791844" algn="l" defTabSz="895922" rtl="0" eaLnBrk="1" latinLnBrk="0" hangingPunct="1">
        <a:defRPr sz="1800" kern="1200">
          <a:solidFill>
            <a:schemeClr val="tx1"/>
          </a:solidFill>
          <a:latin typeface="+mn-lt"/>
          <a:ea typeface="+mn-ea"/>
          <a:cs typeface="+mn-cs"/>
        </a:defRPr>
      </a:lvl5pPr>
      <a:lvl6pPr marL="2239806" algn="l" defTabSz="895922" rtl="0" eaLnBrk="1" latinLnBrk="0" hangingPunct="1">
        <a:defRPr sz="1800" kern="1200">
          <a:solidFill>
            <a:schemeClr val="tx1"/>
          </a:solidFill>
          <a:latin typeface="+mn-lt"/>
          <a:ea typeface="+mn-ea"/>
          <a:cs typeface="+mn-cs"/>
        </a:defRPr>
      </a:lvl6pPr>
      <a:lvl7pPr marL="2687766" algn="l" defTabSz="895922" rtl="0" eaLnBrk="1" latinLnBrk="0" hangingPunct="1">
        <a:defRPr sz="1800" kern="1200">
          <a:solidFill>
            <a:schemeClr val="tx1"/>
          </a:solidFill>
          <a:latin typeface="+mn-lt"/>
          <a:ea typeface="+mn-ea"/>
          <a:cs typeface="+mn-cs"/>
        </a:defRPr>
      </a:lvl7pPr>
      <a:lvl8pPr marL="3135728" algn="l" defTabSz="895922" rtl="0" eaLnBrk="1" latinLnBrk="0" hangingPunct="1">
        <a:defRPr sz="1800" kern="1200">
          <a:solidFill>
            <a:schemeClr val="tx1"/>
          </a:solidFill>
          <a:latin typeface="+mn-lt"/>
          <a:ea typeface="+mn-ea"/>
          <a:cs typeface="+mn-cs"/>
        </a:defRPr>
      </a:lvl8pPr>
      <a:lvl9pPr marL="3583689" algn="l" defTabSz="895922"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687639" y="746125"/>
            <a:ext cx="5375275" cy="89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601" tIns="44802" rIns="89601" bIns="44802" numCol="1" anchor="ctr" anchorCtr="0" compatLnSpc="1">
            <a:prstTxWarp prst="textNoShape">
              <a:avLst/>
            </a:prstTxWarp>
          </a:bodyPr>
          <a:lstStyle/>
          <a:p>
            <a:pPr lvl="0"/>
            <a:r>
              <a:rPr lang="ru-RU"/>
              <a:t>Образец заголовка</a:t>
            </a:r>
          </a:p>
        </p:txBody>
      </p:sp>
      <p:sp>
        <p:nvSpPr>
          <p:cNvPr id="3075" name="Rectangle 3"/>
          <p:cNvSpPr>
            <a:spLocks noGrp="1" noChangeArrowheads="1"/>
          </p:cNvSpPr>
          <p:nvPr>
            <p:ph type="body" idx="1"/>
          </p:nvPr>
        </p:nvSpPr>
        <p:spPr bwMode="auto">
          <a:xfrm>
            <a:off x="2687639" y="1792288"/>
            <a:ext cx="5375275" cy="380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601" tIns="44802" rIns="89601" bIns="44802"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032" name="Rectangle 8"/>
          <p:cNvSpPr>
            <a:spLocks noGrp="1" noChangeArrowheads="1"/>
          </p:cNvSpPr>
          <p:nvPr>
            <p:ph type="dt" sz="half" idx="2"/>
          </p:nvPr>
        </p:nvSpPr>
        <p:spPr bwMode="auto">
          <a:xfrm>
            <a:off x="896939" y="5768976"/>
            <a:ext cx="1716087" cy="37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601" tIns="44802" rIns="89601" bIns="44802" numCol="1" anchor="t" anchorCtr="0" compatLnSpc="1">
            <a:prstTxWarp prst="textNoShape">
              <a:avLst/>
            </a:prstTxWarp>
          </a:bodyPr>
          <a:lstStyle>
            <a:lvl1pPr>
              <a:defRPr sz="1200" smtClean="0">
                <a:solidFill>
                  <a:srgbClr val="79551B"/>
                </a:solidFill>
                <a:latin typeface="+mn-lt"/>
              </a:defRPr>
            </a:lvl1pPr>
          </a:lstStyle>
          <a:p>
            <a:pPr>
              <a:defRPr/>
            </a:pPr>
            <a:endParaRPr lang="ru-RU" dirty="0"/>
          </a:p>
        </p:txBody>
      </p:sp>
      <p:sp>
        <p:nvSpPr>
          <p:cNvPr id="1033" name="Rectangle 9"/>
          <p:cNvSpPr>
            <a:spLocks noGrp="1" noChangeArrowheads="1"/>
          </p:cNvSpPr>
          <p:nvPr>
            <p:ph type="ftr" sz="quarter" idx="3"/>
          </p:nvPr>
        </p:nvSpPr>
        <p:spPr bwMode="auto">
          <a:xfrm>
            <a:off x="3062288" y="5768976"/>
            <a:ext cx="2836862" cy="37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601" tIns="44802" rIns="89601" bIns="44802" numCol="1" anchor="t" anchorCtr="0" compatLnSpc="1">
            <a:prstTxWarp prst="textNoShape">
              <a:avLst/>
            </a:prstTxWarp>
          </a:bodyPr>
          <a:lstStyle>
            <a:lvl1pPr algn="ctr">
              <a:defRPr sz="1200" smtClean="0">
                <a:solidFill>
                  <a:srgbClr val="79551B"/>
                </a:solidFill>
                <a:latin typeface="+mn-lt"/>
              </a:defRPr>
            </a:lvl1pPr>
          </a:lstStyle>
          <a:p>
            <a:pPr>
              <a:defRPr/>
            </a:pPr>
            <a:endParaRPr lang="ru-RU" dirty="0"/>
          </a:p>
        </p:txBody>
      </p:sp>
      <p:sp>
        <p:nvSpPr>
          <p:cNvPr id="1034" name="Rectangle 10"/>
          <p:cNvSpPr>
            <a:spLocks noGrp="1" noChangeArrowheads="1"/>
          </p:cNvSpPr>
          <p:nvPr>
            <p:ph type="sldNum" sz="quarter" idx="4"/>
          </p:nvPr>
        </p:nvSpPr>
        <p:spPr bwMode="auto">
          <a:xfrm>
            <a:off x="6348414" y="5768976"/>
            <a:ext cx="1717675" cy="37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601" tIns="44802" rIns="89601" bIns="44802" numCol="1" anchor="t" anchorCtr="0" compatLnSpc="1">
            <a:prstTxWarp prst="textNoShape">
              <a:avLst/>
            </a:prstTxWarp>
          </a:bodyPr>
          <a:lstStyle>
            <a:lvl1pPr algn="r">
              <a:defRPr sz="1200" smtClean="0">
                <a:solidFill>
                  <a:srgbClr val="79551B"/>
                </a:solidFill>
                <a:latin typeface="+mn-lt"/>
              </a:defRPr>
            </a:lvl1pPr>
          </a:lstStyle>
          <a:p>
            <a:pPr>
              <a:defRPr/>
            </a:pPr>
            <a:fld id="{A868308A-F174-4EF8-A209-3DA815EE92F4}" type="slidenum">
              <a:rPr lang="en-US"/>
              <a:pPr>
                <a:defRPr/>
              </a:pPr>
              <a:t>‹#›</a:t>
            </a:fld>
            <a:endParaRPr lang="en-US" dirty="0"/>
          </a:p>
        </p:txBody>
      </p:sp>
      <p:sp>
        <p:nvSpPr>
          <p:cNvPr id="3079" name="Rectangle 1040"/>
          <p:cNvSpPr>
            <a:spLocks noChangeArrowheads="1"/>
          </p:cNvSpPr>
          <p:nvPr>
            <p:custDataLst>
              <p:tags r:id="rId13"/>
            </p:custDataLst>
          </p:nvPr>
        </p:nvSpPr>
        <p:spPr bwMode="auto">
          <a:xfrm rot="10800000" flipH="1" flipV="1">
            <a:off x="1" y="425450"/>
            <a:ext cx="2046288" cy="6296025"/>
          </a:xfrm>
          <a:prstGeom prst="rect">
            <a:avLst/>
          </a:prstGeom>
          <a:solidFill>
            <a:srgbClr val="E1E2E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pPr algn="ctr">
              <a:buSzPct val="120000"/>
            </a:pPr>
            <a:endParaRPr lang="ru-RU" sz="1400" b="1" i="0" dirty="0"/>
          </a:p>
        </p:txBody>
      </p:sp>
      <p:sp>
        <p:nvSpPr>
          <p:cNvPr id="3080" name="Rectangle 1041"/>
          <p:cNvSpPr>
            <a:spLocks noChangeArrowheads="1"/>
          </p:cNvSpPr>
          <p:nvPr>
            <p:custDataLst>
              <p:tags r:id="rId14"/>
            </p:custDataLst>
          </p:nvPr>
        </p:nvSpPr>
        <p:spPr bwMode="auto">
          <a:xfrm rot="10800000" flipH="1">
            <a:off x="2020888" y="1"/>
            <a:ext cx="157162" cy="6735763"/>
          </a:xfrm>
          <a:prstGeom prst="rect">
            <a:avLst/>
          </a:prstGeom>
          <a:gradFill rotWithShape="1">
            <a:gsLst>
              <a:gs pos="0">
                <a:srgbClr val="004E8E"/>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pPr algn="ctr">
              <a:buSzPct val="120000"/>
            </a:pPr>
            <a:endParaRPr lang="ru-RU" sz="1400" b="1" i="0" dirty="0"/>
          </a:p>
        </p:txBody>
      </p:sp>
      <p:sp>
        <p:nvSpPr>
          <p:cNvPr id="3081" name="Rectangle 1042"/>
          <p:cNvSpPr>
            <a:spLocks noChangeArrowheads="1"/>
          </p:cNvSpPr>
          <p:nvPr>
            <p:custDataLst>
              <p:tags r:id="rId15"/>
            </p:custDataLst>
          </p:nvPr>
        </p:nvSpPr>
        <p:spPr bwMode="auto">
          <a:xfrm rot="5400000">
            <a:off x="4239419" y="-4252119"/>
            <a:ext cx="481013" cy="8982076"/>
          </a:xfrm>
          <a:prstGeom prst="rect">
            <a:avLst/>
          </a:prstGeom>
          <a:solidFill>
            <a:srgbClr val="004E8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10" tIns="45705" rIns="91410" bIns="45705" anchor="ctr"/>
          <a:lstStyle/>
          <a:p>
            <a:pPr algn="ctr">
              <a:buSzPct val="120000"/>
            </a:pPr>
            <a:endParaRPr lang="ru-RU" sz="1400" b="1" i="0" dirty="0"/>
          </a:p>
        </p:txBody>
      </p:sp>
      <p:sp>
        <p:nvSpPr>
          <p:cNvPr id="3082" name="Rectangle 1043"/>
          <p:cNvSpPr>
            <a:spLocks noChangeArrowheads="1"/>
          </p:cNvSpPr>
          <p:nvPr>
            <p:custDataLst>
              <p:tags r:id="rId16"/>
            </p:custDataLst>
          </p:nvPr>
        </p:nvSpPr>
        <p:spPr bwMode="auto">
          <a:xfrm rot="16200000" flipV="1">
            <a:off x="4409281" y="2174081"/>
            <a:ext cx="141288" cy="8982076"/>
          </a:xfrm>
          <a:prstGeom prst="rect">
            <a:avLst/>
          </a:prstGeom>
          <a:solidFill>
            <a:srgbClr val="004E8E"/>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91410" tIns="45705" rIns="91410" bIns="45705" anchor="ctr"/>
          <a:lstStyle/>
          <a:p>
            <a:pPr algn="ctr"/>
            <a:r>
              <a:rPr lang="ru-RU" sz="1000" b="1" i="0" dirty="0">
                <a:solidFill>
                  <a:srgbClr val="000000"/>
                </a:solidFill>
              </a:rPr>
              <a:t> </a:t>
            </a:r>
          </a:p>
        </p:txBody>
      </p:sp>
    </p:spTree>
  </p:cSld>
  <p:clrMap bg1="dk2" tx1="lt1" bg2="dk1" tx2="lt2" accent1="accent1" accent2="accent2" accent3="accent3" accent4="accent4" accent5="accent5" accent6="accent6" hlink="hlink" folHlink="folHlink"/>
  <p:sldLayoutIdLst>
    <p:sldLayoutId id="2147484329" r:id="rId1"/>
    <p:sldLayoutId id="2147484330" r:id="rId2"/>
    <p:sldLayoutId id="2147484331" r:id="rId3"/>
    <p:sldLayoutId id="2147484332" r:id="rId4"/>
    <p:sldLayoutId id="2147484333" r:id="rId5"/>
    <p:sldLayoutId id="2147484334" r:id="rId6"/>
    <p:sldLayoutId id="2147484335" r:id="rId7"/>
    <p:sldLayoutId id="2147484336" r:id="rId8"/>
    <p:sldLayoutId id="2147484337" r:id="rId9"/>
    <p:sldLayoutId id="2147484338" r:id="rId10"/>
    <p:sldLayoutId id="2147484339" r:id="rId11"/>
  </p:sldLayoutIdLst>
  <p:hf hdr="0" ftr="0" dt="0"/>
  <p:txStyles>
    <p:titleStyle>
      <a:lvl1pPr algn="l" rtl="0" fontAlgn="base">
        <a:spcBef>
          <a:spcPct val="0"/>
        </a:spcBef>
        <a:spcAft>
          <a:spcPct val="0"/>
        </a:spcAft>
        <a:defRPr sz="3100">
          <a:solidFill>
            <a:srgbClr val="79551B"/>
          </a:solidFill>
          <a:latin typeface="+mj-lt"/>
          <a:ea typeface="+mj-ea"/>
          <a:cs typeface="+mj-cs"/>
        </a:defRPr>
      </a:lvl1pPr>
      <a:lvl2pPr algn="l" rtl="0" fontAlgn="base">
        <a:spcBef>
          <a:spcPct val="0"/>
        </a:spcBef>
        <a:spcAft>
          <a:spcPct val="0"/>
        </a:spcAft>
        <a:defRPr sz="3100">
          <a:solidFill>
            <a:srgbClr val="79551B"/>
          </a:solidFill>
          <a:latin typeface="Palatino Linotype" pitchFamily="18" charset="0"/>
        </a:defRPr>
      </a:lvl2pPr>
      <a:lvl3pPr algn="l" rtl="0" fontAlgn="base">
        <a:spcBef>
          <a:spcPct val="0"/>
        </a:spcBef>
        <a:spcAft>
          <a:spcPct val="0"/>
        </a:spcAft>
        <a:defRPr sz="3100">
          <a:solidFill>
            <a:srgbClr val="79551B"/>
          </a:solidFill>
          <a:latin typeface="Palatino Linotype" pitchFamily="18" charset="0"/>
        </a:defRPr>
      </a:lvl3pPr>
      <a:lvl4pPr algn="l" rtl="0" fontAlgn="base">
        <a:spcBef>
          <a:spcPct val="0"/>
        </a:spcBef>
        <a:spcAft>
          <a:spcPct val="0"/>
        </a:spcAft>
        <a:defRPr sz="3100">
          <a:solidFill>
            <a:srgbClr val="79551B"/>
          </a:solidFill>
          <a:latin typeface="Palatino Linotype" pitchFamily="18" charset="0"/>
        </a:defRPr>
      </a:lvl4pPr>
      <a:lvl5pPr algn="l" rtl="0" fontAlgn="base">
        <a:spcBef>
          <a:spcPct val="0"/>
        </a:spcBef>
        <a:spcAft>
          <a:spcPct val="0"/>
        </a:spcAft>
        <a:defRPr sz="3100">
          <a:solidFill>
            <a:srgbClr val="79551B"/>
          </a:solidFill>
          <a:latin typeface="Palatino Linotype" pitchFamily="18" charset="0"/>
        </a:defRPr>
      </a:lvl5pPr>
      <a:lvl6pPr marL="448009" algn="l" rtl="0" eaLnBrk="1" fontAlgn="base" hangingPunct="1">
        <a:spcBef>
          <a:spcPct val="0"/>
        </a:spcBef>
        <a:spcAft>
          <a:spcPct val="0"/>
        </a:spcAft>
        <a:defRPr sz="3100">
          <a:solidFill>
            <a:srgbClr val="79551B"/>
          </a:solidFill>
          <a:latin typeface="Palatino Linotype" pitchFamily="18" charset="0"/>
        </a:defRPr>
      </a:lvl6pPr>
      <a:lvl7pPr marL="896017" algn="l" rtl="0" eaLnBrk="1" fontAlgn="base" hangingPunct="1">
        <a:spcBef>
          <a:spcPct val="0"/>
        </a:spcBef>
        <a:spcAft>
          <a:spcPct val="0"/>
        </a:spcAft>
        <a:defRPr sz="3100">
          <a:solidFill>
            <a:srgbClr val="79551B"/>
          </a:solidFill>
          <a:latin typeface="Palatino Linotype" pitchFamily="18" charset="0"/>
        </a:defRPr>
      </a:lvl7pPr>
      <a:lvl8pPr marL="1344026" algn="l" rtl="0" eaLnBrk="1" fontAlgn="base" hangingPunct="1">
        <a:spcBef>
          <a:spcPct val="0"/>
        </a:spcBef>
        <a:spcAft>
          <a:spcPct val="0"/>
        </a:spcAft>
        <a:defRPr sz="3100">
          <a:solidFill>
            <a:srgbClr val="79551B"/>
          </a:solidFill>
          <a:latin typeface="Palatino Linotype" pitchFamily="18" charset="0"/>
        </a:defRPr>
      </a:lvl8pPr>
      <a:lvl9pPr marL="1792034" algn="l" rtl="0" eaLnBrk="1" fontAlgn="base" hangingPunct="1">
        <a:spcBef>
          <a:spcPct val="0"/>
        </a:spcBef>
        <a:spcAft>
          <a:spcPct val="0"/>
        </a:spcAft>
        <a:defRPr sz="3100">
          <a:solidFill>
            <a:srgbClr val="79551B"/>
          </a:solidFill>
          <a:latin typeface="Palatino Linotype" pitchFamily="18" charset="0"/>
        </a:defRPr>
      </a:lvl9pPr>
    </p:titleStyle>
    <p:bodyStyle>
      <a:lvl1pPr marL="334928" indent="-334928" algn="l" rtl="0" fontAlgn="base">
        <a:spcBef>
          <a:spcPct val="20000"/>
        </a:spcBef>
        <a:spcAft>
          <a:spcPct val="0"/>
        </a:spcAft>
        <a:buChar char="•"/>
        <a:defRPr sz="2700">
          <a:solidFill>
            <a:srgbClr val="79551B"/>
          </a:solidFill>
          <a:latin typeface="+mn-lt"/>
          <a:ea typeface="+mn-ea"/>
          <a:cs typeface="+mn-cs"/>
        </a:defRPr>
      </a:lvl1pPr>
      <a:lvl2pPr marL="726998" indent="-279371" algn="l" rtl="0" fontAlgn="base">
        <a:spcBef>
          <a:spcPct val="20000"/>
        </a:spcBef>
        <a:spcAft>
          <a:spcPct val="0"/>
        </a:spcAft>
        <a:buChar char="–"/>
        <a:defRPr sz="2400">
          <a:solidFill>
            <a:srgbClr val="79551B"/>
          </a:solidFill>
          <a:latin typeface="+mn-lt"/>
        </a:defRPr>
      </a:lvl2pPr>
      <a:lvl3pPr marL="1119070" indent="-223814" algn="l" rtl="0" fontAlgn="base">
        <a:spcBef>
          <a:spcPct val="20000"/>
        </a:spcBef>
        <a:spcAft>
          <a:spcPct val="0"/>
        </a:spcAft>
        <a:buChar char="•"/>
        <a:defRPr sz="2000">
          <a:solidFill>
            <a:srgbClr val="79551B"/>
          </a:solidFill>
          <a:latin typeface="+mn-lt"/>
        </a:defRPr>
      </a:lvl3pPr>
      <a:lvl4pPr marL="1566697" indent="-223814" algn="l" rtl="0" fontAlgn="base">
        <a:spcBef>
          <a:spcPct val="20000"/>
        </a:spcBef>
        <a:spcAft>
          <a:spcPct val="0"/>
        </a:spcAft>
        <a:buChar char="–"/>
        <a:defRPr>
          <a:solidFill>
            <a:srgbClr val="79551B"/>
          </a:solidFill>
          <a:latin typeface="+mn-lt"/>
        </a:defRPr>
      </a:lvl4pPr>
      <a:lvl5pPr marL="2015911" indent="-223814" algn="l" rtl="0" fontAlgn="base">
        <a:spcBef>
          <a:spcPct val="20000"/>
        </a:spcBef>
        <a:spcAft>
          <a:spcPct val="0"/>
        </a:spcAft>
        <a:buChar char="»"/>
        <a:defRPr sz="1600">
          <a:solidFill>
            <a:srgbClr val="79551B"/>
          </a:solidFill>
          <a:latin typeface="+mn-lt"/>
        </a:defRPr>
      </a:lvl5pPr>
      <a:lvl6pPr marL="2464046" indent="-224004" algn="l" rtl="0" eaLnBrk="1" fontAlgn="base" hangingPunct="1">
        <a:spcBef>
          <a:spcPct val="20000"/>
        </a:spcBef>
        <a:spcAft>
          <a:spcPct val="0"/>
        </a:spcAft>
        <a:buChar char="»"/>
        <a:defRPr sz="1600">
          <a:solidFill>
            <a:srgbClr val="79551B"/>
          </a:solidFill>
          <a:latin typeface="+mn-lt"/>
        </a:defRPr>
      </a:lvl6pPr>
      <a:lvl7pPr marL="2912055" indent="-224004" algn="l" rtl="0" eaLnBrk="1" fontAlgn="base" hangingPunct="1">
        <a:spcBef>
          <a:spcPct val="20000"/>
        </a:spcBef>
        <a:spcAft>
          <a:spcPct val="0"/>
        </a:spcAft>
        <a:buChar char="»"/>
        <a:defRPr sz="1600">
          <a:solidFill>
            <a:srgbClr val="79551B"/>
          </a:solidFill>
          <a:latin typeface="+mn-lt"/>
        </a:defRPr>
      </a:lvl7pPr>
      <a:lvl8pPr marL="3360064" indent="-224004" algn="l" rtl="0" eaLnBrk="1" fontAlgn="base" hangingPunct="1">
        <a:spcBef>
          <a:spcPct val="20000"/>
        </a:spcBef>
        <a:spcAft>
          <a:spcPct val="0"/>
        </a:spcAft>
        <a:buChar char="»"/>
        <a:defRPr sz="1600">
          <a:solidFill>
            <a:srgbClr val="79551B"/>
          </a:solidFill>
          <a:latin typeface="+mn-lt"/>
        </a:defRPr>
      </a:lvl8pPr>
      <a:lvl9pPr marL="3808072" indent="-224004" algn="l" rtl="0" eaLnBrk="1" fontAlgn="base" hangingPunct="1">
        <a:spcBef>
          <a:spcPct val="20000"/>
        </a:spcBef>
        <a:spcAft>
          <a:spcPct val="0"/>
        </a:spcAft>
        <a:buChar char="»"/>
        <a:defRPr sz="1600">
          <a:solidFill>
            <a:srgbClr val="79551B"/>
          </a:solidFill>
          <a:latin typeface="+mn-lt"/>
        </a:defRPr>
      </a:lvl9pPr>
    </p:bodyStyle>
    <p:otherStyle>
      <a:defPPr>
        <a:defRPr lang="ru-RU"/>
      </a:defPPr>
      <a:lvl1pPr marL="0" algn="l" defTabSz="896017" rtl="0" eaLnBrk="1" latinLnBrk="0" hangingPunct="1">
        <a:defRPr sz="1800" kern="1200">
          <a:solidFill>
            <a:schemeClr val="tx1"/>
          </a:solidFill>
          <a:latin typeface="+mn-lt"/>
          <a:ea typeface="+mn-ea"/>
          <a:cs typeface="+mn-cs"/>
        </a:defRPr>
      </a:lvl1pPr>
      <a:lvl2pPr marL="448009" algn="l" defTabSz="896017" rtl="0" eaLnBrk="1" latinLnBrk="0" hangingPunct="1">
        <a:defRPr sz="1800" kern="1200">
          <a:solidFill>
            <a:schemeClr val="tx1"/>
          </a:solidFill>
          <a:latin typeface="+mn-lt"/>
          <a:ea typeface="+mn-ea"/>
          <a:cs typeface="+mn-cs"/>
        </a:defRPr>
      </a:lvl2pPr>
      <a:lvl3pPr marL="896017" algn="l" defTabSz="896017" rtl="0" eaLnBrk="1" latinLnBrk="0" hangingPunct="1">
        <a:defRPr sz="1800" kern="1200">
          <a:solidFill>
            <a:schemeClr val="tx1"/>
          </a:solidFill>
          <a:latin typeface="+mn-lt"/>
          <a:ea typeface="+mn-ea"/>
          <a:cs typeface="+mn-cs"/>
        </a:defRPr>
      </a:lvl3pPr>
      <a:lvl4pPr marL="1344026" algn="l" defTabSz="896017" rtl="0" eaLnBrk="1" latinLnBrk="0" hangingPunct="1">
        <a:defRPr sz="1800" kern="1200">
          <a:solidFill>
            <a:schemeClr val="tx1"/>
          </a:solidFill>
          <a:latin typeface="+mn-lt"/>
          <a:ea typeface="+mn-ea"/>
          <a:cs typeface="+mn-cs"/>
        </a:defRPr>
      </a:lvl4pPr>
      <a:lvl5pPr marL="1792034" algn="l" defTabSz="896017" rtl="0" eaLnBrk="1" latinLnBrk="0" hangingPunct="1">
        <a:defRPr sz="1800" kern="1200">
          <a:solidFill>
            <a:schemeClr val="tx1"/>
          </a:solidFill>
          <a:latin typeface="+mn-lt"/>
          <a:ea typeface="+mn-ea"/>
          <a:cs typeface="+mn-cs"/>
        </a:defRPr>
      </a:lvl5pPr>
      <a:lvl6pPr marL="2240043" algn="l" defTabSz="896017" rtl="0" eaLnBrk="1" latinLnBrk="0" hangingPunct="1">
        <a:defRPr sz="1800" kern="1200">
          <a:solidFill>
            <a:schemeClr val="tx1"/>
          </a:solidFill>
          <a:latin typeface="+mn-lt"/>
          <a:ea typeface="+mn-ea"/>
          <a:cs typeface="+mn-cs"/>
        </a:defRPr>
      </a:lvl6pPr>
      <a:lvl7pPr marL="2688051" algn="l" defTabSz="896017" rtl="0" eaLnBrk="1" latinLnBrk="0" hangingPunct="1">
        <a:defRPr sz="1800" kern="1200">
          <a:solidFill>
            <a:schemeClr val="tx1"/>
          </a:solidFill>
          <a:latin typeface="+mn-lt"/>
          <a:ea typeface="+mn-ea"/>
          <a:cs typeface="+mn-cs"/>
        </a:defRPr>
      </a:lvl7pPr>
      <a:lvl8pPr marL="3136060" algn="l" defTabSz="896017" rtl="0" eaLnBrk="1" latinLnBrk="0" hangingPunct="1">
        <a:defRPr sz="1800" kern="1200">
          <a:solidFill>
            <a:schemeClr val="tx1"/>
          </a:solidFill>
          <a:latin typeface="+mn-lt"/>
          <a:ea typeface="+mn-ea"/>
          <a:cs typeface="+mn-cs"/>
        </a:defRPr>
      </a:lvl8pPr>
      <a:lvl9pPr marL="3584068" algn="l" defTabSz="89601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4"/>
          <p:cNvSpPr txBox="1">
            <a:spLocks noChangeArrowheads="1"/>
          </p:cNvSpPr>
          <p:nvPr/>
        </p:nvSpPr>
        <p:spPr bwMode="auto">
          <a:xfrm>
            <a:off x="279401" y="5758092"/>
            <a:ext cx="826708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895350" eaLnBrk="0" hangingPunct="0">
              <a:defRPr sz="1200" i="1">
                <a:solidFill>
                  <a:schemeClr val="tx1"/>
                </a:solidFill>
                <a:latin typeface="Arial" pitchFamily="34" charset="0"/>
                <a:cs typeface="Arial" pitchFamily="34" charset="0"/>
              </a:defRPr>
            </a:lvl1pPr>
            <a:lvl2pPr marL="742950" indent="-285750" defTabSz="895350" eaLnBrk="0" hangingPunct="0">
              <a:defRPr sz="1200" i="1">
                <a:solidFill>
                  <a:schemeClr val="tx1"/>
                </a:solidFill>
                <a:latin typeface="Arial" pitchFamily="34" charset="0"/>
                <a:cs typeface="Arial" pitchFamily="34" charset="0"/>
              </a:defRPr>
            </a:lvl2pPr>
            <a:lvl3pPr marL="1143000" indent="-228600" defTabSz="895350" eaLnBrk="0" hangingPunct="0">
              <a:defRPr sz="1200" i="1">
                <a:solidFill>
                  <a:schemeClr val="tx1"/>
                </a:solidFill>
                <a:latin typeface="Arial" pitchFamily="34" charset="0"/>
                <a:cs typeface="Arial" pitchFamily="34" charset="0"/>
              </a:defRPr>
            </a:lvl3pPr>
            <a:lvl4pPr marL="1600200" indent="-228600" defTabSz="895350" eaLnBrk="0" hangingPunct="0">
              <a:defRPr sz="1200" i="1">
                <a:solidFill>
                  <a:schemeClr val="tx1"/>
                </a:solidFill>
                <a:latin typeface="Arial" pitchFamily="34" charset="0"/>
                <a:cs typeface="Arial" pitchFamily="34" charset="0"/>
              </a:defRPr>
            </a:lvl4pPr>
            <a:lvl5pPr marL="2057400" indent="-228600" defTabSz="895350" eaLnBrk="0" hangingPunct="0">
              <a:defRPr sz="1200" i="1">
                <a:solidFill>
                  <a:schemeClr val="tx1"/>
                </a:solidFill>
                <a:latin typeface="Arial" pitchFamily="34" charset="0"/>
                <a:cs typeface="Arial" pitchFamily="34" charset="0"/>
              </a:defRPr>
            </a:lvl5pPr>
            <a:lvl6pPr marL="25146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6pPr>
            <a:lvl7pPr marL="29718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7pPr>
            <a:lvl8pPr marL="34290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8pPr>
            <a:lvl9pPr marL="38862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9pPr>
          </a:lstStyle>
          <a:p>
            <a:pPr algn="ctr" eaLnBrk="1" hangingPunct="1"/>
            <a:r>
              <a:rPr lang="ru-RU" sz="1400" b="1" i="0" dirty="0">
                <a:solidFill>
                  <a:schemeClr val="tx2"/>
                </a:solidFill>
                <a:latin typeface="Calibri" pitchFamily="34" charset="0"/>
                <a:cs typeface="Calibri" pitchFamily="34" charset="0"/>
              </a:rPr>
              <a:t>заведующий кафедрой поликлинической терапии, профессор, доктор медицинских наук</a:t>
            </a:r>
          </a:p>
        </p:txBody>
      </p:sp>
      <p:sp>
        <p:nvSpPr>
          <p:cNvPr id="4101" name="Rectangle 4"/>
          <p:cNvSpPr txBox="1">
            <a:spLocks noChangeArrowheads="1"/>
          </p:cNvSpPr>
          <p:nvPr/>
        </p:nvSpPr>
        <p:spPr bwMode="auto">
          <a:xfrm>
            <a:off x="1092567" y="2166250"/>
            <a:ext cx="637833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895350" eaLnBrk="0" hangingPunct="0">
              <a:defRPr sz="1200" i="1">
                <a:solidFill>
                  <a:schemeClr val="tx1"/>
                </a:solidFill>
                <a:latin typeface="Arial" pitchFamily="34" charset="0"/>
                <a:cs typeface="Arial" pitchFamily="34" charset="0"/>
              </a:defRPr>
            </a:lvl1pPr>
            <a:lvl2pPr marL="742950" indent="-285750" defTabSz="895350" eaLnBrk="0" hangingPunct="0">
              <a:defRPr sz="1200" i="1">
                <a:solidFill>
                  <a:schemeClr val="tx1"/>
                </a:solidFill>
                <a:latin typeface="Arial" pitchFamily="34" charset="0"/>
                <a:cs typeface="Arial" pitchFamily="34" charset="0"/>
              </a:defRPr>
            </a:lvl2pPr>
            <a:lvl3pPr marL="1143000" indent="-228600" defTabSz="895350" eaLnBrk="0" hangingPunct="0">
              <a:defRPr sz="1200" i="1">
                <a:solidFill>
                  <a:schemeClr val="tx1"/>
                </a:solidFill>
                <a:latin typeface="Arial" pitchFamily="34" charset="0"/>
                <a:cs typeface="Arial" pitchFamily="34" charset="0"/>
              </a:defRPr>
            </a:lvl3pPr>
            <a:lvl4pPr marL="1600200" indent="-228600" defTabSz="895350" eaLnBrk="0" hangingPunct="0">
              <a:defRPr sz="1200" i="1">
                <a:solidFill>
                  <a:schemeClr val="tx1"/>
                </a:solidFill>
                <a:latin typeface="Arial" pitchFamily="34" charset="0"/>
                <a:cs typeface="Arial" pitchFamily="34" charset="0"/>
              </a:defRPr>
            </a:lvl4pPr>
            <a:lvl5pPr marL="2057400" indent="-228600" defTabSz="895350" eaLnBrk="0" hangingPunct="0">
              <a:defRPr sz="1200" i="1">
                <a:solidFill>
                  <a:schemeClr val="tx1"/>
                </a:solidFill>
                <a:latin typeface="Arial" pitchFamily="34" charset="0"/>
                <a:cs typeface="Arial" pitchFamily="34" charset="0"/>
              </a:defRPr>
            </a:lvl5pPr>
            <a:lvl6pPr marL="25146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6pPr>
            <a:lvl7pPr marL="29718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7pPr>
            <a:lvl8pPr marL="34290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8pPr>
            <a:lvl9pPr marL="38862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9pPr>
          </a:lstStyle>
          <a:p>
            <a:pPr algn="ctr" eaLnBrk="1" hangingPunct="1">
              <a:defRPr/>
            </a:pPr>
            <a:endParaRPr lang="ru-RU" sz="2800" b="1" i="0" dirty="0">
              <a:solidFill>
                <a:srgbClr val="FF0000"/>
              </a:solidFill>
            </a:endParaRPr>
          </a:p>
          <a:p>
            <a:pPr algn="ctr" eaLnBrk="1" hangingPunct="1">
              <a:defRPr/>
            </a:pPr>
            <a:r>
              <a:rPr lang="ru-RU" sz="3200" b="1" i="0" dirty="0"/>
              <a:t>САХАРНЫЙ ДИАБЕТ</a:t>
            </a:r>
          </a:p>
        </p:txBody>
      </p:sp>
      <p:sp>
        <p:nvSpPr>
          <p:cNvPr id="2" name="TextBox 1"/>
          <p:cNvSpPr txBox="1"/>
          <p:nvPr/>
        </p:nvSpPr>
        <p:spPr>
          <a:xfrm>
            <a:off x="899237" y="4947424"/>
            <a:ext cx="6764992" cy="707876"/>
          </a:xfrm>
          <a:prstGeom prst="rect">
            <a:avLst/>
          </a:prstGeom>
          <a:noFill/>
        </p:spPr>
        <p:txBody>
          <a:bodyPr wrap="square" lIns="91430" tIns="45715" rIns="91430" bIns="45715" rtlCol="0">
            <a:spAutoFit/>
          </a:bodyPr>
          <a:lstStyle/>
          <a:p>
            <a:endParaRPr lang="ru-RU" sz="2000" i="0" dirty="0"/>
          </a:p>
          <a:p>
            <a:r>
              <a:rPr lang="ru-RU" sz="2000" b="1" i="0" dirty="0"/>
              <a:t>Аверьянов Василий Николаевич</a:t>
            </a:r>
          </a:p>
        </p:txBody>
      </p:sp>
      <p:sp>
        <p:nvSpPr>
          <p:cNvPr id="3" name="Заголовок 2"/>
          <p:cNvSpPr>
            <a:spLocks noGrp="1"/>
          </p:cNvSpPr>
          <p:nvPr>
            <p:ph type="title"/>
          </p:nvPr>
        </p:nvSpPr>
        <p:spPr>
          <a:xfrm>
            <a:off x="476559" y="-292100"/>
            <a:ext cx="8759825" cy="292100"/>
          </a:xfrm>
        </p:spPr>
        <p:txBody>
          <a:bodyPr/>
          <a:lstStyle/>
          <a:p>
            <a:endParaRPr lang="ru-RU" dirty="0"/>
          </a:p>
        </p:txBody>
      </p:sp>
      <p:sp>
        <p:nvSpPr>
          <p:cNvPr id="4" name="Объект 3"/>
          <p:cNvSpPr>
            <a:spLocks noGrp="1"/>
          </p:cNvSpPr>
          <p:nvPr>
            <p:ph idx="1"/>
          </p:nvPr>
        </p:nvSpPr>
        <p:spPr>
          <a:xfrm>
            <a:off x="152109" y="205624"/>
            <a:ext cx="8618537" cy="215444"/>
          </a:xfrm>
        </p:spPr>
        <p:txBody>
          <a:bodyPr/>
          <a:lstStyle/>
          <a:p>
            <a:pPr marL="0" indent="0">
              <a:buNone/>
            </a:pP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p:txBody>
          <a:bodyPr/>
          <a:lstStyle/>
          <a:p>
            <a:pPr>
              <a:defRPr/>
            </a:pPr>
            <a:fld id="{DF7F4595-447B-41DC-BD73-9CAE7670DA5B}" type="slidenum">
              <a:rPr lang="en-US" smtClean="0"/>
              <a:pPr>
                <a:defRPr/>
              </a:pPr>
              <a:t>10</a:t>
            </a:fld>
            <a:endParaRPr lang="en-US" dirty="0"/>
          </a:p>
        </p:txBody>
      </p:sp>
      <p:sp>
        <p:nvSpPr>
          <p:cNvPr id="2" name="Заголовок 1"/>
          <p:cNvSpPr>
            <a:spLocks noGrp="1"/>
          </p:cNvSpPr>
          <p:nvPr>
            <p:ph type="title" idx="4294967295"/>
          </p:nvPr>
        </p:nvSpPr>
        <p:spPr>
          <a:xfrm>
            <a:off x="754381" y="1093788"/>
            <a:ext cx="7315200" cy="4370427"/>
          </a:xfrm>
          <a:ln>
            <a:solidFill>
              <a:schemeClr val="tx1"/>
            </a:solidFill>
          </a:ln>
        </p:spPr>
        <p:txBody>
          <a:bodyPr/>
          <a:lstStyle/>
          <a:p>
            <a:r>
              <a:rPr lang="ru-RU" sz="2000" dirty="0">
                <a:ln w="10541" cmpd="sng">
                  <a:solidFill>
                    <a:srgbClr val="7D7D7D">
                      <a:tint val="100000"/>
                      <a:shade val="100000"/>
                      <a:satMod val="110000"/>
                    </a:srgbClr>
                  </a:solidFill>
                  <a:prstDash val="solid"/>
                </a:ln>
                <a:solidFill>
                  <a:schemeClr val="tx1"/>
                </a:solidFill>
              </a:rPr>
              <a:t>3. Другие специфические типы сахарного диабета</a:t>
            </a:r>
            <a:br>
              <a:rPr lang="ru-RU" sz="2000" dirty="0">
                <a:ln w="10541" cmpd="sng">
                  <a:solidFill>
                    <a:srgbClr val="7D7D7D">
                      <a:tint val="100000"/>
                      <a:shade val="100000"/>
                      <a:satMod val="110000"/>
                    </a:srgbClr>
                  </a:solidFill>
                  <a:prstDash val="solid"/>
                </a:ln>
                <a:solidFill>
                  <a:schemeClr val="tx1"/>
                </a:solidFill>
              </a:rPr>
            </a:br>
            <a:r>
              <a:rPr lang="en-US" sz="1600" dirty="0">
                <a:ln w="10541" cmpd="sng">
                  <a:solidFill>
                    <a:srgbClr val="7D7D7D">
                      <a:tint val="100000"/>
                      <a:shade val="100000"/>
                      <a:satMod val="110000"/>
                    </a:srgbClr>
                  </a:solidFill>
                  <a:prstDash val="solid"/>
                </a:ln>
                <a:solidFill>
                  <a:schemeClr val="tx1"/>
                </a:solidFill>
              </a:rPr>
              <a:t>E</a:t>
            </a:r>
            <a:r>
              <a:rPr lang="ru-RU" sz="1600" dirty="0">
                <a:ln w="10541" cmpd="sng">
                  <a:solidFill>
                    <a:srgbClr val="7D7D7D">
                      <a:tint val="100000"/>
                      <a:shade val="100000"/>
                      <a:satMod val="110000"/>
                    </a:srgbClr>
                  </a:solidFill>
                  <a:prstDash val="solid"/>
                </a:ln>
                <a:solidFill>
                  <a:schemeClr val="tx1"/>
                </a:solidFill>
              </a:rPr>
              <a:t>.СД индуцированный приемом лекарственных препаратов и химических веществ</a:t>
            </a:r>
            <a:br>
              <a:rPr lang="ru-RU" sz="1600" dirty="0">
                <a:ln w="10541" cmpd="sng">
                  <a:solidFill>
                    <a:srgbClr val="7D7D7D">
                      <a:tint val="100000"/>
                      <a:shade val="100000"/>
                      <a:satMod val="110000"/>
                    </a:srgbClr>
                  </a:solidFill>
                  <a:prstDash val="solid"/>
                </a:ln>
                <a:solidFill>
                  <a:schemeClr val="tx1"/>
                </a:solidFill>
              </a:rPr>
            </a:br>
            <a:br>
              <a:rPr lang="ru-RU" sz="1600" dirty="0">
                <a:ln w="10541" cmpd="sng">
                  <a:solidFill>
                    <a:srgbClr val="7D7D7D">
                      <a:tint val="100000"/>
                      <a:shade val="100000"/>
                      <a:satMod val="110000"/>
                    </a:srgbClr>
                  </a:solidFill>
                  <a:prstDash val="solid"/>
                </a:ln>
                <a:solidFill>
                  <a:schemeClr val="tx1"/>
                </a:solidFill>
              </a:rPr>
            </a:br>
            <a:r>
              <a:rPr lang="ru-RU" sz="1600" dirty="0">
                <a:ln w="10541" cmpd="sng">
                  <a:solidFill>
                    <a:srgbClr val="7D7D7D">
                      <a:tint val="100000"/>
                      <a:shade val="100000"/>
                      <a:satMod val="110000"/>
                    </a:srgbClr>
                  </a:solidFill>
                  <a:prstDash val="solid"/>
                </a:ln>
                <a:solidFill>
                  <a:schemeClr val="tx1"/>
                </a:solidFill>
              </a:rPr>
              <a:t>-</a:t>
            </a:r>
            <a:r>
              <a:rPr lang="ru-RU" sz="1600" dirty="0" err="1">
                <a:ln w="10541" cmpd="sng">
                  <a:solidFill>
                    <a:srgbClr val="7D7D7D">
                      <a:tint val="100000"/>
                      <a:shade val="100000"/>
                      <a:satMod val="110000"/>
                    </a:srgbClr>
                  </a:solidFill>
                  <a:prstDash val="solid"/>
                </a:ln>
                <a:solidFill>
                  <a:schemeClr val="tx1"/>
                </a:solidFill>
              </a:rPr>
              <a:t>Вакор</a:t>
            </a:r>
            <a:br>
              <a:rPr lang="ru-RU" sz="1600" dirty="0">
                <a:ln w="10541" cmpd="sng">
                  <a:solidFill>
                    <a:srgbClr val="7D7D7D">
                      <a:tint val="100000"/>
                      <a:shade val="100000"/>
                      <a:satMod val="110000"/>
                    </a:srgbClr>
                  </a:solidFill>
                  <a:prstDash val="solid"/>
                </a:ln>
                <a:solidFill>
                  <a:schemeClr val="tx1"/>
                </a:solidFill>
              </a:rPr>
            </a:br>
            <a:r>
              <a:rPr lang="ru-RU" sz="1600" dirty="0" err="1">
                <a:ln w="10541" cmpd="sng">
                  <a:solidFill>
                    <a:srgbClr val="7D7D7D">
                      <a:tint val="100000"/>
                      <a:shade val="100000"/>
                      <a:satMod val="110000"/>
                    </a:srgbClr>
                  </a:solidFill>
                  <a:prstDash val="solid"/>
                </a:ln>
                <a:solidFill>
                  <a:schemeClr val="tx1"/>
                </a:solidFill>
              </a:rPr>
              <a:t>Пентамидин</a:t>
            </a:r>
            <a:br>
              <a:rPr lang="ru-RU" sz="1600" dirty="0">
                <a:ln w="10541" cmpd="sng">
                  <a:solidFill>
                    <a:srgbClr val="7D7D7D">
                      <a:tint val="100000"/>
                      <a:shade val="100000"/>
                      <a:satMod val="110000"/>
                    </a:srgbClr>
                  </a:solidFill>
                  <a:prstDash val="solid"/>
                </a:ln>
                <a:solidFill>
                  <a:schemeClr val="tx1"/>
                </a:solidFill>
              </a:rPr>
            </a:br>
            <a:r>
              <a:rPr lang="ru-RU" sz="1600" dirty="0">
                <a:ln w="10541" cmpd="sng">
                  <a:solidFill>
                    <a:srgbClr val="7D7D7D">
                      <a:tint val="100000"/>
                      <a:shade val="100000"/>
                      <a:satMod val="110000"/>
                    </a:srgbClr>
                  </a:solidFill>
                  <a:prstDash val="solid"/>
                </a:ln>
                <a:solidFill>
                  <a:schemeClr val="tx1"/>
                </a:solidFill>
              </a:rPr>
              <a:t>-никотиновая кислота</a:t>
            </a:r>
            <a:br>
              <a:rPr lang="ru-RU" sz="1600" dirty="0">
                <a:ln w="10541" cmpd="sng">
                  <a:solidFill>
                    <a:srgbClr val="7D7D7D">
                      <a:tint val="100000"/>
                      <a:shade val="100000"/>
                      <a:satMod val="110000"/>
                    </a:srgbClr>
                  </a:solidFill>
                  <a:prstDash val="solid"/>
                </a:ln>
                <a:solidFill>
                  <a:schemeClr val="tx1"/>
                </a:solidFill>
              </a:rPr>
            </a:br>
            <a:r>
              <a:rPr lang="ru-RU" sz="1600" dirty="0" err="1">
                <a:ln w="10541" cmpd="sng">
                  <a:solidFill>
                    <a:srgbClr val="7D7D7D">
                      <a:tint val="100000"/>
                      <a:shade val="100000"/>
                      <a:satMod val="110000"/>
                    </a:srgbClr>
                  </a:solidFill>
                  <a:prstDash val="solid"/>
                </a:ln>
                <a:solidFill>
                  <a:schemeClr val="tx1"/>
                </a:solidFill>
              </a:rPr>
              <a:t>глюкокортикоиды</a:t>
            </a:r>
            <a:br>
              <a:rPr lang="ru-RU" sz="1600" dirty="0">
                <a:ln w="10541" cmpd="sng">
                  <a:solidFill>
                    <a:srgbClr val="7D7D7D">
                      <a:tint val="100000"/>
                      <a:shade val="100000"/>
                      <a:satMod val="110000"/>
                    </a:srgbClr>
                  </a:solidFill>
                  <a:prstDash val="solid"/>
                </a:ln>
                <a:solidFill>
                  <a:schemeClr val="tx1"/>
                </a:solidFill>
              </a:rPr>
            </a:br>
            <a:r>
              <a:rPr lang="ru-RU" sz="1600" dirty="0">
                <a:ln w="10541" cmpd="sng">
                  <a:solidFill>
                    <a:srgbClr val="7D7D7D">
                      <a:tint val="100000"/>
                      <a:shade val="100000"/>
                      <a:satMod val="110000"/>
                    </a:srgbClr>
                  </a:solidFill>
                  <a:prstDash val="solid"/>
                </a:ln>
                <a:solidFill>
                  <a:schemeClr val="tx1"/>
                </a:solidFill>
              </a:rPr>
              <a:t>тироидные гормоны</a:t>
            </a:r>
            <a:br>
              <a:rPr lang="ru-RU" sz="1600" dirty="0">
                <a:ln w="10541" cmpd="sng">
                  <a:solidFill>
                    <a:srgbClr val="7D7D7D">
                      <a:tint val="100000"/>
                      <a:shade val="100000"/>
                      <a:satMod val="110000"/>
                    </a:srgbClr>
                  </a:solidFill>
                  <a:prstDash val="solid"/>
                </a:ln>
                <a:solidFill>
                  <a:schemeClr val="tx1"/>
                </a:solidFill>
              </a:rPr>
            </a:br>
            <a:r>
              <a:rPr lang="ru-RU" sz="1600" dirty="0" err="1">
                <a:ln w="10541" cmpd="sng">
                  <a:solidFill>
                    <a:srgbClr val="7D7D7D">
                      <a:tint val="100000"/>
                      <a:shade val="100000"/>
                      <a:satMod val="110000"/>
                    </a:srgbClr>
                  </a:solidFill>
                  <a:prstDash val="solid"/>
                </a:ln>
                <a:solidFill>
                  <a:schemeClr val="tx1"/>
                </a:solidFill>
              </a:rPr>
              <a:t>диазоксид</a:t>
            </a:r>
            <a:br>
              <a:rPr lang="ru-RU" sz="1600" dirty="0">
                <a:ln w="10541" cmpd="sng">
                  <a:solidFill>
                    <a:srgbClr val="7D7D7D">
                      <a:tint val="100000"/>
                      <a:shade val="100000"/>
                      <a:satMod val="110000"/>
                    </a:srgbClr>
                  </a:solidFill>
                  <a:prstDash val="solid"/>
                </a:ln>
                <a:solidFill>
                  <a:schemeClr val="tx1"/>
                </a:solidFill>
              </a:rPr>
            </a:br>
            <a:r>
              <a:rPr lang="ru-RU" sz="1600" dirty="0">
                <a:ln w="10541" cmpd="sng">
                  <a:solidFill>
                    <a:srgbClr val="7D7D7D">
                      <a:tint val="100000"/>
                      <a:shade val="100000"/>
                      <a:satMod val="110000"/>
                    </a:srgbClr>
                  </a:solidFill>
                  <a:prstDash val="solid"/>
                </a:ln>
                <a:solidFill>
                  <a:schemeClr val="tx1"/>
                </a:solidFill>
              </a:rPr>
              <a:t>в-</a:t>
            </a:r>
            <a:r>
              <a:rPr lang="ru-RU" sz="1600" dirty="0" err="1">
                <a:ln w="10541" cmpd="sng">
                  <a:solidFill>
                    <a:srgbClr val="7D7D7D">
                      <a:tint val="100000"/>
                      <a:shade val="100000"/>
                      <a:satMod val="110000"/>
                    </a:srgbClr>
                  </a:solidFill>
                  <a:prstDash val="solid"/>
                </a:ln>
                <a:solidFill>
                  <a:schemeClr val="tx1"/>
                </a:solidFill>
              </a:rPr>
              <a:t>адреноблокаторы</a:t>
            </a:r>
            <a:br>
              <a:rPr lang="ru-RU" sz="1600" dirty="0">
                <a:ln w="10541" cmpd="sng">
                  <a:solidFill>
                    <a:srgbClr val="7D7D7D">
                      <a:tint val="100000"/>
                      <a:shade val="100000"/>
                      <a:satMod val="110000"/>
                    </a:srgbClr>
                  </a:solidFill>
                  <a:prstDash val="solid"/>
                </a:ln>
                <a:solidFill>
                  <a:schemeClr val="tx1"/>
                </a:solidFill>
              </a:rPr>
            </a:br>
            <a:r>
              <a:rPr lang="ru-RU" sz="1600" dirty="0" err="1">
                <a:ln w="10541" cmpd="sng">
                  <a:solidFill>
                    <a:srgbClr val="7D7D7D">
                      <a:tint val="100000"/>
                      <a:shade val="100000"/>
                      <a:satMod val="110000"/>
                    </a:srgbClr>
                  </a:solidFill>
                  <a:prstDash val="solid"/>
                </a:ln>
                <a:solidFill>
                  <a:schemeClr val="tx1"/>
                </a:solidFill>
              </a:rPr>
              <a:t>тиазиды</a:t>
            </a:r>
            <a:br>
              <a:rPr lang="ru-RU" sz="1600" dirty="0">
                <a:ln w="10541" cmpd="sng">
                  <a:solidFill>
                    <a:srgbClr val="7D7D7D">
                      <a:tint val="100000"/>
                      <a:shade val="100000"/>
                      <a:satMod val="110000"/>
                    </a:srgbClr>
                  </a:solidFill>
                  <a:prstDash val="solid"/>
                </a:ln>
                <a:solidFill>
                  <a:schemeClr val="tx1"/>
                </a:solidFill>
              </a:rPr>
            </a:br>
            <a:r>
              <a:rPr lang="ru-RU" sz="1600" dirty="0">
                <a:ln w="10541" cmpd="sng">
                  <a:solidFill>
                    <a:srgbClr val="7D7D7D">
                      <a:tint val="100000"/>
                      <a:shade val="100000"/>
                      <a:satMod val="110000"/>
                    </a:srgbClr>
                  </a:solidFill>
                  <a:prstDash val="solid"/>
                </a:ln>
                <a:solidFill>
                  <a:schemeClr val="tx1"/>
                </a:solidFill>
              </a:rPr>
              <a:t>интерферон-а</a:t>
            </a:r>
            <a:br>
              <a:rPr lang="ru-RU" sz="1600" dirty="0">
                <a:ln w="10541" cmpd="sng">
                  <a:solidFill>
                    <a:srgbClr val="7D7D7D">
                      <a:tint val="100000"/>
                      <a:shade val="100000"/>
                      <a:satMod val="110000"/>
                    </a:srgbClr>
                  </a:solidFill>
                  <a:prstDash val="solid"/>
                </a:ln>
                <a:solidFill>
                  <a:schemeClr val="tx1"/>
                </a:solidFill>
              </a:rPr>
            </a:br>
            <a:r>
              <a:rPr lang="ru-RU" sz="1600" dirty="0" err="1">
                <a:ln w="10541" cmpd="sng">
                  <a:solidFill>
                    <a:srgbClr val="7D7D7D">
                      <a:tint val="100000"/>
                      <a:shade val="100000"/>
                      <a:satMod val="110000"/>
                    </a:srgbClr>
                  </a:solidFill>
                  <a:prstDash val="solid"/>
                </a:ln>
                <a:solidFill>
                  <a:schemeClr val="tx1"/>
                </a:solidFill>
              </a:rPr>
              <a:t>дилантин</a:t>
            </a:r>
            <a:br>
              <a:rPr lang="ru-RU" sz="1600" dirty="0">
                <a:ln w="10541" cmpd="sng">
                  <a:solidFill>
                    <a:srgbClr val="7D7D7D">
                      <a:tint val="100000"/>
                      <a:shade val="100000"/>
                      <a:satMod val="110000"/>
                    </a:srgbClr>
                  </a:solidFill>
                  <a:prstDash val="solid"/>
                </a:ln>
                <a:solidFill>
                  <a:schemeClr val="tx1"/>
                </a:solidFill>
              </a:rPr>
            </a:br>
            <a:br>
              <a:rPr lang="en-US" sz="1600" dirty="0">
                <a:ln w="10541" cmpd="sng">
                  <a:solidFill>
                    <a:srgbClr val="7D7D7D">
                      <a:tint val="100000"/>
                      <a:shade val="100000"/>
                      <a:satMod val="110000"/>
                    </a:srgbClr>
                  </a:solidFill>
                  <a:prstDash val="solid"/>
                </a:ln>
                <a:solidFill>
                  <a:schemeClr val="tx1"/>
                </a:solidFill>
              </a:rPr>
            </a:br>
            <a:br>
              <a:rPr lang="ru-RU" sz="2000" dirty="0">
                <a:ln w="10541" cmpd="sng">
                  <a:solidFill>
                    <a:srgbClr val="7D7D7D">
                      <a:tint val="100000"/>
                      <a:shade val="100000"/>
                      <a:satMod val="110000"/>
                    </a:srgbClr>
                  </a:solidFill>
                  <a:prstDash val="solid"/>
                </a:ln>
                <a:solidFill>
                  <a:schemeClr val="tx1"/>
                </a:solidFill>
              </a:rPr>
            </a:br>
            <a:endParaRPr lang="ru-RU" sz="2000" dirty="0">
              <a:solidFill>
                <a:schemeClr val="tx1"/>
              </a:solidFill>
            </a:endParaRPr>
          </a:p>
        </p:txBody>
      </p:sp>
    </p:spTree>
    <p:extLst>
      <p:ext uri="{BB962C8B-B14F-4D97-AF65-F5344CB8AC3E}">
        <p14:creationId xmlns:p14="http://schemas.microsoft.com/office/powerpoint/2010/main" val="3131287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11</a:t>
            </a:fld>
            <a:endParaRPr lang="en-US" dirty="0"/>
          </a:p>
        </p:txBody>
      </p:sp>
      <p:sp>
        <p:nvSpPr>
          <p:cNvPr id="8" name="TextBox 7"/>
          <p:cNvSpPr txBox="1"/>
          <p:nvPr/>
        </p:nvSpPr>
        <p:spPr>
          <a:xfrm>
            <a:off x="432848" y="561323"/>
            <a:ext cx="8124475" cy="3077756"/>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1200"/>
              </a:spcAft>
              <a:buClr>
                <a:srgbClr val="FF0000"/>
              </a:buClr>
            </a:pPr>
            <a:r>
              <a:rPr lang="ru-RU" sz="2400" dirty="0">
                <a:ln w="10541" cmpd="sng">
                  <a:solidFill>
                    <a:srgbClr val="7D7D7D">
                      <a:tint val="100000"/>
                      <a:shade val="100000"/>
                      <a:satMod val="110000"/>
                    </a:srgbClr>
                  </a:solidFill>
                  <a:prstDash val="solid"/>
                </a:ln>
                <a:solidFill>
                  <a:srgbClr val="FF0000"/>
                </a:solidFill>
                <a:latin typeface="+mj-lt"/>
              </a:rPr>
              <a:t>3</a:t>
            </a:r>
            <a:r>
              <a:rPr lang="ru-RU" sz="2400" dirty="0">
                <a:ln w="10541" cmpd="sng">
                  <a:solidFill>
                    <a:srgbClr val="7D7D7D">
                      <a:tint val="100000"/>
                      <a:shade val="100000"/>
                      <a:satMod val="110000"/>
                    </a:srgbClr>
                  </a:solidFill>
                  <a:prstDash val="solid"/>
                </a:ln>
                <a:latin typeface="+mj-lt"/>
              </a:rPr>
              <a:t>. Другие специфические типы сахарного диабета</a:t>
            </a:r>
            <a:br>
              <a:rPr lang="ru-RU" sz="2400" dirty="0">
                <a:ln w="10541" cmpd="sng">
                  <a:solidFill>
                    <a:srgbClr val="7D7D7D">
                      <a:tint val="100000"/>
                      <a:shade val="100000"/>
                      <a:satMod val="110000"/>
                    </a:srgbClr>
                  </a:solidFill>
                  <a:prstDash val="solid"/>
                </a:ln>
                <a:latin typeface="+mj-lt"/>
              </a:rPr>
            </a:br>
            <a:r>
              <a:rPr lang="en-US" sz="2000" b="1" i="0" dirty="0">
                <a:ln w="10541" cmpd="sng">
                  <a:solidFill>
                    <a:srgbClr val="7D7D7D">
                      <a:tint val="100000"/>
                      <a:shade val="100000"/>
                      <a:satMod val="110000"/>
                    </a:srgbClr>
                  </a:solidFill>
                  <a:prstDash val="solid"/>
                </a:ln>
              </a:rPr>
              <a:t>F</a:t>
            </a:r>
            <a:r>
              <a:rPr lang="ru-RU" sz="2000" b="1" i="0" dirty="0">
                <a:ln w="10541" cmpd="sng">
                  <a:solidFill>
                    <a:srgbClr val="7D7D7D">
                      <a:tint val="100000"/>
                      <a:shade val="100000"/>
                      <a:satMod val="110000"/>
                    </a:srgbClr>
                  </a:solidFill>
                  <a:prstDash val="solid"/>
                </a:ln>
              </a:rPr>
              <a:t>. Инфекции</a:t>
            </a:r>
          </a:p>
          <a:p>
            <a:pPr>
              <a:spcAft>
                <a:spcPts val="1200"/>
              </a:spcAft>
              <a:buClr>
                <a:srgbClr val="FF0000"/>
              </a:buClr>
            </a:pPr>
            <a:r>
              <a:rPr lang="ru-RU" sz="2000" b="1" i="0" dirty="0">
                <a:ln w="10541" cmpd="sng">
                  <a:solidFill>
                    <a:srgbClr val="7D7D7D">
                      <a:tint val="100000"/>
                      <a:shade val="100000"/>
                      <a:satMod val="110000"/>
                    </a:srgbClr>
                  </a:solidFill>
                  <a:prstDash val="solid"/>
                </a:ln>
              </a:rPr>
              <a:t>-Врожденная краснуха</a:t>
            </a:r>
          </a:p>
          <a:p>
            <a:pPr>
              <a:spcAft>
                <a:spcPts val="1200"/>
              </a:spcAft>
              <a:buClr>
                <a:srgbClr val="FF0000"/>
              </a:buClr>
            </a:pPr>
            <a:r>
              <a:rPr lang="ru-RU" sz="2000" b="1" i="0" dirty="0">
                <a:ln w="10541" cmpd="sng">
                  <a:solidFill>
                    <a:srgbClr val="7D7D7D">
                      <a:tint val="100000"/>
                      <a:shade val="100000"/>
                      <a:satMod val="110000"/>
                    </a:srgbClr>
                  </a:solidFill>
                  <a:prstDash val="solid"/>
                </a:ln>
              </a:rPr>
              <a:t>-</a:t>
            </a:r>
            <a:r>
              <a:rPr lang="ru-RU" sz="2000" b="1" i="0" dirty="0" err="1">
                <a:ln w="10541" cmpd="sng">
                  <a:solidFill>
                    <a:srgbClr val="7D7D7D">
                      <a:tint val="100000"/>
                      <a:shade val="100000"/>
                      <a:satMod val="110000"/>
                    </a:srgbClr>
                  </a:solidFill>
                  <a:prstDash val="solid"/>
                </a:ln>
              </a:rPr>
              <a:t>Цитомегаловирус</a:t>
            </a:r>
            <a:endParaRPr lang="ru-RU" sz="2000" b="1" i="0" dirty="0">
              <a:ln w="10541" cmpd="sng">
                <a:solidFill>
                  <a:srgbClr val="7D7D7D">
                    <a:tint val="100000"/>
                    <a:shade val="100000"/>
                    <a:satMod val="110000"/>
                  </a:srgbClr>
                </a:solidFill>
                <a:prstDash val="solid"/>
              </a:ln>
            </a:endParaRPr>
          </a:p>
          <a:p>
            <a:pPr>
              <a:spcAft>
                <a:spcPts val="1200"/>
              </a:spcAft>
              <a:buClr>
                <a:srgbClr val="FF0000"/>
              </a:buClr>
            </a:pPr>
            <a:r>
              <a:rPr lang="ru-RU" sz="2000" b="1" i="0" dirty="0">
                <a:ln w="10541" cmpd="sng">
                  <a:solidFill>
                    <a:srgbClr val="7D7D7D">
                      <a:tint val="100000"/>
                      <a:shade val="100000"/>
                      <a:satMod val="110000"/>
                    </a:srgbClr>
                  </a:solidFill>
                  <a:prstDash val="solid"/>
                </a:ln>
              </a:rPr>
              <a:t>-Эпидемический паротит</a:t>
            </a:r>
          </a:p>
          <a:p>
            <a:pPr>
              <a:spcAft>
                <a:spcPts val="1200"/>
              </a:spcAft>
              <a:buClr>
                <a:srgbClr val="FF0000"/>
              </a:buClr>
            </a:pPr>
            <a:endParaRPr lang="en-US" sz="2000" b="1" i="0" dirty="0">
              <a:ln w="10541" cmpd="sng">
                <a:solidFill>
                  <a:srgbClr val="7D7D7D">
                    <a:tint val="100000"/>
                    <a:shade val="100000"/>
                    <a:satMod val="110000"/>
                  </a:srgbClr>
                </a:solidFill>
                <a:prstDash val="solid"/>
              </a:ln>
              <a:solidFill>
                <a:srgbClr val="00B0F0"/>
              </a:solidFill>
            </a:endParaRPr>
          </a:p>
          <a:p>
            <a:pPr>
              <a:spcAft>
                <a:spcPts val="1200"/>
              </a:spcAft>
              <a:buClr>
                <a:srgbClr val="FF0000"/>
              </a:buClr>
            </a:pPr>
            <a:r>
              <a:rPr lang="en-US" sz="2000" b="1" i="0" dirty="0">
                <a:ln w="10541" cmpd="sng">
                  <a:solidFill>
                    <a:srgbClr val="7D7D7D">
                      <a:tint val="100000"/>
                      <a:shade val="100000"/>
                      <a:satMod val="110000"/>
                    </a:srgbClr>
                  </a:solidFill>
                  <a:prstDash val="solid"/>
                </a:ln>
                <a:solidFill>
                  <a:schemeClr val="tx1">
                    <a:lumMod val="85000"/>
                    <a:lumOff val="15000"/>
                  </a:schemeClr>
                </a:solidFill>
              </a:rPr>
              <a:t>           </a:t>
            </a:r>
            <a:endParaRPr lang="ru-RU" sz="2000" b="1" i="0" dirty="0">
              <a:solidFill>
                <a:schemeClr val="tx2"/>
              </a:solidFill>
              <a:ea typeface="Arial" charset="0"/>
            </a:endParaRPr>
          </a:p>
        </p:txBody>
      </p:sp>
    </p:spTree>
    <p:extLst>
      <p:ext uri="{BB962C8B-B14F-4D97-AF65-F5344CB8AC3E}">
        <p14:creationId xmlns:p14="http://schemas.microsoft.com/office/powerpoint/2010/main" val="2517431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12</a:t>
            </a:fld>
            <a:endParaRPr lang="en-US" dirty="0"/>
          </a:p>
        </p:txBody>
      </p:sp>
      <p:sp>
        <p:nvSpPr>
          <p:cNvPr id="9" name="TextBox 8"/>
          <p:cNvSpPr txBox="1"/>
          <p:nvPr/>
        </p:nvSpPr>
        <p:spPr>
          <a:xfrm>
            <a:off x="217246" y="578546"/>
            <a:ext cx="8205196" cy="307766"/>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lgn="r"/>
            <a:r>
              <a:rPr lang="ru-RU" sz="1400" b="1" i="0" dirty="0">
                <a:solidFill>
                  <a:schemeClr val="tx2"/>
                </a:solidFill>
                <a:latin typeface="+mj-lt"/>
                <a:ea typeface="Arial" charset="0"/>
                <a:cs typeface="+mj-cs"/>
              </a:rPr>
              <a:t>)</a:t>
            </a:r>
          </a:p>
        </p:txBody>
      </p:sp>
      <p:sp>
        <p:nvSpPr>
          <p:cNvPr id="8" name="TextBox 7"/>
          <p:cNvSpPr txBox="1"/>
          <p:nvPr/>
        </p:nvSpPr>
        <p:spPr>
          <a:xfrm>
            <a:off x="836963" y="1551745"/>
            <a:ext cx="8124475" cy="4739749"/>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1200"/>
              </a:spcAft>
              <a:buClr>
                <a:srgbClr val="FF0000"/>
              </a:buClr>
            </a:pPr>
            <a:r>
              <a:rPr lang="ru-RU" sz="2400" b="1" dirty="0">
                <a:ln w="10541" cmpd="sng">
                  <a:solidFill>
                    <a:srgbClr val="7D7D7D">
                      <a:tint val="100000"/>
                      <a:shade val="100000"/>
                      <a:satMod val="110000"/>
                    </a:srgbClr>
                  </a:solidFill>
                  <a:prstDash val="solid"/>
                </a:ln>
                <a:latin typeface="+mj-lt"/>
              </a:rPr>
              <a:t>3. Другие специфические типы сахарного диабета</a:t>
            </a:r>
            <a:br>
              <a:rPr lang="ru-RU" sz="2400" b="1" dirty="0">
                <a:ln w="10541" cmpd="sng">
                  <a:solidFill>
                    <a:srgbClr val="7D7D7D">
                      <a:tint val="100000"/>
                      <a:shade val="100000"/>
                      <a:satMod val="110000"/>
                    </a:srgbClr>
                  </a:solidFill>
                  <a:prstDash val="solid"/>
                </a:ln>
                <a:latin typeface="+mj-lt"/>
              </a:rPr>
            </a:br>
            <a:endParaRPr lang="ru-RU" sz="2400" b="1" i="0" dirty="0">
              <a:ln w="10541" cmpd="sng">
                <a:solidFill>
                  <a:srgbClr val="7D7D7D">
                    <a:tint val="100000"/>
                    <a:shade val="100000"/>
                    <a:satMod val="110000"/>
                  </a:srgbClr>
                </a:solidFill>
                <a:prstDash val="solid"/>
              </a:ln>
              <a:latin typeface="+mj-lt"/>
            </a:endParaRPr>
          </a:p>
          <a:p>
            <a:pPr>
              <a:spcAft>
                <a:spcPts val="1200"/>
              </a:spcAft>
              <a:buClr>
                <a:srgbClr val="FF0000"/>
              </a:buClr>
            </a:pPr>
            <a:r>
              <a:rPr lang="en-US" sz="2000" b="1" i="0" dirty="0">
                <a:ln w="10541" cmpd="sng">
                  <a:solidFill>
                    <a:srgbClr val="7D7D7D">
                      <a:tint val="100000"/>
                      <a:shade val="100000"/>
                      <a:satMod val="110000"/>
                    </a:srgbClr>
                  </a:solidFill>
                  <a:prstDash val="solid"/>
                </a:ln>
              </a:rPr>
              <a:t>G</a:t>
            </a:r>
            <a:r>
              <a:rPr lang="ru-RU" sz="2000" b="1" i="0" dirty="0">
                <a:ln w="10541" cmpd="sng">
                  <a:solidFill>
                    <a:srgbClr val="7D7D7D">
                      <a:tint val="100000"/>
                      <a:shade val="100000"/>
                      <a:satMod val="110000"/>
                    </a:srgbClr>
                  </a:solidFill>
                  <a:prstDash val="solid"/>
                </a:ln>
              </a:rPr>
              <a:t>. Редкие </a:t>
            </a:r>
            <a:r>
              <a:rPr lang="ru-RU" sz="2000" b="1" i="0" dirty="0" err="1">
                <a:ln w="10541" cmpd="sng">
                  <a:solidFill>
                    <a:srgbClr val="7D7D7D">
                      <a:tint val="100000"/>
                      <a:shade val="100000"/>
                      <a:satMod val="110000"/>
                    </a:srgbClr>
                  </a:solidFill>
                  <a:prstDash val="solid"/>
                </a:ln>
              </a:rPr>
              <a:t>иммунно-обусловленнные</a:t>
            </a:r>
            <a:r>
              <a:rPr lang="ru-RU" sz="2000" b="1" i="0" dirty="0">
                <a:ln w="10541" cmpd="sng">
                  <a:solidFill>
                    <a:srgbClr val="7D7D7D">
                      <a:tint val="100000"/>
                      <a:shade val="100000"/>
                      <a:satMod val="110000"/>
                    </a:srgbClr>
                  </a:solidFill>
                  <a:prstDash val="solid"/>
                </a:ln>
              </a:rPr>
              <a:t> формы сахарного диабета</a:t>
            </a:r>
            <a:endParaRPr lang="en-US" sz="2000" b="1" i="0" dirty="0">
              <a:ln w="10541" cmpd="sng">
                <a:solidFill>
                  <a:srgbClr val="7D7D7D">
                    <a:tint val="100000"/>
                    <a:shade val="100000"/>
                    <a:satMod val="110000"/>
                  </a:srgbClr>
                </a:solidFill>
                <a:prstDash val="solid"/>
              </a:ln>
            </a:endParaRPr>
          </a:p>
          <a:p>
            <a:pPr>
              <a:spcAft>
                <a:spcPts val="1200"/>
              </a:spcAft>
              <a:buClr>
                <a:srgbClr val="FF0000"/>
              </a:buClr>
            </a:pPr>
            <a:r>
              <a:rPr lang="ru-RU" sz="2000" b="1" i="0" dirty="0">
                <a:ln w="10541" cmpd="sng">
                  <a:solidFill>
                    <a:srgbClr val="7D7D7D">
                      <a:tint val="100000"/>
                      <a:shade val="100000"/>
                      <a:satMod val="110000"/>
                    </a:srgbClr>
                  </a:solidFill>
                  <a:prstDash val="solid"/>
                </a:ln>
              </a:rPr>
              <a:t>-</a:t>
            </a:r>
            <a:r>
              <a:rPr lang="en-US" sz="2000" b="1" i="0" dirty="0">
                <a:ln w="10541" cmpd="sng">
                  <a:solidFill>
                    <a:srgbClr val="7D7D7D">
                      <a:tint val="100000"/>
                      <a:shade val="100000"/>
                      <a:satMod val="110000"/>
                    </a:srgbClr>
                  </a:solidFill>
                  <a:prstDash val="solid"/>
                </a:ln>
              </a:rPr>
              <a:t>Stiff-man syndrome (</a:t>
            </a:r>
            <a:r>
              <a:rPr lang="ru-RU" sz="2000" b="1" i="0" dirty="0">
                <a:ln w="10541" cmpd="sng">
                  <a:solidFill>
                    <a:srgbClr val="7D7D7D">
                      <a:tint val="100000"/>
                      <a:shade val="100000"/>
                      <a:satMod val="110000"/>
                    </a:srgbClr>
                  </a:solidFill>
                  <a:prstDash val="solid"/>
                </a:ln>
              </a:rPr>
              <a:t>синдром неподвижного человека)</a:t>
            </a:r>
          </a:p>
          <a:p>
            <a:pPr>
              <a:spcAft>
                <a:spcPts val="1200"/>
              </a:spcAft>
              <a:buClr>
                <a:srgbClr val="FF0000"/>
              </a:buClr>
            </a:pPr>
            <a:r>
              <a:rPr lang="ru-RU" sz="2000" b="1" i="0" dirty="0">
                <a:ln w="10541" cmpd="sng">
                  <a:solidFill>
                    <a:srgbClr val="7D7D7D">
                      <a:tint val="100000"/>
                      <a:shade val="100000"/>
                      <a:satMod val="110000"/>
                    </a:srgbClr>
                  </a:solidFill>
                  <a:prstDash val="solid"/>
                </a:ln>
              </a:rPr>
              <a:t>-Антитела к инсулиновому рецептору</a:t>
            </a:r>
          </a:p>
          <a:p>
            <a:pPr>
              <a:spcAft>
                <a:spcPts val="1200"/>
              </a:spcAft>
              <a:buClr>
                <a:srgbClr val="FF0000"/>
              </a:buClr>
            </a:pPr>
            <a:r>
              <a:rPr lang="ru-RU" sz="2000" b="1" i="0" dirty="0">
                <a:ln w="10541" cmpd="sng">
                  <a:solidFill>
                    <a:srgbClr val="7D7D7D">
                      <a:tint val="100000"/>
                      <a:shade val="100000"/>
                      <a:satMod val="110000"/>
                    </a:srgbClr>
                  </a:solidFill>
                  <a:prstDash val="solid"/>
                </a:ln>
              </a:rPr>
              <a:t>-</a:t>
            </a:r>
            <a:r>
              <a:rPr lang="en-US" sz="2000" b="1" i="0" dirty="0" err="1">
                <a:ln w="10541" cmpd="sng">
                  <a:solidFill>
                    <a:srgbClr val="7D7D7D">
                      <a:tint val="100000"/>
                      <a:shade val="100000"/>
                      <a:satMod val="110000"/>
                    </a:srgbClr>
                  </a:solidFill>
                  <a:prstDash val="solid"/>
                </a:ln>
              </a:rPr>
              <a:t>Acantosis</a:t>
            </a:r>
            <a:r>
              <a:rPr lang="en-US" sz="2000" b="1" i="0" dirty="0">
                <a:ln w="10541" cmpd="sng">
                  <a:solidFill>
                    <a:srgbClr val="7D7D7D">
                      <a:tint val="100000"/>
                      <a:shade val="100000"/>
                      <a:satMod val="110000"/>
                    </a:srgbClr>
                  </a:solidFill>
                  <a:prstDash val="solid"/>
                </a:ln>
              </a:rPr>
              <a:t> </a:t>
            </a:r>
            <a:r>
              <a:rPr lang="en-US" sz="2000" b="1" i="0" dirty="0" err="1">
                <a:ln w="10541" cmpd="sng">
                  <a:solidFill>
                    <a:srgbClr val="7D7D7D">
                      <a:tint val="100000"/>
                      <a:shade val="100000"/>
                      <a:satMod val="110000"/>
                    </a:srgbClr>
                  </a:solidFill>
                  <a:prstDash val="solid"/>
                </a:ln>
              </a:rPr>
              <a:t>nigricans</a:t>
            </a:r>
            <a:r>
              <a:rPr lang="en-US" sz="2000" b="1" i="0" dirty="0">
                <a:ln w="10541" cmpd="sng">
                  <a:solidFill>
                    <a:srgbClr val="7D7D7D">
                      <a:tint val="100000"/>
                      <a:shade val="100000"/>
                      <a:satMod val="110000"/>
                    </a:srgbClr>
                  </a:solidFill>
                  <a:prstDash val="solid"/>
                </a:ln>
              </a:rPr>
              <a:t> (</a:t>
            </a:r>
            <a:r>
              <a:rPr lang="ru-RU" sz="2000" b="1" i="0" dirty="0">
                <a:ln w="10541" cmpd="sng">
                  <a:solidFill>
                    <a:srgbClr val="7D7D7D">
                      <a:tint val="100000"/>
                      <a:shade val="100000"/>
                      <a:satMod val="110000"/>
                    </a:srgbClr>
                  </a:solidFill>
                  <a:prstDash val="solid"/>
                </a:ln>
              </a:rPr>
              <a:t>ИР типа В)</a:t>
            </a:r>
          </a:p>
          <a:p>
            <a:pPr>
              <a:spcAft>
                <a:spcPts val="1200"/>
              </a:spcAft>
              <a:buClr>
                <a:srgbClr val="FF0000"/>
              </a:buClr>
            </a:pPr>
            <a:endParaRPr lang="ru-RU" sz="2000" b="1" i="0" dirty="0">
              <a:ln w="10541" cmpd="sng">
                <a:solidFill>
                  <a:srgbClr val="7D7D7D">
                    <a:tint val="100000"/>
                    <a:shade val="100000"/>
                    <a:satMod val="110000"/>
                  </a:srgbClr>
                </a:solidFill>
                <a:prstDash val="solid"/>
              </a:ln>
            </a:endParaRPr>
          </a:p>
          <a:p>
            <a:pPr>
              <a:spcAft>
                <a:spcPts val="1200"/>
              </a:spcAft>
              <a:buClr>
                <a:srgbClr val="FF0000"/>
              </a:buClr>
            </a:pPr>
            <a:endParaRPr lang="ru-RU" sz="2000" b="1" i="0" dirty="0">
              <a:ln w="10541" cmpd="sng">
                <a:solidFill>
                  <a:srgbClr val="7D7D7D">
                    <a:tint val="100000"/>
                    <a:shade val="100000"/>
                    <a:satMod val="110000"/>
                  </a:srgbClr>
                </a:solidFill>
                <a:prstDash val="solid"/>
              </a:ln>
            </a:endParaRPr>
          </a:p>
          <a:p>
            <a:pPr>
              <a:spcAft>
                <a:spcPts val="1200"/>
              </a:spcAft>
              <a:buClr>
                <a:srgbClr val="FF0000"/>
              </a:buClr>
            </a:pPr>
            <a:r>
              <a:rPr lang="ru-RU" sz="2000" b="1" i="0" dirty="0">
                <a:ln w="10541" cmpd="sng">
                  <a:solidFill>
                    <a:srgbClr val="7D7D7D">
                      <a:tint val="100000"/>
                      <a:shade val="100000"/>
                      <a:satMod val="110000"/>
                    </a:srgbClr>
                  </a:solidFill>
                  <a:prstDash val="solid"/>
                </a:ln>
              </a:rPr>
              <a:t>           </a:t>
            </a:r>
            <a:r>
              <a:rPr lang="en-US" sz="2000" b="1" i="0" dirty="0">
                <a:ln w="10541" cmpd="sng">
                  <a:solidFill>
                    <a:srgbClr val="7D7D7D">
                      <a:tint val="100000"/>
                      <a:shade val="100000"/>
                      <a:satMod val="110000"/>
                    </a:srgbClr>
                  </a:solidFill>
                  <a:prstDash val="solid"/>
                </a:ln>
              </a:rPr>
              <a:t> </a:t>
            </a:r>
            <a:endParaRPr lang="ru-RU" sz="2000" b="1" i="0" dirty="0">
              <a:ea typeface="Arial" charset="0"/>
            </a:endParaRPr>
          </a:p>
        </p:txBody>
      </p:sp>
    </p:spTree>
    <p:extLst>
      <p:ext uri="{BB962C8B-B14F-4D97-AF65-F5344CB8AC3E}">
        <p14:creationId xmlns:p14="http://schemas.microsoft.com/office/powerpoint/2010/main" val="3681920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13</a:t>
            </a:fld>
            <a:endParaRPr lang="en-US" dirty="0"/>
          </a:p>
        </p:txBody>
      </p:sp>
      <p:sp>
        <p:nvSpPr>
          <p:cNvPr id="8" name="TextBox 7"/>
          <p:cNvSpPr txBox="1"/>
          <p:nvPr/>
        </p:nvSpPr>
        <p:spPr>
          <a:xfrm>
            <a:off x="532601" y="364324"/>
            <a:ext cx="8124475" cy="6924963"/>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1200"/>
              </a:spcAft>
              <a:buClr>
                <a:srgbClr val="FF0000"/>
              </a:buClr>
            </a:pPr>
            <a:r>
              <a:rPr lang="ru-RU" sz="2400" dirty="0">
                <a:ln w="10541" cmpd="sng">
                  <a:solidFill>
                    <a:srgbClr val="7D7D7D">
                      <a:tint val="100000"/>
                      <a:shade val="100000"/>
                      <a:satMod val="110000"/>
                    </a:srgbClr>
                  </a:solidFill>
                  <a:prstDash val="solid"/>
                </a:ln>
              </a:rPr>
              <a:t>3. Другие специфические типы сахарного диабета</a:t>
            </a:r>
            <a:br>
              <a:rPr lang="ru-RU" sz="2400" dirty="0">
                <a:ln w="10541" cmpd="sng">
                  <a:solidFill>
                    <a:srgbClr val="7D7D7D">
                      <a:tint val="100000"/>
                      <a:shade val="100000"/>
                      <a:satMod val="110000"/>
                    </a:srgbClr>
                  </a:solidFill>
                  <a:prstDash val="solid"/>
                </a:ln>
                <a:solidFill>
                  <a:srgbClr val="FF0000"/>
                </a:solidFill>
                <a:latin typeface="+mj-lt"/>
              </a:rPr>
            </a:br>
            <a:endParaRPr lang="ru-RU" sz="2400" b="1" i="0" dirty="0">
              <a:ln w="10541" cmpd="sng">
                <a:solidFill>
                  <a:srgbClr val="7D7D7D">
                    <a:tint val="100000"/>
                    <a:shade val="100000"/>
                    <a:satMod val="110000"/>
                  </a:srgbClr>
                </a:solidFill>
                <a:prstDash val="solid"/>
              </a:ln>
              <a:solidFill>
                <a:srgbClr val="FF0000"/>
              </a:solidFill>
              <a:latin typeface="+mj-lt"/>
            </a:endParaRPr>
          </a:p>
          <a:p>
            <a:pPr>
              <a:spcAft>
                <a:spcPts val="1200"/>
              </a:spcAft>
              <a:buClr>
                <a:srgbClr val="FF0000"/>
              </a:buClr>
            </a:pPr>
            <a:r>
              <a:rPr lang="en-US" sz="2000" b="1" i="0" dirty="0">
                <a:ln w="10541" cmpd="sng">
                  <a:solidFill>
                    <a:srgbClr val="7D7D7D">
                      <a:tint val="100000"/>
                      <a:shade val="100000"/>
                      <a:satMod val="110000"/>
                    </a:srgbClr>
                  </a:solidFill>
                  <a:prstDash val="solid"/>
                </a:ln>
              </a:rPr>
              <a:t>H</a:t>
            </a:r>
            <a:r>
              <a:rPr lang="ru-RU" sz="2000" b="1" i="0" dirty="0">
                <a:ln w="10541" cmpd="sng">
                  <a:solidFill>
                    <a:srgbClr val="7D7D7D">
                      <a:tint val="100000"/>
                      <a:shade val="100000"/>
                      <a:satMod val="110000"/>
                    </a:srgbClr>
                  </a:solidFill>
                  <a:prstDash val="solid"/>
                </a:ln>
              </a:rPr>
              <a:t>. Прочие генетические синдромы, иногда сочетающиеся с сахарным диабетом</a:t>
            </a:r>
          </a:p>
          <a:p>
            <a:pPr>
              <a:spcAft>
                <a:spcPts val="1200"/>
              </a:spcAft>
              <a:buClr>
                <a:srgbClr val="FF0000"/>
              </a:buClr>
            </a:pPr>
            <a:r>
              <a:rPr lang="ru-RU" sz="1600" b="1" i="0" dirty="0">
                <a:ln w="10541" cmpd="sng">
                  <a:solidFill>
                    <a:srgbClr val="7D7D7D">
                      <a:tint val="100000"/>
                      <a:shade val="100000"/>
                      <a:satMod val="110000"/>
                    </a:srgbClr>
                  </a:solidFill>
                  <a:prstDash val="solid"/>
                </a:ln>
              </a:rPr>
              <a:t>-Синдром Дауна</a:t>
            </a:r>
          </a:p>
          <a:p>
            <a:pPr>
              <a:spcAft>
                <a:spcPts val="1200"/>
              </a:spcAft>
              <a:buClr>
                <a:srgbClr val="FF0000"/>
              </a:buClr>
            </a:pPr>
            <a:r>
              <a:rPr lang="ru-RU" sz="1600" b="1" i="0" dirty="0">
                <a:ln w="10541" cmpd="sng">
                  <a:solidFill>
                    <a:srgbClr val="7D7D7D">
                      <a:tint val="100000"/>
                      <a:shade val="100000"/>
                      <a:satMod val="110000"/>
                    </a:srgbClr>
                  </a:solidFill>
                  <a:prstDash val="solid"/>
                </a:ln>
              </a:rPr>
              <a:t>Синдром </a:t>
            </a:r>
            <a:r>
              <a:rPr lang="ru-RU" sz="1600" b="1" i="0" dirty="0" err="1">
                <a:ln w="10541" cmpd="sng">
                  <a:solidFill>
                    <a:srgbClr val="7D7D7D">
                      <a:tint val="100000"/>
                      <a:shade val="100000"/>
                      <a:satMod val="110000"/>
                    </a:srgbClr>
                  </a:solidFill>
                  <a:prstDash val="solid"/>
                </a:ln>
              </a:rPr>
              <a:t>Клайнфельтера</a:t>
            </a:r>
            <a:endParaRPr lang="ru-RU" sz="1600" b="1" i="0" dirty="0">
              <a:ln w="10541" cmpd="sng">
                <a:solidFill>
                  <a:srgbClr val="7D7D7D">
                    <a:tint val="100000"/>
                    <a:shade val="100000"/>
                    <a:satMod val="110000"/>
                  </a:srgbClr>
                </a:solidFill>
                <a:prstDash val="solid"/>
              </a:ln>
            </a:endParaRPr>
          </a:p>
          <a:p>
            <a:pPr>
              <a:spcAft>
                <a:spcPts val="1200"/>
              </a:spcAft>
              <a:buClr>
                <a:srgbClr val="FF0000"/>
              </a:buClr>
            </a:pPr>
            <a:r>
              <a:rPr lang="ru-RU" sz="1600" b="1" i="0" dirty="0">
                <a:ln w="10541" cmpd="sng">
                  <a:solidFill>
                    <a:srgbClr val="7D7D7D">
                      <a:tint val="100000"/>
                      <a:shade val="100000"/>
                      <a:satMod val="110000"/>
                    </a:srgbClr>
                  </a:solidFill>
                  <a:prstDash val="solid"/>
                </a:ln>
              </a:rPr>
              <a:t>-Синдром Тернера</a:t>
            </a:r>
          </a:p>
          <a:p>
            <a:pPr>
              <a:spcAft>
                <a:spcPts val="1200"/>
              </a:spcAft>
              <a:buClr>
                <a:srgbClr val="FF0000"/>
              </a:buClr>
            </a:pPr>
            <a:r>
              <a:rPr lang="ru-RU" sz="1600" b="1" i="0" dirty="0">
                <a:ln w="10541" cmpd="sng">
                  <a:solidFill>
                    <a:srgbClr val="7D7D7D">
                      <a:tint val="100000"/>
                      <a:shade val="100000"/>
                      <a:satMod val="110000"/>
                    </a:srgbClr>
                  </a:solidFill>
                  <a:prstDash val="solid"/>
                </a:ln>
              </a:rPr>
              <a:t>-Синдром Вольфрама</a:t>
            </a:r>
          </a:p>
          <a:p>
            <a:pPr>
              <a:spcAft>
                <a:spcPts val="1200"/>
              </a:spcAft>
              <a:buClr>
                <a:srgbClr val="FF0000"/>
              </a:buClr>
            </a:pPr>
            <a:r>
              <a:rPr lang="ru-RU" sz="1600" b="1" i="0" dirty="0">
                <a:ln w="10541" cmpd="sng">
                  <a:solidFill>
                    <a:srgbClr val="7D7D7D">
                      <a:tint val="100000"/>
                      <a:shade val="100000"/>
                      <a:satMod val="110000"/>
                    </a:srgbClr>
                  </a:solidFill>
                  <a:prstDash val="solid"/>
                </a:ln>
              </a:rPr>
              <a:t>-Атаксия </a:t>
            </a:r>
            <a:r>
              <a:rPr lang="ru-RU" sz="1600" b="1" i="0" dirty="0" err="1">
                <a:ln w="10541" cmpd="sng">
                  <a:solidFill>
                    <a:srgbClr val="7D7D7D">
                      <a:tint val="100000"/>
                      <a:shade val="100000"/>
                      <a:satMod val="110000"/>
                    </a:srgbClr>
                  </a:solidFill>
                  <a:prstDash val="solid"/>
                </a:ln>
              </a:rPr>
              <a:t>Фридрейха</a:t>
            </a:r>
            <a:endParaRPr lang="ru-RU" sz="1600" b="1" i="0" dirty="0">
              <a:ln w="10541" cmpd="sng">
                <a:solidFill>
                  <a:srgbClr val="7D7D7D">
                    <a:tint val="100000"/>
                    <a:shade val="100000"/>
                    <a:satMod val="110000"/>
                  </a:srgbClr>
                </a:solidFill>
                <a:prstDash val="solid"/>
              </a:ln>
            </a:endParaRPr>
          </a:p>
          <a:p>
            <a:pPr>
              <a:spcAft>
                <a:spcPts val="1200"/>
              </a:spcAft>
              <a:buClr>
                <a:srgbClr val="FF0000"/>
              </a:buClr>
            </a:pPr>
            <a:r>
              <a:rPr lang="ru-RU" sz="1600" b="1" i="0" dirty="0">
                <a:ln w="10541" cmpd="sng">
                  <a:solidFill>
                    <a:srgbClr val="7D7D7D">
                      <a:tint val="100000"/>
                      <a:shade val="100000"/>
                      <a:satMod val="110000"/>
                    </a:srgbClr>
                  </a:solidFill>
                  <a:prstDash val="solid"/>
                </a:ln>
              </a:rPr>
              <a:t>Хорея </a:t>
            </a:r>
            <a:r>
              <a:rPr lang="ru-RU" sz="1600" b="1" i="0" dirty="0" err="1">
                <a:ln w="10541" cmpd="sng">
                  <a:solidFill>
                    <a:srgbClr val="7D7D7D">
                      <a:tint val="100000"/>
                      <a:shade val="100000"/>
                      <a:satMod val="110000"/>
                    </a:srgbClr>
                  </a:solidFill>
                  <a:prstDash val="solid"/>
                </a:ln>
              </a:rPr>
              <a:t>Хантингтона</a:t>
            </a:r>
            <a:endParaRPr lang="ru-RU" sz="1600" b="1" i="0" dirty="0">
              <a:ln w="10541" cmpd="sng">
                <a:solidFill>
                  <a:srgbClr val="7D7D7D">
                    <a:tint val="100000"/>
                    <a:shade val="100000"/>
                    <a:satMod val="110000"/>
                  </a:srgbClr>
                </a:solidFill>
                <a:prstDash val="solid"/>
              </a:ln>
            </a:endParaRPr>
          </a:p>
          <a:p>
            <a:pPr>
              <a:spcAft>
                <a:spcPts val="1200"/>
              </a:spcAft>
              <a:buClr>
                <a:srgbClr val="FF0000"/>
              </a:buClr>
            </a:pPr>
            <a:r>
              <a:rPr lang="ru-RU" sz="1600" b="1" i="0" dirty="0">
                <a:ln w="10541" cmpd="sng">
                  <a:solidFill>
                    <a:srgbClr val="7D7D7D">
                      <a:tint val="100000"/>
                      <a:shade val="100000"/>
                      <a:satMod val="110000"/>
                    </a:srgbClr>
                  </a:solidFill>
                  <a:prstDash val="solid"/>
                </a:ln>
              </a:rPr>
              <a:t>-Синдром Лоренса-Муна-</a:t>
            </a:r>
            <a:r>
              <a:rPr lang="ru-RU" sz="1600" b="1" i="0" dirty="0" err="1">
                <a:ln w="10541" cmpd="sng">
                  <a:solidFill>
                    <a:srgbClr val="7D7D7D">
                      <a:tint val="100000"/>
                      <a:shade val="100000"/>
                      <a:satMod val="110000"/>
                    </a:srgbClr>
                  </a:solidFill>
                  <a:prstDash val="solid"/>
                </a:ln>
              </a:rPr>
              <a:t>Бидля</a:t>
            </a:r>
            <a:endParaRPr lang="ru-RU" sz="1600" b="1" i="0" dirty="0">
              <a:ln w="10541" cmpd="sng">
                <a:solidFill>
                  <a:srgbClr val="7D7D7D">
                    <a:tint val="100000"/>
                    <a:shade val="100000"/>
                    <a:satMod val="110000"/>
                  </a:srgbClr>
                </a:solidFill>
                <a:prstDash val="solid"/>
              </a:ln>
            </a:endParaRPr>
          </a:p>
          <a:p>
            <a:pPr>
              <a:spcAft>
                <a:spcPts val="1200"/>
              </a:spcAft>
              <a:buClr>
                <a:srgbClr val="FF0000"/>
              </a:buClr>
            </a:pPr>
            <a:r>
              <a:rPr lang="ru-RU" sz="1600" b="1" i="0" dirty="0">
                <a:ln w="10541" cmpd="sng">
                  <a:solidFill>
                    <a:srgbClr val="7D7D7D">
                      <a:tint val="100000"/>
                      <a:shade val="100000"/>
                      <a:satMod val="110000"/>
                    </a:srgbClr>
                  </a:solidFill>
                  <a:prstDash val="solid"/>
                </a:ln>
              </a:rPr>
              <a:t>-</a:t>
            </a:r>
            <a:r>
              <a:rPr lang="ru-RU" sz="1600" b="1" i="0" dirty="0" err="1">
                <a:ln w="10541" cmpd="sng">
                  <a:solidFill>
                    <a:srgbClr val="7D7D7D">
                      <a:tint val="100000"/>
                      <a:shade val="100000"/>
                      <a:satMod val="110000"/>
                    </a:srgbClr>
                  </a:solidFill>
                  <a:prstDash val="solid"/>
                </a:ln>
              </a:rPr>
              <a:t>Миотоническая</a:t>
            </a:r>
            <a:r>
              <a:rPr lang="ru-RU" sz="1600" b="1" i="0" dirty="0">
                <a:ln w="10541" cmpd="sng">
                  <a:solidFill>
                    <a:srgbClr val="7D7D7D">
                      <a:tint val="100000"/>
                      <a:shade val="100000"/>
                      <a:satMod val="110000"/>
                    </a:srgbClr>
                  </a:solidFill>
                  <a:prstDash val="solid"/>
                </a:ln>
              </a:rPr>
              <a:t> дистрофия</a:t>
            </a:r>
          </a:p>
          <a:p>
            <a:pPr>
              <a:spcAft>
                <a:spcPts val="1200"/>
              </a:spcAft>
              <a:buClr>
                <a:srgbClr val="FF0000"/>
              </a:buClr>
            </a:pPr>
            <a:r>
              <a:rPr lang="ru-RU" sz="1600" b="1" i="0" dirty="0">
                <a:ln w="10541" cmpd="sng">
                  <a:solidFill>
                    <a:srgbClr val="7D7D7D">
                      <a:tint val="100000"/>
                      <a:shade val="100000"/>
                      <a:satMod val="110000"/>
                    </a:srgbClr>
                  </a:solidFill>
                  <a:prstDash val="solid"/>
                </a:ln>
              </a:rPr>
              <a:t>-Порфирия</a:t>
            </a:r>
          </a:p>
          <a:p>
            <a:pPr>
              <a:spcAft>
                <a:spcPts val="1200"/>
              </a:spcAft>
              <a:buClr>
                <a:srgbClr val="FF0000"/>
              </a:buClr>
            </a:pPr>
            <a:r>
              <a:rPr lang="ru-RU" sz="1600" b="1" i="0" dirty="0">
                <a:ln w="10541" cmpd="sng">
                  <a:solidFill>
                    <a:srgbClr val="7D7D7D">
                      <a:tint val="100000"/>
                      <a:shade val="100000"/>
                      <a:satMod val="110000"/>
                    </a:srgbClr>
                  </a:solidFill>
                  <a:prstDash val="solid"/>
                </a:ln>
              </a:rPr>
              <a:t>-Синдром </a:t>
            </a:r>
            <a:r>
              <a:rPr lang="ru-RU" sz="1600" b="1" i="0" dirty="0" err="1">
                <a:ln w="10541" cmpd="sng">
                  <a:solidFill>
                    <a:srgbClr val="7D7D7D">
                      <a:tint val="100000"/>
                      <a:shade val="100000"/>
                      <a:satMod val="110000"/>
                    </a:srgbClr>
                  </a:solidFill>
                  <a:prstDash val="solid"/>
                </a:ln>
              </a:rPr>
              <a:t>Прадера</a:t>
            </a:r>
            <a:r>
              <a:rPr lang="ru-RU" sz="1600" b="1" i="0" dirty="0">
                <a:ln w="10541" cmpd="sng">
                  <a:solidFill>
                    <a:srgbClr val="7D7D7D">
                      <a:tint val="100000"/>
                      <a:shade val="100000"/>
                      <a:satMod val="110000"/>
                    </a:srgbClr>
                  </a:solidFill>
                  <a:prstDash val="solid"/>
                </a:ln>
              </a:rPr>
              <a:t>-Вилли</a:t>
            </a:r>
          </a:p>
          <a:p>
            <a:pPr>
              <a:spcAft>
                <a:spcPts val="1200"/>
              </a:spcAft>
              <a:buClr>
                <a:srgbClr val="FF0000"/>
              </a:buClr>
            </a:pPr>
            <a:endParaRPr lang="ru-RU" sz="1600" b="1" i="0" dirty="0">
              <a:ln w="10541" cmpd="sng">
                <a:solidFill>
                  <a:srgbClr val="7D7D7D">
                    <a:tint val="100000"/>
                    <a:shade val="100000"/>
                    <a:satMod val="110000"/>
                  </a:srgbClr>
                </a:solidFill>
                <a:prstDash val="solid"/>
              </a:ln>
              <a:solidFill>
                <a:srgbClr val="00B0F0"/>
              </a:solidFill>
            </a:endParaRPr>
          </a:p>
          <a:p>
            <a:pPr>
              <a:spcAft>
                <a:spcPts val="1200"/>
              </a:spcAft>
              <a:buClr>
                <a:srgbClr val="FF0000"/>
              </a:buClr>
            </a:pPr>
            <a:endParaRPr lang="ru-RU" sz="2000" b="1" i="0" dirty="0">
              <a:ln w="10541" cmpd="sng">
                <a:solidFill>
                  <a:srgbClr val="7D7D7D">
                    <a:tint val="100000"/>
                    <a:shade val="100000"/>
                    <a:satMod val="110000"/>
                  </a:srgbClr>
                </a:solidFill>
                <a:prstDash val="solid"/>
              </a:ln>
              <a:solidFill>
                <a:srgbClr val="00B0F0"/>
              </a:solidFill>
            </a:endParaRPr>
          </a:p>
          <a:p>
            <a:pPr>
              <a:spcAft>
                <a:spcPts val="600"/>
              </a:spcAft>
              <a:buClr>
                <a:srgbClr val="FF0000"/>
              </a:buClr>
            </a:pPr>
            <a:endParaRPr lang="ru-RU" sz="2000" b="1" i="0" dirty="0">
              <a:solidFill>
                <a:schemeClr val="tx2"/>
              </a:solidFill>
              <a:ea typeface="Arial" charset="0"/>
            </a:endParaRPr>
          </a:p>
        </p:txBody>
      </p:sp>
    </p:spTree>
    <p:extLst>
      <p:ext uri="{BB962C8B-B14F-4D97-AF65-F5344CB8AC3E}">
        <p14:creationId xmlns:p14="http://schemas.microsoft.com/office/powerpoint/2010/main" val="2519311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14</a:t>
            </a:fld>
            <a:endParaRPr lang="en-US" dirty="0"/>
          </a:p>
        </p:txBody>
      </p:sp>
      <p:sp>
        <p:nvSpPr>
          <p:cNvPr id="8" name="TextBox 7"/>
          <p:cNvSpPr txBox="1"/>
          <p:nvPr/>
        </p:nvSpPr>
        <p:spPr>
          <a:xfrm>
            <a:off x="419292" y="760873"/>
            <a:ext cx="8312282" cy="4108807"/>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600"/>
              </a:spcAft>
              <a:buClr>
                <a:srgbClr val="FF0000"/>
              </a:buClr>
            </a:pPr>
            <a:r>
              <a:rPr lang="ru-RU" sz="1800" b="1" i="0" dirty="0">
                <a:ea typeface="Arial" charset="0"/>
              </a:rPr>
              <a:t>Диагностические критерии СД</a:t>
            </a:r>
          </a:p>
          <a:p>
            <a:pPr>
              <a:spcAft>
                <a:spcPts val="600"/>
              </a:spcAft>
              <a:buClr>
                <a:srgbClr val="FF0000"/>
              </a:buClr>
            </a:pPr>
            <a:endParaRPr lang="ru-RU" sz="1800" b="1" i="0" dirty="0">
              <a:ea typeface="Arial" charset="0"/>
            </a:endParaRPr>
          </a:p>
          <a:p>
            <a:pPr>
              <a:spcAft>
                <a:spcPts val="600"/>
              </a:spcAft>
              <a:buClr>
                <a:srgbClr val="FF0000"/>
              </a:buClr>
            </a:pPr>
            <a:r>
              <a:rPr lang="ru-RU" sz="1800" b="1" i="0" dirty="0">
                <a:ea typeface="Arial" charset="0"/>
              </a:rPr>
              <a:t>-Случайное определение уровня гликемии ≥11,1 </a:t>
            </a:r>
            <a:r>
              <a:rPr lang="ru-RU" sz="1800" b="1" i="0" dirty="0" err="1">
                <a:ea typeface="Arial" charset="0"/>
              </a:rPr>
              <a:t>ммоль</a:t>
            </a:r>
            <a:r>
              <a:rPr lang="ru-RU" sz="1800" b="1" i="0" dirty="0">
                <a:ea typeface="Arial" charset="0"/>
              </a:rPr>
              <a:t>/л (200 мг*</a:t>
            </a:r>
            <a:r>
              <a:rPr lang="ru-RU" sz="1800" b="1" i="0" dirty="0" err="1">
                <a:ea typeface="Arial" charset="0"/>
              </a:rPr>
              <a:t>дл</a:t>
            </a:r>
            <a:r>
              <a:rPr lang="ru-RU" sz="1800" b="1" i="0" dirty="0">
                <a:ea typeface="Arial" charset="0"/>
              </a:rPr>
              <a:t>) в течение дня вне зависимости от приема пищи при наличии симптомов</a:t>
            </a:r>
          </a:p>
          <a:p>
            <a:pPr>
              <a:spcAft>
                <a:spcPts val="600"/>
              </a:spcAft>
              <a:buClr>
                <a:srgbClr val="FF0000"/>
              </a:buClr>
            </a:pPr>
            <a:r>
              <a:rPr lang="ru-RU" sz="1800" b="1" i="0" dirty="0">
                <a:ea typeface="Arial" charset="0"/>
              </a:rPr>
              <a:t>(полидипсия, полиурия, слабость)</a:t>
            </a:r>
          </a:p>
          <a:p>
            <a:pPr>
              <a:spcAft>
                <a:spcPts val="600"/>
              </a:spcAft>
              <a:buClr>
                <a:srgbClr val="FF0000"/>
              </a:buClr>
            </a:pPr>
            <a:r>
              <a:rPr lang="ru-RU" sz="1800" b="1" i="0" dirty="0">
                <a:ea typeface="Arial" charset="0"/>
              </a:rPr>
              <a:t>Или</a:t>
            </a:r>
          </a:p>
          <a:p>
            <a:pPr>
              <a:spcAft>
                <a:spcPts val="600"/>
              </a:spcAft>
              <a:buClr>
                <a:srgbClr val="FF0000"/>
              </a:buClr>
            </a:pPr>
            <a:r>
              <a:rPr lang="ru-RU" sz="1800" b="1" i="0" dirty="0">
                <a:ea typeface="Arial" charset="0"/>
              </a:rPr>
              <a:t>-уровень глюкозы плазмы натощак ≥ 7,0 </a:t>
            </a:r>
            <a:r>
              <a:rPr lang="ru-RU" sz="1800" b="1" i="0" dirty="0" err="1">
                <a:ea typeface="Arial" charset="0"/>
              </a:rPr>
              <a:t>ммоль</a:t>
            </a:r>
            <a:r>
              <a:rPr lang="ru-RU" sz="1800" b="1" i="0" dirty="0">
                <a:ea typeface="Arial" charset="0"/>
              </a:rPr>
              <a:t>/л (126 мг/</a:t>
            </a:r>
            <a:r>
              <a:rPr lang="ru-RU" sz="1800" b="1" i="0" dirty="0" err="1">
                <a:ea typeface="Arial" charset="0"/>
              </a:rPr>
              <a:t>дл</a:t>
            </a:r>
            <a:r>
              <a:rPr lang="ru-RU" sz="1800" b="1" i="0" dirty="0">
                <a:ea typeface="Arial" charset="0"/>
              </a:rPr>
              <a:t>)</a:t>
            </a:r>
          </a:p>
          <a:p>
            <a:pPr>
              <a:spcAft>
                <a:spcPts val="600"/>
              </a:spcAft>
              <a:buClr>
                <a:srgbClr val="FF0000"/>
              </a:buClr>
            </a:pPr>
            <a:r>
              <a:rPr lang="ru-RU" sz="1800" b="1" i="0" dirty="0">
                <a:ea typeface="Arial" charset="0"/>
              </a:rPr>
              <a:t>Или</a:t>
            </a:r>
          </a:p>
          <a:p>
            <a:pPr>
              <a:spcAft>
                <a:spcPts val="600"/>
              </a:spcAft>
              <a:buClr>
                <a:srgbClr val="FF0000"/>
              </a:buClr>
            </a:pPr>
            <a:r>
              <a:rPr lang="ru-RU" sz="1800" b="1" i="0" dirty="0">
                <a:ea typeface="Arial" charset="0"/>
              </a:rPr>
              <a:t>-уровень глюкозы плазмы через 2 часа после нагрузки 75г глюкозы (ВОЗ) ≥ 11,1 </a:t>
            </a:r>
            <a:r>
              <a:rPr lang="ru-RU" sz="1800" b="1" i="0" dirty="0" err="1">
                <a:ea typeface="Arial" charset="0"/>
              </a:rPr>
              <a:t>ммоль</a:t>
            </a:r>
            <a:r>
              <a:rPr lang="ru-RU" sz="1800" b="1" i="0" dirty="0">
                <a:ea typeface="Arial" charset="0"/>
              </a:rPr>
              <a:t>/л (200 мг/</a:t>
            </a:r>
            <a:r>
              <a:rPr lang="ru-RU" sz="1800" b="1" i="0" dirty="0" err="1">
                <a:ea typeface="Arial" charset="0"/>
              </a:rPr>
              <a:t>дл</a:t>
            </a:r>
            <a:r>
              <a:rPr lang="ru-RU" sz="1800" b="1" i="0" dirty="0">
                <a:ea typeface="Arial" charset="0"/>
              </a:rPr>
              <a:t>)</a:t>
            </a:r>
            <a:endParaRPr lang="en-US" sz="1800" b="1" i="0" dirty="0">
              <a:ea typeface="Arial" charset="0"/>
            </a:endParaRPr>
          </a:p>
          <a:p>
            <a:pPr>
              <a:spcAft>
                <a:spcPts val="600"/>
              </a:spcAft>
              <a:buClr>
                <a:srgbClr val="FF0000"/>
              </a:buClr>
            </a:pPr>
            <a:endParaRPr lang="en-US" sz="1800" b="1" i="0" dirty="0">
              <a:ea typeface="Arial" charset="0"/>
            </a:endParaRPr>
          </a:p>
          <a:p>
            <a:pPr>
              <a:spcAft>
                <a:spcPts val="600"/>
              </a:spcAft>
              <a:buClr>
                <a:srgbClr val="FF0000"/>
              </a:buClr>
            </a:pPr>
            <a:r>
              <a:rPr lang="en-US" sz="1800" b="1" i="0" dirty="0">
                <a:ea typeface="Arial" charset="0"/>
              </a:rPr>
              <a:t>HbA1c </a:t>
            </a:r>
            <a:r>
              <a:rPr lang="ru-RU" sz="1800" b="1" i="0" dirty="0">
                <a:ea typeface="Arial" charset="0"/>
              </a:rPr>
              <a:t>≥</a:t>
            </a:r>
            <a:r>
              <a:rPr lang="en-US" sz="1800" b="1" i="0" dirty="0">
                <a:ea typeface="Arial" charset="0"/>
              </a:rPr>
              <a:t> 6</a:t>
            </a:r>
            <a:r>
              <a:rPr lang="ru-RU" sz="1800" b="1" i="0" dirty="0">
                <a:ea typeface="Arial" charset="0"/>
              </a:rPr>
              <a:t>.</a:t>
            </a:r>
            <a:r>
              <a:rPr lang="en-US" sz="1800" b="1" i="0" dirty="0">
                <a:ea typeface="Arial" charset="0"/>
              </a:rPr>
              <a:t>5%</a:t>
            </a:r>
            <a:r>
              <a:rPr lang="ru-RU" sz="1800" b="1" i="0" dirty="0">
                <a:ea typeface="Arial" charset="0"/>
              </a:rPr>
              <a:t> (ВОЗ 2011г)</a:t>
            </a:r>
          </a:p>
        </p:txBody>
      </p:sp>
    </p:spTree>
    <p:extLst>
      <p:ext uri="{BB962C8B-B14F-4D97-AF65-F5344CB8AC3E}">
        <p14:creationId xmlns:p14="http://schemas.microsoft.com/office/powerpoint/2010/main" val="128003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15</a:t>
            </a:fld>
            <a:endParaRPr lang="en-US" dirty="0"/>
          </a:p>
        </p:txBody>
      </p:sp>
      <p:sp>
        <p:nvSpPr>
          <p:cNvPr id="8" name="TextBox 7"/>
          <p:cNvSpPr txBox="1"/>
          <p:nvPr/>
        </p:nvSpPr>
        <p:spPr>
          <a:xfrm>
            <a:off x="218929" y="440871"/>
            <a:ext cx="8483732" cy="8412057"/>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600"/>
              </a:spcAft>
              <a:buClr>
                <a:srgbClr val="FF0000"/>
              </a:buClr>
            </a:pPr>
            <a:r>
              <a:rPr lang="ru-RU" sz="1400" b="1" i="0" dirty="0">
                <a:ea typeface="Arial" charset="0"/>
              </a:rPr>
              <a:t>ДИАГНОСТИЧЕСКИЕ КРИТЕРИИ СД  И ДРУГИХ НАРУШЕНИЙ  ГЛИКЕМИИ В ММОЛЬ/Л)</a:t>
            </a:r>
          </a:p>
          <a:p>
            <a:pPr>
              <a:spcAft>
                <a:spcPts val="600"/>
              </a:spcAft>
              <a:buClr>
                <a:srgbClr val="FF0000"/>
              </a:buClr>
            </a:pPr>
            <a:r>
              <a:rPr lang="ru-RU" sz="1400" b="1" i="0" dirty="0">
                <a:ea typeface="Arial" charset="0"/>
              </a:rPr>
              <a:t>ВОЗ, 1999-2013</a:t>
            </a: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4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a:p>
            <a:pPr>
              <a:spcAft>
                <a:spcPts val="600"/>
              </a:spcAft>
              <a:buClr>
                <a:srgbClr val="FF0000"/>
              </a:buClr>
            </a:pPr>
            <a:endParaRPr lang="ru-RU" sz="1800" b="1" i="0" dirty="0">
              <a:ea typeface="Arial"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089535808"/>
              </p:ext>
            </p:extLst>
          </p:nvPr>
        </p:nvGraphicFramePr>
        <p:xfrm>
          <a:off x="218929" y="1036320"/>
          <a:ext cx="8422151" cy="5318760"/>
        </p:xfrm>
        <a:graphic>
          <a:graphicData uri="http://schemas.openxmlformats.org/drawingml/2006/table">
            <a:tbl>
              <a:tblPr firstRow="1" bandRow="1">
                <a:tableStyleId>{5C22544A-7EE6-4342-B048-85BDC9FD1C3A}</a:tableStyleId>
              </a:tblPr>
              <a:tblGrid>
                <a:gridCol w="4158761">
                  <a:extLst>
                    <a:ext uri="{9D8B030D-6E8A-4147-A177-3AD203B41FA5}">
                      <a16:colId xmlns:a16="http://schemas.microsoft.com/office/drawing/2014/main" val="20000"/>
                    </a:ext>
                  </a:extLst>
                </a:gridCol>
                <a:gridCol w="2000250">
                  <a:extLst>
                    <a:ext uri="{9D8B030D-6E8A-4147-A177-3AD203B41FA5}">
                      <a16:colId xmlns:a16="http://schemas.microsoft.com/office/drawing/2014/main" val="20001"/>
                    </a:ext>
                  </a:extLst>
                </a:gridCol>
                <a:gridCol w="2263140">
                  <a:extLst>
                    <a:ext uri="{9D8B030D-6E8A-4147-A177-3AD203B41FA5}">
                      <a16:colId xmlns:a16="http://schemas.microsoft.com/office/drawing/2014/main" val="20002"/>
                    </a:ext>
                  </a:extLst>
                </a:gridCol>
              </a:tblGrid>
              <a:tr h="594360">
                <a:tc>
                  <a:txBody>
                    <a:bodyPr/>
                    <a:lstStyle/>
                    <a:p>
                      <a:endParaRPr lang="ru-RU" sz="11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100" dirty="0">
                          <a:solidFill>
                            <a:schemeClr val="tx1"/>
                          </a:solidFill>
                        </a:rPr>
                        <a:t>КАПИЛЛЯРНАЯ ЦЕЛЬНАЯ КРОВЬ</a:t>
                      </a:r>
                    </a:p>
                    <a:p>
                      <a:endParaRPr lang="ru-RU"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ru-RU" sz="1100" dirty="0">
                          <a:solidFill>
                            <a:schemeClr val="tx1"/>
                          </a:solidFill>
                        </a:rPr>
                        <a:t>ПЛАЗМА</a:t>
                      </a:r>
                    </a:p>
                    <a:p>
                      <a:r>
                        <a:rPr lang="ru-RU" sz="1100" dirty="0">
                          <a:solidFill>
                            <a:schemeClr val="tx1"/>
                          </a:solidFill>
                        </a:rPr>
                        <a:t>ВЕНОЗНОЙ</a:t>
                      </a:r>
                    </a:p>
                    <a:p>
                      <a:r>
                        <a:rPr lang="ru-RU" sz="1100" dirty="0">
                          <a:solidFill>
                            <a:schemeClr val="tx1"/>
                          </a:solidFill>
                        </a:rPr>
                        <a:t>КРОВИ </a:t>
                      </a:r>
                    </a:p>
                    <a:p>
                      <a:endParaRPr lang="ru-RU"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0"/>
                  </a:ext>
                </a:extLst>
              </a:tr>
              <a:tr h="0">
                <a:tc gridSpan="3">
                  <a:txBody>
                    <a:bodyPr/>
                    <a:lstStyle/>
                    <a:p>
                      <a:pPr algn="ctr"/>
                      <a:r>
                        <a:rPr lang="ru-RU" sz="1400" dirty="0">
                          <a:solidFill>
                            <a:schemeClr val="tx1"/>
                          </a:solidFill>
                        </a:rPr>
                        <a:t>норма</a:t>
                      </a:r>
                    </a:p>
                  </a:txBody>
                  <a:tcPr>
                    <a:lnR w="12700" cap="flat" cmpd="sng" algn="ctr">
                      <a:solidFill>
                        <a:schemeClr val="tx1"/>
                      </a:solidFill>
                      <a:prstDash val="solid"/>
                      <a:round/>
                      <a:headEnd type="none" w="med" len="med"/>
                      <a:tailEnd type="none" w="med" len="med"/>
                    </a:lnR>
                  </a:tcPr>
                </a:tc>
                <a:tc hMerge="1">
                  <a:txBody>
                    <a:bodyPr/>
                    <a:lstStyle/>
                    <a:p>
                      <a:endParaRPr lang="ru-RU" sz="11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ru-RU" sz="11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0">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НАТОЩАК</a:t>
                      </a:r>
                    </a:p>
                    <a:p>
                      <a:endParaRPr lang="ru-RU" sz="1400" dirty="0">
                        <a:solidFill>
                          <a:schemeClr val="tx1"/>
                        </a:solidFill>
                      </a:endParaRPr>
                    </a:p>
                  </a:txBody>
                  <a:tcPr>
                    <a:lnR w="12700" cap="flat" cmpd="sng" algn="ctr">
                      <a:solidFill>
                        <a:schemeClr val="tx1"/>
                      </a:solidFill>
                      <a:prstDash val="solid"/>
                      <a:round/>
                      <a:headEnd type="none" w="med" len="med"/>
                      <a:tailEnd type="none" w="med" len="med"/>
                    </a:lnR>
                  </a:tcPr>
                </a:tc>
                <a:tc>
                  <a:txBody>
                    <a:bodyPr/>
                    <a:lstStyle/>
                    <a:p>
                      <a:r>
                        <a:rPr lang="ru-RU" sz="1400" dirty="0">
                          <a:solidFill>
                            <a:schemeClr val="tx1"/>
                          </a:solidFill>
                        </a:rPr>
                        <a:t>‹5.6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ru-RU" sz="1400" dirty="0">
                          <a:solidFill>
                            <a:schemeClr val="tx1"/>
                          </a:solidFill>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0">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ЧЕРЕЗ 2 ЧАСА ПОСЛЕ ГТТ</a:t>
                      </a:r>
                    </a:p>
                    <a:p>
                      <a:endParaRPr lang="ru-RU" sz="1400" dirty="0">
                        <a:solidFill>
                          <a:schemeClr val="tx1"/>
                        </a:solidFill>
                      </a:endParaRPr>
                    </a:p>
                  </a:txBody>
                  <a:tcPr>
                    <a:lnR w="12700" cap="flat" cmpd="sng" algn="ctr">
                      <a:solidFill>
                        <a:schemeClr val="tx1"/>
                      </a:solidFill>
                      <a:prstDash val="solid"/>
                      <a:round/>
                      <a:headEnd type="none" w="med" len="med"/>
                      <a:tailEnd type="none" w="med" len="med"/>
                    </a:lnR>
                  </a:tcPr>
                </a:tc>
                <a:tc>
                  <a:txBody>
                    <a:bodyPr/>
                    <a:lstStyle/>
                    <a:p>
                      <a:r>
                        <a:rPr lang="ru-RU" sz="1400" dirty="0">
                          <a:solidFill>
                            <a:schemeClr val="tx1"/>
                          </a:solidFill>
                        </a:rPr>
                        <a:t>‹7.8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ru-RU" sz="1400" dirty="0">
                          <a:solidFill>
                            <a:schemeClr val="tx1"/>
                          </a:solidFill>
                        </a:rPr>
                        <a:t>‹7.8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0">
                <a:tc>
                  <a:txBody>
                    <a:bodyPr/>
                    <a:lstStyle/>
                    <a:p>
                      <a:endParaRPr lang="ru-RU" sz="1400" dirty="0">
                        <a:solidFill>
                          <a:schemeClr val="tx1"/>
                        </a:solidFill>
                      </a:endParaRPr>
                    </a:p>
                  </a:txBody>
                  <a:tcPr>
                    <a:lnR w="12700" cap="flat" cmpd="sng" algn="ctr">
                      <a:solidFill>
                        <a:schemeClr val="tx1"/>
                      </a:solidFill>
                      <a:prstDash val="solid"/>
                      <a:round/>
                      <a:headEnd type="none" w="med" len="med"/>
                      <a:tailEnd type="none" w="med" len="med"/>
                    </a:lnR>
                  </a:tcPr>
                </a:tc>
                <a:tc>
                  <a:txBody>
                    <a:bodyPr/>
                    <a:lstStyle/>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0">
                <a:tc gridSpan="3">
                  <a:txBody>
                    <a:bodyPr/>
                    <a:lstStyle/>
                    <a:p>
                      <a:pPr marL="0" marR="0" indent="0" algn="ctr" defTabSz="914109" rtl="0" eaLnBrk="1" fontAlgn="auto" latinLnBrk="0" hangingPunct="1">
                        <a:lnSpc>
                          <a:spcPct val="100000"/>
                        </a:lnSpc>
                        <a:spcBef>
                          <a:spcPts val="0"/>
                        </a:spcBef>
                        <a:spcAft>
                          <a:spcPts val="0"/>
                        </a:spcAft>
                        <a:buClrTx/>
                        <a:buSzTx/>
                        <a:buFontTx/>
                        <a:buNone/>
                        <a:tabLst/>
                        <a:defRPr/>
                      </a:pPr>
                      <a:r>
                        <a:rPr lang="ru-RU" sz="1400" b="1" i="0" dirty="0">
                          <a:solidFill>
                            <a:schemeClr val="tx1"/>
                          </a:solidFill>
                          <a:ea typeface="Arial" charset="0"/>
                        </a:rPr>
                        <a:t>САХАРНЫЙ ДИАБЕТ</a:t>
                      </a:r>
                    </a:p>
                    <a:p>
                      <a:endParaRPr lang="ru-RU" sz="1400" dirty="0">
                        <a:solidFill>
                          <a:schemeClr val="tx1"/>
                        </a:solidFill>
                      </a:endParaRPr>
                    </a:p>
                  </a:txBody>
                  <a:tcPr>
                    <a:lnR w="12700" cap="flat" cmpd="sng" algn="ctr">
                      <a:solidFill>
                        <a:schemeClr val="tx1"/>
                      </a:solidFill>
                      <a:prstDash val="solid"/>
                      <a:round/>
                      <a:headEnd type="none" w="med" len="med"/>
                      <a:tailEnd type="none" w="med" len="med"/>
                    </a:lnR>
                  </a:tcPr>
                </a:tc>
                <a:tc hMerge="1">
                  <a:txBody>
                    <a:bodyPr/>
                    <a:lstStyle/>
                    <a:p>
                      <a:endParaRPr lang="ru-RU" sz="11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ru-RU" sz="11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480060">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НАТОЩАК</a:t>
                      </a:r>
                    </a:p>
                    <a:p>
                      <a:endParaRPr lang="ru-RU" sz="1400" dirty="0">
                        <a:solidFill>
                          <a:schemeClr val="tx1"/>
                        </a:solidFill>
                      </a:endParaRPr>
                    </a:p>
                  </a:txBody>
                  <a:tcPr>
                    <a:lnR w="12700" cap="flat" cmpd="sng" algn="ctr">
                      <a:solidFill>
                        <a:schemeClr val="tx1"/>
                      </a:solidFill>
                      <a:prstDash val="solid"/>
                      <a:round/>
                      <a:headEnd type="none" w="med" len="med"/>
                      <a:tailEnd type="none" w="med" len="med"/>
                    </a:lnR>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b="1" i="0" dirty="0">
                          <a:solidFill>
                            <a:schemeClr val="tx1"/>
                          </a:solidFill>
                          <a:ea typeface="Arial" charset="0"/>
                        </a:rPr>
                        <a:t>≥6,1</a:t>
                      </a:r>
                      <a:endParaRPr lang="ru-RU" sz="1400" dirty="0">
                        <a:solidFill>
                          <a:schemeClr val="tx1"/>
                        </a:solidFill>
                      </a:endParaRPr>
                    </a:p>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b="1" i="0" dirty="0">
                          <a:solidFill>
                            <a:schemeClr val="tx1"/>
                          </a:solidFill>
                          <a:ea typeface="Arial" charset="0"/>
                        </a:rPr>
                        <a:t>≥7,0</a:t>
                      </a:r>
                      <a:endParaRPr lang="ru-RU" sz="1400" dirty="0">
                        <a:solidFill>
                          <a:schemeClr val="tx1"/>
                        </a:solidFill>
                      </a:endParaRPr>
                    </a:p>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320040">
                <a:tc>
                  <a:txBody>
                    <a:bodyPr/>
                    <a:lstStyle/>
                    <a:p>
                      <a:r>
                        <a:rPr lang="ru-RU" sz="1400" dirty="0">
                          <a:solidFill>
                            <a:schemeClr val="tx1"/>
                          </a:solidFill>
                        </a:rPr>
                        <a:t>ЧЕРЕЗ 2 ЧАСА ПОСЛЕ ГТТ или случайное определение</a:t>
                      </a:r>
                    </a:p>
                  </a:txBody>
                  <a:tcPr>
                    <a:lnR w="12700" cap="flat" cmpd="sng" algn="ctr">
                      <a:solidFill>
                        <a:schemeClr val="tx1"/>
                      </a:solidFill>
                      <a:prstDash val="solid"/>
                      <a:round/>
                      <a:headEnd type="none" w="med" len="med"/>
                      <a:tailEnd type="none" w="med" len="med"/>
                    </a:lnR>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b="1" i="0" dirty="0">
                          <a:solidFill>
                            <a:schemeClr val="tx1"/>
                          </a:solidFill>
                          <a:ea typeface="Arial" charset="0"/>
                        </a:rPr>
                        <a:t>≥11.1</a:t>
                      </a:r>
                      <a:endParaRPr lang="ru-RU" sz="1400" dirty="0">
                        <a:solidFill>
                          <a:schemeClr val="tx1"/>
                        </a:solidFill>
                      </a:endParaRPr>
                    </a:p>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b="1" i="0" dirty="0">
                          <a:solidFill>
                            <a:schemeClr val="tx1"/>
                          </a:solidFill>
                          <a:ea typeface="Arial" charset="0"/>
                        </a:rPr>
                        <a:t>≥11,1</a:t>
                      </a:r>
                      <a:endParaRPr lang="ru-RU" sz="1400" dirty="0">
                        <a:solidFill>
                          <a:schemeClr val="tx1"/>
                        </a:solidFill>
                      </a:endParaRPr>
                    </a:p>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320040">
                <a:tc gridSpan="3">
                  <a:txBody>
                    <a:bodyPr/>
                    <a:lstStyle/>
                    <a:p>
                      <a:pPr algn="ctr"/>
                      <a:r>
                        <a:rPr lang="ru-RU" sz="1400" dirty="0">
                          <a:solidFill>
                            <a:schemeClr val="tx1"/>
                          </a:solidFill>
                        </a:rPr>
                        <a:t>Нарушенная толерантность к глюкозе</a:t>
                      </a:r>
                    </a:p>
                  </a:txBody>
                  <a:tcPr>
                    <a:lnR w="12700" cap="flat" cmpd="sng" algn="ctr">
                      <a:solidFill>
                        <a:schemeClr val="tx1"/>
                      </a:solidFill>
                      <a:prstDash val="solid"/>
                      <a:round/>
                      <a:headEnd type="none" w="med" len="med"/>
                      <a:tailEnd type="none" w="med" len="med"/>
                    </a:lnR>
                  </a:tcPr>
                </a:tc>
                <a:tc hMerge="1">
                  <a:txBody>
                    <a:bodyPr/>
                    <a:lstStyle/>
                    <a:p>
                      <a:endParaRPr lang="ru-RU" sz="11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ru-RU" sz="11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320040">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НАТОЩАК</a:t>
                      </a:r>
                    </a:p>
                    <a:p>
                      <a:endParaRPr lang="ru-RU" sz="1400" dirty="0">
                        <a:solidFill>
                          <a:schemeClr val="tx1"/>
                        </a:solidFill>
                      </a:endParaRPr>
                    </a:p>
                  </a:txBody>
                  <a:tcPr>
                    <a:lnR w="12700" cap="flat" cmpd="sng" algn="ctr">
                      <a:solidFill>
                        <a:schemeClr val="tx1"/>
                      </a:solidFill>
                      <a:prstDash val="solid"/>
                      <a:round/>
                      <a:headEnd type="none" w="med" len="med"/>
                      <a:tailEnd type="none" w="med" len="med"/>
                    </a:lnR>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‹6.1</a:t>
                      </a:r>
                    </a:p>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‹7.0</a:t>
                      </a:r>
                    </a:p>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320040">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ЧЕРЕЗ 2 ЧАСА ПОСЛЕ ГТТ </a:t>
                      </a:r>
                    </a:p>
                    <a:p>
                      <a:endParaRPr lang="ru-RU" sz="1400" dirty="0">
                        <a:solidFill>
                          <a:schemeClr val="tx1"/>
                        </a:solidFill>
                      </a:endParaRPr>
                    </a:p>
                  </a:txBody>
                  <a:tcPr>
                    <a:lnR w="12700" cap="flat" cmpd="sng" algn="ctr">
                      <a:solidFill>
                        <a:schemeClr val="tx1"/>
                      </a:solidFill>
                      <a:prstDash val="solid"/>
                      <a:round/>
                      <a:headEnd type="none" w="med" len="med"/>
                      <a:tailEnd type="none" w="med" len="med"/>
                    </a:lnR>
                  </a:tcPr>
                </a:tc>
                <a:tc>
                  <a:txBody>
                    <a:bodyPr/>
                    <a:lstStyle/>
                    <a:p>
                      <a:r>
                        <a:rPr lang="ru-RU" sz="1400" b="1" i="0" dirty="0">
                          <a:solidFill>
                            <a:schemeClr val="tx1"/>
                          </a:solidFill>
                          <a:ea typeface="Arial" charset="0"/>
                        </a:rPr>
                        <a:t>≥7.8</a:t>
                      </a:r>
                      <a:r>
                        <a:rPr lang="ru-RU" sz="1400" dirty="0">
                          <a:solidFill>
                            <a:schemeClr val="tx1"/>
                          </a:solidFill>
                        </a:rPr>
                        <a:t>‹11.1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b="1" i="0" dirty="0">
                          <a:solidFill>
                            <a:schemeClr val="tx1"/>
                          </a:solidFill>
                          <a:ea typeface="Arial" charset="0"/>
                        </a:rPr>
                        <a:t>≥7.8</a:t>
                      </a:r>
                      <a:r>
                        <a:rPr lang="ru-RU" sz="1400" dirty="0">
                          <a:solidFill>
                            <a:schemeClr val="tx1"/>
                          </a:solidFill>
                        </a:rPr>
                        <a:t>‹11.1</a:t>
                      </a:r>
                    </a:p>
                    <a:p>
                      <a:endParaRPr lang="ru-RU"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590255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064" y="258764"/>
            <a:ext cx="8759825" cy="1708160"/>
          </a:xfrm>
        </p:spPr>
        <p:txBody>
          <a:bodyPr/>
          <a:lstStyle/>
          <a:p>
            <a:pPr>
              <a:spcAft>
                <a:spcPts val="600"/>
              </a:spcAft>
            </a:pPr>
            <a:r>
              <a:rPr lang="ru-RU" sz="1600" dirty="0">
                <a:solidFill>
                  <a:schemeClr val="tx1"/>
                </a:solidFill>
              </a:rPr>
              <a:t>ДИАГНОСТИЧЕСКИЕ КРИТЕРИИ СД  И ДРУГИХ НАРУШЕНИЙ  ГЛИКЕМИИ В ММОЛЬ/Л)</a:t>
            </a:r>
            <a:br>
              <a:rPr lang="ru-RU" sz="1600" dirty="0">
                <a:solidFill>
                  <a:schemeClr val="tx1"/>
                </a:solidFill>
              </a:rPr>
            </a:br>
            <a:r>
              <a:rPr lang="ru-RU" sz="1600" dirty="0">
                <a:solidFill>
                  <a:schemeClr val="tx1"/>
                </a:solidFill>
              </a:rPr>
              <a:t>ВОЗ, 1999-2013</a:t>
            </a:r>
            <a:br>
              <a:rPr lang="ru-RU" sz="1600" dirty="0">
                <a:solidFill>
                  <a:schemeClr val="tx1"/>
                </a:solidFill>
              </a:rPr>
            </a:br>
            <a:br>
              <a:rPr lang="ru-RU" sz="2000" dirty="0">
                <a:solidFill>
                  <a:schemeClr val="tx1"/>
                </a:solidFill>
              </a:rPr>
            </a:br>
            <a:br>
              <a:rPr lang="ru-RU" sz="2000" dirty="0">
                <a:solidFill>
                  <a:schemeClr val="tx1"/>
                </a:solidFill>
              </a:rPr>
            </a:br>
            <a:br>
              <a:rPr lang="ru-RU" sz="2000" dirty="0">
                <a:solidFill>
                  <a:srgbClr val="FF0000"/>
                </a:solidFill>
              </a:rPr>
            </a:br>
            <a:endParaRPr lang="ru-RU" dirty="0"/>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16</a:t>
            </a:fld>
            <a:endParaRPr lang="en-US" dirty="0"/>
          </a:p>
        </p:txBody>
      </p:sp>
      <p:graphicFrame>
        <p:nvGraphicFramePr>
          <p:cNvPr id="5" name="Таблица 4"/>
          <p:cNvGraphicFramePr>
            <a:graphicFrameLocks noGrp="1"/>
          </p:cNvGraphicFramePr>
          <p:nvPr>
            <p:extLst>
              <p:ext uri="{D42A27DB-BD31-4B8C-83A1-F6EECF244321}">
                <p14:modId xmlns:p14="http://schemas.microsoft.com/office/powerpoint/2010/main" val="2849601333"/>
              </p:ext>
            </p:extLst>
          </p:nvPr>
        </p:nvGraphicFramePr>
        <p:xfrm>
          <a:off x="327713" y="777243"/>
          <a:ext cx="7144766" cy="5716538"/>
        </p:xfrm>
        <a:graphic>
          <a:graphicData uri="http://schemas.openxmlformats.org/drawingml/2006/table">
            <a:tbl>
              <a:tblPr firstRow="1" bandRow="1">
                <a:tableStyleId>{5C22544A-7EE6-4342-B048-85BDC9FD1C3A}</a:tableStyleId>
              </a:tblPr>
              <a:tblGrid>
                <a:gridCol w="2652776">
                  <a:extLst>
                    <a:ext uri="{9D8B030D-6E8A-4147-A177-3AD203B41FA5}">
                      <a16:colId xmlns:a16="http://schemas.microsoft.com/office/drawing/2014/main" val="20000"/>
                    </a:ext>
                  </a:extLst>
                </a:gridCol>
                <a:gridCol w="2308860">
                  <a:extLst>
                    <a:ext uri="{9D8B030D-6E8A-4147-A177-3AD203B41FA5}">
                      <a16:colId xmlns:a16="http://schemas.microsoft.com/office/drawing/2014/main" val="20001"/>
                    </a:ext>
                  </a:extLst>
                </a:gridCol>
                <a:gridCol w="571500">
                  <a:extLst>
                    <a:ext uri="{9D8B030D-6E8A-4147-A177-3AD203B41FA5}">
                      <a16:colId xmlns:a16="http://schemas.microsoft.com/office/drawing/2014/main" val="20002"/>
                    </a:ext>
                  </a:extLst>
                </a:gridCol>
                <a:gridCol w="1611630">
                  <a:extLst>
                    <a:ext uri="{9D8B030D-6E8A-4147-A177-3AD203B41FA5}">
                      <a16:colId xmlns:a16="http://schemas.microsoft.com/office/drawing/2014/main" val="20003"/>
                    </a:ext>
                  </a:extLst>
                </a:gridCol>
              </a:tblGrid>
              <a:tr h="394859">
                <a:tc>
                  <a:txBody>
                    <a:bodyPr/>
                    <a:lstStyle/>
                    <a:p>
                      <a:endParaRPr lang="ru-RU" dirty="0"/>
                    </a:p>
                  </a:txBody>
                  <a:tcPr/>
                </a:tc>
                <a:tc>
                  <a:txBody>
                    <a:bodyPr/>
                    <a:lstStyle/>
                    <a:p>
                      <a:endParaRPr lang="ru-RU" dirty="0"/>
                    </a:p>
                  </a:txBody>
                  <a:tcPr/>
                </a:tc>
                <a:tc gridSpan="2">
                  <a:txBody>
                    <a:bodyPr/>
                    <a:lstStyle/>
                    <a:p>
                      <a:endParaRPr lang="ru-RU" dirty="0"/>
                    </a:p>
                  </a:txBody>
                  <a:tcPr/>
                </a:tc>
                <a:tc hMerge="1">
                  <a:txBody>
                    <a:bodyPr/>
                    <a:lstStyle/>
                    <a:p>
                      <a:endParaRPr lang="ru-RU"/>
                    </a:p>
                  </a:txBody>
                  <a:tcPr/>
                </a:tc>
                <a:extLst>
                  <a:ext uri="{0D108BD9-81ED-4DB2-BD59-A6C34878D82A}">
                    <a16:rowId xmlns:a16="http://schemas.microsoft.com/office/drawing/2014/main" val="10000"/>
                  </a:ext>
                </a:extLst>
              </a:tr>
              <a:tr h="462388">
                <a:tc>
                  <a:txBody>
                    <a:bodyPr/>
                    <a:lstStyle/>
                    <a:p>
                      <a:endParaRPr lang="ru-RU" sz="1100" dirty="0">
                        <a:solidFill>
                          <a:schemeClr val="tx1"/>
                        </a:solidFill>
                      </a:endParaRPr>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100" dirty="0">
                          <a:solidFill>
                            <a:schemeClr val="tx1"/>
                          </a:solidFill>
                        </a:rPr>
                        <a:t>КАПИЛЛЯРНАЯ ЦЕЛЬНАЯ КРОВЬ</a:t>
                      </a:r>
                    </a:p>
                  </a:txBody>
                  <a:tcPr/>
                </a:tc>
                <a:tc gridSpan="2">
                  <a:txBody>
                    <a:bodyPr/>
                    <a:lstStyle/>
                    <a:p>
                      <a:r>
                        <a:rPr lang="ru-RU" sz="1100" dirty="0">
                          <a:solidFill>
                            <a:schemeClr val="tx1"/>
                          </a:solidFill>
                        </a:rPr>
                        <a:t>ПЛАЗМА ВЕНОЗНОЙ КРОВИ </a:t>
                      </a:r>
                    </a:p>
                  </a:txBody>
                  <a:tcPr/>
                </a:tc>
                <a:tc hMerge="1">
                  <a:txBody>
                    <a:bodyPr/>
                    <a:lstStyle/>
                    <a:p>
                      <a:endParaRPr lang="ru-RU" sz="1100" dirty="0">
                        <a:solidFill>
                          <a:srgbClr val="00B050"/>
                        </a:solidFill>
                      </a:endParaRPr>
                    </a:p>
                  </a:txBody>
                  <a:tcPr/>
                </a:tc>
                <a:extLst>
                  <a:ext uri="{0D108BD9-81ED-4DB2-BD59-A6C34878D82A}">
                    <a16:rowId xmlns:a16="http://schemas.microsoft.com/office/drawing/2014/main" val="10001"/>
                  </a:ext>
                </a:extLst>
              </a:tr>
              <a:tr h="394859">
                <a:tc gridSpan="4">
                  <a:txBody>
                    <a:bodyPr/>
                    <a:lstStyle/>
                    <a:p>
                      <a:pPr algn="ctr"/>
                      <a:r>
                        <a:rPr lang="ru-RU" sz="1600" dirty="0">
                          <a:solidFill>
                            <a:schemeClr val="tx1"/>
                          </a:solidFill>
                        </a:rPr>
                        <a:t>НАРУШЕННАЯ ГЛИКЕМИЯ НАТОЩАК</a:t>
                      </a:r>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2"/>
                  </a:ext>
                </a:extLst>
              </a:tr>
              <a:tr h="551721">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НАТОЩАК</a:t>
                      </a:r>
                    </a:p>
                  </a:txBody>
                  <a:tcPr/>
                </a:tc>
                <a:tc gridSpan="2">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b="1" i="0" dirty="0">
                          <a:solidFill>
                            <a:schemeClr val="tx1"/>
                          </a:solidFill>
                          <a:ea typeface="Arial" charset="0"/>
                        </a:rPr>
                        <a:t>≥</a:t>
                      </a:r>
                      <a:r>
                        <a:rPr lang="ru-RU" sz="1400" dirty="0">
                          <a:solidFill>
                            <a:schemeClr val="tx1"/>
                          </a:solidFill>
                        </a:rPr>
                        <a:t>5.6‹6.1</a:t>
                      </a:r>
                    </a:p>
                    <a:p>
                      <a:endParaRPr lang="ru-RU" sz="1400" dirty="0">
                        <a:solidFill>
                          <a:schemeClr val="tx1"/>
                        </a:solidFill>
                      </a:endParaRPr>
                    </a:p>
                  </a:txBody>
                  <a:tcPr/>
                </a:tc>
                <a:tc hMerge="1">
                  <a:txBody>
                    <a:bodyPr/>
                    <a:lstStyle/>
                    <a:p>
                      <a:endParaRPr lang="ru-RU"/>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b="1" i="0" dirty="0">
                          <a:solidFill>
                            <a:schemeClr val="tx1"/>
                          </a:solidFill>
                          <a:ea typeface="Arial" charset="0"/>
                        </a:rPr>
                        <a:t>≥</a:t>
                      </a:r>
                      <a:r>
                        <a:rPr lang="ru-RU" sz="1400" dirty="0">
                          <a:solidFill>
                            <a:schemeClr val="tx1"/>
                          </a:solidFill>
                        </a:rPr>
                        <a:t>6.1‹7.0</a:t>
                      </a:r>
                    </a:p>
                    <a:p>
                      <a:endParaRPr lang="ru-RU" sz="1400" dirty="0">
                        <a:solidFill>
                          <a:schemeClr val="tx1"/>
                        </a:solidFill>
                      </a:endParaRPr>
                    </a:p>
                  </a:txBody>
                  <a:tcPr>
                    <a:solidFill>
                      <a:schemeClr val="accent2"/>
                    </a:solidFill>
                  </a:tcPr>
                </a:tc>
                <a:extLst>
                  <a:ext uri="{0D108BD9-81ED-4DB2-BD59-A6C34878D82A}">
                    <a16:rowId xmlns:a16="http://schemas.microsoft.com/office/drawing/2014/main" val="10003"/>
                  </a:ext>
                </a:extLst>
              </a:tr>
              <a:tr h="394859">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ЧЕРЕЗ 2 ЧАСА ПОСЛЕ ПГТТ</a:t>
                      </a:r>
                    </a:p>
                  </a:txBody>
                  <a:tcPr/>
                </a:tc>
                <a:tc gridSpan="2">
                  <a:txBody>
                    <a:bodyPr/>
                    <a:lstStyle/>
                    <a:p>
                      <a:r>
                        <a:rPr lang="ru-RU" sz="1400" dirty="0">
                          <a:solidFill>
                            <a:schemeClr val="tx1"/>
                          </a:solidFill>
                        </a:rPr>
                        <a:t>‹7.8</a:t>
                      </a:r>
                    </a:p>
                  </a:txBody>
                  <a:tcPr/>
                </a:tc>
                <a:tc hMerge="1">
                  <a:txBody>
                    <a:bodyPr/>
                    <a:lstStyle/>
                    <a:p>
                      <a:endParaRPr lang="ru-RU"/>
                    </a:p>
                  </a:txBody>
                  <a:tcPr/>
                </a:tc>
                <a:tc>
                  <a:txBody>
                    <a:bodyPr/>
                    <a:lstStyle/>
                    <a:p>
                      <a:r>
                        <a:rPr lang="ru-RU" sz="1400" dirty="0">
                          <a:solidFill>
                            <a:schemeClr val="tx1"/>
                          </a:solidFill>
                        </a:rPr>
                        <a:t>‹7.8</a:t>
                      </a:r>
                    </a:p>
                  </a:txBody>
                  <a:tcPr/>
                </a:tc>
                <a:extLst>
                  <a:ext uri="{0D108BD9-81ED-4DB2-BD59-A6C34878D82A}">
                    <a16:rowId xmlns:a16="http://schemas.microsoft.com/office/drawing/2014/main" val="10004"/>
                  </a:ext>
                </a:extLst>
              </a:tr>
              <a:tr h="394859">
                <a:tc gridSpan="4">
                  <a:txBody>
                    <a:bodyPr/>
                    <a:lstStyle/>
                    <a:p>
                      <a:pPr marL="0" marR="0" indent="0" algn="ctr" defTabSz="914109" rtl="0" eaLnBrk="1" fontAlgn="auto" latinLnBrk="0" hangingPunct="1">
                        <a:lnSpc>
                          <a:spcPct val="100000"/>
                        </a:lnSpc>
                        <a:spcBef>
                          <a:spcPts val="0"/>
                        </a:spcBef>
                        <a:spcAft>
                          <a:spcPts val="0"/>
                        </a:spcAft>
                        <a:buClrTx/>
                        <a:buSzTx/>
                        <a:buFontTx/>
                        <a:buNone/>
                        <a:tabLst/>
                        <a:defRPr/>
                      </a:pPr>
                      <a:r>
                        <a:rPr lang="ru-RU" sz="1600" b="1" i="0" dirty="0">
                          <a:solidFill>
                            <a:schemeClr val="tx1"/>
                          </a:solidFill>
                          <a:ea typeface="Arial" charset="0"/>
                        </a:rPr>
                        <a:t>НОРМА У БЕРЕМЕННЫХ</a:t>
                      </a:r>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5"/>
                  </a:ext>
                </a:extLst>
              </a:tr>
              <a:tr h="551721">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НАТОЩАК</a:t>
                      </a:r>
                    </a:p>
                  </a:txBody>
                  <a:tcPr/>
                </a:tc>
                <a:tc gridSpan="2">
                  <a:txBody>
                    <a:bodyPr/>
                    <a:lstStyle/>
                    <a:p>
                      <a:pPr marL="0" marR="0" indent="0" algn="l" defTabSz="914109" rtl="0" eaLnBrk="1" fontAlgn="auto" latinLnBrk="0" hangingPunct="1">
                        <a:lnSpc>
                          <a:spcPct val="100000"/>
                        </a:lnSpc>
                        <a:spcBef>
                          <a:spcPts val="0"/>
                        </a:spcBef>
                        <a:spcAft>
                          <a:spcPts val="0"/>
                        </a:spcAft>
                        <a:buClrTx/>
                        <a:buSzTx/>
                        <a:buFontTx/>
                        <a:buNone/>
                        <a:tabLst/>
                        <a:defRPr/>
                      </a:pPr>
                      <a:endParaRPr lang="ru-RU" sz="1400" dirty="0">
                        <a:solidFill>
                          <a:schemeClr val="tx1"/>
                        </a:solidFill>
                      </a:endParaRPr>
                    </a:p>
                  </a:txBody>
                  <a:tcPr/>
                </a:tc>
                <a:tc hMerge="1">
                  <a:txBody>
                    <a:bodyPr/>
                    <a:lstStyle/>
                    <a:p>
                      <a:endParaRPr lang="ru-RU"/>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‹5.1</a:t>
                      </a:r>
                    </a:p>
                    <a:p>
                      <a:pPr marL="0" marR="0" indent="0" algn="l" defTabSz="914109" rtl="0" eaLnBrk="1" fontAlgn="auto" latinLnBrk="0" hangingPunct="1">
                        <a:lnSpc>
                          <a:spcPct val="100000"/>
                        </a:lnSpc>
                        <a:spcBef>
                          <a:spcPts val="0"/>
                        </a:spcBef>
                        <a:spcAft>
                          <a:spcPts val="0"/>
                        </a:spcAft>
                        <a:buClrTx/>
                        <a:buSzTx/>
                        <a:buFontTx/>
                        <a:buNone/>
                        <a:tabLst/>
                        <a:defRPr/>
                      </a:pPr>
                      <a:endParaRPr lang="ru-RU" sz="1400" dirty="0">
                        <a:solidFill>
                          <a:schemeClr val="tx1"/>
                        </a:solidFill>
                      </a:endParaRPr>
                    </a:p>
                  </a:txBody>
                  <a:tcPr/>
                </a:tc>
                <a:extLst>
                  <a:ext uri="{0D108BD9-81ED-4DB2-BD59-A6C34878D82A}">
                    <a16:rowId xmlns:a16="http://schemas.microsoft.com/office/drawing/2014/main" val="10006"/>
                  </a:ext>
                </a:extLst>
              </a:tr>
              <a:tr h="551721">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ЧЕРЕЗ 1 ЧАС ПОСЛЕ ПГТТ </a:t>
                      </a:r>
                    </a:p>
                    <a:p>
                      <a:pPr marL="0" marR="0" indent="0" algn="l" defTabSz="914109" rtl="0" eaLnBrk="1" fontAlgn="auto" latinLnBrk="0" hangingPunct="1">
                        <a:lnSpc>
                          <a:spcPct val="100000"/>
                        </a:lnSpc>
                        <a:spcBef>
                          <a:spcPts val="0"/>
                        </a:spcBef>
                        <a:spcAft>
                          <a:spcPts val="0"/>
                        </a:spcAft>
                        <a:buClrTx/>
                        <a:buSzTx/>
                        <a:buFontTx/>
                        <a:buNone/>
                        <a:tabLst/>
                        <a:defRPr/>
                      </a:pPr>
                      <a:endParaRPr lang="ru-RU" sz="1400" dirty="0">
                        <a:solidFill>
                          <a:schemeClr val="tx1"/>
                        </a:solidFill>
                      </a:endParaRPr>
                    </a:p>
                  </a:txBody>
                  <a:tcPr/>
                </a:tc>
                <a:tc gridSpan="2">
                  <a:txBody>
                    <a:bodyPr/>
                    <a:lstStyle/>
                    <a:p>
                      <a:pPr marL="0" marR="0" indent="0" algn="l" defTabSz="914109" rtl="0" eaLnBrk="1" fontAlgn="auto" latinLnBrk="0" hangingPunct="1">
                        <a:lnSpc>
                          <a:spcPct val="100000"/>
                        </a:lnSpc>
                        <a:spcBef>
                          <a:spcPts val="0"/>
                        </a:spcBef>
                        <a:spcAft>
                          <a:spcPts val="0"/>
                        </a:spcAft>
                        <a:buClrTx/>
                        <a:buSzTx/>
                        <a:buFontTx/>
                        <a:buNone/>
                        <a:tabLst/>
                        <a:defRPr/>
                      </a:pPr>
                      <a:endParaRPr lang="ru-RU" sz="1400" dirty="0">
                        <a:solidFill>
                          <a:schemeClr val="tx1"/>
                        </a:solidFill>
                      </a:endParaRPr>
                    </a:p>
                  </a:txBody>
                  <a:tcPr/>
                </a:tc>
                <a:tc hMerge="1">
                  <a:txBody>
                    <a:bodyPr/>
                    <a:lstStyle/>
                    <a:p>
                      <a:endParaRPr lang="ru-RU"/>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‹10.0</a:t>
                      </a:r>
                    </a:p>
                  </a:txBody>
                  <a:tcPr/>
                </a:tc>
                <a:extLst>
                  <a:ext uri="{0D108BD9-81ED-4DB2-BD59-A6C34878D82A}">
                    <a16:rowId xmlns:a16="http://schemas.microsoft.com/office/drawing/2014/main" val="10007"/>
                  </a:ext>
                </a:extLst>
              </a:tr>
              <a:tr h="394859">
                <a:tc>
                  <a:txBody>
                    <a:bodyPr/>
                    <a:lstStyle/>
                    <a:p>
                      <a:r>
                        <a:rPr lang="ru-RU" sz="1400" dirty="0">
                          <a:solidFill>
                            <a:schemeClr val="tx1"/>
                          </a:solidFill>
                        </a:rPr>
                        <a:t>ЧЕРЕЗ 2 ЧАСА ПОСЛЕ ПГТТ</a:t>
                      </a:r>
                    </a:p>
                  </a:txBody>
                  <a:tcPr/>
                </a:tc>
                <a:tc gridSpan="2">
                  <a:txBody>
                    <a:bodyPr/>
                    <a:lstStyle/>
                    <a:p>
                      <a:pPr marL="0" marR="0" indent="0" algn="l" defTabSz="914109" rtl="0" eaLnBrk="1" fontAlgn="auto" latinLnBrk="0" hangingPunct="1">
                        <a:lnSpc>
                          <a:spcPct val="100000"/>
                        </a:lnSpc>
                        <a:spcBef>
                          <a:spcPts val="0"/>
                        </a:spcBef>
                        <a:spcAft>
                          <a:spcPts val="0"/>
                        </a:spcAft>
                        <a:buClrTx/>
                        <a:buSzTx/>
                        <a:buFontTx/>
                        <a:buNone/>
                        <a:tabLst/>
                        <a:defRPr/>
                      </a:pPr>
                      <a:endParaRPr lang="ru-RU" sz="1400" dirty="0">
                        <a:solidFill>
                          <a:schemeClr val="tx1"/>
                        </a:solidFill>
                      </a:endParaRPr>
                    </a:p>
                  </a:txBody>
                  <a:tcPr/>
                </a:tc>
                <a:tc hMerge="1">
                  <a:txBody>
                    <a:bodyPr/>
                    <a:lstStyle/>
                    <a:p>
                      <a:endParaRPr lang="ru-RU"/>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solidFill>
                            <a:schemeClr val="tx1"/>
                          </a:solidFill>
                        </a:rPr>
                        <a:t>‹8.5</a:t>
                      </a:r>
                    </a:p>
                  </a:txBody>
                  <a:tcPr/>
                </a:tc>
                <a:extLst>
                  <a:ext uri="{0D108BD9-81ED-4DB2-BD59-A6C34878D82A}">
                    <a16:rowId xmlns:a16="http://schemas.microsoft.com/office/drawing/2014/main" val="10008"/>
                  </a:ext>
                </a:extLst>
              </a:tr>
              <a:tr h="434431">
                <a:tc gridSpan="4">
                  <a:txBody>
                    <a:bodyPr/>
                    <a:lstStyle/>
                    <a:p>
                      <a:pPr algn="ctr"/>
                      <a:r>
                        <a:rPr lang="ru-RU" sz="1600" dirty="0">
                          <a:solidFill>
                            <a:schemeClr val="tx1"/>
                          </a:solidFill>
                        </a:rPr>
                        <a:t>ГЕСТАЦИОННЫЙ</a:t>
                      </a:r>
                      <a:r>
                        <a:rPr lang="ru-RU" sz="1600" baseline="0" dirty="0">
                          <a:solidFill>
                            <a:schemeClr val="tx1"/>
                          </a:solidFill>
                        </a:rPr>
                        <a:t> САХАРНЫЙ ДИАБЕТ</a:t>
                      </a:r>
                      <a:endParaRPr lang="ru-RU" sz="1600" dirty="0">
                        <a:solidFill>
                          <a:schemeClr val="tx1"/>
                        </a:solidFill>
                      </a:endParaRPr>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9"/>
                  </a:ext>
                </a:extLst>
              </a:tr>
              <a:tr h="394859">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200" dirty="0">
                          <a:solidFill>
                            <a:schemeClr val="tx1"/>
                          </a:solidFill>
                        </a:rPr>
                        <a:t>НАТОЩАК</a:t>
                      </a:r>
                    </a:p>
                  </a:txBody>
                  <a:tcPr/>
                </a:tc>
                <a:tc gridSpan="2">
                  <a:txBody>
                    <a:bodyPr/>
                    <a:lstStyle/>
                    <a:p>
                      <a:pPr marL="0" marR="0" indent="0" algn="l" defTabSz="914109" rtl="0" eaLnBrk="1" fontAlgn="auto" latinLnBrk="0" hangingPunct="1">
                        <a:lnSpc>
                          <a:spcPct val="100000"/>
                        </a:lnSpc>
                        <a:spcBef>
                          <a:spcPts val="0"/>
                        </a:spcBef>
                        <a:spcAft>
                          <a:spcPts val="0"/>
                        </a:spcAft>
                        <a:buClrTx/>
                        <a:buSzTx/>
                        <a:buFontTx/>
                        <a:buNone/>
                        <a:tabLst/>
                        <a:defRPr/>
                      </a:pPr>
                      <a:endParaRPr lang="ru-RU" sz="1200" dirty="0">
                        <a:solidFill>
                          <a:schemeClr val="tx1"/>
                        </a:solidFill>
                      </a:endParaRPr>
                    </a:p>
                  </a:txBody>
                  <a:tcPr/>
                </a:tc>
                <a:tc hMerge="1">
                  <a:txBody>
                    <a:bodyPr/>
                    <a:lstStyle/>
                    <a:p>
                      <a:endParaRPr lang="ru-RU"/>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200" b="1" i="0" dirty="0">
                          <a:solidFill>
                            <a:schemeClr val="tx1"/>
                          </a:solidFill>
                          <a:ea typeface="Arial" charset="0"/>
                        </a:rPr>
                        <a:t>≥</a:t>
                      </a:r>
                      <a:r>
                        <a:rPr lang="ru-RU" sz="1200" dirty="0">
                          <a:solidFill>
                            <a:schemeClr val="tx1"/>
                          </a:solidFill>
                        </a:rPr>
                        <a:t>5.1‹7.0</a:t>
                      </a:r>
                    </a:p>
                    <a:p>
                      <a:pPr marL="0" marR="0" indent="0" algn="l" defTabSz="914109" rtl="0" eaLnBrk="1" fontAlgn="auto" latinLnBrk="0" hangingPunct="1">
                        <a:lnSpc>
                          <a:spcPct val="100000"/>
                        </a:lnSpc>
                        <a:spcBef>
                          <a:spcPts val="0"/>
                        </a:spcBef>
                        <a:spcAft>
                          <a:spcPts val="0"/>
                        </a:spcAft>
                        <a:buClrTx/>
                        <a:buSzTx/>
                        <a:buFontTx/>
                        <a:buNone/>
                        <a:tabLst/>
                        <a:defRPr/>
                      </a:pPr>
                      <a:endParaRPr lang="ru-RU" sz="1200" dirty="0">
                        <a:solidFill>
                          <a:schemeClr val="tx1"/>
                        </a:solidFill>
                      </a:endParaRPr>
                    </a:p>
                  </a:txBody>
                  <a:tcPr/>
                </a:tc>
                <a:extLst>
                  <a:ext uri="{0D108BD9-81ED-4DB2-BD59-A6C34878D82A}">
                    <a16:rowId xmlns:a16="http://schemas.microsoft.com/office/drawing/2014/main" val="10010"/>
                  </a:ext>
                </a:extLst>
              </a:tr>
              <a:tr h="275861">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200" dirty="0">
                          <a:solidFill>
                            <a:schemeClr val="tx1"/>
                          </a:solidFill>
                        </a:rPr>
                        <a:t>ЧЕРЕЗ 1 ЧАС ПОСЛЕ ПГТТ </a:t>
                      </a:r>
                    </a:p>
                  </a:txBody>
                  <a:tcPr/>
                </a:tc>
                <a:tc gridSpan="2">
                  <a:txBody>
                    <a:bodyPr/>
                    <a:lstStyle/>
                    <a:p>
                      <a:endParaRPr lang="ru-RU" sz="1200" dirty="0">
                        <a:solidFill>
                          <a:schemeClr val="tx1"/>
                        </a:solidFill>
                      </a:endParaRPr>
                    </a:p>
                  </a:txBody>
                  <a:tcPr/>
                </a:tc>
                <a:tc hMerge="1">
                  <a:txBody>
                    <a:bodyPr/>
                    <a:lstStyle/>
                    <a:p>
                      <a:endParaRPr lang="ru-RU"/>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200" b="1" i="0" dirty="0">
                          <a:solidFill>
                            <a:schemeClr val="tx1"/>
                          </a:solidFill>
                          <a:ea typeface="Arial" charset="0"/>
                        </a:rPr>
                        <a:t>≥10.0</a:t>
                      </a:r>
                      <a:endParaRPr lang="ru-RU" sz="1200" dirty="0">
                        <a:solidFill>
                          <a:schemeClr val="tx1"/>
                        </a:solidFill>
                      </a:endParaRPr>
                    </a:p>
                  </a:txBody>
                  <a:tcPr/>
                </a:tc>
                <a:extLst>
                  <a:ext uri="{0D108BD9-81ED-4DB2-BD59-A6C34878D82A}">
                    <a16:rowId xmlns:a16="http://schemas.microsoft.com/office/drawing/2014/main" val="10011"/>
                  </a:ext>
                </a:extLst>
              </a:tr>
              <a:tr h="275861">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200" dirty="0">
                          <a:solidFill>
                            <a:schemeClr val="tx1"/>
                          </a:solidFill>
                        </a:rPr>
                        <a:t>ЧЕРЕЗ 2 ЧАСА ПОСЛЕ ПГТТ </a:t>
                      </a:r>
                    </a:p>
                    <a:p>
                      <a:pPr marL="0" marR="0" indent="0" algn="l" defTabSz="914109" rtl="0" eaLnBrk="1" fontAlgn="auto" latinLnBrk="0" hangingPunct="1">
                        <a:lnSpc>
                          <a:spcPct val="100000"/>
                        </a:lnSpc>
                        <a:spcBef>
                          <a:spcPts val="0"/>
                        </a:spcBef>
                        <a:spcAft>
                          <a:spcPts val="0"/>
                        </a:spcAft>
                        <a:buClrTx/>
                        <a:buSzTx/>
                        <a:buFontTx/>
                        <a:buNone/>
                        <a:tabLst/>
                        <a:defRPr/>
                      </a:pPr>
                      <a:endParaRPr lang="ru-RU" sz="1200" dirty="0">
                        <a:solidFill>
                          <a:schemeClr val="tx1"/>
                        </a:solidFill>
                      </a:endParaRPr>
                    </a:p>
                  </a:txBody>
                  <a:tcPr/>
                </a:tc>
                <a:tc gridSpan="2">
                  <a:txBody>
                    <a:bodyPr/>
                    <a:lstStyle/>
                    <a:p>
                      <a:endParaRPr lang="ru-RU" sz="1200" dirty="0">
                        <a:solidFill>
                          <a:schemeClr val="tx1"/>
                        </a:solidFill>
                      </a:endParaRPr>
                    </a:p>
                  </a:txBody>
                  <a:tcPr/>
                </a:tc>
                <a:tc hMerge="1">
                  <a:txBody>
                    <a:bodyPr/>
                    <a:lstStyle/>
                    <a:p>
                      <a:endParaRPr lang="ru-RU"/>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200" b="1" i="0" dirty="0">
                          <a:solidFill>
                            <a:schemeClr val="tx1"/>
                          </a:solidFill>
                          <a:ea typeface="Arial" charset="0"/>
                        </a:rPr>
                        <a:t>≥8</a:t>
                      </a:r>
                      <a:r>
                        <a:rPr lang="ru-RU" sz="1200" dirty="0">
                          <a:solidFill>
                            <a:schemeClr val="tx1"/>
                          </a:solidFill>
                        </a:rPr>
                        <a:t>.5‹11.1</a:t>
                      </a:r>
                    </a:p>
                    <a:p>
                      <a:pPr marL="0" marR="0" indent="0" algn="l" defTabSz="914109" rtl="0" eaLnBrk="1" fontAlgn="auto" latinLnBrk="0" hangingPunct="1">
                        <a:lnSpc>
                          <a:spcPct val="100000"/>
                        </a:lnSpc>
                        <a:spcBef>
                          <a:spcPts val="0"/>
                        </a:spcBef>
                        <a:spcAft>
                          <a:spcPts val="0"/>
                        </a:spcAft>
                        <a:buClrTx/>
                        <a:buSzTx/>
                        <a:buFontTx/>
                        <a:buNone/>
                        <a:tabLst/>
                        <a:defRPr/>
                      </a:pPr>
                      <a:endParaRPr lang="ru-RU" sz="1200" dirty="0">
                        <a:solidFill>
                          <a:schemeClr val="tx1"/>
                        </a:solidFill>
                      </a:endParaRP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034289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17</a:t>
            </a:fld>
            <a:endParaRPr lang="en-US" dirty="0"/>
          </a:p>
        </p:txBody>
      </p:sp>
      <p:sp>
        <p:nvSpPr>
          <p:cNvPr id="8" name="TextBox 7"/>
          <p:cNvSpPr txBox="1"/>
          <p:nvPr/>
        </p:nvSpPr>
        <p:spPr>
          <a:xfrm>
            <a:off x="551105" y="1122154"/>
            <a:ext cx="8312282" cy="3862586"/>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600"/>
              </a:spcAft>
              <a:buClr>
                <a:srgbClr val="FF0000"/>
              </a:buClr>
            </a:pPr>
            <a:r>
              <a:rPr lang="ru-RU" sz="2000" b="1" i="0" dirty="0">
                <a:ea typeface="Arial" charset="0"/>
              </a:rPr>
              <a:t>Факторы риска развития СД 2 типа</a:t>
            </a:r>
          </a:p>
          <a:p>
            <a:pPr>
              <a:spcAft>
                <a:spcPts val="600"/>
              </a:spcAft>
              <a:buClr>
                <a:srgbClr val="FF0000"/>
              </a:buClr>
            </a:pPr>
            <a:endParaRPr lang="ru-RU" sz="2000" b="1" i="0" dirty="0">
              <a:ea typeface="Arial" charset="0"/>
            </a:endParaRPr>
          </a:p>
          <a:p>
            <a:pPr>
              <a:spcAft>
                <a:spcPts val="600"/>
              </a:spcAft>
              <a:buClr>
                <a:srgbClr val="FF0000"/>
              </a:buClr>
            </a:pPr>
            <a:r>
              <a:rPr lang="ru-RU" sz="2000" b="1" i="0" dirty="0">
                <a:ea typeface="Arial" charset="0"/>
              </a:rPr>
              <a:t>-возраст ≥</a:t>
            </a:r>
            <a:r>
              <a:rPr lang="en-US" sz="2000" b="1" i="0" dirty="0">
                <a:ea typeface="Arial" charset="0"/>
              </a:rPr>
              <a:t> </a:t>
            </a:r>
            <a:r>
              <a:rPr lang="ru-RU" sz="2000" b="1" i="0" dirty="0">
                <a:ea typeface="Arial" charset="0"/>
              </a:rPr>
              <a:t>45 лет</a:t>
            </a:r>
          </a:p>
          <a:p>
            <a:pPr>
              <a:spcAft>
                <a:spcPts val="600"/>
              </a:spcAft>
              <a:buClr>
                <a:srgbClr val="FF0000"/>
              </a:buClr>
            </a:pPr>
            <a:r>
              <a:rPr lang="ru-RU" sz="2000" b="1" i="0" dirty="0">
                <a:ea typeface="Arial" charset="0"/>
              </a:rPr>
              <a:t>-сахарный диабет 2 типа у ближайших родственников</a:t>
            </a:r>
          </a:p>
          <a:p>
            <a:pPr>
              <a:spcAft>
                <a:spcPts val="600"/>
              </a:spcAft>
              <a:buClr>
                <a:srgbClr val="FF0000"/>
              </a:buClr>
            </a:pPr>
            <a:r>
              <a:rPr lang="ru-RU" sz="2000" b="1" i="0" dirty="0">
                <a:ea typeface="Arial" charset="0"/>
              </a:rPr>
              <a:t>-ожирение (ИМТ ≥</a:t>
            </a:r>
            <a:r>
              <a:rPr lang="en-US" sz="2000" b="1" i="0" dirty="0">
                <a:ea typeface="Arial" charset="0"/>
              </a:rPr>
              <a:t> </a:t>
            </a:r>
            <a:r>
              <a:rPr lang="ru-RU" sz="2000" b="1" i="0" dirty="0">
                <a:ea typeface="Arial" charset="0"/>
              </a:rPr>
              <a:t>27 кг/м²)</a:t>
            </a:r>
          </a:p>
          <a:p>
            <a:pPr>
              <a:spcAft>
                <a:spcPts val="600"/>
              </a:spcAft>
              <a:buClr>
                <a:srgbClr val="FF0000"/>
              </a:buClr>
            </a:pPr>
            <a:r>
              <a:rPr lang="ru-RU" sz="2000" b="1" i="0" dirty="0">
                <a:ea typeface="Arial" charset="0"/>
              </a:rPr>
              <a:t>-ГСД в анамнезе или рождение ребенка ≥ 4 кг</a:t>
            </a:r>
          </a:p>
          <a:p>
            <a:pPr>
              <a:spcAft>
                <a:spcPts val="600"/>
              </a:spcAft>
              <a:buClr>
                <a:srgbClr val="FF0000"/>
              </a:buClr>
            </a:pPr>
            <a:r>
              <a:rPr lang="ru-RU" sz="2000" b="1" i="0" dirty="0">
                <a:ea typeface="Arial" charset="0"/>
              </a:rPr>
              <a:t>-Артериальная гипертензия ≥</a:t>
            </a:r>
            <a:r>
              <a:rPr lang="en-US" sz="2000" b="1" i="0" dirty="0">
                <a:ea typeface="Arial" charset="0"/>
              </a:rPr>
              <a:t> </a:t>
            </a:r>
            <a:r>
              <a:rPr lang="ru-RU" sz="2000" b="1" i="0" dirty="0">
                <a:ea typeface="Arial" charset="0"/>
              </a:rPr>
              <a:t>140/90 </a:t>
            </a:r>
            <a:r>
              <a:rPr lang="ru-RU" sz="2000" b="1" i="0" dirty="0" err="1">
                <a:ea typeface="Arial" charset="0"/>
              </a:rPr>
              <a:t>мм.рт.ст</a:t>
            </a:r>
            <a:r>
              <a:rPr lang="ru-RU" sz="2000" b="1" i="0" dirty="0">
                <a:ea typeface="Arial" charset="0"/>
              </a:rPr>
              <a:t>.</a:t>
            </a:r>
          </a:p>
          <a:p>
            <a:pPr>
              <a:spcAft>
                <a:spcPts val="600"/>
              </a:spcAft>
              <a:buClr>
                <a:srgbClr val="FF0000"/>
              </a:buClr>
            </a:pPr>
            <a:r>
              <a:rPr lang="ru-RU" sz="2000" b="1" i="0" dirty="0">
                <a:ea typeface="Arial" charset="0"/>
              </a:rPr>
              <a:t>-ХС ЛПВП ≥</a:t>
            </a:r>
            <a:r>
              <a:rPr lang="en-US" sz="2000" b="1" i="0" dirty="0">
                <a:ea typeface="Arial" charset="0"/>
              </a:rPr>
              <a:t> </a:t>
            </a:r>
            <a:r>
              <a:rPr lang="ru-RU" sz="2000" b="1" i="0" dirty="0">
                <a:ea typeface="Arial" charset="0"/>
              </a:rPr>
              <a:t>0.9 </a:t>
            </a:r>
            <a:r>
              <a:rPr lang="ru-RU" sz="2000" b="1" i="0" dirty="0" err="1">
                <a:ea typeface="Arial" charset="0"/>
              </a:rPr>
              <a:t>ммоль</a:t>
            </a:r>
            <a:r>
              <a:rPr lang="ru-RU" sz="2000" b="1" i="0" dirty="0">
                <a:ea typeface="Arial" charset="0"/>
              </a:rPr>
              <a:t>/л, , ТГ ≥</a:t>
            </a:r>
            <a:r>
              <a:rPr lang="en-US" sz="2000" b="1" i="0" dirty="0">
                <a:ea typeface="Arial" charset="0"/>
              </a:rPr>
              <a:t> </a:t>
            </a:r>
            <a:r>
              <a:rPr lang="ru-RU" sz="2000" b="1" i="0" dirty="0">
                <a:ea typeface="Arial" charset="0"/>
              </a:rPr>
              <a:t>2.82 </a:t>
            </a:r>
            <a:r>
              <a:rPr lang="ru-RU" sz="2000" b="1" i="0" dirty="0" err="1">
                <a:ea typeface="Arial" charset="0"/>
              </a:rPr>
              <a:t>ммоль</a:t>
            </a:r>
            <a:r>
              <a:rPr lang="ru-RU" sz="2000" b="1" i="0" dirty="0">
                <a:ea typeface="Arial" charset="0"/>
              </a:rPr>
              <a:t>/л</a:t>
            </a:r>
          </a:p>
          <a:p>
            <a:pPr>
              <a:spcAft>
                <a:spcPts val="600"/>
              </a:spcAft>
              <a:buClr>
                <a:srgbClr val="FF0000"/>
              </a:buClr>
            </a:pPr>
            <a:r>
              <a:rPr lang="ru-RU" sz="2000" b="1" i="0" dirty="0">
                <a:ea typeface="Arial" charset="0"/>
              </a:rPr>
              <a:t>-синдром поликистозных яичников</a:t>
            </a:r>
          </a:p>
          <a:p>
            <a:pPr>
              <a:spcAft>
                <a:spcPts val="600"/>
              </a:spcAft>
              <a:buClr>
                <a:srgbClr val="FF0000"/>
              </a:buClr>
            </a:pPr>
            <a:r>
              <a:rPr lang="ru-RU" sz="2000" b="1" i="0" dirty="0">
                <a:ea typeface="Arial" charset="0"/>
              </a:rPr>
              <a:t>Наличие сердечно-сосудистых заболеваний</a:t>
            </a:r>
          </a:p>
        </p:txBody>
      </p:sp>
    </p:spTree>
    <p:extLst>
      <p:ext uri="{BB962C8B-B14F-4D97-AF65-F5344CB8AC3E}">
        <p14:creationId xmlns:p14="http://schemas.microsoft.com/office/powerpoint/2010/main" val="1064933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18</a:t>
            </a:fld>
            <a:endParaRPr lang="en-US" dirty="0"/>
          </a:p>
        </p:txBody>
      </p:sp>
      <p:sp>
        <p:nvSpPr>
          <p:cNvPr id="4" name="TextBox 3"/>
          <p:cNvSpPr txBox="1"/>
          <p:nvPr/>
        </p:nvSpPr>
        <p:spPr>
          <a:xfrm>
            <a:off x="144150" y="176612"/>
            <a:ext cx="8701872" cy="384711"/>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lgn="ctr"/>
            <a:endParaRPr lang="ru-RU" sz="1900" b="1" i="0" dirty="0">
              <a:solidFill>
                <a:schemeClr val="tx2"/>
              </a:solidFill>
              <a:latin typeface="+mj-lt"/>
              <a:ea typeface="Arial" charset="0"/>
              <a:cs typeface="+mj-cs"/>
            </a:endParaRPr>
          </a:p>
        </p:txBody>
      </p:sp>
      <p:sp>
        <p:nvSpPr>
          <p:cNvPr id="7" name="TextBox 6"/>
          <p:cNvSpPr txBox="1"/>
          <p:nvPr/>
        </p:nvSpPr>
        <p:spPr>
          <a:xfrm>
            <a:off x="144151" y="1033833"/>
            <a:ext cx="8558510" cy="461655"/>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buClr>
                <a:srgbClr val="FF0000"/>
              </a:buClr>
            </a:pPr>
            <a:endParaRPr lang="ru-RU" sz="2400" b="1" i="0" dirty="0">
              <a:solidFill>
                <a:schemeClr val="tx2"/>
              </a:solidFill>
              <a:ea typeface="Arial" charset="0"/>
            </a:endParaRPr>
          </a:p>
        </p:txBody>
      </p:sp>
      <p:sp>
        <p:nvSpPr>
          <p:cNvPr id="9" name="TextBox 8"/>
          <p:cNvSpPr txBox="1"/>
          <p:nvPr/>
        </p:nvSpPr>
        <p:spPr>
          <a:xfrm>
            <a:off x="649865" y="732429"/>
            <a:ext cx="8205196" cy="307766"/>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lgn="r"/>
            <a:endParaRPr lang="ru-RU" sz="1400" b="1" i="0" dirty="0">
              <a:solidFill>
                <a:schemeClr val="tx2"/>
              </a:solidFill>
              <a:latin typeface="+mj-lt"/>
              <a:ea typeface="Arial" charset="0"/>
              <a:cs typeface="+mj-cs"/>
            </a:endParaRPr>
          </a:p>
        </p:txBody>
      </p:sp>
      <p:sp>
        <p:nvSpPr>
          <p:cNvPr id="8" name="TextBox 7"/>
          <p:cNvSpPr txBox="1"/>
          <p:nvPr/>
        </p:nvSpPr>
        <p:spPr>
          <a:xfrm>
            <a:off x="649865" y="624707"/>
            <a:ext cx="7858597" cy="2031315"/>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0"/>
              </a:spcAft>
              <a:buClr>
                <a:srgbClr val="FF0000"/>
              </a:buClr>
            </a:pPr>
            <a:r>
              <a:rPr lang="ru-RU" sz="2800" b="1" i="0" dirty="0" err="1">
                <a:solidFill>
                  <a:schemeClr val="tx2"/>
                </a:solidFill>
                <a:ea typeface="Arial" charset="0"/>
              </a:rPr>
              <a:t>Предиабет</a:t>
            </a:r>
            <a:endParaRPr lang="ru-RU" sz="2800" b="1" i="0" dirty="0">
              <a:solidFill>
                <a:schemeClr val="tx2"/>
              </a:solidFill>
              <a:ea typeface="Arial" charset="0"/>
            </a:endParaRPr>
          </a:p>
          <a:p>
            <a:pPr>
              <a:spcAft>
                <a:spcPts val="0"/>
              </a:spcAft>
              <a:buClr>
                <a:srgbClr val="FF0000"/>
              </a:buClr>
            </a:pPr>
            <a:r>
              <a:rPr lang="ru-RU" sz="1400" b="1" i="0" dirty="0">
                <a:solidFill>
                  <a:schemeClr val="tx2"/>
                </a:solidFill>
                <a:ea typeface="Arial" charset="0"/>
              </a:rPr>
              <a:t>Нарушенная гликемия натощак (НГН)</a:t>
            </a:r>
          </a:p>
          <a:p>
            <a:pPr>
              <a:spcAft>
                <a:spcPts val="0"/>
              </a:spcAft>
              <a:buClr>
                <a:srgbClr val="FF0000"/>
              </a:buClr>
            </a:pPr>
            <a:r>
              <a:rPr lang="ru-RU" sz="1400" b="1" i="0" dirty="0">
                <a:solidFill>
                  <a:schemeClr val="tx2"/>
                </a:solidFill>
                <a:ea typeface="Arial" charset="0"/>
              </a:rPr>
              <a:t>Нарушенная толерантность к глюкозе (НТГ)</a:t>
            </a:r>
          </a:p>
          <a:p>
            <a:pPr>
              <a:spcAft>
                <a:spcPts val="0"/>
              </a:spcAft>
              <a:buClr>
                <a:srgbClr val="FF0000"/>
              </a:buClr>
            </a:pPr>
            <a:r>
              <a:rPr lang="ru-RU" sz="1400" b="1" i="0" dirty="0">
                <a:solidFill>
                  <a:schemeClr val="tx2"/>
                </a:solidFill>
                <a:ea typeface="Arial" charset="0"/>
              </a:rPr>
              <a:t>Сочетание НГН и НТГ</a:t>
            </a:r>
          </a:p>
          <a:p>
            <a:pPr>
              <a:spcAft>
                <a:spcPts val="0"/>
              </a:spcAft>
              <a:buClr>
                <a:srgbClr val="FF0000"/>
              </a:buClr>
            </a:pPr>
            <a:endParaRPr lang="ru-RU" sz="1400" b="1" i="0" dirty="0">
              <a:solidFill>
                <a:schemeClr val="tx2"/>
              </a:solidFill>
              <a:ea typeface="Arial" charset="0"/>
            </a:endParaRPr>
          </a:p>
          <a:p>
            <a:pPr>
              <a:spcAft>
                <a:spcPts val="0"/>
              </a:spcAft>
              <a:buClr>
                <a:srgbClr val="FF0000"/>
              </a:buClr>
            </a:pPr>
            <a:endParaRPr lang="ru-RU" sz="1400" b="1" i="0" dirty="0">
              <a:solidFill>
                <a:schemeClr val="tx2"/>
              </a:solidFill>
              <a:ea typeface="Arial" charset="0"/>
            </a:endParaRPr>
          </a:p>
          <a:p>
            <a:pPr>
              <a:spcAft>
                <a:spcPts val="0"/>
              </a:spcAft>
              <a:buClr>
                <a:srgbClr val="FF0000"/>
              </a:buClr>
            </a:pPr>
            <a:r>
              <a:rPr lang="ru-RU" sz="1400" b="1" i="0" dirty="0">
                <a:solidFill>
                  <a:schemeClr val="tx2"/>
                </a:solidFill>
                <a:ea typeface="Arial" charset="0"/>
              </a:rPr>
              <a:t>Скрининг</a:t>
            </a:r>
          </a:p>
          <a:p>
            <a:pPr>
              <a:spcAft>
                <a:spcPts val="0"/>
              </a:spcAft>
              <a:buClr>
                <a:srgbClr val="FF0000"/>
              </a:buClr>
            </a:pPr>
            <a:endParaRPr lang="ru-RU" sz="1400" b="1" i="0" dirty="0">
              <a:solidFill>
                <a:schemeClr val="tx2"/>
              </a:solidFill>
              <a:ea typeface="Arial"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355149463"/>
              </p:ext>
            </p:extLst>
          </p:nvPr>
        </p:nvGraphicFramePr>
        <p:xfrm>
          <a:off x="750623" y="2583372"/>
          <a:ext cx="7661856" cy="3017520"/>
        </p:xfrm>
        <a:graphic>
          <a:graphicData uri="http://schemas.openxmlformats.org/drawingml/2006/table">
            <a:tbl>
              <a:tblPr firstRow="1" bandRow="1">
                <a:tableStyleId>{5C22544A-7EE6-4342-B048-85BDC9FD1C3A}</a:tableStyleId>
              </a:tblPr>
              <a:tblGrid>
                <a:gridCol w="1615387">
                  <a:extLst>
                    <a:ext uri="{9D8B030D-6E8A-4147-A177-3AD203B41FA5}">
                      <a16:colId xmlns:a16="http://schemas.microsoft.com/office/drawing/2014/main" val="20000"/>
                    </a:ext>
                  </a:extLst>
                </a:gridCol>
                <a:gridCol w="2537460">
                  <a:extLst>
                    <a:ext uri="{9D8B030D-6E8A-4147-A177-3AD203B41FA5}">
                      <a16:colId xmlns:a16="http://schemas.microsoft.com/office/drawing/2014/main" val="20001"/>
                    </a:ext>
                  </a:extLst>
                </a:gridCol>
                <a:gridCol w="3509009">
                  <a:extLst>
                    <a:ext uri="{9D8B030D-6E8A-4147-A177-3AD203B41FA5}">
                      <a16:colId xmlns:a16="http://schemas.microsoft.com/office/drawing/2014/main" val="20002"/>
                    </a:ext>
                  </a:extLst>
                </a:gridCol>
              </a:tblGrid>
              <a:tr h="370840">
                <a:tc>
                  <a:txBody>
                    <a:bodyPr/>
                    <a:lstStyle/>
                    <a:p>
                      <a:r>
                        <a:rPr lang="ru-RU" dirty="0">
                          <a:solidFill>
                            <a:schemeClr val="tx1"/>
                          </a:solidFill>
                        </a:rPr>
                        <a:t>возраст</a:t>
                      </a:r>
                    </a:p>
                  </a:txBody>
                  <a:tcPr/>
                </a:tc>
                <a:tc>
                  <a:txBody>
                    <a:bodyPr/>
                    <a:lstStyle/>
                    <a:p>
                      <a:r>
                        <a:rPr lang="ru-RU" dirty="0">
                          <a:solidFill>
                            <a:schemeClr val="tx1"/>
                          </a:solidFill>
                        </a:rPr>
                        <a:t>Группы</a:t>
                      </a:r>
                      <a:r>
                        <a:rPr lang="ru-RU" baseline="0" dirty="0">
                          <a:solidFill>
                            <a:schemeClr val="tx1"/>
                          </a:solidFill>
                        </a:rPr>
                        <a:t> в которых проводится скрининг</a:t>
                      </a:r>
                      <a:endParaRPr lang="ru-RU" dirty="0">
                        <a:solidFill>
                          <a:schemeClr val="tx1"/>
                        </a:solidFill>
                      </a:endParaRPr>
                    </a:p>
                  </a:txBody>
                  <a:tcPr/>
                </a:tc>
                <a:tc>
                  <a:txBody>
                    <a:bodyPr/>
                    <a:lstStyle/>
                    <a:p>
                      <a:r>
                        <a:rPr lang="ru-RU" dirty="0">
                          <a:solidFill>
                            <a:schemeClr val="tx1"/>
                          </a:solidFill>
                        </a:rPr>
                        <a:t>Частота обследования</a:t>
                      </a:r>
                    </a:p>
                  </a:txBody>
                  <a:tcPr/>
                </a:tc>
                <a:extLst>
                  <a:ext uri="{0D108BD9-81ED-4DB2-BD59-A6C34878D82A}">
                    <a16:rowId xmlns:a16="http://schemas.microsoft.com/office/drawing/2014/main" val="10000"/>
                  </a:ext>
                </a:extLst>
              </a:tr>
              <a:tr h="370840">
                <a:tc>
                  <a:txBody>
                    <a:bodyPr/>
                    <a:lstStyle/>
                    <a:p>
                      <a:r>
                        <a:rPr lang="ru-RU" dirty="0"/>
                        <a:t>Любой</a:t>
                      </a:r>
                      <a:r>
                        <a:rPr lang="ru-RU" baseline="0" dirty="0"/>
                        <a:t> возраст</a:t>
                      </a:r>
                      <a:endParaRPr lang="ru-RU" dirty="0"/>
                    </a:p>
                  </a:txBody>
                  <a:tcPr/>
                </a:tc>
                <a:tc>
                  <a:txBody>
                    <a:bodyPr/>
                    <a:lstStyle/>
                    <a:p>
                      <a:r>
                        <a:rPr lang="ru-RU" dirty="0"/>
                        <a:t>С ИМТ</a:t>
                      </a:r>
                      <a:r>
                        <a:rPr lang="ru-RU" sz="1800" b="1" i="0" dirty="0">
                          <a:solidFill>
                            <a:schemeClr val="tx2"/>
                          </a:solidFill>
                          <a:ea typeface="Arial" charset="0"/>
                        </a:rPr>
                        <a:t>≥25 кг/м +1 из факторов риска</a:t>
                      </a:r>
                      <a:endParaRPr lang="ru-RU" dirty="0"/>
                    </a:p>
                  </a:txBody>
                  <a:tcPr/>
                </a:tc>
                <a:tc>
                  <a:txBody>
                    <a:bodyPr/>
                    <a:lstStyle/>
                    <a:p>
                      <a:r>
                        <a:rPr lang="ru-RU" dirty="0"/>
                        <a:t>При нормальном результате 1 раз в 3 года</a:t>
                      </a:r>
                    </a:p>
                    <a:p>
                      <a:r>
                        <a:rPr lang="ru-RU" dirty="0"/>
                        <a:t>Лица с </a:t>
                      </a:r>
                      <a:r>
                        <a:rPr lang="ru-RU" dirty="0" err="1"/>
                        <a:t>предиабетом</a:t>
                      </a:r>
                      <a:r>
                        <a:rPr lang="ru-RU" dirty="0"/>
                        <a:t> 1 раз вод</a:t>
                      </a:r>
                    </a:p>
                  </a:txBody>
                  <a:tcPr/>
                </a:tc>
                <a:extLst>
                  <a:ext uri="{0D108BD9-81ED-4DB2-BD59-A6C34878D82A}">
                    <a16:rowId xmlns:a16="http://schemas.microsoft.com/office/drawing/2014/main" val="10001"/>
                  </a:ext>
                </a:extLst>
              </a:tr>
              <a:tr h="370840">
                <a:tc>
                  <a:txBody>
                    <a:bodyPr/>
                    <a:lstStyle/>
                    <a:p>
                      <a:r>
                        <a:rPr lang="ru-RU" sz="1800" b="1" i="0" dirty="0">
                          <a:solidFill>
                            <a:schemeClr val="tx2"/>
                          </a:solidFill>
                          <a:ea typeface="Arial" charset="0"/>
                        </a:rPr>
                        <a:t>≥45 лет</a:t>
                      </a:r>
                      <a:endParaRPr lang="ru-RU" dirty="0"/>
                    </a:p>
                  </a:txBody>
                  <a:tcPr/>
                </a:tc>
                <a:tc>
                  <a:txBody>
                    <a:bodyPr/>
                    <a:lstStyle/>
                    <a:p>
                      <a:r>
                        <a:rPr lang="ru-RU" dirty="0"/>
                        <a:t>С нормальной массой тела и при отсутствии факторов риска</a:t>
                      </a:r>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dirty="0"/>
                        <a:t>При нормальном результате 1 раз в 3 года</a:t>
                      </a:r>
                    </a:p>
                    <a:p>
                      <a:endParaRPr lang="ru-RU"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23328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19</a:t>
            </a:fld>
            <a:endParaRPr lang="en-US" dirty="0"/>
          </a:p>
        </p:txBody>
      </p:sp>
      <p:sp>
        <p:nvSpPr>
          <p:cNvPr id="8" name="TextBox 7"/>
          <p:cNvSpPr txBox="1"/>
          <p:nvPr/>
        </p:nvSpPr>
        <p:spPr>
          <a:xfrm>
            <a:off x="153983" y="1415661"/>
            <a:ext cx="8558509" cy="4524305"/>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0"/>
              </a:spcAft>
              <a:buClr>
                <a:srgbClr val="FF0000"/>
              </a:buClr>
            </a:pPr>
            <a:r>
              <a:rPr lang="ru-RU" sz="2400" b="1" i="0" dirty="0">
                <a:solidFill>
                  <a:schemeClr val="tx2"/>
                </a:solidFill>
                <a:ea typeface="Arial" charset="0"/>
              </a:rPr>
              <a:t>Оральный </a:t>
            </a:r>
            <a:r>
              <a:rPr lang="ru-RU" sz="2400" b="1" i="0" dirty="0" err="1">
                <a:solidFill>
                  <a:schemeClr val="tx2"/>
                </a:solidFill>
                <a:ea typeface="Arial" charset="0"/>
              </a:rPr>
              <a:t>глюкозотолерантый</a:t>
            </a:r>
            <a:r>
              <a:rPr lang="ru-RU" sz="2400" b="1" i="0" dirty="0">
                <a:solidFill>
                  <a:schemeClr val="tx2"/>
                </a:solidFill>
                <a:ea typeface="Arial" charset="0"/>
              </a:rPr>
              <a:t> тест</a:t>
            </a:r>
          </a:p>
          <a:p>
            <a:pPr>
              <a:spcAft>
                <a:spcPts val="0"/>
              </a:spcAft>
              <a:buClr>
                <a:srgbClr val="FF0000"/>
              </a:buClr>
            </a:pPr>
            <a:endParaRPr lang="ru-RU" sz="2400" b="1" i="0" dirty="0">
              <a:solidFill>
                <a:schemeClr val="tx2"/>
              </a:solidFill>
              <a:ea typeface="Arial" charset="0"/>
            </a:endParaRPr>
          </a:p>
          <a:p>
            <a:pPr marL="342900" indent="-342900">
              <a:spcAft>
                <a:spcPts val="0"/>
              </a:spcAft>
              <a:buClr>
                <a:srgbClr val="FF0000"/>
              </a:buClr>
              <a:buFontTx/>
              <a:buChar char="-"/>
            </a:pPr>
            <a:r>
              <a:rPr lang="ru-RU" sz="2000" b="1" i="0" dirty="0">
                <a:solidFill>
                  <a:schemeClr val="tx2"/>
                </a:solidFill>
                <a:ea typeface="Arial" charset="0"/>
              </a:rPr>
              <a:t>На фоне стандартной диеты в течение последних трех дней (не менее 150г углеводов в день)</a:t>
            </a:r>
          </a:p>
          <a:p>
            <a:pPr marL="342900" indent="-342900">
              <a:spcAft>
                <a:spcPts val="0"/>
              </a:spcAft>
              <a:buClr>
                <a:srgbClr val="FF0000"/>
              </a:buClr>
              <a:buFontTx/>
              <a:buChar char="-"/>
            </a:pPr>
            <a:r>
              <a:rPr lang="ru-RU" sz="2000" b="1" i="0" dirty="0">
                <a:solidFill>
                  <a:schemeClr val="tx2"/>
                </a:solidFill>
                <a:ea typeface="Arial" charset="0"/>
              </a:rPr>
              <a:t>Утром натощак (последний прием пищи не менее 30-50 г углеводов 8-14 часов назад, питье простой воды не ограничивается)</a:t>
            </a:r>
          </a:p>
          <a:p>
            <a:pPr marL="342900" indent="-342900">
              <a:spcAft>
                <a:spcPts val="0"/>
              </a:spcAft>
              <a:buClr>
                <a:srgbClr val="FF0000"/>
              </a:buClr>
              <a:buFontTx/>
              <a:buChar char="-"/>
            </a:pPr>
            <a:r>
              <a:rPr lang="ru-RU" sz="2000" b="1" i="0" dirty="0">
                <a:solidFill>
                  <a:schemeClr val="tx2"/>
                </a:solidFill>
                <a:ea typeface="Arial" charset="0"/>
              </a:rPr>
              <a:t>Факторы, влияющие на уровень глюкозы должны быть зафиксированы (прием лекарственных препаратов, физическая активность, заболевание)</a:t>
            </a:r>
          </a:p>
          <a:p>
            <a:pPr marL="342900" indent="-342900">
              <a:spcAft>
                <a:spcPts val="0"/>
              </a:spcAft>
              <a:buClr>
                <a:srgbClr val="FF0000"/>
              </a:buClr>
              <a:buFontTx/>
              <a:buChar char="-"/>
            </a:pPr>
            <a:r>
              <a:rPr lang="ru-RU" sz="2000" b="1" i="0" dirty="0">
                <a:solidFill>
                  <a:schemeClr val="tx2"/>
                </a:solidFill>
                <a:ea typeface="Arial" charset="0"/>
              </a:rPr>
              <a:t>Курение во время теста не разрешается</a:t>
            </a:r>
          </a:p>
          <a:p>
            <a:pPr marL="342900" indent="-342900">
              <a:spcAft>
                <a:spcPts val="0"/>
              </a:spcAft>
              <a:buClr>
                <a:srgbClr val="FF0000"/>
              </a:buClr>
              <a:buFontTx/>
              <a:buChar char="-"/>
            </a:pPr>
            <a:r>
              <a:rPr lang="ru-RU" sz="2000" b="1" i="0" dirty="0">
                <a:solidFill>
                  <a:schemeClr val="tx2"/>
                </a:solidFill>
                <a:ea typeface="Arial" charset="0"/>
              </a:rPr>
              <a:t>Измерение уровня гликемии до и через 2 часа после приема глюкозы (75 г сухого вещества, растворенного в 200-300 мл. воды, выпить в течение 5 минут)</a:t>
            </a:r>
          </a:p>
        </p:txBody>
      </p:sp>
    </p:spTree>
    <p:extLst>
      <p:ext uri="{BB962C8B-B14F-4D97-AF65-F5344CB8AC3E}">
        <p14:creationId xmlns:p14="http://schemas.microsoft.com/office/powerpoint/2010/main" val="1288079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2</a:t>
            </a:fld>
            <a:endParaRPr lang="en-US" dirty="0"/>
          </a:p>
        </p:txBody>
      </p:sp>
      <p:sp>
        <p:nvSpPr>
          <p:cNvPr id="9" name="TextBox 8"/>
          <p:cNvSpPr txBox="1"/>
          <p:nvPr/>
        </p:nvSpPr>
        <p:spPr>
          <a:xfrm>
            <a:off x="367899" y="1034584"/>
            <a:ext cx="8211670" cy="5262969"/>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buClr>
                <a:srgbClr val="FF0000"/>
              </a:buClr>
            </a:pPr>
            <a:r>
              <a:rPr lang="ru-RU" sz="2800" b="1" i="0" dirty="0">
                <a:ln w="10541" cmpd="sng">
                  <a:solidFill>
                    <a:srgbClr val="7D7D7D">
                      <a:tint val="100000"/>
                      <a:shade val="100000"/>
                      <a:satMod val="110000"/>
                    </a:srgbClr>
                  </a:solidFill>
                  <a:prstDash val="solid"/>
                </a:ln>
              </a:rPr>
              <a:t>Сахарный диабет-группа метаболических (обменных) заболеваний, характеризующихся наличием гипергликемии  вследствие дефицита инсулина, или дефекта его действия на уровне клеток или обоих этих факторов</a:t>
            </a:r>
          </a:p>
          <a:p>
            <a:pPr>
              <a:buClr>
                <a:srgbClr val="FF0000"/>
              </a:buClr>
            </a:pPr>
            <a:endParaRPr lang="ru-RU" sz="2800" b="1" i="0" dirty="0">
              <a:ln w="10541" cmpd="sng">
                <a:solidFill>
                  <a:srgbClr val="7D7D7D">
                    <a:tint val="100000"/>
                    <a:shade val="100000"/>
                    <a:satMod val="110000"/>
                  </a:srgbClr>
                </a:solidFill>
                <a:prstDash val="solid"/>
              </a:ln>
            </a:endParaRPr>
          </a:p>
          <a:p>
            <a:pPr>
              <a:buClr>
                <a:srgbClr val="FF0000"/>
              </a:buClr>
            </a:pPr>
            <a:r>
              <a:rPr lang="ru-RU" sz="2800" b="1" i="0" dirty="0">
                <a:ln w="10541" cmpd="sng">
                  <a:solidFill>
                    <a:srgbClr val="7D7D7D">
                      <a:tint val="100000"/>
                      <a:shade val="100000"/>
                      <a:satMod val="110000"/>
                    </a:srgbClr>
                  </a:solidFill>
                  <a:prstDash val="solid"/>
                </a:ln>
              </a:rPr>
              <a:t>Хроническая гипергликемия при сахарном диабете сопровождается повреждением, дисфункцией и недостаточностью различных органов (глаз, почек, нервов, сердца и кровеносных сосудов)</a:t>
            </a:r>
          </a:p>
        </p:txBody>
      </p:sp>
    </p:spTree>
    <p:extLst>
      <p:ext uri="{BB962C8B-B14F-4D97-AF65-F5344CB8AC3E}">
        <p14:creationId xmlns:p14="http://schemas.microsoft.com/office/powerpoint/2010/main" val="1119743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20</a:t>
            </a:fld>
            <a:endParaRPr lang="en-US" dirty="0"/>
          </a:p>
        </p:txBody>
      </p:sp>
      <p:sp>
        <p:nvSpPr>
          <p:cNvPr id="11" name="TextBox 10"/>
          <p:cNvSpPr txBox="1"/>
          <p:nvPr/>
        </p:nvSpPr>
        <p:spPr>
          <a:xfrm>
            <a:off x="343465" y="561323"/>
            <a:ext cx="8312282" cy="6186299"/>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0"/>
              </a:spcAft>
              <a:buClr>
                <a:srgbClr val="FF0000"/>
              </a:buClr>
            </a:pPr>
            <a:r>
              <a:rPr lang="ru-RU" sz="1600" b="1" i="0" dirty="0">
                <a:solidFill>
                  <a:schemeClr val="tx2"/>
                </a:solidFill>
                <a:ea typeface="Arial" charset="0"/>
              </a:rPr>
              <a:t>Дифференциальная диагностика </a:t>
            </a:r>
            <a:r>
              <a:rPr lang="en-US" sz="1600" b="1" i="0" dirty="0">
                <a:solidFill>
                  <a:schemeClr val="tx2"/>
                </a:solidFill>
                <a:ea typeface="Arial" charset="0"/>
              </a:rPr>
              <a:t>MODY</a:t>
            </a:r>
            <a:r>
              <a:rPr lang="ru-RU" sz="1600" b="1" i="0" dirty="0">
                <a:solidFill>
                  <a:schemeClr val="tx2"/>
                </a:solidFill>
                <a:ea typeface="Arial" charset="0"/>
              </a:rPr>
              <a:t>- диабета (мутации, приводящие к нарушению выработки инсулина ) </a:t>
            </a: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124831427"/>
              </p:ext>
            </p:extLst>
          </p:nvPr>
        </p:nvGraphicFramePr>
        <p:xfrm>
          <a:off x="144147" y="1083557"/>
          <a:ext cx="8511600" cy="5252720"/>
        </p:xfrm>
        <a:graphic>
          <a:graphicData uri="http://schemas.openxmlformats.org/drawingml/2006/table">
            <a:tbl>
              <a:tblPr firstRow="1" bandRow="1">
                <a:tableStyleId>{5C22544A-7EE6-4342-B048-85BDC9FD1C3A}</a:tableStyleId>
              </a:tblPr>
              <a:tblGrid>
                <a:gridCol w="2127900">
                  <a:extLst>
                    <a:ext uri="{9D8B030D-6E8A-4147-A177-3AD203B41FA5}">
                      <a16:colId xmlns:a16="http://schemas.microsoft.com/office/drawing/2014/main" val="20000"/>
                    </a:ext>
                  </a:extLst>
                </a:gridCol>
                <a:gridCol w="2127900">
                  <a:extLst>
                    <a:ext uri="{9D8B030D-6E8A-4147-A177-3AD203B41FA5}">
                      <a16:colId xmlns:a16="http://schemas.microsoft.com/office/drawing/2014/main" val="20001"/>
                    </a:ext>
                  </a:extLst>
                </a:gridCol>
                <a:gridCol w="2127900">
                  <a:extLst>
                    <a:ext uri="{9D8B030D-6E8A-4147-A177-3AD203B41FA5}">
                      <a16:colId xmlns:a16="http://schemas.microsoft.com/office/drawing/2014/main" val="20002"/>
                    </a:ext>
                  </a:extLst>
                </a:gridCol>
                <a:gridCol w="2127900">
                  <a:extLst>
                    <a:ext uri="{9D8B030D-6E8A-4147-A177-3AD203B41FA5}">
                      <a16:colId xmlns:a16="http://schemas.microsoft.com/office/drawing/2014/main" val="20003"/>
                    </a:ext>
                  </a:extLst>
                </a:gridCol>
              </a:tblGrid>
              <a:tr h="370840">
                <a:tc>
                  <a:txBody>
                    <a:bodyPr/>
                    <a:lstStyle/>
                    <a:p>
                      <a:r>
                        <a:rPr lang="ru-RU" dirty="0">
                          <a:solidFill>
                            <a:schemeClr val="tx1"/>
                          </a:solidFill>
                        </a:rPr>
                        <a:t>Дифференцирующие признаки</a:t>
                      </a:r>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en-US" sz="1800" b="1" i="0" dirty="0">
                          <a:solidFill>
                            <a:schemeClr val="tx1"/>
                          </a:solidFill>
                          <a:ea typeface="Arial" charset="0"/>
                        </a:rPr>
                        <a:t>MODY</a:t>
                      </a:r>
                      <a:r>
                        <a:rPr lang="ru-RU" sz="1800" b="1" i="0" dirty="0">
                          <a:solidFill>
                            <a:schemeClr val="tx1"/>
                          </a:solidFill>
                          <a:ea typeface="Arial" charset="0"/>
                        </a:rPr>
                        <a:t>- диабет </a:t>
                      </a:r>
                    </a:p>
                    <a:p>
                      <a:endParaRPr lang="ru-RU" dirty="0">
                        <a:solidFill>
                          <a:schemeClr val="tx1"/>
                        </a:solidFill>
                      </a:endParaRPr>
                    </a:p>
                  </a:txBody>
                  <a:tcPr/>
                </a:tc>
                <a:tc>
                  <a:txBody>
                    <a:bodyPr/>
                    <a:lstStyle/>
                    <a:p>
                      <a:r>
                        <a:rPr lang="ru-RU" dirty="0">
                          <a:solidFill>
                            <a:schemeClr val="tx1"/>
                          </a:solidFill>
                        </a:rPr>
                        <a:t>СД 1 типа</a:t>
                      </a:r>
                    </a:p>
                  </a:txBody>
                  <a:tcPr/>
                </a:tc>
                <a:tc>
                  <a:txBody>
                    <a:bodyPr/>
                    <a:lstStyle/>
                    <a:p>
                      <a:endParaRPr lang="ru-RU"/>
                    </a:p>
                  </a:txBody>
                  <a:tcPr/>
                </a:tc>
                <a:extLst>
                  <a:ext uri="{0D108BD9-81ED-4DB2-BD59-A6C34878D82A}">
                    <a16:rowId xmlns:a16="http://schemas.microsoft.com/office/drawing/2014/main" val="10000"/>
                  </a:ext>
                </a:extLst>
              </a:tr>
              <a:tr h="370840">
                <a:tc>
                  <a:txBody>
                    <a:bodyPr/>
                    <a:lstStyle/>
                    <a:p>
                      <a:r>
                        <a:rPr lang="ru-RU" sz="1400" dirty="0"/>
                        <a:t>Пороки развития почек и мочеполовой системы</a:t>
                      </a:r>
                    </a:p>
                  </a:txBody>
                  <a:tcPr/>
                </a:tc>
                <a:tc>
                  <a:txBody>
                    <a:bodyPr/>
                    <a:lstStyle/>
                    <a:p>
                      <a:r>
                        <a:rPr lang="ru-RU" sz="1400" dirty="0"/>
                        <a:t>Да/нет</a:t>
                      </a:r>
                    </a:p>
                  </a:txBody>
                  <a:tcPr/>
                </a:tc>
                <a:tc>
                  <a:txBody>
                    <a:bodyPr/>
                    <a:lstStyle/>
                    <a:p>
                      <a:r>
                        <a:rPr lang="ru-RU" sz="1400" dirty="0"/>
                        <a:t>нет</a:t>
                      </a:r>
                    </a:p>
                  </a:txBody>
                  <a:tcPr/>
                </a:tc>
                <a:tc>
                  <a:txBody>
                    <a:bodyPr/>
                    <a:lstStyle/>
                    <a:p>
                      <a:endParaRPr lang="ru-RU"/>
                    </a:p>
                  </a:txBody>
                  <a:tcPr/>
                </a:tc>
                <a:extLst>
                  <a:ext uri="{0D108BD9-81ED-4DB2-BD59-A6C34878D82A}">
                    <a16:rowId xmlns:a16="http://schemas.microsoft.com/office/drawing/2014/main" val="10001"/>
                  </a:ext>
                </a:extLst>
              </a:tr>
              <a:tr h="370840">
                <a:tc>
                  <a:txBody>
                    <a:bodyPr/>
                    <a:lstStyle/>
                    <a:p>
                      <a:r>
                        <a:rPr lang="ru-RU" sz="1400" dirty="0"/>
                        <a:t>Сахарны диабет</a:t>
                      </a:r>
                      <a:r>
                        <a:rPr lang="ru-RU" sz="1400" baseline="0" dirty="0"/>
                        <a:t> у родственников в </a:t>
                      </a:r>
                      <a:r>
                        <a:rPr lang="ru-RU" sz="1400" b="1" i="0" dirty="0">
                          <a:solidFill>
                            <a:schemeClr val="tx2"/>
                          </a:solidFill>
                          <a:ea typeface="Arial" charset="0"/>
                        </a:rPr>
                        <a:t>≥ 3 поколениях</a:t>
                      </a:r>
                      <a:endParaRPr lang="ru-RU" sz="1400" dirty="0"/>
                    </a:p>
                  </a:txBody>
                  <a:tcPr/>
                </a:tc>
                <a:tc>
                  <a:txBody>
                    <a:bodyPr/>
                    <a:lstStyle/>
                    <a:p>
                      <a:r>
                        <a:rPr lang="ru-RU" sz="1400" dirty="0"/>
                        <a:t>да</a:t>
                      </a:r>
                    </a:p>
                  </a:txBody>
                  <a:tcPr/>
                </a:tc>
                <a:tc>
                  <a:txBody>
                    <a:bodyPr/>
                    <a:lstStyle/>
                    <a:p>
                      <a:r>
                        <a:rPr lang="ru-RU" sz="1400" dirty="0"/>
                        <a:t>нет</a:t>
                      </a:r>
                    </a:p>
                  </a:txBody>
                  <a:tcPr/>
                </a:tc>
                <a:tc>
                  <a:txBody>
                    <a:bodyPr/>
                    <a:lstStyle/>
                    <a:p>
                      <a:endParaRPr lang="ru-RU"/>
                    </a:p>
                  </a:txBody>
                  <a:tcPr/>
                </a:tc>
                <a:extLst>
                  <a:ext uri="{0D108BD9-81ED-4DB2-BD59-A6C34878D82A}">
                    <a16:rowId xmlns:a16="http://schemas.microsoft.com/office/drawing/2014/main" val="10002"/>
                  </a:ext>
                </a:extLst>
              </a:tr>
              <a:tr h="370840">
                <a:tc>
                  <a:txBody>
                    <a:bodyPr/>
                    <a:lstStyle/>
                    <a:p>
                      <a:r>
                        <a:rPr lang="ru-RU" sz="1400" dirty="0"/>
                        <a:t>Аутоиммунные заболевания у родственников</a:t>
                      </a:r>
                      <a:r>
                        <a:rPr lang="ru-RU" sz="1400" baseline="0" dirty="0"/>
                        <a:t> или пациента</a:t>
                      </a:r>
                      <a:endParaRPr lang="ru-RU" sz="1400" dirty="0"/>
                    </a:p>
                  </a:txBody>
                  <a:tcPr/>
                </a:tc>
                <a:tc>
                  <a:txBody>
                    <a:bodyPr/>
                    <a:lstStyle/>
                    <a:p>
                      <a:r>
                        <a:rPr lang="ru-RU" sz="1400" dirty="0"/>
                        <a:t>нет</a:t>
                      </a:r>
                    </a:p>
                  </a:txBody>
                  <a:tcPr/>
                </a:tc>
                <a:tc>
                  <a:txBody>
                    <a:bodyPr/>
                    <a:lstStyle/>
                    <a:p>
                      <a:r>
                        <a:rPr lang="ru-RU" sz="1400" dirty="0"/>
                        <a:t>Да</a:t>
                      </a:r>
                    </a:p>
                  </a:txBody>
                  <a:tcPr/>
                </a:tc>
                <a:tc>
                  <a:txBody>
                    <a:bodyPr/>
                    <a:lstStyle/>
                    <a:p>
                      <a:endParaRPr lang="ru-RU"/>
                    </a:p>
                  </a:txBody>
                  <a:tcPr/>
                </a:tc>
                <a:extLst>
                  <a:ext uri="{0D108BD9-81ED-4DB2-BD59-A6C34878D82A}">
                    <a16:rowId xmlns:a16="http://schemas.microsoft.com/office/drawing/2014/main" val="10003"/>
                  </a:ext>
                </a:extLst>
              </a:tr>
              <a:tr h="370840">
                <a:tc>
                  <a:txBody>
                    <a:bodyPr/>
                    <a:lstStyle/>
                    <a:p>
                      <a:r>
                        <a:rPr lang="ru-RU" sz="1400" dirty="0"/>
                        <a:t>Антитела к островковым клеткам</a:t>
                      </a:r>
                    </a:p>
                  </a:txBody>
                  <a:tcPr/>
                </a:tc>
                <a:tc>
                  <a:txBody>
                    <a:bodyPr/>
                    <a:lstStyle/>
                    <a:p>
                      <a:r>
                        <a:rPr lang="ru-RU" sz="1400" dirty="0"/>
                        <a:t>нет</a:t>
                      </a:r>
                    </a:p>
                  </a:txBody>
                  <a:tcPr/>
                </a:tc>
                <a:tc>
                  <a:txBody>
                    <a:bodyPr/>
                    <a:lstStyle/>
                    <a:p>
                      <a:r>
                        <a:rPr lang="ru-RU" sz="1400" dirty="0"/>
                        <a:t>Да</a:t>
                      </a:r>
                    </a:p>
                  </a:txBody>
                  <a:tcPr/>
                </a:tc>
                <a:tc>
                  <a:txBody>
                    <a:bodyPr/>
                    <a:lstStyle/>
                    <a:p>
                      <a:endParaRPr lang="ru-RU"/>
                    </a:p>
                  </a:txBody>
                  <a:tcPr/>
                </a:tc>
                <a:extLst>
                  <a:ext uri="{0D108BD9-81ED-4DB2-BD59-A6C34878D82A}">
                    <a16:rowId xmlns:a16="http://schemas.microsoft.com/office/drawing/2014/main" val="10004"/>
                  </a:ext>
                </a:extLst>
              </a:tr>
              <a:tr h="370840">
                <a:tc>
                  <a:txBody>
                    <a:bodyPr/>
                    <a:lstStyle/>
                    <a:p>
                      <a:r>
                        <a:rPr lang="ru-RU" sz="1400" dirty="0"/>
                        <a:t>Пептид С</a:t>
                      </a:r>
                    </a:p>
                  </a:txBody>
                  <a:tcPr/>
                </a:tc>
                <a:tc>
                  <a:txBody>
                    <a:bodyPr/>
                    <a:lstStyle/>
                    <a:p>
                      <a:r>
                        <a:rPr lang="ru-RU" sz="1400" dirty="0"/>
                        <a:t>Изначально в норме</a:t>
                      </a:r>
                    </a:p>
                  </a:txBody>
                  <a:tcPr/>
                </a:tc>
                <a:tc>
                  <a:txBody>
                    <a:bodyPr/>
                    <a:lstStyle/>
                    <a:p>
                      <a:r>
                        <a:rPr lang="ru-RU" sz="1400" dirty="0"/>
                        <a:t>Низкая концентрация</a:t>
                      </a:r>
                    </a:p>
                  </a:txBody>
                  <a:tcPr/>
                </a:tc>
                <a:tc>
                  <a:txBody>
                    <a:bodyPr/>
                    <a:lstStyle/>
                    <a:p>
                      <a:endParaRPr lang="ru-RU" dirty="0"/>
                    </a:p>
                  </a:txBody>
                  <a:tcPr/>
                </a:tc>
                <a:extLst>
                  <a:ext uri="{0D108BD9-81ED-4DB2-BD59-A6C34878D82A}">
                    <a16:rowId xmlns:a16="http://schemas.microsoft.com/office/drawing/2014/main" val="10005"/>
                  </a:ext>
                </a:extLst>
              </a:tr>
              <a:tr h="370840">
                <a:tc>
                  <a:txBody>
                    <a:bodyPr/>
                    <a:lstStyle/>
                    <a:p>
                      <a:r>
                        <a:rPr lang="ru-RU" sz="1400" dirty="0"/>
                        <a:t>Терапия выбора</a:t>
                      </a:r>
                    </a:p>
                  </a:txBody>
                  <a:tcPr/>
                </a:tc>
                <a:tc>
                  <a:txBody>
                    <a:bodyPr/>
                    <a:lstStyle/>
                    <a:p>
                      <a:r>
                        <a:rPr lang="ru-RU" sz="1400" dirty="0"/>
                        <a:t>Изначально пероральные </a:t>
                      </a:r>
                      <a:r>
                        <a:rPr lang="ru-RU" sz="1400" dirty="0" err="1"/>
                        <a:t>саха</a:t>
                      </a:r>
                      <a:r>
                        <a:rPr lang="ru-RU" sz="1400" dirty="0"/>
                        <a:t>+-</a:t>
                      </a:r>
                      <a:r>
                        <a:rPr lang="ru-RU" sz="1400" dirty="0" err="1"/>
                        <a:t>ропонижающие</a:t>
                      </a:r>
                      <a:r>
                        <a:rPr lang="ru-RU" sz="1400" dirty="0"/>
                        <a:t> препараты</a:t>
                      </a:r>
                    </a:p>
                  </a:txBody>
                  <a:tcPr/>
                </a:tc>
                <a:tc>
                  <a:txBody>
                    <a:bodyPr/>
                    <a:lstStyle/>
                    <a:p>
                      <a:r>
                        <a:rPr lang="ru-RU" sz="1400" dirty="0"/>
                        <a:t>инсулин</a:t>
                      </a:r>
                    </a:p>
                  </a:txBody>
                  <a:tcPr/>
                </a:tc>
                <a:tc>
                  <a:txBody>
                    <a:bodyPr/>
                    <a:lstStyle/>
                    <a:p>
                      <a:endParaRPr lang="ru-RU" dirty="0"/>
                    </a:p>
                  </a:txBody>
                  <a:tcPr/>
                </a:tc>
                <a:extLst>
                  <a:ext uri="{0D108BD9-81ED-4DB2-BD59-A6C34878D82A}">
                    <a16:rowId xmlns:a16="http://schemas.microsoft.com/office/drawing/2014/main" val="10006"/>
                  </a:ext>
                </a:extLst>
              </a:tr>
              <a:tr h="370840">
                <a:tc>
                  <a:txBody>
                    <a:bodyPr/>
                    <a:lstStyle/>
                    <a:p>
                      <a:r>
                        <a:rPr lang="ru-RU" sz="1400" dirty="0"/>
                        <a:t>начало</a:t>
                      </a:r>
                    </a:p>
                  </a:txBody>
                  <a:tcPr/>
                </a:tc>
                <a:tc>
                  <a:txBody>
                    <a:bodyPr/>
                    <a:lstStyle/>
                    <a:p>
                      <a:r>
                        <a:rPr lang="ru-RU" sz="1400" dirty="0"/>
                        <a:t>медленное</a:t>
                      </a:r>
                    </a:p>
                  </a:txBody>
                  <a:tcPr/>
                </a:tc>
                <a:tc>
                  <a:txBody>
                    <a:bodyPr/>
                    <a:lstStyle/>
                    <a:p>
                      <a:r>
                        <a:rPr lang="ru-RU" sz="1400" dirty="0"/>
                        <a:t>Чаще острое</a:t>
                      </a:r>
                    </a:p>
                  </a:txBody>
                  <a:tcPr/>
                </a:tc>
                <a:tc>
                  <a:txBody>
                    <a:bodyPr/>
                    <a:lstStyle/>
                    <a:p>
                      <a:endParaRPr lang="ru-RU"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97765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21</a:t>
            </a:fld>
            <a:endParaRPr lang="en-US" dirty="0"/>
          </a:p>
        </p:txBody>
      </p:sp>
      <p:sp>
        <p:nvSpPr>
          <p:cNvPr id="13" name="TextBox 12"/>
          <p:cNvSpPr txBox="1"/>
          <p:nvPr/>
        </p:nvSpPr>
        <p:spPr>
          <a:xfrm>
            <a:off x="343465" y="561323"/>
            <a:ext cx="8312282" cy="6186299"/>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0"/>
              </a:spcAft>
              <a:buClr>
                <a:srgbClr val="FF0000"/>
              </a:buClr>
            </a:pPr>
            <a:r>
              <a:rPr lang="ru-RU" sz="1800" b="1" i="0" dirty="0">
                <a:solidFill>
                  <a:schemeClr val="tx2"/>
                </a:solidFill>
                <a:ea typeface="Arial" charset="0"/>
              </a:rPr>
              <a:t>Дифференциальная диагностика </a:t>
            </a:r>
            <a:r>
              <a:rPr lang="en-US" sz="1800" b="1" i="0" dirty="0">
                <a:solidFill>
                  <a:schemeClr val="tx2"/>
                </a:solidFill>
                <a:ea typeface="Arial" charset="0"/>
              </a:rPr>
              <a:t>LADA</a:t>
            </a:r>
            <a:r>
              <a:rPr lang="ru-RU" sz="1800" b="1" i="0" dirty="0">
                <a:solidFill>
                  <a:schemeClr val="tx2"/>
                </a:solidFill>
                <a:ea typeface="Arial" charset="0"/>
              </a:rPr>
              <a:t>-диабет и СД 2 (латентный аутоиммунный диабет у взрослых) </a:t>
            </a: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endParaRPr lang="ru-RU" sz="1800" b="1" i="0" dirty="0">
              <a:solidFill>
                <a:schemeClr val="tx2"/>
              </a:solidFill>
              <a:ea typeface="Arial" charset="0"/>
            </a:endParaRPr>
          </a:p>
          <a:p>
            <a:pPr>
              <a:spcAft>
                <a:spcPts val="0"/>
              </a:spcAft>
              <a:buClr>
                <a:srgbClr val="FF0000"/>
              </a:buClr>
            </a:pPr>
            <a:r>
              <a:rPr lang="ru-RU" sz="1800" b="1" i="0" dirty="0">
                <a:solidFill>
                  <a:schemeClr val="tx2"/>
                </a:solidFill>
                <a:ea typeface="Arial" charset="0"/>
              </a:rPr>
              <a:t>…</a:t>
            </a:r>
          </a:p>
        </p:txBody>
      </p:sp>
      <p:graphicFrame>
        <p:nvGraphicFramePr>
          <p:cNvPr id="2" name="Таблица 1"/>
          <p:cNvGraphicFramePr>
            <a:graphicFrameLocks noGrp="1"/>
          </p:cNvGraphicFramePr>
          <p:nvPr>
            <p:extLst>
              <p:ext uri="{D42A27DB-BD31-4B8C-83A1-F6EECF244321}">
                <p14:modId xmlns:p14="http://schemas.microsoft.com/office/powerpoint/2010/main" val="367393623"/>
              </p:ext>
            </p:extLst>
          </p:nvPr>
        </p:nvGraphicFramePr>
        <p:xfrm>
          <a:off x="533453" y="1209287"/>
          <a:ext cx="8119057" cy="4795520"/>
        </p:xfrm>
        <a:graphic>
          <a:graphicData uri="http://schemas.openxmlformats.org/drawingml/2006/table">
            <a:tbl>
              <a:tblPr firstRow="1" bandRow="1">
                <a:tableStyleId>{5C22544A-7EE6-4342-B048-85BDC9FD1C3A}</a:tableStyleId>
              </a:tblPr>
              <a:tblGrid>
                <a:gridCol w="3375607">
                  <a:extLst>
                    <a:ext uri="{9D8B030D-6E8A-4147-A177-3AD203B41FA5}">
                      <a16:colId xmlns:a16="http://schemas.microsoft.com/office/drawing/2014/main" val="20000"/>
                    </a:ext>
                  </a:extLst>
                </a:gridCol>
                <a:gridCol w="2343150">
                  <a:extLst>
                    <a:ext uri="{9D8B030D-6E8A-4147-A177-3AD203B41FA5}">
                      <a16:colId xmlns:a16="http://schemas.microsoft.com/office/drawing/2014/main" val="20001"/>
                    </a:ext>
                  </a:extLst>
                </a:gridCol>
                <a:gridCol w="2400300">
                  <a:extLst>
                    <a:ext uri="{9D8B030D-6E8A-4147-A177-3AD203B41FA5}">
                      <a16:colId xmlns:a16="http://schemas.microsoft.com/office/drawing/2014/main" val="20002"/>
                    </a:ext>
                  </a:extLst>
                </a:gridCol>
              </a:tblGrid>
              <a:tr h="370840">
                <a:tc>
                  <a:txBody>
                    <a:bodyPr/>
                    <a:lstStyle/>
                    <a:p>
                      <a:r>
                        <a:rPr lang="ru-RU" dirty="0">
                          <a:solidFill>
                            <a:schemeClr val="tx1"/>
                          </a:solidFill>
                        </a:rPr>
                        <a:t>Дифференцирующие признаки</a:t>
                      </a:r>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endParaRPr lang="ru-RU" sz="1800" b="1" i="0" dirty="0">
                        <a:solidFill>
                          <a:schemeClr val="tx1"/>
                        </a:solidFill>
                        <a:ea typeface="Arial" charset="0"/>
                      </a:endParaRPr>
                    </a:p>
                  </a:txBody>
                  <a:tcPr/>
                </a:tc>
                <a:tc>
                  <a:txBody>
                    <a:bodyPr/>
                    <a:lstStyle/>
                    <a:p>
                      <a:r>
                        <a:rPr lang="ru-RU" dirty="0">
                          <a:solidFill>
                            <a:schemeClr val="tx1"/>
                          </a:solidFill>
                        </a:rPr>
                        <a:t>СД 2 типа</a:t>
                      </a:r>
                    </a:p>
                  </a:txBody>
                  <a:tcPr/>
                </a:tc>
                <a:extLst>
                  <a:ext uri="{0D108BD9-81ED-4DB2-BD59-A6C34878D82A}">
                    <a16:rowId xmlns:a16="http://schemas.microsoft.com/office/drawing/2014/main" val="10000"/>
                  </a:ext>
                </a:extLst>
              </a:tr>
              <a:tr h="370840">
                <a:tc>
                  <a:txBody>
                    <a:bodyPr/>
                    <a:lstStyle/>
                    <a:p>
                      <a:r>
                        <a:rPr lang="ru-RU" sz="1400" dirty="0"/>
                        <a:t>ИМТ</a:t>
                      </a:r>
                    </a:p>
                  </a:txBody>
                  <a:tcPr/>
                </a:tc>
                <a:tc>
                  <a:txBody>
                    <a:bodyPr/>
                    <a:lstStyle/>
                    <a:p>
                      <a:r>
                        <a:rPr lang="ru-RU" dirty="0"/>
                        <a:t>Как в общей популяции</a:t>
                      </a:r>
                    </a:p>
                  </a:txBody>
                  <a:tcPr/>
                </a:tc>
                <a:tc>
                  <a:txBody>
                    <a:bodyPr/>
                    <a:lstStyle/>
                    <a:p>
                      <a:r>
                        <a:rPr lang="ru-RU" dirty="0"/>
                        <a:t>Ожирение или избыточная масса тела</a:t>
                      </a:r>
                    </a:p>
                  </a:txBody>
                  <a:tcPr/>
                </a:tc>
                <a:extLst>
                  <a:ext uri="{0D108BD9-81ED-4DB2-BD59-A6C34878D82A}">
                    <a16:rowId xmlns:a16="http://schemas.microsoft.com/office/drawing/2014/main" val="10001"/>
                  </a:ext>
                </a:extLst>
              </a:tr>
              <a:tr h="370840">
                <a:tc>
                  <a:txBody>
                    <a:bodyPr/>
                    <a:lstStyle/>
                    <a:p>
                      <a:r>
                        <a:rPr lang="ru-RU" sz="1400" dirty="0"/>
                        <a:t>Артериальная гипертония</a:t>
                      </a:r>
                    </a:p>
                  </a:txBody>
                  <a:tcPr/>
                </a:tc>
                <a:tc>
                  <a:txBody>
                    <a:bodyPr/>
                    <a:lstStyle/>
                    <a:p>
                      <a:r>
                        <a:rPr lang="ru-RU" sz="1400" dirty="0"/>
                        <a:t>нет</a:t>
                      </a:r>
                    </a:p>
                  </a:txBody>
                  <a:tcPr/>
                </a:tc>
                <a:tc>
                  <a:txBody>
                    <a:bodyPr/>
                    <a:lstStyle/>
                    <a:p>
                      <a:r>
                        <a:rPr lang="ru-RU" sz="1400" dirty="0"/>
                        <a:t>Да</a:t>
                      </a:r>
                    </a:p>
                  </a:txBody>
                  <a:tcPr/>
                </a:tc>
                <a:extLst>
                  <a:ext uri="{0D108BD9-81ED-4DB2-BD59-A6C34878D82A}">
                    <a16:rowId xmlns:a16="http://schemas.microsoft.com/office/drawing/2014/main" val="10002"/>
                  </a:ext>
                </a:extLst>
              </a:tr>
              <a:tr h="370840">
                <a:tc>
                  <a:txBody>
                    <a:bodyPr/>
                    <a:lstStyle/>
                    <a:p>
                      <a:r>
                        <a:rPr lang="ru-RU" sz="1400" dirty="0"/>
                        <a:t>Сахарный диабет у родственников</a:t>
                      </a:r>
                    </a:p>
                  </a:txBody>
                  <a:tcPr/>
                </a:tc>
                <a:tc>
                  <a:txBody>
                    <a:bodyPr/>
                    <a:lstStyle/>
                    <a:p>
                      <a:r>
                        <a:rPr lang="ru-RU" sz="1400" dirty="0"/>
                        <a:t>нет</a:t>
                      </a:r>
                    </a:p>
                  </a:txBody>
                  <a:tcPr/>
                </a:tc>
                <a:tc>
                  <a:txBody>
                    <a:bodyPr/>
                    <a:lstStyle/>
                    <a:p>
                      <a:r>
                        <a:rPr lang="ru-RU" sz="1400" dirty="0"/>
                        <a:t>Да</a:t>
                      </a:r>
                    </a:p>
                  </a:txBody>
                  <a:tcPr/>
                </a:tc>
                <a:extLst>
                  <a:ext uri="{0D108BD9-81ED-4DB2-BD59-A6C34878D82A}">
                    <a16:rowId xmlns:a16="http://schemas.microsoft.com/office/drawing/2014/main" val="10003"/>
                  </a:ext>
                </a:extLst>
              </a:tr>
              <a:tr h="370840">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t>Аутоиммунные заболевания у родственников</a:t>
                      </a:r>
                      <a:r>
                        <a:rPr lang="ru-RU" sz="1400" baseline="0" dirty="0"/>
                        <a:t> или пациента</a:t>
                      </a:r>
                      <a:endParaRPr lang="ru-RU" sz="1400" dirty="0"/>
                    </a:p>
                    <a:p>
                      <a:endParaRPr lang="ru-RU" sz="1400" dirty="0"/>
                    </a:p>
                  </a:txBody>
                  <a:tcPr/>
                </a:tc>
                <a:tc>
                  <a:txBody>
                    <a:bodyPr/>
                    <a:lstStyle/>
                    <a:p>
                      <a:r>
                        <a:rPr lang="ru-RU" sz="1400" dirty="0"/>
                        <a:t>да</a:t>
                      </a:r>
                    </a:p>
                  </a:txBody>
                  <a:tcPr/>
                </a:tc>
                <a:tc>
                  <a:txBody>
                    <a:bodyPr/>
                    <a:lstStyle/>
                    <a:p>
                      <a:r>
                        <a:rPr lang="ru-RU" sz="1400" dirty="0"/>
                        <a:t>нет</a:t>
                      </a:r>
                    </a:p>
                  </a:txBody>
                  <a:tcPr/>
                </a:tc>
                <a:extLst>
                  <a:ext uri="{0D108BD9-81ED-4DB2-BD59-A6C34878D82A}">
                    <a16:rowId xmlns:a16="http://schemas.microsoft.com/office/drawing/2014/main" val="10004"/>
                  </a:ext>
                </a:extLst>
              </a:tr>
              <a:tr h="370840">
                <a:tc>
                  <a:txBody>
                    <a:bodyPr/>
                    <a:lstStyle/>
                    <a:p>
                      <a:r>
                        <a:rPr lang="ru-RU" sz="1400" dirty="0"/>
                        <a:t>Анти </a:t>
                      </a:r>
                      <a:r>
                        <a:rPr lang="en-US" sz="1400" dirty="0"/>
                        <a:t>GAD</a:t>
                      </a:r>
                      <a:r>
                        <a:rPr lang="ru-RU" sz="1400" dirty="0"/>
                        <a:t> или другие </a:t>
                      </a:r>
                      <a:r>
                        <a:rPr lang="ru-RU" sz="1400" dirty="0" err="1"/>
                        <a:t>антиостровковые</a:t>
                      </a:r>
                      <a:r>
                        <a:rPr lang="ru-RU" sz="1400" dirty="0"/>
                        <a:t> антитела</a:t>
                      </a:r>
                    </a:p>
                  </a:txBody>
                  <a:tcPr/>
                </a:tc>
                <a:tc>
                  <a:txBody>
                    <a:bodyPr/>
                    <a:lstStyle/>
                    <a:p>
                      <a:r>
                        <a:rPr lang="ru-RU" sz="1400" dirty="0"/>
                        <a:t>да</a:t>
                      </a:r>
                    </a:p>
                  </a:txBody>
                  <a:tcPr/>
                </a:tc>
                <a:tc>
                  <a:txBody>
                    <a:bodyPr/>
                    <a:lstStyle/>
                    <a:p>
                      <a:r>
                        <a:rPr lang="ru-RU" sz="1400" dirty="0"/>
                        <a:t>нет</a:t>
                      </a:r>
                    </a:p>
                  </a:txBody>
                  <a:tcPr/>
                </a:tc>
                <a:extLst>
                  <a:ext uri="{0D108BD9-81ED-4DB2-BD59-A6C34878D82A}">
                    <a16:rowId xmlns:a16="http://schemas.microsoft.com/office/drawing/2014/main" val="10005"/>
                  </a:ext>
                </a:extLst>
              </a:tr>
              <a:tr h="370840">
                <a:tc>
                  <a:txBody>
                    <a:bodyPr/>
                    <a:lstStyle/>
                    <a:p>
                      <a:r>
                        <a:rPr lang="ru-RU" sz="1400" dirty="0"/>
                        <a:t>Пептид С </a:t>
                      </a:r>
                    </a:p>
                  </a:txBody>
                  <a:tcPr/>
                </a:tc>
                <a:tc>
                  <a:txBody>
                    <a:bodyPr/>
                    <a:lstStyle/>
                    <a:p>
                      <a:r>
                        <a:rPr lang="ru-RU" sz="1400" dirty="0"/>
                        <a:t>Низкая концентрация</a:t>
                      </a:r>
                    </a:p>
                  </a:txBody>
                  <a:tcPr/>
                </a:tc>
                <a:tc>
                  <a:txBody>
                    <a:bodyPr/>
                    <a:lstStyle/>
                    <a:p>
                      <a:r>
                        <a:rPr lang="ru-RU" sz="1400" dirty="0"/>
                        <a:t>В норме</a:t>
                      </a:r>
                      <a:r>
                        <a:rPr lang="ru-RU" sz="1400" baseline="0" dirty="0"/>
                        <a:t> или изначально повышен</a:t>
                      </a:r>
                      <a:endParaRPr lang="ru-RU" sz="1400" dirty="0"/>
                    </a:p>
                  </a:txBody>
                  <a:tcPr/>
                </a:tc>
                <a:extLst>
                  <a:ext uri="{0D108BD9-81ED-4DB2-BD59-A6C34878D82A}">
                    <a16:rowId xmlns:a16="http://schemas.microsoft.com/office/drawing/2014/main" val="10006"/>
                  </a:ext>
                </a:extLst>
              </a:tr>
              <a:tr h="370840">
                <a:tc>
                  <a:txBody>
                    <a:bodyPr/>
                    <a:lstStyle/>
                    <a:p>
                      <a:r>
                        <a:rPr lang="ru-RU" sz="1400" dirty="0"/>
                        <a:t>Терапия выбора</a:t>
                      </a:r>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400" dirty="0"/>
                        <a:t>инсулин</a:t>
                      </a:r>
                    </a:p>
                    <a:p>
                      <a:endParaRPr lang="ru-RU" sz="1400" dirty="0"/>
                    </a:p>
                  </a:txBody>
                  <a:tcPr/>
                </a:tc>
                <a:tc>
                  <a:txBody>
                    <a:bodyPr/>
                    <a:lstStyle/>
                    <a:p>
                      <a:r>
                        <a:rPr lang="ru-RU" sz="1400" dirty="0"/>
                        <a:t>Изначально </a:t>
                      </a:r>
                      <a:r>
                        <a:rPr lang="ru-RU" sz="1400" dirty="0" err="1"/>
                        <a:t>пероральные</a:t>
                      </a:r>
                      <a:r>
                        <a:rPr lang="ru-RU" sz="1400" dirty="0"/>
                        <a:t> </a:t>
                      </a:r>
                      <a:r>
                        <a:rPr lang="ru-RU" sz="1400" dirty="0" err="1"/>
                        <a:t>сахапропонижающие</a:t>
                      </a:r>
                      <a:r>
                        <a:rPr lang="ru-RU" sz="1400" dirty="0"/>
                        <a:t> препараты</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531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22</a:t>
            </a:fld>
            <a:endParaRPr lang="en-US" dirty="0"/>
          </a:p>
        </p:txBody>
      </p:sp>
      <p:sp>
        <p:nvSpPr>
          <p:cNvPr id="8" name="TextBox 7"/>
          <p:cNvSpPr txBox="1"/>
          <p:nvPr/>
        </p:nvSpPr>
        <p:spPr>
          <a:xfrm>
            <a:off x="338945" y="269661"/>
            <a:ext cx="8312282" cy="1277263"/>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1200"/>
              </a:spcAft>
              <a:buClr>
                <a:srgbClr val="FF0000"/>
              </a:buClr>
            </a:pPr>
            <a:r>
              <a:rPr lang="ru-RU" sz="2000" dirty="0"/>
              <a:t>1. Медицинские мероприятия для диагностики заболевания, состояния </a:t>
            </a:r>
            <a:r>
              <a:rPr lang="ru-RU" sz="900" dirty="0"/>
              <a:t>(ПРИКАЗ от 24 декабря 2012 г. N 1552н МЗ РФ «ОБ УТВЕРЖДЕНИИ СТАНДАРТА СПЕЦИАЛИЗИРОВАННОЙ МЕДИЦИНСКОЙ ПОМОЩИ ПРИ  НСУЛИНЗАВИСИМОМ</a:t>
            </a:r>
          </a:p>
          <a:p>
            <a:r>
              <a:rPr lang="ru-RU" sz="900" dirty="0"/>
              <a:t>САХАРНОМ ДИАБЕТЕ)</a:t>
            </a:r>
            <a:r>
              <a:rPr lang="ru-RU" sz="900" b="1" dirty="0"/>
              <a:t> , </a:t>
            </a:r>
            <a:r>
              <a:rPr lang="ru-RU" sz="900" dirty="0"/>
              <a:t>Приказа  </a:t>
            </a:r>
            <a:r>
              <a:rPr lang="ru-RU" sz="900" dirty="0" err="1"/>
              <a:t>Мз</a:t>
            </a:r>
            <a:r>
              <a:rPr lang="ru-RU" sz="900" dirty="0"/>
              <a:t> РФ от 28 декабря 2012 г. N 1581н</a:t>
            </a:r>
            <a:br>
              <a:rPr lang="ru-RU" sz="900" dirty="0"/>
            </a:br>
            <a:r>
              <a:rPr lang="ru-RU" sz="900" dirty="0"/>
              <a:t>"Об утверждении стандарта первичной медико-санитарной помощи при инсулиннезависимом сахарном диабете"</a:t>
            </a:r>
            <a:endParaRPr lang="ru-RU" sz="900" b="1" i="0" dirty="0">
              <a:solidFill>
                <a:schemeClr val="tx2"/>
              </a:solidFill>
              <a:ea typeface="Arial"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963554670"/>
              </p:ext>
            </p:extLst>
          </p:nvPr>
        </p:nvGraphicFramePr>
        <p:xfrm>
          <a:off x="434341" y="1565910"/>
          <a:ext cx="8012429" cy="4783909"/>
        </p:xfrm>
        <a:graphic>
          <a:graphicData uri="http://schemas.openxmlformats.org/drawingml/2006/table">
            <a:tbl>
              <a:tblPr firstRow="1" bandRow="1">
                <a:tableStyleId>{5C22544A-7EE6-4342-B048-85BDC9FD1C3A}</a:tableStyleId>
              </a:tblPr>
              <a:tblGrid>
                <a:gridCol w="994409">
                  <a:extLst>
                    <a:ext uri="{9D8B030D-6E8A-4147-A177-3AD203B41FA5}">
                      <a16:colId xmlns:a16="http://schemas.microsoft.com/office/drawing/2014/main" val="20000"/>
                    </a:ext>
                  </a:extLst>
                </a:gridCol>
                <a:gridCol w="6217920">
                  <a:extLst>
                    <a:ext uri="{9D8B030D-6E8A-4147-A177-3AD203B41FA5}">
                      <a16:colId xmlns:a16="http://schemas.microsoft.com/office/drawing/2014/main" val="20001"/>
                    </a:ext>
                  </a:extLst>
                </a:gridCol>
                <a:gridCol w="422910">
                  <a:extLst>
                    <a:ext uri="{9D8B030D-6E8A-4147-A177-3AD203B41FA5}">
                      <a16:colId xmlns:a16="http://schemas.microsoft.com/office/drawing/2014/main" val="20002"/>
                    </a:ext>
                  </a:extLst>
                </a:gridCol>
                <a:gridCol w="377190">
                  <a:extLst>
                    <a:ext uri="{9D8B030D-6E8A-4147-A177-3AD203B41FA5}">
                      <a16:colId xmlns:a16="http://schemas.microsoft.com/office/drawing/2014/main" val="20003"/>
                    </a:ext>
                  </a:extLst>
                </a:gridCol>
              </a:tblGrid>
              <a:tr h="469158">
                <a:tc>
                  <a:txBody>
                    <a:bodyPr/>
                    <a:lstStyle/>
                    <a:p>
                      <a:pPr>
                        <a:lnSpc>
                          <a:spcPct val="115000"/>
                        </a:lnSpc>
                        <a:spcAft>
                          <a:spcPts val="0"/>
                        </a:spcAft>
                      </a:pPr>
                      <a:r>
                        <a:rPr lang="ru-RU" sz="1400" dirty="0">
                          <a:effectLst/>
                          <a:latin typeface="Times New Roman CYR"/>
                          <a:ea typeface="Times New Roman"/>
                          <a:cs typeface="Times New Roman"/>
                        </a:rPr>
                        <a:t>В01.001.001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Прием (осмотр, консультация) врача-акушера-гинеколога первичный</a:t>
                      </a:r>
                    </a:p>
                  </a:txBody>
                  <a:tcPr marL="68580" marR="68580" marT="0" marB="0"/>
                </a:tc>
                <a:tc>
                  <a:txBody>
                    <a:bodyPr/>
                    <a:lstStyle/>
                    <a:p>
                      <a:pPr>
                        <a:lnSpc>
                          <a:spcPct val="115000"/>
                        </a:lnSpc>
                        <a:spcAft>
                          <a:spcPts val="0"/>
                        </a:spcAft>
                      </a:pPr>
                      <a:r>
                        <a:rPr lang="ru-RU" sz="1400">
                          <a:effectLst/>
                          <a:latin typeface="Times New Roman CYR"/>
                          <a:ea typeface="Times New Roman"/>
                          <a:cs typeface="Times New Roman"/>
                        </a:rPr>
                        <a:t>0,05</a:t>
                      </a:r>
                    </a:p>
                  </a:txBody>
                  <a:tcPr marL="68580" marR="68580" marT="0" marB="0"/>
                </a:tc>
                <a:tc>
                  <a:txBody>
                    <a:bodyPr/>
                    <a:lstStyle/>
                    <a:p>
                      <a:pPr>
                        <a:lnSpc>
                          <a:spcPct val="115000"/>
                        </a:lnSpc>
                        <a:spcAft>
                          <a:spcPts val="0"/>
                        </a:spcAft>
                      </a:pPr>
                      <a:r>
                        <a:rPr lang="ru-RU" sz="14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0"/>
                  </a:ext>
                </a:extLst>
              </a:tr>
              <a:tr h="243580">
                <a:tc>
                  <a:txBody>
                    <a:bodyPr/>
                    <a:lstStyle/>
                    <a:p>
                      <a:pPr>
                        <a:lnSpc>
                          <a:spcPct val="115000"/>
                        </a:lnSpc>
                        <a:spcAft>
                          <a:spcPts val="0"/>
                        </a:spcAft>
                      </a:pPr>
                      <a:r>
                        <a:rPr lang="ru-RU" sz="1400">
                          <a:effectLst/>
                          <a:latin typeface="Times New Roman CYR"/>
                          <a:ea typeface="Times New Roman"/>
                          <a:cs typeface="Times New Roman"/>
                        </a:rPr>
                        <a:t>В01.004.001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Прием (осмотр, консультация) врача-гастроэнтеролога первичный</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0,05</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1"/>
                  </a:ext>
                </a:extLst>
              </a:tr>
              <a:tr h="220110">
                <a:tc>
                  <a:txBody>
                    <a:bodyPr/>
                    <a:lstStyle/>
                    <a:p>
                      <a:pPr>
                        <a:lnSpc>
                          <a:spcPct val="115000"/>
                        </a:lnSpc>
                        <a:spcAft>
                          <a:spcPts val="0"/>
                        </a:spcAft>
                      </a:pPr>
                      <a:r>
                        <a:rPr lang="ru-RU" sz="1400">
                          <a:effectLst/>
                          <a:latin typeface="Times New Roman CYR"/>
                          <a:ea typeface="Times New Roman"/>
                          <a:cs typeface="Times New Roman"/>
                        </a:rPr>
                        <a:t>В01.015.001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Прием (осмотр, консультация) врача-кардиолога первичный</a:t>
                      </a:r>
                    </a:p>
                  </a:txBody>
                  <a:tcPr marL="68580" marR="68580" marT="0" marB="0"/>
                </a:tc>
                <a:tc>
                  <a:txBody>
                    <a:bodyPr/>
                    <a:lstStyle/>
                    <a:p>
                      <a:pPr>
                        <a:lnSpc>
                          <a:spcPct val="115000"/>
                        </a:lnSpc>
                        <a:spcAft>
                          <a:spcPts val="0"/>
                        </a:spcAft>
                      </a:pPr>
                      <a:r>
                        <a:rPr lang="ru-RU" sz="1400">
                          <a:effectLst/>
                          <a:latin typeface="Times New Roman CYR"/>
                          <a:ea typeface="Times New Roman"/>
                          <a:cs typeface="Times New Roman"/>
                        </a:rPr>
                        <a:t>0,5</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2"/>
                  </a:ext>
                </a:extLst>
              </a:tr>
              <a:tr h="230592">
                <a:tc>
                  <a:txBody>
                    <a:bodyPr/>
                    <a:lstStyle/>
                    <a:p>
                      <a:pPr>
                        <a:lnSpc>
                          <a:spcPct val="115000"/>
                        </a:lnSpc>
                        <a:spcAft>
                          <a:spcPts val="0"/>
                        </a:spcAft>
                      </a:pPr>
                      <a:r>
                        <a:rPr lang="ru-RU" sz="1400">
                          <a:effectLst/>
                          <a:latin typeface="Times New Roman CYR"/>
                          <a:ea typeface="Times New Roman"/>
                          <a:cs typeface="Times New Roman"/>
                        </a:rPr>
                        <a:t>В01.020.001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Прием (осмотр, консультация) врача по лечебной физкультуре</a:t>
                      </a:r>
                    </a:p>
                  </a:txBody>
                  <a:tcPr marL="68580" marR="68580" marT="0" marB="0"/>
                </a:tc>
                <a:tc>
                  <a:txBody>
                    <a:bodyPr/>
                    <a:lstStyle/>
                    <a:p>
                      <a:pPr>
                        <a:lnSpc>
                          <a:spcPct val="115000"/>
                        </a:lnSpc>
                        <a:spcAft>
                          <a:spcPts val="0"/>
                        </a:spcAft>
                      </a:pPr>
                      <a:r>
                        <a:rPr lang="ru-RU" sz="1400">
                          <a:effectLst/>
                          <a:latin typeface="Times New Roman CYR"/>
                          <a:ea typeface="Times New Roman"/>
                          <a:cs typeface="Times New Roman"/>
                        </a:rPr>
                        <a:t>0,05</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3"/>
                  </a:ext>
                </a:extLst>
              </a:tr>
              <a:tr h="241073">
                <a:tc>
                  <a:txBody>
                    <a:bodyPr/>
                    <a:lstStyle/>
                    <a:p>
                      <a:pPr>
                        <a:lnSpc>
                          <a:spcPct val="115000"/>
                        </a:lnSpc>
                        <a:spcAft>
                          <a:spcPts val="0"/>
                        </a:spcAft>
                      </a:pPr>
                      <a:r>
                        <a:rPr lang="ru-RU" sz="1400">
                          <a:effectLst/>
                          <a:latin typeface="Times New Roman CYR"/>
                          <a:ea typeface="Times New Roman"/>
                          <a:cs typeface="Times New Roman"/>
                        </a:rPr>
                        <a:t>В01.023.001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Прием (осмотр, консультация) врача- невролога первичный</a:t>
                      </a:r>
                    </a:p>
                  </a:txBody>
                  <a:tcPr marL="68580" marR="68580" marT="0" marB="0"/>
                </a:tc>
                <a:tc>
                  <a:txBody>
                    <a:bodyPr/>
                    <a:lstStyle/>
                    <a:p>
                      <a:pPr>
                        <a:lnSpc>
                          <a:spcPct val="115000"/>
                        </a:lnSpc>
                        <a:spcAft>
                          <a:spcPts val="0"/>
                        </a:spcAft>
                      </a:pPr>
                      <a:r>
                        <a:rPr lang="ru-RU" sz="1400">
                          <a:effectLst/>
                          <a:latin typeface="Times New Roman CYR"/>
                          <a:ea typeface="Times New Roman"/>
                          <a:cs typeface="Times New Roman"/>
                        </a:rPr>
                        <a:t>0,2</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4"/>
                  </a:ext>
                </a:extLst>
              </a:tr>
              <a:tr h="230592">
                <a:tc>
                  <a:txBody>
                    <a:bodyPr/>
                    <a:lstStyle/>
                    <a:p>
                      <a:pPr>
                        <a:lnSpc>
                          <a:spcPct val="115000"/>
                        </a:lnSpc>
                        <a:spcAft>
                          <a:spcPts val="0"/>
                        </a:spcAft>
                      </a:pPr>
                      <a:r>
                        <a:rPr lang="ru-RU" sz="1400">
                          <a:effectLst/>
                          <a:latin typeface="Times New Roman CYR"/>
                          <a:ea typeface="Times New Roman"/>
                          <a:cs typeface="Times New Roman"/>
                        </a:rPr>
                        <a:t>В01.025.001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Прием (осмотр, консультация) врача-нефролога первичный</a:t>
                      </a:r>
                    </a:p>
                  </a:txBody>
                  <a:tcPr marL="68580" marR="68580" marT="0" marB="0"/>
                </a:tc>
                <a:tc>
                  <a:txBody>
                    <a:bodyPr/>
                    <a:lstStyle/>
                    <a:p>
                      <a:pPr>
                        <a:lnSpc>
                          <a:spcPct val="115000"/>
                        </a:lnSpc>
                        <a:spcAft>
                          <a:spcPts val="0"/>
                        </a:spcAft>
                      </a:pPr>
                      <a:r>
                        <a:rPr lang="ru-RU" sz="1400">
                          <a:effectLst/>
                          <a:latin typeface="Times New Roman CYR"/>
                          <a:ea typeface="Times New Roman"/>
                          <a:cs typeface="Times New Roman"/>
                        </a:rPr>
                        <a:t>0,05</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5"/>
                  </a:ext>
                </a:extLst>
              </a:tr>
              <a:tr h="209629">
                <a:tc>
                  <a:txBody>
                    <a:bodyPr/>
                    <a:lstStyle/>
                    <a:p>
                      <a:pPr>
                        <a:lnSpc>
                          <a:spcPct val="115000"/>
                        </a:lnSpc>
                        <a:spcAft>
                          <a:spcPts val="0"/>
                        </a:spcAft>
                      </a:pPr>
                      <a:r>
                        <a:rPr lang="ru-RU" sz="1400">
                          <a:effectLst/>
                          <a:latin typeface="Times New Roman CYR"/>
                          <a:ea typeface="Times New Roman"/>
                          <a:cs typeface="Times New Roman"/>
                        </a:rPr>
                        <a:t>В01.029.001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Прием (осмотр, консультация) врача-офтальмолога первичный</a:t>
                      </a:r>
                    </a:p>
                  </a:txBody>
                  <a:tcPr marL="68580" marR="68580" marT="0" marB="0"/>
                </a:tc>
                <a:tc>
                  <a:txBody>
                    <a:bodyPr/>
                    <a:lstStyle/>
                    <a:p>
                      <a:pPr>
                        <a:lnSpc>
                          <a:spcPct val="115000"/>
                        </a:lnSpc>
                        <a:spcAft>
                          <a:spcPts val="0"/>
                        </a:spcAft>
                      </a:pPr>
                      <a:r>
                        <a:rPr lang="ru-RU" sz="140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6"/>
                  </a:ext>
                </a:extLst>
              </a:tr>
              <a:tr h="251555">
                <a:tc>
                  <a:txBody>
                    <a:bodyPr/>
                    <a:lstStyle/>
                    <a:p>
                      <a:pPr>
                        <a:lnSpc>
                          <a:spcPct val="115000"/>
                        </a:lnSpc>
                        <a:spcAft>
                          <a:spcPts val="0"/>
                        </a:spcAft>
                      </a:pPr>
                      <a:r>
                        <a:rPr lang="ru-RU" sz="1400">
                          <a:effectLst/>
                          <a:latin typeface="Times New Roman CYR"/>
                          <a:ea typeface="Times New Roman"/>
                          <a:cs typeface="Times New Roman"/>
                        </a:rPr>
                        <a:t>В01.047.005</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Прием (осмотр, консультация) врача-терапевта участкового первичный</a:t>
                      </a:r>
                    </a:p>
                  </a:txBody>
                  <a:tcPr marL="68580" marR="68580" marT="0" marB="0"/>
                </a:tc>
                <a:tc>
                  <a:txBody>
                    <a:bodyPr/>
                    <a:lstStyle/>
                    <a:p>
                      <a:pPr>
                        <a:lnSpc>
                          <a:spcPct val="115000"/>
                        </a:lnSpc>
                        <a:spcAft>
                          <a:spcPts val="0"/>
                        </a:spcAft>
                      </a:pPr>
                      <a:r>
                        <a:rPr lang="ru-RU" sz="1400">
                          <a:effectLst/>
                          <a:latin typeface="Times New Roman CYR"/>
                          <a:ea typeface="Times New Roman"/>
                          <a:cs typeface="Times New Roman"/>
                        </a:rPr>
                        <a:t>0,1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7"/>
                  </a:ext>
                </a:extLst>
              </a:tr>
              <a:tr h="251555">
                <a:tc>
                  <a:txBody>
                    <a:bodyPr/>
                    <a:lstStyle/>
                    <a:p>
                      <a:pPr>
                        <a:lnSpc>
                          <a:spcPct val="115000"/>
                        </a:lnSpc>
                        <a:spcAft>
                          <a:spcPts val="0"/>
                        </a:spcAft>
                      </a:pPr>
                      <a:r>
                        <a:rPr lang="ru-RU" sz="1400">
                          <a:effectLst/>
                          <a:latin typeface="Times New Roman CYR"/>
                          <a:ea typeface="Times New Roman"/>
                          <a:cs typeface="Times New Roman"/>
                        </a:rPr>
                        <a:t>В01.053.001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Прием (осмотр, консультация) врача-уролога первичный</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0,05</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8"/>
                  </a:ext>
                </a:extLst>
              </a:tr>
              <a:tr h="543946">
                <a:tc>
                  <a:txBody>
                    <a:bodyPr/>
                    <a:lstStyle/>
                    <a:p>
                      <a:pPr>
                        <a:lnSpc>
                          <a:spcPct val="115000"/>
                        </a:lnSpc>
                        <a:spcAft>
                          <a:spcPts val="0"/>
                        </a:spcAft>
                      </a:pPr>
                      <a:r>
                        <a:rPr lang="ru-RU" sz="1400">
                          <a:effectLst/>
                          <a:latin typeface="Times New Roman CYR"/>
                          <a:ea typeface="Times New Roman"/>
                          <a:cs typeface="Times New Roman"/>
                        </a:rPr>
                        <a:t>В01.058.001</a:t>
                      </a:r>
                    </a:p>
                  </a:txBody>
                  <a:tcPr marL="68580" marR="68580" marT="0" marB="0"/>
                </a:tc>
                <a:tc>
                  <a:txBody>
                    <a:bodyPr/>
                    <a:lstStyle/>
                    <a:p>
                      <a:pPr>
                        <a:lnSpc>
                          <a:spcPct val="115000"/>
                        </a:lnSpc>
                        <a:spcAft>
                          <a:spcPts val="0"/>
                        </a:spcAft>
                      </a:pPr>
                      <a:r>
                        <a:rPr lang="ru-RU" sz="1400">
                          <a:effectLst/>
                          <a:latin typeface="Times New Roman CYR"/>
                          <a:ea typeface="Times New Roman"/>
                          <a:cs typeface="Times New Roman"/>
                        </a:rPr>
                        <a:t>Прием (осмотр, консультация) врача-эндокринолога первичный</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14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7042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064" y="258764"/>
            <a:ext cx="8759825" cy="5355312"/>
          </a:xfrm>
        </p:spPr>
        <p:txBody>
          <a:bodyPr/>
          <a:lstStyle/>
          <a:p>
            <a:pPr>
              <a:spcAft>
                <a:spcPts val="1200"/>
              </a:spcAft>
            </a:pPr>
            <a:br>
              <a:rPr lang="ru-RU" sz="2400" dirty="0">
                <a:solidFill>
                  <a:srgbClr val="FF0000"/>
                </a:solidFill>
              </a:rPr>
            </a:br>
            <a:r>
              <a:rPr lang="ru-RU" sz="2400" dirty="0">
                <a:solidFill>
                  <a:schemeClr val="tx1"/>
                </a:solidFill>
              </a:rPr>
              <a:t>ПРИКАЗ от 24 декабря 2012 г. N 1552н МЗ РФ «ОБ УТВЕРЖДЕНИИ СТАНДАРТА СПЕЦИАЛИЗИРОВАННОЙ МЕДИЦИНСКОЙ ПОМОЩИ ПРИ  НСУЛИНЗАВИСИМОМ</a:t>
            </a:r>
            <a:br>
              <a:rPr lang="ru-RU" sz="2400" dirty="0">
                <a:solidFill>
                  <a:schemeClr val="tx1"/>
                </a:solidFill>
              </a:rPr>
            </a:br>
            <a:r>
              <a:rPr lang="ru-RU" sz="2400" dirty="0">
                <a:solidFill>
                  <a:schemeClr val="tx1"/>
                </a:solidFill>
              </a:rPr>
              <a:t>САХАРНОМ ДИАБЕТЕ</a:t>
            </a:r>
            <a:br>
              <a:rPr lang="ru-RU" sz="2400" dirty="0">
                <a:solidFill>
                  <a:schemeClr val="tx1"/>
                </a:solidFill>
              </a:rPr>
            </a:br>
            <a:br>
              <a:rPr lang="ru-RU" sz="2400" dirty="0">
                <a:solidFill>
                  <a:srgbClr val="FF0000"/>
                </a:solidFill>
              </a:rPr>
            </a:br>
            <a:br>
              <a:rPr lang="ru-RU" sz="2400" dirty="0">
                <a:solidFill>
                  <a:srgbClr val="FF0000"/>
                </a:solidFill>
              </a:rPr>
            </a:br>
            <a:r>
              <a:rPr lang="ru-RU" sz="2000" dirty="0"/>
              <a:t>  </a:t>
            </a:r>
            <a:br>
              <a:rPr lang="ru-RU" sz="2000" dirty="0"/>
            </a:br>
            <a:br>
              <a:rPr lang="ru-RU" sz="2000" dirty="0"/>
            </a:br>
            <a:br>
              <a:rPr lang="ru-RU" sz="2000" dirty="0"/>
            </a:br>
            <a:r>
              <a:rPr lang="ru-RU" sz="2400" dirty="0">
                <a:solidFill>
                  <a:schemeClr val="tx1"/>
                </a:solidFill>
              </a:rPr>
              <a:t>Приказ  МЗ РФ от 28 декабря 2012 г. N 1581н</a:t>
            </a:r>
            <a:br>
              <a:rPr lang="ru-RU" sz="2400" dirty="0">
                <a:solidFill>
                  <a:schemeClr val="tx1"/>
                </a:solidFill>
              </a:rPr>
            </a:br>
            <a:r>
              <a:rPr lang="ru-RU" sz="2400" dirty="0">
                <a:solidFill>
                  <a:schemeClr val="tx1"/>
                </a:solidFill>
              </a:rPr>
              <a:t>"Об утверждении стандарта первичной медико-санитарной помощи при инсулиннезависимом сахарном диабете"</a:t>
            </a:r>
            <a:br>
              <a:rPr lang="ru-RU" sz="2400" dirty="0">
                <a:solidFill>
                  <a:schemeClr val="tx1"/>
                </a:solidFill>
              </a:rPr>
            </a:br>
            <a:endParaRPr lang="ru-RU" sz="2400" dirty="0">
              <a:solidFill>
                <a:schemeClr val="tx1"/>
              </a:solidFill>
            </a:endParaRPr>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23</a:t>
            </a:fld>
            <a:endParaRPr lang="en-US" dirty="0"/>
          </a:p>
        </p:txBody>
      </p:sp>
    </p:spTree>
    <p:extLst>
      <p:ext uri="{BB962C8B-B14F-4D97-AF65-F5344CB8AC3E}">
        <p14:creationId xmlns:p14="http://schemas.microsoft.com/office/powerpoint/2010/main" val="2360447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24</a:t>
            </a:fld>
            <a:endParaRPr lang="en-US" dirty="0"/>
          </a:p>
        </p:txBody>
      </p:sp>
      <p:graphicFrame>
        <p:nvGraphicFramePr>
          <p:cNvPr id="2" name="Таблица 1"/>
          <p:cNvGraphicFramePr>
            <a:graphicFrameLocks noGrp="1"/>
          </p:cNvGraphicFramePr>
          <p:nvPr>
            <p:extLst>
              <p:ext uri="{D42A27DB-BD31-4B8C-83A1-F6EECF244321}">
                <p14:modId xmlns:p14="http://schemas.microsoft.com/office/powerpoint/2010/main" val="344954706"/>
              </p:ext>
            </p:extLst>
          </p:nvPr>
        </p:nvGraphicFramePr>
        <p:xfrm>
          <a:off x="377190" y="368967"/>
          <a:ext cx="8366760" cy="5628386"/>
        </p:xfrm>
        <a:graphic>
          <a:graphicData uri="http://schemas.openxmlformats.org/drawingml/2006/table">
            <a:tbl>
              <a:tblPr firstRow="1" bandRow="1">
                <a:tableStyleId>{5C22544A-7EE6-4342-B048-85BDC9FD1C3A}</a:tableStyleId>
              </a:tblPr>
              <a:tblGrid>
                <a:gridCol w="1005840">
                  <a:extLst>
                    <a:ext uri="{9D8B030D-6E8A-4147-A177-3AD203B41FA5}">
                      <a16:colId xmlns:a16="http://schemas.microsoft.com/office/drawing/2014/main" val="20000"/>
                    </a:ext>
                  </a:extLst>
                </a:gridCol>
                <a:gridCol w="6469380">
                  <a:extLst>
                    <a:ext uri="{9D8B030D-6E8A-4147-A177-3AD203B41FA5}">
                      <a16:colId xmlns:a16="http://schemas.microsoft.com/office/drawing/2014/main" val="20001"/>
                    </a:ext>
                  </a:extLst>
                </a:gridCol>
                <a:gridCol w="445770">
                  <a:extLst>
                    <a:ext uri="{9D8B030D-6E8A-4147-A177-3AD203B41FA5}">
                      <a16:colId xmlns:a16="http://schemas.microsoft.com/office/drawing/2014/main" val="20002"/>
                    </a:ext>
                  </a:extLst>
                </a:gridCol>
                <a:gridCol w="445770">
                  <a:extLst>
                    <a:ext uri="{9D8B030D-6E8A-4147-A177-3AD203B41FA5}">
                      <a16:colId xmlns:a16="http://schemas.microsoft.com/office/drawing/2014/main" val="20003"/>
                    </a:ext>
                  </a:extLst>
                </a:gridCol>
              </a:tblGrid>
              <a:tr h="370840">
                <a:tc>
                  <a:txBody>
                    <a:bodyPr/>
                    <a:lstStyle/>
                    <a:p>
                      <a:pPr>
                        <a:lnSpc>
                          <a:spcPct val="115000"/>
                        </a:lnSpc>
                        <a:spcAft>
                          <a:spcPts val="0"/>
                        </a:spcAft>
                      </a:pPr>
                      <a:r>
                        <a:rPr lang="ru-RU" sz="1200" dirty="0">
                          <a:effectLst/>
                          <a:latin typeface="Times New Roman CYR"/>
                          <a:ea typeface="Times New Roman"/>
                          <a:cs typeface="Times New Roman"/>
                        </a:rPr>
                        <a:t>А09.05.018</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уровня мочевой кислоты в крови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0,5</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0"/>
                  </a:ext>
                </a:extLst>
              </a:tr>
              <a:tr h="370840">
                <a:tc>
                  <a:txBody>
                    <a:bodyPr/>
                    <a:lstStyle/>
                    <a:p>
                      <a:pPr>
                        <a:lnSpc>
                          <a:spcPct val="115000"/>
                        </a:lnSpc>
                        <a:spcAft>
                          <a:spcPts val="0"/>
                        </a:spcAft>
                      </a:pPr>
                      <a:r>
                        <a:rPr lang="ru-RU" sz="1200">
                          <a:effectLst/>
                          <a:latin typeface="Times New Roman CYR"/>
                          <a:ea typeface="Times New Roman"/>
                          <a:cs typeface="Times New Roman"/>
                        </a:rPr>
                        <a:t>А09.05.023</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уровня глюкозы в крови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0,5</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2</a:t>
                      </a:r>
                    </a:p>
                  </a:txBody>
                  <a:tcPr marL="68580" marR="68580" marT="0" marB="0"/>
                </a:tc>
                <a:extLst>
                  <a:ext uri="{0D108BD9-81ED-4DB2-BD59-A6C34878D82A}">
                    <a16:rowId xmlns:a16="http://schemas.microsoft.com/office/drawing/2014/main" val="10001"/>
                  </a:ext>
                </a:extLst>
              </a:tr>
              <a:tr h="370840">
                <a:tc>
                  <a:txBody>
                    <a:bodyPr/>
                    <a:lstStyle/>
                    <a:p>
                      <a:pPr>
                        <a:lnSpc>
                          <a:spcPct val="115000"/>
                        </a:lnSpc>
                        <a:spcAft>
                          <a:spcPts val="0"/>
                        </a:spcAft>
                      </a:pPr>
                      <a:r>
                        <a:rPr lang="ru-RU" sz="1200">
                          <a:effectLst/>
                          <a:latin typeface="Times New Roman CYR"/>
                          <a:ea typeface="Times New Roman"/>
                          <a:cs typeface="Times New Roman"/>
                        </a:rPr>
                        <a:t>А09.05.032</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уровня общего кальция в крови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0,5</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2"/>
                  </a:ext>
                </a:extLst>
              </a:tr>
              <a:tr h="370840">
                <a:tc>
                  <a:txBody>
                    <a:bodyPr/>
                    <a:lstStyle/>
                    <a:p>
                      <a:pPr>
                        <a:lnSpc>
                          <a:spcPct val="115000"/>
                        </a:lnSpc>
                        <a:spcAft>
                          <a:spcPts val="0"/>
                        </a:spcAft>
                      </a:pPr>
                      <a:r>
                        <a:rPr lang="ru-RU" sz="1200">
                          <a:effectLst/>
                          <a:latin typeface="Times New Roman CYR"/>
                          <a:ea typeface="Times New Roman"/>
                          <a:cs typeface="Times New Roman"/>
                        </a:rPr>
                        <a:t>А09.05.033</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уровня неорганического фосфора в крови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0,25</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3"/>
                  </a:ext>
                </a:extLst>
              </a:tr>
              <a:tr h="370840">
                <a:tc>
                  <a:txBody>
                    <a:bodyPr/>
                    <a:lstStyle/>
                    <a:p>
                      <a:pPr>
                        <a:lnSpc>
                          <a:spcPct val="115000"/>
                        </a:lnSpc>
                        <a:spcAft>
                          <a:spcPts val="0"/>
                        </a:spcAft>
                      </a:pPr>
                      <a:r>
                        <a:rPr lang="ru-RU" sz="1200">
                          <a:effectLst/>
                          <a:latin typeface="Times New Roman CYR"/>
                          <a:ea typeface="Times New Roman"/>
                          <a:cs typeface="Times New Roman"/>
                        </a:rPr>
                        <a:t>А09.05.083</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уровня гликированного гемоглобина в крови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4"/>
                  </a:ext>
                </a:extLst>
              </a:tr>
              <a:tr h="370840">
                <a:tc>
                  <a:txBody>
                    <a:bodyPr/>
                    <a:lstStyle/>
                    <a:p>
                      <a:pPr>
                        <a:lnSpc>
                          <a:spcPct val="115000"/>
                        </a:lnSpc>
                        <a:spcAft>
                          <a:spcPts val="0"/>
                        </a:spcAft>
                      </a:pPr>
                      <a:r>
                        <a:rPr lang="ru-RU" sz="1200">
                          <a:effectLst/>
                          <a:latin typeface="Times New Roman CYR"/>
                          <a:ea typeface="Times New Roman"/>
                          <a:cs typeface="Times New Roman"/>
                        </a:rPr>
                        <a:t>А09.05.205</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уровня С-пептида в крови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0,05</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5"/>
                  </a:ext>
                </a:extLst>
              </a:tr>
              <a:tr h="370840">
                <a:tc>
                  <a:txBody>
                    <a:bodyPr/>
                    <a:lstStyle/>
                    <a:p>
                      <a:pPr>
                        <a:lnSpc>
                          <a:spcPct val="115000"/>
                        </a:lnSpc>
                        <a:spcAft>
                          <a:spcPts val="0"/>
                        </a:spcAft>
                      </a:pPr>
                      <a:r>
                        <a:rPr lang="ru-RU" sz="1200">
                          <a:effectLst/>
                          <a:latin typeface="Times New Roman CYR"/>
                          <a:ea typeface="Times New Roman"/>
                          <a:cs typeface="Times New Roman"/>
                        </a:rPr>
                        <a:t>А09.05.206</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уровня ионизированного кальция в крови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0,25</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6"/>
                  </a:ext>
                </a:extLst>
              </a:tr>
              <a:tr h="370840">
                <a:tc>
                  <a:txBody>
                    <a:bodyPr/>
                    <a:lstStyle/>
                    <a:p>
                      <a:pPr>
                        <a:lnSpc>
                          <a:spcPct val="115000"/>
                        </a:lnSpc>
                        <a:spcAft>
                          <a:spcPts val="0"/>
                        </a:spcAft>
                      </a:pPr>
                      <a:r>
                        <a:rPr lang="ru-RU" sz="1200">
                          <a:effectLst/>
                          <a:latin typeface="Times New Roman CYR"/>
                          <a:ea typeface="Times New Roman"/>
                          <a:cs typeface="Times New Roman"/>
                        </a:rPr>
                        <a:t>А09.28.001</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Микроскопическое исследование осадка мочи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7"/>
                  </a:ext>
                </a:extLst>
              </a:tr>
              <a:tr h="370840">
                <a:tc>
                  <a:txBody>
                    <a:bodyPr/>
                    <a:lstStyle/>
                    <a:p>
                      <a:pPr>
                        <a:lnSpc>
                          <a:spcPct val="115000"/>
                        </a:lnSpc>
                        <a:spcAft>
                          <a:spcPts val="0"/>
                        </a:spcAft>
                      </a:pPr>
                      <a:r>
                        <a:rPr lang="ru-RU" sz="1200">
                          <a:effectLst/>
                          <a:latin typeface="Times New Roman CYR"/>
                          <a:ea typeface="Times New Roman"/>
                          <a:cs typeface="Times New Roman"/>
                        </a:rPr>
                        <a:t>А09.28.003.001</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на микроальбуминурию</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8"/>
                  </a:ext>
                </a:extLst>
              </a:tr>
              <a:tr h="370840">
                <a:tc>
                  <a:txBody>
                    <a:bodyPr/>
                    <a:lstStyle/>
                    <a:p>
                      <a:pPr>
                        <a:lnSpc>
                          <a:spcPct val="115000"/>
                        </a:lnSpc>
                        <a:spcAft>
                          <a:spcPts val="0"/>
                        </a:spcAft>
                      </a:pPr>
                      <a:r>
                        <a:rPr lang="ru-RU" sz="1200">
                          <a:effectLst/>
                          <a:latin typeface="Times New Roman CYR"/>
                          <a:ea typeface="Times New Roman"/>
                          <a:cs typeface="Times New Roman"/>
                        </a:rPr>
                        <a:t>А09.28.015.001</a:t>
                      </a:r>
                    </a:p>
                  </a:txBody>
                  <a:tcPr marL="68580" marR="68580" marT="0" marB="0"/>
                </a:tc>
                <a:tc>
                  <a:txBody>
                    <a:bodyPr/>
                    <a:lstStyle/>
                    <a:p>
                      <a:pPr>
                        <a:lnSpc>
                          <a:spcPct val="115000"/>
                        </a:lnSpc>
                        <a:spcAft>
                          <a:spcPts val="0"/>
                        </a:spcAft>
                      </a:pPr>
                      <a:r>
                        <a:rPr lang="ru-RU" sz="1200" dirty="0">
                          <a:effectLst/>
                          <a:latin typeface="Times New Roman CYR"/>
                          <a:ea typeface="Times New Roman"/>
                          <a:cs typeface="Times New Roman"/>
                        </a:rPr>
                        <a:t>Обнаружение кетоновых тел в моче с помощью тест-полоски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0,1</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2</a:t>
                      </a:r>
                    </a:p>
                  </a:txBody>
                  <a:tcPr marL="68580" marR="68580" marT="0" marB="0"/>
                </a:tc>
                <a:extLst>
                  <a:ext uri="{0D108BD9-81ED-4DB2-BD59-A6C34878D82A}">
                    <a16:rowId xmlns:a16="http://schemas.microsoft.com/office/drawing/2014/main" val="10009"/>
                  </a:ext>
                </a:extLst>
              </a:tr>
              <a:tr h="370840">
                <a:tc>
                  <a:txBody>
                    <a:bodyPr/>
                    <a:lstStyle/>
                    <a:p>
                      <a:pPr>
                        <a:lnSpc>
                          <a:spcPct val="115000"/>
                        </a:lnSpc>
                        <a:spcAft>
                          <a:spcPts val="0"/>
                        </a:spcAft>
                      </a:pPr>
                      <a:r>
                        <a:rPr lang="ru-RU" sz="1200">
                          <a:effectLst/>
                          <a:latin typeface="Times New Roman CYR"/>
                          <a:ea typeface="Times New Roman"/>
                          <a:cs typeface="Times New Roman"/>
                        </a:rPr>
                        <a:t>А12.06.020</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антител к антигенам островков клеток поджелудочной железы в крови</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0,02</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10"/>
                  </a:ext>
                </a:extLst>
              </a:tr>
              <a:tr h="370840">
                <a:tc>
                  <a:txBody>
                    <a:bodyPr/>
                    <a:lstStyle/>
                    <a:p>
                      <a:pPr>
                        <a:lnSpc>
                          <a:spcPct val="115000"/>
                        </a:lnSpc>
                        <a:spcAft>
                          <a:spcPts val="0"/>
                        </a:spcAft>
                      </a:pPr>
                      <a:r>
                        <a:rPr lang="ru-RU" sz="1200">
                          <a:effectLst/>
                          <a:latin typeface="Times New Roman CYR"/>
                          <a:ea typeface="Times New Roman"/>
                          <a:cs typeface="Times New Roman"/>
                        </a:rPr>
                        <a:t>А12.22.005</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Проведение глюкозотолерантного теста</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0,1</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11"/>
                  </a:ext>
                </a:extLst>
              </a:tr>
              <a:tr h="370840">
                <a:tc>
                  <a:txBody>
                    <a:bodyPr/>
                    <a:lstStyle/>
                    <a:p>
                      <a:pPr>
                        <a:lnSpc>
                          <a:spcPct val="115000"/>
                        </a:lnSpc>
                        <a:spcAft>
                          <a:spcPts val="0"/>
                        </a:spcAft>
                      </a:pPr>
                      <a:r>
                        <a:rPr lang="ru-RU" sz="1200">
                          <a:effectLst/>
                          <a:latin typeface="Times New Roman CYR"/>
                          <a:ea typeface="Times New Roman"/>
                          <a:cs typeface="Times New Roman"/>
                        </a:rPr>
                        <a:t>А12.28.002</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Исследование функции нефронов (клиренс)</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12"/>
                  </a:ext>
                </a:extLst>
              </a:tr>
              <a:tr h="370840">
                <a:tc>
                  <a:txBody>
                    <a:bodyPr/>
                    <a:lstStyle/>
                    <a:p>
                      <a:pPr>
                        <a:lnSpc>
                          <a:spcPct val="115000"/>
                        </a:lnSpc>
                        <a:spcAft>
                          <a:spcPts val="0"/>
                        </a:spcAft>
                      </a:pPr>
                      <a:r>
                        <a:rPr lang="ru-RU" sz="1200">
                          <a:effectLst/>
                          <a:latin typeface="Times New Roman CYR"/>
                          <a:ea typeface="Times New Roman"/>
                          <a:cs typeface="Times New Roman"/>
                        </a:rPr>
                        <a:t>В03.005.006</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Коагулограмма (ориентировочное исследование системы гемостаза)</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0,5</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13"/>
                  </a:ext>
                </a:extLst>
              </a:tr>
              <a:tr h="370840">
                <a:tc>
                  <a:txBody>
                    <a:bodyPr/>
                    <a:lstStyle/>
                    <a:p>
                      <a:pPr>
                        <a:lnSpc>
                          <a:spcPct val="115000"/>
                        </a:lnSpc>
                        <a:spcAft>
                          <a:spcPts val="0"/>
                        </a:spcAft>
                      </a:pPr>
                      <a:r>
                        <a:rPr lang="ru-RU" sz="1200" dirty="0">
                          <a:effectLst/>
                          <a:latin typeface="Times New Roman CYR"/>
                          <a:ea typeface="Times New Roman"/>
                          <a:cs typeface="Times New Roman"/>
                        </a:rPr>
                        <a:t>В03.016.003</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Общий (клинический) анализ крови развернутый</a:t>
                      </a:r>
                      <a:endParaRPr lang="ru-RU" sz="1200" dirty="0">
                        <a:effectLst/>
                        <a:latin typeface="Times New Roman CYR"/>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15000"/>
                        </a:lnSpc>
                        <a:spcAft>
                          <a:spcPts val="0"/>
                        </a:spcAft>
                      </a:pPr>
                      <a:r>
                        <a:rPr lang="ru-RU" sz="12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613785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25</a:t>
            </a:fld>
            <a:endParaRPr lang="en-US" dirty="0"/>
          </a:p>
        </p:txBody>
      </p:sp>
      <p:graphicFrame>
        <p:nvGraphicFramePr>
          <p:cNvPr id="2" name="Таблица 1"/>
          <p:cNvGraphicFramePr>
            <a:graphicFrameLocks noGrp="1"/>
          </p:cNvGraphicFramePr>
          <p:nvPr>
            <p:extLst>
              <p:ext uri="{D42A27DB-BD31-4B8C-83A1-F6EECF244321}">
                <p14:modId xmlns:p14="http://schemas.microsoft.com/office/powerpoint/2010/main" val="102416778"/>
              </p:ext>
            </p:extLst>
          </p:nvPr>
        </p:nvGraphicFramePr>
        <p:xfrm>
          <a:off x="57468" y="308610"/>
          <a:ext cx="8903970" cy="6248632"/>
        </p:xfrm>
        <a:graphic>
          <a:graphicData uri="http://schemas.openxmlformats.org/drawingml/2006/table">
            <a:tbl>
              <a:tblPr firstRow="1" bandRow="1">
                <a:tableStyleId>{5C22544A-7EE6-4342-B048-85BDC9FD1C3A}</a:tableStyleId>
              </a:tblPr>
              <a:tblGrid>
                <a:gridCol w="1493573">
                  <a:extLst>
                    <a:ext uri="{9D8B030D-6E8A-4147-A177-3AD203B41FA5}">
                      <a16:colId xmlns:a16="http://schemas.microsoft.com/office/drawing/2014/main" val="20000"/>
                    </a:ext>
                  </a:extLst>
                </a:gridCol>
                <a:gridCol w="6473137">
                  <a:extLst>
                    <a:ext uri="{9D8B030D-6E8A-4147-A177-3AD203B41FA5}">
                      <a16:colId xmlns:a16="http://schemas.microsoft.com/office/drawing/2014/main" val="20001"/>
                    </a:ext>
                  </a:extLst>
                </a:gridCol>
                <a:gridCol w="491490">
                  <a:extLst>
                    <a:ext uri="{9D8B030D-6E8A-4147-A177-3AD203B41FA5}">
                      <a16:colId xmlns:a16="http://schemas.microsoft.com/office/drawing/2014/main" val="20002"/>
                    </a:ext>
                  </a:extLst>
                </a:gridCol>
                <a:gridCol w="445770">
                  <a:extLst>
                    <a:ext uri="{9D8B030D-6E8A-4147-A177-3AD203B41FA5}">
                      <a16:colId xmlns:a16="http://schemas.microsoft.com/office/drawing/2014/main" val="20003"/>
                    </a:ext>
                  </a:extLst>
                </a:gridCol>
              </a:tblGrid>
              <a:tr h="672964">
                <a:tc>
                  <a:txBody>
                    <a:bodyPr/>
                    <a:lstStyle/>
                    <a:p>
                      <a:pPr>
                        <a:lnSpc>
                          <a:spcPct val="115000"/>
                        </a:lnSpc>
                        <a:spcAft>
                          <a:spcPts val="0"/>
                        </a:spcAft>
                      </a:pPr>
                      <a:r>
                        <a:rPr lang="ru-RU" sz="2000" dirty="0">
                          <a:effectLst/>
                          <a:latin typeface="Times New Roman CYR"/>
                          <a:ea typeface="Times New Roman"/>
                          <a:cs typeface="Times New Roman"/>
                        </a:rPr>
                        <a:t>В03.016.004</a:t>
                      </a:r>
                    </a:p>
                  </a:txBody>
                  <a:tcPr marL="68580" marR="68580" marT="0" marB="0"/>
                </a:tc>
                <a:tc>
                  <a:txBody>
                    <a:bodyPr/>
                    <a:lstStyle/>
                    <a:p>
                      <a:pPr>
                        <a:lnSpc>
                          <a:spcPct val="115000"/>
                        </a:lnSpc>
                        <a:spcAft>
                          <a:spcPts val="0"/>
                        </a:spcAft>
                      </a:pPr>
                      <a:r>
                        <a:rPr lang="ru-RU" sz="2000" dirty="0">
                          <a:effectLst/>
                          <a:latin typeface="Times New Roman CYR"/>
                          <a:ea typeface="Times New Roman"/>
                          <a:cs typeface="Times New Roman"/>
                        </a:rPr>
                        <a:t>Анализ крови биохимический общетерапевтический</a:t>
                      </a:r>
                    </a:p>
                  </a:txBody>
                  <a:tcPr marL="68580" marR="68580" marT="0" marB="0"/>
                </a:tc>
                <a:tc>
                  <a:txBody>
                    <a:bodyPr/>
                    <a:lstStyle/>
                    <a:p>
                      <a:pPr>
                        <a:lnSpc>
                          <a:spcPct val="115000"/>
                        </a:lnSpc>
                        <a:spcAft>
                          <a:spcPts val="0"/>
                        </a:spcAft>
                      </a:pPr>
                      <a:r>
                        <a:rPr lang="ru-RU" sz="2000" dirty="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20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0"/>
                  </a:ext>
                </a:extLst>
              </a:tr>
              <a:tr h="796524">
                <a:tc>
                  <a:txBody>
                    <a:bodyPr/>
                    <a:lstStyle/>
                    <a:p>
                      <a:pPr>
                        <a:lnSpc>
                          <a:spcPct val="115000"/>
                        </a:lnSpc>
                        <a:spcAft>
                          <a:spcPts val="0"/>
                        </a:spcAft>
                      </a:pPr>
                      <a:r>
                        <a:rPr lang="ru-RU" sz="1800" dirty="0">
                          <a:effectLst/>
                          <a:latin typeface="Times New Roman CYR"/>
                          <a:ea typeface="Times New Roman"/>
                          <a:cs typeface="Times New Roman"/>
                        </a:rPr>
                        <a:t>В03.016.004</a:t>
                      </a:r>
                    </a:p>
                  </a:txBody>
                  <a:tcPr marL="68580" marR="68580" marT="0" marB="0"/>
                </a:tc>
                <a:tc>
                  <a:txBody>
                    <a:bodyPr/>
                    <a:lstStyle/>
                    <a:p>
                      <a:pPr>
                        <a:lnSpc>
                          <a:spcPct val="115000"/>
                        </a:lnSpc>
                        <a:spcAft>
                          <a:spcPts val="0"/>
                        </a:spcAft>
                      </a:pPr>
                      <a:r>
                        <a:rPr lang="ru-RU" sz="1800" dirty="0">
                          <a:effectLst/>
                          <a:latin typeface="Times New Roman CYR"/>
                          <a:ea typeface="Times New Roman"/>
                          <a:cs typeface="Times New Roman"/>
                        </a:rPr>
                        <a:t>Анализ крови биохимический общетерапевтический</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12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1"/>
                  </a:ext>
                </a:extLst>
              </a:tr>
              <a:tr h="796524">
                <a:tc>
                  <a:txBody>
                    <a:bodyPr/>
                    <a:lstStyle/>
                    <a:p>
                      <a:pPr>
                        <a:lnSpc>
                          <a:spcPct val="115000"/>
                        </a:lnSpc>
                        <a:spcAft>
                          <a:spcPts val="0"/>
                        </a:spcAft>
                      </a:pPr>
                      <a:r>
                        <a:rPr lang="ru-RU" sz="1200" dirty="0">
                          <a:effectLst/>
                          <a:latin typeface="Times New Roman CYR"/>
                          <a:ea typeface="Times New Roman"/>
                          <a:cs typeface="Times New Roman"/>
                        </a:rPr>
                        <a:t>В03.016.005</a:t>
                      </a:r>
                    </a:p>
                  </a:txBody>
                  <a:tcPr marL="68580" marR="68580" marT="0" marB="0"/>
                </a:tc>
                <a:tc>
                  <a:txBody>
                    <a:bodyPr/>
                    <a:lstStyle/>
                    <a:p>
                      <a:pPr>
                        <a:lnSpc>
                          <a:spcPct val="115000"/>
                        </a:lnSpc>
                        <a:spcAft>
                          <a:spcPts val="0"/>
                        </a:spcAft>
                      </a:pPr>
                      <a:r>
                        <a:rPr lang="ru-RU" sz="2000" dirty="0">
                          <a:effectLst/>
                          <a:latin typeface="Times New Roman CYR"/>
                          <a:ea typeface="Times New Roman"/>
                          <a:cs typeface="Times New Roman"/>
                        </a:rPr>
                        <a:t>Анализ крови по оценке нарушений липидного обмена биохимический</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2"/>
                  </a:ext>
                </a:extLst>
              </a:tr>
              <a:tr h="796524">
                <a:tc>
                  <a:txBody>
                    <a:bodyPr/>
                    <a:lstStyle/>
                    <a:p>
                      <a:pPr>
                        <a:lnSpc>
                          <a:spcPct val="115000"/>
                        </a:lnSpc>
                        <a:spcAft>
                          <a:spcPts val="0"/>
                        </a:spcAft>
                      </a:pPr>
                      <a:r>
                        <a:rPr lang="ru-RU" sz="1200">
                          <a:effectLst/>
                          <a:latin typeface="Times New Roman CYR"/>
                          <a:ea typeface="Times New Roman"/>
                          <a:cs typeface="Times New Roman"/>
                        </a:rPr>
                        <a:t>В03.016.006</a:t>
                      </a:r>
                    </a:p>
                  </a:txBody>
                  <a:tcPr marL="68580" marR="68580" marT="0" marB="0"/>
                </a:tc>
                <a:tc>
                  <a:txBody>
                    <a:bodyPr/>
                    <a:lstStyle/>
                    <a:p>
                      <a:pPr>
                        <a:lnSpc>
                          <a:spcPct val="115000"/>
                        </a:lnSpc>
                        <a:spcAft>
                          <a:spcPts val="0"/>
                        </a:spcAft>
                      </a:pPr>
                      <a:r>
                        <a:rPr lang="ru-RU" sz="2000" dirty="0">
                          <a:effectLst/>
                          <a:latin typeface="Times New Roman CYR"/>
                          <a:ea typeface="Times New Roman"/>
                          <a:cs typeface="Times New Roman"/>
                        </a:rPr>
                        <a:t>Анализ мочи общий</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3"/>
                  </a:ext>
                </a:extLst>
              </a:tr>
              <a:tr h="796524">
                <a:tc>
                  <a:txBody>
                    <a:bodyPr/>
                    <a:lstStyle/>
                    <a:p>
                      <a:pPr>
                        <a:lnSpc>
                          <a:spcPct val="115000"/>
                        </a:lnSpc>
                        <a:spcAft>
                          <a:spcPts val="0"/>
                        </a:spcAft>
                      </a:pPr>
                      <a:r>
                        <a:rPr lang="ru-RU" sz="1200" dirty="0">
                          <a:effectLst/>
                          <a:latin typeface="Times New Roman CYR"/>
                          <a:ea typeface="Times New Roman"/>
                          <a:cs typeface="Times New Roman"/>
                        </a:rPr>
                        <a:t>А02.01.001</a:t>
                      </a:r>
                    </a:p>
                  </a:txBody>
                  <a:tcPr marL="68580" marR="68580" marT="0" marB="0"/>
                </a:tc>
                <a:tc>
                  <a:txBody>
                    <a:bodyPr/>
                    <a:lstStyle/>
                    <a:p>
                      <a:pPr>
                        <a:lnSpc>
                          <a:spcPct val="115000"/>
                        </a:lnSpc>
                        <a:spcAft>
                          <a:spcPts val="0"/>
                        </a:spcAft>
                      </a:pPr>
                      <a:r>
                        <a:rPr lang="ru-RU" sz="2000" dirty="0">
                          <a:effectLst/>
                          <a:latin typeface="Times New Roman CYR"/>
                          <a:ea typeface="Times New Roman"/>
                          <a:cs typeface="Times New Roman"/>
                        </a:rPr>
                        <a:t>Измерение массы тела</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4"/>
                  </a:ext>
                </a:extLst>
              </a:tr>
              <a:tr h="796524">
                <a:tc>
                  <a:txBody>
                    <a:bodyPr/>
                    <a:lstStyle/>
                    <a:p>
                      <a:pPr>
                        <a:lnSpc>
                          <a:spcPct val="115000"/>
                        </a:lnSpc>
                        <a:spcAft>
                          <a:spcPts val="0"/>
                        </a:spcAft>
                      </a:pPr>
                      <a:r>
                        <a:rPr lang="ru-RU" sz="1200">
                          <a:effectLst/>
                          <a:latin typeface="Times New Roman CYR"/>
                          <a:ea typeface="Times New Roman"/>
                          <a:cs typeface="Times New Roman"/>
                        </a:rPr>
                        <a:t>А02.03.005</a:t>
                      </a:r>
                    </a:p>
                  </a:txBody>
                  <a:tcPr marL="68580" marR="68580" marT="0" marB="0"/>
                </a:tc>
                <a:tc>
                  <a:txBody>
                    <a:bodyPr/>
                    <a:lstStyle/>
                    <a:p>
                      <a:pPr>
                        <a:lnSpc>
                          <a:spcPct val="115000"/>
                        </a:lnSpc>
                        <a:spcAft>
                          <a:spcPts val="0"/>
                        </a:spcAft>
                      </a:pPr>
                      <a:r>
                        <a:rPr lang="ru-RU" sz="2000" dirty="0">
                          <a:effectLst/>
                          <a:latin typeface="Times New Roman CYR"/>
                          <a:ea typeface="Times New Roman"/>
                          <a:cs typeface="Times New Roman"/>
                        </a:rPr>
                        <a:t>Измерение роста</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5"/>
                  </a:ext>
                </a:extLst>
              </a:tr>
              <a:tr h="796524">
                <a:tc>
                  <a:txBody>
                    <a:bodyPr/>
                    <a:lstStyle/>
                    <a:p>
                      <a:pPr>
                        <a:lnSpc>
                          <a:spcPct val="115000"/>
                        </a:lnSpc>
                        <a:spcAft>
                          <a:spcPts val="0"/>
                        </a:spcAft>
                      </a:pPr>
                      <a:r>
                        <a:rPr lang="ru-RU" sz="1200">
                          <a:effectLst/>
                          <a:latin typeface="Times New Roman CYR"/>
                          <a:ea typeface="Times New Roman"/>
                          <a:cs typeface="Times New Roman"/>
                        </a:rPr>
                        <a:t>А05.10.006</a:t>
                      </a:r>
                    </a:p>
                  </a:txBody>
                  <a:tcPr marL="68580" marR="68580" marT="0" marB="0"/>
                </a:tc>
                <a:tc>
                  <a:txBody>
                    <a:bodyPr/>
                    <a:lstStyle/>
                    <a:p>
                      <a:pPr>
                        <a:lnSpc>
                          <a:spcPct val="115000"/>
                        </a:lnSpc>
                        <a:spcAft>
                          <a:spcPts val="0"/>
                        </a:spcAft>
                      </a:pPr>
                      <a:r>
                        <a:rPr lang="ru-RU" sz="2000" dirty="0">
                          <a:effectLst/>
                          <a:latin typeface="Times New Roman CYR"/>
                          <a:ea typeface="Times New Roman"/>
                          <a:cs typeface="Times New Roman"/>
                        </a:rPr>
                        <a:t>Регистрация электрокардиограммы</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6"/>
                  </a:ext>
                </a:extLst>
              </a:tr>
              <a:tr h="796524">
                <a:tc>
                  <a:txBody>
                    <a:bodyPr/>
                    <a:lstStyle/>
                    <a:p>
                      <a:pPr>
                        <a:lnSpc>
                          <a:spcPct val="115000"/>
                        </a:lnSpc>
                        <a:spcAft>
                          <a:spcPts val="0"/>
                        </a:spcAft>
                      </a:pPr>
                      <a:r>
                        <a:rPr lang="ru-RU" sz="1200">
                          <a:effectLst/>
                          <a:latin typeface="Times New Roman CYR"/>
                          <a:ea typeface="Times New Roman"/>
                          <a:cs typeface="Times New Roman"/>
                        </a:rPr>
                        <a:t>А06.09.007</a:t>
                      </a:r>
                    </a:p>
                  </a:txBody>
                  <a:tcPr marL="68580" marR="68580" marT="0" marB="0"/>
                </a:tc>
                <a:tc>
                  <a:txBody>
                    <a:bodyPr/>
                    <a:lstStyle/>
                    <a:p>
                      <a:pPr>
                        <a:lnSpc>
                          <a:spcPct val="115000"/>
                        </a:lnSpc>
                        <a:spcAft>
                          <a:spcPts val="0"/>
                        </a:spcAft>
                      </a:pPr>
                      <a:r>
                        <a:rPr lang="ru-RU" sz="2000" dirty="0">
                          <a:effectLst/>
                          <a:latin typeface="Times New Roman CYR"/>
                          <a:ea typeface="Times New Roman"/>
                          <a:cs typeface="Times New Roman"/>
                        </a:rPr>
                        <a:t>Рентгенография легких</a:t>
                      </a:r>
                    </a:p>
                  </a:txBody>
                  <a:tcPr marL="68580" marR="68580" marT="0" marB="0"/>
                </a:tc>
                <a:tc>
                  <a:txBody>
                    <a:bodyPr/>
                    <a:lstStyle/>
                    <a:p>
                      <a:pPr>
                        <a:lnSpc>
                          <a:spcPct val="115000"/>
                        </a:lnSpc>
                        <a:spcAft>
                          <a:spcPts val="0"/>
                        </a:spcAft>
                      </a:pPr>
                      <a:r>
                        <a:rPr lang="ru-RU" sz="1200">
                          <a:effectLst/>
                          <a:latin typeface="Times New Roman CYR"/>
                          <a:ea typeface="Times New Roman"/>
                          <a:cs typeface="Times New Roman"/>
                        </a:rPr>
                        <a:t>1</a:t>
                      </a:r>
                    </a:p>
                  </a:txBody>
                  <a:tcPr marL="68580" marR="68580" marT="0" marB="0"/>
                </a:tc>
                <a:tc>
                  <a:txBody>
                    <a:bodyPr/>
                    <a:lstStyle/>
                    <a:p>
                      <a:pPr>
                        <a:lnSpc>
                          <a:spcPct val="115000"/>
                        </a:lnSpc>
                        <a:spcAft>
                          <a:spcPts val="0"/>
                        </a:spcAft>
                      </a:pPr>
                      <a:r>
                        <a:rPr lang="ru-RU" sz="1200" dirty="0">
                          <a:effectLst/>
                          <a:latin typeface="Times New Roman CYR"/>
                          <a:ea typeface="Times New Roman"/>
                          <a:cs typeface="Times New Roman"/>
                        </a:rPr>
                        <a:t>1</a:t>
                      </a: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35861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26</a:t>
            </a:fld>
            <a:endParaRPr lang="en-US" dirty="0"/>
          </a:p>
        </p:txBody>
      </p:sp>
      <p:sp>
        <p:nvSpPr>
          <p:cNvPr id="11" name="TextBox 10"/>
          <p:cNvSpPr txBox="1"/>
          <p:nvPr/>
        </p:nvSpPr>
        <p:spPr>
          <a:xfrm>
            <a:off x="250528" y="354476"/>
            <a:ext cx="8710910" cy="3877975"/>
          </a:xfrm>
          <a:prstGeom prst="rect">
            <a:avLst/>
          </a:prstGeom>
          <a:noFill/>
          <a:effectLst>
            <a:glow rad="139700">
              <a:schemeClr val="accent4">
                <a:satMod val="175000"/>
                <a:alpha val="40000"/>
              </a:schemeClr>
            </a:glow>
          </a:effectLst>
          <a:scene3d>
            <a:camera prst="orthographicFront"/>
            <a:lightRig rig="threePt" dir="t"/>
          </a:scene3d>
          <a:sp3d>
            <a:bevelT/>
          </a:sp3d>
        </p:spPr>
        <p:txBody>
          <a:bodyPr wrap="square" lIns="91430" tIns="45715" rIns="91430" bIns="45715" rtlCol="0">
            <a:spAutoFit/>
            <a:sp3d extrusionH="57150">
              <a:bevelT w="38100" h="38100"/>
            </a:sp3d>
          </a:bodyPr>
          <a:lstStyle/>
          <a:p>
            <a:pPr>
              <a:spcAft>
                <a:spcPts val="1200"/>
              </a:spcAft>
              <a:buClr>
                <a:srgbClr val="FF0000"/>
              </a:buClr>
            </a:pPr>
            <a:r>
              <a:rPr lang="ru-RU" sz="1600" b="1" i="0" dirty="0">
                <a:solidFill>
                  <a:schemeClr val="tx2"/>
                </a:solidFill>
                <a:ea typeface="Arial" charset="0"/>
              </a:rPr>
              <a:t>ОСЛОЖНЕНИЯ САХАРНОГО ДИАБЕТА</a:t>
            </a:r>
          </a:p>
          <a:p>
            <a:pPr marL="342900" indent="-342900">
              <a:spcAft>
                <a:spcPts val="1200"/>
              </a:spcAft>
              <a:buClr>
                <a:srgbClr val="FF0000"/>
              </a:buClr>
              <a:buAutoNum type="arabicPeriod"/>
            </a:pPr>
            <a:r>
              <a:rPr lang="ru-RU" sz="1400" b="1" i="0" dirty="0">
                <a:solidFill>
                  <a:schemeClr val="tx2"/>
                </a:solidFill>
                <a:ea typeface="Arial" charset="0"/>
              </a:rPr>
              <a:t>РЕТИНОПАТИЯ – ведущая причина слепоты у взрослых. У большинства пациентов СД через 30 лет после установления диагноза наблюдается </a:t>
            </a:r>
            <a:r>
              <a:rPr lang="ru-RU" sz="1400" b="1" i="0" dirty="0" err="1">
                <a:solidFill>
                  <a:schemeClr val="tx2"/>
                </a:solidFill>
                <a:ea typeface="Arial" charset="0"/>
              </a:rPr>
              <a:t>ретинопатия</a:t>
            </a:r>
            <a:endParaRPr lang="ru-RU" sz="1400" b="1" i="0" dirty="0">
              <a:solidFill>
                <a:schemeClr val="tx2"/>
              </a:solidFill>
              <a:ea typeface="Arial" charset="0"/>
            </a:endParaRPr>
          </a:p>
          <a:p>
            <a:pPr marL="342900" indent="-342900">
              <a:spcAft>
                <a:spcPts val="1200"/>
              </a:spcAft>
              <a:buClr>
                <a:srgbClr val="FF0000"/>
              </a:buClr>
              <a:buAutoNum type="arabicPeriod"/>
            </a:pPr>
            <a:r>
              <a:rPr lang="ru-RU" sz="2000" b="1" i="0" dirty="0" err="1">
                <a:solidFill>
                  <a:schemeClr val="tx2"/>
                </a:solidFill>
                <a:ea typeface="Arial" charset="0"/>
              </a:rPr>
              <a:t>Нейропатия</a:t>
            </a:r>
            <a:r>
              <a:rPr lang="ru-RU" sz="2000" b="1" i="0" dirty="0">
                <a:solidFill>
                  <a:schemeClr val="tx2"/>
                </a:solidFill>
                <a:ea typeface="Arial" charset="0"/>
              </a:rPr>
              <a:t>- </a:t>
            </a:r>
            <a:r>
              <a:rPr lang="ru-RU" sz="1400" b="1" i="0" dirty="0">
                <a:solidFill>
                  <a:schemeClr val="tx2"/>
                </a:solidFill>
                <a:ea typeface="Arial" charset="0"/>
              </a:rPr>
              <a:t>около 50% больных  СД страдают  периферической </a:t>
            </a:r>
            <a:r>
              <a:rPr lang="ru-RU" sz="1400" b="1" i="0" dirty="0" err="1">
                <a:solidFill>
                  <a:schemeClr val="tx2"/>
                </a:solidFill>
                <a:ea typeface="Arial" charset="0"/>
              </a:rPr>
              <a:t>нейропатией</a:t>
            </a:r>
            <a:r>
              <a:rPr lang="ru-RU" sz="1400" b="1" i="0" dirty="0">
                <a:solidFill>
                  <a:schemeClr val="tx2"/>
                </a:solidFill>
                <a:ea typeface="Arial" charset="0"/>
              </a:rPr>
              <a:t>. 30% пациентов СД в возрасте старше 40 лет жалуются на нарушение чувствительности стоп.</a:t>
            </a:r>
          </a:p>
          <a:p>
            <a:pPr marL="342900" indent="-342900">
              <a:spcAft>
                <a:spcPts val="1200"/>
              </a:spcAft>
              <a:buClr>
                <a:srgbClr val="FF0000"/>
              </a:buClr>
              <a:buAutoNum type="arabicPeriod"/>
            </a:pPr>
            <a:r>
              <a:rPr lang="ru-RU" sz="1400" b="1" i="0" dirty="0">
                <a:solidFill>
                  <a:schemeClr val="tx2"/>
                </a:solidFill>
                <a:ea typeface="Arial" charset="0"/>
              </a:rPr>
              <a:t>ИНСУЛЬТ- у лиц с СД в 2-4 раза чаще развивается инсульт.</a:t>
            </a:r>
          </a:p>
          <a:p>
            <a:pPr marL="342900" indent="-342900">
              <a:spcAft>
                <a:spcPts val="1200"/>
              </a:spcAft>
              <a:buClr>
                <a:srgbClr val="FF0000"/>
              </a:buClr>
              <a:buAutoNum type="arabicPeriod"/>
            </a:pPr>
            <a:r>
              <a:rPr lang="ru-RU" sz="1400" b="1" i="0" dirty="0">
                <a:solidFill>
                  <a:schemeClr val="tx2"/>
                </a:solidFill>
                <a:ea typeface="Arial" charset="0"/>
              </a:rPr>
              <a:t>СЕРДЕЧНО-СОСУДИСТАЯ СИСТЕМА- У пациентов с СД в 4-6 раз чаще развиваются сердечно-сосудистые осложнения</a:t>
            </a:r>
          </a:p>
          <a:p>
            <a:pPr marL="342900" indent="-342900">
              <a:spcAft>
                <a:spcPts val="1200"/>
              </a:spcAft>
              <a:buClr>
                <a:srgbClr val="FF0000"/>
              </a:buClr>
              <a:buAutoNum type="arabicPeriod"/>
            </a:pPr>
            <a:r>
              <a:rPr lang="ru-RU" sz="1400" b="1" i="0" dirty="0">
                <a:solidFill>
                  <a:schemeClr val="tx2"/>
                </a:solidFill>
                <a:ea typeface="Arial" charset="0"/>
              </a:rPr>
              <a:t>ДИАБЕТИЧЕСКАЯ НЕФРОПАТИЯ- развивается у 25% больных СД через 10 лет после установления диагноз</a:t>
            </a:r>
          </a:p>
          <a:p>
            <a:pPr marL="342900" indent="-342900">
              <a:spcAft>
                <a:spcPts val="1200"/>
              </a:spcAft>
              <a:buClr>
                <a:srgbClr val="FF0000"/>
              </a:buClr>
              <a:buAutoNum type="arabicPeriod"/>
            </a:pPr>
            <a:r>
              <a:rPr lang="ru-RU" sz="1400" b="1" i="0" dirty="0">
                <a:solidFill>
                  <a:schemeClr val="tx2"/>
                </a:solidFill>
                <a:ea typeface="Arial" charset="0"/>
              </a:rPr>
              <a:t>ПОРАЖЕНИЕ ПЕРИФЕРИЧЕСКИХ СОСУДОВ- ампутация у больных СД бывает в 15 раз чаще</a:t>
            </a:r>
          </a:p>
          <a:p>
            <a:pPr marL="342900" indent="-342900">
              <a:spcAft>
                <a:spcPts val="1200"/>
              </a:spcAft>
              <a:buClr>
                <a:srgbClr val="FF0000"/>
              </a:buClr>
              <a:buAutoNum type="arabicPeriod"/>
            </a:pPr>
            <a:endParaRPr lang="ru-RU" sz="1400" b="1" i="0" dirty="0">
              <a:solidFill>
                <a:schemeClr val="tx2"/>
              </a:solidFill>
              <a:ea typeface="Arial" charset="0"/>
            </a:endParaRPr>
          </a:p>
        </p:txBody>
      </p:sp>
    </p:spTree>
    <p:extLst>
      <p:ext uri="{BB962C8B-B14F-4D97-AF65-F5344CB8AC3E}">
        <p14:creationId xmlns:p14="http://schemas.microsoft.com/office/powerpoint/2010/main" val="194863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064" y="258764"/>
            <a:ext cx="8759825" cy="6555641"/>
          </a:xfrm>
        </p:spPr>
        <p:txBody>
          <a:bodyPr/>
          <a:lstStyle/>
          <a:p>
            <a:r>
              <a:rPr lang="ru-RU" dirty="0"/>
              <a:t>ТРЕБОВАНИЯ К ФОРМУЛИРОВКЕ ДИАГНОЗА ПРИ САХАРНОМ ДИАБЕТЕ</a:t>
            </a:r>
            <a:br>
              <a:rPr lang="ru-RU" dirty="0"/>
            </a:br>
            <a:r>
              <a:rPr lang="ru-RU" dirty="0"/>
              <a:t>1. Сахарный диабет 1 типа (2типа) или Сахарный диабет вследствие (указать причину) или </a:t>
            </a:r>
            <a:r>
              <a:rPr lang="ru-RU" dirty="0" err="1"/>
              <a:t>Гестационный</a:t>
            </a:r>
            <a:r>
              <a:rPr lang="ru-RU" dirty="0"/>
              <a:t> сахарный диабет</a:t>
            </a:r>
            <a:br>
              <a:rPr lang="ru-RU" dirty="0"/>
            </a:br>
            <a:r>
              <a:rPr lang="ru-RU" dirty="0"/>
              <a:t>-</a:t>
            </a:r>
            <a:r>
              <a:rPr lang="ru-RU" sz="1400" dirty="0"/>
              <a:t>диабетические микроангиопатии:</a:t>
            </a:r>
            <a:br>
              <a:rPr lang="ru-RU" sz="1400" dirty="0"/>
            </a:br>
            <a:r>
              <a:rPr lang="ru-RU" sz="1400" dirty="0" err="1"/>
              <a:t>ретинопатия</a:t>
            </a:r>
            <a:r>
              <a:rPr lang="ru-RU" sz="1400" dirty="0"/>
              <a:t> (указать стадию на правом глазу, на левом глазу)</a:t>
            </a:r>
            <a:br>
              <a:rPr lang="ru-RU" sz="1400" dirty="0"/>
            </a:br>
            <a:r>
              <a:rPr lang="ru-RU" sz="1400" dirty="0"/>
              <a:t>состояние после </a:t>
            </a:r>
            <a:r>
              <a:rPr lang="ru-RU" sz="1400" dirty="0" err="1"/>
              <a:t>лазеркоагуляции</a:t>
            </a:r>
            <a:r>
              <a:rPr lang="ru-RU" sz="1400" dirty="0"/>
              <a:t> сетчатки или оперативного лечения (если проводилось) от …года-</a:t>
            </a:r>
            <a:br>
              <a:rPr lang="ru-RU" sz="1400" dirty="0"/>
            </a:br>
            <a:r>
              <a:rPr lang="ru-RU" sz="1400" dirty="0"/>
              <a:t>-нефропатия (указать стадию хронической </a:t>
            </a:r>
            <a:r>
              <a:rPr lang="ru-RU" sz="1400" dirty="0" err="1"/>
              <a:t>болени</a:t>
            </a:r>
            <a:r>
              <a:rPr lang="ru-RU" sz="1400" dirty="0"/>
              <a:t> почек и альбуминурии)</a:t>
            </a:r>
            <a:br>
              <a:rPr lang="ru-RU" sz="1400" dirty="0"/>
            </a:br>
            <a:r>
              <a:rPr lang="ru-RU" sz="1400" dirty="0"/>
              <a:t>Диабетическая </a:t>
            </a:r>
            <a:r>
              <a:rPr lang="ru-RU" sz="1400" dirty="0" err="1"/>
              <a:t>полинейропатия</a:t>
            </a:r>
            <a:r>
              <a:rPr lang="ru-RU" sz="1400" dirty="0"/>
              <a:t> (указать форму)</a:t>
            </a:r>
            <a:br>
              <a:rPr lang="ru-RU" sz="1400" dirty="0"/>
            </a:br>
            <a:r>
              <a:rPr lang="ru-RU" sz="1400" dirty="0"/>
              <a:t>Синдром диабетической стопы (указать форму)</a:t>
            </a:r>
            <a:br>
              <a:rPr lang="ru-RU" sz="1400" dirty="0"/>
            </a:br>
            <a:r>
              <a:rPr lang="ru-RU" sz="1400" dirty="0"/>
              <a:t>Диабетическая </a:t>
            </a:r>
            <a:r>
              <a:rPr lang="ru-RU" sz="1400" dirty="0" err="1"/>
              <a:t>нейроостеоартропатия</a:t>
            </a:r>
            <a:r>
              <a:rPr lang="ru-RU" sz="1400" dirty="0"/>
              <a:t> (указать стадию)</a:t>
            </a:r>
            <a:br>
              <a:rPr lang="ru-RU" sz="1400" dirty="0"/>
            </a:br>
            <a:r>
              <a:rPr lang="ru-RU" sz="1400" dirty="0"/>
              <a:t>Диабетические </a:t>
            </a:r>
            <a:r>
              <a:rPr lang="ru-RU" sz="1400" dirty="0" err="1"/>
              <a:t>макроангиопатии</a:t>
            </a:r>
            <a:br>
              <a:rPr lang="ru-RU" sz="1400" dirty="0"/>
            </a:br>
            <a:r>
              <a:rPr lang="ru-RU" sz="1400" dirty="0"/>
              <a:t>-ИБС (указать форму)</a:t>
            </a:r>
            <a:br>
              <a:rPr lang="ru-RU" sz="1400" dirty="0"/>
            </a:br>
            <a:r>
              <a:rPr lang="ru-RU" sz="1400" dirty="0" err="1"/>
              <a:t>Церебровасулярные</a:t>
            </a:r>
            <a:r>
              <a:rPr lang="ru-RU" sz="1400" dirty="0"/>
              <a:t> заболевания (указать какие)</a:t>
            </a:r>
            <a:br>
              <a:rPr lang="ru-RU" sz="1400" dirty="0"/>
            </a:br>
            <a:r>
              <a:rPr lang="ru-RU" sz="1400" dirty="0"/>
              <a:t>-Заболевания артерий нижних конечностей (указать критическую ишемию)</a:t>
            </a:r>
            <a:br>
              <a:rPr lang="ru-RU" sz="1400" dirty="0"/>
            </a:br>
            <a:r>
              <a:rPr lang="ru-RU" sz="1400" dirty="0"/>
              <a:t>-Сопутствующие заболевания в том числе:</a:t>
            </a:r>
            <a:br>
              <a:rPr lang="ru-RU" sz="1400" dirty="0"/>
            </a:br>
            <a:r>
              <a:rPr lang="ru-RU" sz="1400" dirty="0"/>
              <a:t>Ожирение (указать степень)</a:t>
            </a:r>
            <a:br>
              <a:rPr lang="ru-RU" sz="1400" dirty="0"/>
            </a:br>
            <a:r>
              <a:rPr lang="ru-RU" sz="1400" dirty="0"/>
              <a:t>Артериальная гипертензия (указать степень,, риск сердечно-сосудистых осложнений)</a:t>
            </a:r>
            <a:br>
              <a:rPr lang="ru-RU" sz="1400" dirty="0"/>
            </a:br>
            <a:r>
              <a:rPr lang="ru-RU" sz="1400" dirty="0"/>
              <a:t>-</a:t>
            </a:r>
            <a:r>
              <a:rPr lang="ru-RU" sz="1400" dirty="0" err="1"/>
              <a:t>Дислипидемия</a:t>
            </a:r>
            <a:br>
              <a:rPr lang="ru-RU" sz="1400" dirty="0"/>
            </a:br>
            <a:r>
              <a:rPr lang="ru-RU" sz="1400" dirty="0"/>
              <a:t>Хроническая сердечная </a:t>
            </a:r>
            <a:r>
              <a:rPr lang="ru-RU" sz="1400" dirty="0" err="1"/>
              <a:t>недостаточночть</a:t>
            </a:r>
            <a:r>
              <a:rPr lang="ru-RU" sz="1400" dirty="0"/>
              <a:t> (указать функциональный класс)</a:t>
            </a:r>
            <a:br>
              <a:rPr lang="ru-RU" sz="1400" dirty="0"/>
            </a:br>
            <a:r>
              <a:rPr lang="ru-RU" sz="1400" dirty="0"/>
              <a:t>Неалкогольная жировая болезнь печени (указать форму)</a:t>
            </a:r>
            <a:br>
              <a:rPr lang="ru-RU" sz="1400" dirty="0"/>
            </a:br>
            <a:br>
              <a:rPr lang="ru-RU" sz="1400" dirty="0"/>
            </a:br>
            <a:r>
              <a:rPr lang="ru-RU" sz="1400" dirty="0"/>
              <a:t>!!!! Понятие тяжести СД в формулировке диагноза исключено. Тяжесть СД определяется наличием осложнений, характеристика которого указана в диагнозе.</a:t>
            </a:r>
            <a:br>
              <a:rPr lang="ru-RU" sz="1400" dirty="0"/>
            </a:br>
            <a:r>
              <a:rPr lang="ru-RU" sz="1400" dirty="0"/>
              <a:t>!!!!! В связи с введением индивидуализированных целей терапии понятия компенсации, </a:t>
            </a:r>
            <a:r>
              <a:rPr lang="ru-RU" sz="1400" dirty="0" err="1"/>
              <a:t>субкомпенсации</a:t>
            </a:r>
            <a:r>
              <a:rPr lang="ru-RU" sz="1400" dirty="0"/>
              <a:t> и декомпенсации ф формулировке диагноза СД не целесообразна.</a:t>
            </a:r>
            <a:br>
              <a:rPr lang="ru-RU" sz="1400" dirty="0"/>
            </a:br>
            <a:r>
              <a:rPr lang="ru-RU" sz="1400" dirty="0">
                <a:solidFill>
                  <a:srgbClr val="FF0000"/>
                </a:solidFill>
              </a:rPr>
              <a:t>После полной формулировки диагноза следует указать индивидуальный целевой уровень гликемического контроля.</a:t>
            </a:r>
            <a:br>
              <a:rPr lang="ru-RU" sz="1400" dirty="0">
                <a:solidFill>
                  <a:srgbClr val="FF0000"/>
                </a:solidFill>
              </a:rPr>
            </a:br>
            <a:endParaRPr lang="ru-RU" sz="1400" dirty="0">
              <a:solidFill>
                <a:srgbClr val="FF0000"/>
              </a:solidFill>
            </a:endParaRPr>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27</a:t>
            </a:fld>
            <a:endParaRPr lang="en-US" dirty="0"/>
          </a:p>
        </p:txBody>
      </p:sp>
    </p:spTree>
    <p:extLst>
      <p:ext uri="{BB962C8B-B14F-4D97-AF65-F5344CB8AC3E}">
        <p14:creationId xmlns:p14="http://schemas.microsoft.com/office/powerpoint/2010/main" val="1154383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064" y="258764"/>
            <a:ext cx="8759825" cy="6253161"/>
          </a:xfrm>
        </p:spPr>
        <p:txBody>
          <a:bodyPr/>
          <a:lstStyle/>
          <a:p>
            <a:pPr algn="ctr">
              <a:spcAft>
                <a:spcPts val="1200"/>
              </a:spcAft>
            </a:pPr>
            <a:r>
              <a:rPr lang="ru-RU" sz="2000" dirty="0">
                <a:solidFill>
                  <a:schemeClr val="tx1"/>
                </a:solidFill>
              </a:rPr>
              <a:t>ИНДИВИДУАЛЬНЫЕ ЦЕЛИ ЛЕЧЕНИЯ ПО УРОВНЮ </a:t>
            </a:r>
            <a:r>
              <a:rPr lang="en-US" sz="2000" dirty="0">
                <a:solidFill>
                  <a:schemeClr val="tx1"/>
                </a:solidFill>
              </a:rPr>
              <a:t>HbA1c</a:t>
            </a:r>
            <a:br>
              <a:rPr lang="ru-RU" sz="2000" dirty="0">
                <a:solidFill>
                  <a:schemeClr val="tx1"/>
                </a:solidFill>
              </a:rPr>
            </a:br>
            <a:r>
              <a:rPr lang="ru-RU" sz="2400" dirty="0">
                <a:solidFill>
                  <a:schemeClr val="tx1"/>
                </a:solidFill>
              </a:rPr>
              <a:t>критерии компенсации </a:t>
            </a:r>
            <a:br>
              <a:rPr lang="ru-RU" sz="2400" dirty="0">
                <a:solidFill>
                  <a:srgbClr val="00B050"/>
                </a:solidFill>
              </a:rPr>
            </a:br>
            <a:r>
              <a:rPr lang="ru-RU" sz="1800" dirty="0">
                <a:solidFill>
                  <a:schemeClr val="tx1"/>
                </a:solidFill>
              </a:rPr>
              <a:t>достигать целевого уровня нужно в течение нескольких месяцев в избежание гипогликемий прогрессирования </a:t>
            </a:r>
            <a:r>
              <a:rPr lang="ru-RU" sz="1800" dirty="0" err="1">
                <a:solidFill>
                  <a:schemeClr val="tx1"/>
                </a:solidFill>
              </a:rPr>
              <a:t>ретинопатии</a:t>
            </a:r>
            <a:r>
              <a:rPr lang="ru-RU" sz="1800" dirty="0">
                <a:solidFill>
                  <a:schemeClr val="tx1"/>
                </a:solidFill>
              </a:rPr>
              <a:t> и  других осложнений (СД 1  типа) или повышения сердечно-сосудистого риска (СД 2типа)</a:t>
            </a:r>
            <a:br>
              <a:rPr lang="ru-RU" sz="1800" dirty="0">
                <a:solidFill>
                  <a:srgbClr val="00B050"/>
                </a:solidFill>
              </a:rPr>
            </a:br>
            <a:r>
              <a:rPr lang="en-US" sz="2000" dirty="0">
                <a:solidFill>
                  <a:srgbClr val="FF0000"/>
                </a:solidFill>
              </a:rPr>
              <a:t>HbA1c</a:t>
            </a:r>
            <a:r>
              <a:rPr lang="ru-RU" sz="2000" dirty="0">
                <a:solidFill>
                  <a:srgbClr val="FF0000"/>
                </a:solidFill>
              </a:rPr>
              <a:t> ‹7,0%</a:t>
            </a:r>
            <a:br>
              <a:rPr lang="ru-RU" sz="2000" dirty="0">
                <a:solidFill>
                  <a:srgbClr val="FF0000"/>
                </a:solidFill>
              </a:rPr>
            </a:br>
            <a:r>
              <a:rPr lang="ru-RU" sz="1600" dirty="0"/>
              <a:t>- больные СД 1 типа, у которых достижение </a:t>
            </a:r>
            <a:r>
              <a:rPr lang="en-US" sz="1600" dirty="0">
                <a:solidFill>
                  <a:srgbClr val="00B050"/>
                </a:solidFill>
              </a:rPr>
              <a:t>HbA1c</a:t>
            </a:r>
            <a:r>
              <a:rPr lang="ru-RU" sz="1600" dirty="0">
                <a:solidFill>
                  <a:srgbClr val="00B050"/>
                </a:solidFill>
              </a:rPr>
              <a:t> </a:t>
            </a:r>
            <a:r>
              <a:rPr lang="ru-RU" sz="1600" dirty="0"/>
              <a:t>‹6,5% связано с повышенным риском гипогликемии</a:t>
            </a:r>
            <a:br>
              <a:rPr lang="ru-RU" sz="1600" dirty="0"/>
            </a:br>
            <a:r>
              <a:rPr lang="ru-RU" sz="1600" dirty="0"/>
              <a:t>- пациенты в возрасте старше 65 лет с ожидаемой продолжительностью жизни более 10 лет, у которых компенсацию следует достигать постепенно</a:t>
            </a:r>
            <a:br>
              <a:rPr lang="ru-RU" sz="1600" dirty="0"/>
            </a:br>
            <a:br>
              <a:rPr lang="ru-RU" sz="1600" dirty="0"/>
            </a:br>
            <a:r>
              <a:rPr lang="en-US" sz="1600" dirty="0">
                <a:solidFill>
                  <a:srgbClr val="FF0000"/>
                </a:solidFill>
              </a:rPr>
              <a:t>HbA1c</a:t>
            </a:r>
            <a:r>
              <a:rPr lang="ru-RU" sz="1600" dirty="0">
                <a:solidFill>
                  <a:srgbClr val="FF0000"/>
                </a:solidFill>
              </a:rPr>
              <a:t> ‹6 %  </a:t>
            </a:r>
            <a:r>
              <a:rPr lang="ru-RU" sz="1600" dirty="0"/>
              <a:t>– у женщин во 2 3 триместрах беременности</a:t>
            </a:r>
            <a:br>
              <a:rPr lang="ru-RU" sz="1600" dirty="0"/>
            </a:br>
            <a:br>
              <a:rPr lang="ru-RU" sz="1600" dirty="0"/>
            </a:br>
            <a:r>
              <a:rPr lang="en-US" sz="1600" dirty="0">
                <a:solidFill>
                  <a:srgbClr val="FF0000"/>
                </a:solidFill>
              </a:rPr>
              <a:t>HbA1c</a:t>
            </a:r>
            <a:r>
              <a:rPr lang="ru-RU" sz="1600" dirty="0">
                <a:solidFill>
                  <a:srgbClr val="FF0000"/>
                </a:solidFill>
              </a:rPr>
              <a:t> ‹6,5% </a:t>
            </a:r>
            <a:r>
              <a:rPr lang="ru-RU" sz="1600" dirty="0"/>
              <a:t>(гликемия натощак 44-6,1 </a:t>
            </a:r>
            <a:r>
              <a:rPr lang="ru-RU" sz="1600" dirty="0" err="1"/>
              <a:t>ммоль</a:t>
            </a:r>
            <a:r>
              <a:rPr lang="ru-RU" sz="1600" dirty="0"/>
              <a:t>/л, ч/з 2 часа после приема пищи ‹7,8)</a:t>
            </a:r>
            <a:br>
              <a:rPr lang="ru-RU" sz="1600" dirty="0"/>
            </a:br>
            <a:r>
              <a:rPr lang="ru-RU" sz="1600" dirty="0"/>
              <a:t>-  больные СД 1 типа, у которых достижение </a:t>
            </a:r>
            <a:r>
              <a:rPr lang="en-US" sz="1600" dirty="0">
                <a:solidFill>
                  <a:srgbClr val="00B050"/>
                </a:solidFill>
              </a:rPr>
              <a:t>HbA1c</a:t>
            </a:r>
            <a:r>
              <a:rPr lang="ru-RU" sz="1600" dirty="0">
                <a:solidFill>
                  <a:srgbClr val="00B050"/>
                </a:solidFill>
              </a:rPr>
              <a:t> </a:t>
            </a:r>
            <a:r>
              <a:rPr lang="ru-RU" sz="1600" dirty="0"/>
              <a:t>‹6,5% не связано с повышенным риском гипогликемии  и ухудшением качества жизни</a:t>
            </a:r>
            <a:br>
              <a:rPr lang="ru-RU" sz="1600" dirty="0"/>
            </a:br>
            <a:r>
              <a:rPr lang="ru-RU" sz="1600" dirty="0"/>
              <a:t>-при непродолжительном анамнезе СД 2 типа</a:t>
            </a:r>
            <a:br>
              <a:rPr lang="ru-RU" sz="1600" dirty="0"/>
            </a:br>
            <a:r>
              <a:rPr lang="ru-RU" sz="1600" dirty="0"/>
              <a:t>-у детей и подростков</a:t>
            </a:r>
            <a:br>
              <a:rPr lang="ru-RU" sz="1600" dirty="0"/>
            </a:br>
            <a:br>
              <a:rPr lang="ru-RU" sz="1600" dirty="0"/>
            </a:br>
            <a:r>
              <a:rPr lang="en-US" sz="1600" dirty="0">
                <a:solidFill>
                  <a:srgbClr val="FF0000"/>
                </a:solidFill>
              </a:rPr>
              <a:t>HbA1c</a:t>
            </a:r>
            <a:r>
              <a:rPr lang="ru-RU" sz="1600" dirty="0">
                <a:solidFill>
                  <a:srgbClr val="FF0000"/>
                </a:solidFill>
              </a:rPr>
              <a:t> ‹8,0% </a:t>
            </a:r>
            <a:br>
              <a:rPr lang="ru-RU" sz="1600" dirty="0">
                <a:solidFill>
                  <a:srgbClr val="002060"/>
                </a:solidFill>
              </a:rPr>
            </a:br>
            <a:r>
              <a:rPr lang="ru-RU" sz="1600" dirty="0">
                <a:solidFill>
                  <a:srgbClr val="002060"/>
                </a:solidFill>
              </a:rPr>
              <a:t>- у больных пожилого возраста, с запущенным многолетним диабетом и </a:t>
            </a:r>
            <a:r>
              <a:rPr lang="ru-RU" sz="1600" dirty="0" err="1">
                <a:solidFill>
                  <a:srgbClr val="002060"/>
                </a:solidFill>
              </a:rPr>
              <a:t>макроангиопатией</a:t>
            </a:r>
            <a:r>
              <a:rPr lang="ru-RU" sz="1600" dirty="0">
                <a:solidFill>
                  <a:srgbClr val="002060"/>
                </a:solidFill>
              </a:rPr>
              <a:t> (перенесенным инфарктом миокарда или инсультом и/или тяжелыми сопутствующими заболеваниями</a:t>
            </a:r>
            <a:br>
              <a:rPr lang="ru-RU" sz="1600" dirty="0">
                <a:solidFill>
                  <a:srgbClr val="FF0000"/>
                </a:solidFill>
              </a:rPr>
            </a:br>
            <a:br>
              <a:rPr lang="ru-RU" sz="1600" dirty="0"/>
            </a:br>
            <a:br>
              <a:rPr lang="ru-RU" sz="1600" dirty="0"/>
            </a:br>
            <a:br>
              <a:rPr lang="ru-RU" sz="1600" dirty="0"/>
            </a:br>
            <a:br>
              <a:rPr lang="ru-RU" sz="1600" dirty="0"/>
            </a:br>
            <a:br>
              <a:rPr lang="ru-RU" sz="1600" dirty="0"/>
            </a:br>
            <a:br>
              <a:rPr lang="ru-RU" sz="2000" dirty="0"/>
            </a:br>
            <a:br>
              <a:rPr lang="ru-RU" sz="2000" dirty="0"/>
            </a:br>
            <a:br>
              <a:rPr lang="ru-RU" sz="2000" dirty="0"/>
            </a:br>
            <a:br>
              <a:rPr lang="ru-RU" sz="2000" dirty="0"/>
            </a:br>
            <a:br>
              <a:rPr lang="ru-RU" sz="2000" dirty="0"/>
            </a:br>
            <a:br>
              <a:rPr lang="ru-RU" sz="2000" dirty="0"/>
            </a:br>
            <a:br>
              <a:rPr lang="en-US" sz="2000" dirty="0">
                <a:solidFill>
                  <a:srgbClr val="00B050"/>
                </a:solidFill>
              </a:rPr>
            </a:br>
            <a:br>
              <a:rPr lang="ru-RU" sz="2000" dirty="0">
                <a:solidFill>
                  <a:srgbClr val="00B050"/>
                </a:solidFill>
              </a:rPr>
            </a:br>
            <a:br>
              <a:rPr lang="en-US" sz="2000" dirty="0">
                <a:solidFill>
                  <a:srgbClr val="00B050"/>
                </a:solidFill>
              </a:rPr>
            </a:br>
            <a:br>
              <a:rPr lang="ru-RU" sz="2000" dirty="0"/>
            </a:br>
            <a:endParaRPr lang="ru-RU" dirty="0"/>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28</a:t>
            </a:fld>
            <a:endParaRPr lang="en-US" dirty="0"/>
          </a:p>
        </p:txBody>
      </p:sp>
    </p:spTree>
    <p:extLst>
      <p:ext uri="{BB962C8B-B14F-4D97-AF65-F5344CB8AC3E}">
        <p14:creationId xmlns:p14="http://schemas.microsoft.com/office/powerpoint/2010/main" val="3042646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064" y="258764"/>
            <a:ext cx="8759825" cy="477054"/>
          </a:xfrm>
        </p:spPr>
        <p:txBody>
          <a:bodyPr/>
          <a:lstStyle/>
          <a:p>
            <a:r>
              <a:rPr lang="ru-RU" dirty="0"/>
              <a:t>Алгоритм индивидуализированного выбора целей терапии по</a:t>
            </a:r>
            <a:r>
              <a:rPr lang="en-US" sz="2000" dirty="0">
                <a:solidFill>
                  <a:srgbClr val="FF0000"/>
                </a:solidFill>
              </a:rPr>
              <a:t> HbA1c</a:t>
            </a:r>
            <a:r>
              <a:rPr lang="ru-RU" sz="1100" dirty="0">
                <a:solidFill>
                  <a:srgbClr val="FF0000"/>
                </a:solidFill>
              </a:rPr>
              <a:t>(1,2)</a:t>
            </a:r>
            <a:br>
              <a:rPr lang="ru-RU" sz="1100" dirty="0">
                <a:solidFill>
                  <a:srgbClr val="FF0000"/>
                </a:solidFill>
              </a:rPr>
            </a:br>
            <a:endParaRPr lang="ru-RU" sz="1100" dirty="0"/>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29</a:t>
            </a:fld>
            <a:endParaRPr lang="en-US" dirty="0"/>
          </a:p>
        </p:txBody>
      </p:sp>
      <p:graphicFrame>
        <p:nvGraphicFramePr>
          <p:cNvPr id="5" name="Таблица 4"/>
          <p:cNvGraphicFramePr>
            <a:graphicFrameLocks noGrp="1"/>
          </p:cNvGraphicFramePr>
          <p:nvPr>
            <p:extLst>
              <p:ext uri="{D42A27DB-BD31-4B8C-83A1-F6EECF244321}">
                <p14:modId xmlns:p14="http://schemas.microsoft.com/office/powerpoint/2010/main" val="928628363"/>
              </p:ext>
            </p:extLst>
          </p:nvPr>
        </p:nvGraphicFramePr>
        <p:xfrm>
          <a:off x="171448" y="708659"/>
          <a:ext cx="7955283" cy="5819776"/>
        </p:xfrm>
        <a:graphic>
          <a:graphicData uri="http://schemas.openxmlformats.org/drawingml/2006/table">
            <a:tbl>
              <a:tblPr firstRow="1" bandRow="1">
                <a:tableStyleId>{5C22544A-7EE6-4342-B048-85BDC9FD1C3A}</a:tableStyleId>
              </a:tblPr>
              <a:tblGrid>
                <a:gridCol w="1805942">
                  <a:extLst>
                    <a:ext uri="{9D8B030D-6E8A-4147-A177-3AD203B41FA5}">
                      <a16:colId xmlns:a16="http://schemas.microsoft.com/office/drawing/2014/main" val="20000"/>
                    </a:ext>
                  </a:extLst>
                </a:gridCol>
                <a:gridCol w="971550">
                  <a:extLst>
                    <a:ext uri="{9D8B030D-6E8A-4147-A177-3AD203B41FA5}">
                      <a16:colId xmlns:a16="http://schemas.microsoft.com/office/drawing/2014/main" val="20001"/>
                    </a:ext>
                  </a:extLst>
                </a:gridCol>
                <a:gridCol w="788670">
                  <a:extLst>
                    <a:ext uri="{9D8B030D-6E8A-4147-A177-3AD203B41FA5}">
                      <a16:colId xmlns:a16="http://schemas.microsoft.com/office/drawing/2014/main" val="20002"/>
                    </a:ext>
                  </a:extLst>
                </a:gridCol>
                <a:gridCol w="979714">
                  <a:extLst>
                    <a:ext uri="{9D8B030D-6E8A-4147-A177-3AD203B41FA5}">
                      <a16:colId xmlns:a16="http://schemas.microsoft.com/office/drawing/2014/main" val="20003"/>
                    </a:ext>
                  </a:extLst>
                </a:gridCol>
                <a:gridCol w="1136469">
                  <a:extLst>
                    <a:ext uri="{9D8B030D-6E8A-4147-A177-3AD203B41FA5}">
                      <a16:colId xmlns:a16="http://schemas.microsoft.com/office/drawing/2014/main" val="20004"/>
                    </a:ext>
                  </a:extLst>
                </a:gridCol>
                <a:gridCol w="1136469">
                  <a:extLst>
                    <a:ext uri="{9D8B030D-6E8A-4147-A177-3AD203B41FA5}">
                      <a16:colId xmlns:a16="http://schemas.microsoft.com/office/drawing/2014/main" val="20005"/>
                    </a:ext>
                  </a:extLst>
                </a:gridCol>
                <a:gridCol w="1136469">
                  <a:extLst>
                    <a:ext uri="{9D8B030D-6E8A-4147-A177-3AD203B41FA5}">
                      <a16:colId xmlns:a16="http://schemas.microsoft.com/office/drawing/2014/main" val="20006"/>
                    </a:ext>
                  </a:extLst>
                </a:gridCol>
              </a:tblGrid>
              <a:tr h="365761">
                <a:tc rowSpan="3">
                  <a:txBody>
                    <a:bodyPr/>
                    <a:lstStyle/>
                    <a:p>
                      <a:r>
                        <a:rPr lang="ru-RU" sz="1200" dirty="0">
                          <a:solidFill>
                            <a:schemeClr val="tx1"/>
                          </a:solidFill>
                        </a:rPr>
                        <a:t>Клинические характеристики</a:t>
                      </a:r>
                    </a:p>
                  </a:txBody>
                  <a:tcPr/>
                </a:tc>
                <a:tc rowSpan="3">
                  <a:txBody>
                    <a:bodyPr/>
                    <a:lstStyle/>
                    <a:p>
                      <a:r>
                        <a:rPr lang="ru-RU" sz="1200" dirty="0">
                          <a:solidFill>
                            <a:schemeClr val="tx1"/>
                          </a:solidFill>
                        </a:rPr>
                        <a:t>Молодой возраст</a:t>
                      </a:r>
                    </a:p>
                  </a:txBody>
                  <a:tcPr/>
                </a:tc>
                <a:tc>
                  <a:txBody>
                    <a:bodyPr/>
                    <a:lstStyle/>
                    <a:p>
                      <a:endParaRPr lang="ru-RU" sz="1200" dirty="0">
                        <a:solidFill>
                          <a:schemeClr val="tx1"/>
                        </a:solidFill>
                      </a:endParaRP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gridSpan="4">
                  <a:txBody>
                    <a:bodyPr/>
                    <a:lstStyle/>
                    <a:p>
                      <a:r>
                        <a:rPr lang="ru-RU" sz="1200" dirty="0">
                          <a:solidFill>
                            <a:schemeClr val="tx1"/>
                          </a:solidFill>
                        </a:rPr>
                        <a:t>Пожилой возраст</a:t>
                      </a:r>
                    </a:p>
                  </a:txBody>
                  <a:tcP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94335">
                <a:tc vMerge="1">
                  <a:txBody>
                    <a:bodyPr/>
                    <a:lstStyle/>
                    <a:p>
                      <a:endParaRPr lang="ru-RU"/>
                    </a:p>
                  </a:txBody>
                  <a:tcPr/>
                </a:tc>
                <a:tc vMerge="1">
                  <a:txBody>
                    <a:bodyPr/>
                    <a:lstStyle/>
                    <a:p>
                      <a:endParaRPr lang="ru-RU"/>
                    </a:p>
                  </a:txBody>
                  <a:tcPr/>
                </a:tc>
                <a:tc rowSpan="2">
                  <a:txBody>
                    <a:bodyPr/>
                    <a:lstStyle/>
                    <a:p>
                      <a:r>
                        <a:rPr lang="ru-RU" sz="1200" b="1" dirty="0">
                          <a:solidFill>
                            <a:schemeClr val="tx1"/>
                          </a:solidFill>
                        </a:rPr>
                        <a:t>Средний возраст</a:t>
                      </a:r>
                    </a:p>
                  </a:txBody>
                  <a:tcPr>
                    <a:lnT w="12700" cap="flat" cmpd="sng" algn="ctr">
                      <a:noFill/>
                      <a:prstDash val="solid"/>
                      <a:round/>
                      <a:headEnd type="none" w="med" len="med"/>
                      <a:tailEnd type="none" w="med" len="med"/>
                    </a:lnT>
                  </a:tcPr>
                </a:tc>
                <a:tc rowSpan="2">
                  <a:txBody>
                    <a:bodyPr/>
                    <a:lstStyle/>
                    <a:p>
                      <a:r>
                        <a:rPr lang="ru-RU" sz="1200" b="1" dirty="0">
                          <a:solidFill>
                            <a:schemeClr val="tx1"/>
                          </a:solidFill>
                        </a:rPr>
                        <a:t>Функционально не зависимые</a:t>
                      </a:r>
                    </a:p>
                  </a:txBody>
                  <a:tcPr>
                    <a:lnT w="12700" cap="flat" cmpd="sng" algn="ctr">
                      <a:noFill/>
                      <a:prstDash val="solid"/>
                      <a:round/>
                      <a:headEnd type="none" w="med" len="med"/>
                      <a:tailEnd type="none" w="med" len="med"/>
                    </a:lnT>
                  </a:tcPr>
                </a:tc>
                <a:tc gridSpan="3">
                  <a:txBody>
                    <a:bodyPr/>
                    <a:lstStyle/>
                    <a:p>
                      <a:r>
                        <a:rPr lang="ru-RU" sz="1200" b="1" dirty="0">
                          <a:solidFill>
                            <a:schemeClr val="tx1"/>
                          </a:solidFill>
                        </a:rPr>
                        <a:t>Функционально зависимые</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94335">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r>
                        <a:rPr lang="ru-RU" sz="1200" b="1" dirty="0">
                          <a:solidFill>
                            <a:schemeClr val="tx1"/>
                          </a:solidFill>
                        </a:rPr>
                        <a:t>Без старческой астении и/или деменции</a:t>
                      </a:r>
                    </a:p>
                  </a:txBody>
                  <a:tcPr>
                    <a:lnT w="12700" cap="flat" cmpd="sng" algn="ctr">
                      <a:solidFill>
                        <a:schemeClr val="tx1"/>
                      </a:solidFill>
                      <a:prstDash val="solid"/>
                      <a:round/>
                      <a:headEnd type="none" w="med" len="med"/>
                      <a:tailEnd type="none" w="med" len="med"/>
                    </a:lnT>
                  </a:tcPr>
                </a:tc>
                <a:tc>
                  <a:txBody>
                    <a:bodyPr/>
                    <a:lstStyle/>
                    <a:p>
                      <a:r>
                        <a:rPr lang="ru-RU" sz="1200" b="1" dirty="0">
                          <a:solidFill>
                            <a:schemeClr val="tx1"/>
                          </a:solidFill>
                        </a:rPr>
                        <a:t>Старческая астения и/или деменция</a:t>
                      </a:r>
                    </a:p>
                  </a:txBody>
                  <a:tcPr>
                    <a:lnT w="12700" cap="flat" cmpd="sng" algn="ctr">
                      <a:solidFill>
                        <a:schemeClr val="tx1"/>
                      </a:solidFill>
                      <a:prstDash val="solid"/>
                      <a:round/>
                      <a:headEnd type="none" w="med" len="med"/>
                      <a:tailEnd type="none" w="med" len="med"/>
                    </a:lnT>
                  </a:tcPr>
                </a:tc>
                <a:tc>
                  <a:txBody>
                    <a:bodyPr/>
                    <a:lstStyle/>
                    <a:p>
                      <a:r>
                        <a:rPr lang="ru-RU" sz="1200" b="1" dirty="0">
                          <a:solidFill>
                            <a:schemeClr val="tx1"/>
                          </a:solidFill>
                        </a:rPr>
                        <a:t>Завершающий этап жизни</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591056">
                <a:tc>
                  <a:txBody>
                    <a:bodyPr/>
                    <a:lstStyle/>
                    <a:p>
                      <a:r>
                        <a:rPr lang="ru-RU" sz="1200" dirty="0"/>
                        <a:t>Нет атеросклеротических</a:t>
                      </a:r>
                      <a:r>
                        <a:rPr lang="ru-RU" sz="1200" baseline="0" dirty="0"/>
                        <a:t> сердечно-сосудистых заболеваний (3)</a:t>
                      </a:r>
                      <a:r>
                        <a:rPr lang="en-US" sz="1200" baseline="0" dirty="0"/>
                        <a:t>⃰⃰</a:t>
                      </a:r>
                      <a:r>
                        <a:rPr lang="ru-RU" sz="1200" baseline="0" dirty="0"/>
                        <a:t> и/или риска тяжелой гипогликемии (4)</a:t>
                      </a:r>
                      <a:endParaRPr lang="ru-RU" sz="1200" dirty="0"/>
                    </a:p>
                  </a:txBody>
                  <a:tcPr/>
                </a:tc>
                <a:tc>
                  <a:txBody>
                    <a:bodyPr/>
                    <a:lstStyle/>
                    <a:p>
                      <a:endParaRPr lang="ru-RU" dirty="0"/>
                    </a:p>
                    <a:p>
                      <a:endParaRPr lang="ru-RU" dirty="0"/>
                    </a:p>
                    <a:p>
                      <a:r>
                        <a:rPr lang="ru-RU" sz="1800" dirty="0">
                          <a:solidFill>
                            <a:srgbClr val="FF0000"/>
                          </a:solidFill>
                        </a:rPr>
                        <a:t>‹6,5% </a:t>
                      </a:r>
                      <a:endParaRPr lang="ru-RU" dirty="0"/>
                    </a:p>
                  </a:txBody>
                  <a:tcPr/>
                </a:tc>
                <a:tc>
                  <a:txBody>
                    <a:bodyPr/>
                    <a:lstStyle/>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sz="1800" dirty="0">
                          <a:solidFill>
                            <a:srgbClr val="FF0000"/>
                          </a:solidFill>
                        </a:rPr>
                        <a:t>‹7,0% </a:t>
                      </a:r>
                      <a:endParaRPr lang="ru-RU" dirty="0"/>
                    </a:p>
                    <a:p>
                      <a:endParaRPr lang="ru-RU" dirty="0"/>
                    </a:p>
                  </a:txBody>
                  <a:tcPr/>
                </a:tc>
                <a:tc>
                  <a:txBody>
                    <a:bodyPr/>
                    <a:lstStyle/>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sz="1800" dirty="0">
                          <a:solidFill>
                            <a:srgbClr val="FF0000"/>
                          </a:solidFill>
                        </a:rPr>
                        <a:t>‹7,5% </a:t>
                      </a:r>
                      <a:endParaRPr lang="ru-RU" dirty="0"/>
                    </a:p>
                    <a:p>
                      <a:endParaRPr lang="ru-RU" dirty="0"/>
                    </a:p>
                  </a:txBody>
                  <a:tcPr/>
                </a:tc>
                <a:tc rowSpan="2">
                  <a:txBody>
                    <a:bodyPr/>
                    <a:lstStyle/>
                    <a:p>
                      <a:endParaRPr lang="ru-RU" dirty="0"/>
                    </a:p>
                    <a:p>
                      <a:endParaRPr lang="ru-RU" dirty="0"/>
                    </a:p>
                    <a:p>
                      <a:endParaRPr lang="ru-RU" dirty="0"/>
                    </a:p>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sz="1800" dirty="0">
                          <a:solidFill>
                            <a:srgbClr val="FF0000"/>
                          </a:solidFill>
                        </a:rPr>
                        <a:t>‹8,0% </a:t>
                      </a:r>
                      <a:endParaRPr lang="ru-RU" dirty="0"/>
                    </a:p>
                    <a:p>
                      <a:endParaRPr lang="ru-RU" dirty="0"/>
                    </a:p>
                  </a:txBody>
                  <a:tcPr/>
                </a:tc>
                <a:tc rowSpan="2">
                  <a:txBody>
                    <a:bodyPr/>
                    <a:lstStyle/>
                    <a:p>
                      <a:endParaRPr lang="ru-RU" dirty="0"/>
                    </a:p>
                    <a:p>
                      <a:endParaRPr lang="ru-RU" dirty="0"/>
                    </a:p>
                    <a:p>
                      <a:endParaRPr lang="ru-RU" dirty="0"/>
                    </a:p>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sz="1800" dirty="0">
                          <a:solidFill>
                            <a:srgbClr val="FF0000"/>
                          </a:solidFill>
                        </a:rPr>
                        <a:t>‹8,5% </a:t>
                      </a:r>
                      <a:endParaRPr lang="ru-RU" dirty="0"/>
                    </a:p>
                    <a:p>
                      <a:endParaRPr lang="ru-RU" dirty="0"/>
                    </a:p>
                  </a:txBody>
                  <a:tcPr/>
                </a:tc>
                <a:tc rowSpan="2">
                  <a:txBody>
                    <a:bodyPr/>
                    <a:lstStyle/>
                    <a:p>
                      <a:endParaRPr lang="ru-RU" sz="1400" dirty="0"/>
                    </a:p>
                    <a:p>
                      <a:endParaRPr lang="ru-RU" sz="1400" dirty="0"/>
                    </a:p>
                    <a:p>
                      <a:endParaRPr lang="ru-RU" sz="1400" dirty="0"/>
                    </a:p>
                    <a:p>
                      <a:endParaRPr lang="ru-RU" sz="1400" dirty="0"/>
                    </a:p>
                    <a:p>
                      <a:r>
                        <a:rPr lang="ru-RU" sz="1400" dirty="0"/>
                        <a:t>Избегать</a:t>
                      </a:r>
                    </a:p>
                    <a:p>
                      <a:r>
                        <a:rPr lang="ru-RU" sz="1400" dirty="0"/>
                        <a:t>Гипогликемии и</a:t>
                      </a:r>
                      <a:r>
                        <a:rPr lang="ru-RU" sz="1400" baseline="0" dirty="0"/>
                        <a:t> симптомов гипергликемии</a:t>
                      </a:r>
                      <a:endParaRPr lang="ru-RU" sz="1400" dirty="0"/>
                    </a:p>
                  </a:txBody>
                  <a:tcPr/>
                </a:tc>
                <a:extLst>
                  <a:ext uri="{0D108BD9-81ED-4DB2-BD59-A6C34878D82A}">
                    <a16:rowId xmlns:a16="http://schemas.microsoft.com/office/drawing/2014/main" val="10003"/>
                  </a:ext>
                </a:extLst>
              </a:tr>
              <a:tr h="591056">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200" dirty="0"/>
                        <a:t>Есть  атеросклеротические</a:t>
                      </a:r>
                      <a:r>
                        <a:rPr lang="ru-RU" sz="1200" baseline="0" dirty="0"/>
                        <a:t> сердечно-сосудистые заболевания</a:t>
                      </a:r>
                      <a:r>
                        <a:rPr lang="en-US" sz="1200" baseline="0" dirty="0"/>
                        <a:t>⃰</a:t>
                      </a:r>
                      <a:r>
                        <a:rPr lang="ru-RU" sz="1200" baseline="0" dirty="0"/>
                        <a:t> и/или риск тяжелой гипогликемии</a:t>
                      </a:r>
                      <a:endParaRPr lang="ru-RU" sz="1200" dirty="0"/>
                    </a:p>
                    <a:p>
                      <a:endParaRPr lang="ru-RU" sz="1200" dirty="0"/>
                    </a:p>
                  </a:txBody>
                  <a:tcPr/>
                </a:tc>
                <a:tc>
                  <a:txBody>
                    <a:bodyPr/>
                    <a:lstStyle/>
                    <a:p>
                      <a:endParaRPr lang="ru-RU" dirty="0"/>
                    </a:p>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sz="1800" dirty="0">
                          <a:solidFill>
                            <a:srgbClr val="FF0000"/>
                          </a:solidFill>
                        </a:rPr>
                        <a:t>‹7,0% </a:t>
                      </a:r>
                      <a:endParaRPr lang="ru-RU" dirty="0"/>
                    </a:p>
                    <a:p>
                      <a:endParaRPr lang="ru-RU" dirty="0"/>
                    </a:p>
                  </a:txBody>
                  <a:tcPr/>
                </a:tc>
                <a:tc>
                  <a:txBody>
                    <a:bodyPr/>
                    <a:lstStyle/>
                    <a:p>
                      <a:endParaRPr lang="ru-RU" dirty="0"/>
                    </a:p>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sz="1800" dirty="0">
                          <a:solidFill>
                            <a:srgbClr val="FF0000"/>
                          </a:solidFill>
                        </a:rPr>
                        <a:t>‹7,5% </a:t>
                      </a:r>
                      <a:endParaRPr lang="ru-RU" dirty="0"/>
                    </a:p>
                    <a:p>
                      <a:endParaRPr lang="ru-RU" dirty="0"/>
                    </a:p>
                  </a:txBody>
                  <a:tcPr/>
                </a:tc>
                <a:tc>
                  <a:txBody>
                    <a:bodyPr/>
                    <a:lstStyle/>
                    <a:p>
                      <a:endParaRPr lang="ru-RU" dirty="0"/>
                    </a:p>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sz="1800" dirty="0">
                          <a:solidFill>
                            <a:srgbClr val="FF0000"/>
                          </a:solidFill>
                        </a:rPr>
                        <a:t>‹8,0% </a:t>
                      </a:r>
                      <a:endParaRPr lang="ru-RU" dirty="0"/>
                    </a:p>
                    <a:p>
                      <a:endParaRPr lang="ru-RU" dirty="0"/>
                    </a:p>
                  </a:txBody>
                  <a:tcPr/>
                </a:tc>
                <a:tc vMerge="1">
                  <a:txBody>
                    <a:bodyPr/>
                    <a:lstStyle/>
                    <a:p>
                      <a:endParaRPr lang="ru-RU" dirty="0"/>
                    </a:p>
                  </a:txBody>
                  <a:tcPr/>
                </a:tc>
                <a:tc vMerge="1">
                  <a:txBody>
                    <a:bodyPr/>
                    <a:lstStyle/>
                    <a:p>
                      <a:endParaRPr lang="ru-RU"/>
                    </a:p>
                  </a:txBody>
                  <a:tcPr/>
                </a:tc>
                <a:tc vMerge="1">
                  <a:txBody>
                    <a:bodyPr/>
                    <a:lstStyle/>
                    <a:p>
                      <a:endParaRPr lang="ru-RU" dirty="0"/>
                    </a:p>
                  </a:txBody>
                  <a:tcPr/>
                </a:tc>
                <a:extLst>
                  <a:ext uri="{0D108BD9-81ED-4DB2-BD59-A6C34878D82A}">
                    <a16:rowId xmlns:a16="http://schemas.microsoft.com/office/drawing/2014/main" val="10004"/>
                  </a:ext>
                </a:extLst>
              </a:tr>
              <a:tr h="591056">
                <a:tc gridSpan="7">
                  <a:txBody>
                    <a:bodyPr/>
                    <a:lstStyle/>
                    <a:p>
                      <a:pPr marL="342900" indent="-342900">
                        <a:buAutoNum type="arabicPeriod"/>
                      </a:pPr>
                      <a:r>
                        <a:rPr lang="ru-RU" sz="1000" dirty="0"/>
                        <a:t>Данные целевые значения не относятся к детям, подросткам и беременным</a:t>
                      </a:r>
                    </a:p>
                    <a:p>
                      <a:pPr marL="342900" indent="-342900">
                        <a:buAutoNum type="arabicPeriod"/>
                      </a:pPr>
                      <a:r>
                        <a:rPr lang="ru-RU" sz="1000" dirty="0"/>
                        <a:t>Нормальный уровень в соответствии со стандартами </a:t>
                      </a:r>
                      <a:r>
                        <a:rPr lang="en-US" sz="1000" dirty="0"/>
                        <a:t>DCC</a:t>
                      </a:r>
                      <a:r>
                        <a:rPr lang="ru-RU" sz="1000" dirty="0"/>
                        <a:t>Т</a:t>
                      </a:r>
                      <a:r>
                        <a:rPr lang="ru-RU" sz="1000" baseline="0" dirty="0"/>
                        <a:t> до  6%</a:t>
                      </a:r>
                    </a:p>
                    <a:p>
                      <a:pPr marL="342900" indent="-342900">
                        <a:buAutoNum type="arabicPeriod"/>
                      </a:pPr>
                      <a:r>
                        <a:rPr lang="ru-RU" sz="1000" baseline="0" dirty="0"/>
                        <a:t>ИБС (инфаркт миокарда в анамнезе, шунтирование/</a:t>
                      </a:r>
                      <a:r>
                        <a:rPr lang="ru-RU" sz="1000" baseline="0" dirty="0" err="1"/>
                        <a:t>стентирование</a:t>
                      </a:r>
                      <a:r>
                        <a:rPr lang="ru-RU" sz="1000" baseline="0" dirty="0"/>
                        <a:t> коронарных артерий, стенокардия), нарушение мозгового кровообращения в анамнезе, заболевания артерий нижних конечностей с симптоматикой</a:t>
                      </a:r>
                    </a:p>
                    <a:p>
                      <a:pPr marL="342900" indent="-342900">
                        <a:buAutoNum type="arabicPeriod"/>
                      </a:pPr>
                      <a:r>
                        <a:rPr lang="ru-RU" sz="1000" baseline="0" dirty="0"/>
                        <a:t>Основные критерии риска тяжелой гипогликемии являются: тяжелая гипогликемия в анамнезе, бессимптомная гипогликемия в анамнезе, большая продолжительность СД, ХБП С3-5, деменция.</a:t>
                      </a:r>
                      <a:endParaRPr lang="ru-RU" sz="1000"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dirty="0"/>
                    </a:p>
                  </a:txBody>
                  <a:tcPr/>
                </a:tc>
                <a:extLst>
                  <a:ext uri="{0D108BD9-81ED-4DB2-BD59-A6C34878D82A}">
                    <a16:rowId xmlns:a16="http://schemas.microsoft.com/office/drawing/2014/main" val="10005"/>
                  </a:ext>
                </a:extLst>
              </a:tr>
              <a:tr h="382905">
                <a:tc gridSpan="7">
                  <a:txBody>
                    <a:bodyPr/>
                    <a:lstStyle/>
                    <a:p>
                      <a:pPr marL="0" indent="0">
                        <a:buNone/>
                      </a:pPr>
                      <a:r>
                        <a:rPr lang="ru-RU" sz="1000" dirty="0"/>
                        <a:t>«Алгоритмы специализированной медицинской помощи больным сахарным диабетом» по редакцией </a:t>
                      </a:r>
                      <a:r>
                        <a:rPr lang="ru-RU" sz="1000" dirty="0" err="1"/>
                        <a:t>И.И.Дедова</a:t>
                      </a:r>
                      <a:r>
                        <a:rPr lang="ru-RU" sz="1000" dirty="0"/>
                        <a:t>, </a:t>
                      </a:r>
                      <a:r>
                        <a:rPr lang="ru-RU" sz="1000" dirty="0" err="1"/>
                        <a:t>М.В.Шестаковой</a:t>
                      </a:r>
                      <a:r>
                        <a:rPr lang="ru-RU" sz="1000" dirty="0"/>
                        <a:t>, </a:t>
                      </a:r>
                      <a:r>
                        <a:rPr lang="ru-RU" sz="1000" dirty="0" err="1"/>
                        <a:t>А.Ю.Майорова</a:t>
                      </a:r>
                      <a:r>
                        <a:rPr lang="ru-RU" sz="1000" dirty="0"/>
                        <a:t>,  9й выпуск, Москва 2019 </a:t>
                      </a:r>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6"/>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3881310535"/>
              </p:ext>
            </p:extLst>
          </p:nvPr>
        </p:nvGraphicFramePr>
        <p:xfrm>
          <a:off x="5143500" y="682371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lang="ru-RU"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98822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3</a:t>
            </a:fld>
            <a:endParaRPr lang="en-US" dirty="0"/>
          </a:p>
        </p:txBody>
      </p:sp>
      <p:sp>
        <p:nvSpPr>
          <p:cNvPr id="9" name="TextBox 8"/>
          <p:cNvSpPr txBox="1"/>
          <p:nvPr/>
        </p:nvSpPr>
        <p:spPr>
          <a:xfrm>
            <a:off x="367899" y="424984"/>
            <a:ext cx="8211670" cy="6063188"/>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buClr>
                <a:srgbClr val="FF0000"/>
              </a:buClr>
            </a:pPr>
            <a:r>
              <a:rPr lang="ru-RU" sz="2000" b="1" i="0" dirty="0">
                <a:ln w="10541" cmpd="sng">
                  <a:solidFill>
                    <a:srgbClr val="7D7D7D">
                      <a:tint val="100000"/>
                      <a:shade val="100000"/>
                      <a:satMod val="110000"/>
                    </a:srgbClr>
                  </a:solidFill>
                  <a:prstDash val="solid"/>
                </a:ln>
                <a:solidFill>
                  <a:srgbClr val="FF0000"/>
                </a:solidFill>
              </a:rPr>
              <a:t>Не менее 9 млн. человек около 6% населения) в России болеют СД 2 типа</a:t>
            </a:r>
          </a:p>
          <a:p>
            <a:pPr>
              <a:buClr>
                <a:srgbClr val="FF0000"/>
              </a:buClr>
            </a:pPr>
            <a:r>
              <a:rPr lang="ru-RU" sz="2000" b="1" i="0" dirty="0">
                <a:ln w="10541" cmpd="sng">
                  <a:solidFill>
                    <a:srgbClr val="7D7D7D">
                      <a:tint val="100000"/>
                      <a:shade val="100000"/>
                      <a:satMod val="110000"/>
                    </a:srgbClr>
                  </a:solidFill>
                  <a:prstDash val="solid"/>
                </a:ln>
                <a:solidFill>
                  <a:srgbClr val="FF0000"/>
                </a:solidFill>
              </a:rPr>
              <a:t>92% всех больных СД болеют СД 2 типа</a:t>
            </a:r>
          </a:p>
          <a:p>
            <a:pPr>
              <a:buClr>
                <a:srgbClr val="FF0000"/>
              </a:buClr>
            </a:pPr>
            <a:r>
              <a:rPr lang="ru-RU" sz="2000" b="1" i="0" dirty="0">
                <a:ln w="10541" cmpd="sng">
                  <a:solidFill>
                    <a:srgbClr val="7D7D7D">
                      <a:tint val="100000"/>
                      <a:shade val="100000"/>
                      <a:satMod val="110000"/>
                    </a:srgbClr>
                  </a:solidFill>
                  <a:prstDash val="solid"/>
                </a:ln>
                <a:solidFill>
                  <a:srgbClr val="FF0000"/>
                </a:solidFill>
              </a:rPr>
              <a:t>Более 85% больных СД 2 типа имеют ожирение</a:t>
            </a:r>
          </a:p>
          <a:p>
            <a:pPr>
              <a:buClr>
                <a:srgbClr val="FF0000"/>
              </a:buClr>
            </a:pPr>
            <a:r>
              <a:rPr lang="ru-RU" sz="2000" b="1" i="0" dirty="0">
                <a:ln w="10541" cmpd="sng">
                  <a:solidFill>
                    <a:srgbClr val="7D7D7D">
                      <a:tint val="100000"/>
                      <a:shade val="100000"/>
                      <a:satMod val="110000"/>
                    </a:srgbClr>
                  </a:solidFill>
                  <a:prstDash val="solid"/>
                </a:ln>
                <a:solidFill>
                  <a:srgbClr val="FF0000"/>
                </a:solidFill>
              </a:rPr>
              <a:t>60% больных СД 2 типа умирают от сердечно-сосудистых заболеваний</a:t>
            </a:r>
          </a:p>
          <a:p>
            <a:pPr>
              <a:buClr>
                <a:srgbClr val="FF0000"/>
              </a:buClr>
            </a:pPr>
            <a:r>
              <a:rPr lang="ru-RU" sz="2000" b="1" i="0" dirty="0">
                <a:ln w="10541" cmpd="sng">
                  <a:solidFill>
                    <a:srgbClr val="7D7D7D">
                      <a:tint val="100000"/>
                      <a:shade val="100000"/>
                      <a:satMod val="110000"/>
                    </a:srgbClr>
                  </a:solidFill>
                  <a:prstDash val="solid"/>
                </a:ln>
                <a:solidFill>
                  <a:srgbClr val="FF0000"/>
                </a:solidFill>
              </a:rPr>
              <a:t>У 50% больных СД 2 типа остается не выявленным</a:t>
            </a:r>
          </a:p>
          <a:p>
            <a:pPr>
              <a:buClr>
                <a:srgbClr val="FF0000"/>
              </a:buClr>
            </a:pPr>
            <a:endParaRPr lang="ru-RU" sz="2000" b="1" i="0" dirty="0">
              <a:ln w="10541" cmpd="sng">
                <a:solidFill>
                  <a:srgbClr val="7D7D7D">
                    <a:tint val="100000"/>
                    <a:shade val="100000"/>
                    <a:satMod val="110000"/>
                  </a:srgbClr>
                </a:solidFill>
                <a:prstDash val="solid"/>
              </a:ln>
              <a:solidFill>
                <a:schemeClr val="tx1">
                  <a:lumMod val="85000"/>
                  <a:lumOff val="15000"/>
                </a:schemeClr>
              </a:solidFill>
            </a:endParaRPr>
          </a:p>
          <a:p>
            <a:pPr>
              <a:buClr>
                <a:srgbClr val="FF0000"/>
              </a:buClr>
            </a:pPr>
            <a:r>
              <a:rPr lang="ru-RU" sz="2000" b="1" i="0" dirty="0">
                <a:ln w="10541" cmpd="sng">
                  <a:solidFill>
                    <a:srgbClr val="7D7D7D">
                      <a:tint val="100000"/>
                      <a:shade val="100000"/>
                      <a:satMod val="110000"/>
                    </a:srgbClr>
                  </a:solidFill>
                  <a:prstDash val="solid"/>
                </a:ln>
                <a:solidFill>
                  <a:schemeClr val="tx1">
                    <a:lumMod val="85000"/>
                    <a:lumOff val="15000"/>
                  </a:schemeClr>
                </a:solidFill>
              </a:rPr>
              <a:t>РАСПРОСТРАНЕННОСТЬ СД 2 типа в зависимости от возраста</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20-24года  0.75%</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25-29           1.13</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30-34            0.82</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35-39            1.64</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40-44            2.75</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45-49            5.22</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50-54            7.54</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55-59             9.5</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60-64            11.66</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65-69            13.6</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70-74            13.02</a:t>
            </a:r>
          </a:p>
          <a:p>
            <a:pPr>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75-79            12.3 </a:t>
            </a:r>
          </a:p>
          <a:p>
            <a:pPr>
              <a:buClr>
                <a:srgbClr val="FF0000"/>
              </a:buClr>
            </a:pPr>
            <a:endParaRPr lang="ru-RU" sz="2000" b="1" i="0" dirty="0">
              <a:ln w="10541" cmpd="sng">
                <a:solidFill>
                  <a:srgbClr val="7D7D7D">
                    <a:tint val="100000"/>
                    <a:shade val="100000"/>
                    <a:satMod val="110000"/>
                  </a:srgbClr>
                </a:solidFill>
                <a:prstDash val="solid"/>
              </a:ln>
              <a:solidFill>
                <a:schemeClr val="tx1">
                  <a:lumMod val="85000"/>
                  <a:lumOff val="15000"/>
                </a:schemeClr>
              </a:solidFill>
            </a:endParaRPr>
          </a:p>
          <a:p>
            <a:pPr>
              <a:buClr>
                <a:srgbClr val="FF0000"/>
              </a:buClr>
            </a:pPr>
            <a:endParaRPr lang="ru-RU" sz="2000" b="1" i="0" dirty="0">
              <a:ln w="10541" cmpd="sng">
                <a:solidFill>
                  <a:srgbClr val="7D7D7D">
                    <a:tint val="100000"/>
                    <a:shade val="100000"/>
                    <a:satMod val="110000"/>
                  </a:srgbClr>
                </a:solidFill>
                <a:prstDash val="solid"/>
              </a:ln>
              <a:solidFill>
                <a:schemeClr val="tx1">
                  <a:lumMod val="85000"/>
                  <a:lumOff val="15000"/>
                </a:schemeClr>
              </a:solidFill>
            </a:endParaRPr>
          </a:p>
        </p:txBody>
      </p:sp>
      <p:sp>
        <p:nvSpPr>
          <p:cNvPr id="5" name="TextBox 4"/>
          <p:cNvSpPr txBox="1"/>
          <p:nvPr/>
        </p:nvSpPr>
        <p:spPr>
          <a:xfrm>
            <a:off x="649865" y="571661"/>
            <a:ext cx="8205196" cy="307766"/>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lgn="r"/>
            <a:r>
              <a:rPr lang="ru-RU" sz="1400" b="1" i="0" dirty="0">
                <a:solidFill>
                  <a:srgbClr val="FF0000"/>
                </a:solidFill>
                <a:latin typeface="+mj-lt"/>
                <a:ea typeface="Arial" charset="0"/>
                <a:cs typeface="+mj-cs"/>
              </a:rPr>
              <a:t>)</a:t>
            </a:r>
          </a:p>
        </p:txBody>
      </p:sp>
    </p:spTree>
    <p:extLst>
      <p:ext uri="{BB962C8B-B14F-4D97-AF65-F5344CB8AC3E}">
        <p14:creationId xmlns:p14="http://schemas.microsoft.com/office/powerpoint/2010/main" val="82719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30</a:t>
            </a:fld>
            <a:endParaRPr lang="en-US" dirty="0"/>
          </a:p>
        </p:txBody>
      </p:sp>
      <p:sp>
        <p:nvSpPr>
          <p:cNvPr id="11" name="TextBox 10"/>
          <p:cNvSpPr txBox="1"/>
          <p:nvPr/>
        </p:nvSpPr>
        <p:spPr>
          <a:xfrm>
            <a:off x="692790" y="974846"/>
            <a:ext cx="7285140" cy="3385532"/>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lgn="ctr">
              <a:spcAft>
                <a:spcPts val="1200"/>
              </a:spcAft>
              <a:buClr>
                <a:srgbClr val="FF0000"/>
              </a:buClr>
            </a:pPr>
            <a:r>
              <a:rPr lang="ru-RU" sz="1800" b="1" i="0" dirty="0">
                <a:ea typeface="Arial" charset="0"/>
              </a:rPr>
              <a:t>ГРУППА РИСКА ТЯЖЕЛОЙ ГИПОГЛИКЕМИИ</a:t>
            </a:r>
          </a:p>
          <a:p>
            <a:pPr>
              <a:spcAft>
                <a:spcPts val="1200"/>
              </a:spcAft>
              <a:buClr>
                <a:srgbClr val="FF0000"/>
              </a:buClr>
            </a:pPr>
            <a:endParaRPr lang="ru-RU" sz="1800" b="1" i="0" dirty="0">
              <a:ea typeface="Arial" charset="0"/>
            </a:endParaRPr>
          </a:p>
          <a:p>
            <a:pPr marL="285750" indent="-285750">
              <a:spcAft>
                <a:spcPts val="1200"/>
              </a:spcAft>
              <a:buClr>
                <a:srgbClr val="FF0000"/>
              </a:buClr>
              <a:buFontTx/>
              <a:buChar char="-"/>
            </a:pPr>
            <a:r>
              <a:rPr lang="ru-RU" sz="1800" b="1" i="0" dirty="0">
                <a:solidFill>
                  <a:schemeClr val="tx2"/>
                </a:solidFill>
                <a:ea typeface="Arial" charset="0"/>
              </a:rPr>
              <a:t>Пожилые</a:t>
            </a:r>
          </a:p>
          <a:p>
            <a:pPr marL="285750" indent="-285750">
              <a:spcAft>
                <a:spcPts val="1200"/>
              </a:spcAft>
              <a:buClr>
                <a:srgbClr val="FF0000"/>
              </a:buClr>
              <a:buFontTx/>
              <a:buChar char="-"/>
            </a:pPr>
            <a:r>
              <a:rPr lang="ru-RU" sz="1800" b="1" i="0" dirty="0">
                <a:solidFill>
                  <a:schemeClr val="tx2"/>
                </a:solidFill>
                <a:ea typeface="Arial" charset="0"/>
              </a:rPr>
              <a:t>С длительным течением СД</a:t>
            </a:r>
          </a:p>
          <a:p>
            <a:pPr marL="285750" indent="-285750">
              <a:spcAft>
                <a:spcPts val="1200"/>
              </a:spcAft>
              <a:buClr>
                <a:srgbClr val="FF0000"/>
              </a:buClr>
              <a:buFontTx/>
              <a:buChar char="-"/>
            </a:pPr>
            <a:r>
              <a:rPr lang="ru-RU" sz="1800" b="1" i="0" dirty="0">
                <a:solidFill>
                  <a:schemeClr val="tx2"/>
                </a:solidFill>
                <a:ea typeface="Arial" charset="0"/>
              </a:rPr>
              <a:t>С нарушением распознавания гипогликемии</a:t>
            </a:r>
          </a:p>
          <a:p>
            <a:pPr marL="285750" indent="-285750">
              <a:spcAft>
                <a:spcPts val="1200"/>
              </a:spcAft>
              <a:buClr>
                <a:srgbClr val="FF0000"/>
              </a:buClr>
              <a:buFontTx/>
              <a:buChar char="-"/>
            </a:pPr>
            <a:r>
              <a:rPr lang="ru-RU" sz="1800" b="1" i="0" dirty="0">
                <a:solidFill>
                  <a:schemeClr val="tx2"/>
                </a:solidFill>
                <a:ea typeface="Arial" charset="0"/>
              </a:rPr>
              <a:t>Со сниженной функцией почек и печени</a:t>
            </a:r>
          </a:p>
          <a:p>
            <a:pPr marL="285750" indent="-285750">
              <a:spcAft>
                <a:spcPts val="1200"/>
              </a:spcAft>
              <a:buClr>
                <a:srgbClr val="FF0000"/>
              </a:buClr>
              <a:buFontTx/>
              <a:buChar char="-"/>
            </a:pPr>
            <a:r>
              <a:rPr lang="ru-RU" sz="1800" b="1" i="0" dirty="0">
                <a:solidFill>
                  <a:schemeClr val="tx2"/>
                </a:solidFill>
                <a:ea typeface="Arial" charset="0"/>
              </a:rPr>
              <a:t>Получающие в-блокаторы</a:t>
            </a:r>
          </a:p>
          <a:p>
            <a:pPr>
              <a:spcAft>
                <a:spcPts val="1200"/>
              </a:spcAft>
              <a:buClr>
                <a:srgbClr val="FF0000"/>
              </a:buClr>
            </a:pPr>
            <a:endParaRPr lang="ru-RU" sz="1800" b="1" i="0" dirty="0">
              <a:solidFill>
                <a:schemeClr val="tx2"/>
              </a:solidFill>
              <a:ea typeface="Arial" charset="0"/>
            </a:endParaRPr>
          </a:p>
        </p:txBody>
      </p:sp>
    </p:spTree>
    <p:extLst>
      <p:ext uri="{BB962C8B-B14F-4D97-AF65-F5344CB8AC3E}">
        <p14:creationId xmlns:p14="http://schemas.microsoft.com/office/powerpoint/2010/main" val="637226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31</a:t>
            </a:fld>
            <a:endParaRPr lang="en-US" dirty="0"/>
          </a:p>
        </p:txBody>
      </p:sp>
      <p:sp>
        <p:nvSpPr>
          <p:cNvPr id="7" name="TextBox 6"/>
          <p:cNvSpPr txBox="1"/>
          <p:nvPr/>
        </p:nvSpPr>
        <p:spPr>
          <a:xfrm>
            <a:off x="215828" y="133746"/>
            <a:ext cx="8701872" cy="338544"/>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r>
              <a:rPr lang="ru-RU" sz="1600" b="1" dirty="0"/>
              <a:t>	</a:t>
            </a:r>
            <a:endParaRPr lang="ru-RU" sz="1600" b="1" dirty="0">
              <a:solidFill>
                <a:srgbClr val="FFC000"/>
              </a:solidFill>
            </a:endParaRPr>
          </a:p>
        </p:txBody>
      </p:sp>
      <p:sp>
        <p:nvSpPr>
          <p:cNvPr id="11" name="TextBox 10"/>
          <p:cNvSpPr txBox="1"/>
          <p:nvPr/>
        </p:nvSpPr>
        <p:spPr>
          <a:xfrm>
            <a:off x="397831" y="133746"/>
            <a:ext cx="8194512" cy="954097"/>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0"/>
              </a:spcAft>
              <a:buClr>
                <a:srgbClr val="FF0000"/>
              </a:buClr>
            </a:pPr>
            <a:r>
              <a:rPr lang="ru-RU" sz="2000" b="1" i="0" dirty="0">
                <a:solidFill>
                  <a:srgbClr val="00B050"/>
                </a:solidFill>
                <a:ea typeface="Arial" charset="0"/>
              </a:rPr>
              <a:t>Соответствие целевого уровня Н</a:t>
            </a:r>
            <a:r>
              <a:rPr lang="en-US" sz="2000" b="1" i="0" dirty="0" err="1">
                <a:solidFill>
                  <a:srgbClr val="00B050"/>
                </a:solidFill>
                <a:ea typeface="Arial" charset="0"/>
              </a:rPr>
              <a:t>bA</a:t>
            </a:r>
            <a:r>
              <a:rPr lang="ru-RU" sz="2000" b="1" i="0" dirty="0">
                <a:solidFill>
                  <a:srgbClr val="00B050"/>
                </a:solidFill>
                <a:ea typeface="Arial" charset="0"/>
              </a:rPr>
              <a:t>1с целевым значениям уровня глюкозы плазмы (1)</a:t>
            </a:r>
          </a:p>
          <a:p>
            <a:pPr>
              <a:spcAft>
                <a:spcPts val="0"/>
              </a:spcAft>
              <a:buClr>
                <a:srgbClr val="FF0000"/>
              </a:buClr>
            </a:pPr>
            <a:endParaRPr lang="ru-RU" sz="1600" b="1" i="0" dirty="0">
              <a:solidFill>
                <a:schemeClr val="tx2"/>
              </a:solidFill>
              <a:ea typeface="Arial"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236603957"/>
              </p:ext>
            </p:extLst>
          </p:nvPr>
        </p:nvGraphicFramePr>
        <p:xfrm>
          <a:off x="471727" y="948690"/>
          <a:ext cx="8046720" cy="5029200"/>
        </p:xfrm>
        <a:graphic>
          <a:graphicData uri="http://schemas.openxmlformats.org/drawingml/2006/table">
            <a:tbl>
              <a:tblPr firstRow="1" bandRow="1">
                <a:tableStyleId>{5C22544A-7EE6-4342-B048-85BDC9FD1C3A}</a:tableStyleId>
              </a:tblPr>
              <a:tblGrid>
                <a:gridCol w="2682240">
                  <a:extLst>
                    <a:ext uri="{9D8B030D-6E8A-4147-A177-3AD203B41FA5}">
                      <a16:colId xmlns:a16="http://schemas.microsoft.com/office/drawing/2014/main" val="20000"/>
                    </a:ext>
                  </a:extLst>
                </a:gridCol>
                <a:gridCol w="2682240">
                  <a:extLst>
                    <a:ext uri="{9D8B030D-6E8A-4147-A177-3AD203B41FA5}">
                      <a16:colId xmlns:a16="http://schemas.microsoft.com/office/drawing/2014/main" val="20001"/>
                    </a:ext>
                  </a:extLst>
                </a:gridCol>
                <a:gridCol w="2682240">
                  <a:extLst>
                    <a:ext uri="{9D8B030D-6E8A-4147-A177-3AD203B41FA5}">
                      <a16:colId xmlns:a16="http://schemas.microsoft.com/office/drawing/2014/main" val="20002"/>
                    </a:ext>
                  </a:extLst>
                </a:gridCol>
              </a:tblGrid>
              <a:tr h="1051560">
                <a:tc>
                  <a:txBody>
                    <a:bodyPr/>
                    <a:lstStyle/>
                    <a:p>
                      <a:r>
                        <a:rPr lang="ru-RU" sz="1800" b="1" i="0" dirty="0">
                          <a:solidFill>
                            <a:schemeClr val="tx2"/>
                          </a:solidFill>
                          <a:ea typeface="Arial" charset="0"/>
                        </a:rPr>
                        <a:t>Н</a:t>
                      </a:r>
                      <a:r>
                        <a:rPr lang="en-US" sz="1800" b="1" i="0" dirty="0" err="1">
                          <a:solidFill>
                            <a:schemeClr val="tx2"/>
                          </a:solidFill>
                          <a:ea typeface="Arial" charset="0"/>
                        </a:rPr>
                        <a:t>bA</a:t>
                      </a:r>
                      <a:r>
                        <a:rPr lang="ru-RU" sz="1800" b="1" i="0" dirty="0">
                          <a:solidFill>
                            <a:schemeClr val="tx2"/>
                          </a:solidFill>
                          <a:ea typeface="Arial" charset="0"/>
                        </a:rPr>
                        <a:t>1с % (2)</a:t>
                      </a:r>
                      <a:endParaRPr lang="ru-RU" dirty="0"/>
                    </a:p>
                  </a:txBody>
                  <a:tcPr/>
                </a:tc>
                <a:tc>
                  <a:txBody>
                    <a:bodyPr/>
                    <a:lstStyle/>
                    <a:p>
                      <a:r>
                        <a:rPr lang="ru-RU" dirty="0"/>
                        <a:t>Глюкоза плазмы натощак /перед едой</a:t>
                      </a:r>
                    </a:p>
                  </a:txBody>
                  <a:tcPr/>
                </a:tc>
                <a:tc>
                  <a:txBody>
                    <a:bodyPr/>
                    <a:lstStyle/>
                    <a:p>
                      <a:r>
                        <a:rPr lang="ru-RU" dirty="0"/>
                        <a:t>Глюкоза</a:t>
                      </a:r>
                      <a:r>
                        <a:rPr lang="ru-RU" baseline="0" dirty="0"/>
                        <a:t> плазма через 2 часа после еды</a:t>
                      </a:r>
                      <a:endParaRPr lang="ru-RU" dirty="0"/>
                    </a:p>
                  </a:txBody>
                  <a:tcPr/>
                </a:tc>
                <a:extLst>
                  <a:ext uri="{0D108BD9-81ED-4DB2-BD59-A6C34878D82A}">
                    <a16:rowId xmlns:a16="http://schemas.microsoft.com/office/drawing/2014/main" val="10000"/>
                  </a:ext>
                </a:extLst>
              </a:tr>
              <a:tr h="370840">
                <a:tc>
                  <a:txBody>
                    <a:bodyPr/>
                    <a:lstStyle/>
                    <a:p>
                      <a:r>
                        <a:rPr lang="ru-RU" sz="2400" dirty="0"/>
                        <a:t>‹</a:t>
                      </a:r>
                      <a:r>
                        <a:rPr lang="ru-RU" sz="2400" baseline="0" dirty="0"/>
                        <a:t> 6.5</a:t>
                      </a:r>
                      <a:endParaRPr lang="ru-RU" sz="2400" dirty="0"/>
                    </a:p>
                  </a:txBody>
                  <a:tcPr/>
                </a:tc>
                <a:tc>
                  <a:txBody>
                    <a:bodyPr/>
                    <a:lstStyle/>
                    <a:p>
                      <a:r>
                        <a:rPr lang="ru-RU" sz="2400" dirty="0"/>
                        <a:t>‹</a:t>
                      </a:r>
                      <a:r>
                        <a:rPr lang="ru-RU" sz="2400" baseline="0" dirty="0"/>
                        <a:t> 6.5</a:t>
                      </a:r>
                      <a:endParaRPr lang="ru-RU" sz="2400" dirty="0"/>
                    </a:p>
                  </a:txBody>
                  <a:tcPr/>
                </a:tc>
                <a:tc>
                  <a:txBody>
                    <a:bodyPr/>
                    <a:lstStyle/>
                    <a:p>
                      <a:r>
                        <a:rPr lang="ru-RU" sz="2400" dirty="0"/>
                        <a:t>‹8.0</a:t>
                      </a:r>
                      <a:r>
                        <a:rPr lang="ru-RU" sz="2400" baseline="0" dirty="0"/>
                        <a:t> </a:t>
                      </a:r>
                      <a:endParaRPr lang="ru-RU" sz="2400" dirty="0"/>
                    </a:p>
                  </a:txBody>
                  <a:tcPr/>
                </a:tc>
                <a:extLst>
                  <a:ext uri="{0D108BD9-81ED-4DB2-BD59-A6C34878D82A}">
                    <a16:rowId xmlns:a16="http://schemas.microsoft.com/office/drawing/2014/main" val="10001"/>
                  </a:ext>
                </a:extLst>
              </a:tr>
              <a:tr h="370840">
                <a:tc>
                  <a:txBody>
                    <a:bodyPr/>
                    <a:lstStyle/>
                    <a:p>
                      <a:r>
                        <a:rPr lang="ru-RU" sz="2400" dirty="0"/>
                        <a:t>‹</a:t>
                      </a:r>
                      <a:r>
                        <a:rPr lang="ru-RU" sz="2400" baseline="0" dirty="0"/>
                        <a:t> 7.0   </a:t>
                      </a:r>
                      <a:endParaRPr lang="ru-RU" sz="2400" dirty="0"/>
                    </a:p>
                  </a:txBody>
                  <a:tcPr/>
                </a:tc>
                <a:tc>
                  <a:txBody>
                    <a:bodyPr/>
                    <a:lstStyle/>
                    <a:p>
                      <a:r>
                        <a:rPr lang="ru-RU" sz="2400" dirty="0"/>
                        <a:t>‹7.0</a:t>
                      </a:r>
                      <a:r>
                        <a:rPr lang="ru-RU" sz="2400" baseline="0" dirty="0"/>
                        <a:t> </a:t>
                      </a:r>
                      <a:endParaRPr lang="ru-RU" sz="2400" dirty="0"/>
                    </a:p>
                  </a:txBody>
                  <a:tcPr/>
                </a:tc>
                <a:tc>
                  <a:txBody>
                    <a:bodyPr/>
                    <a:lstStyle/>
                    <a:p>
                      <a:r>
                        <a:rPr lang="ru-RU" sz="2400" dirty="0"/>
                        <a:t>‹9.0</a:t>
                      </a:r>
                      <a:r>
                        <a:rPr lang="ru-RU" sz="2400" baseline="0" dirty="0"/>
                        <a:t> </a:t>
                      </a:r>
                      <a:endParaRPr lang="ru-RU" sz="2400" dirty="0"/>
                    </a:p>
                  </a:txBody>
                  <a:tcPr/>
                </a:tc>
                <a:extLst>
                  <a:ext uri="{0D108BD9-81ED-4DB2-BD59-A6C34878D82A}">
                    <a16:rowId xmlns:a16="http://schemas.microsoft.com/office/drawing/2014/main" val="10002"/>
                  </a:ext>
                </a:extLst>
              </a:tr>
              <a:tr h="370840">
                <a:tc>
                  <a:txBody>
                    <a:bodyPr/>
                    <a:lstStyle/>
                    <a:p>
                      <a:r>
                        <a:rPr lang="ru-RU" sz="2400" dirty="0"/>
                        <a:t>‹</a:t>
                      </a:r>
                      <a:r>
                        <a:rPr lang="ru-RU" sz="2400" baseline="0" dirty="0"/>
                        <a:t> 7.5</a:t>
                      </a:r>
                      <a:endParaRPr lang="ru-RU" sz="2400" dirty="0"/>
                    </a:p>
                  </a:txBody>
                  <a:tcPr/>
                </a:tc>
                <a:tc>
                  <a:txBody>
                    <a:bodyPr/>
                    <a:lstStyle/>
                    <a:p>
                      <a:r>
                        <a:rPr lang="ru-RU" sz="2400" dirty="0"/>
                        <a:t>‹</a:t>
                      </a:r>
                      <a:r>
                        <a:rPr lang="ru-RU" sz="2400" baseline="0" dirty="0"/>
                        <a:t> 7.5</a:t>
                      </a:r>
                      <a:endParaRPr lang="ru-RU" sz="2400" dirty="0"/>
                    </a:p>
                  </a:txBody>
                  <a:tcPr/>
                </a:tc>
                <a:tc>
                  <a:txBody>
                    <a:bodyPr/>
                    <a:lstStyle/>
                    <a:p>
                      <a:r>
                        <a:rPr lang="ru-RU" sz="2400" dirty="0"/>
                        <a:t>‹</a:t>
                      </a:r>
                      <a:r>
                        <a:rPr lang="ru-RU" sz="2400" baseline="0" dirty="0"/>
                        <a:t> 10.0</a:t>
                      </a:r>
                      <a:endParaRPr lang="ru-RU" sz="2400" dirty="0"/>
                    </a:p>
                  </a:txBody>
                  <a:tcPr/>
                </a:tc>
                <a:extLst>
                  <a:ext uri="{0D108BD9-81ED-4DB2-BD59-A6C34878D82A}">
                    <a16:rowId xmlns:a16="http://schemas.microsoft.com/office/drawing/2014/main" val="10003"/>
                  </a:ext>
                </a:extLst>
              </a:tr>
              <a:tr h="370840">
                <a:tc>
                  <a:txBody>
                    <a:bodyPr/>
                    <a:lstStyle/>
                    <a:p>
                      <a:r>
                        <a:rPr lang="ru-RU" sz="2400" dirty="0"/>
                        <a:t>‹</a:t>
                      </a:r>
                      <a:r>
                        <a:rPr lang="ru-RU" sz="2400" baseline="0" dirty="0"/>
                        <a:t> 8.0</a:t>
                      </a:r>
                      <a:endParaRPr lang="ru-RU" sz="2400" dirty="0"/>
                    </a:p>
                  </a:txBody>
                  <a:tcPr/>
                </a:tc>
                <a:tc>
                  <a:txBody>
                    <a:bodyPr/>
                    <a:lstStyle/>
                    <a:p>
                      <a:r>
                        <a:rPr lang="ru-RU" sz="2400" dirty="0"/>
                        <a:t>‹8.0</a:t>
                      </a:r>
                      <a:r>
                        <a:rPr lang="ru-RU" sz="2400" baseline="0" dirty="0"/>
                        <a:t> </a:t>
                      </a:r>
                      <a:endParaRPr lang="ru-RU" sz="2400" dirty="0"/>
                    </a:p>
                  </a:txBody>
                  <a:tcPr/>
                </a:tc>
                <a:tc>
                  <a:txBody>
                    <a:bodyPr/>
                    <a:lstStyle/>
                    <a:p>
                      <a:r>
                        <a:rPr lang="ru-RU" sz="2400" dirty="0"/>
                        <a:t>‹</a:t>
                      </a:r>
                      <a:r>
                        <a:rPr lang="ru-RU" sz="2400" baseline="0" dirty="0"/>
                        <a:t> 11.0</a:t>
                      </a:r>
                      <a:endParaRPr lang="ru-RU" sz="2400" dirty="0"/>
                    </a:p>
                  </a:txBody>
                  <a:tcPr/>
                </a:tc>
                <a:extLst>
                  <a:ext uri="{0D108BD9-81ED-4DB2-BD59-A6C34878D82A}">
                    <a16:rowId xmlns:a16="http://schemas.microsoft.com/office/drawing/2014/main" val="10004"/>
                  </a:ext>
                </a:extLst>
              </a:tr>
              <a:tr h="370840">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2400" dirty="0"/>
                        <a:t>‹8.5</a:t>
                      </a:r>
                      <a:r>
                        <a:rPr lang="ru-RU" sz="2400" baseline="0" dirty="0"/>
                        <a:t> </a:t>
                      </a:r>
                      <a:endParaRPr lang="ru-RU" sz="2400" dirty="0"/>
                    </a:p>
                    <a:p>
                      <a:endParaRPr lang="ru-RU" sz="2400" dirty="0"/>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2400" dirty="0"/>
                        <a:t>‹8.5</a:t>
                      </a:r>
                      <a:r>
                        <a:rPr lang="ru-RU" sz="2400" baseline="0" dirty="0"/>
                        <a:t> </a:t>
                      </a:r>
                      <a:endParaRPr lang="ru-RU" sz="2400" dirty="0"/>
                    </a:p>
                    <a:p>
                      <a:endParaRPr lang="ru-RU" sz="2400" dirty="0"/>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2400" dirty="0"/>
                        <a:t>‹12.0</a:t>
                      </a:r>
                      <a:r>
                        <a:rPr lang="ru-RU" sz="2400" baseline="0" dirty="0"/>
                        <a:t> </a:t>
                      </a:r>
                      <a:endParaRPr lang="ru-RU" sz="2400" dirty="0"/>
                    </a:p>
                    <a:p>
                      <a:endParaRPr lang="ru-RU" sz="2400" dirty="0"/>
                    </a:p>
                  </a:txBody>
                  <a:tcPr/>
                </a:tc>
                <a:extLst>
                  <a:ext uri="{0D108BD9-81ED-4DB2-BD59-A6C34878D82A}">
                    <a16:rowId xmlns:a16="http://schemas.microsoft.com/office/drawing/2014/main" val="10005"/>
                  </a:ext>
                </a:extLst>
              </a:tr>
              <a:tr h="370840">
                <a:tc gridSpan="3">
                  <a:txBody>
                    <a:bodyPr/>
                    <a:lstStyle/>
                    <a:p>
                      <a:pPr marL="342900" indent="-342900">
                        <a:buAutoNum type="arabicPeriod"/>
                      </a:pPr>
                      <a:r>
                        <a:rPr lang="ru-RU" sz="1400" dirty="0"/>
                        <a:t>Данные целевые значения не относятся к детям, подросткам и беременным</a:t>
                      </a:r>
                    </a:p>
                    <a:p>
                      <a:pPr marL="342900" indent="-342900">
                        <a:buAutoNum type="arabicPeriod"/>
                      </a:pPr>
                      <a:r>
                        <a:rPr lang="ru-RU" sz="1400" dirty="0"/>
                        <a:t>Нормальный уровень в соответствии со стандартами </a:t>
                      </a:r>
                      <a:r>
                        <a:rPr lang="en-US" sz="1400" dirty="0"/>
                        <a:t>DCC</a:t>
                      </a:r>
                      <a:r>
                        <a:rPr lang="ru-RU" sz="1400" dirty="0"/>
                        <a:t>Т</a:t>
                      </a:r>
                      <a:r>
                        <a:rPr lang="ru-RU" sz="1400" baseline="0" dirty="0"/>
                        <a:t> до  6%</a:t>
                      </a:r>
                    </a:p>
                    <a:p>
                      <a:endParaRPr lang="ru-RU" sz="1400" dirty="0"/>
                    </a:p>
                  </a:txBody>
                  <a:tcPr/>
                </a:tc>
                <a:tc hMerge="1">
                  <a:txBody>
                    <a:bodyPr/>
                    <a:lstStyle/>
                    <a:p>
                      <a:endParaRPr lang="ru-RU" sz="2400" dirty="0"/>
                    </a:p>
                  </a:txBody>
                  <a:tcPr/>
                </a:tc>
                <a:tc hMerge="1">
                  <a:txBody>
                    <a:bodyPr/>
                    <a:lstStyle/>
                    <a:p>
                      <a:endParaRPr lang="ru-RU" sz="2400" dirty="0"/>
                    </a:p>
                  </a:txBody>
                  <a:tcPr/>
                </a:tc>
                <a:extLst>
                  <a:ext uri="{0D108BD9-81ED-4DB2-BD59-A6C34878D82A}">
                    <a16:rowId xmlns:a16="http://schemas.microsoft.com/office/drawing/2014/main" val="10006"/>
                  </a:ext>
                </a:extLst>
              </a:tr>
              <a:tr h="370840">
                <a:tc gridSpan="3">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100" dirty="0"/>
                        <a:t>«Алгоритмы специализированной медицинской помощи больным сахарным диабетом» по редакцией </a:t>
                      </a:r>
                      <a:r>
                        <a:rPr lang="ru-RU" sz="1100" dirty="0" err="1"/>
                        <a:t>И.И.Дедова</a:t>
                      </a:r>
                      <a:r>
                        <a:rPr lang="ru-RU" sz="1100" dirty="0"/>
                        <a:t>, </a:t>
                      </a:r>
                      <a:r>
                        <a:rPr lang="ru-RU" sz="1100" dirty="0" err="1"/>
                        <a:t>М.В.Шестаковой</a:t>
                      </a:r>
                      <a:r>
                        <a:rPr lang="ru-RU" sz="1100" dirty="0"/>
                        <a:t>, </a:t>
                      </a:r>
                      <a:r>
                        <a:rPr lang="ru-RU" sz="1100" dirty="0" err="1"/>
                        <a:t>А.Ю.Майорова</a:t>
                      </a:r>
                      <a:r>
                        <a:rPr lang="ru-RU" sz="1100" dirty="0"/>
                        <a:t>,  9й выпуск, Москва 2019 </a:t>
                      </a:r>
                    </a:p>
                    <a:p>
                      <a:endParaRPr lang="ru-RU" sz="1100" dirty="0"/>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54366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064" y="258764"/>
            <a:ext cx="8759825" cy="877163"/>
          </a:xfrm>
        </p:spPr>
        <p:txBody>
          <a:bodyPr/>
          <a:lstStyle/>
          <a:p>
            <a:r>
              <a:rPr lang="ru-RU" dirty="0"/>
              <a:t>ЦЕЛИ ЛЕЧЕНИЯ САХАРНОГО ДИАБЕТА 2 ТИПА</a:t>
            </a:r>
            <a:br>
              <a:rPr lang="ru-RU" dirty="0"/>
            </a:br>
            <a:br>
              <a:rPr lang="ru-RU" dirty="0"/>
            </a:br>
            <a:endParaRPr lang="ru-RU" dirty="0"/>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32</a:t>
            </a:fld>
            <a:endParaRPr lang="en-US" dirty="0"/>
          </a:p>
        </p:txBody>
      </p:sp>
      <p:graphicFrame>
        <p:nvGraphicFramePr>
          <p:cNvPr id="4" name="Таблица 3"/>
          <p:cNvGraphicFramePr>
            <a:graphicFrameLocks noGrp="1"/>
          </p:cNvGraphicFramePr>
          <p:nvPr>
            <p:extLst>
              <p:ext uri="{D42A27DB-BD31-4B8C-83A1-F6EECF244321}">
                <p14:modId xmlns:p14="http://schemas.microsoft.com/office/powerpoint/2010/main" val="428350102"/>
              </p:ext>
            </p:extLst>
          </p:nvPr>
        </p:nvGraphicFramePr>
        <p:xfrm>
          <a:off x="190554" y="696911"/>
          <a:ext cx="7353245" cy="5765800"/>
        </p:xfrm>
        <a:graphic>
          <a:graphicData uri="http://schemas.openxmlformats.org/drawingml/2006/table">
            <a:tbl>
              <a:tblPr firstRow="1" bandRow="1">
                <a:tableStyleId>{5C22544A-7EE6-4342-B048-85BDC9FD1C3A}</a:tableStyleId>
              </a:tblPr>
              <a:tblGrid>
                <a:gridCol w="2141166">
                  <a:extLst>
                    <a:ext uri="{9D8B030D-6E8A-4147-A177-3AD203B41FA5}">
                      <a16:colId xmlns:a16="http://schemas.microsoft.com/office/drawing/2014/main" val="20000"/>
                    </a:ext>
                  </a:extLst>
                </a:gridCol>
                <a:gridCol w="1291590">
                  <a:extLst>
                    <a:ext uri="{9D8B030D-6E8A-4147-A177-3AD203B41FA5}">
                      <a16:colId xmlns:a16="http://schemas.microsoft.com/office/drawing/2014/main" val="20001"/>
                    </a:ext>
                  </a:extLst>
                </a:gridCol>
                <a:gridCol w="1971155">
                  <a:extLst>
                    <a:ext uri="{9D8B030D-6E8A-4147-A177-3AD203B41FA5}">
                      <a16:colId xmlns:a16="http://schemas.microsoft.com/office/drawing/2014/main" val="20002"/>
                    </a:ext>
                  </a:extLst>
                </a:gridCol>
                <a:gridCol w="1741054">
                  <a:extLst>
                    <a:ext uri="{9D8B030D-6E8A-4147-A177-3AD203B41FA5}">
                      <a16:colId xmlns:a16="http://schemas.microsoft.com/office/drawing/2014/main" val="20003"/>
                    </a:ext>
                  </a:extLst>
                </a:gridCol>
                <a:gridCol w="208280">
                  <a:extLst>
                    <a:ext uri="{9D8B030D-6E8A-4147-A177-3AD203B41FA5}">
                      <a16:colId xmlns:a16="http://schemas.microsoft.com/office/drawing/2014/main" val="20004"/>
                    </a:ext>
                  </a:extLst>
                </a:gridCol>
              </a:tblGrid>
              <a:tr h="370840">
                <a:tc>
                  <a:txBody>
                    <a:bodyPr/>
                    <a:lstStyle/>
                    <a:p>
                      <a:r>
                        <a:rPr lang="ru-RU" sz="1400" dirty="0">
                          <a:solidFill>
                            <a:schemeClr val="tx1"/>
                          </a:solidFill>
                        </a:rPr>
                        <a:t>Показатель</a:t>
                      </a:r>
                    </a:p>
                  </a:txBody>
                  <a:tcPr/>
                </a:tc>
                <a:tc>
                  <a:txBody>
                    <a:bodyPr/>
                    <a:lstStyle/>
                    <a:p>
                      <a:r>
                        <a:rPr lang="ru-RU" sz="1400" dirty="0">
                          <a:solidFill>
                            <a:schemeClr val="tx1"/>
                          </a:solidFill>
                        </a:rPr>
                        <a:t>Низкий риск </a:t>
                      </a:r>
                      <a:r>
                        <a:rPr lang="ru-RU" sz="1400" dirty="0" err="1">
                          <a:solidFill>
                            <a:schemeClr val="tx1"/>
                          </a:solidFill>
                        </a:rPr>
                        <a:t>ангиопатии</a:t>
                      </a:r>
                      <a:r>
                        <a:rPr lang="ru-RU" sz="1400" baseline="0" dirty="0">
                          <a:solidFill>
                            <a:schemeClr val="tx1"/>
                          </a:solidFill>
                        </a:rPr>
                        <a:t> (целевые значения)</a:t>
                      </a:r>
                      <a:endParaRPr lang="ru-RU" sz="1400" dirty="0">
                        <a:solidFill>
                          <a:schemeClr val="tx1"/>
                        </a:solidFill>
                      </a:endParaRPr>
                    </a:p>
                  </a:txBody>
                  <a:tcPr/>
                </a:tc>
                <a:tc>
                  <a:txBody>
                    <a:bodyPr/>
                    <a:lstStyle/>
                    <a:p>
                      <a:r>
                        <a:rPr lang="ru-RU" sz="1400" dirty="0">
                          <a:solidFill>
                            <a:schemeClr val="tx1"/>
                          </a:solidFill>
                        </a:rPr>
                        <a:t>Риск </a:t>
                      </a:r>
                      <a:r>
                        <a:rPr lang="ru-RU" sz="1400" dirty="0" err="1">
                          <a:solidFill>
                            <a:schemeClr val="tx1"/>
                          </a:solidFill>
                        </a:rPr>
                        <a:t>макроангиопатии</a:t>
                      </a:r>
                      <a:r>
                        <a:rPr lang="ru-RU" sz="1400" dirty="0">
                          <a:solidFill>
                            <a:schemeClr val="tx1"/>
                          </a:solidFill>
                        </a:rPr>
                        <a:t> </a:t>
                      </a:r>
                    </a:p>
                  </a:txBody>
                  <a:tcPr/>
                </a:tc>
                <a:tc gridSpan="2">
                  <a:txBody>
                    <a:bodyPr/>
                    <a:lstStyle/>
                    <a:p>
                      <a:r>
                        <a:rPr lang="ru-RU" sz="1400" dirty="0">
                          <a:solidFill>
                            <a:schemeClr val="tx1"/>
                          </a:solidFill>
                        </a:rPr>
                        <a:t>Риск микроангиопатии</a:t>
                      </a:r>
                    </a:p>
                  </a:txBody>
                  <a:tcPr/>
                </a:tc>
                <a:tc hMerge="1">
                  <a:txBody>
                    <a:bodyPr/>
                    <a:lstStyle/>
                    <a:p>
                      <a:endParaRPr lang="ru-RU"/>
                    </a:p>
                  </a:txBody>
                  <a:tcPr/>
                </a:tc>
                <a:extLst>
                  <a:ext uri="{0D108BD9-81ED-4DB2-BD59-A6C34878D82A}">
                    <a16:rowId xmlns:a16="http://schemas.microsoft.com/office/drawing/2014/main" val="10000"/>
                  </a:ext>
                </a:extLst>
              </a:tr>
              <a:tr h="371863">
                <a:tc>
                  <a:txBody>
                    <a:bodyPr/>
                    <a:lstStyle/>
                    <a:p>
                      <a:r>
                        <a:rPr lang="ru-RU" sz="1800" b="1" i="0" dirty="0">
                          <a:solidFill>
                            <a:schemeClr val="tx2"/>
                          </a:solidFill>
                          <a:ea typeface="Arial" charset="0"/>
                        </a:rPr>
                        <a:t>Н</a:t>
                      </a:r>
                      <a:r>
                        <a:rPr lang="en-US" sz="1800" b="1" i="0" dirty="0" err="1">
                          <a:solidFill>
                            <a:schemeClr val="tx2"/>
                          </a:solidFill>
                          <a:ea typeface="Arial" charset="0"/>
                        </a:rPr>
                        <a:t>bA</a:t>
                      </a:r>
                      <a:r>
                        <a:rPr lang="ru-RU" sz="1800" b="1" i="0" dirty="0">
                          <a:solidFill>
                            <a:schemeClr val="tx2"/>
                          </a:solidFill>
                          <a:ea typeface="Arial" charset="0"/>
                        </a:rPr>
                        <a:t>1с %</a:t>
                      </a:r>
                      <a:endParaRPr lang="ru-RU" dirty="0"/>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dirty="0"/>
                        <a:t>≤</a:t>
                      </a:r>
                      <a:r>
                        <a:rPr lang="ru-RU" sz="1800" baseline="0" dirty="0"/>
                        <a:t> 6.5</a:t>
                      </a:r>
                      <a:endParaRPr lang="ru-RU" sz="1800" dirty="0"/>
                    </a:p>
                    <a:p>
                      <a:endParaRPr lang="ru-RU" dirty="0"/>
                    </a:p>
                  </a:txBody>
                  <a:tcPr/>
                </a:tc>
                <a:tc>
                  <a:txBody>
                    <a:bodyPr/>
                    <a:lstStyle/>
                    <a:p>
                      <a:r>
                        <a:rPr lang="ru-RU" dirty="0"/>
                        <a:t>›6.5</a:t>
                      </a:r>
                    </a:p>
                  </a:txBody>
                  <a:tcPr/>
                </a:tc>
                <a:tc>
                  <a:txBody>
                    <a:bodyPr/>
                    <a:lstStyle/>
                    <a:p>
                      <a:r>
                        <a:rPr lang="ru-RU" dirty="0"/>
                        <a:t>›7.5</a:t>
                      </a:r>
                    </a:p>
                  </a:txBody>
                  <a:tcPr/>
                </a:tc>
                <a:tc>
                  <a:txBody>
                    <a:bodyPr/>
                    <a:lstStyle/>
                    <a:p>
                      <a:endParaRPr lang="ru-RU"/>
                    </a:p>
                  </a:txBody>
                  <a:tcPr/>
                </a:tc>
                <a:extLst>
                  <a:ext uri="{0D108BD9-81ED-4DB2-BD59-A6C34878D82A}">
                    <a16:rowId xmlns:a16="http://schemas.microsoft.com/office/drawing/2014/main" val="10001"/>
                  </a:ext>
                </a:extLst>
              </a:tr>
              <a:tr h="1594873">
                <a:tc>
                  <a:txBody>
                    <a:bodyPr/>
                    <a:lstStyle/>
                    <a:p>
                      <a:r>
                        <a:rPr lang="ru-RU" sz="1400" dirty="0"/>
                        <a:t>Гликемия натощак, перед едой</a:t>
                      </a:r>
                    </a:p>
                    <a:p>
                      <a:r>
                        <a:rPr lang="ru-RU" sz="1400" dirty="0"/>
                        <a:t>-в плазме венозной крови</a:t>
                      </a:r>
                    </a:p>
                    <a:p>
                      <a:r>
                        <a:rPr lang="ru-RU" sz="1400" dirty="0"/>
                        <a:t>-цельная капиллярная кровь</a:t>
                      </a:r>
                      <a:r>
                        <a:rPr lang="ru-RU" sz="1400" baseline="0" dirty="0"/>
                        <a:t> (самоконтроль)</a:t>
                      </a:r>
                      <a:endParaRPr lang="ru-RU" sz="1400" dirty="0"/>
                    </a:p>
                  </a:txBody>
                  <a:tcPr/>
                </a:tc>
                <a:tc>
                  <a:txBody>
                    <a:bodyPr/>
                    <a:lstStyle/>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a:t>
                      </a:r>
                      <a:r>
                        <a:rPr lang="ru-RU" sz="1800" baseline="0" dirty="0"/>
                        <a:t> 6.0</a:t>
                      </a:r>
                      <a:endParaRPr lang="ru-RU" sz="1800"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a:t>
                      </a:r>
                      <a:r>
                        <a:rPr lang="ru-RU" sz="1800" baseline="0" dirty="0"/>
                        <a:t> 5.5</a:t>
                      </a:r>
                      <a:endParaRPr lang="ru-RU" sz="1800" dirty="0"/>
                    </a:p>
                    <a:p>
                      <a:endParaRPr lang="ru-RU" dirty="0"/>
                    </a:p>
                  </a:txBody>
                  <a:tcPr/>
                </a:tc>
                <a:tc>
                  <a:txBody>
                    <a:bodyPr/>
                    <a:lstStyle/>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›6.0</a:t>
                      </a:r>
                    </a:p>
                    <a:p>
                      <a:pPr marL="0" marR="0" indent="0" algn="l" defTabSz="914109" rtl="0" eaLnBrk="1" fontAlgn="auto" latinLnBrk="0" hangingPunct="1">
                        <a:lnSpc>
                          <a:spcPct val="100000"/>
                        </a:lnSpc>
                        <a:spcBef>
                          <a:spcPts val="0"/>
                        </a:spcBef>
                        <a:spcAft>
                          <a:spcPts val="0"/>
                        </a:spcAft>
                        <a:buClrTx/>
                        <a:buSzTx/>
                        <a:buFontTx/>
                        <a:buNone/>
                        <a:tabLst/>
                        <a:defRPr/>
                      </a:pPr>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›5.5</a:t>
                      </a:r>
                    </a:p>
                    <a:p>
                      <a:pPr marL="0" marR="0" indent="0" algn="l" defTabSz="914109" rtl="0" eaLnBrk="1" fontAlgn="auto" latinLnBrk="0" hangingPunct="1">
                        <a:lnSpc>
                          <a:spcPct val="100000"/>
                        </a:lnSpc>
                        <a:spcBef>
                          <a:spcPts val="0"/>
                        </a:spcBef>
                        <a:spcAft>
                          <a:spcPts val="0"/>
                        </a:spcAft>
                        <a:buClrTx/>
                        <a:buSzTx/>
                        <a:buFontTx/>
                        <a:buNone/>
                        <a:tabLst/>
                        <a:defRPr/>
                      </a:pPr>
                      <a:endParaRPr lang="ru-RU" dirty="0"/>
                    </a:p>
                    <a:p>
                      <a:endParaRPr lang="ru-RU" dirty="0"/>
                    </a:p>
                  </a:txBody>
                  <a:tcPr/>
                </a:tc>
                <a:tc>
                  <a:txBody>
                    <a:bodyPr/>
                    <a:lstStyle/>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≥7.0</a:t>
                      </a:r>
                    </a:p>
                    <a:p>
                      <a:pPr marL="0" marR="0" indent="0" algn="l" defTabSz="914109" rtl="0" eaLnBrk="1" fontAlgn="auto" latinLnBrk="0" hangingPunct="1">
                        <a:lnSpc>
                          <a:spcPct val="100000"/>
                        </a:lnSpc>
                        <a:spcBef>
                          <a:spcPts val="0"/>
                        </a:spcBef>
                        <a:spcAft>
                          <a:spcPts val="0"/>
                        </a:spcAft>
                        <a:buClrTx/>
                        <a:buSzTx/>
                        <a:buFontTx/>
                        <a:buNone/>
                        <a:tabLst/>
                        <a:defRPr/>
                      </a:pPr>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›6.0</a:t>
                      </a:r>
                    </a:p>
                    <a:p>
                      <a:endParaRPr lang="ru-RU" dirty="0"/>
                    </a:p>
                  </a:txBody>
                  <a:tcPr/>
                </a:tc>
                <a:tc>
                  <a:txBody>
                    <a:bodyPr/>
                    <a:lstStyle/>
                    <a:p>
                      <a:endParaRPr lang="ru-RU"/>
                    </a:p>
                  </a:txBody>
                  <a:tcPr/>
                </a:tc>
                <a:extLst>
                  <a:ext uri="{0D108BD9-81ED-4DB2-BD59-A6C34878D82A}">
                    <a16:rowId xmlns:a16="http://schemas.microsoft.com/office/drawing/2014/main" val="10002"/>
                  </a:ext>
                </a:extLst>
              </a:tr>
              <a:tr h="370840">
                <a:tc>
                  <a:txBody>
                    <a:bodyPr/>
                    <a:lstStyle/>
                    <a:p>
                      <a:r>
                        <a:rPr lang="ru-RU" sz="1400" dirty="0" err="1"/>
                        <a:t>Постпрандиальная</a:t>
                      </a:r>
                      <a:r>
                        <a:rPr lang="ru-RU" sz="1400" dirty="0"/>
                        <a:t> гликемия (через 2 часа после еды) </a:t>
                      </a:r>
                      <a:r>
                        <a:rPr lang="ru-RU" sz="1400" dirty="0" err="1"/>
                        <a:t>ммоль</a:t>
                      </a:r>
                      <a:r>
                        <a:rPr lang="ru-RU" sz="1400" dirty="0"/>
                        <a:t>/л</a:t>
                      </a:r>
                    </a:p>
                    <a:p>
                      <a:r>
                        <a:rPr lang="ru-RU" sz="1400" dirty="0"/>
                        <a:t>в плазме венозной крови</a:t>
                      </a:r>
                    </a:p>
                    <a:p>
                      <a:r>
                        <a:rPr lang="ru-RU" sz="1400" dirty="0"/>
                        <a:t>-цельная капиллярная кровь</a:t>
                      </a:r>
                      <a:r>
                        <a:rPr lang="ru-RU" sz="1400" baseline="0" dirty="0"/>
                        <a:t> (самоконтроль)</a:t>
                      </a:r>
                      <a:endParaRPr lang="ru-RU" sz="1400" dirty="0"/>
                    </a:p>
                    <a:p>
                      <a:endParaRPr lang="ru-RU" sz="1400" dirty="0"/>
                    </a:p>
                  </a:txBody>
                  <a:tcPr/>
                </a:tc>
                <a:tc>
                  <a:txBody>
                    <a:bodyPr/>
                    <a:lstStyle/>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a:t>
                      </a:r>
                      <a:r>
                        <a:rPr lang="ru-RU" sz="1800" baseline="0" dirty="0"/>
                        <a:t> 7.5</a:t>
                      </a:r>
                      <a:endParaRPr lang="ru-RU" sz="1800" dirty="0"/>
                    </a:p>
                    <a:p>
                      <a:endParaRPr lang="ru-RU" dirty="0"/>
                    </a:p>
                  </a:txBody>
                  <a:tcPr/>
                </a:tc>
                <a:tc>
                  <a:txBody>
                    <a:bodyPr/>
                    <a:lstStyle/>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≥7.5</a:t>
                      </a:r>
                    </a:p>
                    <a:p>
                      <a:endParaRPr lang="ru-RU" dirty="0"/>
                    </a:p>
                  </a:txBody>
                  <a:tcPr/>
                </a:tc>
                <a:tc>
                  <a:txBody>
                    <a:bodyPr/>
                    <a:lstStyle/>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›9.0</a:t>
                      </a:r>
                    </a:p>
                    <a:p>
                      <a:endParaRPr lang="ru-RU" dirty="0"/>
                    </a:p>
                  </a:txBody>
                  <a:tcPr/>
                </a:tc>
                <a:tc>
                  <a:txBody>
                    <a:bodyPr/>
                    <a:lstStyle/>
                    <a:p>
                      <a:endParaRPr lang="ru-RU" dirty="0"/>
                    </a:p>
                  </a:txBody>
                  <a:tcPr/>
                </a:tc>
                <a:extLst>
                  <a:ext uri="{0D108BD9-81ED-4DB2-BD59-A6C34878D82A}">
                    <a16:rowId xmlns:a16="http://schemas.microsoft.com/office/drawing/2014/main" val="10003"/>
                  </a:ext>
                </a:extLst>
              </a:tr>
              <a:tr h="370840">
                <a:tc gridSpan="4">
                  <a:txBody>
                    <a:bodyPr/>
                    <a:lstStyle/>
                    <a:p>
                      <a:r>
                        <a:rPr lang="en-US" sz="1400" dirty="0"/>
                        <a:t>European   Diabetes Policy Group 1998-1999 </a:t>
                      </a:r>
                      <a:r>
                        <a:rPr lang="ru-RU" sz="1400" dirty="0"/>
                        <a:t>ФЦП «Сахарный диабет» 2006</a:t>
                      </a:r>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c>
                  <a:txBody>
                    <a:bodyPr/>
                    <a:lstStyle/>
                    <a:p>
                      <a:endParaRPr lang="ru-RU"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80786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740" y="281624"/>
            <a:ext cx="8650289" cy="584775"/>
          </a:xfrm>
        </p:spPr>
        <p:txBody>
          <a:bodyPr/>
          <a:lstStyle/>
          <a:p>
            <a:r>
              <a:rPr lang="ru-RU" dirty="0">
                <a:solidFill>
                  <a:srgbClr val="FF0000"/>
                </a:solidFill>
              </a:rPr>
              <a:t>ЦЕЛИ ЛЕЧЕНИЯ САХАРНОГО ДИАБЕТА 1 ТИПА</a:t>
            </a:r>
            <a:br>
              <a:rPr lang="ru-RU" dirty="0">
                <a:solidFill>
                  <a:srgbClr val="FF0000"/>
                </a:solidFill>
              </a:rPr>
            </a:br>
            <a:endParaRPr lang="ru-RU" dirty="0">
              <a:solidFill>
                <a:srgbClr val="FF0000"/>
              </a:solidFill>
            </a:endParaRPr>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33</a:t>
            </a:fld>
            <a:endParaRPr lang="en-US" dirty="0"/>
          </a:p>
        </p:txBody>
      </p:sp>
      <p:graphicFrame>
        <p:nvGraphicFramePr>
          <p:cNvPr id="4" name="Таблица 3"/>
          <p:cNvGraphicFramePr>
            <a:graphicFrameLocks noGrp="1"/>
          </p:cNvGraphicFramePr>
          <p:nvPr>
            <p:extLst>
              <p:ext uri="{D42A27DB-BD31-4B8C-83A1-F6EECF244321}">
                <p14:modId xmlns:p14="http://schemas.microsoft.com/office/powerpoint/2010/main" val="1593738385"/>
              </p:ext>
            </p:extLst>
          </p:nvPr>
        </p:nvGraphicFramePr>
        <p:xfrm>
          <a:off x="205741" y="902972"/>
          <a:ext cx="8000999" cy="5417818"/>
        </p:xfrm>
        <a:graphic>
          <a:graphicData uri="http://schemas.openxmlformats.org/drawingml/2006/table">
            <a:tbl>
              <a:tblPr firstRow="1" bandRow="1">
                <a:tableStyleId>{5C22544A-7EE6-4342-B048-85BDC9FD1C3A}</a:tableStyleId>
              </a:tblPr>
              <a:tblGrid>
                <a:gridCol w="1815531">
                  <a:extLst>
                    <a:ext uri="{9D8B030D-6E8A-4147-A177-3AD203B41FA5}">
                      <a16:colId xmlns:a16="http://schemas.microsoft.com/office/drawing/2014/main" val="20000"/>
                    </a:ext>
                  </a:extLst>
                </a:gridCol>
                <a:gridCol w="1815531">
                  <a:extLst>
                    <a:ext uri="{9D8B030D-6E8A-4147-A177-3AD203B41FA5}">
                      <a16:colId xmlns:a16="http://schemas.microsoft.com/office/drawing/2014/main" val="20001"/>
                    </a:ext>
                  </a:extLst>
                </a:gridCol>
                <a:gridCol w="1815531">
                  <a:extLst>
                    <a:ext uri="{9D8B030D-6E8A-4147-A177-3AD203B41FA5}">
                      <a16:colId xmlns:a16="http://schemas.microsoft.com/office/drawing/2014/main" val="20002"/>
                    </a:ext>
                  </a:extLst>
                </a:gridCol>
                <a:gridCol w="2554406">
                  <a:extLst>
                    <a:ext uri="{9D8B030D-6E8A-4147-A177-3AD203B41FA5}">
                      <a16:colId xmlns:a16="http://schemas.microsoft.com/office/drawing/2014/main" val="20003"/>
                    </a:ext>
                  </a:extLst>
                </a:gridCol>
              </a:tblGrid>
              <a:tr h="681712">
                <a:tc>
                  <a:txBody>
                    <a:bodyPr/>
                    <a:lstStyle/>
                    <a:p>
                      <a:r>
                        <a:rPr lang="ru-RU" sz="1600" dirty="0"/>
                        <a:t>показатели</a:t>
                      </a:r>
                    </a:p>
                  </a:txBody>
                  <a:tcPr/>
                </a:tc>
                <a:tc>
                  <a:txBody>
                    <a:bodyPr/>
                    <a:lstStyle/>
                    <a:p>
                      <a:endParaRPr lang="ru-RU" sz="1600" dirty="0"/>
                    </a:p>
                  </a:txBody>
                  <a:tcPr/>
                </a:tc>
                <a:tc>
                  <a:txBody>
                    <a:bodyPr/>
                    <a:lstStyle/>
                    <a:p>
                      <a:r>
                        <a:rPr lang="ru-RU" sz="1600" dirty="0"/>
                        <a:t>Адекватный уровень</a:t>
                      </a:r>
                    </a:p>
                  </a:txBody>
                  <a:tcPr/>
                </a:tc>
                <a:tc>
                  <a:txBody>
                    <a:bodyPr/>
                    <a:lstStyle/>
                    <a:p>
                      <a:r>
                        <a:rPr lang="ru-RU" sz="1600" dirty="0"/>
                        <a:t>Неадекватный уровень</a:t>
                      </a:r>
                    </a:p>
                  </a:txBody>
                  <a:tcPr/>
                </a:tc>
                <a:extLst>
                  <a:ext uri="{0D108BD9-81ED-4DB2-BD59-A6C34878D82A}">
                    <a16:rowId xmlns:a16="http://schemas.microsoft.com/office/drawing/2014/main" val="10000"/>
                  </a:ext>
                </a:extLst>
              </a:tr>
              <a:tr h="753471">
                <a:tc gridSpan="2">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sz="1800" b="1" i="0" dirty="0">
                          <a:solidFill>
                            <a:schemeClr val="tx2"/>
                          </a:solidFill>
                          <a:ea typeface="Arial" charset="0"/>
                        </a:rPr>
                        <a:t>Н</a:t>
                      </a:r>
                      <a:r>
                        <a:rPr lang="en-US" sz="1800" b="1" i="0" dirty="0" err="1">
                          <a:solidFill>
                            <a:schemeClr val="tx2"/>
                          </a:solidFill>
                          <a:ea typeface="Arial" charset="0"/>
                        </a:rPr>
                        <a:t>bA</a:t>
                      </a:r>
                      <a:r>
                        <a:rPr lang="ru-RU" sz="1800" b="1" i="0" dirty="0">
                          <a:solidFill>
                            <a:schemeClr val="tx2"/>
                          </a:solidFill>
                          <a:ea typeface="Arial" charset="0"/>
                        </a:rPr>
                        <a:t>1с % при норме (4.0-6.0)</a:t>
                      </a:r>
                      <a:endParaRPr lang="ru-RU" dirty="0"/>
                    </a:p>
                    <a:p>
                      <a:endParaRPr lang="ru-RU" dirty="0"/>
                    </a:p>
                  </a:txBody>
                  <a:tcPr/>
                </a:tc>
                <a:tc hMerge="1">
                  <a:txBody>
                    <a:bodyPr/>
                    <a:lstStyle/>
                    <a:p>
                      <a:endParaRPr lang="ru-RU"/>
                    </a:p>
                  </a:txBody>
                  <a:tcPr/>
                </a:tc>
                <a:tc>
                  <a:txBody>
                    <a:bodyPr/>
                    <a:lstStyle/>
                    <a:p>
                      <a:r>
                        <a:rPr lang="ru-RU" dirty="0"/>
                        <a:t>6.1-7.5</a:t>
                      </a:r>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dirty="0"/>
                        <a:t>›7.5</a:t>
                      </a:r>
                    </a:p>
                    <a:p>
                      <a:endParaRPr lang="ru-RU" dirty="0"/>
                    </a:p>
                  </a:txBody>
                  <a:tcPr/>
                </a:tc>
                <a:extLst>
                  <a:ext uri="{0D108BD9-81ED-4DB2-BD59-A6C34878D82A}">
                    <a16:rowId xmlns:a16="http://schemas.microsoft.com/office/drawing/2014/main" val="10001"/>
                  </a:ext>
                </a:extLst>
              </a:tr>
              <a:tr h="1076388">
                <a:tc rowSpan="3">
                  <a:txBody>
                    <a:bodyPr/>
                    <a:lstStyle/>
                    <a:p>
                      <a:r>
                        <a:rPr lang="ru-RU" dirty="0"/>
                        <a:t>Самоконтроль глюкозы</a:t>
                      </a:r>
                    </a:p>
                    <a:p>
                      <a:r>
                        <a:rPr lang="ru-RU" dirty="0" err="1"/>
                        <a:t>Ммоль</a:t>
                      </a:r>
                      <a:r>
                        <a:rPr lang="ru-RU" dirty="0"/>
                        <a:t>/л </a:t>
                      </a:r>
                    </a:p>
                  </a:txBody>
                  <a:tcPr/>
                </a:tc>
                <a:tc>
                  <a:txBody>
                    <a:bodyPr/>
                    <a:lstStyle/>
                    <a:p>
                      <a:r>
                        <a:rPr lang="ru-RU" dirty="0"/>
                        <a:t>Натощак/перед едой </a:t>
                      </a:r>
                    </a:p>
                  </a:txBody>
                  <a:tcPr/>
                </a:tc>
                <a:tc>
                  <a:txBody>
                    <a:bodyPr/>
                    <a:lstStyle/>
                    <a:p>
                      <a:r>
                        <a:rPr lang="ru-RU" dirty="0"/>
                        <a:t>5.1-6.5</a:t>
                      </a:r>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dirty="0"/>
                        <a:t>›6.5</a:t>
                      </a:r>
                    </a:p>
                    <a:p>
                      <a:endParaRPr lang="ru-RU" dirty="0"/>
                    </a:p>
                    <a:p>
                      <a:endParaRPr lang="ru-RU" dirty="0"/>
                    </a:p>
                  </a:txBody>
                  <a:tcPr/>
                </a:tc>
                <a:extLst>
                  <a:ext uri="{0D108BD9-81ED-4DB2-BD59-A6C34878D82A}">
                    <a16:rowId xmlns:a16="http://schemas.microsoft.com/office/drawing/2014/main" val="10002"/>
                  </a:ext>
                </a:extLst>
              </a:tr>
              <a:tr h="1076388">
                <a:tc vMerge="1">
                  <a:txBody>
                    <a:bodyPr/>
                    <a:lstStyle/>
                    <a:p>
                      <a:endParaRPr lang="ru-RU" dirty="0"/>
                    </a:p>
                  </a:txBody>
                  <a:tcPr/>
                </a:tc>
                <a:tc>
                  <a:txBody>
                    <a:bodyPr/>
                    <a:lstStyle/>
                    <a:p>
                      <a:r>
                        <a:rPr lang="ru-RU" dirty="0"/>
                        <a:t>Через 2 часа после еды</a:t>
                      </a:r>
                    </a:p>
                  </a:txBody>
                  <a:tcPr/>
                </a:tc>
                <a:tc>
                  <a:txBody>
                    <a:bodyPr/>
                    <a:lstStyle/>
                    <a:p>
                      <a:r>
                        <a:rPr lang="ru-RU" dirty="0"/>
                        <a:t>7.6-9.0</a:t>
                      </a:r>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dirty="0"/>
                        <a:t>›9.0</a:t>
                      </a:r>
                    </a:p>
                    <a:p>
                      <a:endParaRPr lang="ru-RU" dirty="0"/>
                    </a:p>
                    <a:p>
                      <a:endParaRPr lang="ru-RU" dirty="0"/>
                    </a:p>
                  </a:txBody>
                  <a:tcPr/>
                </a:tc>
                <a:extLst>
                  <a:ext uri="{0D108BD9-81ED-4DB2-BD59-A6C34878D82A}">
                    <a16:rowId xmlns:a16="http://schemas.microsoft.com/office/drawing/2014/main" val="10003"/>
                  </a:ext>
                </a:extLst>
              </a:tr>
              <a:tr h="1076388">
                <a:tc vMerge="1">
                  <a:txBody>
                    <a:bodyPr/>
                    <a:lstStyle/>
                    <a:p>
                      <a:endParaRPr lang="ru-RU" dirty="0"/>
                    </a:p>
                  </a:txBody>
                  <a:tcPr/>
                </a:tc>
                <a:tc>
                  <a:txBody>
                    <a:bodyPr/>
                    <a:lstStyle/>
                    <a:p>
                      <a:r>
                        <a:rPr lang="ru-RU" dirty="0"/>
                        <a:t>Перед сном</a:t>
                      </a:r>
                    </a:p>
                  </a:txBody>
                  <a:tcPr/>
                </a:tc>
                <a:tc>
                  <a:txBody>
                    <a:bodyPr/>
                    <a:lstStyle/>
                    <a:p>
                      <a:r>
                        <a:rPr lang="ru-RU" dirty="0"/>
                        <a:t>6.0-7.5</a:t>
                      </a:r>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dirty="0"/>
                        <a:t>›7.5</a:t>
                      </a:r>
                    </a:p>
                    <a:p>
                      <a:endParaRPr lang="ru-RU" dirty="0"/>
                    </a:p>
                    <a:p>
                      <a:endParaRPr lang="ru-RU" dirty="0"/>
                    </a:p>
                  </a:txBody>
                  <a:tcPr/>
                </a:tc>
                <a:extLst>
                  <a:ext uri="{0D108BD9-81ED-4DB2-BD59-A6C34878D82A}">
                    <a16:rowId xmlns:a16="http://schemas.microsoft.com/office/drawing/2014/main" val="10004"/>
                  </a:ext>
                </a:extLst>
              </a:tr>
              <a:tr h="753471">
                <a:tc gridSpan="4">
                  <a:txBody>
                    <a:bodyPr/>
                    <a:lstStyle/>
                    <a:p>
                      <a:r>
                        <a:rPr lang="ru-RU" sz="1600" dirty="0"/>
                        <a:t>Национальные стандарты оказания помощи</a:t>
                      </a:r>
                      <a:r>
                        <a:rPr lang="ru-RU" sz="1600" baseline="0" dirty="0"/>
                        <a:t> больным СД МЗ РФ, Москва 2000</a:t>
                      </a:r>
                      <a:endParaRPr lang="ru-RU" sz="1600"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571636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064" y="258764"/>
            <a:ext cx="8759825" cy="584775"/>
          </a:xfrm>
        </p:spPr>
        <p:txBody>
          <a:bodyPr/>
          <a:lstStyle/>
          <a:p>
            <a:r>
              <a:rPr lang="ru-RU" dirty="0"/>
              <a:t>ЦЕЛЕВЫЕ УРОВНИ ПОКАЗАТЕЛЕЙ ЛИПИДНОГО ОБМЕНА</a:t>
            </a:r>
            <a:br>
              <a:rPr lang="ru-RU" dirty="0"/>
            </a:br>
            <a:endParaRPr lang="ru-RU" dirty="0"/>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34</a:t>
            </a:fld>
            <a:endParaRPr lang="en-US" dirty="0"/>
          </a:p>
        </p:txBody>
      </p:sp>
      <p:graphicFrame>
        <p:nvGraphicFramePr>
          <p:cNvPr id="4" name="Таблица 3"/>
          <p:cNvGraphicFramePr>
            <a:graphicFrameLocks noGrp="1"/>
          </p:cNvGraphicFramePr>
          <p:nvPr>
            <p:extLst>
              <p:ext uri="{D42A27DB-BD31-4B8C-83A1-F6EECF244321}">
                <p14:modId xmlns:p14="http://schemas.microsoft.com/office/powerpoint/2010/main" val="721812559"/>
              </p:ext>
            </p:extLst>
          </p:nvPr>
        </p:nvGraphicFramePr>
        <p:xfrm>
          <a:off x="114300" y="708660"/>
          <a:ext cx="8675370" cy="5819271"/>
        </p:xfrm>
        <a:graphic>
          <a:graphicData uri="http://schemas.openxmlformats.org/drawingml/2006/table">
            <a:tbl>
              <a:tblPr firstRow="1" bandRow="1">
                <a:tableStyleId>{5C22544A-7EE6-4342-B048-85BDC9FD1C3A}</a:tableStyleId>
              </a:tblPr>
              <a:tblGrid>
                <a:gridCol w="2891790">
                  <a:extLst>
                    <a:ext uri="{9D8B030D-6E8A-4147-A177-3AD203B41FA5}">
                      <a16:colId xmlns:a16="http://schemas.microsoft.com/office/drawing/2014/main" val="20000"/>
                    </a:ext>
                  </a:extLst>
                </a:gridCol>
                <a:gridCol w="2891790">
                  <a:extLst>
                    <a:ext uri="{9D8B030D-6E8A-4147-A177-3AD203B41FA5}">
                      <a16:colId xmlns:a16="http://schemas.microsoft.com/office/drawing/2014/main" val="20001"/>
                    </a:ext>
                  </a:extLst>
                </a:gridCol>
                <a:gridCol w="2891790">
                  <a:extLst>
                    <a:ext uri="{9D8B030D-6E8A-4147-A177-3AD203B41FA5}">
                      <a16:colId xmlns:a16="http://schemas.microsoft.com/office/drawing/2014/main" val="20002"/>
                    </a:ext>
                  </a:extLst>
                </a:gridCol>
              </a:tblGrid>
              <a:tr h="211975">
                <a:tc>
                  <a:txBody>
                    <a:bodyPr/>
                    <a:lstStyle/>
                    <a:p>
                      <a:r>
                        <a:rPr lang="ru-RU" sz="1200" dirty="0">
                          <a:solidFill>
                            <a:schemeClr val="tx1"/>
                          </a:solidFill>
                        </a:rPr>
                        <a:t>Категория риска</a:t>
                      </a:r>
                    </a:p>
                  </a:txBody>
                  <a:tcPr/>
                </a:tc>
                <a:tc>
                  <a:txBody>
                    <a:bodyPr/>
                    <a:lstStyle/>
                    <a:p>
                      <a:r>
                        <a:rPr lang="ru-RU" sz="1200" dirty="0">
                          <a:solidFill>
                            <a:schemeClr val="tx1"/>
                          </a:solidFill>
                        </a:rPr>
                        <a:t>Категория больных</a:t>
                      </a:r>
                    </a:p>
                  </a:txBody>
                  <a:tcPr/>
                </a:tc>
                <a:tc>
                  <a:txBody>
                    <a:bodyPr/>
                    <a:lstStyle/>
                    <a:p>
                      <a:r>
                        <a:rPr lang="ru-RU" sz="1200" dirty="0">
                          <a:solidFill>
                            <a:schemeClr val="tx1"/>
                          </a:solidFill>
                        </a:rPr>
                        <a:t>Целевые</a:t>
                      </a:r>
                      <a:r>
                        <a:rPr lang="ru-RU" sz="1200" baseline="0" dirty="0">
                          <a:solidFill>
                            <a:schemeClr val="tx1"/>
                          </a:solidFill>
                        </a:rPr>
                        <a:t> показатели холестерина ЛНП (1) ммоль/л</a:t>
                      </a:r>
                      <a:endParaRPr lang="ru-RU" sz="1200" dirty="0">
                        <a:solidFill>
                          <a:schemeClr val="tx1"/>
                        </a:solidFill>
                      </a:endParaRPr>
                    </a:p>
                  </a:txBody>
                  <a:tcPr/>
                </a:tc>
                <a:extLst>
                  <a:ext uri="{0D108BD9-81ED-4DB2-BD59-A6C34878D82A}">
                    <a16:rowId xmlns:a16="http://schemas.microsoft.com/office/drawing/2014/main" val="10000"/>
                  </a:ext>
                </a:extLst>
              </a:tr>
              <a:tr h="2006551">
                <a:tc>
                  <a:txBody>
                    <a:bodyPr/>
                    <a:lstStyle/>
                    <a:p>
                      <a:r>
                        <a:rPr lang="ru-RU" sz="1400" dirty="0"/>
                        <a:t>Очень высокого  риска</a:t>
                      </a:r>
                    </a:p>
                  </a:txBody>
                  <a:tcPr/>
                </a:tc>
                <a:tc>
                  <a:txBody>
                    <a:bodyPr/>
                    <a:lstStyle/>
                    <a:p>
                      <a:r>
                        <a:rPr lang="ru-RU" sz="1400" dirty="0"/>
                        <a:t>Больные с атеросклеротическими сердечно-сосудистыми</a:t>
                      </a:r>
                      <a:r>
                        <a:rPr lang="ru-RU" sz="1400" baseline="0" dirty="0"/>
                        <a:t> заболеваниями или с поражением других органов мишеней (2) или с 3 и более большими факторами риска (3)</a:t>
                      </a:r>
                    </a:p>
                    <a:p>
                      <a:r>
                        <a:rPr lang="ru-RU" sz="1400" baseline="0" dirty="0"/>
                        <a:t>Раннее начало СД 1 типа длительностью более 20 лет</a:t>
                      </a:r>
                      <a:endParaRPr lang="ru-RU" sz="1400" dirty="0"/>
                    </a:p>
                  </a:txBody>
                  <a:tcPr/>
                </a:tc>
                <a:tc>
                  <a:txBody>
                    <a:bodyPr/>
                    <a:lstStyle/>
                    <a:p>
                      <a:endParaRPr lang="ru-RU" sz="1800" dirty="0">
                        <a:solidFill>
                          <a:schemeClr val="tx1"/>
                        </a:solidFill>
                      </a:endParaRPr>
                    </a:p>
                    <a:p>
                      <a:endParaRPr lang="ru-RU" sz="1800" dirty="0">
                        <a:solidFill>
                          <a:schemeClr val="tx1"/>
                        </a:solidFill>
                      </a:endParaRPr>
                    </a:p>
                    <a:p>
                      <a:endParaRPr lang="ru-RU" sz="1800" dirty="0">
                        <a:solidFill>
                          <a:schemeClr val="tx1"/>
                        </a:solidFill>
                      </a:endParaRPr>
                    </a:p>
                    <a:p>
                      <a:r>
                        <a:rPr lang="ru-RU" sz="1800" dirty="0">
                          <a:solidFill>
                            <a:schemeClr val="tx1"/>
                          </a:solidFill>
                        </a:rPr>
                        <a:t>‹ 1.4 (УУР А, УДД 2)</a:t>
                      </a:r>
                    </a:p>
                    <a:p>
                      <a:endParaRPr lang="ru-RU" sz="1800" dirty="0">
                        <a:solidFill>
                          <a:schemeClr val="tx1"/>
                        </a:solidFill>
                      </a:endParaRPr>
                    </a:p>
                  </a:txBody>
                  <a:tcPr/>
                </a:tc>
                <a:extLst>
                  <a:ext uri="{0D108BD9-81ED-4DB2-BD59-A6C34878D82A}">
                    <a16:rowId xmlns:a16="http://schemas.microsoft.com/office/drawing/2014/main" val="10001"/>
                  </a:ext>
                </a:extLst>
              </a:tr>
              <a:tr h="1459310">
                <a:tc>
                  <a:txBody>
                    <a:bodyPr/>
                    <a:lstStyle/>
                    <a:p>
                      <a:r>
                        <a:rPr lang="ru-RU" sz="1400" dirty="0"/>
                        <a:t>Высокого</a:t>
                      </a:r>
                      <a:r>
                        <a:rPr lang="ru-RU" sz="1400" baseline="0" dirty="0"/>
                        <a:t> риска</a:t>
                      </a:r>
                      <a:endParaRPr lang="ru-RU" sz="1400" dirty="0"/>
                    </a:p>
                  </a:txBody>
                  <a:tcPr/>
                </a:tc>
                <a:tc>
                  <a:txBody>
                    <a:bodyPr/>
                    <a:lstStyle/>
                    <a:p>
                      <a:r>
                        <a:rPr lang="ru-RU" sz="1400" dirty="0"/>
                        <a:t>Больные СД длительностью ≥ 10 лет без поражения органов мишеней+ любой другой дополнительный</a:t>
                      </a:r>
                      <a:r>
                        <a:rPr lang="ru-RU" sz="1400" baseline="0" dirty="0"/>
                        <a:t> фактор  риска</a:t>
                      </a:r>
                      <a:endParaRPr lang="ru-RU" sz="1400" dirty="0"/>
                    </a:p>
                  </a:txBody>
                  <a:tcPr/>
                </a:tc>
                <a:tc>
                  <a:txBody>
                    <a:bodyPr/>
                    <a:lstStyle/>
                    <a:p>
                      <a:endParaRPr lang="ru-RU" sz="1800" dirty="0">
                        <a:solidFill>
                          <a:schemeClr val="tx1"/>
                        </a:solidFill>
                      </a:endParaRPr>
                    </a:p>
                    <a:p>
                      <a:endParaRPr lang="ru-RU" sz="1800" dirty="0">
                        <a:solidFill>
                          <a:schemeClr val="tx1"/>
                        </a:solidFill>
                      </a:endParaRPr>
                    </a:p>
                    <a:p>
                      <a:r>
                        <a:rPr lang="ru-RU" sz="1800" dirty="0">
                          <a:solidFill>
                            <a:schemeClr val="tx1"/>
                          </a:solidFill>
                        </a:rPr>
                        <a:t>‹ 1.8 (УУР А, УДД 1)</a:t>
                      </a:r>
                    </a:p>
                    <a:p>
                      <a:endParaRPr lang="ru-RU" sz="1800" dirty="0">
                        <a:solidFill>
                          <a:schemeClr val="tx1"/>
                        </a:solidFill>
                      </a:endParaRPr>
                    </a:p>
                    <a:p>
                      <a:endParaRPr lang="ru-RU" sz="1800" dirty="0">
                        <a:solidFill>
                          <a:schemeClr val="tx1"/>
                        </a:solidFill>
                      </a:endParaRPr>
                    </a:p>
                  </a:txBody>
                  <a:tcPr/>
                </a:tc>
                <a:extLst>
                  <a:ext uri="{0D108BD9-81ED-4DB2-BD59-A6C34878D82A}">
                    <a16:rowId xmlns:a16="http://schemas.microsoft.com/office/drawing/2014/main" val="10002"/>
                  </a:ext>
                </a:extLst>
              </a:tr>
              <a:tr h="942471">
                <a:tc>
                  <a:txBody>
                    <a:bodyPr/>
                    <a:lstStyle/>
                    <a:p>
                      <a:r>
                        <a:rPr lang="ru-RU" sz="1400" dirty="0"/>
                        <a:t>Среднего риска</a:t>
                      </a:r>
                    </a:p>
                  </a:txBody>
                  <a:tcPr/>
                </a:tc>
                <a:tc>
                  <a:txBody>
                    <a:bodyPr/>
                    <a:lstStyle/>
                    <a:p>
                      <a:r>
                        <a:rPr lang="ru-RU" sz="1400" dirty="0"/>
                        <a:t>Больные молодого возраста (СД 1 типа </a:t>
                      </a:r>
                      <a:r>
                        <a:rPr lang="ru-RU" sz="1400" dirty="0">
                          <a:solidFill>
                            <a:schemeClr val="tx1"/>
                          </a:solidFill>
                        </a:rPr>
                        <a:t>‹ 35 лет или СД 2 типа ‹ 50 лет)</a:t>
                      </a:r>
                      <a:r>
                        <a:rPr lang="ru-RU" sz="1400" baseline="0" dirty="0">
                          <a:solidFill>
                            <a:schemeClr val="tx1"/>
                          </a:solidFill>
                        </a:rPr>
                        <a:t> с СД менее 10 лет без других факторов риска</a:t>
                      </a:r>
                      <a:endParaRPr lang="ru-RU" sz="1400" dirty="0">
                        <a:solidFill>
                          <a:schemeClr val="tx1"/>
                        </a:solidFill>
                      </a:endParaRPr>
                    </a:p>
                  </a:txBody>
                  <a:tcPr/>
                </a:tc>
                <a:tc>
                  <a:txBody>
                    <a:bodyPr/>
                    <a:lstStyle/>
                    <a:p>
                      <a:endParaRPr lang="ru-RU" sz="1800" dirty="0">
                        <a:solidFill>
                          <a:schemeClr val="tx1"/>
                        </a:solidFill>
                      </a:endParaRPr>
                    </a:p>
                    <a:p>
                      <a:pPr marL="0" marR="0" indent="0" algn="l" defTabSz="914109" rtl="0" eaLnBrk="1" fontAlgn="auto" latinLnBrk="0" hangingPunct="1">
                        <a:lnSpc>
                          <a:spcPct val="100000"/>
                        </a:lnSpc>
                        <a:spcBef>
                          <a:spcPts val="0"/>
                        </a:spcBef>
                        <a:spcAft>
                          <a:spcPts val="0"/>
                        </a:spcAft>
                        <a:buClrTx/>
                        <a:buSzTx/>
                        <a:buFontTx/>
                        <a:buNone/>
                        <a:tabLst/>
                        <a:defRPr/>
                      </a:pPr>
                      <a:r>
                        <a:rPr lang="ru-RU" sz="1800" dirty="0">
                          <a:solidFill>
                            <a:schemeClr val="tx1"/>
                          </a:solidFill>
                        </a:rPr>
                        <a:t>‹ 2.5 (УУР А, УДД 1)</a:t>
                      </a:r>
                    </a:p>
                    <a:p>
                      <a:endParaRPr lang="ru-RU" sz="1800" dirty="0">
                        <a:solidFill>
                          <a:schemeClr val="tx1"/>
                        </a:solidFill>
                      </a:endParaRPr>
                    </a:p>
                  </a:txBody>
                  <a:tcPr/>
                </a:tc>
                <a:extLst>
                  <a:ext uri="{0D108BD9-81ED-4DB2-BD59-A6C34878D82A}">
                    <a16:rowId xmlns:a16="http://schemas.microsoft.com/office/drawing/2014/main" val="10003"/>
                  </a:ext>
                </a:extLst>
              </a:tr>
              <a:tr h="942471">
                <a:tc gridSpan="3">
                  <a:txBody>
                    <a:bodyPr/>
                    <a:lstStyle/>
                    <a:p>
                      <a:r>
                        <a:rPr lang="ru-RU" sz="1400" dirty="0"/>
                        <a:t>1.  Перевод из </a:t>
                      </a:r>
                      <a:r>
                        <a:rPr lang="ru-RU" sz="1400" dirty="0" err="1"/>
                        <a:t>ммоль</a:t>
                      </a:r>
                      <a:r>
                        <a:rPr lang="ru-RU" sz="1400" dirty="0"/>
                        <a:t>/л мг/</a:t>
                      </a:r>
                      <a:r>
                        <a:rPr lang="ru-RU" sz="1400" dirty="0" err="1"/>
                        <a:t>дл</a:t>
                      </a:r>
                      <a:r>
                        <a:rPr lang="ru-RU" sz="1400" dirty="0"/>
                        <a:t>: х36=мг/</a:t>
                      </a:r>
                      <a:r>
                        <a:rPr lang="ru-RU" sz="1400" dirty="0" err="1"/>
                        <a:t>дл</a:t>
                      </a:r>
                      <a:endParaRPr lang="ru-RU" sz="1400" dirty="0"/>
                    </a:p>
                    <a:p>
                      <a:r>
                        <a:rPr lang="ru-RU" sz="1400" dirty="0"/>
                        <a:t>2. протеинурия, СКФ</a:t>
                      </a:r>
                      <a:r>
                        <a:rPr lang="ru-RU" sz="1400" dirty="0">
                          <a:solidFill>
                            <a:schemeClr val="tx1"/>
                          </a:solidFill>
                        </a:rPr>
                        <a:t>‹ 30 мл/мин/1.73 м кв., гипертрофия левого желудочка или </a:t>
                      </a:r>
                      <a:r>
                        <a:rPr lang="ru-RU" sz="1400" dirty="0" err="1">
                          <a:solidFill>
                            <a:schemeClr val="tx1"/>
                          </a:solidFill>
                        </a:rPr>
                        <a:t>ретинопатия</a:t>
                      </a:r>
                      <a:endParaRPr lang="ru-RU" sz="1400" dirty="0">
                        <a:solidFill>
                          <a:schemeClr val="tx1"/>
                        </a:solidFill>
                      </a:endParaRPr>
                    </a:p>
                    <a:p>
                      <a:r>
                        <a:rPr lang="ru-RU" sz="1400" dirty="0">
                          <a:solidFill>
                            <a:schemeClr val="tx1"/>
                          </a:solidFill>
                        </a:rPr>
                        <a:t>3. возраст, артериальная гипертензия, </a:t>
                      </a:r>
                      <a:r>
                        <a:rPr lang="ru-RU" sz="1400" dirty="0" err="1">
                          <a:solidFill>
                            <a:schemeClr val="tx1"/>
                          </a:solidFill>
                        </a:rPr>
                        <a:t>дислипидемия</a:t>
                      </a:r>
                      <a:r>
                        <a:rPr lang="ru-RU" sz="1400" dirty="0">
                          <a:solidFill>
                            <a:schemeClr val="tx1"/>
                          </a:solidFill>
                        </a:rPr>
                        <a:t>, курение, ожирение</a:t>
                      </a:r>
                    </a:p>
                  </a:txBody>
                  <a:tcPr/>
                </a:tc>
                <a:tc hMerge="1">
                  <a:txBody>
                    <a:bodyPr/>
                    <a:lstStyle/>
                    <a:p>
                      <a:endParaRPr lang="ru-RU" sz="1400" dirty="0"/>
                    </a:p>
                  </a:txBody>
                  <a:tcPr/>
                </a:tc>
                <a:tc hMerge="1">
                  <a:txBody>
                    <a:bodyPr/>
                    <a:lstStyle/>
                    <a:p>
                      <a:endParaRPr lang="ru-RU"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76714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064" y="258764"/>
            <a:ext cx="8759825" cy="584775"/>
          </a:xfrm>
        </p:spPr>
        <p:txBody>
          <a:bodyPr/>
          <a:lstStyle/>
          <a:p>
            <a:r>
              <a:rPr lang="ru-RU" dirty="0"/>
              <a:t>ЦЕЛЕВЫЕ УРОВНИ ПОКАЗАТЕЛЕЙ АРТЕРИАЛЬНОГО ДАВЛЕНИЯ</a:t>
            </a:r>
            <a:br>
              <a:rPr lang="ru-RU" dirty="0"/>
            </a:br>
            <a:endParaRPr lang="ru-RU" dirty="0"/>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35</a:t>
            </a:fld>
            <a:endParaRPr lang="en-US" dirty="0"/>
          </a:p>
        </p:txBody>
      </p:sp>
      <p:graphicFrame>
        <p:nvGraphicFramePr>
          <p:cNvPr id="4" name="Таблица 3"/>
          <p:cNvGraphicFramePr>
            <a:graphicFrameLocks noGrp="1"/>
          </p:cNvGraphicFramePr>
          <p:nvPr>
            <p:extLst>
              <p:ext uri="{D42A27DB-BD31-4B8C-83A1-F6EECF244321}">
                <p14:modId xmlns:p14="http://schemas.microsoft.com/office/powerpoint/2010/main" val="199982000"/>
              </p:ext>
            </p:extLst>
          </p:nvPr>
        </p:nvGraphicFramePr>
        <p:xfrm>
          <a:off x="194310" y="1131569"/>
          <a:ext cx="8538210" cy="2834640"/>
        </p:xfrm>
        <a:graphic>
          <a:graphicData uri="http://schemas.openxmlformats.org/drawingml/2006/table">
            <a:tbl>
              <a:tblPr firstRow="1" bandRow="1">
                <a:tableStyleId>{5C22544A-7EE6-4342-B048-85BDC9FD1C3A}</a:tableStyleId>
              </a:tblPr>
              <a:tblGrid>
                <a:gridCol w="2846070">
                  <a:extLst>
                    <a:ext uri="{9D8B030D-6E8A-4147-A177-3AD203B41FA5}">
                      <a16:colId xmlns:a16="http://schemas.microsoft.com/office/drawing/2014/main" val="20000"/>
                    </a:ext>
                  </a:extLst>
                </a:gridCol>
                <a:gridCol w="2846070">
                  <a:extLst>
                    <a:ext uri="{9D8B030D-6E8A-4147-A177-3AD203B41FA5}">
                      <a16:colId xmlns:a16="http://schemas.microsoft.com/office/drawing/2014/main" val="20001"/>
                    </a:ext>
                  </a:extLst>
                </a:gridCol>
                <a:gridCol w="2846070">
                  <a:extLst>
                    <a:ext uri="{9D8B030D-6E8A-4147-A177-3AD203B41FA5}">
                      <a16:colId xmlns:a16="http://schemas.microsoft.com/office/drawing/2014/main" val="20002"/>
                    </a:ext>
                  </a:extLst>
                </a:gridCol>
              </a:tblGrid>
              <a:tr h="450086">
                <a:tc>
                  <a:txBody>
                    <a:bodyPr/>
                    <a:lstStyle/>
                    <a:p>
                      <a:r>
                        <a:rPr lang="ru-RU" dirty="0">
                          <a:solidFill>
                            <a:schemeClr val="tx1"/>
                          </a:solidFill>
                        </a:rPr>
                        <a:t>Возраст</a:t>
                      </a:r>
                    </a:p>
                  </a:txBody>
                  <a:tcPr/>
                </a:tc>
                <a:tc>
                  <a:txBody>
                    <a:bodyPr/>
                    <a:lstStyle/>
                    <a:p>
                      <a:r>
                        <a:rPr lang="ru-RU" dirty="0">
                          <a:solidFill>
                            <a:schemeClr val="tx1"/>
                          </a:solidFill>
                        </a:rPr>
                        <a:t>Систолическое</a:t>
                      </a:r>
                      <a:r>
                        <a:rPr lang="ru-RU" baseline="0" dirty="0">
                          <a:solidFill>
                            <a:schemeClr val="tx1"/>
                          </a:solidFill>
                        </a:rPr>
                        <a:t> АД </a:t>
                      </a:r>
                    </a:p>
                    <a:p>
                      <a:r>
                        <a:rPr lang="ru-RU" baseline="0" dirty="0">
                          <a:solidFill>
                            <a:schemeClr val="tx1"/>
                          </a:solidFill>
                        </a:rPr>
                        <a:t>мм. рт. ст. (1)</a:t>
                      </a:r>
                      <a:endParaRPr lang="ru-RU" dirty="0">
                        <a:solidFill>
                          <a:schemeClr val="tx1"/>
                        </a:solidFill>
                      </a:endParaRPr>
                    </a:p>
                  </a:txBody>
                  <a:tcPr/>
                </a:tc>
                <a:tc>
                  <a:txBody>
                    <a:bodyPr/>
                    <a:lstStyle/>
                    <a:p>
                      <a:r>
                        <a:rPr lang="ru-RU" dirty="0">
                          <a:solidFill>
                            <a:schemeClr val="tx1"/>
                          </a:solidFill>
                        </a:rPr>
                        <a:t>Диастолическое АД </a:t>
                      </a:r>
                    </a:p>
                    <a:p>
                      <a:r>
                        <a:rPr lang="ru-RU" dirty="0">
                          <a:solidFill>
                            <a:schemeClr val="tx1"/>
                          </a:solidFill>
                        </a:rPr>
                        <a:t>мм. рт. ст. (1)</a:t>
                      </a:r>
                    </a:p>
                  </a:txBody>
                  <a:tcPr/>
                </a:tc>
                <a:extLst>
                  <a:ext uri="{0D108BD9-81ED-4DB2-BD59-A6C34878D82A}">
                    <a16:rowId xmlns:a16="http://schemas.microsoft.com/office/drawing/2014/main" val="10000"/>
                  </a:ext>
                </a:extLst>
              </a:tr>
              <a:tr h="450086">
                <a:tc>
                  <a:txBody>
                    <a:bodyPr/>
                    <a:lstStyle/>
                    <a:p>
                      <a:r>
                        <a:rPr lang="ru-RU" dirty="0"/>
                        <a:t>18-65 лет</a:t>
                      </a:r>
                    </a:p>
                  </a:txBody>
                  <a:tcPr/>
                </a:tc>
                <a:tc>
                  <a:txBody>
                    <a:bodyPr/>
                    <a:lstStyle/>
                    <a:p>
                      <a:r>
                        <a:rPr lang="ru-RU" dirty="0">
                          <a:solidFill>
                            <a:schemeClr val="tx1"/>
                          </a:solidFill>
                        </a:rPr>
                        <a:t>≥120 и </a:t>
                      </a:r>
                      <a:r>
                        <a:rPr lang="ru-RU" sz="1800" dirty="0">
                          <a:solidFill>
                            <a:schemeClr val="tx1"/>
                          </a:solidFill>
                        </a:rPr>
                        <a:t>‹ 130 (УУР А, УДД1)</a:t>
                      </a:r>
                      <a:endParaRPr lang="ru-RU" dirty="0">
                        <a:solidFill>
                          <a:schemeClr val="tx1"/>
                        </a:solidFill>
                      </a:endParaRPr>
                    </a:p>
                  </a:txBody>
                  <a:tcPr/>
                </a:tc>
                <a:tc rowSpan="2">
                  <a:txBody>
                    <a:bodyPr/>
                    <a:lstStyle/>
                    <a:p>
                      <a:endParaRPr lang="ru-RU" dirty="0"/>
                    </a:p>
                    <a:p>
                      <a:endParaRPr lang="ru-RU" dirty="0"/>
                    </a:p>
                    <a:p>
                      <a:pPr marL="0" marR="0" indent="0" algn="l" defTabSz="914109" rtl="0" eaLnBrk="1" fontAlgn="auto" latinLnBrk="0" hangingPunct="1">
                        <a:lnSpc>
                          <a:spcPct val="100000"/>
                        </a:lnSpc>
                        <a:spcBef>
                          <a:spcPts val="0"/>
                        </a:spcBef>
                        <a:spcAft>
                          <a:spcPts val="0"/>
                        </a:spcAft>
                        <a:buClrTx/>
                        <a:buSzTx/>
                        <a:buFontTx/>
                        <a:buNone/>
                        <a:tabLst/>
                        <a:defRPr/>
                      </a:pPr>
                      <a:r>
                        <a:rPr lang="ru-RU" dirty="0"/>
                        <a:t>≥70 </a:t>
                      </a:r>
                      <a:r>
                        <a:rPr lang="ru-RU" dirty="0">
                          <a:solidFill>
                            <a:schemeClr val="tx1"/>
                          </a:solidFill>
                        </a:rPr>
                        <a:t>и </a:t>
                      </a:r>
                      <a:r>
                        <a:rPr lang="ru-RU" sz="1800" dirty="0">
                          <a:solidFill>
                            <a:schemeClr val="tx1"/>
                          </a:solidFill>
                        </a:rPr>
                        <a:t>‹ 80 (УУР А, УДД1)</a:t>
                      </a:r>
                      <a:endParaRPr lang="ru-RU" dirty="0">
                        <a:solidFill>
                          <a:schemeClr val="tx1"/>
                        </a:solidFill>
                      </a:endParaRPr>
                    </a:p>
                    <a:p>
                      <a:endParaRPr lang="ru-RU" dirty="0"/>
                    </a:p>
                  </a:txBody>
                  <a:tcPr/>
                </a:tc>
                <a:extLst>
                  <a:ext uri="{0D108BD9-81ED-4DB2-BD59-A6C34878D82A}">
                    <a16:rowId xmlns:a16="http://schemas.microsoft.com/office/drawing/2014/main" val="10001"/>
                  </a:ext>
                </a:extLst>
              </a:tr>
              <a:tr h="450086">
                <a:tc>
                  <a:txBody>
                    <a:bodyPr/>
                    <a:lstStyle/>
                    <a:p>
                      <a:r>
                        <a:rPr lang="ru-RU" sz="1800" dirty="0"/>
                        <a:t>›65 лет</a:t>
                      </a:r>
                      <a:endParaRPr lang="ru-RU" dirty="0"/>
                    </a:p>
                  </a:txBody>
                  <a:tcPr/>
                </a:tc>
                <a:tc>
                  <a:txBody>
                    <a:bodyPr/>
                    <a:lstStyle/>
                    <a:p>
                      <a:pPr marL="0" marR="0" indent="0" algn="l" defTabSz="914109" rtl="0" eaLnBrk="1" fontAlgn="auto" latinLnBrk="0" hangingPunct="1">
                        <a:lnSpc>
                          <a:spcPct val="100000"/>
                        </a:lnSpc>
                        <a:spcBef>
                          <a:spcPts val="0"/>
                        </a:spcBef>
                        <a:spcAft>
                          <a:spcPts val="0"/>
                        </a:spcAft>
                        <a:buClrTx/>
                        <a:buSzTx/>
                        <a:buFontTx/>
                        <a:buNone/>
                        <a:tabLst/>
                        <a:defRPr/>
                      </a:pPr>
                      <a:r>
                        <a:rPr lang="ru-RU" dirty="0">
                          <a:solidFill>
                            <a:schemeClr val="tx1"/>
                          </a:solidFill>
                        </a:rPr>
                        <a:t>≥130 и </a:t>
                      </a:r>
                      <a:r>
                        <a:rPr lang="ru-RU" sz="1800" dirty="0">
                          <a:solidFill>
                            <a:schemeClr val="tx1"/>
                          </a:solidFill>
                        </a:rPr>
                        <a:t>‹ 140 (УУР А, УДД1)</a:t>
                      </a:r>
                      <a:endParaRPr lang="ru-RU" dirty="0">
                        <a:solidFill>
                          <a:schemeClr val="tx1"/>
                        </a:solidFill>
                      </a:endParaRPr>
                    </a:p>
                    <a:p>
                      <a:endParaRPr lang="ru-RU" dirty="0">
                        <a:solidFill>
                          <a:schemeClr val="tx1"/>
                        </a:solidFill>
                      </a:endParaRPr>
                    </a:p>
                  </a:txBody>
                  <a:tcPr/>
                </a:tc>
                <a:tc vMerge="1">
                  <a:txBody>
                    <a:bodyPr/>
                    <a:lstStyle/>
                    <a:p>
                      <a:endParaRPr lang="ru-RU" dirty="0"/>
                    </a:p>
                  </a:txBody>
                  <a:tcPr/>
                </a:tc>
                <a:extLst>
                  <a:ext uri="{0D108BD9-81ED-4DB2-BD59-A6C34878D82A}">
                    <a16:rowId xmlns:a16="http://schemas.microsoft.com/office/drawing/2014/main" val="10002"/>
                  </a:ext>
                </a:extLst>
              </a:tr>
              <a:tr h="450086">
                <a:tc gridSpan="3">
                  <a:txBody>
                    <a:bodyPr/>
                    <a:lstStyle/>
                    <a:p>
                      <a:r>
                        <a:rPr lang="ru-RU" dirty="0"/>
                        <a:t>1. Нижняя граница целевых</a:t>
                      </a:r>
                      <a:r>
                        <a:rPr lang="ru-RU" baseline="0" dirty="0"/>
                        <a:t> показателей АД относится к лицам на </a:t>
                      </a:r>
                      <a:r>
                        <a:rPr lang="ru-RU" baseline="0" dirty="0" err="1"/>
                        <a:t>антигипертензивной</a:t>
                      </a:r>
                      <a:r>
                        <a:rPr lang="ru-RU" baseline="0" dirty="0"/>
                        <a:t> терапии</a:t>
                      </a:r>
                      <a:endParaRPr lang="ru-RU" dirty="0"/>
                    </a:p>
                  </a:txBody>
                  <a:tcPr/>
                </a:tc>
                <a:tc hMerge="1">
                  <a:txBody>
                    <a:bodyPr/>
                    <a:lstStyle/>
                    <a:p>
                      <a:endParaRPr lang="ru-RU" dirty="0"/>
                    </a:p>
                  </a:txBody>
                  <a:tcPr/>
                </a:tc>
                <a:tc hMerge="1">
                  <a:txBody>
                    <a:bodyPr/>
                    <a:lstStyle/>
                    <a:p>
                      <a:endParaRPr lang="ru-RU"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93933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36</a:t>
            </a:fld>
            <a:endParaRPr lang="en-US" dirty="0"/>
          </a:p>
        </p:txBody>
      </p:sp>
      <p:sp>
        <p:nvSpPr>
          <p:cNvPr id="8" name="TextBox 7"/>
          <p:cNvSpPr txBox="1"/>
          <p:nvPr/>
        </p:nvSpPr>
        <p:spPr>
          <a:xfrm>
            <a:off x="346018" y="749521"/>
            <a:ext cx="8023859" cy="4185751"/>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lgn="ctr">
              <a:spcAft>
                <a:spcPts val="1200"/>
              </a:spcAft>
              <a:buClr>
                <a:srgbClr val="FF0000"/>
              </a:buClr>
            </a:pPr>
            <a:r>
              <a:rPr lang="ru-RU" sz="2400" b="1" i="0" dirty="0">
                <a:ea typeface="Arial" charset="0"/>
              </a:rPr>
              <a:t>ЛЕЧЕНИЕ САХАРНОГО ДИАБЕТА 2 ТИПА</a:t>
            </a:r>
          </a:p>
          <a:p>
            <a:pPr>
              <a:spcAft>
                <a:spcPts val="1200"/>
              </a:spcAft>
              <a:buClr>
                <a:srgbClr val="FF0000"/>
              </a:buClr>
            </a:pPr>
            <a:r>
              <a:rPr lang="ru-RU" sz="1800" i="0" dirty="0">
                <a:ea typeface="Arial" charset="0"/>
              </a:rPr>
              <a:t>1. ДИЕТОТЕРАПИЯ</a:t>
            </a:r>
          </a:p>
          <a:p>
            <a:pPr>
              <a:spcAft>
                <a:spcPts val="1200"/>
              </a:spcAft>
              <a:buClr>
                <a:srgbClr val="FF0000"/>
              </a:buClr>
            </a:pPr>
            <a:r>
              <a:rPr lang="ru-RU" sz="1800" i="0" dirty="0">
                <a:ea typeface="Arial" charset="0"/>
              </a:rPr>
              <a:t>2. ФИЗИЧЕСКАЯ АКТИВНОСТЬ</a:t>
            </a:r>
          </a:p>
          <a:p>
            <a:pPr>
              <a:spcAft>
                <a:spcPts val="1200"/>
              </a:spcAft>
              <a:buClr>
                <a:srgbClr val="FF0000"/>
              </a:buClr>
            </a:pPr>
            <a:r>
              <a:rPr lang="ru-RU" sz="1800" i="0" dirty="0">
                <a:ea typeface="Arial" charset="0"/>
              </a:rPr>
              <a:t>3. САХАРОПОНИЖАЮЩИЕ ПРЕПАРАТЫ</a:t>
            </a:r>
          </a:p>
          <a:p>
            <a:pPr>
              <a:spcAft>
                <a:spcPts val="1200"/>
              </a:spcAft>
              <a:buClr>
                <a:srgbClr val="FF0000"/>
              </a:buClr>
            </a:pPr>
            <a:r>
              <a:rPr lang="ru-RU" sz="1800" i="0" dirty="0">
                <a:ea typeface="Arial" charset="0"/>
              </a:rPr>
              <a:t>4. САМОКОНТРОЛЬ ГЛИКЕМИИ</a:t>
            </a:r>
          </a:p>
          <a:p>
            <a:pPr>
              <a:spcAft>
                <a:spcPts val="1200"/>
              </a:spcAft>
              <a:buClr>
                <a:srgbClr val="FF0000"/>
              </a:buClr>
            </a:pPr>
            <a:r>
              <a:rPr lang="ru-RU" sz="1800" i="0" dirty="0">
                <a:ea typeface="Arial" charset="0"/>
              </a:rPr>
              <a:t>5. КОРРЕКЦИЯ ЛИПИДНОГО ОБМЕНА</a:t>
            </a:r>
          </a:p>
          <a:p>
            <a:pPr>
              <a:spcAft>
                <a:spcPts val="1200"/>
              </a:spcAft>
              <a:buClr>
                <a:srgbClr val="FF0000"/>
              </a:buClr>
            </a:pPr>
            <a:r>
              <a:rPr lang="ru-RU" sz="1800" i="0" dirty="0">
                <a:ea typeface="Arial" charset="0"/>
              </a:rPr>
              <a:t>6. КОРРЕКЦИЯ АРТЕРИАЛЬНОГО ДАВЛЕНИЯ</a:t>
            </a:r>
          </a:p>
          <a:p>
            <a:pPr>
              <a:spcAft>
                <a:spcPts val="1200"/>
              </a:spcAft>
              <a:buClr>
                <a:srgbClr val="FF0000"/>
              </a:buClr>
            </a:pPr>
            <a:r>
              <a:rPr lang="ru-RU" sz="1800" i="0" dirty="0">
                <a:ea typeface="Arial" charset="0"/>
              </a:rPr>
              <a:t>7.  СНИЖЕНИЕ МАССЫ ТЕЛА (снижение массы тела на более 5% относительно исходной связано с заметным улучшением контроля)</a:t>
            </a:r>
          </a:p>
          <a:p>
            <a:pPr>
              <a:spcAft>
                <a:spcPts val="1200"/>
              </a:spcAft>
              <a:buClr>
                <a:srgbClr val="FF0000"/>
              </a:buClr>
            </a:pPr>
            <a:r>
              <a:rPr lang="ru-RU" sz="1800" i="0" dirty="0"/>
              <a:t>8.    ОБУЧЕНИЕ ПРИНЦИПАМ УПРАВЛЕНИЯ ЗАБОЛЕВАНИЕМ</a:t>
            </a:r>
            <a:endParaRPr lang="ru-RU" sz="1800" i="0" dirty="0">
              <a:ea typeface="Arial" charset="0"/>
            </a:endParaRPr>
          </a:p>
        </p:txBody>
      </p:sp>
    </p:spTree>
    <p:extLst>
      <p:ext uri="{BB962C8B-B14F-4D97-AF65-F5344CB8AC3E}">
        <p14:creationId xmlns:p14="http://schemas.microsoft.com/office/powerpoint/2010/main" val="19960357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064" y="1520190"/>
            <a:ext cx="8759825" cy="3554819"/>
          </a:xfrm>
        </p:spPr>
        <p:txBody>
          <a:bodyPr/>
          <a:lstStyle/>
          <a:p>
            <a:pPr algn="ctr"/>
            <a:r>
              <a:rPr lang="ru-RU" sz="2800" dirty="0">
                <a:solidFill>
                  <a:schemeClr val="tx1"/>
                </a:solidFill>
              </a:rPr>
              <a:t>ПРИНЦИПЫ ТЕРАПИИ САХАРНОГО ДИАБЕТА </a:t>
            </a:r>
            <a:br>
              <a:rPr lang="ru-RU" sz="2800" dirty="0">
                <a:solidFill>
                  <a:schemeClr val="tx1"/>
                </a:solidFill>
              </a:rPr>
            </a:br>
            <a:r>
              <a:rPr lang="ru-RU" sz="2800" dirty="0">
                <a:solidFill>
                  <a:schemeClr val="tx1"/>
                </a:solidFill>
              </a:rPr>
              <a:t>1 ТИПА</a:t>
            </a:r>
            <a:br>
              <a:rPr lang="ru-RU" sz="2800" dirty="0">
                <a:solidFill>
                  <a:schemeClr val="tx1"/>
                </a:solidFill>
              </a:rPr>
            </a:br>
            <a:br>
              <a:rPr lang="ru-RU" sz="2800" dirty="0">
                <a:solidFill>
                  <a:schemeClr val="tx1"/>
                </a:solidFill>
              </a:rPr>
            </a:br>
            <a:br>
              <a:rPr lang="ru-RU" dirty="0">
                <a:solidFill>
                  <a:schemeClr val="tx1"/>
                </a:solidFill>
              </a:rPr>
            </a:br>
            <a:r>
              <a:rPr lang="ru-RU" sz="3200" dirty="0">
                <a:solidFill>
                  <a:schemeClr val="tx1"/>
                </a:solidFill>
              </a:rPr>
              <a:t>- ИНСУЛИНОТЕРАПИЯ</a:t>
            </a:r>
            <a:br>
              <a:rPr lang="ru-RU" sz="3200" dirty="0">
                <a:solidFill>
                  <a:schemeClr val="tx1"/>
                </a:solidFill>
              </a:rPr>
            </a:br>
            <a:r>
              <a:rPr lang="ru-RU" sz="3200" dirty="0">
                <a:solidFill>
                  <a:schemeClr val="tx1"/>
                </a:solidFill>
              </a:rPr>
              <a:t>-САМОКОНТРОЛЬ ГЛИКЕМИИ</a:t>
            </a:r>
            <a:br>
              <a:rPr lang="ru-RU" sz="3200" dirty="0">
                <a:solidFill>
                  <a:schemeClr val="tx1"/>
                </a:solidFill>
              </a:rPr>
            </a:br>
            <a:r>
              <a:rPr lang="ru-RU" sz="3200" dirty="0">
                <a:solidFill>
                  <a:schemeClr val="tx1"/>
                </a:solidFill>
              </a:rPr>
              <a:t>-ОБУЧЕНИЕ ПРИНЦИПАМ УПРАВЛЕНИЯ ЗАБОЛЕВАНИЕМ</a:t>
            </a:r>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37</a:t>
            </a:fld>
            <a:endParaRPr lang="en-US" dirty="0"/>
          </a:p>
        </p:txBody>
      </p:sp>
    </p:spTree>
    <p:extLst>
      <p:ext uri="{BB962C8B-B14F-4D97-AF65-F5344CB8AC3E}">
        <p14:creationId xmlns:p14="http://schemas.microsoft.com/office/powerpoint/2010/main" val="30767787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0575" y="868680"/>
            <a:ext cx="8319250" cy="2339102"/>
          </a:xfrm>
        </p:spPr>
        <p:txBody>
          <a:bodyPr/>
          <a:lstStyle/>
          <a:p>
            <a:pPr algn="ctr"/>
            <a:r>
              <a:rPr lang="ru-RU" dirty="0">
                <a:solidFill>
                  <a:schemeClr val="tx1"/>
                </a:solidFill>
              </a:rPr>
              <a:t>РЕКОМЕНДАЦИИ ПО ПИТАНИЮ БОЛЬНЫХ СД 1 ТИПА</a:t>
            </a:r>
            <a:br>
              <a:rPr lang="ru-RU" dirty="0">
                <a:solidFill>
                  <a:srgbClr val="FF0000"/>
                </a:solidFill>
              </a:rPr>
            </a:br>
            <a:br>
              <a:rPr lang="ru-RU" dirty="0"/>
            </a:br>
            <a:r>
              <a:rPr lang="ru-RU" dirty="0"/>
              <a:t>1.Общее употребление белков, жиров и углеводов при СД! Типа не должно отличаться такового у здорового человека</a:t>
            </a:r>
            <a:br>
              <a:rPr lang="ru-RU" dirty="0"/>
            </a:br>
            <a:br>
              <a:rPr lang="ru-RU" dirty="0"/>
            </a:br>
            <a:br>
              <a:rPr lang="ru-RU" dirty="0"/>
            </a:br>
            <a:r>
              <a:rPr lang="ru-RU" dirty="0"/>
              <a:t>2. Необходима оценка углеводов по системе хлебных единиц (ХЕ) для коррекции дозы инсулина перед едой</a:t>
            </a:r>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38</a:t>
            </a:fld>
            <a:endParaRPr lang="en-US" dirty="0"/>
          </a:p>
        </p:txBody>
      </p:sp>
    </p:spTree>
    <p:extLst>
      <p:ext uri="{BB962C8B-B14F-4D97-AF65-F5344CB8AC3E}">
        <p14:creationId xmlns:p14="http://schemas.microsoft.com/office/powerpoint/2010/main" val="19958967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39</a:t>
            </a:fld>
            <a:endParaRPr lang="en-US" dirty="0"/>
          </a:p>
        </p:txBody>
      </p:sp>
      <p:sp>
        <p:nvSpPr>
          <p:cNvPr id="4" name="Заголовок 3"/>
          <p:cNvSpPr txBox="1">
            <a:spLocks/>
          </p:cNvSpPr>
          <p:nvPr/>
        </p:nvSpPr>
        <p:spPr bwMode="auto">
          <a:xfrm>
            <a:off x="213341" y="563246"/>
            <a:ext cx="864255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893668" rtl="0" eaLnBrk="0" fontAlgn="base" hangingPunct="0">
              <a:spcBef>
                <a:spcPct val="0"/>
              </a:spcBef>
              <a:spcAft>
                <a:spcPct val="0"/>
              </a:spcAft>
              <a:defRPr sz="1900" b="1">
                <a:solidFill>
                  <a:schemeClr val="tx2"/>
                </a:solidFill>
                <a:latin typeface="+mj-lt"/>
                <a:ea typeface="Arial" charset="0"/>
                <a:cs typeface="+mj-cs"/>
              </a:defRPr>
            </a:lvl1pPr>
            <a:lvl2pPr algn="l" defTabSz="893668"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893668"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893668"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893668" rtl="0" eaLnBrk="0" fontAlgn="base" hangingPunct="0">
              <a:spcBef>
                <a:spcPct val="0"/>
              </a:spcBef>
              <a:spcAft>
                <a:spcPct val="0"/>
              </a:spcAft>
              <a:defRPr sz="1900" b="1">
                <a:solidFill>
                  <a:schemeClr val="tx2"/>
                </a:solidFill>
                <a:latin typeface="Arial" charset="0"/>
                <a:ea typeface="Arial" charset="0"/>
                <a:cs typeface="Arial" charset="0"/>
              </a:defRPr>
            </a:lvl5pPr>
            <a:lvl6pPr marL="457053" algn="l" defTabSz="895065" rtl="0" fontAlgn="base">
              <a:spcBef>
                <a:spcPct val="0"/>
              </a:spcBef>
              <a:spcAft>
                <a:spcPct val="0"/>
              </a:spcAft>
              <a:defRPr sz="1900" b="1">
                <a:solidFill>
                  <a:schemeClr val="tx2"/>
                </a:solidFill>
                <a:latin typeface="Arial" charset="0"/>
                <a:cs typeface="Arial" charset="0"/>
              </a:defRPr>
            </a:lvl6pPr>
            <a:lvl7pPr marL="914109" algn="l" defTabSz="895065" rtl="0" fontAlgn="base">
              <a:spcBef>
                <a:spcPct val="0"/>
              </a:spcBef>
              <a:spcAft>
                <a:spcPct val="0"/>
              </a:spcAft>
              <a:defRPr sz="1900" b="1">
                <a:solidFill>
                  <a:schemeClr val="tx2"/>
                </a:solidFill>
                <a:latin typeface="Arial" charset="0"/>
                <a:cs typeface="Arial" charset="0"/>
              </a:defRPr>
            </a:lvl7pPr>
            <a:lvl8pPr marL="1371164" algn="l" defTabSz="895065" rtl="0" fontAlgn="base">
              <a:spcBef>
                <a:spcPct val="0"/>
              </a:spcBef>
              <a:spcAft>
                <a:spcPct val="0"/>
              </a:spcAft>
              <a:defRPr sz="1900" b="1">
                <a:solidFill>
                  <a:schemeClr val="tx2"/>
                </a:solidFill>
                <a:latin typeface="Arial" charset="0"/>
                <a:cs typeface="Arial" charset="0"/>
              </a:defRPr>
            </a:lvl8pPr>
            <a:lvl9pPr marL="1828219" algn="l" defTabSz="895065" rtl="0" fontAlgn="base">
              <a:spcBef>
                <a:spcPct val="0"/>
              </a:spcBef>
              <a:spcAft>
                <a:spcPct val="0"/>
              </a:spcAft>
              <a:defRPr sz="1900" b="1">
                <a:solidFill>
                  <a:schemeClr val="tx2"/>
                </a:solidFill>
                <a:latin typeface="Arial" charset="0"/>
                <a:cs typeface="Arial" charset="0"/>
              </a:defRPr>
            </a:lvl9pPr>
          </a:lstStyle>
          <a:p>
            <a:pPr algn="ctr"/>
            <a:r>
              <a:rPr lang="ru-RU" i="0" kern="0" dirty="0">
                <a:solidFill>
                  <a:schemeClr val="tx1"/>
                </a:solidFill>
              </a:rPr>
              <a:t>ДИЕТОТЕРАПИЯ ПРИ САХАРНОМ ДИАБЕТЕ</a:t>
            </a:r>
          </a:p>
          <a:p>
            <a:pPr algn="ctr"/>
            <a:r>
              <a:rPr lang="ru-RU" i="0" kern="0" dirty="0">
                <a:solidFill>
                  <a:schemeClr val="tx1"/>
                </a:solidFill>
              </a:rPr>
              <a:t>при СД 2 типа более демократична</a:t>
            </a:r>
          </a:p>
        </p:txBody>
      </p:sp>
      <p:sp>
        <p:nvSpPr>
          <p:cNvPr id="5" name="Объект 4"/>
          <p:cNvSpPr txBox="1">
            <a:spLocks/>
          </p:cNvSpPr>
          <p:nvPr/>
        </p:nvSpPr>
        <p:spPr>
          <a:xfrm>
            <a:off x="672490" y="1347020"/>
            <a:ext cx="7724258" cy="4591664"/>
          </a:xfrm>
          <a:prstGeom prst="rect">
            <a:avLst/>
          </a:prstGeom>
          <a:noFill/>
        </p:spPr>
        <p:txBody>
          <a:bodyPr/>
          <a:lstStyle>
            <a:lvl1pPr marL="341277" indent="-341277" algn="l" defTabSz="893668"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2860" indent="-141273" algn="l" defTabSz="893668"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293657" indent="-147622" algn="l" defTabSz="893668" rtl="0" eaLnBrk="0" fontAlgn="base" hangingPunct="0">
              <a:spcBef>
                <a:spcPct val="0"/>
              </a:spcBef>
              <a:spcAft>
                <a:spcPct val="0"/>
              </a:spcAft>
              <a:buChar char="–"/>
              <a:defRPr kumimoji="1" sz="1600">
                <a:solidFill>
                  <a:schemeClr val="tx1"/>
                </a:solidFill>
                <a:latin typeface="+mn-lt"/>
                <a:ea typeface="Arial" charset="0"/>
                <a:cs typeface="+mn-cs"/>
              </a:defRPr>
            </a:lvl3pPr>
            <a:lvl4pPr marL="430167" indent="-133336" algn="l" defTabSz="893668"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80964" indent="-147622" algn="l" defTabSz="893668"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39483" indent="-149178" algn="l" defTabSz="895065" rtl="0" fontAlgn="base">
              <a:spcBef>
                <a:spcPct val="0"/>
              </a:spcBef>
              <a:spcAft>
                <a:spcPct val="0"/>
              </a:spcAft>
              <a:buSzPct val="75000"/>
              <a:buChar char="–"/>
              <a:defRPr sz="1600">
                <a:solidFill>
                  <a:schemeClr val="tx1"/>
                </a:solidFill>
                <a:latin typeface="+mn-lt"/>
                <a:cs typeface="+mn-cs"/>
              </a:defRPr>
            </a:lvl6pPr>
            <a:lvl7pPr marL="1496536" indent="-149178" algn="l" defTabSz="895065" rtl="0" fontAlgn="base">
              <a:spcBef>
                <a:spcPct val="0"/>
              </a:spcBef>
              <a:spcAft>
                <a:spcPct val="0"/>
              </a:spcAft>
              <a:buSzPct val="75000"/>
              <a:buChar char="–"/>
              <a:defRPr sz="1600">
                <a:solidFill>
                  <a:schemeClr val="tx1"/>
                </a:solidFill>
                <a:latin typeface="+mn-lt"/>
                <a:cs typeface="+mn-cs"/>
              </a:defRPr>
            </a:lvl7pPr>
            <a:lvl8pPr marL="1953592" indent="-149178" algn="l" defTabSz="895065" rtl="0" fontAlgn="base">
              <a:spcBef>
                <a:spcPct val="0"/>
              </a:spcBef>
              <a:spcAft>
                <a:spcPct val="0"/>
              </a:spcAft>
              <a:buSzPct val="75000"/>
              <a:buChar char="–"/>
              <a:defRPr sz="1600">
                <a:solidFill>
                  <a:schemeClr val="tx1"/>
                </a:solidFill>
                <a:latin typeface="+mn-lt"/>
                <a:cs typeface="+mn-cs"/>
              </a:defRPr>
            </a:lvl8pPr>
            <a:lvl9pPr marL="2410647" indent="-149178" algn="l" defTabSz="895065" rtl="0" fontAlgn="base">
              <a:spcBef>
                <a:spcPct val="0"/>
              </a:spcBef>
              <a:spcAft>
                <a:spcPct val="0"/>
              </a:spcAft>
              <a:buSzPct val="75000"/>
              <a:buChar char="–"/>
              <a:defRPr sz="1600">
                <a:solidFill>
                  <a:schemeClr val="tx1"/>
                </a:solidFill>
                <a:latin typeface="+mn-lt"/>
                <a:cs typeface="+mn-cs"/>
              </a:defRPr>
            </a:lvl9pPr>
          </a:lstStyle>
          <a:p>
            <a:pPr marL="342900" indent="-342900">
              <a:buAutoNum type="arabicPeriod"/>
            </a:pPr>
            <a:r>
              <a:rPr lang="ru-RU" sz="2000" i="0" kern="0" dirty="0"/>
              <a:t>Дробное питание 5 раз в сутки в одно и то же время</a:t>
            </a:r>
          </a:p>
          <a:p>
            <a:pPr marL="342900" indent="-342900">
              <a:lnSpc>
                <a:spcPct val="200000"/>
              </a:lnSpc>
              <a:buAutoNum type="arabicPeriod"/>
            </a:pPr>
            <a:r>
              <a:rPr lang="ru-RU" sz="2000" i="0" kern="0" dirty="0"/>
              <a:t>Исключение простых, легкоусвояемых углеводов</a:t>
            </a:r>
          </a:p>
          <a:p>
            <a:pPr marL="342900" indent="-342900">
              <a:lnSpc>
                <a:spcPct val="200000"/>
              </a:lnSpc>
              <a:buAutoNum type="arabicPeriod"/>
            </a:pPr>
            <a:r>
              <a:rPr lang="ru-RU" sz="2000" i="0" kern="0" dirty="0"/>
              <a:t>Максимальное ограничение жиров животного происхождения</a:t>
            </a:r>
          </a:p>
          <a:p>
            <a:pPr marL="342900" indent="-342900">
              <a:lnSpc>
                <a:spcPct val="200000"/>
              </a:lnSpc>
              <a:buAutoNum type="arabicPeriod"/>
            </a:pPr>
            <a:r>
              <a:rPr lang="ru-RU" sz="2000" i="0" kern="0" dirty="0"/>
              <a:t>Увеличение потребления богатой клетчаткой пищи</a:t>
            </a:r>
          </a:p>
          <a:p>
            <a:pPr marL="342900" indent="-342900">
              <a:lnSpc>
                <a:spcPct val="200000"/>
              </a:lnSpc>
              <a:buAutoNum type="arabicPeriod"/>
            </a:pPr>
            <a:r>
              <a:rPr lang="ru-RU" sz="2000" i="0" kern="0" dirty="0"/>
              <a:t>Ограничение калорийности рациона с целью  </a:t>
            </a:r>
            <a:r>
              <a:rPr lang="ru-RU" sz="2000" b="1" i="0" kern="0" dirty="0"/>
              <a:t>постепенного </a:t>
            </a:r>
            <a:r>
              <a:rPr lang="ru-RU" sz="2000" i="0" kern="0" dirty="0"/>
              <a:t>снижения массы тела (снижение не более 2 кг/</a:t>
            </a:r>
            <a:r>
              <a:rPr lang="ru-RU" sz="2000" i="0" kern="0" dirty="0" err="1"/>
              <a:t>нед</a:t>
            </a:r>
            <a:r>
              <a:rPr lang="ru-RU" sz="2000" i="0" kern="0" dirty="0"/>
              <a:t>)</a:t>
            </a:r>
          </a:p>
          <a:p>
            <a:pPr marL="0" indent="0">
              <a:lnSpc>
                <a:spcPct val="200000"/>
              </a:lnSpc>
              <a:buNone/>
            </a:pPr>
            <a:endParaRPr lang="ru-RU" sz="2000" i="0" kern="0" dirty="0">
              <a:solidFill>
                <a:srgbClr val="003366"/>
              </a:solidFill>
            </a:endParaRPr>
          </a:p>
          <a:p>
            <a:pPr marL="342900" indent="-342900">
              <a:buAutoNum type="arabicPeriod"/>
            </a:pPr>
            <a:endParaRPr lang="ru-RU" sz="2000" i="0" kern="0" dirty="0">
              <a:solidFill>
                <a:srgbClr val="003366"/>
              </a:solidFill>
            </a:endParaRPr>
          </a:p>
          <a:p>
            <a:endParaRPr lang="ru-RU" sz="2000" i="0" kern="0" dirty="0">
              <a:solidFill>
                <a:srgbClr val="003366"/>
              </a:solidFill>
            </a:endParaRPr>
          </a:p>
        </p:txBody>
      </p:sp>
    </p:spTree>
    <p:extLst>
      <p:ext uri="{BB962C8B-B14F-4D97-AF65-F5344CB8AC3E}">
        <p14:creationId xmlns:p14="http://schemas.microsoft.com/office/powerpoint/2010/main" val="250371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4</a:t>
            </a:fld>
            <a:endParaRPr lang="en-US" dirty="0"/>
          </a:p>
        </p:txBody>
      </p:sp>
      <p:sp>
        <p:nvSpPr>
          <p:cNvPr id="8" name="TextBox 7"/>
          <p:cNvSpPr txBox="1"/>
          <p:nvPr/>
        </p:nvSpPr>
        <p:spPr>
          <a:xfrm>
            <a:off x="117988" y="339820"/>
            <a:ext cx="8701872" cy="6063188"/>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lgn="ctr">
              <a:spcAft>
                <a:spcPts val="1200"/>
              </a:spcAft>
              <a:buClr>
                <a:srgbClr val="FF0000"/>
              </a:buClr>
            </a:pPr>
            <a:r>
              <a:rPr lang="ru-RU" sz="2000" b="1" i="0" dirty="0">
                <a:ln w="10541" cmpd="sng">
                  <a:solidFill>
                    <a:srgbClr val="7D7D7D">
                      <a:tint val="100000"/>
                      <a:shade val="100000"/>
                      <a:satMod val="110000"/>
                    </a:srgbClr>
                  </a:solidFill>
                  <a:prstDash val="solid"/>
                </a:ln>
              </a:rPr>
              <a:t>ЭТИОЛОГИЧЕСКАЯ КЛАССИФИКАЦИЯ СД</a:t>
            </a:r>
          </a:p>
          <a:p>
            <a:pPr>
              <a:spcAft>
                <a:spcPts val="1200"/>
              </a:spcAft>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1</a:t>
            </a:r>
            <a:r>
              <a:rPr lang="ru-RU" sz="1400" b="1" i="0" dirty="0">
                <a:ln w="10541" cmpd="sng">
                  <a:solidFill>
                    <a:srgbClr val="7D7D7D">
                      <a:tint val="100000"/>
                      <a:shade val="100000"/>
                      <a:satMod val="110000"/>
                    </a:srgbClr>
                  </a:solidFill>
                  <a:prstDash val="solid"/>
                </a:ln>
                <a:solidFill>
                  <a:schemeClr val="accent1">
                    <a:lumMod val="50000"/>
                  </a:schemeClr>
                </a:solidFill>
              </a:rPr>
              <a:t>.  </a:t>
            </a:r>
            <a:r>
              <a:rPr lang="ru-RU" sz="2000" b="1" i="0" dirty="0">
                <a:ln w="10541" cmpd="sng">
                  <a:solidFill>
                    <a:srgbClr val="7D7D7D">
                      <a:tint val="100000"/>
                      <a:shade val="100000"/>
                      <a:satMod val="110000"/>
                    </a:srgbClr>
                  </a:solidFill>
                  <a:prstDash val="solid"/>
                </a:ln>
                <a:solidFill>
                  <a:schemeClr val="accent1">
                    <a:lumMod val="50000"/>
                  </a:schemeClr>
                </a:solidFill>
              </a:rPr>
              <a:t>Тип1 </a:t>
            </a:r>
            <a:r>
              <a:rPr lang="ru-RU" sz="1400" b="1" i="0" dirty="0">
                <a:ln w="10541" cmpd="sng">
                  <a:solidFill>
                    <a:srgbClr val="7D7D7D">
                      <a:tint val="100000"/>
                      <a:shade val="100000"/>
                      <a:satMod val="110000"/>
                    </a:srgbClr>
                  </a:solidFill>
                  <a:prstDash val="solid"/>
                </a:ln>
                <a:solidFill>
                  <a:schemeClr val="tx1">
                    <a:lumMod val="85000"/>
                    <a:lumOff val="15000"/>
                  </a:schemeClr>
                </a:solidFill>
              </a:rPr>
              <a:t>(деструкция в-клеток, ведущая к абсолютному дефициту инсулина)</a:t>
            </a:r>
          </a:p>
          <a:p>
            <a:pPr>
              <a:spcAft>
                <a:spcPts val="1200"/>
              </a:spcAft>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      </a:t>
            </a:r>
            <a:r>
              <a:rPr lang="ru-RU" sz="1400" b="1" i="0" dirty="0">
                <a:ln w="10541" cmpd="sng">
                  <a:solidFill>
                    <a:srgbClr val="7D7D7D">
                      <a:tint val="100000"/>
                      <a:shade val="100000"/>
                      <a:satMod val="110000"/>
                    </a:srgbClr>
                  </a:solidFill>
                  <a:prstDash val="solid"/>
                </a:ln>
                <a:solidFill>
                  <a:srgbClr val="FFC000"/>
                </a:solidFill>
              </a:rPr>
              <a:t>А. Аутоиммунный (ВОЗ)</a:t>
            </a:r>
          </a:p>
          <a:p>
            <a:pPr>
              <a:spcAft>
                <a:spcPts val="1200"/>
              </a:spcAft>
              <a:buClr>
                <a:srgbClr val="FF0000"/>
              </a:buClr>
            </a:pPr>
            <a:r>
              <a:rPr lang="ru-RU" sz="1400" b="1" i="0" dirty="0">
                <a:ln w="10541" cmpd="sng">
                  <a:solidFill>
                    <a:srgbClr val="7D7D7D">
                      <a:tint val="100000"/>
                      <a:shade val="100000"/>
                      <a:satMod val="110000"/>
                    </a:srgbClr>
                  </a:solidFill>
                  <a:prstDash val="solid"/>
                </a:ln>
                <a:solidFill>
                  <a:srgbClr val="FFC000"/>
                </a:solidFill>
              </a:rPr>
              <a:t>      В. Идиопатический</a:t>
            </a:r>
          </a:p>
          <a:p>
            <a:pPr>
              <a:spcAft>
                <a:spcPts val="1200"/>
              </a:spcAft>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2</a:t>
            </a:r>
            <a:r>
              <a:rPr lang="ru-RU" sz="1400" b="1" i="0" dirty="0">
                <a:ln w="10541" cmpd="sng">
                  <a:solidFill>
                    <a:srgbClr val="7D7D7D">
                      <a:tint val="100000"/>
                      <a:shade val="100000"/>
                      <a:satMod val="110000"/>
                    </a:srgbClr>
                  </a:solidFill>
                  <a:prstDash val="solid"/>
                </a:ln>
                <a:solidFill>
                  <a:srgbClr val="0070C0"/>
                </a:solidFill>
              </a:rPr>
              <a:t>.  </a:t>
            </a:r>
            <a:r>
              <a:rPr lang="ru-RU" sz="2000" b="1" i="0" dirty="0">
                <a:ln w="10541" cmpd="sng">
                  <a:solidFill>
                    <a:srgbClr val="7D7D7D">
                      <a:tint val="100000"/>
                      <a:shade val="100000"/>
                      <a:satMod val="110000"/>
                    </a:srgbClr>
                  </a:solidFill>
                  <a:prstDash val="solid"/>
                </a:ln>
                <a:solidFill>
                  <a:srgbClr val="0070C0"/>
                </a:solidFill>
              </a:rPr>
              <a:t>Тип2 </a:t>
            </a:r>
            <a:r>
              <a:rPr lang="ru-RU" sz="1400" b="1" i="0" dirty="0">
                <a:ln w="10541" cmpd="sng">
                  <a:solidFill>
                    <a:srgbClr val="7D7D7D">
                      <a:tint val="100000"/>
                      <a:shade val="100000"/>
                      <a:satMod val="110000"/>
                    </a:srgbClr>
                  </a:solidFill>
                  <a:prstDash val="solid"/>
                </a:ln>
                <a:solidFill>
                  <a:schemeClr val="tx1">
                    <a:lumMod val="85000"/>
                    <a:lumOff val="15000"/>
                  </a:schemeClr>
                </a:solidFill>
              </a:rPr>
              <a:t>(доминируют </a:t>
            </a:r>
            <a:r>
              <a:rPr lang="ru-RU" sz="1400" b="1" i="0" dirty="0" err="1">
                <a:ln w="10541" cmpd="sng">
                  <a:solidFill>
                    <a:srgbClr val="7D7D7D">
                      <a:tint val="100000"/>
                      <a:shade val="100000"/>
                      <a:satMod val="110000"/>
                    </a:srgbClr>
                  </a:solidFill>
                  <a:prstDash val="solid"/>
                </a:ln>
                <a:solidFill>
                  <a:schemeClr val="tx1">
                    <a:lumMod val="85000"/>
                    <a:lumOff val="15000"/>
                  </a:schemeClr>
                </a:solidFill>
              </a:rPr>
              <a:t>инсулинорезистентность</a:t>
            </a:r>
            <a:r>
              <a:rPr lang="ru-RU" sz="1400" b="1" i="0" dirty="0">
                <a:ln w="10541" cmpd="sng">
                  <a:solidFill>
                    <a:srgbClr val="7D7D7D">
                      <a:tint val="100000"/>
                      <a:shade val="100000"/>
                      <a:satMod val="110000"/>
                    </a:srgbClr>
                  </a:solidFill>
                  <a:prstDash val="solid"/>
                </a:ln>
                <a:solidFill>
                  <a:schemeClr val="tx1">
                    <a:lumMod val="85000"/>
                    <a:lumOff val="15000"/>
                  </a:schemeClr>
                </a:solidFill>
              </a:rPr>
              <a:t> и относительный </a:t>
            </a:r>
            <a:r>
              <a:rPr lang="ru-RU" sz="1400" b="1" i="0" dirty="0" err="1">
                <a:ln w="10541" cmpd="sng">
                  <a:solidFill>
                    <a:srgbClr val="7D7D7D">
                      <a:tint val="100000"/>
                      <a:shade val="100000"/>
                      <a:satMod val="110000"/>
                    </a:srgbClr>
                  </a:solidFill>
                  <a:prstDash val="solid"/>
                </a:ln>
                <a:solidFill>
                  <a:schemeClr val="tx1">
                    <a:lumMod val="85000"/>
                    <a:lumOff val="15000"/>
                  </a:schemeClr>
                </a:solidFill>
              </a:rPr>
              <a:t>относительный</a:t>
            </a:r>
            <a:r>
              <a:rPr lang="ru-RU" sz="1400" b="1" i="0" dirty="0">
                <a:ln w="10541" cmpd="sng">
                  <a:solidFill>
                    <a:srgbClr val="7D7D7D">
                      <a:tint val="100000"/>
                      <a:shade val="100000"/>
                      <a:satMod val="110000"/>
                    </a:srgbClr>
                  </a:solidFill>
                  <a:prstDash val="solid"/>
                </a:ln>
                <a:solidFill>
                  <a:schemeClr val="tx1">
                    <a:lumMod val="85000"/>
                    <a:lumOff val="15000"/>
                  </a:schemeClr>
                </a:solidFill>
              </a:rPr>
              <a:t> дефицит инсулина или  секреторный дефицит в-клеток и </a:t>
            </a:r>
            <a:r>
              <a:rPr lang="ru-RU" sz="1400" b="1" i="0" dirty="0" err="1">
                <a:ln w="10541" cmpd="sng">
                  <a:solidFill>
                    <a:srgbClr val="7D7D7D">
                      <a:tint val="100000"/>
                      <a:shade val="100000"/>
                      <a:satMod val="110000"/>
                    </a:srgbClr>
                  </a:solidFill>
                  <a:prstDash val="solid"/>
                </a:ln>
                <a:solidFill>
                  <a:schemeClr val="tx1">
                    <a:lumMod val="85000"/>
                    <a:lumOff val="15000"/>
                  </a:schemeClr>
                </a:solidFill>
              </a:rPr>
              <a:t>инсулинорезистентность</a:t>
            </a:r>
            <a:r>
              <a:rPr lang="ru-RU" sz="1400" b="1" i="0" dirty="0">
                <a:ln w="10541" cmpd="sng">
                  <a:solidFill>
                    <a:srgbClr val="7D7D7D">
                      <a:tint val="100000"/>
                      <a:shade val="100000"/>
                      <a:satMod val="110000"/>
                    </a:srgbClr>
                  </a:solidFill>
                  <a:prstDash val="solid"/>
                </a:ln>
                <a:solidFill>
                  <a:schemeClr val="tx1">
                    <a:lumMod val="85000"/>
                    <a:lumOff val="15000"/>
                  </a:schemeClr>
                </a:solidFill>
              </a:rPr>
              <a:t>)</a:t>
            </a:r>
          </a:p>
          <a:p>
            <a:pPr>
              <a:spcAft>
                <a:spcPts val="1200"/>
              </a:spcAft>
              <a:buClr>
                <a:srgbClr val="FF0000"/>
              </a:buClr>
            </a:pPr>
            <a:r>
              <a:rPr lang="ru-RU" sz="2000" b="1" i="0" dirty="0">
                <a:ln w="10541" cmpd="sng">
                  <a:solidFill>
                    <a:srgbClr val="7D7D7D">
                      <a:tint val="100000"/>
                      <a:shade val="100000"/>
                      <a:satMod val="110000"/>
                    </a:srgbClr>
                  </a:solidFill>
                  <a:prstDash val="solid"/>
                </a:ln>
                <a:solidFill>
                  <a:srgbClr val="0070C0"/>
                </a:solidFill>
              </a:rPr>
              <a:t>3. Другие специфические типы сахарного диабета</a:t>
            </a:r>
          </a:p>
          <a:p>
            <a:pPr>
              <a:spcAft>
                <a:spcPts val="1200"/>
              </a:spcAft>
              <a:buClr>
                <a:srgbClr val="FF0000"/>
              </a:buClr>
            </a:pPr>
            <a:r>
              <a:rPr lang="ru-RU" sz="1400" b="1" i="0" dirty="0">
                <a:ln w="10541" cmpd="sng">
                  <a:solidFill>
                    <a:srgbClr val="7D7D7D">
                      <a:tint val="100000"/>
                      <a:shade val="100000"/>
                      <a:satMod val="110000"/>
                    </a:srgbClr>
                  </a:solidFill>
                  <a:prstDash val="solid"/>
                </a:ln>
                <a:solidFill>
                  <a:schemeClr val="tx1">
                    <a:lumMod val="85000"/>
                    <a:lumOff val="15000"/>
                  </a:schemeClr>
                </a:solidFill>
              </a:rPr>
              <a:t>      </a:t>
            </a:r>
            <a:r>
              <a:rPr lang="ru-RU" b="1" i="0" dirty="0">
                <a:ln w="10541" cmpd="sng">
                  <a:solidFill>
                    <a:srgbClr val="7D7D7D">
                      <a:tint val="100000"/>
                      <a:shade val="100000"/>
                      <a:satMod val="110000"/>
                    </a:srgbClr>
                  </a:solidFill>
                  <a:prstDash val="solid"/>
                </a:ln>
              </a:rPr>
              <a:t>А. генетические дефекты в-клеток (АДА) или генетические  дефекты в-клеточной функции</a:t>
            </a:r>
          </a:p>
          <a:p>
            <a:pPr>
              <a:spcAft>
                <a:spcPts val="1200"/>
              </a:spcAft>
              <a:buClr>
                <a:srgbClr val="FF0000"/>
              </a:buClr>
            </a:pPr>
            <a:r>
              <a:rPr lang="ru-RU" b="1" i="0" dirty="0">
                <a:ln w="10541" cmpd="sng">
                  <a:solidFill>
                    <a:srgbClr val="7D7D7D">
                      <a:tint val="100000"/>
                      <a:shade val="100000"/>
                      <a:satMod val="110000"/>
                    </a:srgbClr>
                  </a:solidFill>
                  <a:prstDash val="solid"/>
                </a:ln>
              </a:rPr>
              <a:t>         </a:t>
            </a:r>
            <a:r>
              <a:rPr lang="en-US" b="1" i="0" dirty="0">
                <a:ln w="10541" cmpd="sng">
                  <a:solidFill>
                    <a:srgbClr val="7D7D7D">
                      <a:tint val="100000"/>
                      <a:shade val="100000"/>
                      <a:satMod val="110000"/>
                    </a:srgbClr>
                  </a:solidFill>
                  <a:prstDash val="solid"/>
                </a:ln>
              </a:rPr>
              <a:t>B</a:t>
            </a:r>
            <a:r>
              <a:rPr lang="ru-RU" b="1" i="0" dirty="0">
                <a:ln w="10541" cmpd="sng">
                  <a:solidFill>
                    <a:srgbClr val="7D7D7D">
                      <a:tint val="100000"/>
                      <a:shade val="100000"/>
                      <a:satMod val="110000"/>
                    </a:srgbClr>
                  </a:solidFill>
                  <a:prstDash val="solid"/>
                </a:ln>
              </a:rPr>
              <a:t>. Генетические дефекты действия инсулина</a:t>
            </a:r>
          </a:p>
          <a:p>
            <a:pPr>
              <a:spcAft>
                <a:spcPts val="1200"/>
              </a:spcAft>
              <a:buClr>
                <a:srgbClr val="FF0000"/>
              </a:buClr>
            </a:pPr>
            <a:r>
              <a:rPr lang="ru-RU" b="1" i="0" dirty="0">
                <a:ln w="10541" cmpd="sng">
                  <a:solidFill>
                    <a:srgbClr val="7D7D7D">
                      <a:tint val="100000"/>
                      <a:shade val="100000"/>
                      <a:satMod val="110000"/>
                    </a:srgbClr>
                  </a:solidFill>
                  <a:prstDash val="solid"/>
                </a:ln>
              </a:rPr>
              <a:t>          </a:t>
            </a:r>
            <a:r>
              <a:rPr lang="en-US" b="1" i="0" dirty="0">
                <a:ln w="10541" cmpd="sng">
                  <a:solidFill>
                    <a:srgbClr val="7D7D7D">
                      <a:tint val="100000"/>
                      <a:shade val="100000"/>
                      <a:satMod val="110000"/>
                    </a:srgbClr>
                  </a:solidFill>
                  <a:prstDash val="solid"/>
                </a:ln>
              </a:rPr>
              <a:t>C</a:t>
            </a:r>
            <a:r>
              <a:rPr lang="ru-RU" b="1" i="0" dirty="0">
                <a:ln w="10541" cmpd="sng">
                  <a:solidFill>
                    <a:srgbClr val="7D7D7D">
                      <a:tint val="100000"/>
                      <a:shade val="100000"/>
                      <a:satMod val="110000"/>
                    </a:srgbClr>
                  </a:solidFill>
                  <a:prstDash val="solid"/>
                </a:ln>
              </a:rPr>
              <a:t>.Заболевания экзокринной части поджелудочной железы</a:t>
            </a:r>
            <a:endParaRPr lang="en-US" b="1" i="0" dirty="0">
              <a:ln w="10541" cmpd="sng">
                <a:solidFill>
                  <a:srgbClr val="7D7D7D">
                    <a:tint val="100000"/>
                    <a:shade val="100000"/>
                    <a:satMod val="110000"/>
                  </a:srgbClr>
                </a:solidFill>
                <a:prstDash val="solid"/>
              </a:ln>
            </a:endParaRPr>
          </a:p>
          <a:p>
            <a:pPr>
              <a:spcAft>
                <a:spcPts val="1200"/>
              </a:spcAft>
              <a:buClr>
                <a:srgbClr val="FF0000"/>
              </a:buClr>
            </a:pPr>
            <a:r>
              <a:rPr lang="en-US" b="1" i="0" dirty="0">
                <a:ln w="10541" cmpd="sng">
                  <a:solidFill>
                    <a:srgbClr val="7D7D7D">
                      <a:tint val="100000"/>
                      <a:shade val="100000"/>
                      <a:satMod val="110000"/>
                    </a:srgbClr>
                  </a:solidFill>
                  <a:prstDash val="solid"/>
                </a:ln>
              </a:rPr>
              <a:t>           D</a:t>
            </a:r>
            <a:r>
              <a:rPr lang="ru-RU" b="1" i="0" dirty="0">
                <a:ln w="10541" cmpd="sng">
                  <a:solidFill>
                    <a:srgbClr val="7D7D7D">
                      <a:tint val="100000"/>
                      <a:shade val="100000"/>
                      <a:satMod val="110000"/>
                    </a:srgbClr>
                  </a:solidFill>
                  <a:prstDash val="solid"/>
                </a:ln>
              </a:rPr>
              <a:t>. Эндокринопатии</a:t>
            </a:r>
          </a:p>
          <a:p>
            <a:pPr>
              <a:spcAft>
                <a:spcPts val="1200"/>
              </a:spcAft>
              <a:buClr>
                <a:srgbClr val="FF0000"/>
              </a:buClr>
            </a:pPr>
            <a:r>
              <a:rPr lang="ru-RU" sz="1400" b="1" i="0" dirty="0">
                <a:ln w="10541" cmpd="sng">
                  <a:solidFill>
                    <a:srgbClr val="7D7D7D">
                      <a:tint val="100000"/>
                      <a:shade val="100000"/>
                      <a:satMod val="110000"/>
                    </a:srgbClr>
                  </a:solidFill>
                  <a:prstDash val="solid"/>
                </a:ln>
              </a:rPr>
              <a:t>          </a:t>
            </a:r>
            <a:r>
              <a:rPr lang="en-US" sz="1400" b="1" i="0" dirty="0">
                <a:ln w="10541" cmpd="sng">
                  <a:solidFill>
                    <a:srgbClr val="7D7D7D">
                      <a:tint val="100000"/>
                      <a:shade val="100000"/>
                      <a:satMod val="110000"/>
                    </a:srgbClr>
                  </a:solidFill>
                  <a:prstDash val="solid"/>
                </a:ln>
              </a:rPr>
              <a:t>E</a:t>
            </a:r>
            <a:r>
              <a:rPr lang="ru-RU" sz="1400" b="1" i="0" dirty="0">
                <a:ln w="10541" cmpd="sng">
                  <a:solidFill>
                    <a:srgbClr val="7D7D7D">
                      <a:tint val="100000"/>
                      <a:shade val="100000"/>
                      <a:satMod val="110000"/>
                    </a:srgbClr>
                  </a:solidFill>
                  <a:prstDash val="solid"/>
                </a:ln>
              </a:rPr>
              <a:t>.СД индуцированный приемом лекарственных препаратов и химических веществ</a:t>
            </a:r>
            <a:endParaRPr lang="en-US" sz="1400" b="1" i="0" dirty="0">
              <a:ln w="10541" cmpd="sng">
                <a:solidFill>
                  <a:srgbClr val="7D7D7D">
                    <a:tint val="100000"/>
                    <a:shade val="100000"/>
                    <a:satMod val="110000"/>
                  </a:srgbClr>
                </a:solidFill>
                <a:prstDash val="solid"/>
              </a:ln>
            </a:endParaRPr>
          </a:p>
          <a:p>
            <a:pPr>
              <a:spcAft>
                <a:spcPts val="1200"/>
              </a:spcAft>
              <a:buClr>
                <a:srgbClr val="FF0000"/>
              </a:buClr>
            </a:pPr>
            <a:r>
              <a:rPr lang="en-US" sz="1400" b="1" i="0" dirty="0">
                <a:ln w="10541" cmpd="sng">
                  <a:solidFill>
                    <a:srgbClr val="7D7D7D">
                      <a:tint val="100000"/>
                      <a:shade val="100000"/>
                      <a:satMod val="110000"/>
                    </a:srgbClr>
                  </a:solidFill>
                  <a:prstDash val="solid"/>
                </a:ln>
              </a:rPr>
              <a:t>          F</a:t>
            </a:r>
            <a:r>
              <a:rPr lang="ru-RU" sz="1400" b="1" i="0" dirty="0">
                <a:ln w="10541" cmpd="sng">
                  <a:solidFill>
                    <a:srgbClr val="7D7D7D">
                      <a:tint val="100000"/>
                      <a:shade val="100000"/>
                      <a:satMod val="110000"/>
                    </a:srgbClr>
                  </a:solidFill>
                  <a:prstDash val="solid"/>
                </a:ln>
              </a:rPr>
              <a:t>. Инфекции</a:t>
            </a:r>
            <a:endParaRPr lang="en-US" sz="1400" b="1" i="0" dirty="0">
              <a:ln w="10541" cmpd="sng">
                <a:solidFill>
                  <a:srgbClr val="7D7D7D">
                    <a:tint val="100000"/>
                    <a:shade val="100000"/>
                    <a:satMod val="110000"/>
                  </a:srgbClr>
                </a:solidFill>
                <a:prstDash val="solid"/>
              </a:ln>
            </a:endParaRPr>
          </a:p>
          <a:p>
            <a:pPr>
              <a:spcAft>
                <a:spcPts val="1200"/>
              </a:spcAft>
              <a:buClr>
                <a:srgbClr val="FF0000"/>
              </a:buClr>
            </a:pPr>
            <a:r>
              <a:rPr lang="en-US" sz="1400" b="1" i="0" dirty="0">
                <a:ln w="10541" cmpd="sng">
                  <a:solidFill>
                    <a:srgbClr val="7D7D7D">
                      <a:tint val="100000"/>
                      <a:shade val="100000"/>
                      <a:satMod val="110000"/>
                    </a:srgbClr>
                  </a:solidFill>
                  <a:prstDash val="solid"/>
                </a:ln>
              </a:rPr>
              <a:t>           G</a:t>
            </a:r>
            <a:r>
              <a:rPr lang="ru-RU" sz="1400" b="1" i="0" dirty="0">
                <a:ln w="10541" cmpd="sng">
                  <a:solidFill>
                    <a:srgbClr val="7D7D7D">
                      <a:tint val="100000"/>
                      <a:shade val="100000"/>
                      <a:satMod val="110000"/>
                    </a:srgbClr>
                  </a:solidFill>
                  <a:prstDash val="solid"/>
                </a:ln>
              </a:rPr>
              <a:t>. Редкие </a:t>
            </a:r>
            <a:r>
              <a:rPr lang="ru-RU" sz="1400" b="1" i="0" dirty="0" err="1">
                <a:ln w="10541" cmpd="sng">
                  <a:solidFill>
                    <a:srgbClr val="7D7D7D">
                      <a:tint val="100000"/>
                      <a:shade val="100000"/>
                      <a:satMod val="110000"/>
                    </a:srgbClr>
                  </a:solidFill>
                  <a:prstDash val="solid"/>
                </a:ln>
              </a:rPr>
              <a:t>иммунно-обусловленнные</a:t>
            </a:r>
            <a:r>
              <a:rPr lang="ru-RU" sz="1400" b="1" i="0" dirty="0">
                <a:ln w="10541" cmpd="sng">
                  <a:solidFill>
                    <a:srgbClr val="7D7D7D">
                      <a:tint val="100000"/>
                      <a:shade val="100000"/>
                      <a:satMod val="110000"/>
                    </a:srgbClr>
                  </a:solidFill>
                  <a:prstDash val="solid"/>
                </a:ln>
              </a:rPr>
              <a:t> формы сахарного диабета</a:t>
            </a:r>
          </a:p>
          <a:p>
            <a:pPr>
              <a:spcAft>
                <a:spcPts val="1200"/>
              </a:spcAft>
              <a:buClr>
                <a:srgbClr val="FF0000"/>
              </a:buClr>
            </a:pPr>
            <a:r>
              <a:rPr lang="ru-RU" sz="1400" b="1" i="0" dirty="0">
                <a:ln w="10541" cmpd="sng">
                  <a:solidFill>
                    <a:srgbClr val="7D7D7D">
                      <a:tint val="100000"/>
                      <a:shade val="100000"/>
                      <a:satMod val="110000"/>
                    </a:srgbClr>
                  </a:solidFill>
                  <a:prstDash val="solid"/>
                </a:ln>
              </a:rPr>
              <a:t>           </a:t>
            </a:r>
            <a:r>
              <a:rPr lang="en-US" sz="1400" b="1" i="0" dirty="0">
                <a:ln w="10541" cmpd="sng">
                  <a:solidFill>
                    <a:srgbClr val="7D7D7D">
                      <a:tint val="100000"/>
                      <a:shade val="100000"/>
                      <a:satMod val="110000"/>
                    </a:srgbClr>
                  </a:solidFill>
                  <a:prstDash val="solid"/>
                </a:ln>
              </a:rPr>
              <a:t> H</a:t>
            </a:r>
            <a:r>
              <a:rPr lang="ru-RU" sz="1400" b="1" i="0" dirty="0">
                <a:ln w="10541" cmpd="sng">
                  <a:solidFill>
                    <a:srgbClr val="7D7D7D">
                      <a:tint val="100000"/>
                      <a:shade val="100000"/>
                      <a:satMod val="110000"/>
                    </a:srgbClr>
                  </a:solidFill>
                  <a:prstDash val="solid"/>
                </a:ln>
              </a:rPr>
              <a:t>. Прочие генетические синдромы, иногда сочетающиеся с сахарным диабетом</a:t>
            </a:r>
          </a:p>
          <a:p>
            <a:pPr>
              <a:spcAft>
                <a:spcPts val="1200"/>
              </a:spcAft>
              <a:buClr>
                <a:srgbClr val="FF0000"/>
              </a:buClr>
            </a:pPr>
            <a:r>
              <a:rPr lang="ru-RU" sz="1400" b="1" i="0" dirty="0">
                <a:ln w="10541" cmpd="sng">
                  <a:solidFill>
                    <a:srgbClr val="7D7D7D">
                      <a:tint val="100000"/>
                      <a:shade val="100000"/>
                      <a:satMod val="110000"/>
                    </a:srgbClr>
                  </a:solidFill>
                  <a:prstDash val="solid"/>
                </a:ln>
              </a:rPr>
              <a:t>4</a:t>
            </a:r>
            <a:r>
              <a:rPr lang="ru-RU" sz="2000" b="1" i="0" dirty="0">
                <a:ln w="10541" cmpd="sng">
                  <a:solidFill>
                    <a:srgbClr val="7D7D7D">
                      <a:tint val="100000"/>
                      <a:shade val="100000"/>
                      <a:satMod val="110000"/>
                    </a:srgbClr>
                  </a:solidFill>
                  <a:prstDash val="solid"/>
                </a:ln>
              </a:rPr>
              <a:t>.    </a:t>
            </a:r>
            <a:r>
              <a:rPr lang="ru-RU" sz="2000" b="1" i="0" dirty="0" err="1">
                <a:ln w="10541" cmpd="sng">
                  <a:solidFill>
                    <a:srgbClr val="7D7D7D">
                      <a:tint val="100000"/>
                      <a:shade val="100000"/>
                      <a:satMod val="110000"/>
                    </a:srgbClr>
                  </a:solidFill>
                  <a:prstDash val="solid"/>
                </a:ln>
              </a:rPr>
              <a:t>Гестационный</a:t>
            </a:r>
            <a:r>
              <a:rPr lang="ru-RU" sz="2000" b="1" i="0" dirty="0">
                <a:ln w="10541" cmpd="sng">
                  <a:solidFill>
                    <a:srgbClr val="7D7D7D">
                      <a:tint val="100000"/>
                      <a:shade val="100000"/>
                      <a:satMod val="110000"/>
                    </a:srgbClr>
                  </a:solidFill>
                  <a:prstDash val="solid"/>
                </a:ln>
              </a:rPr>
              <a:t> сахарный диабет</a:t>
            </a:r>
          </a:p>
        </p:txBody>
      </p:sp>
    </p:spTree>
    <p:extLst>
      <p:ext uri="{BB962C8B-B14F-4D97-AF65-F5344CB8AC3E}">
        <p14:creationId xmlns:p14="http://schemas.microsoft.com/office/powerpoint/2010/main" val="22411764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652" y="461431"/>
            <a:ext cx="8759825" cy="569387"/>
          </a:xfrm>
        </p:spPr>
        <p:txBody>
          <a:bodyPr/>
          <a:lstStyle/>
          <a:p>
            <a:pPr algn="ctr"/>
            <a:r>
              <a:rPr lang="ru-RU" sz="1800" i="0" kern="0" dirty="0">
                <a:solidFill>
                  <a:schemeClr val="tx1"/>
                </a:solidFill>
              </a:rPr>
              <a:t>ДИЕТОТЕРАПИЯ ПРИ САХАРНОМ ДИАБЕТЕ 2 типа</a:t>
            </a:r>
            <a:br>
              <a:rPr lang="ru-RU" sz="1800" i="0" kern="0" dirty="0">
                <a:solidFill>
                  <a:schemeClr val="tx1"/>
                </a:solidFill>
              </a:rPr>
            </a:br>
            <a:endParaRPr lang="ru-RU" dirty="0">
              <a:solidFill>
                <a:schemeClr val="tx1"/>
              </a:solidFill>
            </a:endParaRPr>
          </a:p>
        </p:txBody>
      </p:sp>
      <p:sp>
        <p:nvSpPr>
          <p:cNvPr id="3" name="Номер слайда 2"/>
          <p:cNvSpPr>
            <a:spLocks noGrp="1"/>
          </p:cNvSpPr>
          <p:nvPr>
            <p:ph type="sldNum" sz="quarter" idx="10"/>
          </p:nvPr>
        </p:nvSpPr>
        <p:spPr/>
        <p:txBody>
          <a:bodyPr/>
          <a:lstStyle/>
          <a:p>
            <a:pPr>
              <a:defRPr/>
            </a:pPr>
            <a:fld id="{DF7F4595-447B-41DC-BD73-9CAE7670DA5B}" type="slidenum">
              <a:rPr lang="en-US" smtClean="0"/>
              <a:pPr>
                <a:defRPr/>
              </a:pPr>
              <a:t>40</a:t>
            </a:fld>
            <a:endParaRPr lang="en-US" dirty="0"/>
          </a:p>
        </p:txBody>
      </p:sp>
      <p:sp>
        <p:nvSpPr>
          <p:cNvPr id="4" name="Заголовок 1"/>
          <p:cNvSpPr txBox="1">
            <a:spLocks/>
          </p:cNvSpPr>
          <p:nvPr/>
        </p:nvSpPr>
        <p:spPr bwMode="auto">
          <a:xfrm>
            <a:off x="540773" y="746125"/>
            <a:ext cx="752214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893668" rtl="0" eaLnBrk="0" fontAlgn="base" hangingPunct="0">
              <a:spcBef>
                <a:spcPct val="0"/>
              </a:spcBef>
              <a:spcAft>
                <a:spcPct val="0"/>
              </a:spcAft>
              <a:defRPr sz="1900" b="1">
                <a:solidFill>
                  <a:schemeClr val="tx2"/>
                </a:solidFill>
                <a:latin typeface="+mj-lt"/>
                <a:ea typeface="Arial" charset="0"/>
                <a:cs typeface="+mj-cs"/>
              </a:defRPr>
            </a:lvl1pPr>
            <a:lvl2pPr algn="l" defTabSz="893668"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893668"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893668"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893668" rtl="0" eaLnBrk="0" fontAlgn="base" hangingPunct="0">
              <a:spcBef>
                <a:spcPct val="0"/>
              </a:spcBef>
              <a:spcAft>
                <a:spcPct val="0"/>
              </a:spcAft>
              <a:defRPr sz="1900" b="1">
                <a:solidFill>
                  <a:schemeClr val="tx2"/>
                </a:solidFill>
                <a:latin typeface="Arial" charset="0"/>
                <a:ea typeface="Arial" charset="0"/>
                <a:cs typeface="Arial" charset="0"/>
              </a:defRPr>
            </a:lvl5pPr>
            <a:lvl6pPr marL="457053" algn="l" defTabSz="895065" rtl="0" fontAlgn="base">
              <a:spcBef>
                <a:spcPct val="0"/>
              </a:spcBef>
              <a:spcAft>
                <a:spcPct val="0"/>
              </a:spcAft>
              <a:defRPr sz="1900" b="1">
                <a:solidFill>
                  <a:schemeClr val="tx2"/>
                </a:solidFill>
                <a:latin typeface="Arial" charset="0"/>
                <a:cs typeface="Arial" charset="0"/>
              </a:defRPr>
            </a:lvl6pPr>
            <a:lvl7pPr marL="914109" algn="l" defTabSz="895065" rtl="0" fontAlgn="base">
              <a:spcBef>
                <a:spcPct val="0"/>
              </a:spcBef>
              <a:spcAft>
                <a:spcPct val="0"/>
              </a:spcAft>
              <a:defRPr sz="1900" b="1">
                <a:solidFill>
                  <a:schemeClr val="tx2"/>
                </a:solidFill>
                <a:latin typeface="Arial" charset="0"/>
                <a:cs typeface="Arial" charset="0"/>
              </a:defRPr>
            </a:lvl7pPr>
            <a:lvl8pPr marL="1371164" algn="l" defTabSz="895065" rtl="0" fontAlgn="base">
              <a:spcBef>
                <a:spcPct val="0"/>
              </a:spcBef>
              <a:spcAft>
                <a:spcPct val="0"/>
              </a:spcAft>
              <a:defRPr sz="1900" b="1">
                <a:solidFill>
                  <a:schemeClr val="tx2"/>
                </a:solidFill>
                <a:latin typeface="Arial" charset="0"/>
                <a:cs typeface="Arial" charset="0"/>
              </a:defRPr>
            </a:lvl8pPr>
            <a:lvl9pPr marL="1828219" algn="l" defTabSz="895065" rtl="0" fontAlgn="base">
              <a:spcBef>
                <a:spcPct val="0"/>
              </a:spcBef>
              <a:spcAft>
                <a:spcPct val="0"/>
              </a:spcAft>
              <a:defRPr sz="1900" b="1">
                <a:solidFill>
                  <a:schemeClr val="tx2"/>
                </a:solidFill>
                <a:latin typeface="Arial" charset="0"/>
                <a:cs typeface="Arial" charset="0"/>
              </a:defRPr>
            </a:lvl9pPr>
          </a:lstStyle>
          <a:p>
            <a:br>
              <a:rPr lang="en-US" sz="1800" i="0" kern="0" dirty="0"/>
            </a:br>
            <a:r>
              <a:rPr lang="ru-RU" sz="1800" i="0" kern="0" dirty="0"/>
              <a:t> </a:t>
            </a:r>
            <a:br>
              <a:rPr lang="ru-RU" sz="1800" i="0" kern="0" dirty="0"/>
            </a:br>
            <a:endParaRPr lang="ru-RU" sz="1800" i="0" kern="0" dirty="0"/>
          </a:p>
        </p:txBody>
      </p:sp>
      <p:sp>
        <p:nvSpPr>
          <p:cNvPr id="5" name="Объект 2"/>
          <p:cNvSpPr txBox="1">
            <a:spLocks/>
          </p:cNvSpPr>
          <p:nvPr/>
        </p:nvSpPr>
        <p:spPr>
          <a:xfrm>
            <a:off x="773084" y="1105593"/>
            <a:ext cx="7731819" cy="4862587"/>
          </a:xfrm>
          <a:prstGeom prst="rect">
            <a:avLst/>
          </a:prstGeom>
          <a:noFill/>
        </p:spPr>
        <p:txBody>
          <a:bodyPr/>
          <a:lstStyle>
            <a:lvl1pPr marL="341277" indent="-341277" algn="l" defTabSz="893668"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2860" indent="-141273" algn="l" defTabSz="893668"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293657" indent="-147622" algn="l" defTabSz="893668" rtl="0" eaLnBrk="0" fontAlgn="base" hangingPunct="0">
              <a:spcBef>
                <a:spcPct val="0"/>
              </a:spcBef>
              <a:spcAft>
                <a:spcPct val="0"/>
              </a:spcAft>
              <a:buChar char="–"/>
              <a:defRPr kumimoji="1" sz="1600">
                <a:solidFill>
                  <a:schemeClr val="tx1"/>
                </a:solidFill>
                <a:latin typeface="+mn-lt"/>
                <a:ea typeface="Arial" charset="0"/>
                <a:cs typeface="+mn-cs"/>
              </a:defRPr>
            </a:lvl3pPr>
            <a:lvl4pPr marL="430167" indent="-133336" algn="l" defTabSz="893668"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80964" indent="-147622" algn="l" defTabSz="893668"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39483" indent="-149178" algn="l" defTabSz="895065" rtl="0" fontAlgn="base">
              <a:spcBef>
                <a:spcPct val="0"/>
              </a:spcBef>
              <a:spcAft>
                <a:spcPct val="0"/>
              </a:spcAft>
              <a:buSzPct val="75000"/>
              <a:buChar char="–"/>
              <a:defRPr sz="1600">
                <a:solidFill>
                  <a:schemeClr val="tx1"/>
                </a:solidFill>
                <a:latin typeface="+mn-lt"/>
                <a:cs typeface="+mn-cs"/>
              </a:defRPr>
            </a:lvl6pPr>
            <a:lvl7pPr marL="1496536" indent="-149178" algn="l" defTabSz="895065" rtl="0" fontAlgn="base">
              <a:spcBef>
                <a:spcPct val="0"/>
              </a:spcBef>
              <a:spcAft>
                <a:spcPct val="0"/>
              </a:spcAft>
              <a:buSzPct val="75000"/>
              <a:buChar char="–"/>
              <a:defRPr sz="1600">
                <a:solidFill>
                  <a:schemeClr val="tx1"/>
                </a:solidFill>
                <a:latin typeface="+mn-lt"/>
                <a:cs typeface="+mn-cs"/>
              </a:defRPr>
            </a:lvl7pPr>
            <a:lvl8pPr marL="1953592" indent="-149178" algn="l" defTabSz="895065" rtl="0" fontAlgn="base">
              <a:spcBef>
                <a:spcPct val="0"/>
              </a:spcBef>
              <a:spcAft>
                <a:spcPct val="0"/>
              </a:spcAft>
              <a:buSzPct val="75000"/>
              <a:buChar char="–"/>
              <a:defRPr sz="1600">
                <a:solidFill>
                  <a:schemeClr val="tx1"/>
                </a:solidFill>
                <a:latin typeface="+mn-lt"/>
                <a:cs typeface="+mn-cs"/>
              </a:defRPr>
            </a:lvl8pPr>
            <a:lvl9pPr marL="2410647" indent="-149178" algn="l" defTabSz="895065" rtl="0" fontAlgn="base">
              <a:spcBef>
                <a:spcPct val="0"/>
              </a:spcBef>
              <a:spcAft>
                <a:spcPct val="0"/>
              </a:spcAft>
              <a:buSzPct val="75000"/>
              <a:buChar char="–"/>
              <a:defRPr sz="1600">
                <a:solidFill>
                  <a:schemeClr val="tx1"/>
                </a:solidFill>
                <a:latin typeface="+mn-lt"/>
                <a:cs typeface="+mn-cs"/>
              </a:defRPr>
            </a:lvl9pPr>
          </a:lstStyle>
          <a:p>
            <a:pPr marL="0" indent="0">
              <a:buNone/>
            </a:pPr>
            <a:endParaRPr lang="ru-RU" sz="2000" i="0" kern="0" dirty="0"/>
          </a:p>
          <a:p>
            <a:pPr marL="0" indent="0">
              <a:buNone/>
            </a:pPr>
            <a:r>
              <a:rPr lang="ru-RU" sz="2000" i="0" kern="0" dirty="0"/>
              <a:t>6. Исключение жареных продуктов, колбас </a:t>
            </a:r>
            <a:r>
              <a:rPr lang="ru-RU" sz="2000" i="0" kern="0" dirty="0" err="1"/>
              <a:t>сосисек</a:t>
            </a:r>
            <a:r>
              <a:rPr lang="ru-RU" sz="2000" i="0" kern="0" dirty="0"/>
              <a:t>…</a:t>
            </a:r>
          </a:p>
          <a:p>
            <a:pPr marL="0" indent="0">
              <a:buNone/>
            </a:pPr>
            <a:endParaRPr lang="ru-RU" sz="2000" i="0" kern="0" dirty="0"/>
          </a:p>
          <a:p>
            <a:pPr marL="0" indent="0">
              <a:buNone/>
            </a:pPr>
            <a:r>
              <a:rPr lang="ru-RU" sz="2000" i="0" kern="0" dirty="0"/>
              <a:t>7. Замена красного мяса рыбой и птицей.</a:t>
            </a:r>
          </a:p>
          <a:p>
            <a:pPr marL="0" indent="0">
              <a:buNone/>
            </a:pPr>
            <a:endParaRPr lang="ru-RU" sz="2000" i="0" kern="0" dirty="0"/>
          </a:p>
          <a:p>
            <a:pPr marL="0" indent="0">
              <a:buNone/>
            </a:pPr>
            <a:r>
              <a:rPr lang="ru-RU" sz="2000" i="0" kern="0" dirty="0"/>
              <a:t>8. Ограничение суточного потребления белка до 1.0-0.8 г/кг массы тела при поражении почек</a:t>
            </a:r>
          </a:p>
          <a:p>
            <a:pPr marL="0" indent="0">
              <a:buNone/>
            </a:pPr>
            <a:endParaRPr lang="ru-RU" sz="2000" i="0" kern="0" dirty="0"/>
          </a:p>
          <a:p>
            <a:pPr marL="0" indent="0">
              <a:buNone/>
            </a:pPr>
            <a:r>
              <a:rPr lang="ru-RU" sz="2000" i="0" kern="0" dirty="0"/>
              <a:t>9. Ограничение потребления соли до 3-5 г в сутки</a:t>
            </a:r>
          </a:p>
          <a:p>
            <a:endParaRPr lang="ru-RU" sz="2000" i="0" kern="0" dirty="0">
              <a:solidFill>
                <a:srgbClr val="002060"/>
              </a:solidFill>
            </a:endParaRPr>
          </a:p>
        </p:txBody>
      </p:sp>
    </p:spTree>
    <p:extLst>
      <p:ext uri="{BB962C8B-B14F-4D97-AF65-F5344CB8AC3E}">
        <p14:creationId xmlns:p14="http://schemas.microsoft.com/office/powerpoint/2010/main" val="34755294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532015" y="518507"/>
            <a:ext cx="7957782" cy="5875020"/>
          </a:xfrm>
          <a:solidFill>
            <a:schemeClr val="tx2"/>
          </a:solidFill>
        </p:spPr>
        <p:txBody>
          <a:bodyPr/>
          <a:lstStyle/>
          <a:p>
            <a:pPr marL="0" indent="0">
              <a:buNone/>
            </a:pPr>
            <a:r>
              <a:rPr lang="ru-RU" sz="2000" dirty="0">
                <a:solidFill>
                  <a:schemeClr val="bg2"/>
                </a:solidFill>
              </a:rPr>
              <a:t>ФИЗИЧЕСКАЯ НАГРУЗКА  при СД  1 типа положительно влияет на инсулинорезистентность, показатели гликемии, улучшает липидный обмен</a:t>
            </a:r>
          </a:p>
          <a:p>
            <a:pPr marL="0" indent="0">
              <a:buNone/>
            </a:pPr>
            <a:r>
              <a:rPr lang="ru-RU" sz="2000" dirty="0">
                <a:solidFill>
                  <a:schemeClr val="bg2"/>
                </a:solidFill>
              </a:rPr>
              <a:t>1. </a:t>
            </a:r>
            <a:r>
              <a:rPr lang="ru-RU" sz="1400" dirty="0">
                <a:solidFill>
                  <a:schemeClr val="bg2"/>
                </a:solidFill>
                <a:latin typeface="Arial" panose="020B0604020202020204" pitchFamily="34" charset="0"/>
                <a:cs typeface="Arial" panose="020B0604020202020204" pitchFamily="34" charset="0"/>
              </a:rPr>
              <a:t>Профилактика гипогликемии, связанной с физической активностью у больны, находящихся на инсулинотерапии:</a:t>
            </a:r>
          </a:p>
          <a:p>
            <a:pPr>
              <a:buFontTx/>
              <a:buChar char="-"/>
            </a:pPr>
            <a:r>
              <a:rPr lang="ru-RU" sz="1400" dirty="0">
                <a:solidFill>
                  <a:schemeClr val="bg2"/>
                </a:solidFill>
                <a:latin typeface="Arial" panose="020B0604020202020204" pitchFamily="34" charset="0"/>
                <a:cs typeface="Arial" panose="020B0604020202020204" pitchFamily="34" charset="0"/>
              </a:rPr>
              <a:t>Контроль гликемии перед нагрузкой, во время нагрузки и через несколько часов после ее окончания</a:t>
            </a:r>
          </a:p>
          <a:p>
            <a:pPr>
              <a:buFontTx/>
              <a:buChar char="-"/>
            </a:pPr>
            <a:r>
              <a:rPr lang="ru-RU" sz="1400" dirty="0">
                <a:solidFill>
                  <a:schemeClr val="bg2"/>
                </a:solidFill>
                <a:latin typeface="Arial" panose="020B0604020202020204" pitchFamily="34" charset="0"/>
                <a:cs typeface="Arial" panose="020B0604020202020204" pitchFamily="34" charset="0"/>
              </a:rPr>
              <a:t>Прием  дополнительных углеводов перед нагрузкой и каждый час во время нагрузки, а также после ее окончания, особенно, если нагрузка продолжалось дольше запланированного (20-30 г на 30 мин нагрузки)</a:t>
            </a:r>
          </a:p>
          <a:p>
            <a:pPr>
              <a:buFontTx/>
              <a:buChar char="-"/>
            </a:pPr>
            <a:r>
              <a:rPr lang="ru-RU" sz="1400" dirty="0">
                <a:solidFill>
                  <a:schemeClr val="bg2"/>
                </a:solidFill>
                <a:latin typeface="Arial" panose="020B0604020202020204" pitchFamily="34" charset="0"/>
                <a:cs typeface="Arial" panose="020B0604020202020204" pitchFamily="34" charset="0"/>
              </a:rPr>
              <a:t>Избегать чрезмерной нагрузки во время пика действия инсулина</a:t>
            </a:r>
          </a:p>
          <a:p>
            <a:pPr>
              <a:buFontTx/>
              <a:buChar char="-"/>
            </a:pPr>
            <a:r>
              <a:rPr lang="ru-RU" sz="1400" dirty="0">
                <a:solidFill>
                  <a:schemeClr val="bg2"/>
                </a:solidFill>
                <a:latin typeface="Arial" panose="020B0604020202020204" pitchFamily="34" charset="0"/>
                <a:cs typeface="Arial" panose="020B0604020202020204" pitchFamily="34" charset="0"/>
              </a:rPr>
              <a:t>Не делать инъекции  инсулина в участки тела, особенно активно участвующие в нагрузке (например бедро)</a:t>
            </a:r>
          </a:p>
          <a:p>
            <a:pPr>
              <a:buFontTx/>
              <a:buChar char="-"/>
            </a:pPr>
            <a:r>
              <a:rPr lang="ru-RU" sz="1400" dirty="0">
                <a:solidFill>
                  <a:schemeClr val="bg2"/>
                </a:solidFill>
                <a:latin typeface="Arial" panose="020B0604020202020204" pitchFamily="34" charset="0"/>
                <a:cs typeface="Arial" panose="020B0604020202020204" pitchFamily="34" charset="0"/>
              </a:rPr>
              <a:t>Снижение дозы инсулина перед нагрузкой на 30-50% в зависимости от интенсивности нагрузки и уровня гликемии</a:t>
            </a:r>
          </a:p>
          <a:p>
            <a:pPr>
              <a:buFontTx/>
              <a:buChar char="-"/>
            </a:pPr>
            <a:r>
              <a:rPr lang="ru-RU" sz="1400" dirty="0">
                <a:solidFill>
                  <a:schemeClr val="bg2"/>
                </a:solidFill>
                <a:latin typeface="Arial" panose="020B0604020202020204" pitchFamily="34" charset="0"/>
                <a:cs typeface="Arial" panose="020B0604020202020204" pitchFamily="34" charset="0"/>
              </a:rPr>
              <a:t>Если гликемия более 13,0 </a:t>
            </a:r>
            <a:r>
              <a:rPr lang="ru-RU" sz="1400" dirty="0" err="1">
                <a:solidFill>
                  <a:schemeClr val="bg2"/>
                </a:solidFill>
                <a:latin typeface="Arial" panose="020B0604020202020204" pitchFamily="34" charset="0"/>
                <a:cs typeface="Arial" panose="020B0604020202020204" pitchFamily="34" charset="0"/>
              </a:rPr>
              <a:t>ммоль</a:t>
            </a:r>
            <a:r>
              <a:rPr lang="ru-RU" sz="1400" dirty="0">
                <a:solidFill>
                  <a:schemeClr val="bg2"/>
                </a:solidFill>
                <a:latin typeface="Arial" panose="020B0604020202020204" pitchFamily="34" charset="0"/>
                <a:cs typeface="Arial" panose="020B0604020202020204" pitchFamily="34" charset="0"/>
              </a:rPr>
              <a:t>/л –определение кетоновых тел в моче и в случае обнаружения </a:t>
            </a:r>
            <a:r>
              <a:rPr lang="ru-RU" sz="1400" dirty="0" err="1">
                <a:solidFill>
                  <a:schemeClr val="bg2"/>
                </a:solidFill>
                <a:latin typeface="Arial" panose="020B0604020202020204" pitchFamily="34" charset="0"/>
                <a:cs typeface="Arial" panose="020B0604020202020204" pitchFamily="34" charset="0"/>
              </a:rPr>
              <a:t>кетонурии</a:t>
            </a:r>
            <a:r>
              <a:rPr lang="ru-RU" sz="1400" dirty="0">
                <a:solidFill>
                  <a:schemeClr val="bg2"/>
                </a:solidFill>
                <a:latin typeface="Arial" panose="020B0604020202020204" pitchFamily="34" charset="0"/>
                <a:cs typeface="Arial" panose="020B0604020202020204" pitchFamily="34" charset="0"/>
              </a:rPr>
              <a:t> исключение нагрузки (слишком интенсивная нагрузка может усилить гипергликемию и </a:t>
            </a:r>
            <a:r>
              <a:rPr lang="ru-RU" sz="1400" dirty="0" err="1">
                <a:solidFill>
                  <a:schemeClr val="bg2"/>
                </a:solidFill>
                <a:latin typeface="Arial" panose="020B0604020202020204" pitchFamily="34" charset="0"/>
                <a:cs typeface="Arial" panose="020B0604020202020204" pitchFamily="34" charset="0"/>
              </a:rPr>
              <a:t>кетоацидоз</a:t>
            </a:r>
            <a:r>
              <a:rPr lang="ru-RU" sz="1400" dirty="0">
                <a:solidFill>
                  <a:schemeClr val="bg2"/>
                </a:solidFill>
                <a:latin typeface="Arial" panose="020B0604020202020204" pitchFamily="34" charset="0"/>
                <a:cs typeface="Arial" panose="020B0604020202020204" pitchFamily="34" charset="0"/>
              </a:rPr>
              <a:t>) или более 16 </a:t>
            </a:r>
            <a:r>
              <a:rPr lang="ru-RU" sz="1400" dirty="0" err="1">
                <a:solidFill>
                  <a:schemeClr val="bg2"/>
                </a:solidFill>
                <a:latin typeface="Arial" panose="020B0604020202020204" pitchFamily="34" charset="0"/>
                <a:cs typeface="Arial" panose="020B0604020202020204" pitchFamily="34" charset="0"/>
              </a:rPr>
              <a:t>ммоль</a:t>
            </a:r>
            <a:r>
              <a:rPr lang="ru-RU" sz="1400" dirty="0">
                <a:solidFill>
                  <a:schemeClr val="bg2"/>
                </a:solidFill>
                <a:latin typeface="Arial" panose="020B0604020202020204" pitchFamily="34" charset="0"/>
                <a:cs typeface="Arial" panose="020B0604020202020204" pitchFamily="34" charset="0"/>
              </a:rPr>
              <a:t>/л</a:t>
            </a:r>
          </a:p>
          <a:p>
            <a:pPr>
              <a:buFontTx/>
              <a:buChar char="-"/>
            </a:pPr>
            <a:r>
              <a:rPr lang="ru-RU" sz="1400" dirty="0">
                <a:solidFill>
                  <a:schemeClr val="bg2"/>
                </a:solidFill>
                <a:latin typeface="Arial" panose="020B0604020202020204" pitchFamily="34" charset="0"/>
                <a:cs typeface="Arial" panose="020B0604020202020204" pitchFamily="34" charset="0"/>
              </a:rPr>
              <a:t>Физические нагрузки противопоказаны при гликемии  ниже 5.0 </a:t>
            </a:r>
            <a:r>
              <a:rPr lang="ru-RU" sz="1400" dirty="0" err="1">
                <a:solidFill>
                  <a:schemeClr val="bg2"/>
                </a:solidFill>
                <a:latin typeface="Arial" panose="020B0604020202020204" pitchFamily="34" charset="0"/>
                <a:cs typeface="Arial" panose="020B0604020202020204" pitchFamily="34" charset="0"/>
              </a:rPr>
              <a:t>ммоль</a:t>
            </a:r>
            <a:r>
              <a:rPr lang="ru-RU" sz="1400" dirty="0">
                <a:solidFill>
                  <a:schemeClr val="bg2"/>
                </a:solidFill>
                <a:latin typeface="Arial" panose="020B0604020202020204" pitchFamily="34" charset="0"/>
                <a:cs typeface="Arial" panose="020B0604020202020204" pitchFamily="34" charset="0"/>
              </a:rPr>
              <a:t>/л</a:t>
            </a:r>
          </a:p>
          <a:p>
            <a:pPr>
              <a:buFontTx/>
              <a:buChar char="-"/>
            </a:pPr>
            <a:r>
              <a:rPr lang="ru-RU" sz="1400" dirty="0">
                <a:solidFill>
                  <a:schemeClr val="bg2"/>
                </a:solidFill>
                <a:latin typeface="Arial" panose="020B0604020202020204" pitchFamily="34" charset="0"/>
                <a:cs typeface="Arial" panose="020B0604020202020204" pitchFamily="34" charset="0"/>
              </a:rPr>
              <a:t>-</a:t>
            </a:r>
            <a:r>
              <a:rPr lang="ru-RU" sz="1400" dirty="0" err="1">
                <a:solidFill>
                  <a:schemeClr val="bg2"/>
                </a:solidFill>
                <a:latin typeface="Arial" panose="020B0604020202020204" pitchFamily="34" charset="0"/>
                <a:cs typeface="Arial" panose="020B0604020202020204" pitchFamily="34" charset="0"/>
              </a:rPr>
              <a:t>гемофтальм</a:t>
            </a:r>
            <a:r>
              <a:rPr lang="ru-RU" sz="1400" dirty="0">
                <a:solidFill>
                  <a:schemeClr val="bg2"/>
                </a:solidFill>
                <a:latin typeface="Arial" panose="020B0604020202020204" pitchFamily="34" charset="0"/>
                <a:cs typeface="Arial" panose="020B0604020202020204" pitchFamily="34" charset="0"/>
              </a:rPr>
              <a:t>, отслойка сетчатки, первые полгода после </a:t>
            </a:r>
            <a:r>
              <a:rPr lang="ru-RU" sz="1400" dirty="0" err="1">
                <a:solidFill>
                  <a:schemeClr val="bg2"/>
                </a:solidFill>
                <a:latin typeface="Arial" panose="020B0604020202020204" pitchFamily="34" charset="0"/>
                <a:cs typeface="Arial" panose="020B0604020202020204" pitchFamily="34" charset="0"/>
              </a:rPr>
              <a:t>лазеркоагуляции</a:t>
            </a:r>
            <a:r>
              <a:rPr lang="ru-RU" sz="1400" dirty="0">
                <a:solidFill>
                  <a:schemeClr val="bg2"/>
                </a:solidFill>
                <a:latin typeface="Arial" panose="020B0604020202020204" pitchFamily="34" charset="0"/>
                <a:cs typeface="Arial" panose="020B0604020202020204" pitchFamily="34" charset="0"/>
              </a:rPr>
              <a:t> сетчатки, неконтролируемая артериальная гипертензия, ИБС (по согласованию с кардиологом)</a:t>
            </a:r>
          </a:p>
          <a:p>
            <a:pPr marL="0" indent="0">
              <a:buNone/>
            </a:pPr>
            <a:r>
              <a:rPr lang="ru-RU" sz="1400" dirty="0">
                <a:solidFill>
                  <a:schemeClr val="bg2"/>
                </a:solidFill>
                <a:latin typeface="Arial" panose="020B0604020202020204" pitchFamily="34" charset="0"/>
                <a:cs typeface="Arial" panose="020B0604020202020204" pitchFamily="34" charset="0"/>
              </a:rPr>
              <a:t> </a:t>
            </a:r>
          </a:p>
          <a:p>
            <a:pPr>
              <a:buFontTx/>
              <a:buChar char="-"/>
            </a:pPr>
            <a:endParaRPr lang="ru-RU" sz="1600" b="1" dirty="0"/>
          </a:p>
          <a:p>
            <a:pPr>
              <a:buFontTx/>
              <a:buChar char="-"/>
            </a:pPr>
            <a:endParaRPr lang="ru-RU" sz="1600" dirty="0">
              <a:solidFill>
                <a:srgbClr val="003366"/>
              </a:solidFill>
            </a:endParaRPr>
          </a:p>
          <a:p>
            <a:pPr>
              <a:buFontTx/>
              <a:buChar char="-"/>
            </a:pPr>
            <a:endParaRPr lang="ru-RU" sz="1400" dirty="0">
              <a:solidFill>
                <a:srgbClr val="FF0000"/>
              </a:solidFill>
            </a:endParaRPr>
          </a:p>
          <a:p>
            <a:pPr>
              <a:buFontTx/>
              <a:buChar char="-"/>
            </a:pPr>
            <a:endParaRPr lang="ru-RU" sz="2000" dirty="0">
              <a:solidFill>
                <a:srgbClr val="FF0000"/>
              </a:solidFill>
            </a:endParaRPr>
          </a:p>
          <a:p>
            <a:endParaRPr lang="ru-RU" sz="2000" dirty="0"/>
          </a:p>
          <a:p>
            <a:pPr marL="0" indent="0">
              <a:buNone/>
            </a:pPr>
            <a:endParaRPr lang="ru-RU" sz="2000" dirty="0"/>
          </a:p>
        </p:txBody>
      </p:sp>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41</a:t>
            </a:fld>
            <a:endParaRPr lang="en-US" dirty="0"/>
          </a:p>
        </p:txBody>
      </p:sp>
    </p:spTree>
    <p:extLst>
      <p:ext uri="{BB962C8B-B14F-4D97-AF65-F5344CB8AC3E}">
        <p14:creationId xmlns:p14="http://schemas.microsoft.com/office/powerpoint/2010/main" val="804189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91490" y="808066"/>
            <a:ext cx="8126729" cy="4880610"/>
          </a:xfrm>
        </p:spPr>
        <p:txBody>
          <a:bodyPr/>
          <a:lstStyle/>
          <a:p>
            <a:r>
              <a:rPr lang="ru-RU" sz="2000" dirty="0">
                <a:solidFill>
                  <a:schemeClr val="bg2"/>
                </a:solidFill>
                <a:latin typeface="Arial" panose="020B0604020202020204" pitchFamily="34" charset="0"/>
                <a:cs typeface="Arial" panose="020B0604020202020204" pitchFamily="34" charset="0"/>
              </a:rPr>
              <a:t>Осторожность и дифференциальный подход к выбору ФА  при СД 1 типа</a:t>
            </a:r>
          </a:p>
          <a:p>
            <a:r>
              <a:rPr lang="ru-RU" sz="1600" dirty="0">
                <a:solidFill>
                  <a:schemeClr val="bg2"/>
                </a:solidFill>
                <a:latin typeface="Arial" panose="020B0604020202020204" pitchFamily="34" charset="0"/>
                <a:cs typeface="Arial" panose="020B0604020202020204" pitchFamily="34" charset="0"/>
              </a:rPr>
              <a:t>-</a:t>
            </a:r>
            <a:r>
              <a:rPr lang="ru-RU" sz="1800" dirty="0">
                <a:solidFill>
                  <a:schemeClr val="bg2"/>
                </a:solidFill>
                <a:latin typeface="Arial" panose="020B0604020202020204" pitchFamily="34" charset="0"/>
                <a:cs typeface="Arial" panose="020B0604020202020204" pitchFamily="34" charset="0"/>
              </a:rPr>
              <a:t>занятиях видами спорта, при которых трудно купировать гипогликемию (подводное плавание, дельтапланеризм, серфинг и т.д.</a:t>
            </a:r>
          </a:p>
          <a:p>
            <a:r>
              <a:rPr lang="ru-RU" sz="1800" dirty="0">
                <a:solidFill>
                  <a:schemeClr val="bg2"/>
                </a:solidFill>
                <a:latin typeface="Arial" panose="020B0604020202020204" pitchFamily="34" charset="0"/>
                <a:cs typeface="Arial" panose="020B0604020202020204" pitchFamily="34" charset="0"/>
              </a:rPr>
              <a:t>-нарушение распознавания гипогликемии</a:t>
            </a:r>
          </a:p>
          <a:p>
            <a:r>
              <a:rPr lang="ru-RU" sz="1800" dirty="0">
                <a:solidFill>
                  <a:schemeClr val="bg2"/>
                </a:solidFill>
                <a:latin typeface="Arial" panose="020B0604020202020204" pitchFamily="34" charset="0"/>
                <a:cs typeface="Arial" panose="020B0604020202020204" pitchFamily="34" charset="0"/>
              </a:rPr>
              <a:t>Дистальной </a:t>
            </a:r>
            <a:r>
              <a:rPr lang="ru-RU" sz="1800" dirty="0" err="1">
                <a:solidFill>
                  <a:schemeClr val="bg2"/>
                </a:solidFill>
                <a:latin typeface="Arial" panose="020B0604020202020204" pitchFamily="34" charset="0"/>
                <a:cs typeface="Arial" panose="020B0604020202020204" pitchFamily="34" charset="0"/>
              </a:rPr>
              <a:t>нейропатии</a:t>
            </a:r>
            <a:r>
              <a:rPr lang="ru-RU" sz="1800" dirty="0">
                <a:solidFill>
                  <a:schemeClr val="bg2"/>
                </a:solidFill>
                <a:latin typeface="Arial" panose="020B0604020202020204" pitchFamily="34" charset="0"/>
                <a:cs typeface="Arial" panose="020B0604020202020204" pitchFamily="34" charset="0"/>
              </a:rPr>
              <a:t> с потерей чувствительности и вегетативной </a:t>
            </a:r>
            <a:r>
              <a:rPr lang="ru-RU" sz="1800" dirty="0" err="1">
                <a:solidFill>
                  <a:schemeClr val="bg2"/>
                </a:solidFill>
                <a:latin typeface="Arial" panose="020B0604020202020204" pitchFamily="34" charset="0"/>
                <a:cs typeface="Arial" panose="020B0604020202020204" pitchFamily="34" charset="0"/>
              </a:rPr>
              <a:t>нейропатии</a:t>
            </a:r>
            <a:r>
              <a:rPr lang="ru-RU" sz="1800" dirty="0">
                <a:solidFill>
                  <a:schemeClr val="bg2"/>
                </a:solidFill>
                <a:latin typeface="Arial" panose="020B0604020202020204" pitchFamily="34" charset="0"/>
                <a:cs typeface="Arial" panose="020B0604020202020204" pitchFamily="34" charset="0"/>
              </a:rPr>
              <a:t> (ортостатическая гипотензия)</a:t>
            </a:r>
          </a:p>
          <a:p>
            <a:r>
              <a:rPr lang="ru-RU" sz="1800" dirty="0">
                <a:solidFill>
                  <a:schemeClr val="bg2"/>
                </a:solidFill>
                <a:latin typeface="Arial" panose="020B0604020202020204" pitchFamily="34" charset="0"/>
                <a:cs typeface="Arial" panose="020B0604020202020204" pitchFamily="34" charset="0"/>
              </a:rPr>
              <a:t>Нефропатии (возможность повышения АД)</a:t>
            </a:r>
          </a:p>
          <a:p>
            <a:r>
              <a:rPr lang="ru-RU" sz="1800" dirty="0" err="1">
                <a:solidFill>
                  <a:schemeClr val="bg2"/>
                </a:solidFill>
                <a:latin typeface="Arial" panose="020B0604020202020204" pitchFamily="34" charset="0"/>
                <a:cs typeface="Arial" panose="020B0604020202020204" pitchFamily="34" charset="0"/>
              </a:rPr>
              <a:t>Непрофилиративной</a:t>
            </a:r>
            <a:r>
              <a:rPr lang="ru-RU" sz="1800" dirty="0">
                <a:solidFill>
                  <a:schemeClr val="bg2"/>
                </a:solidFill>
                <a:latin typeface="Arial" panose="020B0604020202020204" pitchFamily="34" charset="0"/>
                <a:cs typeface="Arial" panose="020B0604020202020204" pitchFamily="34" charset="0"/>
              </a:rPr>
              <a:t> (возможность повышения АД), </a:t>
            </a:r>
            <a:r>
              <a:rPr lang="ru-RU" sz="1800" dirty="0" err="1">
                <a:solidFill>
                  <a:schemeClr val="bg2"/>
                </a:solidFill>
                <a:latin typeface="Arial" panose="020B0604020202020204" pitchFamily="34" charset="0"/>
                <a:cs typeface="Arial" panose="020B0604020202020204" pitchFamily="34" charset="0"/>
              </a:rPr>
              <a:t>препролиферативной</a:t>
            </a:r>
            <a:r>
              <a:rPr lang="ru-RU" sz="1800" dirty="0">
                <a:solidFill>
                  <a:schemeClr val="bg2"/>
                </a:solidFill>
                <a:latin typeface="Arial" panose="020B0604020202020204" pitchFamily="34" charset="0"/>
                <a:cs typeface="Arial" panose="020B0604020202020204" pitchFamily="34" charset="0"/>
              </a:rPr>
              <a:t> (противопоказана ФА с резким повышением АД, бокс, ФА высокой интенсивности и продолжительности) и пролиферативной ДР (то же плюс бег, поднятие тяжестей, аэробика, ФА с вероятностью травмы глаза или головы мячом, шайбой и т. д.</a:t>
            </a:r>
          </a:p>
          <a:p>
            <a:endParaRPr lang="ru-RU" sz="1600" dirty="0">
              <a:solidFill>
                <a:schemeClr val="bg2"/>
              </a:solidFill>
            </a:endParaRPr>
          </a:p>
        </p:txBody>
      </p:sp>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42</a:t>
            </a:fld>
            <a:endParaRPr lang="en-US" dirty="0"/>
          </a:p>
        </p:txBody>
      </p:sp>
    </p:spTree>
    <p:extLst>
      <p:ext uri="{BB962C8B-B14F-4D97-AF65-F5344CB8AC3E}">
        <p14:creationId xmlns:p14="http://schemas.microsoft.com/office/powerpoint/2010/main" val="19739071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6645" y="746125"/>
            <a:ext cx="7866269" cy="89617"/>
          </a:xfrm>
        </p:spPr>
        <p:txBody>
          <a:bodyPr/>
          <a:lstStyle/>
          <a:p>
            <a:endParaRPr lang="ru-RU" dirty="0"/>
          </a:p>
        </p:txBody>
      </p:sp>
      <p:sp>
        <p:nvSpPr>
          <p:cNvPr id="3" name="Объект 2"/>
          <p:cNvSpPr>
            <a:spLocks noGrp="1"/>
          </p:cNvSpPr>
          <p:nvPr>
            <p:ph idx="1"/>
          </p:nvPr>
        </p:nvSpPr>
        <p:spPr>
          <a:xfrm>
            <a:off x="186813" y="963561"/>
            <a:ext cx="8367252" cy="5417574"/>
          </a:xfrm>
          <a:solidFill>
            <a:schemeClr val="tx2"/>
          </a:solidFill>
        </p:spPr>
        <p:txBody>
          <a:bodyPr/>
          <a:lstStyle/>
          <a:p>
            <a:pPr marL="0" indent="0" algn="ctr">
              <a:buNone/>
            </a:pPr>
            <a:r>
              <a:rPr lang="ru-RU" sz="2400" b="1" dirty="0">
                <a:solidFill>
                  <a:schemeClr val="bg2"/>
                </a:solidFill>
              </a:rPr>
              <a:t>2. Принципы безопасного осуществления физической нагрузки при СД 2 типа.</a:t>
            </a:r>
            <a:endParaRPr lang="ru-RU" sz="2000" b="1" dirty="0">
              <a:solidFill>
                <a:schemeClr val="bg2"/>
              </a:solidFill>
            </a:endParaRPr>
          </a:p>
          <a:p>
            <a:pPr>
              <a:buFontTx/>
              <a:buChar char="-"/>
            </a:pPr>
            <a:r>
              <a:rPr lang="ru-RU" sz="1800" b="1" dirty="0">
                <a:solidFill>
                  <a:schemeClr val="bg2"/>
                </a:solidFill>
              </a:rPr>
              <a:t>Необходимо постоянно заниматься физическими упражнениями (с целью уменьшения массы тела и резистентности к инсулину)</a:t>
            </a:r>
          </a:p>
          <a:p>
            <a:pPr>
              <a:buFontTx/>
              <a:buChar char="-"/>
            </a:pPr>
            <a:r>
              <a:rPr lang="ru-RU" sz="1800" b="1" dirty="0">
                <a:solidFill>
                  <a:schemeClr val="bg2"/>
                </a:solidFill>
              </a:rPr>
              <a:t>Нужно избегать употребления  дополнительных углеводов во время нагрузки</a:t>
            </a:r>
          </a:p>
          <a:p>
            <a:pPr>
              <a:buFontTx/>
              <a:buChar char="-"/>
            </a:pPr>
            <a:r>
              <a:rPr lang="ru-RU" sz="1800" b="1" dirty="0">
                <a:solidFill>
                  <a:schemeClr val="bg2"/>
                </a:solidFill>
              </a:rPr>
              <a:t>Заниматься  физической нагрузкой средней интенсивности (каждый день в течение 30-45 мин</a:t>
            </a:r>
          </a:p>
          <a:p>
            <a:pPr>
              <a:buFontTx/>
              <a:buChar char="-"/>
            </a:pPr>
            <a:r>
              <a:rPr lang="ru-RU" sz="1800" b="1" dirty="0">
                <a:solidFill>
                  <a:schemeClr val="bg2"/>
                </a:solidFill>
              </a:rPr>
              <a:t>Наиболее безопасна дозированная ходьба 5 км/</a:t>
            </a:r>
            <a:r>
              <a:rPr lang="ru-RU" sz="1800" b="1" dirty="0" err="1">
                <a:solidFill>
                  <a:schemeClr val="bg2"/>
                </a:solidFill>
              </a:rPr>
              <a:t>сут</a:t>
            </a:r>
            <a:r>
              <a:rPr lang="ru-RU" sz="1800" b="1" dirty="0">
                <a:solidFill>
                  <a:schemeClr val="bg2"/>
                </a:solidFill>
              </a:rPr>
              <a:t> через день</a:t>
            </a:r>
          </a:p>
          <a:p>
            <a:pPr>
              <a:buFontTx/>
              <a:buChar char="-"/>
            </a:pPr>
            <a:r>
              <a:rPr lang="ru-RU" sz="1800" b="1" dirty="0">
                <a:solidFill>
                  <a:schemeClr val="bg2"/>
                </a:solidFill>
              </a:rPr>
              <a:t>Если гликемия более 14 </a:t>
            </a:r>
            <a:r>
              <a:rPr lang="ru-RU" sz="1800" b="1" dirty="0" err="1">
                <a:solidFill>
                  <a:schemeClr val="bg2"/>
                </a:solidFill>
              </a:rPr>
              <a:t>ммоль</a:t>
            </a:r>
            <a:r>
              <a:rPr lang="ru-RU" sz="1800" b="1" dirty="0">
                <a:solidFill>
                  <a:schemeClr val="bg2"/>
                </a:solidFill>
              </a:rPr>
              <a:t>/л больной при помощи тест-полосок должен проводить определение кетоновых тел в моче и в случае обнаружения </a:t>
            </a:r>
            <a:r>
              <a:rPr lang="ru-RU" sz="1800" b="1" dirty="0" err="1">
                <a:solidFill>
                  <a:schemeClr val="bg2"/>
                </a:solidFill>
              </a:rPr>
              <a:t>кетонурии</a:t>
            </a:r>
            <a:r>
              <a:rPr lang="ru-RU" sz="1800" b="1" dirty="0">
                <a:solidFill>
                  <a:schemeClr val="bg2"/>
                </a:solidFill>
              </a:rPr>
              <a:t> исключить физические нагрузки (слишком интенсивная нагрузка может усилить гипергликемию и </a:t>
            </a:r>
            <a:r>
              <a:rPr lang="ru-RU" sz="1800" b="1" dirty="0" err="1">
                <a:solidFill>
                  <a:schemeClr val="bg2"/>
                </a:solidFill>
              </a:rPr>
              <a:t>кетоацидоз</a:t>
            </a:r>
            <a:r>
              <a:rPr lang="ru-RU" sz="1800" b="1" dirty="0">
                <a:solidFill>
                  <a:schemeClr val="bg2"/>
                </a:solidFill>
              </a:rPr>
              <a:t>)</a:t>
            </a:r>
          </a:p>
          <a:p>
            <a:pPr>
              <a:buFontTx/>
              <a:buChar char="-"/>
            </a:pPr>
            <a:r>
              <a:rPr lang="ru-RU" sz="1800" b="1" dirty="0">
                <a:solidFill>
                  <a:schemeClr val="bg2"/>
                </a:solidFill>
              </a:rPr>
              <a:t>Физические нагрузки противопоказаны при гликемии  ниже 5.0 </a:t>
            </a:r>
            <a:r>
              <a:rPr lang="ru-RU" sz="1800" b="1" dirty="0" err="1">
                <a:solidFill>
                  <a:schemeClr val="bg2"/>
                </a:solidFill>
              </a:rPr>
              <a:t>ммоль</a:t>
            </a:r>
            <a:r>
              <a:rPr lang="ru-RU" sz="1800" b="1" dirty="0">
                <a:solidFill>
                  <a:schemeClr val="bg2"/>
                </a:solidFill>
              </a:rPr>
              <a:t>/л</a:t>
            </a:r>
          </a:p>
          <a:p>
            <a:pPr>
              <a:buFontTx/>
              <a:buChar char="-"/>
            </a:pPr>
            <a:r>
              <a:rPr lang="ru-RU" sz="1800" b="1" dirty="0">
                <a:solidFill>
                  <a:schemeClr val="bg2"/>
                </a:solidFill>
              </a:rPr>
              <a:t> </a:t>
            </a:r>
            <a:endParaRPr lang="ru-RU" sz="1800" dirty="0">
              <a:solidFill>
                <a:schemeClr val="bg2"/>
              </a:solidFill>
            </a:endParaRPr>
          </a:p>
          <a:p>
            <a:endParaRPr lang="ru-RU" sz="1800" dirty="0"/>
          </a:p>
        </p:txBody>
      </p:sp>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43</a:t>
            </a:fld>
            <a:endParaRPr lang="en-US" dirty="0"/>
          </a:p>
        </p:txBody>
      </p:sp>
    </p:spTree>
    <p:extLst>
      <p:ext uri="{BB962C8B-B14F-4D97-AF65-F5344CB8AC3E}">
        <p14:creationId xmlns:p14="http://schemas.microsoft.com/office/powerpoint/2010/main" val="8560523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619" y="814705"/>
            <a:ext cx="8570911" cy="896938"/>
          </a:xfrm>
        </p:spPr>
        <p:txBody>
          <a:bodyPr/>
          <a:lstStyle/>
          <a:p>
            <a:pPr algn="ctr"/>
            <a:r>
              <a:rPr lang="ru-RU" sz="2000" b="1" dirty="0">
                <a:solidFill>
                  <a:schemeClr val="bg2"/>
                </a:solidFill>
              </a:rPr>
              <a:t>РЕКОМЕНДОВАННЫЕ УСТРОЙСТВА ДЛЯ ВВЕДЕНИЯ ИНСУЛИНА</a:t>
            </a:r>
          </a:p>
        </p:txBody>
      </p:sp>
      <p:graphicFrame>
        <p:nvGraphicFramePr>
          <p:cNvPr id="5" name="Объект 4"/>
          <p:cNvGraphicFramePr>
            <a:graphicFrameLocks noGrp="1"/>
          </p:cNvGraphicFramePr>
          <p:nvPr>
            <p:ph idx="1"/>
            <p:extLst>
              <p:ext uri="{D42A27DB-BD31-4B8C-83A1-F6EECF244321}">
                <p14:modId xmlns:p14="http://schemas.microsoft.com/office/powerpoint/2010/main" val="2950235893"/>
              </p:ext>
            </p:extLst>
          </p:nvPr>
        </p:nvGraphicFramePr>
        <p:xfrm>
          <a:off x="250825" y="1552258"/>
          <a:ext cx="8504238" cy="4765040"/>
        </p:xfrm>
        <a:graphic>
          <a:graphicData uri="http://schemas.openxmlformats.org/drawingml/2006/table">
            <a:tbl>
              <a:tblPr firstRow="1" bandRow="1">
                <a:tableStyleId>{5C22544A-7EE6-4342-B048-85BDC9FD1C3A}</a:tableStyleId>
              </a:tblPr>
              <a:tblGrid>
                <a:gridCol w="4252119">
                  <a:extLst>
                    <a:ext uri="{9D8B030D-6E8A-4147-A177-3AD203B41FA5}">
                      <a16:colId xmlns:a16="http://schemas.microsoft.com/office/drawing/2014/main" val="20000"/>
                    </a:ext>
                  </a:extLst>
                </a:gridCol>
                <a:gridCol w="4252119">
                  <a:extLst>
                    <a:ext uri="{9D8B030D-6E8A-4147-A177-3AD203B41FA5}">
                      <a16:colId xmlns:a16="http://schemas.microsoft.com/office/drawing/2014/main" val="20001"/>
                    </a:ext>
                  </a:extLst>
                </a:gridCol>
              </a:tblGrid>
              <a:tr h="370840">
                <a:tc>
                  <a:txBody>
                    <a:bodyPr/>
                    <a:lstStyle/>
                    <a:p>
                      <a:r>
                        <a:rPr lang="ru-RU" dirty="0"/>
                        <a:t>Инсулиновые шприцы (1)</a:t>
                      </a:r>
                    </a:p>
                  </a:txBody>
                  <a:tcPr/>
                </a:tc>
                <a:tc>
                  <a:txBody>
                    <a:bodyPr/>
                    <a:lstStyle/>
                    <a:p>
                      <a:r>
                        <a:rPr lang="ru-RU" dirty="0"/>
                        <a:t>100ед/мл</a:t>
                      </a:r>
                    </a:p>
                  </a:txBody>
                  <a:tcPr/>
                </a:tc>
                <a:extLst>
                  <a:ext uri="{0D108BD9-81ED-4DB2-BD59-A6C34878D82A}">
                    <a16:rowId xmlns:a16="http://schemas.microsoft.com/office/drawing/2014/main" val="10000"/>
                  </a:ext>
                </a:extLst>
              </a:tr>
              <a:tr h="370840">
                <a:tc>
                  <a:txBody>
                    <a:bodyPr/>
                    <a:lstStyle/>
                    <a:p>
                      <a:r>
                        <a:rPr lang="ru-RU" dirty="0">
                          <a:solidFill>
                            <a:srgbClr val="002060"/>
                          </a:solidFill>
                        </a:rPr>
                        <a:t>Инсулиновые шприц-ручки</a:t>
                      </a:r>
                    </a:p>
                  </a:txBody>
                  <a:tcPr/>
                </a:tc>
                <a:tc>
                  <a:txBody>
                    <a:bodyPr/>
                    <a:lstStyle/>
                    <a:p>
                      <a:r>
                        <a:rPr lang="ru-RU" dirty="0">
                          <a:solidFill>
                            <a:srgbClr val="002060"/>
                          </a:solidFill>
                        </a:rPr>
                        <a:t>С шагом 1</a:t>
                      </a:r>
                      <a:r>
                        <a:rPr lang="ru-RU" baseline="0" dirty="0">
                          <a:solidFill>
                            <a:srgbClr val="002060"/>
                          </a:solidFill>
                        </a:rPr>
                        <a:t> ил 0.5 ЕД</a:t>
                      </a:r>
                    </a:p>
                    <a:p>
                      <a:r>
                        <a:rPr lang="ru-RU" baseline="0" dirty="0">
                          <a:solidFill>
                            <a:srgbClr val="002060"/>
                          </a:solidFill>
                        </a:rPr>
                        <a:t>Готовые к употреблению (</a:t>
                      </a:r>
                      <a:r>
                        <a:rPr lang="ru-RU" baseline="0" dirty="0" err="1">
                          <a:solidFill>
                            <a:srgbClr val="002060"/>
                          </a:solidFill>
                        </a:rPr>
                        <a:t>предзаполненные</a:t>
                      </a:r>
                      <a:r>
                        <a:rPr lang="ru-RU" baseline="0" dirty="0">
                          <a:solidFill>
                            <a:srgbClr val="002060"/>
                          </a:solidFill>
                        </a:rPr>
                        <a:t> инсулином) или со сменными инсулиновыми картриджами</a:t>
                      </a:r>
                      <a:endParaRPr lang="ru-RU" dirty="0">
                        <a:solidFill>
                          <a:srgbClr val="002060"/>
                        </a:solidFill>
                      </a:endParaRPr>
                    </a:p>
                  </a:txBody>
                  <a:tcPr/>
                </a:tc>
                <a:extLst>
                  <a:ext uri="{0D108BD9-81ED-4DB2-BD59-A6C34878D82A}">
                    <a16:rowId xmlns:a16="http://schemas.microsoft.com/office/drawing/2014/main" val="10001"/>
                  </a:ext>
                </a:extLst>
              </a:tr>
              <a:tr h="370840">
                <a:tc>
                  <a:txBody>
                    <a:bodyPr/>
                    <a:lstStyle/>
                    <a:p>
                      <a:r>
                        <a:rPr lang="ru-RU" dirty="0">
                          <a:solidFill>
                            <a:srgbClr val="002060"/>
                          </a:solidFill>
                        </a:rPr>
                        <a:t>Инсулиновые помпы (носимые дозаторы инсулина)</a:t>
                      </a:r>
                    </a:p>
                  </a:txBody>
                  <a:tcPr/>
                </a:tc>
                <a:tc>
                  <a:txBody>
                    <a:bodyPr/>
                    <a:lstStyle/>
                    <a:p>
                      <a:r>
                        <a:rPr lang="ru-RU" dirty="0">
                          <a:solidFill>
                            <a:srgbClr val="002060"/>
                          </a:solidFill>
                        </a:rPr>
                        <a:t>Устройства для постоянной подкожной </a:t>
                      </a:r>
                      <a:r>
                        <a:rPr lang="ru-RU" dirty="0" err="1">
                          <a:solidFill>
                            <a:srgbClr val="002060"/>
                          </a:solidFill>
                        </a:rPr>
                        <a:t>инфузии</a:t>
                      </a:r>
                      <a:r>
                        <a:rPr lang="ru-RU" dirty="0">
                          <a:solidFill>
                            <a:srgbClr val="002060"/>
                          </a:solidFill>
                        </a:rPr>
                        <a:t> инсулина, , в том числе с постоянным НМГ в реальном времени</a:t>
                      </a:r>
                    </a:p>
                  </a:txBody>
                  <a:tcPr/>
                </a:tc>
                <a:extLst>
                  <a:ext uri="{0D108BD9-81ED-4DB2-BD59-A6C34878D82A}">
                    <a16:rowId xmlns:a16="http://schemas.microsoft.com/office/drawing/2014/main" val="10002"/>
                  </a:ext>
                </a:extLst>
              </a:tr>
              <a:tr h="370840">
                <a:tc gridSpan="2">
                  <a:txBody>
                    <a:bodyPr/>
                    <a:lstStyle/>
                    <a:p>
                      <a:pPr marL="342900" indent="-342900">
                        <a:buAutoNum type="arabicPeriod"/>
                      </a:pPr>
                      <a:r>
                        <a:rPr lang="ru-RU" sz="1400" dirty="0">
                          <a:solidFill>
                            <a:srgbClr val="002060"/>
                          </a:solidFill>
                        </a:rPr>
                        <a:t>Концентрация на флаконе должна совпадать</a:t>
                      </a:r>
                      <a:r>
                        <a:rPr lang="ru-RU" sz="1400" baseline="0" dirty="0">
                          <a:solidFill>
                            <a:srgbClr val="002060"/>
                          </a:solidFill>
                        </a:rPr>
                        <a:t> с концентрацией на шприце</a:t>
                      </a:r>
                    </a:p>
                    <a:p>
                      <a:pPr marL="0" indent="0">
                        <a:buNone/>
                      </a:pPr>
                      <a:r>
                        <a:rPr lang="ru-RU" sz="1400" baseline="0" dirty="0">
                          <a:solidFill>
                            <a:srgbClr val="002060"/>
                          </a:solidFill>
                        </a:rPr>
                        <a:t>Все дети и подростки СД1 типа, а также беременные женщины, больные с ослабленным зрением и перенесшие ампутацию нижних конечностей должны быть обеспечены шприц-ручками!</a:t>
                      </a:r>
                    </a:p>
                    <a:p>
                      <a:pPr marL="0" indent="0">
                        <a:buNone/>
                      </a:pPr>
                      <a:r>
                        <a:rPr lang="ru-RU" sz="1400" baseline="0" dirty="0">
                          <a:solidFill>
                            <a:srgbClr val="002060"/>
                          </a:solidFill>
                        </a:rPr>
                        <a:t>Применение помповой инсулинотерапии может быть рассмотрено у детей, подростков, беременных, пациентов с неоднократными тяжелыми гипогликемиями, вариабельностью гликемии, феноменом «утренней зари»</a:t>
                      </a:r>
                      <a:endParaRPr lang="ru-RU" sz="1400" dirty="0">
                        <a:solidFill>
                          <a:srgbClr val="002060"/>
                        </a:solidFill>
                      </a:endParaRPr>
                    </a:p>
                  </a:txBody>
                  <a:tcPr/>
                </a:tc>
                <a:tc hMerge="1">
                  <a:txBody>
                    <a:bodyPr/>
                    <a:lstStyle/>
                    <a:p>
                      <a:endParaRPr lang="ru-RU"/>
                    </a:p>
                  </a:txBody>
                  <a:tcPr/>
                </a:tc>
                <a:extLst>
                  <a:ext uri="{0D108BD9-81ED-4DB2-BD59-A6C34878D82A}">
                    <a16:rowId xmlns:a16="http://schemas.microsoft.com/office/drawing/2014/main" val="10003"/>
                  </a:ext>
                </a:extLst>
              </a:tr>
              <a:tr h="370840">
                <a:tc gridSpan="2">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800" dirty="0"/>
                        <a:t>«Алгоритмы специализированной медицинской помощи больным сахарным диабетом» по редакцией </a:t>
                      </a:r>
                      <a:r>
                        <a:rPr lang="ru-RU" sz="800" dirty="0" err="1"/>
                        <a:t>И.И.Дедова</a:t>
                      </a:r>
                      <a:r>
                        <a:rPr lang="ru-RU" sz="800" dirty="0"/>
                        <a:t>, </a:t>
                      </a:r>
                      <a:r>
                        <a:rPr lang="ru-RU" sz="800" dirty="0" err="1"/>
                        <a:t>М.В.Шестаковой</a:t>
                      </a:r>
                      <a:r>
                        <a:rPr lang="ru-RU" sz="800" dirty="0"/>
                        <a:t>, </a:t>
                      </a:r>
                      <a:r>
                        <a:rPr lang="ru-RU" sz="800" dirty="0" err="1"/>
                        <a:t>А.Ю.Майорова</a:t>
                      </a:r>
                      <a:r>
                        <a:rPr lang="ru-RU" sz="800" dirty="0"/>
                        <a:t>,  9й выпуск, Москва 2019 </a:t>
                      </a:r>
                    </a:p>
                    <a:p>
                      <a:pPr marL="0" indent="0">
                        <a:buNone/>
                      </a:pPr>
                      <a:endParaRPr lang="ru-RU" sz="800" dirty="0">
                        <a:solidFill>
                          <a:srgbClr val="002060"/>
                        </a:solidFill>
                      </a:endParaRPr>
                    </a:p>
                  </a:txBody>
                  <a:tcPr/>
                </a:tc>
                <a:tc hMerge="1">
                  <a:txBody>
                    <a:bodyPr/>
                    <a:lstStyle/>
                    <a:p>
                      <a:endParaRPr lang="ru-RU"/>
                    </a:p>
                  </a:txBody>
                  <a:tcPr/>
                </a:tc>
                <a:extLst>
                  <a:ext uri="{0D108BD9-81ED-4DB2-BD59-A6C34878D82A}">
                    <a16:rowId xmlns:a16="http://schemas.microsoft.com/office/drawing/2014/main" val="10004"/>
                  </a:ext>
                </a:extLst>
              </a:tr>
            </a:tbl>
          </a:graphicData>
        </a:graphic>
      </p:graphicFrame>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44</a:t>
            </a:fld>
            <a:endParaRPr lang="en-US" dirty="0"/>
          </a:p>
        </p:txBody>
      </p:sp>
    </p:spTree>
    <p:extLst>
      <p:ext uri="{BB962C8B-B14F-4D97-AF65-F5344CB8AC3E}">
        <p14:creationId xmlns:p14="http://schemas.microsoft.com/office/powerpoint/2010/main" val="2208251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8640" y="274320"/>
            <a:ext cx="8192136" cy="4832092"/>
          </a:xfrm>
          <a:solidFill>
            <a:schemeClr val="bg2"/>
          </a:solidFill>
        </p:spPr>
        <p:txBody>
          <a:bodyPr/>
          <a:lstStyle/>
          <a:p>
            <a:pPr marL="0" indent="0" algn="ctr">
              <a:buNone/>
            </a:pPr>
            <a:endParaRPr lang="ru-RU" b="1" dirty="0"/>
          </a:p>
          <a:p>
            <a:pPr marL="0" indent="0" algn="ctr">
              <a:buNone/>
            </a:pPr>
            <a:r>
              <a:rPr lang="ru-RU" b="1" dirty="0"/>
              <a:t>КЛАССИФИКАЦИЯ ПЕРОРАЛЬНЫХ АНТИДИАБЕТИЧЕСКИХ СРЕДСТВ    </a:t>
            </a:r>
          </a:p>
          <a:p>
            <a:pPr marL="0" indent="0">
              <a:buNone/>
            </a:pPr>
            <a:endParaRPr lang="ru-RU" sz="2000" dirty="0">
              <a:solidFill>
                <a:srgbClr val="FF0000"/>
              </a:solidFill>
            </a:endParaRPr>
          </a:p>
          <a:p>
            <a:pPr marL="342900" indent="-342900">
              <a:buAutoNum type="arabicPeriod"/>
            </a:pPr>
            <a:r>
              <a:rPr lang="ru-RU" dirty="0"/>
              <a:t>Гипогликемические ЛС:</a:t>
            </a:r>
          </a:p>
          <a:p>
            <a:pPr marL="0" indent="0">
              <a:buNone/>
            </a:pPr>
            <a:r>
              <a:rPr lang="ru-RU" dirty="0"/>
              <a:t>А). Производные </a:t>
            </a:r>
            <a:r>
              <a:rPr lang="ru-RU" dirty="0" err="1"/>
              <a:t>сульфанилмочевины</a:t>
            </a:r>
            <a:r>
              <a:rPr lang="ru-RU" dirty="0"/>
              <a:t>: стимулируют увеличение секреции инсулина в-клетками поджелудочной железы путем связывания с рецептором </a:t>
            </a:r>
            <a:r>
              <a:rPr lang="en-US" dirty="0"/>
              <a:t>SUR1</a:t>
            </a:r>
            <a:r>
              <a:rPr lang="ru-RU" dirty="0"/>
              <a:t>. отличаются быстрым достижением </a:t>
            </a:r>
            <a:r>
              <a:rPr lang="ru-RU" dirty="0" err="1"/>
              <a:t>сахаропонижающего</a:t>
            </a:r>
            <a:r>
              <a:rPr lang="ru-RU" dirty="0"/>
              <a:t> эффекта и продолжительностью действия, имеется риск развития гипогликемии.</a:t>
            </a:r>
          </a:p>
          <a:p>
            <a:pPr marL="0" indent="0">
              <a:buNone/>
            </a:pPr>
            <a:endParaRPr lang="ru-RU" dirty="0"/>
          </a:p>
          <a:p>
            <a:pPr marL="0" indent="0">
              <a:buNone/>
            </a:pPr>
            <a:r>
              <a:rPr lang="ru-RU" dirty="0"/>
              <a:t>Б). </a:t>
            </a:r>
            <a:r>
              <a:rPr lang="ru-RU" dirty="0" err="1"/>
              <a:t>Глиниды</a:t>
            </a:r>
            <a:r>
              <a:rPr lang="ru-RU" dirty="0"/>
              <a:t> – стимулируют секрецию инсулина в-клетками поджелудочной железы. Имеют короткую продолжительность действия</a:t>
            </a:r>
          </a:p>
          <a:p>
            <a:pPr marL="0" indent="0">
              <a:buNone/>
            </a:pPr>
            <a:endParaRPr lang="ru-RU" dirty="0"/>
          </a:p>
          <a:p>
            <a:pPr marL="0" indent="0">
              <a:buNone/>
            </a:pPr>
            <a:r>
              <a:rPr lang="ru-RU" dirty="0"/>
              <a:t>2. </a:t>
            </a:r>
            <a:r>
              <a:rPr lang="ru-RU" dirty="0" err="1"/>
              <a:t>Антигипергликемические</a:t>
            </a:r>
            <a:r>
              <a:rPr lang="ru-RU" dirty="0"/>
              <a:t> ЛС</a:t>
            </a:r>
          </a:p>
          <a:p>
            <a:pPr marL="0" indent="0">
              <a:buNone/>
            </a:pPr>
            <a:endParaRPr lang="ru-RU" dirty="0"/>
          </a:p>
          <a:p>
            <a:pPr marL="0" indent="0">
              <a:buNone/>
            </a:pPr>
            <a:r>
              <a:rPr lang="ru-RU" dirty="0"/>
              <a:t>А). Производные </a:t>
            </a:r>
            <a:r>
              <a:rPr lang="ru-RU" dirty="0" err="1"/>
              <a:t>бигуанидов</a:t>
            </a:r>
            <a:r>
              <a:rPr lang="ru-RU" dirty="0"/>
              <a:t> (</a:t>
            </a:r>
            <a:r>
              <a:rPr lang="ru-RU" dirty="0" err="1"/>
              <a:t>метформин</a:t>
            </a:r>
            <a:r>
              <a:rPr lang="ru-RU" dirty="0"/>
              <a:t>) –ингибирует печеночную продукцию глюкозы, увеличивает анаэробный метаболизм глюкозы, снижает </a:t>
            </a:r>
            <a:r>
              <a:rPr lang="ru-RU" dirty="0" err="1"/>
              <a:t>инсулинорезистентность</a:t>
            </a:r>
            <a:r>
              <a:rPr lang="ru-RU" dirty="0"/>
              <a:t>, способствует потере веса, улучшению липидного профиля и снижению артериального давления</a:t>
            </a:r>
          </a:p>
          <a:p>
            <a:pPr marL="0" indent="0">
              <a:buNone/>
            </a:pPr>
            <a:endParaRPr lang="ru-RU" dirty="0"/>
          </a:p>
          <a:p>
            <a:pPr marL="0" indent="0">
              <a:buNone/>
            </a:pPr>
            <a:r>
              <a:rPr lang="ru-RU" dirty="0"/>
              <a:t>Б).ингибитор а-</a:t>
            </a:r>
            <a:r>
              <a:rPr lang="ru-RU" dirty="0" err="1"/>
              <a:t>глюкозидазы</a:t>
            </a:r>
            <a:r>
              <a:rPr lang="ru-RU" dirty="0"/>
              <a:t> (</a:t>
            </a:r>
            <a:r>
              <a:rPr lang="ru-RU" dirty="0" err="1"/>
              <a:t>акарбоза</a:t>
            </a:r>
            <a:r>
              <a:rPr lang="ru-RU" dirty="0"/>
              <a:t>) вызывает временную блокаду действия а-</a:t>
            </a:r>
            <a:r>
              <a:rPr lang="ru-RU" dirty="0" err="1"/>
              <a:t>глюкозидазы</a:t>
            </a:r>
            <a:r>
              <a:rPr lang="ru-RU" dirty="0"/>
              <a:t> кишечника, что замедляет финальный этап ферментативного расщепления полисахаридов, олигосахаридов и некоторых дисахаридов (мальтоза, сахароза)</a:t>
            </a:r>
          </a:p>
          <a:p>
            <a:pPr marL="0" indent="0">
              <a:buNone/>
            </a:pPr>
            <a:endParaRPr lang="ru-RU" dirty="0"/>
          </a:p>
          <a:p>
            <a:pPr marL="0" indent="0">
              <a:buNone/>
            </a:pPr>
            <a:r>
              <a:rPr lang="ru-RU" dirty="0"/>
              <a:t>В). Ингибиторы </a:t>
            </a:r>
            <a:r>
              <a:rPr lang="ru-RU" dirty="0" err="1"/>
              <a:t>дипептидилпептидазы</a:t>
            </a:r>
            <a:r>
              <a:rPr lang="ru-RU" dirty="0"/>
              <a:t> 4 (ДПП-4)- </a:t>
            </a:r>
            <a:r>
              <a:rPr lang="ru-RU" dirty="0" err="1"/>
              <a:t>глиптины</a:t>
            </a:r>
            <a:r>
              <a:rPr lang="ru-RU" dirty="0"/>
              <a:t>. Действуют </a:t>
            </a:r>
            <a:r>
              <a:rPr lang="ru-RU" dirty="0" err="1"/>
              <a:t>инкриторную</a:t>
            </a:r>
            <a:r>
              <a:rPr lang="ru-RU" dirty="0"/>
              <a:t> систему</a:t>
            </a:r>
          </a:p>
        </p:txBody>
      </p:sp>
      <p:sp>
        <p:nvSpPr>
          <p:cNvPr id="4" name="Номер слайда 3"/>
          <p:cNvSpPr>
            <a:spLocks noGrp="1"/>
          </p:cNvSpPr>
          <p:nvPr>
            <p:ph type="sldNum" sz="quarter" idx="10"/>
          </p:nvPr>
        </p:nvSpPr>
        <p:spPr/>
        <p:txBody>
          <a:bodyPr/>
          <a:lstStyle/>
          <a:p>
            <a:pPr>
              <a:defRPr/>
            </a:pPr>
            <a:fld id="{519F8CA6-2BF2-42AA-911E-D3A1AA7F0AE0}" type="slidenum">
              <a:rPr lang="en-US" smtClean="0"/>
              <a:pPr>
                <a:defRPr/>
              </a:pPr>
              <a:t>45</a:t>
            </a:fld>
            <a:endParaRPr lang="en-US" dirty="0"/>
          </a:p>
        </p:txBody>
      </p:sp>
    </p:spTree>
    <p:extLst>
      <p:ext uri="{BB962C8B-B14F-4D97-AF65-F5344CB8AC3E}">
        <p14:creationId xmlns:p14="http://schemas.microsoft.com/office/powerpoint/2010/main" val="32507062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2239" y="639098"/>
            <a:ext cx="8618537" cy="5386090"/>
          </a:xfrm>
          <a:solidFill>
            <a:schemeClr val="bg2"/>
          </a:solidFill>
        </p:spPr>
        <p:txBody>
          <a:bodyPr/>
          <a:lstStyle/>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endParaRPr lang="ru-RU" b="1" dirty="0"/>
          </a:p>
          <a:p>
            <a:pPr marL="0" indent="0">
              <a:buNone/>
            </a:pPr>
            <a:r>
              <a:rPr lang="ru-RU" b="1" dirty="0"/>
              <a:t> </a:t>
            </a:r>
            <a:endParaRPr lang="ru-RU" dirty="0"/>
          </a:p>
          <a:p>
            <a:endParaRPr lang="ru-RU" dirty="0"/>
          </a:p>
        </p:txBody>
      </p:sp>
      <p:sp>
        <p:nvSpPr>
          <p:cNvPr id="4" name="Номер слайда 3"/>
          <p:cNvSpPr>
            <a:spLocks noGrp="1"/>
          </p:cNvSpPr>
          <p:nvPr>
            <p:ph type="sldNum" sz="quarter" idx="10"/>
          </p:nvPr>
        </p:nvSpPr>
        <p:spPr/>
        <p:txBody>
          <a:bodyPr/>
          <a:lstStyle/>
          <a:p>
            <a:pPr>
              <a:defRPr/>
            </a:pPr>
            <a:fld id="{519F8CA6-2BF2-42AA-911E-D3A1AA7F0AE0}" type="slidenum">
              <a:rPr lang="en-US" smtClean="0"/>
              <a:pPr>
                <a:defRPr/>
              </a:pPr>
              <a:t>46</a:t>
            </a:fld>
            <a:endParaRPr lang="en-US" dirty="0"/>
          </a:p>
        </p:txBody>
      </p:sp>
      <p:graphicFrame>
        <p:nvGraphicFramePr>
          <p:cNvPr id="6" name="Таблица 5"/>
          <p:cNvGraphicFramePr>
            <a:graphicFrameLocks noGrp="1"/>
          </p:cNvGraphicFramePr>
          <p:nvPr>
            <p:extLst>
              <p:ext uri="{D42A27DB-BD31-4B8C-83A1-F6EECF244321}">
                <p14:modId xmlns:p14="http://schemas.microsoft.com/office/powerpoint/2010/main" val="1160320478"/>
              </p:ext>
            </p:extLst>
          </p:nvPr>
        </p:nvGraphicFramePr>
        <p:xfrm>
          <a:off x="377190" y="720088"/>
          <a:ext cx="8092440" cy="5623562"/>
        </p:xfrm>
        <a:graphic>
          <a:graphicData uri="http://schemas.openxmlformats.org/drawingml/2006/table">
            <a:tbl>
              <a:tblPr firstRow="1" bandRow="1">
                <a:tableStyleId>{5C22544A-7EE6-4342-B048-85BDC9FD1C3A}</a:tableStyleId>
              </a:tblPr>
              <a:tblGrid>
                <a:gridCol w="1531620">
                  <a:extLst>
                    <a:ext uri="{9D8B030D-6E8A-4147-A177-3AD203B41FA5}">
                      <a16:colId xmlns:a16="http://schemas.microsoft.com/office/drawing/2014/main" val="20000"/>
                    </a:ext>
                  </a:extLst>
                </a:gridCol>
                <a:gridCol w="2263140">
                  <a:extLst>
                    <a:ext uri="{9D8B030D-6E8A-4147-A177-3AD203B41FA5}">
                      <a16:colId xmlns:a16="http://schemas.microsoft.com/office/drawing/2014/main" val="20001"/>
                    </a:ext>
                  </a:extLst>
                </a:gridCol>
                <a:gridCol w="2251710">
                  <a:extLst>
                    <a:ext uri="{9D8B030D-6E8A-4147-A177-3AD203B41FA5}">
                      <a16:colId xmlns:a16="http://schemas.microsoft.com/office/drawing/2014/main" val="20002"/>
                    </a:ext>
                  </a:extLst>
                </a:gridCol>
                <a:gridCol w="2045970">
                  <a:extLst>
                    <a:ext uri="{9D8B030D-6E8A-4147-A177-3AD203B41FA5}">
                      <a16:colId xmlns:a16="http://schemas.microsoft.com/office/drawing/2014/main" val="20003"/>
                    </a:ext>
                  </a:extLst>
                </a:gridCol>
              </a:tblGrid>
              <a:tr h="830268">
                <a:tc>
                  <a:txBody>
                    <a:bodyPr/>
                    <a:lstStyle/>
                    <a:p>
                      <a:r>
                        <a:rPr lang="ru-RU" dirty="0">
                          <a:solidFill>
                            <a:schemeClr val="tx1"/>
                          </a:solidFill>
                        </a:rPr>
                        <a:t>Препараты </a:t>
                      </a:r>
                      <a:r>
                        <a:rPr lang="ru-RU" dirty="0" err="1">
                          <a:solidFill>
                            <a:schemeClr val="tx1"/>
                          </a:solidFill>
                        </a:rPr>
                        <a:t>бигуанидов</a:t>
                      </a:r>
                      <a:endParaRPr lang="ru-RU" dirty="0">
                        <a:solidFill>
                          <a:schemeClr val="tx1"/>
                        </a:solidFill>
                      </a:endParaRPr>
                    </a:p>
                  </a:txBody>
                  <a:tcPr/>
                </a:tc>
                <a:tc>
                  <a:txBody>
                    <a:bodyPr/>
                    <a:lstStyle/>
                    <a:p>
                      <a:endParaRPr lang="ru-RU" dirty="0">
                        <a:solidFill>
                          <a:schemeClr val="tx1"/>
                        </a:solidFill>
                      </a:endParaRPr>
                    </a:p>
                  </a:txBody>
                  <a:tcPr/>
                </a:tc>
                <a:tc>
                  <a:txBody>
                    <a:bodyPr/>
                    <a:lstStyle/>
                    <a:p>
                      <a:endParaRPr lang="ru-RU" dirty="0">
                        <a:solidFill>
                          <a:schemeClr val="tx1"/>
                        </a:solidFill>
                      </a:endParaRPr>
                    </a:p>
                  </a:txBody>
                  <a:tcPr>
                    <a:lnR w="12700" cap="flat" cmpd="sng" algn="ctr">
                      <a:solidFill>
                        <a:schemeClr val="tx1"/>
                      </a:solidFill>
                      <a:prstDash val="solid"/>
                      <a:round/>
                      <a:headEnd type="none" w="med" len="med"/>
                      <a:tailEnd type="none" w="med" len="med"/>
                    </a:lnR>
                  </a:tcPr>
                </a:tc>
                <a:tc>
                  <a:txBody>
                    <a:bodyPr/>
                    <a:lstStyle/>
                    <a:p>
                      <a:r>
                        <a:rPr lang="ru-RU" sz="1400" dirty="0">
                          <a:solidFill>
                            <a:schemeClr val="tx1"/>
                          </a:solidFill>
                        </a:rPr>
                        <a:t>противопоказания</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4793294">
                <a:tc>
                  <a:txBody>
                    <a:bodyPr/>
                    <a:lstStyle/>
                    <a:p>
                      <a:r>
                        <a:rPr lang="ru-RU" dirty="0" err="1"/>
                        <a:t>метформин</a:t>
                      </a:r>
                      <a:endParaRPr lang="ru-RU" dirty="0"/>
                    </a:p>
                  </a:txBody>
                  <a:tcPr/>
                </a:tc>
                <a:tc>
                  <a:txBody>
                    <a:bodyPr/>
                    <a:lstStyle/>
                    <a:p>
                      <a:r>
                        <a:rPr lang="ru-RU" sz="1200" dirty="0"/>
                        <a:t>0.5 или 0.85 х1 раз в день, или 0.5х 2 раза в день. Увеличивать на 0.5 в </a:t>
                      </a:r>
                      <a:r>
                        <a:rPr lang="ru-RU" sz="1200" dirty="0" err="1"/>
                        <a:t>нед</a:t>
                      </a:r>
                      <a:r>
                        <a:rPr lang="ru-RU" sz="1200" dirty="0"/>
                        <a:t>. Макс. Доза 3 г/</a:t>
                      </a:r>
                      <a:r>
                        <a:rPr lang="ru-RU" sz="1200" dirty="0" err="1"/>
                        <a:t>сут</a:t>
                      </a:r>
                      <a:r>
                        <a:rPr lang="ru-RU" sz="1200" dirty="0"/>
                        <a:t>. во время еды</a:t>
                      </a:r>
                    </a:p>
                    <a:p>
                      <a:r>
                        <a:rPr lang="ru-RU" sz="1200" dirty="0"/>
                        <a:t>С модифицированным двухступенчатым высвобождением 0.5гх1р</a:t>
                      </a:r>
                      <a:r>
                        <a:rPr lang="ru-RU" sz="1200" baseline="0" dirty="0"/>
                        <a:t> во время ужина. Увеличение 0.5г в неделю. Макс. 2гх 1р во время ужина</a:t>
                      </a:r>
                      <a:endParaRPr lang="ru-RU" sz="1200" dirty="0"/>
                    </a:p>
                  </a:txBody>
                  <a:tcPr/>
                </a:tc>
                <a:tc>
                  <a:txBody>
                    <a:bodyPr/>
                    <a:lstStyle/>
                    <a:p>
                      <a:r>
                        <a:rPr lang="ru-RU" sz="1200" dirty="0"/>
                        <a:t>Не вызывает увеличения массы тела и гипогликемии. </a:t>
                      </a:r>
                      <a:r>
                        <a:rPr lang="ru-RU" sz="1200" dirty="0">
                          <a:solidFill>
                            <a:srgbClr val="FF0000"/>
                          </a:solidFill>
                        </a:rPr>
                        <a:t>Снижает </a:t>
                      </a:r>
                      <a:r>
                        <a:rPr lang="ru-RU" sz="1200" dirty="0" err="1">
                          <a:solidFill>
                            <a:srgbClr val="FF0000"/>
                          </a:solidFill>
                        </a:rPr>
                        <a:t>инсулинорезистентность</a:t>
                      </a:r>
                      <a:endParaRPr lang="ru-RU" sz="1200" dirty="0">
                        <a:solidFill>
                          <a:srgbClr val="FF0000"/>
                        </a:solidFill>
                      </a:endParaRPr>
                    </a:p>
                    <a:p>
                      <a:endParaRPr lang="ru-RU" sz="1200" dirty="0"/>
                    </a:p>
                    <a:p>
                      <a:r>
                        <a:rPr lang="ru-RU" sz="1200" dirty="0"/>
                        <a:t>Риск развития </a:t>
                      </a:r>
                      <a:r>
                        <a:rPr lang="ru-RU" sz="1200" dirty="0" err="1"/>
                        <a:t>лактоацидоза</a:t>
                      </a:r>
                      <a:endParaRPr lang="ru-RU" sz="1200" dirty="0"/>
                    </a:p>
                  </a:txBody>
                  <a:tcPr>
                    <a:lnR w="12700" cap="flat" cmpd="sng" algn="ctr">
                      <a:solidFill>
                        <a:schemeClr val="tx1"/>
                      </a:solidFill>
                      <a:prstDash val="solid"/>
                      <a:round/>
                      <a:headEnd type="none" w="med" len="med"/>
                      <a:tailEnd type="none" w="med" len="med"/>
                    </a:lnR>
                  </a:tcPr>
                </a:tc>
                <a:tc>
                  <a:txBody>
                    <a:bodyPr/>
                    <a:lstStyle/>
                    <a:p>
                      <a:r>
                        <a:rPr lang="ru-RU" sz="1400" dirty="0"/>
                        <a:t>Гипоксия (сердечная и дыхательная </a:t>
                      </a:r>
                      <a:r>
                        <a:rPr lang="ru-RU" sz="1200" dirty="0"/>
                        <a:t>недостаточность)ишемия органов(инсульт, прогрессирующая стенокардия, инфаркт миокарда, ишемия нижних конечностей.</a:t>
                      </a:r>
                    </a:p>
                    <a:p>
                      <a:r>
                        <a:rPr lang="ru-RU" sz="1200" dirty="0"/>
                        <a:t>СКФ менее 30 мл/мин. СКФ 45-50 можно использовать с мониторингом ф-</a:t>
                      </a:r>
                      <a:r>
                        <a:rPr lang="ru-RU" sz="1200" dirty="0" err="1"/>
                        <a:t>ии</a:t>
                      </a:r>
                      <a:r>
                        <a:rPr lang="ru-RU" sz="1200" dirty="0"/>
                        <a:t> почек каждые 3-6мес.</a:t>
                      </a:r>
                    </a:p>
                    <a:p>
                      <a:r>
                        <a:rPr lang="ru-RU" sz="1200" dirty="0"/>
                        <a:t>Алкоголизм, ацидоз любого генеза, беременность, лактация.</a:t>
                      </a:r>
                    </a:p>
                    <a:p>
                      <a:r>
                        <a:rPr lang="ru-RU" sz="1200" dirty="0"/>
                        <a:t>Увеличение АЛАТ АСАТ более чем в 3 раза</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159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4632" y="765790"/>
            <a:ext cx="7708953" cy="138778"/>
          </a:xfrm>
        </p:spPr>
        <p:txBody>
          <a:bodyPr/>
          <a:lstStyle/>
          <a:p>
            <a:endParaRPr lang="ru-RU" dirty="0"/>
          </a:p>
        </p:txBody>
      </p:sp>
      <p:sp>
        <p:nvSpPr>
          <p:cNvPr id="3" name="Объект 2"/>
          <p:cNvSpPr>
            <a:spLocks noGrp="1"/>
          </p:cNvSpPr>
          <p:nvPr>
            <p:ph idx="1"/>
          </p:nvPr>
        </p:nvSpPr>
        <p:spPr>
          <a:xfrm>
            <a:off x="275303" y="1081547"/>
            <a:ext cx="8357420" cy="5338917"/>
          </a:xfrm>
          <a:solidFill>
            <a:schemeClr val="tx2"/>
          </a:solidFill>
        </p:spPr>
        <p:txBody>
          <a:bodyPr/>
          <a:lstStyle/>
          <a:p>
            <a:pPr marL="0" indent="0">
              <a:buNone/>
            </a:pPr>
            <a:r>
              <a:rPr lang="ru-RU" sz="1400" dirty="0"/>
              <a:t>.</a:t>
            </a:r>
          </a:p>
          <a:p>
            <a:endParaRPr lang="ru-RU" sz="1400" dirty="0"/>
          </a:p>
        </p:txBody>
      </p:sp>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47</a:t>
            </a:fld>
            <a:endParaRPr lang="en-US" dirty="0"/>
          </a:p>
        </p:txBody>
      </p:sp>
      <p:graphicFrame>
        <p:nvGraphicFramePr>
          <p:cNvPr id="5" name="Таблица 4"/>
          <p:cNvGraphicFramePr>
            <a:graphicFrameLocks noGrp="1"/>
          </p:cNvGraphicFramePr>
          <p:nvPr>
            <p:extLst>
              <p:ext uri="{D42A27DB-BD31-4B8C-83A1-F6EECF244321}">
                <p14:modId xmlns:p14="http://schemas.microsoft.com/office/powerpoint/2010/main" val="261826360"/>
              </p:ext>
            </p:extLst>
          </p:nvPr>
        </p:nvGraphicFramePr>
        <p:xfrm>
          <a:off x="-102869" y="80011"/>
          <a:ext cx="9052560" cy="6663277"/>
        </p:xfrm>
        <a:graphic>
          <a:graphicData uri="http://schemas.openxmlformats.org/drawingml/2006/table">
            <a:tbl>
              <a:tblPr firstRow="1" bandRow="1">
                <a:tableStyleId>{5C22544A-7EE6-4342-B048-85BDC9FD1C3A}</a:tableStyleId>
              </a:tblPr>
              <a:tblGrid>
                <a:gridCol w="1552549">
                  <a:extLst>
                    <a:ext uri="{9D8B030D-6E8A-4147-A177-3AD203B41FA5}">
                      <a16:colId xmlns:a16="http://schemas.microsoft.com/office/drawing/2014/main" val="20000"/>
                    </a:ext>
                  </a:extLst>
                </a:gridCol>
                <a:gridCol w="2173570">
                  <a:extLst>
                    <a:ext uri="{9D8B030D-6E8A-4147-A177-3AD203B41FA5}">
                      <a16:colId xmlns:a16="http://schemas.microsoft.com/office/drawing/2014/main" val="20001"/>
                    </a:ext>
                  </a:extLst>
                </a:gridCol>
                <a:gridCol w="2412424">
                  <a:extLst>
                    <a:ext uri="{9D8B030D-6E8A-4147-A177-3AD203B41FA5}">
                      <a16:colId xmlns:a16="http://schemas.microsoft.com/office/drawing/2014/main" val="20002"/>
                    </a:ext>
                  </a:extLst>
                </a:gridCol>
                <a:gridCol w="2914017">
                  <a:extLst>
                    <a:ext uri="{9D8B030D-6E8A-4147-A177-3AD203B41FA5}">
                      <a16:colId xmlns:a16="http://schemas.microsoft.com/office/drawing/2014/main" val="20003"/>
                    </a:ext>
                  </a:extLst>
                </a:gridCol>
              </a:tblGrid>
              <a:tr h="963517">
                <a:tc gridSpan="2">
                  <a:txBody>
                    <a:bodyPr/>
                    <a:lstStyle/>
                    <a:p>
                      <a:r>
                        <a:rPr lang="ru-RU" sz="1600" dirty="0"/>
                        <a:t>Препараты </a:t>
                      </a:r>
                      <a:r>
                        <a:rPr lang="ru-RU" sz="1600" dirty="0" err="1"/>
                        <a:t>сульфанилмочевины</a:t>
                      </a:r>
                      <a:endParaRPr lang="ru-RU" sz="1600" dirty="0"/>
                    </a:p>
                  </a:txBody>
                  <a:tcPr/>
                </a:tc>
                <a:tc hMerge="1">
                  <a:txBody>
                    <a:bodyPr/>
                    <a:lstStyle/>
                    <a:p>
                      <a:endParaRPr lang="ru-RU" dirty="0"/>
                    </a:p>
                  </a:txBody>
                  <a:tcPr/>
                </a:tc>
                <a:tc>
                  <a:txBody>
                    <a:bodyPr/>
                    <a:lstStyle/>
                    <a:p>
                      <a:endParaRPr lang="ru-RU" dirty="0"/>
                    </a:p>
                  </a:txBody>
                  <a:tcPr/>
                </a:tc>
                <a:tc>
                  <a:txBody>
                    <a:bodyPr/>
                    <a:lstStyle/>
                    <a:p>
                      <a:r>
                        <a:rPr lang="ru-RU" dirty="0"/>
                        <a:t>противопоказания</a:t>
                      </a:r>
                    </a:p>
                  </a:txBody>
                  <a:tcPr/>
                </a:tc>
                <a:extLst>
                  <a:ext uri="{0D108BD9-81ED-4DB2-BD59-A6C34878D82A}">
                    <a16:rowId xmlns:a16="http://schemas.microsoft.com/office/drawing/2014/main" val="10000"/>
                  </a:ext>
                </a:extLst>
              </a:tr>
              <a:tr h="1677234">
                <a:tc>
                  <a:txBody>
                    <a:bodyPr/>
                    <a:lstStyle/>
                    <a:p>
                      <a:r>
                        <a:rPr lang="ru-RU" sz="1600" dirty="0" err="1"/>
                        <a:t>гликлазид</a:t>
                      </a:r>
                      <a:endParaRPr lang="ru-RU" sz="1600" dirty="0"/>
                    </a:p>
                  </a:txBody>
                  <a:tcPr/>
                </a:tc>
                <a:tc>
                  <a:txBody>
                    <a:bodyPr/>
                    <a:lstStyle/>
                    <a:p>
                      <a:r>
                        <a:rPr lang="ru-RU" sz="1200" dirty="0"/>
                        <a:t>80-320/</a:t>
                      </a:r>
                      <a:r>
                        <a:rPr lang="ru-RU" sz="1200" dirty="0" err="1"/>
                        <a:t>сут</a:t>
                      </a:r>
                      <a:r>
                        <a:rPr lang="ru-RU" sz="1200" dirty="0"/>
                        <a:t> на 2 приема за 30 мин до еды</a:t>
                      </a:r>
                    </a:p>
                    <a:p>
                      <a:r>
                        <a:rPr lang="ru-RU" sz="1200" dirty="0"/>
                        <a:t>МВ таблетки 30 мгх1 </a:t>
                      </a:r>
                      <a:r>
                        <a:rPr lang="ru-RU" sz="1200" dirty="0" err="1"/>
                        <a:t>р.сут</a:t>
                      </a:r>
                      <a:r>
                        <a:rPr lang="ru-RU" sz="1200" dirty="0"/>
                        <a:t> постепенно увеличивая дозу (на 30 мг. каждые 2 </a:t>
                      </a:r>
                      <a:r>
                        <a:rPr lang="ru-RU" sz="1200" dirty="0" err="1"/>
                        <a:t>нед</a:t>
                      </a:r>
                      <a:r>
                        <a:rPr lang="ru-RU" sz="1200" dirty="0"/>
                        <a:t>) до макс.120мг/</a:t>
                      </a:r>
                      <a:r>
                        <a:rPr lang="ru-RU" sz="1200" dirty="0" err="1"/>
                        <a:t>сут</a:t>
                      </a:r>
                      <a:endParaRPr lang="ru-RU" sz="1200" dirty="0"/>
                    </a:p>
                  </a:txBody>
                  <a:tcPr/>
                </a:tc>
                <a:tc rowSpan="5">
                  <a:txBody>
                    <a:bodyPr/>
                    <a:lstStyle/>
                    <a:p>
                      <a:endParaRPr lang="ru-RU" sz="1600" dirty="0">
                        <a:solidFill>
                          <a:srgbClr val="FF0000"/>
                        </a:solidFill>
                      </a:endParaRPr>
                    </a:p>
                    <a:p>
                      <a:r>
                        <a:rPr lang="ru-RU" sz="1600" dirty="0">
                          <a:solidFill>
                            <a:srgbClr val="FF0000"/>
                          </a:solidFill>
                        </a:rPr>
                        <a:t>Быстро действуют.</a:t>
                      </a:r>
                      <a:r>
                        <a:rPr lang="ru-RU" sz="1600" baseline="0" dirty="0">
                          <a:solidFill>
                            <a:srgbClr val="FF0000"/>
                          </a:solidFill>
                        </a:rPr>
                        <a:t> Простое дозирование препаратов с модифицированным высвобождением</a:t>
                      </a:r>
                      <a:endParaRPr lang="ru-RU" sz="1600" dirty="0">
                        <a:solidFill>
                          <a:srgbClr val="FF0000"/>
                        </a:solidFill>
                      </a:endParaRPr>
                    </a:p>
                    <a:p>
                      <a:r>
                        <a:rPr lang="ru-RU" sz="1600" dirty="0">
                          <a:solidFill>
                            <a:srgbClr val="FF0000"/>
                          </a:solidFill>
                        </a:rPr>
                        <a:t>Назначаются в комбинации с </a:t>
                      </a:r>
                      <a:r>
                        <a:rPr lang="ru-RU" sz="1600" dirty="0" err="1">
                          <a:solidFill>
                            <a:srgbClr val="FF0000"/>
                          </a:solidFill>
                        </a:rPr>
                        <a:t>метформином</a:t>
                      </a:r>
                      <a:endParaRPr lang="ru-RU" sz="1600" dirty="0">
                        <a:solidFill>
                          <a:srgbClr val="FF0000"/>
                        </a:solidFill>
                      </a:endParaRPr>
                    </a:p>
                    <a:p>
                      <a:endParaRPr lang="ru-RU" sz="1600" dirty="0">
                        <a:solidFill>
                          <a:srgbClr val="FF0000"/>
                        </a:solidFill>
                      </a:endParaRPr>
                    </a:p>
                    <a:p>
                      <a:r>
                        <a:rPr lang="ru-RU" sz="1600" dirty="0">
                          <a:solidFill>
                            <a:srgbClr val="FF0000"/>
                          </a:solidFill>
                        </a:rPr>
                        <a:t>Увеличение массы тела. риск развития гипогликемии </a:t>
                      </a:r>
                      <a:r>
                        <a:rPr lang="ru-RU" sz="1600" dirty="0"/>
                        <a:t>(особенно у пожилых при физической нагрузке) ил в результате взаимодействия с аспирином, другими НПВС, сульфаниламидами, антикоагулянтами, алкоголем</a:t>
                      </a:r>
                    </a:p>
                  </a:txBody>
                  <a:tcPr/>
                </a:tc>
                <a:tc rowSpan="5">
                  <a:txBody>
                    <a:bodyPr/>
                    <a:lstStyle/>
                    <a:p>
                      <a:endParaRPr lang="ru-RU" sz="1800" dirty="0"/>
                    </a:p>
                    <a:p>
                      <a:endParaRPr lang="ru-RU" sz="1800" dirty="0"/>
                    </a:p>
                    <a:p>
                      <a:endParaRPr lang="ru-RU" sz="1800" dirty="0"/>
                    </a:p>
                    <a:p>
                      <a:endParaRPr lang="ru-RU" sz="1800" dirty="0"/>
                    </a:p>
                    <a:p>
                      <a:endParaRPr lang="ru-RU" sz="1800" dirty="0"/>
                    </a:p>
                    <a:p>
                      <a:endParaRPr lang="ru-RU" sz="1800" dirty="0"/>
                    </a:p>
                    <a:p>
                      <a:endParaRPr lang="ru-RU" sz="1800" dirty="0"/>
                    </a:p>
                    <a:p>
                      <a:endParaRPr lang="ru-RU" sz="1800" dirty="0"/>
                    </a:p>
                    <a:p>
                      <a:r>
                        <a:rPr lang="ru-RU" sz="1800" dirty="0"/>
                        <a:t>Почечная, печеночная недостаточность. </a:t>
                      </a:r>
                      <a:r>
                        <a:rPr lang="ru-RU" sz="1800" dirty="0" err="1"/>
                        <a:t>Кетоацидоз</a:t>
                      </a:r>
                      <a:r>
                        <a:rPr lang="ru-RU" sz="1800" dirty="0"/>
                        <a:t>. Беременность. лактация</a:t>
                      </a:r>
                    </a:p>
                  </a:txBody>
                  <a:tcPr/>
                </a:tc>
                <a:extLst>
                  <a:ext uri="{0D108BD9-81ED-4DB2-BD59-A6C34878D82A}">
                    <a16:rowId xmlns:a16="http://schemas.microsoft.com/office/drawing/2014/main" val="10001"/>
                  </a:ext>
                </a:extLst>
              </a:tr>
              <a:tr h="640079">
                <a:tc>
                  <a:txBody>
                    <a:bodyPr/>
                    <a:lstStyle/>
                    <a:p>
                      <a:r>
                        <a:rPr lang="ru-RU" sz="1600" dirty="0" err="1"/>
                        <a:t>гликвидон</a:t>
                      </a:r>
                      <a:endParaRPr lang="ru-RU" sz="1600" dirty="0"/>
                    </a:p>
                  </a:txBody>
                  <a:tcPr/>
                </a:tc>
                <a:tc>
                  <a:txBody>
                    <a:bodyPr/>
                    <a:lstStyle/>
                    <a:p>
                      <a:r>
                        <a:rPr lang="ru-RU" sz="1200" dirty="0"/>
                        <a:t>15-60 мг/</a:t>
                      </a:r>
                      <a:r>
                        <a:rPr lang="ru-RU" sz="1200" dirty="0" err="1"/>
                        <a:t>сут</a:t>
                      </a:r>
                      <a:r>
                        <a:rPr lang="ru-RU" sz="1200" dirty="0"/>
                        <a:t> во время завтрака. До 120мг/</a:t>
                      </a:r>
                      <a:r>
                        <a:rPr lang="ru-RU" sz="1200" dirty="0" err="1"/>
                        <a:t>сут</a:t>
                      </a:r>
                      <a:r>
                        <a:rPr lang="ru-RU" sz="1200" dirty="0"/>
                        <a:t> на   2-3 приема</a:t>
                      </a:r>
                    </a:p>
                  </a:txBody>
                  <a:tcPr/>
                </a:tc>
                <a:tc vMerge="1">
                  <a:txBody>
                    <a:bodyPr/>
                    <a:lstStyle/>
                    <a:p>
                      <a:endParaRPr lang="ru-RU" sz="1200" dirty="0"/>
                    </a:p>
                  </a:txBody>
                  <a:tcPr/>
                </a:tc>
                <a:tc vMerge="1">
                  <a:txBody>
                    <a:bodyPr/>
                    <a:lstStyle/>
                    <a:p>
                      <a:endParaRPr lang="ru-RU" sz="1200" dirty="0"/>
                    </a:p>
                  </a:txBody>
                  <a:tcPr/>
                </a:tc>
                <a:extLst>
                  <a:ext uri="{0D108BD9-81ED-4DB2-BD59-A6C34878D82A}">
                    <a16:rowId xmlns:a16="http://schemas.microsoft.com/office/drawing/2014/main" val="10002"/>
                  </a:ext>
                </a:extLst>
              </a:tr>
              <a:tr h="963517">
                <a:tc>
                  <a:txBody>
                    <a:bodyPr/>
                    <a:lstStyle/>
                    <a:p>
                      <a:r>
                        <a:rPr lang="ru-RU" sz="1600" dirty="0" err="1"/>
                        <a:t>глимепирид</a:t>
                      </a:r>
                      <a:endParaRPr lang="ru-RU" sz="1600" dirty="0"/>
                    </a:p>
                  </a:txBody>
                  <a:tcPr/>
                </a:tc>
                <a:tc>
                  <a:txBody>
                    <a:bodyPr/>
                    <a:lstStyle/>
                    <a:p>
                      <a:r>
                        <a:rPr lang="ru-RU" sz="1200" dirty="0"/>
                        <a:t>1мгх1р </a:t>
                      </a:r>
                      <a:r>
                        <a:rPr lang="ru-RU" sz="1200" dirty="0" err="1"/>
                        <a:t>сут</a:t>
                      </a:r>
                      <a:r>
                        <a:rPr lang="ru-RU" sz="1200" dirty="0"/>
                        <a:t> перед завтраком. Увеличение каждые 2 недели на 1 мг до макс 6 мгх1 раз </a:t>
                      </a:r>
                      <a:r>
                        <a:rPr lang="ru-RU" sz="1200" dirty="0" err="1"/>
                        <a:t>сут</a:t>
                      </a:r>
                      <a:endParaRPr lang="ru-RU" sz="1200" dirty="0"/>
                    </a:p>
                  </a:txBody>
                  <a:tcPr/>
                </a:tc>
                <a:tc vMerge="1">
                  <a:txBody>
                    <a:bodyPr/>
                    <a:lstStyle/>
                    <a:p>
                      <a:endParaRPr lang="ru-RU" sz="1200" dirty="0"/>
                    </a:p>
                  </a:txBody>
                  <a:tcPr/>
                </a:tc>
                <a:tc vMerge="1">
                  <a:txBody>
                    <a:bodyPr/>
                    <a:lstStyle/>
                    <a:p>
                      <a:endParaRPr lang="ru-RU" sz="1200" dirty="0"/>
                    </a:p>
                  </a:txBody>
                  <a:tcPr/>
                </a:tc>
                <a:extLst>
                  <a:ext uri="{0D108BD9-81ED-4DB2-BD59-A6C34878D82A}">
                    <a16:rowId xmlns:a16="http://schemas.microsoft.com/office/drawing/2014/main" val="10003"/>
                  </a:ext>
                </a:extLst>
              </a:tr>
              <a:tr h="934970">
                <a:tc>
                  <a:txBody>
                    <a:bodyPr/>
                    <a:lstStyle/>
                    <a:p>
                      <a:r>
                        <a:rPr lang="ru-RU" dirty="0" err="1"/>
                        <a:t>глипизид</a:t>
                      </a:r>
                      <a:endParaRPr lang="ru-RU" dirty="0"/>
                    </a:p>
                  </a:txBody>
                  <a:tcPr/>
                </a:tc>
                <a:tc>
                  <a:txBody>
                    <a:bodyPr/>
                    <a:lstStyle/>
                    <a:p>
                      <a:r>
                        <a:rPr lang="ru-RU" sz="1200" dirty="0"/>
                        <a:t>2.5-20 мгх1р в </a:t>
                      </a:r>
                      <a:r>
                        <a:rPr lang="ru-RU" sz="1200" dirty="0" err="1"/>
                        <a:t>сут</a:t>
                      </a:r>
                      <a:r>
                        <a:rPr lang="ru-RU" sz="1200" dirty="0"/>
                        <a:t> (перед завтраком). 15 мг </a:t>
                      </a:r>
                      <a:r>
                        <a:rPr lang="ru-RU" sz="1200" dirty="0" err="1"/>
                        <a:t>сут</a:t>
                      </a:r>
                      <a:r>
                        <a:rPr lang="ru-RU" sz="1200" dirty="0"/>
                        <a:t> в 2 приема (перед основными приемами пищи).</a:t>
                      </a:r>
                    </a:p>
                    <a:p>
                      <a:r>
                        <a:rPr lang="ru-RU" sz="1200" dirty="0"/>
                        <a:t>Таблетки </a:t>
                      </a:r>
                      <a:r>
                        <a:rPr lang="ru-RU" sz="1200" dirty="0" err="1"/>
                        <a:t>ретард</a:t>
                      </a:r>
                      <a:r>
                        <a:rPr lang="ru-RU" sz="1200" baseline="0" dirty="0"/>
                        <a:t> 5-20 мг </a:t>
                      </a:r>
                      <a:r>
                        <a:rPr lang="ru-RU" sz="1200" baseline="0" dirty="0" err="1"/>
                        <a:t>сут</a:t>
                      </a:r>
                      <a:r>
                        <a:rPr lang="ru-RU" sz="1200" baseline="0" dirty="0"/>
                        <a:t> в 1 прием (во время завтрака)</a:t>
                      </a:r>
                      <a:endParaRPr lang="ru-RU" sz="1200" dirty="0"/>
                    </a:p>
                  </a:txBody>
                  <a:tcPr/>
                </a:tc>
                <a:tc vMerge="1">
                  <a:txBody>
                    <a:bodyPr/>
                    <a:lstStyle/>
                    <a:p>
                      <a:endParaRPr lang="ru-RU"/>
                    </a:p>
                  </a:txBody>
                  <a:tcPr/>
                </a:tc>
                <a:tc vMerge="1">
                  <a:txBody>
                    <a:bodyPr/>
                    <a:lstStyle/>
                    <a:p>
                      <a:endParaRPr lang="ru-RU" dirty="0"/>
                    </a:p>
                  </a:txBody>
                  <a:tcPr/>
                </a:tc>
                <a:extLst>
                  <a:ext uri="{0D108BD9-81ED-4DB2-BD59-A6C34878D82A}">
                    <a16:rowId xmlns:a16="http://schemas.microsoft.com/office/drawing/2014/main" val="10004"/>
                  </a:ext>
                </a:extLst>
              </a:tr>
              <a:tr h="934970">
                <a:tc>
                  <a:txBody>
                    <a:bodyPr/>
                    <a:lstStyle/>
                    <a:p>
                      <a:r>
                        <a:rPr lang="ru-RU" sz="1600" dirty="0" err="1"/>
                        <a:t>глибекламид</a:t>
                      </a:r>
                      <a:endParaRPr lang="ru-RU" sz="1600" dirty="0"/>
                    </a:p>
                  </a:txBody>
                  <a:tcPr/>
                </a:tc>
                <a:tc>
                  <a:txBody>
                    <a:bodyPr/>
                    <a:lstStyle/>
                    <a:p>
                      <a:r>
                        <a:rPr lang="ru-RU" sz="1200" dirty="0"/>
                        <a:t>2.5-5 мг2</a:t>
                      </a:r>
                      <a:r>
                        <a:rPr lang="ru-RU" sz="1200" baseline="0" dirty="0"/>
                        <a:t> раза  в </a:t>
                      </a:r>
                      <a:r>
                        <a:rPr lang="ru-RU" sz="1200" baseline="0" dirty="0" err="1"/>
                        <a:t>сут</a:t>
                      </a:r>
                      <a:r>
                        <a:rPr lang="ru-RU" sz="1200" baseline="0" dirty="0"/>
                        <a:t>(</a:t>
                      </a:r>
                      <a:r>
                        <a:rPr lang="ru-RU" sz="1200" baseline="0" dirty="0" err="1"/>
                        <a:t>пернд</a:t>
                      </a:r>
                      <a:r>
                        <a:rPr lang="ru-RU" sz="1200" baseline="0" dirty="0"/>
                        <a:t> завтраком и ужином)</a:t>
                      </a:r>
                    </a:p>
                    <a:p>
                      <a:r>
                        <a:rPr lang="ru-RU" sz="1200" baseline="0" dirty="0" err="1"/>
                        <a:t>Микроионизированная</a:t>
                      </a:r>
                      <a:r>
                        <a:rPr lang="ru-RU" sz="1200" baseline="0" dirty="0"/>
                        <a:t> форма 1.75-3.5 мг</a:t>
                      </a:r>
                      <a:endParaRPr lang="ru-RU" sz="1200" dirty="0"/>
                    </a:p>
                  </a:txBody>
                  <a:tcPr/>
                </a:tc>
                <a:tc vMerge="1">
                  <a:txBody>
                    <a:bodyPr/>
                    <a:lstStyle/>
                    <a:p>
                      <a:endParaRPr lang="ru-RU" dirty="0"/>
                    </a:p>
                  </a:txBody>
                  <a:tcPr/>
                </a:tc>
                <a:tc vMerge="1">
                  <a:txBody>
                    <a:bodyPr/>
                    <a:lstStyle/>
                    <a:p>
                      <a:endParaRPr lang="ru-RU"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1758729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2396142874"/>
              </p:ext>
            </p:extLst>
          </p:nvPr>
        </p:nvGraphicFramePr>
        <p:xfrm>
          <a:off x="91440" y="285750"/>
          <a:ext cx="8616632" cy="6054222"/>
        </p:xfrm>
        <a:graphic>
          <a:graphicData uri="http://schemas.openxmlformats.org/drawingml/2006/table">
            <a:tbl>
              <a:tblPr firstRow="1" bandRow="1">
                <a:tableStyleId>{5C22544A-7EE6-4342-B048-85BDC9FD1C3A}</a:tableStyleId>
              </a:tblPr>
              <a:tblGrid>
                <a:gridCol w="1547896">
                  <a:extLst>
                    <a:ext uri="{9D8B030D-6E8A-4147-A177-3AD203B41FA5}">
                      <a16:colId xmlns:a16="http://schemas.microsoft.com/office/drawing/2014/main" val="20000"/>
                    </a:ext>
                  </a:extLst>
                </a:gridCol>
                <a:gridCol w="2522125">
                  <a:extLst>
                    <a:ext uri="{9D8B030D-6E8A-4147-A177-3AD203B41FA5}">
                      <a16:colId xmlns:a16="http://schemas.microsoft.com/office/drawing/2014/main" val="20001"/>
                    </a:ext>
                  </a:extLst>
                </a:gridCol>
                <a:gridCol w="2137586">
                  <a:extLst>
                    <a:ext uri="{9D8B030D-6E8A-4147-A177-3AD203B41FA5}">
                      <a16:colId xmlns:a16="http://schemas.microsoft.com/office/drawing/2014/main" val="20002"/>
                    </a:ext>
                  </a:extLst>
                </a:gridCol>
                <a:gridCol w="2409025">
                  <a:extLst>
                    <a:ext uri="{9D8B030D-6E8A-4147-A177-3AD203B41FA5}">
                      <a16:colId xmlns:a16="http://schemas.microsoft.com/office/drawing/2014/main" val="20003"/>
                    </a:ext>
                  </a:extLst>
                </a:gridCol>
              </a:tblGrid>
              <a:tr h="826809">
                <a:tc gridSpan="2">
                  <a:txBody>
                    <a:bodyPr/>
                    <a:lstStyle/>
                    <a:p>
                      <a:r>
                        <a:rPr lang="ru-RU" dirty="0" err="1"/>
                        <a:t>Ингтбиторы</a:t>
                      </a:r>
                      <a:r>
                        <a:rPr lang="ru-RU" baseline="0" dirty="0"/>
                        <a:t> а-</a:t>
                      </a:r>
                      <a:r>
                        <a:rPr lang="ru-RU" baseline="0" dirty="0" err="1"/>
                        <a:t>глюкозидазы</a:t>
                      </a:r>
                      <a:endParaRPr lang="ru-RU" dirty="0"/>
                    </a:p>
                  </a:txBody>
                  <a:tcPr/>
                </a:tc>
                <a:tc hMerge="1">
                  <a:txBody>
                    <a:bodyPr/>
                    <a:lstStyle/>
                    <a:p>
                      <a:endParaRPr lang="ru-RU"/>
                    </a:p>
                  </a:txBody>
                  <a:tcPr/>
                </a:tc>
                <a:tc>
                  <a:txBody>
                    <a:bodyPr/>
                    <a:lstStyle/>
                    <a:p>
                      <a:endParaRPr lang="ru-RU"/>
                    </a:p>
                  </a:txBody>
                  <a:tcPr/>
                </a:tc>
                <a:tc>
                  <a:txBody>
                    <a:bodyPr/>
                    <a:lstStyle/>
                    <a:p>
                      <a:r>
                        <a:rPr lang="ru-RU" dirty="0"/>
                        <a:t>противопоказания</a:t>
                      </a:r>
                    </a:p>
                  </a:txBody>
                  <a:tcPr/>
                </a:tc>
                <a:extLst>
                  <a:ext uri="{0D108BD9-81ED-4DB2-BD59-A6C34878D82A}">
                    <a16:rowId xmlns:a16="http://schemas.microsoft.com/office/drawing/2014/main" val="10000"/>
                  </a:ext>
                </a:extLst>
              </a:tr>
              <a:tr h="838293">
                <a:tc>
                  <a:txBody>
                    <a:bodyPr/>
                    <a:lstStyle/>
                    <a:p>
                      <a:r>
                        <a:rPr lang="ru-RU" sz="1400" dirty="0" err="1">
                          <a:solidFill>
                            <a:srgbClr val="00B050"/>
                          </a:solidFill>
                        </a:rPr>
                        <a:t>акарбоза</a:t>
                      </a:r>
                      <a:endParaRPr lang="ru-RU" sz="1400" dirty="0">
                        <a:solidFill>
                          <a:srgbClr val="00B050"/>
                        </a:solidFill>
                      </a:endParaRPr>
                    </a:p>
                  </a:txBody>
                  <a:tcPr/>
                </a:tc>
                <a:tc>
                  <a:txBody>
                    <a:bodyPr/>
                    <a:lstStyle/>
                    <a:p>
                      <a:r>
                        <a:rPr lang="ru-RU" sz="1400" dirty="0"/>
                        <a:t>Первоначально 50 мг 3 раза (перед приемом пищи).</a:t>
                      </a:r>
                      <a:r>
                        <a:rPr lang="ru-RU" sz="1400" baseline="0" dirty="0"/>
                        <a:t> Каждые 2-4 недели увеличивать до 100 мг х 3 р в </a:t>
                      </a:r>
                      <a:r>
                        <a:rPr lang="ru-RU" sz="1400" baseline="0" dirty="0" err="1"/>
                        <a:t>сут</a:t>
                      </a:r>
                      <a:r>
                        <a:rPr lang="ru-RU" sz="1400" baseline="0" dirty="0"/>
                        <a:t>, макс 600 мг/</a:t>
                      </a:r>
                      <a:r>
                        <a:rPr lang="ru-RU" sz="1400" baseline="0" dirty="0" err="1"/>
                        <a:t>сут</a:t>
                      </a:r>
                      <a:r>
                        <a:rPr lang="ru-RU" sz="1400" baseline="0" dirty="0"/>
                        <a:t> </a:t>
                      </a:r>
                      <a:endParaRPr lang="ru-RU" sz="1400" dirty="0"/>
                    </a:p>
                  </a:txBody>
                  <a:tcPr/>
                </a:tc>
                <a:tc>
                  <a:txBody>
                    <a:bodyPr/>
                    <a:lstStyle/>
                    <a:p>
                      <a:r>
                        <a:rPr lang="ru-RU" sz="1400" dirty="0">
                          <a:solidFill>
                            <a:srgbClr val="FF0000"/>
                          </a:solidFill>
                        </a:rPr>
                        <a:t>Снижает уровень </a:t>
                      </a:r>
                      <a:r>
                        <a:rPr lang="ru-RU" sz="1400" dirty="0" err="1">
                          <a:solidFill>
                            <a:srgbClr val="FF0000"/>
                          </a:solidFill>
                        </a:rPr>
                        <a:t>постпрандиальной</a:t>
                      </a:r>
                      <a:r>
                        <a:rPr lang="ru-RU" sz="1400" dirty="0">
                          <a:solidFill>
                            <a:srgbClr val="FF0000"/>
                          </a:solidFill>
                        </a:rPr>
                        <a:t> гликемии. Не вызывает гипогликемию. </a:t>
                      </a:r>
                      <a:r>
                        <a:rPr lang="ru-RU" sz="1400" dirty="0"/>
                        <a:t>Косвенно снижает синтез триглицеридов</a:t>
                      </a:r>
                    </a:p>
                  </a:txBody>
                  <a:tcPr/>
                </a:tc>
                <a:tc>
                  <a:txBody>
                    <a:bodyPr/>
                    <a:lstStyle/>
                    <a:p>
                      <a:endParaRPr lang="ru-RU" sz="1400" dirty="0"/>
                    </a:p>
                  </a:txBody>
                  <a:tcPr/>
                </a:tc>
                <a:extLst>
                  <a:ext uri="{0D108BD9-81ED-4DB2-BD59-A6C34878D82A}">
                    <a16:rowId xmlns:a16="http://schemas.microsoft.com/office/drawing/2014/main" val="10001"/>
                  </a:ext>
                </a:extLst>
              </a:tr>
              <a:tr h="838293">
                <a:tc gridSpan="3">
                  <a:txBody>
                    <a:bodyPr/>
                    <a:lstStyle/>
                    <a:p>
                      <a:r>
                        <a:rPr lang="ru-RU" sz="2000" dirty="0" err="1">
                          <a:solidFill>
                            <a:srgbClr val="00B050"/>
                          </a:solidFill>
                        </a:rPr>
                        <a:t>Тиазолидиндионы</a:t>
                      </a:r>
                      <a:r>
                        <a:rPr lang="ru-RU" sz="2000" dirty="0">
                          <a:solidFill>
                            <a:srgbClr val="00B050"/>
                          </a:solidFill>
                        </a:rPr>
                        <a:t> агонисты ядерного рецептора </a:t>
                      </a:r>
                      <a:r>
                        <a:rPr lang="ru-RU" sz="2000" dirty="0" err="1">
                          <a:solidFill>
                            <a:srgbClr val="00B050"/>
                          </a:solidFill>
                        </a:rPr>
                        <a:t>пероксисом</a:t>
                      </a:r>
                      <a:r>
                        <a:rPr lang="ru-RU" sz="2000" dirty="0">
                          <a:solidFill>
                            <a:srgbClr val="00B050"/>
                          </a:solidFill>
                        </a:rPr>
                        <a:t> </a:t>
                      </a:r>
                      <a:r>
                        <a:rPr lang="en-US" sz="2000" dirty="0">
                          <a:solidFill>
                            <a:srgbClr val="00B050"/>
                          </a:solidFill>
                        </a:rPr>
                        <a:t>PPAR</a:t>
                      </a:r>
                      <a:r>
                        <a:rPr lang="ru-RU" sz="2000" dirty="0">
                          <a:solidFill>
                            <a:srgbClr val="00B050"/>
                          </a:solidFill>
                        </a:rPr>
                        <a:t>-гамма)</a:t>
                      </a:r>
                    </a:p>
                  </a:txBody>
                  <a:tcPr/>
                </a:tc>
                <a:tc hMerge="1">
                  <a:txBody>
                    <a:bodyPr/>
                    <a:lstStyle/>
                    <a:p>
                      <a:endParaRPr lang="ru-RU" sz="1400" dirty="0"/>
                    </a:p>
                  </a:txBody>
                  <a:tcPr/>
                </a:tc>
                <a:tc hMerge="1">
                  <a:txBody>
                    <a:bodyPr/>
                    <a:lstStyle/>
                    <a:p>
                      <a:endParaRPr lang="ru-RU" dirty="0"/>
                    </a:p>
                  </a:txBody>
                  <a:tcPr/>
                </a:tc>
                <a:tc>
                  <a:txBody>
                    <a:bodyPr/>
                    <a:lstStyle/>
                    <a:p>
                      <a:endParaRPr lang="ru-RU" dirty="0"/>
                    </a:p>
                  </a:txBody>
                  <a:tcPr/>
                </a:tc>
                <a:extLst>
                  <a:ext uri="{0D108BD9-81ED-4DB2-BD59-A6C34878D82A}">
                    <a16:rowId xmlns:a16="http://schemas.microsoft.com/office/drawing/2014/main" val="10002"/>
                  </a:ext>
                </a:extLst>
              </a:tr>
              <a:tr h="838293">
                <a:tc>
                  <a:txBody>
                    <a:bodyPr/>
                    <a:lstStyle/>
                    <a:p>
                      <a:r>
                        <a:rPr lang="ru-RU" sz="1200" dirty="0" err="1"/>
                        <a:t>пиоглитазон</a:t>
                      </a:r>
                      <a:endParaRPr lang="ru-RU" sz="1200" dirty="0"/>
                    </a:p>
                  </a:txBody>
                  <a:tcPr/>
                </a:tc>
                <a:tc>
                  <a:txBody>
                    <a:bodyPr/>
                    <a:lstStyle/>
                    <a:p>
                      <a:r>
                        <a:rPr lang="ru-RU" sz="1200" dirty="0"/>
                        <a:t>Первоначально 15-30</a:t>
                      </a:r>
                      <a:r>
                        <a:rPr lang="ru-RU" sz="1200" baseline="0" dirty="0"/>
                        <a:t> мг/</a:t>
                      </a:r>
                      <a:r>
                        <a:rPr lang="ru-RU" sz="1200" baseline="0" dirty="0" err="1"/>
                        <a:t>сут</a:t>
                      </a:r>
                      <a:r>
                        <a:rPr lang="ru-RU" sz="1200" baseline="0" dirty="0"/>
                        <a:t>. макс 45 мг в сутки на 1 прием</a:t>
                      </a:r>
                      <a:endParaRPr lang="ru-RU" sz="1200" dirty="0"/>
                    </a:p>
                  </a:txBody>
                  <a:tcPr/>
                </a:tc>
                <a:tc>
                  <a:txBody>
                    <a:bodyPr/>
                    <a:lstStyle/>
                    <a:p>
                      <a:r>
                        <a:rPr lang="ru-RU" sz="1200" dirty="0"/>
                        <a:t>Снижает </a:t>
                      </a:r>
                      <a:r>
                        <a:rPr lang="ru-RU" sz="1200" dirty="0" err="1"/>
                        <a:t>инсулинорезистентность</a:t>
                      </a:r>
                      <a:r>
                        <a:rPr lang="ru-RU" sz="1200" dirty="0"/>
                        <a:t>.</a:t>
                      </a:r>
                      <a:r>
                        <a:rPr lang="ru-RU" sz="1200" baseline="0" dirty="0"/>
                        <a:t> Используется в комбинации </a:t>
                      </a:r>
                      <a:r>
                        <a:rPr lang="ru-RU" sz="1200" baseline="0" dirty="0" err="1"/>
                        <a:t>метформином</a:t>
                      </a:r>
                      <a:r>
                        <a:rPr lang="ru-RU" sz="1200" baseline="0" dirty="0"/>
                        <a:t>, или препаратами </a:t>
                      </a:r>
                      <a:r>
                        <a:rPr lang="ru-RU" sz="1200" baseline="0" dirty="0" err="1"/>
                        <a:t>сульфанилмочевины</a:t>
                      </a:r>
                      <a:r>
                        <a:rPr lang="ru-RU" sz="1200" baseline="0" dirty="0"/>
                        <a:t>, или с инсулином</a:t>
                      </a:r>
                    </a:p>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solidFill>
                            <a:srgbClr val="FF0000"/>
                          </a:solidFill>
                        </a:rPr>
                        <a:t>Назначаются в комбинации с </a:t>
                      </a:r>
                      <a:r>
                        <a:rPr lang="ru-RU" sz="1200" dirty="0" err="1">
                          <a:solidFill>
                            <a:srgbClr val="FF0000"/>
                          </a:solidFill>
                        </a:rPr>
                        <a:t>метформином</a:t>
                      </a:r>
                      <a:endParaRPr lang="ru-RU" sz="1200" dirty="0">
                        <a:solidFill>
                          <a:srgbClr val="FF0000"/>
                        </a:solidFill>
                      </a:endParaRPr>
                    </a:p>
                    <a:p>
                      <a:r>
                        <a:rPr lang="ru-RU" sz="1200" baseline="0" dirty="0">
                          <a:solidFill>
                            <a:srgbClr val="00B050"/>
                          </a:solidFill>
                        </a:rPr>
                        <a:t>Отеки. Ухудшение симптомов СН. Увеличение масс тела, переломов у женщин</a:t>
                      </a:r>
                    </a:p>
                    <a:p>
                      <a:endParaRPr lang="ru-RU" sz="1200" dirty="0"/>
                    </a:p>
                  </a:txBody>
                  <a:tcPr/>
                </a:tc>
                <a:tc>
                  <a:txBody>
                    <a:bodyPr/>
                    <a:lstStyle/>
                    <a:p>
                      <a:r>
                        <a:rPr lang="ru-RU" sz="1200" dirty="0"/>
                        <a:t>СН, почечная </a:t>
                      </a:r>
                      <a:r>
                        <a:rPr lang="ru-RU" sz="1200" dirty="0" err="1"/>
                        <a:t>недостаточность,увеличивает</a:t>
                      </a:r>
                      <a:r>
                        <a:rPr lang="ru-RU" sz="1200" dirty="0"/>
                        <a:t> риск</a:t>
                      </a:r>
                      <a:r>
                        <a:rPr lang="ru-RU" sz="1200" baseline="0" dirty="0"/>
                        <a:t> развития рака мочевого пузыря</a:t>
                      </a:r>
                      <a:endParaRPr lang="ru-RU" sz="1200" dirty="0"/>
                    </a:p>
                  </a:txBody>
                  <a:tcPr/>
                </a:tc>
                <a:extLst>
                  <a:ext uri="{0D108BD9-81ED-4DB2-BD59-A6C34878D82A}">
                    <a16:rowId xmlns:a16="http://schemas.microsoft.com/office/drawing/2014/main" val="10003"/>
                  </a:ext>
                </a:extLst>
              </a:tr>
            </a:tbl>
          </a:graphicData>
        </a:graphic>
      </p:graphicFrame>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48</a:t>
            </a:fld>
            <a:endParaRPr lang="en-US" dirty="0"/>
          </a:p>
        </p:txBody>
      </p:sp>
    </p:spTree>
    <p:extLst>
      <p:ext uri="{BB962C8B-B14F-4D97-AF65-F5344CB8AC3E}">
        <p14:creationId xmlns:p14="http://schemas.microsoft.com/office/powerpoint/2010/main" val="7884795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3108813817"/>
              </p:ext>
            </p:extLst>
          </p:nvPr>
        </p:nvGraphicFramePr>
        <p:xfrm>
          <a:off x="0" y="320040"/>
          <a:ext cx="8686800" cy="6401434"/>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20000"/>
                    </a:ext>
                  </a:extLst>
                </a:gridCol>
                <a:gridCol w="2468882">
                  <a:extLst>
                    <a:ext uri="{9D8B030D-6E8A-4147-A177-3AD203B41FA5}">
                      <a16:colId xmlns:a16="http://schemas.microsoft.com/office/drawing/2014/main" val="20001"/>
                    </a:ext>
                  </a:extLst>
                </a:gridCol>
                <a:gridCol w="2331720">
                  <a:extLst>
                    <a:ext uri="{9D8B030D-6E8A-4147-A177-3AD203B41FA5}">
                      <a16:colId xmlns:a16="http://schemas.microsoft.com/office/drawing/2014/main" val="20002"/>
                    </a:ext>
                  </a:extLst>
                </a:gridCol>
                <a:gridCol w="2148838">
                  <a:extLst>
                    <a:ext uri="{9D8B030D-6E8A-4147-A177-3AD203B41FA5}">
                      <a16:colId xmlns:a16="http://schemas.microsoft.com/office/drawing/2014/main" val="20003"/>
                    </a:ext>
                  </a:extLst>
                </a:gridCol>
              </a:tblGrid>
              <a:tr h="800179">
                <a:tc gridSpan="2">
                  <a:txBody>
                    <a:bodyPr/>
                    <a:lstStyle/>
                    <a:p>
                      <a:r>
                        <a:rPr lang="ru-RU" dirty="0"/>
                        <a:t>Ингибиторы натрий-глюкозного </a:t>
                      </a:r>
                      <a:r>
                        <a:rPr lang="ru-RU" dirty="0" err="1"/>
                        <a:t>котранспортера</a:t>
                      </a:r>
                      <a:r>
                        <a:rPr lang="ru-RU" dirty="0"/>
                        <a:t> (иНГЛТ-2)</a:t>
                      </a:r>
                    </a:p>
                  </a:txBody>
                  <a:tcPr/>
                </a:tc>
                <a:tc hMerge="1">
                  <a:txBody>
                    <a:bodyPr/>
                    <a:lstStyle/>
                    <a:p>
                      <a:endParaRPr lang="ru-RU" dirty="0"/>
                    </a:p>
                  </a:txBody>
                  <a:tcPr/>
                </a:tc>
                <a:tc>
                  <a:txBody>
                    <a:bodyPr/>
                    <a:lstStyle/>
                    <a:p>
                      <a:endParaRPr lang="ru-RU" dirty="0"/>
                    </a:p>
                  </a:txBody>
                  <a:tcPr/>
                </a:tc>
                <a:tc>
                  <a:txBody>
                    <a:bodyPr/>
                    <a:lstStyle/>
                    <a:p>
                      <a:r>
                        <a:rPr lang="ru-RU" dirty="0"/>
                        <a:t>противопоказания</a:t>
                      </a:r>
                    </a:p>
                  </a:txBody>
                  <a:tcPr/>
                </a:tc>
                <a:extLst>
                  <a:ext uri="{0D108BD9-81ED-4DB2-BD59-A6C34878D82A}">
                    <a16:rowId xmlns:a16="http://schemas.microsoft.com/office/drawing/2014/main" val="10000"/>
                  </a:ext>
                </a:extLst>
              </a:tr>
              <a:tr h="1143113">
                <a:tc>
                  <a:txBody>
                    <a:bodyPr/>
                    <a:lstStyle/>
                    <a:p>
                      <a:r>
                        <a:rPr lang="ru-RU" sz="1600" dirty="0" err="1">
                          <a:solidFill>
                            <a:srgbClr val="00B050"/>
                          </a:solidFill>
                        </a:rPr>
                        <a:t>дапаглифлазин</a:t>
                      </a:r>
                      <a:endParaRPr lang="ru-RU" sz="1600" dirty="0">
                        <a:solidFill>
                          <a:srgbClr val="00B050"/>
                        </a:solidFill>
                      </a:endParaRPr>
                    </a:p>
                  </a:txBody>
                  <a:tcPr/>
                </a:tc>
                <a:tc>
                  <a:txBody>
                    <a:bodyPr/>
                    <a:lstStyle/>
                    <a:p>
                      <a:r>
                        <a:rPr lang="ru-RU" dirty="0"/>
                        <a:t>10 мг 1 р день. Независимо от приема пищи</a:t>
                      </a:r>
                    </a:p>
                  </a:txBody>
                  <a:tcPr/>
                </a:tc>
                <a:tc rowSpan="3">
                  <a:txBody>
                    <a:bodyPr/>
                    <a:lstStyle/>
                    <a:p>
                      <a:r>
                        <a:rPr lang="ru-RU" dirty="0"/>
                        <a:t>В качестве </a:t>
                      </a:r>
                      <a:r>
                        <a:rPr lang="ru-RU" dirty="0" err="1"/>
                        <a:t>монотерапии</a:t>
                      </a:r>
                      <a:r>
                        <a:rPr lang="ru-RU" dirty="0"/>
                        <a:t> при противопоказаниях к </a:t>
                      </a:r>
                      <a:r>
                        <a:rPr lang="ru-RU" dirty="0" err="1"/>
                        <a:t>метформину</a:t>
                      </a:r>
                      <a:endParaRPr lang="ru-RU" dirty="0"/>
                    </a:p>
                    <a:p>
                      <a:r>
                        <a:rPr lang="ru-RU" dirty="0"/>
                        <a:t>Не вызывает гипогликемии</a:t>
                      </a:r>
                    </a:p>
                    <a:p>
                      <a:r>
                        <a:rPr lang="ru-RU" dirty="0"/>
                        <a:t>Нет увеличения массы тела</a:t>
                      </a:r>
                    </a:p>
                    <a:p>
                      <a:r>
                        <a:rPr lang="ru-RU" dirty="0">
                          <a:solidFill>
                            <a:srgbClr val="FF0000"/>
                          </a:solidFill>
                        </a:rPr>
                        <a:t>Повышенный риск развития инфекции мочевыводящих путей. </a:t>
                      </a:r>
                      <a:r>
                        <a:rPr lang="ru-RU" dirty="0"/>
                        <a:t>Обезвоживание артериальная гипотензия</a:t>
                      </a:r>
                    </a:p>
                    <a:p>
                      <a:r>
                        <a:rPr lang="ru-RU" dirty="0"/>
                        <a:t>Уменьшает риск сердечнососудистых</a:t>
                      </a:r>
                      <a:r>
                        <a:rPr lang="ru-RU" baseline="0" dirty="0"/>
                        <a:t> катастроф</a:t>
                      </a:r>
                      <a:endParaRPr lang="ru-RU" dirty="0"/>
                    </a:p>
                  </a:txBody>
                  <a:tcPr/>
                </a:tc>
                <a:tc rowSpan="3">
                  <a:txBody>
                    <a:bodyPr/>
                    <a:lstStyle/>
                    <a:p>
                      <a:r>
                        <a:rPr lang="ru-RU" dirty="0"/>
                        <a:t>СКФ менее 45 (если СКФ 45-60 снижение дозы </a:t>
                      </a:r>
                      <a:r>
                        <a:rPr lang="ru-RU" dirty="0" err="1"/>
                        <a:t>эмпаглифлазина</a:t>
                      </a:r>
                      <a:r>
                        <a:rPr lang="ru-RU" dirty="0"/>
                        <a:t> до 10 мг/</a:t>
                      </a:r>
                      <a:r>
                        <a:rPr lang="ru-RU" dirty="0" err="1"/>
                        <a:t>сут</a:t>
                      </a:r>
                      <a:r>
                        <a:rPr lang="ru-RU" dirty="0"/>
                        <a:t> </a:t>
                      </a:r>
                      <a:r>
                        <a:rPr lang="ru-RU" dirty="0" err="1"/>
                        <a:t>контрольСКФ</a:t>
                      </a:r>
                      <a:r>
                        <a:rPr lang="ru-RU" dirty="0"/>
                        <a:t>)</a:t>
                      </a:r>
                    </a:p>
                    <a:p>
                      <a:r>
                        <a:rPr lang="ru-RU" dirty="0" err="1"/>
                        <a:t>Кетоацидоз</a:t>
                      </a:r>
                      <a:endParaRPr lang="ru-RU" dirty="0"/>
                    </a:p>
                    <a:p>
                      <a:r>
                        <a:rPr lang="ru-RU" dirty="0"/>
                        <a:t>Беременность</a:t>
                      </a:r>
                    </a:p>
                    <a:p>
                      <a:r>
                        <a:rPr lang="ru-RU" dirty="0"/>
                        <a:t>Синдром диабетической стопы</a:t>
                      </a:r>
                    </a:p>
                  </a:txBody>
                  <a:tcPr/>
                </a:tc>
                <a:extLst>
                  <a:ext uri="{0D108BD9-81ED-4DB2-BD59-A6C34878D82A}">
                    <a16:rowId xmlns:a16="http://schemas.microsoft.com/office/drawing/2014/main" val="10001"/>
                  </a:ext>
                </a:extLst>
              </a:tr>
              <a:tr h="1828981">
                <a:tc>
                  <a:txBody>
                    <a:bodyPr/>
                    <a:lstStyle/>
                    <a:p>
                      <a:r>
                        <a:rPr lang="ru-RU" sz="1400" dirty="0" err="1">
                          <a:solidFill>
                            <a:srgbClr val="FF0000"/>
                          </a:solidFill>
                        </a:rPr>
                        <a:t>Эмпаглифлазин</a:t>
                      </a:r>
                      <a:r>
                        <a:rPr lang="ru-RU" sz="1400" dirty="0">
                          <a:solidFill>
                            <a:srgbClr val="FF0000"/>
                          </a:solidFill>
                        </a:rPr>
                        <a:t> </a:t>
                      </a:r>
                    </a:p>
                    <a:p>
                      <a:r>
                        <a:rPr lang="ru-RU" sz="2400" dirty="0" err="1">
                          <a:solidFill>
                            <a:srgbClr val="FF0000"/>
                          </a:solidFill>
                        </a:rPr>
                        <a:t>джардинс</a:t>
                      </a:r>
                      <a:endParaRPr lang="ru-RU" sz="2400" dirty="0">
                        <a:solidFill>
                          <a:srgbClr val="FF0000"/>
                        </a:solidFill>
                      </a:endParaRPr>
                    </a:p>
                  </a:txBody>
                  <a:tcPr/>
                </a:tc>
                <a:tc>
                  <a:txBody>
                    <a:bodyPr/>
                    <a:lstStyle/>
                    <a:p>
                      <a:r>
                        <a:rPr lang="ru-RU" dirty="0"/>
                        <a:t>10 мг 1 р день. Макс 25мг  1р день</a:t>
                      </a:r>
                    </a:p>
                    <a:p>
                      <a:r>
                        <a:rPr lang="ru-RU" dirty="0"/>
                        <a:t>Независимо от приема пищи</a:t>
                      </a:r>
                    </a:p>
                    <a:p>
                      <a:endParaRPr lang="ru-RU" dirty="0"/>
                    </a:p>
                  </a:txBody>
                  <a:tcPr/>
                </a:tc>
                <a:tc vMerge="1">
                  <a:txBody>
                    <a:bodyPr/>
                    <a:lstStyle/>
                    <a:p>
                      <a:endParaRPr lang="ru-RU" dirty="0"/>
                    </a:p>
                  </a:txBody>
                  <a:tcPr>
                    <a:lnR w="12700" cmpd="sng">
                      <a:noFill/>
                    </a:lnR>
                  </a:tcPr>
                </a:tc>
                <a:tc vMerge="1">
                  <a:txBody>
                    <a:bodyPr/>
                    <a:lstStyle/>
                    <a:p>
                      <a:endParaRPr lang="ru-RU"/>
                    </a:p>
                  </a:txBody>
                  <a:tcPr/>
                </a:tc>
                <a:extLst>
                  <a:ext uri="{0D108BD9-81ED-4DB2-BD59-A6C34878D82A}">
                    <a16:rowId xmlns:a16="http://schemas.microsoft.com/office/drawing/2014/main" val="10002"/>
                  </a:ext>
                </a:extLst>
              </a:tr>
              <a:tr h="2629161">
                <a:tc>
                  <a:txBody>
                    <a:bodyPr/>
                    <a:lstStyle/>
                    <a:p>
                      <a:r>
                        <a:rPr lang="ru-RU" sz="1600" dirty="0" err="1">
                          <a:solidFill>
                            <a:srgbClr val="00B050"/>
                          </a:solidFill>
                        </a:rPr>
                        <a:t>канаглифлазин</a:t>
                      </a:r>
                      <a:endParaRPr lang="ru-RU" sz="1600" dirty="0">
                        <a:solidFill>
                          <a:srgbClr val="00B050"/>
                        </a:solidFill>
                      </a:endParaRPr>
                    </a:p>
                  </a:txBody>
                  <a:tcPr/>
                </a:tc>
                <a:tc>
                  <a:txBody>
                    <a:bodyPr/>
                    <a:lstStyle/>
                    <a:p>
                      <a:r>
                        <a:rPr lang="ru-RU" dirty="0"/>
                        <a:t>100 мг 1 р день. Макс 300мг  1р день</a:t>
                      </a:r>
                    </a:p>
                    <a:p>
                      <a:r>
                        <a:rPr lang="ru-RU" dirty="0"/>
                        <a:t>Независимо от приема пищи</a:t>
                      </a:r>
                    </a:p>
                    <a:p>
                      <a:endParaRPr lang="ru-RU" dirty="0"/>
                    </a:p>
                  </a:txBody>
                  <a:tcPr/>
                </a:tc>
                <a:tc vMerge="1">
                  <a:txBody>
                    <a:bodyPr/>
                    <a:lstStyle/>
                    <a:p>
                      <a:endParaRPr lang="ru-RU"/>
                    </a:p>
                  </a:txBody>
                  <a:tcPr/>
                </a:tc>
                <a:tc vMerge="1">
                  <a:txBody>
                    <a:bodyPr/>
                    <a:lstStyle/>
                    <a:p>
                      <a:endParaRPr lang="ru-RU" dirty="0"/>
                    </a:p>
                  </a:txBody>
                  <a:tcPr/>
                </a:tc>
                <a:extLst>
                  <a:ext uri="{0D108BD9-81ED-4DB2-BD59-A6C34878D82A}">
                    <a16:rowId xmlns:a16="http://schemas.microsoft.com/office/drawing/2014/main" val="10003"/>
                  </a:ext>
                </a:extLst>
              </a:tr>
            </a:tbl>
          </a:graphicData>
        </a:graphic>
      </p:graphicFrame>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49</a:t>
            </a:fld>
            <a:endParaRPr lang="en-US" dirty="0"/>
          </a:p>
        </p:txBody>
      </p:sp>
    </p:spTree>
    <p:extLst>
      <p:ext uri="{BB962C8B-B14F-4D97-AF65-F5344CB8AC3E}">
        <p14:creationId xmlns:p14="http://schemas.microsoft.com/office/powerpoint/2010/main" val="246460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5</a:t>
            </a:fld>
            <a:endParaRPr lang="en-US" dirty="0"/>
          </a:p>
        </p:txBody>
      </p:sp>
      <p:sp>
        <p:nvSpPr>
          <p:cNvPr id="11" name="TextBox 10"/>
          <p:cNvSpPr txBox="1"/>
          <p:nvPr/>
        </p:nvSpPr>
        <p:spPr>
          <a:xfrm>
            <a:off x="296551" y="478573"/>
            <a:ext cx="8558510" cy="4001085"/>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1200"/>
              </a:spcAft>
              <a:buClr>
                <a:srgbClr val="FF0000"/>
              </a:buClr>
            </a:pPr>
            <a:r>
              <a:rPr lang="ru-RU" sz="4000" b="1" i="0" dirty="0">
                <a:ln w="10541" cmpd="sng">
                  <a:solidFill>
                    <a:srgbClr val="7D7D7D">
                      <a:tint val="100000"/>
                      <a:shade val="100000"/>
                      <a:satMod val="110000"/>
                    </a:srgbClr>
                  </a:solidFill>
                  <a:prstDash val="solid"/>
                </a:ln>
                <a:solidFill>
                  <a:srgbClr val="0070C0"/>
                </a:solidFill>
              </a:rPr>
              <a:t>3. Другие специфические типы сахарного диабета</a:t>
            </a:r>
          </a:p>
          <a:p>
            <a:pPr>
              <a:spcAft>
                <a:spcPts val="1200"/>
              </a:spcAft>
              <a:buClr>
                <a:srgbClr val="FF0000"/>
              </a:buClr>
            </a:pPr>
            <a:r>
              <a:rPr lang="ru-RU" sz="2800" b="1" i="0" dirty="0">
                <a:ln w="10541" cmpd="sng">
                  <a:solidFill>
                    <a:srgbClr val="7D7D7D">
                      <a:tint val="100000"/>
                      <a:shade val="100000"/>
                      <a:satMod val="110000"/>
                    </a:srgbClr>
                  </a:solidFill>
                  <a:prstDash val="solid"/>
                </a:ln>
                <a:solidFill>
                  <a:schemeClr val="tx1">
                    <a:lumMod val="85000"/>
                    <a:lumOff val="15000"/>
                  </a:schemeClr>
                </a:solidFill>
              </a:rPr>
              <a:t>      </a:t>
            </a:r>
            <a:r>
              <a:rPr lang="ru-RU" sz="2000" b="1" i="0" dirty="0">
                <a:ln w="10541" cmpd="sng">
                  <a:solidFill>
                    <a:srgbClr val="7D7D7D">
                      <a:tint val="100000"/>
                      <a:shade val="100000"/>
                      <a:satMod val="110000"/>
                    </a:srgbClr>
                  </a:solidFill>
                  <a:prstDash val="solid"/>
                </a:ln>
                <a:solidFill>
                  <a:srgbClr val="FF0000"/>
                </a:solidFill>
              </a:rPr>
              <a:t>А. генетические дефекты </a:t>
            </a:r>
            <a:r>
              <a:rPr lang="ru-RU" sz="2000" b="1" i="0" dirty="0" err="1">
                <a:ln w="10541" cmpd="sng">
                  <a:solidFill>
                    <a:srgbClr val="7D7D7D">
                      <a:tint val="100000"/>
                      <a:shade val="100000"/>
                      <a:satMod val="110000"/>
                    </a:srgbClr>
                  </a:solidFill>
                  <a:prstDash val="solid"/>
                </a:ln>
                <a:solidFill>
                  <a:srgbClr val="FF0000"/>
                </a:solidFill>
              </a:rPr>
              <a:t>в-клеток</a:t>
            </a:r>
            <a:r>
              <a:rPr lang="ru-RU" sz="2000" b="1" i="0" dirty="0">
                <a:ln w="10541" cmpd="sng">
                  <a:solidFill>
                    <a:srgbClr val="7D7D7D">
                      <a:tint val="100000"/>
                      <a:shade val="100000"/>
                      <a:satMod val="110000"/>
                    </a:srgbClr>
                  </a:solidFill>
                  <a:prstDash val="solid"/>
                </a:ln>
                <a:solidFill>
                  <a:srgbClr val="FF0000"/>
                </a:solidFill>
              </a:rPr>
              <a:t> </a:t>
            </a:r>
          </a:p>
          <a:p>
            <a:pPr>
              <a:spcAft>
                <a:spcPts val="1200"/>
              </a:spcAft>
              <a:buClr>
                <a:srgbClr val="FF0000"/>
              </a:buClr>
            </a:pPr>
            <a:r>
              <a:rPr lang="en-US" sz="1800" b="1" i="0" dirty="0">
                <a:ln w="10541" cmpd="sng">
                  <a:solidFill>
                    <a:srgbClr val="7D7D7D">
                      <a:tint val="100000"/>
                      <a:shade val="100000"/>
                      <a:satMod val="110000"/>
                    </a:srgbClr>
                  </a:solidFill>
                  <a:prstDash val="solid"/>
                </a:ln>
                <a:solidFill>
                  <a:schemeClr val="tx1">
                    <a:lumMod val="85000"/>
                    <a:lumOff val="15000"/>
                  </a:schemeClr>
                </a:solidFill>
              </a:rPr>
              <a:t>MODI </a:t>
            </a:r>
            <a:r>
              <a:rPr lang="ru-RU" sz="1800" b="1" i="0" dirty="0">
                <a:ln w="10541" cmpd="sng">
                  <a:solidFill>
                    <a:srgbClr val="7D7D7D">
                      <a:tint val="100000"/>
                      <a:shade val="100000"/>
                      <a:satMod val="110000"/>
                    </a:srgbClr>
                  </a:solidFill>
                  <a:prstDash val="solid"/>
                </a:ln>
                <a:solidFill>
                  <a:schemeClr val="tx1">
                    <a:lumMod val="85000"/>
                    <a:lumOff val="15000"/>
                  </a:schemeClr>
                </a:solidFill>
              </a:rPr>
              <a:t>(МОДИ)-</a:t>
            </a:r>
            <a:r>
              <a:rPr lang="en-US" sz="1800" b="1" i="0" dirty="0">
                <a:ln w="10541" cmpd="sng">
                  <a:solidFill>
                    <a:srgbClr val="7D7D7D">
                      <a:tint val="100000"/>
                      <a:shade val="100000"/>
                      <a:satMod val="110000"/>
                    </a:srgbClr>
                  </a:solidFill>
                  <a:prstDash val="solid"/>
                </a:ln>
                <a:solidFill>
                  <a:schemeClr val="tx1">
                    <a:lumMod val="85000"/>
                    <a:lumOff val="15000"/>
                  </a:schemeClr>
                </a:solidFill>
              </a:rPr>
              <a:t>maturity-onset diabetes of the young</a:t>
            </a:r>
            <a:endParaRPr lang="ru-RU" sz="1800" b="1" i="0" dirty="0">
              <a:ln w="10541" cmpd="sng">
                <a:solidFill>
                  <a:srgbClr val="7D7D7D">
                    <a:tint val="100000"/>
                    <a:shade val="100000"/>
                    <a:satMod val="110000"/>
                  </a:srgbClr>
                </a:solidFill>
                <a:prstDash val="solid"/>
              </a:ln>
              <a:solidFill>
                <a:schemeClr val="tx1">
                  <a:lumMod val="85000"/>
                  <a:lumOff val="15000"/>
                </a:schemeClr>
              </a:solidFill>
            </a:endParaRPr>
          </a:p>
          <a:p>
            <a:pPr>
              <a:spcAft>
                <a:spcPts val="1200"/>
              </a:spcAft>
              <a:buClr>
                <a:srgbClr val="FF0000"/>
              </a:buClr>
            </a:pPr>
            <a:r>
              <a:rPr lang="ru-RU" sz="1800" b="1" i="0" dirty="0">
                <a:ln w="10541" cmpd="sng">
                  <a:solidFill>
                    <a:srgbClr val="7D7D7D">
                      <a:tint val="100000"/>
                      <a:shade val="100000"/>
                      <a:satMod val="110000"/>
                    </a:srgbClr>
                  </a:solidFill>
                  <a:prstDash val="solid"/>
                </a:ln>
                <a:solidFill>
                  <a:schemeClr val="tx1">
                    <a:lumMod val="85000"/>
                    <a:lumOff val="15000"/>
                  </a:schemeClr>
                </a:solidFill>
              </a:rPr>
              <a:t>-точечные мутации гена </a:t>
            </a:r>
            <a:r>
              <a:rPr lang="ru-RU" sz="1800" b="1" i="0" dirty="0" err="1">
                <a:ln w="10541" cmpd="sng">
                  <a:solidFill>
                    <a:srgbClr val="7D7D7D">
                      <a:tint val="100000"/>
                      <a:shade val="100000"/>
                      <a:satMod val="110000"/>
                    </a:srgbClr>
                  </a:solidFill>
                  <a:prstDash val="solid"/>
                </a:ln>
                <a:solidFill>
                  <a:schemeClr val="tx1">
                    <a:lumMod val="85000"/>
                    <a:lumOff val="15000"/>
                  </a:schemeClr>
                </a:solidFill>
              </a:rPr>
              <a:t>митохондриальной</a:t>
            </a:r>
            <a:r>
              <a:rPr lang="ru-RU" sz="1800" b="1" i="0" dirty="0">
                <a:ln w="10541" cmpd="sng">
                  <a:solidFill>
                    <a:srgbClr val="7D7D7D">
                      <a:tint val="100000"/>
                      <a:shade val="100000"/>
                      <a:satMod val="110000"/>
                    </a:srgbClr>
                  </a:solidFill>
                  <a:prstDash val="solid"/>
                </a:ln>
                <a:solidFill>
                  <a:schemeClr val="tx1">
                    <a:lumMod val="85000"/>
                    <a:lumOff val="15000"/>
                  </a:schemeClr>
                </a:solidFill>
              </a:rPr>
              <a:t> ДНК</a:t>
            </a:r>
          </a:p>
          <a:p>
            <a:pPr>
              <a:spcAft>
                <a:spcPts val="1200"/>
              </a:spcAft>
              <a:buClr>
                <a:srgbClr val="FF0000"/>
              </a:buClr>
            </a:pPr>
            <a:r>
              <a:rPr lang="ru-RU" sz="1800" b="1" i="0" dirty="0">
                <a:ln w="10541" cmpd="sng">
                  <a:solidFill>
                    <a:srgbClr val="7D7D7D">
                      <a:tint val="100000"/>
                      <a:shade val="100000"/>
                      <a:satMod val="110000"/>
                    </a:srgbClr>
                  </a:solidFill>
                  <a:prstDash val="solid"/>
                </a:ln>
                <a:solidFill>
                  <a:schemeClr val="tx1">
                    <a:lumMod val="85000"/>
                    <a:lumOff val="15000"/>
                  </a:schemeClr>
                </a:solidFill>
              </a:rPr>
              <a:t>-генетические формы нарушения конверсии </a:t>
            </a:r>
            <a:r>
              <a:rPr lang="ru-RU" sz="1800" b="1" i="0" dirty="0" err="1">
                <a:ln w="10541" cmpd="sng">
                  <a:solidFill>
                    <a:srgbClr val="7D7D7D">
                      <a:tint val="100000"/>
                      <a:shade val="100000"/>
                      <a:satMod val="110000"/>
                    </a:srgbClr>
                  </a:solidFill>
                  <a:prstDash val="solid"/>
                </a:ln>
                <a:solidFill>
                  <a:schemeClr val="tx1">
                    <a:lumMod val="85000"/>
                    <a:lumOff val="15000"/>
                  </a:schemeClr>
                </a:solidFill>
              </a:rPr>
              <a:t>проинсулина</a:t>
            </a:r>
            <a:r>
              <a:rPr lang="ru-RU" sz="1800" b="1" i="0" dirty="0">
                <a:ln w="10541" cmpd="sng">
                  <a:solidFill>
                    <a:srgbClr val="7D7D7D">
                      <a:tint val="100000"/>
                      <a:shade val="100000"/>
                      <a:satMod val="110000"/>
                    </a:srgbClr>
                  </a:solidFill>
                  <a:prstDash val="solid"/>
                </a:ln>
                <a:solidFill>
                  <a:schemeClr val="tx1">
                    <a:lumMod val="85000"/>
                    <a:lumOff val="15000"/>
                  </a:schemeClr>
                </a:solidFill>
              </a:rPr>
              <a:t> в инсулин, мутации в гене инсулина</a:t>
            </a:r>
          </a:p>
          <a:p>
            <a:pPr>
              <a:buClr>
                <a:srgbClr val="FF0000"/>
              </a:buClr>
            </a:pPr>
            <a:endParaRPr lang="ru-RU" sz="2400" b="1" i="0" dirty="0">
              <a:solidFill>
                <a:schemeClr val="tx2"/>
              </a:solidFill>
              <a:ea typeface="Arial" charset="0"/>
            </a:endParaRPr>
          </a:p>
        </p:txBody>
      </p:sp>
    </p:spTree>
    <p:extLst>
      <p:ext uri="{BB962C8B-B14F-4D97-AF65-F5344CB8AC3E}">
        <p14:creationId xmlns:p14="http://schemas.microsoft.com/office/powerpoint/2010/main" val="63603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3292410948"/>
              </p:ext>
            </p:extLst>
          </p:nvPr>
        </p:nvGraphicFramePr>
        <p:xfrm>
          <a:off x="138748" y="226378"/>
          <a:ext cx="8513764" cy="6370320"/>
        </p:xfrm>
        <a:graphic>
          <a:graphicData uri="http://schemas.openxmlformats.org/drawingml/2006/table">
            <a:tbl>
              <a:tblPr firstRow="1" bandRow="1">
                <a:tableStyleId>{5C22544A-7EE6-4342-B048-85BDC9FD1C3A}</a:tableStyleId>
              </a:tblPr>
              <a:tblGrid>
                <a:gridCol w="2128441">
                  <a:extLst>
                    <a:ext uri="{9D8B030D-6E8A-4147-A177-3AD203B41FA5}">
                      <a16:colId xmlns:a16="http://schemas.microsoft.com/office/drawing/2014/main" val="20000"/>
                    </a:ext>
                  </a:extLst>
                </a:gridCol>
                <a:gridCol w="2128441">
                  <a:extLst>
                    <a:ext uri="{9D8B030D-6E8A-4147-A177-3AD203B41FA5}">
                      <a16:colId xmlns:a16="http://schemas.microsoft.com/office/drawing/2014/main" val="20001"/>
                    </a:ext>
                  </a:extLst>
                </a:gridCol>
                <a:gridCol w="2530950">
                  <a:extLst>
                    <a:ext uri="{9D8B030D-6E8A-4147-A177-3AD203B41FA5}">
                      <a16:colId xmlns:a16="http://schemas.microsoft.com/office/drawing/2014/main" val="20002"/>
                    </a:ext>
                  </a:extLst>
                </a:gridCol>
                <a:gridCol w="1725932">
                  <a:extLst>
                    <a:ext uri="{9D8B030D-6E8A-4147-A177-3AD203B41FA5}">
                      <a16:colId xmlns:a16="http://schemas.microsoft.com/office/drawing/2014/main" val="20003"/>
                    </a:ext>
                  </a:extLst>
                </a:gridCol>
              </a:tblGrid>
              <a:tr h="505945">
                <a:tc gridSpan="2">
                  <a:txBody>
                    <a:bodyPr/>
                    <a:lstStyle/>
                    <a:p>
                      <a:r>
                        <a:rPr lang="ru-RU" sz="1400" dirty="0"/>
                        <a:t>Агонисты рецептора </a:t>
                      </a:r>
                      <a:r>
                        <a:rPr lang="ru-RU" sz="1400" dirty="0" err="1"/>
                        <a:t>глюкагоноподобного</a:t>
                      </a:r>
                      <a:r>
                        <a:rPr lang="ru-RU" sz="1400" dirty="0"/>
                        <a:t> пептида 1 (ГПП-1)</a:t>
                      </a:r>
                    </a:p>
                  </a:txBody>
                  <a:tcPr/>
                </a:tc>
                <a:tc hMerge="1">
                  <a:txBody>
                    <a:bodyPr/>
                    <a:lstStyle/>
                    <a:p>
                      <a:endParaRPr lang="ru-RU"/>
                    </a:p>
                  </a:txBody>
                  <a:tcPr/>
                </a:tc>
                <a:tc>
                  <a:txBody>
                    <a:bodyPr/>
                    <a:lstStyle/>
                    <a:p>
                      <a:endParaRPr lang="ru-RU" sz="1400" dirty="0"/>
                    </a:p>
                  </a:txBody>
                  <a:tcPr/>
                </a:tc>
                <a:tc>
                  <a:txBody>
                    <a:bodyPr/>
                    <a:lstStyle/>
                    <a:p>
                      <a:r>
                        <a:rPr lang="ru-RU" sz="1400" dirty="0"/>
                        <a:t>противопоказания</a:t>
                      </a:r>
                    </a:p>
                  </a:txBody>
                  <a:tcPr/>
                </a:tc>
                <a:extLst>
                  <a:ext uri="{0D108BD9-81ED-4DB2-BD59-A6C34878D82A}">
                    <a16:rowId xmlns:a16="http://schemas.microsoft.com/office/drawing/2014/main" val="10000"/>
                  </a:ext>
                </a:extLst>
              </a:tr>
              <a:tr h="1160696">
                <a:tc>
                  <a:txBody>
                    <a:bodyPr/>
                    <a:lstStyle/>
                    <a:p>
                      <a:r>
                        <a:rPr lang="ru-RU" dirty="0" err="1">
                          <a:solidFill>
                            <a:srgbClr val="FF0000"/>
                          </a:solidFill>
                        </a:rPr>
                        <a:t>Эксенатид</a:t>
                      </a:r>
                      <a:r>
                        <a:rPr lang="ru-RU" dirty="0">
                          <a:solidFill>
                            <a:srgbClr val="FF0000"/>
                          </a:solidFill>
                        </a:rPr>
                        <a:t> с пролонгированным высвобождением</a:t>
                      </a:r>
                    </a:p>
                  </a:txBody>
                  <a:tcPr/>
                </a:tc>
                <a:tc>
                  <a:txBody>
                    <a:bodyPr/>
                    <a:lstStyle/>
                    <a:p>
                      <a:r>
                        <a:rPr lang="ru-RU" sz="1200" dirty="0"/>
                        <a:t>Вводить п/к в бедро живот или верхнюю часть плеча 1 р в </a:t>
                      </a:r>
                      <a:r>
                        <a:rPr lang="ru-RU" sz="1200" dirty="0" err="1"/>
                        <a:t>нед</a:t>
                      </a:r>
                      <a:r>
                        <a:rPr lang="ru-RU" sz="1200" dirty="0"/>
                        <a:t>. В постоянной дозе 2мг/</a:t>
                      </a:r>
                      <a:r>
                        <a:rPr lang="ru-RU" sz="1200" dirty="0" err="1"/>
                        <a:t>нед</a:t>
                      </a:r>
                      <a:r>
                        <a:rPr lang="ru-RU" sz="1200" dirty="0"/>
                        <a:t>.</a:t>
                      </a:r>
                    </a:p>
                    <a:p>
                      <a:endParaRPr lang="ru-RU" sz="1200" dirty="0"/>
                    </a:p>
                  </a:txBody>
                  <a:tcPr/>
                </a:tc>
                <a:tc>
                  <a:txBody>
                    <a:bodyPr/>
                    <a:lstStyle/>
                    <a:p>
                      <a:r>
                        <a:rPr lang="ru-RU" sz="1200" dirty="0"/>
                        <a:t>Снижение массы тела</a:t>
                      </a:r>
                    </a:p>
                    <a:p>
                      <a:r>
                        <a:rPr lang="ru-RU" sz="1200" dirty="0"/>
                        <a:t>Риск обострения хр. Панкреатита</a:t>
                      </a:r>
                    </a:p>
                    <a:p>
                      <a:r>
                        <a:rPr lang="ru-RU" sz="1200" dirty="0"/>
                        <a:t>Ухудшение симптомом почечной недостаточности</a:t>
                      </a:r>
                    </a:p>
                  </a:txBody>
                  <a:tcPr/>
                </a:tc>
                <a:tc>
                  <a:txBody>
                    <a:bodyPr/>
                    <a:lstStyle/>
                    <a:p>
                      <a:endParaRPr lang="ru-RU" sz="1200" dirty="0"/>
                    </a:p>
                  </a:txBody>
                  <a:tcPr/>
                </a:tc>
                <a:extLst>
                  <a:ext uri="{0D108BD9-81ED-4DB2-BD59-A6C34878D82A}">
                    <a16:rowId xmlns:a16="http://schemas.microsoft.com/office/drawing/2014/main" val="10001"/>
                  </a:ext>
                </a:extLst>
              </a:tr>
              <a:tr h="1160696">
                <a:tc>
                  <a:txBody>
                    <a:bodyPr/>
                    <a:lstStyle/>
                    <a:p>
                      <a:r>
                        <a:rPr lang="ru-RU" dirty="0" err="1">
                          <a:solidFill>
                            <a:srgbClr val="FF0000"/>
                          </a:solidFill>
                        </a:rPr>
                        <a:t>эксенатид</a:t>
                      </a:r>
                      <a:endParaRPr lang="ru-RU" dirty="0">
                        <a:solidFill>
                          <a:srgbClr val="FF0000"/>
                        </a:solidFill>
                      </a:endParaRPr>
                    </a:p>
                  </a:txBody>
                  <a:tcPr/>
                </a:tc>
                <a:tc>
                  <a:txBody>
                    <a:bodyPr/>
                    <a:lstStyle/>
                    <a:p>
                      <a:r>
                        <a:rPr lang="ru-RU" sz="1200" dirty="0"/>
                        <a:t>5 мкг 2р в </a:t>
                      </a:r>
                      <a:r>
                        <a:rPr lang="ru-RU" sz="1200" dirty="0" err="1"/>
                        <a:t>теч</a:t>
                      </a:r>
                      <a:r>
                        <a:rPr lang="ru-RU" sz="1200" dirty="0"/>
                        <a:t>. Месяца. Далее 10мкг 2 р </a:t>
                      </a:r>
                      <a:r>
                        <a:rPr lang="ru-RU" sz="1200" dirty="0" err="1"/>
                        <a:t>сутвводить</a:t>
                      </a:r>
                      <a:r>
                        <a:rPr lang="ru-RU" sz="1200" dirty="0"/>
                        <a:t> подкожно</a:t>
                      </a:r>
                      <a:r>
                        <a:rPr lang="ru-RU" sz="1200" baseline="0" dirty="0"/>
                        <a:t> в бедро, живот или верхнюю часть плеча</a:t>
                      </a:r>
                      <a:endParaRPr lang="ru-RU" sz="1200" dirty="0"/>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t>Снижение массы тела</a:t>
                      </a:r>
                    </a:p>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t>Ухудшение симптомом почечной недостаточности</a:t>
                      </a:r>
                    </a:p>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t>Риск обострения хр. Панкреатита</a:t>
                      </a:r>
                    </a:p>
                    <a:p>
                      <a:endParaRPr lang="ru-RU" sz="1200" dirty="0"/>
                    </a:p>
                  </a:txBody>
                  <a:tcPr/>
                </a:tc>
                <a:tc>
                  <a:txBody>
                    <a:bodyPr/>
                    <a:lstStyle/>
                    <a:p>
                      <a:endParaRPr lang="ru-RU" sz="1200" dirty="0"/>
                    </a:p>
                  </a:txBody>
                  <a:tcPr/>
                </a:tc>
                <a:extLst>
                  <a:ext uri="{0D108BD9-81ED-4DB2-BD59-A6C34878D82A}">
                    <a16:rowId xmlns:a16="http://schemas.microsoft.com/office/drawing/2014/main" val="10002"/>
                  </a:ext>
                </a:extLst>
              </a:tr>
              <a:tr h="982128">
                <a:tc>
                  <a:txBody>
                    <a:bodyPr/>
                    <a:lstStyle/>
                    <a:p>
                      <a:r>
                        <a:rPr lang="ru-RU" dirty="0" err="1">
                          <a:solidFill>
                            <a:srgbClr val="FF0000"/>
                          </a:solidFill>
                        </a:rPr>
                        <a:t>Лираглутид</a:t>
                      </a:r>
                      <a:endParaRPr lang="ru-RU" dirty="0">
                        <a:solidFill>
                          <a:srgbClr val="FF0000"/>
                        </a:solidFill>
                      </a:endParaRPr>
                    </a:p>
                    <a:p>
                      <a:r>
                        <a:rPr lang="ru-RU" sz="2800" dirty="0" err="1">
                          <a:solidFill>
                            <a:srgbClr val="00B050"/>
                          </a:solidFill>
                        </a:rPr>
                        <a:t>виктоза</a:t>
                      </a:r>
                      <a:endParaRPr lang="ru-RU" sz="2800" dirty="0">
                        <a:solidFill>
                          <a:srgbClr val="00B050"/>
                        </a:solidFill>
                      </a:endParaRPr>
                    </a:p>
                  </a:txBody>
                  <a:tcPr/>
                </a:tc>
                <a:tc>
                  <a:txBody>
                    <a:bodyPr/>
                    <a:lstStyle/>
                    <a:p>
                      <a:r>
                        <a:rPr lang="ru-RU" sz="1200" dirty="0"/>
                        <a:t>0.6мг п/к 1 р день в теч.1 </a:t>
                      </a:r>
                      <a:r>
                        <a:rPr lang="ru-RU" sz="1200" dirty="0" err="1"/>
                        <a:t>нед</a:t>
                      </a:r>
                      <a:r>
                        <a:rPr lang="ru-RU" sz="1200" dirty="0"/>
                        <a:t>, затем 1.2 мг/</a:t>
                      </a:r>
                      <a:r>
                        <a:rPr lang="ru-RU" sz="1200" dirty="0" err="1"/>
                        <a:t>сут</a:t>
                      </a:r>
                      <a:r>
                        <a:rPr lang="ru-RU" sz="1200" baseline="0" dirty="0"/>
                        <a:t> неделю, затем 1.8 мг/</a:t>
                      </a:r>
                      <a:r>
                        <a:rPr lang="ru-RU" sz="1200" baseline="0" dirty="0" err="1"/>
                        <a:t>сут</a:t>
                      </a:r>
                      <a:endParaRPr lang="ru-RU" sz="1200" dirty="0"/>
                    </a:p>
                  </a:txBody>
                  <a:tcPr/>
                </a:tc>
                <a:tc>
                  <a:txBody>
                    <a:bodyPr/>
                    <a:lstStyle/>
                    <a:p>
                      <a:endParaRPr lang="ru-RU" sz="1200" dirty="0"/>
                    </a:p>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t>Уменьшает риск сердечнососудистых</a:t>
                      </a:r>
                      <a:r>
                        <a:rPr lang="ru-RU" sz="1200" baseline="0" dirty="0"/>
                        <a:t> катастроф</a:t>
                      </a:r>
                      <a:endParaRPr lang="ru-RU" sz="1200" dirty="0"/>
                    </a:p>
                    <a:p>
                      <a:endParaRPr lang="ru-RU" sz="1200" dirty="0"/>
                    </a:p>
                  </a:txBody>
                  <a:tcPr/>
                </a:tc>
                <a:tc>
                  <a:txBody>
                    <a:bodyPr/>
                    <a:lstStyle/>
                    <a:p>
                      <a:r>
                        <a:rPr lang="ru-RU" sz="1200" dirty="0"/>
                        <a:t>Беременность желудочно-кишечная </a:t>
                      </a:r>
                      <a:r>
                        <a:rPr lang="ru-RU" sz="1200" dirty="0" err="1"/>
                        <a:t>нейропатия</a:t>
                      </a:r>
                      <a:r>
                        <a:rPr lang="ru-RU" sz="1200" dirty="0"/>
                        <a:t>,</a:t>
                      </a:r>
                    </a:p>
                    <a:p>
                      <a:endParaRPr lang="ru-RU" sz="1200" dirty="0"/>
                    </a:p>
                  </a:txBody>
                  <a:tcPr/>
                </a:tc>
                <a:extLst>
                  <a:ext uri="{0D108BD9-81ED-4DB2-BD59-A6C34878D82A}">
                    <a16:rowId xmlns:a16="http://schemas.microsoft.com/office/drawing/2014/main" val="10003"/>
                  </a:ext>
                </a:extLst>
              </a:tr>
              <a:tr h="624990">
                <a:tc>
                  <a:txBody>
                    <a:bodyPr/>
                    <a:lstStyle/>
                    <a:p>
                      <a:r>
                        <a:rPr lang="ru-RU" dirty="0" err="1">
                          <a:solidFill>
                            <a:srgbClr val="FF0000"/>
                          </a:solidFill>
                        </a:rPr>
                        <a:t>ликсисенатид</a:t>
                      </a:r>
                      <a:endParaRPr lang="ru-RU" dirty="0">
                        <a:solidFill>
                          <a:srgbClr val="FF0000"/>
                        </a:solidFill>
                      </a:endParaRPr>
                    </a:p>
                  </a:txBody>
                  <a:tcPr/>
                </a:tc>
                <a:tc>
                  <a:txBody>
                    <a:bodyPr/>
                    <a:lstStyle/>
                    <a:p>
                      <a:r>
                        <a:rPr lang="ru-RU" sz="1200" dirty="0"/>
                        <a:t>10мкг п/к 1 р день в течение 14 дней. Затем 20 мкг/</a:t>
                      </a:r>
                      <a:r>
                        <a:rPr lang="ru-RU" sz="1200" dirty="0" err="1"/>
                        <a:t>сут</a:t>
                      </a:r>
                      <a:endParaRPr lang="ru-RU" sz="1200" dirty="0"/>
                    </a:p>
                  </a:txBody>
                  <a:tcPr/>
                </a:tc>
                <a:tc>
                  <a:txBody>
                    <a:bodyPr/>
                    <a:lstStyle/>
                    <a:p>
                      <a:endParaRPr lang="ru-RU" sz="1200" dirty="0"/>
                    </a:p>
                  </a:txBody>
                  <a:tcPr/>
                </a:tc>
                <a:tc>
                  <a:txBody>
                    <a:bodyPr/>
                    <a:lstStyle/>
                    <a:p>
                      <a:endParaRPr lang="ru-RU" sz="1200" dirty="0"/>
                    </a:p>
                  </a:txBody>
                  <a:tcPr/>
                </a:tc>
                <a:extLst>
                  <a:ext uri="{0D108BD9-81ED-4DB2-BD59-A6C34878D82A}">
                    <a16:rowId xmlns:a16="http://schemas.microsoft.com/office/drawing/2014/main" val="10004"/>
                  </a:ext>
                </a:extLst>
              </a:tr>
              <a:tr h="624990">
                <a:tc>
                  <a:txBody>
                    <a:bodyPr/>
                    <a:lstStyle/>
                    <a:p>
                      <a:r>
                        <a:rPr lang="ru-RU" dirty="0" err="1">
                          <a:solidFill>
                            <a:srgbClr val="FF0000"/>
                          </a:solidFill>
                        </a:rPr>
                        <a:t>альбиглутид</a:t>
                      </a:r>
                      <a:endParaRPr lang="ru-RU" dirty="0">
                        <a:solidFill>
                          <a:srgbClr val="FF0000"/>
                        </a:solidFill>
                      </a:endParaRPr>
                    </a:p>
                  </a:txBody>
                  <a:tcPr/>
                </a:tc>
                <a:tc>
                  <a:txBody>
                    <a:bodyPr/>
                    <a:lstStyle/>
                    <a:p>
                      <a:r>
                        <a:rPr lang="ru-RU" sz="1200" dirty="0"/>
                        <a:t>30мг 1р в </a:t>
                      </a:r>
                      <a:r>
                        <a:rPr lang="ru-RU" sz="1200" dirty="0" err="1"/>
                        <a:t>нед.п</a:t>
                      </a:r>
                      <a:r>
                        <a:rPr lang="ru-RU" sz="1200" dirty="0"/>
                        <a:t>/к.</a:t>
                      </a:r>
                      <a:r>
                        <a:rPr lang="ru-RU" sz="1200" baseline="0" dirty="0"/>
                        <a:t> при необходимости дозу увеличить до 50 мг/</a:t>
                      </a:r>
                      <a:r>
                        <a:rPr lang="ru-RU" sz="1200" baseline="0" dirty="0" err="1"/>
                        <a:t>нед</a:t>
                      </a:r>
                      <a:endParaRPr lang="ru-RU" sz="1200" dirty="0"/>
                    </a:p>
                  </a:txBody>
                  <a:tcPr/>
                </a:tc>
                <a:tc>
                  <a:txBody>
                    <a:bodyPr/>
                    <a:lstStyle/>
                    <a:p>
                      <a:endParaRPr lang="ru-RU" sz="1200" dirty="0"/>
                    </a:p>
                  </a:txBody>
                  <a:tcPr/>
                </a:tc>
                <a:tc>
                  <a:txBody>
                    <a:bodyPr/>
                    <a:lstStyle/>
                    <a:p>
                      <a:endParaRPr lang="ru-RU" sz="1200" dirty="0"/>
                    </a:p>
                  </a:txBody>
                  <a:tcPr/>
                </a:tc>
                <a:extLst>
                  <a:ext uri="{0D108BD9-81ED-4DB2-BD59-A6C34878D82A}">
                    <a16:rowId xmlns:a16="http://schemas.microsoft.com/office/drawing/2014/main" val="10005"/>
                  </a:ext>
                </a:extLst>
              </a:tr>
              <a:tr h="1160696">
                <a:tc>
                  <a:txBody>
                    <a:bodyPr/>
                    <a:lstStyle/>
                    <a:p>
                      <a:r>
                        <a:rPr lang="ru-RU" dirty="0" err="1">
                          <a:solidFill>
                            <a:srgbClr val="FF0000"/>
                          </a:solidFill>
                        </a:rPr>
                        <a:t>дулаглутид</a:t>
                      </a:r>
                      <a:endParaRPr lang="ru-RU" dirty="0">
                        <a:solidFill>
                          <a:srgbClr val="FF0000"/>
                        </a:solidFill>
                      </a:endParaRPr>
                    </a:p>
                  </a:txBody>
                  <a:tcPr/>
                </a:tc>
                <a:tc>
                  <a:txBody>
                    <a:bodyPr/>
                    <a:lstStyle/>
                    <a:p>
                      <a:r>
                        <a:rPr lang="ru-RU" sz="1200" dirty="0"/>
                        <a:t>0.75 мг 1р </a:t>
                      </a:r>
                      <a:r>
                        <a:rPr lang="ru-RU" sz="1200" dirty="0" err="1"/>
                        <a:t>нед</a:t>
                      </a:r>
                      <a:r>
                        <a:rPr lang="ru-RU" sz="1200" dirty="0"/>
                        <a:t>. ч/з 4 </a:t>
                      </a:r>
                      <a:r>
                        <a:rPr lang="ru-RU" sz="1200" dirty="0" err="1"/>
                        <a:t>нед</a:t>
                      </a:r>
                      <a:r>
                        <a:rPr lang="ru-RU" sz="1200" dirty="0"/>
                        <a:t>  1.5 мг/</a:t>
                      </a:r>
                      <a:r>
                        <a:rPr lang="ru-RU" sz="1200" dirty="0" err="1"/>
                        <a:t>нед</a:t>
                      </a:r>
                      <a:r>
                        <a:rPr lang="ru-RU" sz="1200" dirty="0"/>
                        <a:t> Вводить п/к в бедро живот или верхнюю часть плеча</a:t>
                      </a:r>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t>Снижение массы тела</a:t>
                      </a:r>
                    </a:p>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t>Ухудшение симптомом почечной недостаточности</a:t>
                      </a:r>
                    </a:p>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t>Риск обострения хр. Панкреатита</a:t>
                      </a:r>
                    </a:p>
                    <a:p>
                      <a:endParaRPr lang="ru-RU" sz="1200" dirty="0"/>
                    </a:p>
                  </a:txBody>
                  <a:tcPr/>
                </a:tc>
                <a:tc>
                  <a:txBody>
                    <a:bodyPr/>
                    <a:lstStyle/>
                    <a:p>
                      <a:r>
                        <a:rPr lang="ru-RU" sz="1200" dirty="0"/>
                        <a:t>Тяжелая почечная недостаточность</a:t>
                      </a:r>
                    </a:p>
                  </a:txBody>
                  <a:tcPr/>
                </a:tc>
                <a:extLst>
                  <a:ext uri="{0D108BD9-81ED-4DB2-BD59-A6C34878D82A}">
                    <a16:rowId xmlns:a16="http://schemas.microsoft.com/office/drawing/2014/main" val="10006"/>
                  </a:ext>
                </a:extLst>
              </a:tr>
            </a:tbl>
          </a:graphicData>
        </a:graphic>
      </p:graphicFrame>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50</a:t>
            </a:fld>
            <a:endParaRPr lang="en-US" dirty="0"/>
          </a:p>
        </p:txBody>
      </p:sp>
    </p:spTree>
    <p:extLst>
      <p:ext uri="{BB962C8B-B14F-4D97-AF65-F5344CB8AC3E}">
        <p14:creationId xmlns:p14="http://schemas.microsoft.com/office/powerpoint/2010/main" val="27956408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1589471154"/>
              </p:ext>
            </p:extLst>
          </p:nvPr>
        </p:nvGraphicFramePr>
        <p:xfrm>
          <a:off x="150178" y="263208"/>
          <a:ext cx="8582344" cy="5669280"/>
        </p:xfrm>
        <a:graphic>
          <a:graphicData uri="http://schemas.openxmlformats.org/drawingml/2006/table">
            <a:tbl>
              <a:tblPr firstRow="1" bandRow="1">
                <a:tableStyleId>{5C22544A-7EE6-4342-B048-85BDC9FD1C3A}</a:tableStyleId>
              </a:tblPr>
              <a:tblGrid>
                <a:gridCol w="2145586">
                  <a:extLst>
                    <a:ext uri="{9D8B030D-6E8A-4147-A177-3AD203B41FA5}">
                      <a16:colId xmlns:a16="http://schemas.microsoft.com/office/drawing/2014/main" val="20000"/>
                    </a:ext>
                  </a:extLst>
                </a:gridCol>
                <a:gridCol w="2145586">
                  <a:extLst>
                    <a:ext uri="{9D8B030D-6E8A-4147-A177-3AD203B41FA5}">
                      <a16:colId xmlns:a16="http://schemas.microsoft.com/office/drawing/2014/main" val="20001"/>
                    </a:ext>
                  </a:extLst>
                </a:gridCol>
                <a:gridCol w="2145586">
                  <a:extLst>
                    <a:ext uri="{9D8B030D-6E8A-4147-A177-3AD203B41FA5}">
                      <a16:colId xmlns:a16="http://schemas.microsoft.com/office/drawing/2014/main" val="20002"/>
                    </a:ext>
                  </a:extLst>
                </a:gridCol>
                <a:gridCol w="2145586">
                  <a:extLst>
                    <a:ext uri="{9D8B030D-6E8A-4147-A177-3AD203B41FA5}">
                      <a16:colId xmlns:a16="http://schemas.microsoft.com/office/drawing/2014/main" val="20003"/>
                    </a:ext>
                  </a:extLst>
                </a:gridCol>
              </a:tblGrid>
              <a:tr h="363538">
                <a:tc gridSpan="2">
                  <a:txBody>
                    <a:bodyPr/>
                    <a:lstStyle/>
                    <a:p>
                      <a:r>
                        <a:rPr lang="ru-RU" dirty="0"/>
                        <a:t>Ингибиторы </a:t>
                      </a:r>
                      <a:r>
                        <a:rPr lang="ru-RU" dirty="0" err="1"/>
                        <a:t>дипептидилпептидазы</a:t>
                      </a:r>
                      <a:r>
                        <a:rPr lang="ru-RU" dirty="0"/>
                        <a:t> 4 (ДПП-4)</a:t>
                      </a:r>
                      <a:r>
                        <a:rPr lang="ru-RU" baseline="0" dirty="0"/>
                        <a:t> (</a:t>
                      </a:r>
                      <a:r>
                        <a:rPr lang="ru-RU" baseline="0" dirty="0" err="1"/>
                        <a:t>глиптины</a:t>
                      </a:r>
                      <a:r>
                        <a:rPr lang="ru-RU" baseline="0" dirty="0"/>
                        <a:t>)</a:t>
                      </a:r>
                      <a:endParaRPr lang="ru-RU" dirty="0"/>
                    </a:p>
                  </a:txBody>
                  <a:tcPr/>
                </a:tc>
                <a:tc hMerge="1">
                  <a:txBody>
                    <a:bodyPr/>
                    <a:lstStyle/>
                    <a:p>
                      <a:endParaRPr lang="ru-RU"/>
                    </a:p>
                  </a:txBody>
                  <a:tcPr/>
                </a:tc>
                <a:tc>
                  <a:txBody>
                    <a:bodyPr/>
                    <a:lstStyle/>
                    <a:p>
                      <a:endParaRPr lang="ru-RU"/>
                    </a:p>
                  </a:txBody>
                  <a:tcPr/>
                </a:tc>
                <a:tc>
                  <a:txBody>
                    <a:bodyPr/>
                    <a:lstStyle/>
                    <a:p>
                      <a:r>
                        <a:rPr lang="ru-RU" sz="1600" dirty="0"/>
                        <a:t>противопоказания</a:t>
                      </a:r>
                    </a:p>
                  </a:txBody>
                  <a:tcPr/>
                </a:tc>
                <a:extLst>
                  <a:ext uri="{0D108BD9-81ED-4DB2-BD59-A6C34878D82A}">
                    <a16:rowId xmlns:a16="http://schemas.microsoft.com/office/drawing/2014/main" val="10000"/>
                  </a:ext>
                </a:extLst>
              </a:tr>
              <a:tr h="363538">
                <a:tc>
                  <a:txBody>
                    <a:bodyPr/>
                    <a:lstStyle/>
                    <a:p>
                      <a:r>
                        <a:rPr lang="ru-RU" dirty="0" err="1"/>
                        <a:t>линаглиптин</a:t>
                      </a:r>
                      <a:endParaRPr lang="ru-RU" dirty="0"/>
                    </a:p>
                  </a:txBody>
                  <a:tcPr/>
                </a:tc>
                <a:tc>
                  <a:txBody>
                    <a:bodyPr/>
                    <a:lstStyle/>
                    <a:p>
                      <a:r>
                        <a:rPr lang="ru-RU" dirty="0"/>
                        <a:t>5 мг</a:t>
                      </a:r>
                      <a:r>
                        <a:rPr lang="ru-RU" baseline="0" dirty="0"/>
                        <a:t> 1р </a:t>
                      </a:r>
                      <a:r>
                        <a:rPr lang="ru-RU" baseline="0" dirty="0" err="1"/>
                        <a:t>сут</a:t>
                      </a:r>
                      <a:r>
                        <a:rPr lang="ru-RU" baseline="0" dirty="0"/>
                        <a:t> в одно и то же время не зависимо от приема пищи</a:t>
                      </a:r>
                      <a:endParaRPr lang="ru-RU" dirty="0"/>
                    </a:p>
                  </a:txBody>
                  <a:tcPr/>
                </a:tc>
                <a:tc rowSpan="4">
                  <a:txBody>
                    <a:bodyPr/>
                    <a:lstStyle/>
                    <a:p>
                      <a:r>
                        <a:rPr lang="ru-RU" sz="1400" dirty="0" err="1"/>
                        <a:t>Монотерапия</a:t>
                      </a:r>
                      <a:r>
                        <a:rPr lang="ru-RU" sz="1400" dirty="0"/>
                        <a:t>. Комбинация</a:t>
                      </a:r>
                      <a:r>
                        <a:rPr lang="ru-RU" sz="1400" baseline="0" dirty="0"/>
                        <a:t> с </a:t>
                      </a:r>
                      <a:r>
                        <a:rPr lang="ru-RU" sz="1400" baseline="0" dirty="0" err="1"/>
                        <a:t>метформином</a:t>
                      </a:r>
                      <a:r>
                        <a:rPr lang="ru-RU" sz="1400" baseline="0" dirty="0"/>
                        <a:t>, с препаратами </a:t>
                      </a:r>
                      <a:r>
                        <a:rPr lang="ru-RU" sz="1400" baseline="0" dirty="0" err="1"/>
                        <a:t>сульфанилмочевины</a:t>
                      </a:r>
                      <a:r>
                        <a:rPr lang="ru-RU" sz="1400" baseline="0" dirty="0"/>
                        <a:t> или с инсулином (если возможно снижение дозы инсулина и препаратов </a:t>
                      </a:r>
                      <a:r>
                        <a:rPr lang="ru-RU" sz="1400" baseline="0" dirty="0" err="1"/>
                        <a:t>сульфанилмочевины</a:t>
                      </a:r>
                      <a:r>
                        <a:rPr lang="ru-RU" sz="1400" baseline="0" dirty="0"/>
                        <a:t> для снижения риска гипогликемии)</a:t>
                      </a:r>
                    </a:p>
                    <a:p>
                      <a:r>
                        <a:rPr lang="ru-RU" sz="1400" baseline="0" dirty="0"/>
                        <a:t>Не вызывают увеличения веса</a:t>
                      </a:r>
                    </a:p>
                    <a:p>
                      <a:r>
                        <a:rPr lang="ru-RU" sz="1400" baseline="0" dirty="0" err="1"/>
                        <a:t>Линаглиптин</a:t>
                      </a:r>
                      <a:r>
                        <a:rPr lang="ru-RU" sz="1400" baseline="0" dirty="0"/>
                        <a:t> не выводится с мочой (не требует отмены при ХПН)</a:t>
                      </a:r>
                      <a:endParaRPr lang="ru-RU" sz="1400" dirty="0"/>
                    </a:p>
                  </a:txBody>
                  <a:tcPr/>
                </a:tc>
                <a:tc rowSpan="4">
                  <a:txBody>
                    <a:bodyPr/>
                    <a:lstStyle/>
                    <a:p>
                      <a:r>
                        <a:rPr lang="ru-RU" sz="1400" dirty="0"/>
                        <a:t>Почечная недостаточность,</a:t>
                      </a:r>
                      <a:r>
                        <a:rPr lang="ru-RU" sz="1400" baseline="0" dirty="0"/>
                        <a:t> печеночная недостаточность</a:t>
                      </a:r>
                      <a:endParaRPr lang="ru-RU" sz="1400" dirty="0"/>
                    </a:p>
                  </a:txBody>
                  <a:tcPr/>
                </a:tc>
                <a:extLst>
                  <a:ext uri="{0D108BD9-81ED-4DB2-BD59-A6C34878D82A}">
                    <a16:rowId xmlns:a16="http://schemas.microsoft.com/office/drawing/2014/main" val="10001"/>
                  </a:ext>
                </a:extLst>
              </a:tr>
              <a:tr h="363538">
                <a:tc>
                  <a:txBody>
                    <a:bodyPr/>
                    <a:lstStyle/>
                    <a:p>
                      <a:r>
                        <a:rPr lang="ru-RU" dirty="0" err="1"/>
                        <a:t>саксаглиптин</a:t>
                      </a:r>
                      <a:endParaRPr lang="ru-RU" dirty="0"/>
                    </a:p>
                  </a:txBody>
                  <a:tcPr/>
                </a:tc>
                <a:tc>
                  <a:txBody>
                    <a:bodyPr/>
                    <a:lstStyle/>
                    <a:p>
                      <a:r>
                        <a:rPr lang="ru-RU" dirty="0"/>
                        <a:t>5 мг 1р </a:t>
                      </a:r>
                      <a:r>
                        <a:rPr lang="ru-RU" dirty="0" err="1"/>
                        <a:t>сут</a:t>
                      </a:r>
                      <a:endParaRPr lang="ru-RU" dirty="0"/>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0002"/>
                  </a:ext>
                </a:extLst>
              </a:tr>
              <a:tr h="363538">
                <a:tc>
                  <a:txBody>
                    <a:bodyPr/>
                    <a:lstStyle/>
                    <a:p>
                      <a:r>
                        <a:rPr lang="ru-RU" dirty="0" err="1"/>
                        <a:t>ситаглиптин</a:t>
                      </a:r>
                      <a:endParaRPr lang="ru-RU" dirty="0"/>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dirty="0"/>
                        <a:t>100 мг 1р </a:t>
                      </a:r>
                      <a:r>
                        <a:rPr lang="ru-RU" dirty="0" err="1"/>
                        <a:t>сут</a:t>
                      </a:r>
                      <a:r>
                        <a:rPr lang="ru-RU" dirty="0"/>
                        <a:t>   во время еды или     </a:t>
                      </a:r>
                      <a:r>
                        <a:rPr lang="ru-RU" baseline="0" dirty="0"/>
                        <a:t>не зависимо от приема пищи</a:t>
                      </a:r>
                      <a:endParaRPr lang="ru-RU" dirty="0"/>
                    </a:p>
                    <a:p>
                      <a:endParaRPr lang="ru-RU" dirty="0"/>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0003"/>
                  </a:ext>
                </a:extLst>
              </a:tr>
              <a:tr h="363538">
                <a:tc>
                  <a:txBody>
                    <a:bodyPr/>
                    <a:lstStyle/>
                    <a:p>
                      <a:r>
                        <a:rPr lang="ru-RU" dirty="0" err="1"/>
                        <a:t>вилдаглиптин</a:t>
                      </a:r>
                      <a:endParaRPr lang="ru-RU" dirty="0"/>
                    </a:p>
                  </a:txBody>
                  <a:tcPr/>
                </a:tc>
                <a:tc>
                  <a:txBody>
                    <a:bodyPr/>
                    <a:lstStyle/>
                    <a:p>
                      <a:r>
                        <a:rPr lang="ru-RU" dirty="0"/>
                        <a:t>50мг 2р </a:t>
                      </a:r>
                      <a:r>
                        <a:rPr lang="ru-RU" dirty="0" err="1"/>
                        <a:t>сут</a:t>
                      </a:r>
                      <a:endParaRPr lang="ru-RU" dirty="0"/>
                    </a:p>
                    <a:p>
                      <a:pPr marL="0" marR="0" indent="0" algn="l" defTabSz="895922" rtl="0" eaLnBrk="1" fontAlgn="auto" latinLnBrk="0" hangingPunct="1">
                        <a:lnSpc>
                          <a:spcPct val="100000"/>
                        </a:lnSpc>
                        <a:spcBef>
                          <a:spcPts val="0"/>
                        </a:spcBef>
                        <a:spcAft>
                          <a:spcPts val="0"/>
                        </a:spcAft>
                        <a:buClrTx/>
                        <a:buSzTx/>
                        <a:buFontTx/>
                        <a:buNone/>
                        <a:tabLst/>
                        <a:defRPr/>
                      </a:pPr>
                      <a:r>
                        <a:rPr lang="ru-RU" dirty="0"/>
                        <a:t>во время еды или     </a:t>
                      </a:r>
                      <a:r>
                        <a:rPr lang="ru-RU" baseline="0" dirty="0"/>
                        <a:t>не зависимо от приема пищи</a:t>
                      </a:r>
                      <a:endParaRPr lang="ru-RU" dirty="0"/>
                    </a:p>
                    <a:p>
                      <a:r>
                        <a:rPr lang="ru-RU" dirty="0"/>
                        <a:t>Макс 100мг/</a:t>
                      </a:r>
                      <a:r>
                        <a:rPr lang="ru-RU" dirty="0" err="1"/>
                        <a:t>сут</a:t>
                      </a:r>
                      <a:r>
                        <a:rPr lang="ru-RU" dirty="0"/>
                        <a:t> по 1таблх2р</a:t>
                      </a:r>
                    </a:p>
                  </a:txBody>
                  <a:tcPr/>
                </a:tc>
                <a:tc vMerge="1">
                  <a:txBody>
                    <a:bodyPr/>
                    <a:lstStyle/>
                    <a:p>
                      <a:endParaRPr lang="ru-RU" dirty="0"/>
                    </a:p>
                  </a:txBody>
                  <a:tcPr/>
                </a:tc>
                <a:tc vMerge="1">
                  <a:txBody>
                    <a:bodyPr/>
                    <a:lstStyle/>
                    <a:p>
                      <a:endParaRPr lang="ru-RU" dirty="0"/>
                    </a:p>
                  </a:txBody>
                  <a:tcPr/>
                </a:tc>
                <a:extLst>
                  <a:ext uri="{0D108BD9-81ED-4DB2-BD59-A6C34878D82A}">
                    <a16:rowId xmlns:a16="http://schemas.microsoft.com/office/drawing/2014/main" val="10004"/>
                  </a:ext>
                </a:extLst>
              </a:tr>
            </a:tbl>
          </a:graphicData>
        </a:graphic>
      </p:graphicFrame>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51</a:t>
            </a:fld>
            <a:endParaRPr lang="en-US" dirty="0"/>
          </a:p>
        </p:txBody>
      </p:sp>
    </p:spTree>
    <p:extLst>
      <p:ext uri="{BB962C8B-B14F-4D97-AF65-F5344CB8AC3E}">
        <p14:creationId xmlns:p14="http://schemas.microsoft.com/office/powerpoint/2010/main" val="28608653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3514923566"/>
              </p:ext>
            </p:extLst>
          </p:nvPr>
        </p:nvGraphicFramePr>
        <p:xfrm>
          <a:off x="0" y="628650"/>
          <a:ext cx="8422325" cy="6035040"/>
        </p:xfrm>
        <a:graphic>
          <a:graphicData uri="http://schemas.openxmlformats.org/drawingml/2006/table">
            <a:tbl>
              <a:tblPr firstRow="1" bandRow="1">
                <a:tableStyleId>{5C22544A-7EE6-4342-B048-85BDC9FD1C3A}</a:tableStyleId>
              </a:tblPr>
              <a:tblGrid>
                <a:gridCol w="1093465">
                  <a:extLst>
                    <a:ext uri="{9D8B030D-6E8A-4147-A177-3AD203B41FA5}">
                      <a16:colId xmlns:a16="http://schemas.microsoft.com/office/drawing/2014/main" val="20000"/>
                    </a:ext>
                  </a:extLst>
                </a:gridCol>
                <a:gridCol w="961844">
                  <a:extLst>
                    <a:ext uri="{9D8B030D-6E8A-4147-A177-3AD203B41FA5}">
                      <a16:colId xmlns:a16="http://schemas.microsoft.com/office/drawing/2014/main" val="20001"/>
                    </a:ext>
                  </a:extLst>
                </a:gridCol>
                <a:gridCol w="961844">
                  <a:extLst>
                    <a:ext uri="{9D8B030D-6E8A-4147-A177-3AD203B41FA5}">
                      <a16:colId xmlns:a16="http://schemas.microsoft.com/office/drawing/2014/main" val="20002"/>
                    </a:ext>
                  </a:extLst>
                </a:gridCol>
                <a:gridCol w="1194712">
                  <a:extLst>
                    <a:ext uri="{9D8B030D-6E8A-4147-A177-3AD203B41FA5}">
                      <a16:colId xmlns:a16="http://schemas.microsoft.com/office/drawing/2014/main" val="20003"/>
                    </a:ext>
                  </a:extLst>
                </a:gridCol>
                <a:gridCol w="2915906">
                  <a:extLst>
                    <a:ext uri="{9D8B030D-6E8A-4147-A177-3AD203B41FA5}">
                      <a16:colId xmlns:a16="http://schemas.microsoft.com/office/drawing/2014/main" val="20004"/>
                    </a:ext>
                  </a:extLst>
                </a:gridCol>
                <a:gridCol w="1294554">
                  <a:extLst>
                    <a:ext uri="{9D8B030D-6E8A-4147-A177-3AD203B41FA5}">
                      <a16:colId xmlns:a16="http://schemas.microsoft.com/office/drawing/2014/main" val="20005"/>
                    </a:ext>
                  </a:extLst>
                </a:gridCol>
              </a:tblGrid>
              <a:tr h="582930">
                <a:tc>
                  <a:txBody>
                    <a:bodyPr/>
                    <a:lstStyle/>
                    <a:p>
                      <a:endParaRPr lang="ru-RU" dirty="0"/>
                    </a:p>
                  </a:txBody>
                  <a:tcPr/>
                </a:tc>
                <a:tc>
                  <a:txBody>
                    <a:bodyPr/>
                    <a:lstStyle/>
                    <a:p>
                      <a:r>
                        <a:rPr lang="ru-RU" sz="1200" dirty="0"/>
                        <a:t>Сила гипогликемического действия</a:t>
                      </a:r>
                    </a:p>
                  </a:txBody>
                  <a:tcPr/>
                </a:tc>
                <a:tc>
                  <a:txBody>
                    <a:bodyPr/>
                    <a:lstStyle/>
                    <a:p>
                      <a:r>
                        <a:rPr lang="ru-RU" sz="1200" dirty="0"/>
                        <a:t>Влияние на инсулин в плазме</a:t>
                      </a:r>
                    </a:p>
                  </a:txBody>
                  <a:tcPr/>
                </a:tc>
                <a:tc>
                  <a:txBody>
                    <a:bodyPr/>
                    <a:lstStyle/>
                    <a:p>
                      <a:r>
                        <a:rPr lang="ru-RU" sz="1200" dirty="0"/>
                        <a:t>Риск развития гипогликемии</a:t>
                      </a:r>
                    </a:p>
                  </a:txBody>
                  <a:tcPr/>
                </a:tc>
                <a:tc>
                  <a:txBody>
                    <a:bodyPr/>
                    <a:lstStyle/>
                    <a:p>
                      <a:r>
                        <a:rPr lang="ru-RU" sz="1200" dirty="0"/>
                        <a:t>Побочные эффекты</a:t>
                      </a:r>
                    </a:p>
                  </a:txBody>
                  <a:tcPr/>
                </a:tc>
                <a:tc>
                  <a:txBody>
                    <a:bodyPr/>
                    <a:lstStyle/>
                    <a:p>
                      <a:r>
                        <a:rPr lang="ru-RU" sz="1200" dirty="0"/>
                        <a:t>Влияние на массу тела</a:t>
                      </a:r>
                    </a:p>
                  </a:txBody>
                  <a:tcPr/>
                </a:tc>
                <a:extLst>
                  <a:ext uri="{0D108BD9-81ED-4DB2-BD59-A6C34878D82A}">
                    <a16:rowId xmlns:a16="http://schemas.microsoft.com/office/drawing/2014/main" val="10000"/>
                  </a:ext>
                </a:extLst>
              </a:tr>
              <a:tr h="370840">
                <a:tc>
                  <a:txBody>
                    <a:bodyPr/>
                    <a:lstStyle/>
                    <a:p>
                      <a:r>
                        <a:rPr lang="ru-RU" sz="1200" dirty="0" err="1"/>
                        <a:t>бигуаниды</a:t>
                      </a:r>
                      <a:endParaRPr lang="ru-RU" sz="1200" dirty="0"/>
                    </a:p>
                  </a:txBody>
                  <a:tcPr/>
                </a:tc>
                <a:tc>
                  <a:txBody>
                    <a:bodyPr/>
                    <a:lstStyle/>
                    <a:p>
                      <a:pPr algn="l"/>
                      <a:r>
                        <a:rPr lang="ru-RU" sz="1200" dirty="0">
                          <a:solidFill>
                            <a:srgbClr val="FF0000"/>
                          </a:solidFill>
                        </a:rPr>
                        <a:t>+++</a:t>
                      </a:r>
                    </a:p>
                    <a:p>
                      <a:pPr algn="ctr"/>
                      <a:endParaRPr lang="ru-RU" sz="1200" dirty="0">
                        <a:solidFill>
                          <a:srgbClr val="FF0000"/>
                        </a:solidFill>
                      </a:endParaRPr>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t>Снижает</a:t>
                      </a:r>
                    </a:p>
                    <a:p>
                      <a:endParaRPr lang="ru-RU" sz="1200" dirty="0"/>
                    </a:p>
                  </a:txBody>
                  <a:tcPr/>
                </a:tc>
                <a:tc>
                  <a:txBody>
                    <a:bodyPr/>
                    <a:lstStyle/>
                    <a:p>
                      <a:r>
                        <a:rPr lang="ru-RU" sz="1200" dirty="0"/>
                        <a:t>0</a:t>
                      </a:r>
                    </a:p>
                  </a:txBody>
                  <a:tcPr/>
                </a:tc>
                <a:tc>
                  <a:txBody>
                    <a:bodyPr/>
                    <a:lstStyle/>
                    <a:p>
                      <a:r>
                        <a:rPr lang="ru-RU" sz="1200" dirty="0"/>
                        <a:t>Желудочно-кишечные расстройства, диарея</a:t>
                      </a:r>
                    </a:p>
                  </a:txBody>
                  <a:tcPr/>
                </a:tc>
                <a:tc>
                  <a:txBody>
                    <a:bodyPr/>
                    <a:lstStyle/>
                    <a:p>
                      <a:r>
                        <a:rPr lang="ru-RU" sz="1200" dirty="0">
                          <a:solidFill>
                            <a:srgbClr val="FF0000"/>
                          </a:solidFill>
                        </a:rPr>
                        <a:t>О</a:t>
                      </a:r>
                      <a:r>
                        <a:rPr lang="ru-RU" sz="1200" baseline="0" dirty="0">
                          <a:solidFill>
                            <a:srgbClr val="FF0000"/>
                          </a:solidFill>
                        </a:rPr>
                        <a:t> или снижает</a:t>
                      </a:r>
                      <a:endParaRPr lang="ru-RU" sz="1200" dirty="0">
                        <a:solidFill>
                          <a:srgbClr val="FF0000"/>
                        </a:solidFill>
                      </a:endParaRPr>
                    </a:p>
                  </a:txBody>
                  <a:tcPr/>
                </a:tc>
                <a:extLst>
                  <a:ext uri="{0D108BD9-81ED-4DB2-BD59-A6C34878D82A}">
                    <a16:rowId xmlns:a16="http://schemas.microsoft.com/office/drawing/2014/main" val="10001"/>
                  </a:ext>
                </a:extLst>
              </a:tr>
              <a:tr h="370840">
                <a:tc>
                  <a:txBody>
                    <a:bodyPr/>
                    <a:lstStyle/>
                    <a:p>
                      <a:r>
                        <a:rPr lang="ru-RU" sz="1200" dirty="0"/>
                        <a:t>Производны </a:t>
                      </a:r>
                      <a:r>
                        <a:rPr lang="ru-RU" sz="1200" dirty="0" err="1"/>
                        <a:t>сульфанилмочевины</a:t>
                      </a:r>
                      <a:endParaRPr lang="ru-RU" sz="1200" dirty="0"/>
                    </a:p>
                  </a:txBody>
                  <a:tcPr/>
                </a:tc>
                <a:tc>
                  <a:txBody>
                    <a:bodyPr/>
                    <a:lstStyle/>
                    <a:p>
                      <a:r>
                        <a:rPr lang="ru-RU" sz="1200" dirty="0">
                          <a:solidFill>
                            <a:srgbClr val="FF0000"/>
                          </a:solidFill>
                        </a:rPr>
                        <a:t>+++</a:t>
                      </a:r>
                    </a:p>
                  </a:txBody>
                  <a:tcPr/>
                </a:tc>
                <a:tc>
                  <a:txBody>
                    <a:bodyPr/>
                    <a:lstStyle/>
                    <a:p>
                      <a:r>
                        <a:rPr lang="ru-RU" sz="1200" dirty="0"/>
                        <a:t>Выраженно</a:t>
                      </a:r>
                      <a:r>
                        <a:rPr lang="ru-RU" sz="1200" baseline="0" dirty="0"/>
                        <a:t> повышает</a:t>
                      </a:r>
                      <a:endParaRPr lang="ru-RU" sz="1200" dirty="0"/>
                    </a:p>
                  </a:txBody>
                  <a:tcPr/>
                </a:tc>
                <a:tc>
                  <a:txBody>
                    <a:bodyPr/>
                    <a:lstStyle/>
                    <a:p>
                      <a:r>
                        <a:rPr lang="ru-RU" sz="1200" dirty="0"/>
                        <a:t>есть</a:t>
                      </a:r>
                    </a:p>
                  </a:txBody>
                  <a:tcPr/>
                </a:tc>
                <a:tc>
                  <a:txBody>
                    <a:bodyPr/>
                    <a:lstStyle/>
                    <a:p>
                      <a:r>
                        <a:rPr lang="ru-RU" sz="1200" dirty="0"/>
                        <a:t>Гипогликемия. Увеличение массы тела</a:t>
                      </a:r>
                    </a:p>
                  </a:txBody>
                  <a:tcPr/>
                </a:tc>
                <a:tc>
                  <a:txBody>
                    <a:bodyPr/>
                    <a:lstStyle/>
                    <a:p>
                      <a:r>
                        <a:rPr lang="ru-RU" sz="1200" dirty="0">
                          <a:solidFill>
                            <a:srgbClr val="FF0000"/>
                          </a:solidFill>
                        </a:rPr>
                        <a:t>Увеличение массы</a:t>
                      </a:r>
                    </a:p>
                  </a:txBody>
                  <a:tcPr/>
                </a:tc>
                <a:extLst>
                  <a:ext uri="{0D108BD9-81ED-4DB2-BD59-A6C34878D82A}">
                    <a16:rowId xmlns:a16="http://schemas.microsoft.com/office/drawing/2014/main" val="10002"/>
                  </a:ext>
                </a:extLst>
              </a:tr>
              <a:tr h="370840">
                <a:tc>
                  <a:txBody>
                    <a:bodyPr/>
                    <a:lstStyle/>
                    <a:p>
                      <a:r>
                        <a:rPr lang="ru-RU" sz="1200" dirty="0"/>
                        <a:t>Ингибитор а-</a:t>
                      </a:r>
                      <a:r>
                        <a:rPr lang="ru-RU" sz="1200" dirty="0" err="1"/>
                        <a:t>глюкозидазы</a:t>
                      </a:r>
                      <a:endParaRPr lang="ru-RU" sz="1200" dirty="0"/>
                    </a:p>
                  </a:txBody>
                  <a:tcPr/>
                </a:tc>
                <a:tc>
                  <a:txBody>
                    <a:bodyPr/>
                    <a:lstStyle/>
                    <a:p>
                      <a:r>
                        <a:rPr lang="ru-RU" sz="1200" dirty="0">
                          <a:solidFill>
                            <a:srgbClr val="FF0000"/>
                          </a:solidFill>
                        </a:rPr>
                        <a:t>+</a:t>
                      </a:r>
                    </a:p>
                  </a:txBody>
                  <a:tcPr/>
                </a:tc>
                <a:tc>
                  <a:txBody>
                    <a:bodyPr/>
                    <a:lstStyle/>
                    <a:p>
                      <a:r>
                        <a:rPr lang="ru-RU" sz="1200" dirty="0"/>
                        <a:t>0</a:t>
                      </a:r>
                    </a:p>
                  </a:txBody>
                  <a:tcPr/>
                </a:tc>
                <a:tc>
                  <a:txBody>
                    <a:bodyPr/>
                    <a:lstStyle/>
                    <a:p>
                      <a:r>
                        <a:rPr lang="ru-RU" sz="1200" dirty="0"/>
                        <a:t>0</a:t>
                      </a:r>
                    </a:p>
                  </a:txBody>
                  <a:tcPr/>
                </a:tc>
                <a:tc>
                  <a:txBody>
                    <a:bodyPr/>
                    <a:lstStyle/>
                    <a:p>
                      <a:r>
                        <a:rPr lang="ru-RU" sz="1200" dirty="0"/>
                        <a:t>Диарея. Вздутие живота</a:t>
                      </a:r>
                    </a:p>
                  </a:txBody>
                  <a:tcPr/>
                </a:tc>
                <a:tc>
                  <a:txBody>
                    <a:bodyPr/>
                    <a:lstStyle/>
                    <a:p>
                      <a:r>
                        <a:rPr lang="ru-RU" sz="1200" dirty="0">
                          <a:solidFill>
                            <a:srgbClr val="FF0000"/>
                          </a:solidFill>
                        </a:rPr>
                        <a:t>Снижает </a:t>
                      </a:r>
                    </a:p>
                  </a:txBody>
                  <a:tcPr/>
                </a:tc>
                <a:extLst>
                  <a:ext uri="{0D108BD9-81ED-4DB2-BD59-A6C34878D82A}">
                    <a16:rowId xmlns:a16="http://schemas.microsoft.com/office/drawing/2014/main" val="10003"/>
                  </a:ext>
                </a:extLst>
              </a:tr>
              <a:tr h="370840">
                <a:tc>
                  <a:txBody>
                    <a:bodyPr/>
                    <a:lstStyle/>
                    <a:p>
                      <a:r>
                        <a:rPr lang="ru-RU" sz="1200" dirty="0"/>
                        <a:t>Агонисты ГПП-1 рецептора</a:t>
                      </a:r>
                    </a:p>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err="1">
                          <a:solidFill>
                            <a:srgbClr val="00B050"/>
                          </a:solidFill>
                        </a:rPr>
                        <a:t>виктоза</a:t>
                      </a:r>
                      <a:r>
                        <a:rPr lang="ru-RU" sz="1200" dirty="0"/>
                        <a:t> </a:t>
                      </a:r>
                    </a:p>
                  </a:txBody>
                  <a:tcPr/>
                </a:tc>
                <a:tc>
                  <a:txBody>
                    <a:bodyPr/>
                    <a:lstStyle/>
                    <a:p>
                      <a:r>
                        <a:rPr lang="ru-RU" sz="1200" dirty="0">
                          <a:solidFill>
                            <a:srgbClr val="FF0000"/>
                          </a:solidFill>
                        </a:rPr>
                        <a:t>+++</a:t>
                      </a:r>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200" dirty="0"/>
                        <a:t>Выраженно</a:t>
                      </a:r>
                      <a:r>
                        <a:rPr lang="ru-RU" sz="1200" baseline="0" dirty="0"/>
                        <a:t> повышает</a:t>
                      </a:r>
                      <a:endParaRPr lang="ru-RU" sz="1200" dirty="0"/>
                    </a:p>
                    <a:p>
                      <a:endParaRPr lang="ru-RU" sz="1200" dirty="0"/>
                    </a:p>
                  </a:txBody>
                  <a:tcPr/>
                </a:tc>
                <a:tc>
                  <a:txBody>
                    <a:bodyPr/>
                    <a:lstStyle/>
                    <a:p>
                      <a:r>
                        <a:rPr lang="ru-RU" sz="1200" dirty="0"/>
                        <a:t>0</a:t>
                      </a:r>
                    </a:p>
                  </a:txBody>
                  <a:tcPr/>
                </a:tc>
                <a:tc>
                  <a:txBody>
                    <a:bodyPr/>
                    <a:lstStyle/>
                    <a:p>
                      <a:r>
                        <a:rPr lang="ru-RU" sz="1200" dirty="0"/>
                        <a:t>Желудочно-кишечные расстройства (тошнота, рвота)</a:t>
                      </a:r>
                    </a:p>
                  </a:txBody>
                  <a:tcPr/>
                </a:tc>
                <a:tc>
                  <a:txBody>
                    <a:bodyPr/>
                    <a:lstStyle/>
                    <a:p>
                      <a:r>
                        <a:rPr lang="ru-RU" sz="1200" dirty="0">
                          <a:solidFill>
                            <a:srgbClr val="FF0000"/>
                          </a:solidFill>
                        </a:rPr>
                        <a:t>снижает</a:t>
                      </a:r>
                    </a:p>
                  </a:txBody>
                  <a:tcPr/>
                </a:tc>
                <a:extLst>
                  <a:ext uri="{0D108BD9-81ED-4DB2-BD59-A6C34878D82A}">
                    <a16:rowId xmlns:a16="http://schemas.microsoft.com/office/drawing/2014/main" val="10004"/>
                  </a:ext>
                </a:extLst>
              </a:tr>
              <a:tr h="370840">
                <a:tc>
                  <a:txBody>
                    <a:bodyPr/>
                    <a:lstStyle/>
                    <a:p>
                      <a:r>
                        <a:rPr lang="ru-RU" sz="1200" dirty="0"/>
                        <a:t>Ингибиторы ДПП-4</a:t>
                      </a:r>
                    </a:p>
                  </a:txBody>
                  <a:tcPr/>
                </a:tc>
                <a:tc>
                  <a:txBody>
                    <a:bodyPr/>
                    <a:lstStyle/>
                    <a:p>
                      <a:r>
                        <a:rPr lang="ru-RU" sz="1200" dirty="0">
                          <a:solidFill>
                            <a:srgbClr val="FF0000"/>
                          </a:solidFill>
                        </a:rPr>
                        <a:t>+++</a:t>
                      </a:r>
                    </a:p>
                  </a:txBody>
                  <a:tcPr/>
                </a:tc>
                <a:tc>
                  <a:txBody>
                    <a:bodyPr/>
                    <a:lstStyle/>
                    <a:p>
                      <a:r>
                        <a:rPr lang="ru-RU" sz="1200" dirty="0"/>
                        <a:t>повышает</a:t>
                      </a:r>
                    </a:p>
                  </a:txBody>
                  <a:tcPr/>
                </a:tc>
                <a:tc>
                  <a:txBody>
                    <a:bodyPr/>
                    <a:lstStyle/>
                    <a:p>
                      <a:r>
                        <a:rPr lang="ru-RU" sz="1200" dirty="0"/>
                        <a:t>0</a:t>
                      </a:r>
                    </a:p>
                  </a:txBody>
                  <a:tcPr/>
                </a:tc>
                <a:tc>
                  <a:txBody>
                    <a:bodyPr/>
                    <a:lstStyle/>
                    <a:p>
                      <a:r>
                        <a:rPr lang="ru-RU" sz="1200" dirty="0"/>
                        <a:t>Крапивница, отек </a:t>
                      </a:r>
                      <a:r>
                        <a:rPr lang="ru-RU" sz="1200" dirty="0" err="1"/>
                        <a:t>Квинке</a:t>
                      </a:r>
                      <a:r>
                        <a:rPr lang="ru-RU" sz="1200" baseline="0" dirty="0"/>
                        <a:t> (редко)</a:t>
                      </a:r>
                      <a:endParaRPr lang="ru-RU" sz="1200" dirty="0"/>
                    </a:p>
                  </a:txBody>
                  <a:tcPr/>
                </a:tc>
                <a:tc>
                  <a:txBody>
                    <a:bodyPr/>
                    <a:lstStyle/>
                    <a:p>
                      <a:r>
                        <a:rPr lang="ru-RU" sz="1200" dirty="0">
                          <a:solidFill>
                            <a:srgbClr val="FF0000"/>
                          </a:solidFill>
                        </a:rPr>
                        <a:t>0</a:t>
                      </a:r>
                    </a:p>
                  </a:txBody>
                  <a:tcPr/>
                </a:tc>
                <a:extLst>
                  <a:ext uri="{0D108BD9-81ED-4DB2-BD59-A6C34878D82A}">
                    <a16:rowId xmlns:a16="http://schemas.microsoft.com/office/drawing/2014/main" val="10005"/>
                  </a:ext>
                </a:extLst>
              </a:tr>
              <a:tr h="370840">
                <a:tc>
                  <a:txBody>
                    <a:bodyPr/>
                    <a:lstStyle/>
                    <a:p>
                      <a:r>
                        <a:rPr lang="ru-RU" sz="1200" dirty="0" err="1"/>
                        <a:t>Тиазолидиндионы</a:t>
                      </a:r>
                      <a:r>
                        <a:rPr lang="ru-RU" sz="1200" dirty="0"/>
                        <a:t> (</a:t>
                      </a:r>
                      <a:r>
                        <a:rPr lang="ru-RU" sz="1200" dirty="0" err="1"/>
                        <a:t>пиоглитазон</a:t>
                      </a:r>
                      <a:r>
                        <a:rPr lang="ru-RU" sz="1200" dirty="0"/>
                        <a:t>)</a:t>
                      </a:r>
                    </a:p>
                  </a:txBody>
                  <a:tcPr/>
                </a:tc>
                <a:tc>
                  <a:txBody>
                    <a:bodyPr/>
                    <a:lstStyle/>
                    <a:p>
                      <a:r>
                        <a:rPr lang="ru-RU" sz="1200" dirty="0">
                          <a:solidFill>
                            <a:srgbClr val="FF0000"/>
                          </a:solidFill>
                        </a:rPr>
                        <a:t>++</a:t>
                      </a:r>
                    </a:p>
                  </a:txBody>
                  <a:tcPr/>
                </a:tc>
                <a:tc>
                  <a:txBody>
                    <a:bodyPr/>
                    <a:lstStyle/>
                    <a:p>
                      <a:r>
                        <a:rPr lang="ru-RU" sz="1200" dirty="0"/>
                        <a:t>снижает</a:t>
                      </a:r>
                    </a:p>
                  </a:txBody>
                  <a:tcPr/>
                </a:tc>
                <a:tc>
                  <a:txBody>
                    <a:bodyPr/>
                    <a:lstStyle/>
                    <a:p>
                      <a:r>
                        <a:rPr lang="ru-RU" sz="1200" dirty="0"/>
                        <a:t>0</a:t>
                      </a:r>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200" baseline="0" dirty="0">
                          <a:solidFill>
                            <a:srgbClr val="00B050"/>
                          </a:solidFill>
                        </a:rPr>
                        <a:t>Отеки. Ухудшение симптомов СН. Увеличение масс тела, переломов у женщин</a:t>
                      </a:r>
                    </a:p>
                    <a:p>
                      <a:endParaRPr lang="ru-RU" sz="1200" dirty="0"/>
                    </a:p>
                  </a:txBody>
                  <a:tcPr/>
                </a:tc>
                <a:tc>
                  <a:txBody>
                    <a:bodyPr/>
                    <a:lstStyle/>
                    <a:p>
                      <a:r>
                        <a:rPr lang="ru-RU" sz="1200" dirty="0">
                          <a:solidFill>
                            <a:srgbClr val="FF0000"/>
                          </a:solidFill>
                        </a:rPr>
                        <a:t>повышает</a:t>
                      </a:r>
                    </a:p>
                  </a:txBody>
                  <a:tcPr/>
                </a:tc>
                <a:extLst>
                  <a:ext uri="{0D108BD9-81ED-4DB2-BD59-A6C34878D82A}">
                    <a16:rowId xmlns:a16="http://schemas.microsoft.com/office/drawing/2014/main" val="10006"/>
                  </a:ext>
                </a:extLst>
              </a:tr>
              <a:tr h="370840">
                <a:tc>
                  <a:txBody>
                    <a:bodyPr/>
                    <a:lstStyle/>
                    <a:p>
                      <a:r>
                        <a:rPr lang="ru-RU" sz="1200" dirty="0"/>
                        <a:t>Ингибиторы НГЛТ-2</a:t>
                      </a:r>
                    </a:p>
                  </a:txBody>
                  <a:tcPr/>
                </a:tc>
                <a:tc>
                  <a:txBody>
                    <a:bodyPr/>
                    <a:lstStyle/>
                    <a:p>
                      <a:r>
                        <a:rPr lang="ru-RU" sz="1200" dirty="0">
                          <a:solidFill>
                            <a:srgbClr val="FF0000"/>
                          </a:solidFill>
                        </a:rPr>
                        <a:t>+++</a:t>
                      </a:r>
                    </a:p>
                  </a:txBody>
                  <a:tcPr/>
                </a:tc>
                <a:tc>
                  <a:txBody>
                    <a:bodyPr/>
                    <a:lstStyle/>
                    <a:p>
                      <a:r>
                        <a:rPr lang="ru-RU" sz="1200" dirty="0"/>
                        <a:t>снижает</a:t>
                      </a:r>
                    </a:p>
                  </a:txBody>
                  <a:tcPr/>
                </a:tc>
                <a:tc>
                  <a:txBody>
                    <a:bodyPr/>
                    <a:lstStyle/>
                    <a:p>
                      <a:r>
                        <a:rPr lang="ru-RU" sz="1200" dirty="0"/>
                        <a:t>0</a:t>
                      </a:r>
                    </a:p>
                  </a:txBody>
                  <a:tcPr/>
                </a:tc>
                <a:tc>
                  <a:txBody>
                    <a:bodyPr/>
                    <a:lstStyle/>
                    <a:p>
                      <a:r>
                        <a:rPr lang="ru-RU" sz="1200" dirty="0">
                          <a:solidFill>
                            <a:srgbClr val="FF0000"/>
                          </a:solidFill>
                        </a:rPr>
                        <a:t>Повышенный риск развития инфекции мочевыводящих путей.  Грибковые инфекции половых органов редко- </a:t>
                      </a:r>
                      <a:r>
                        <a:rPr lang="ru-RU" sz="1200" dirty="0" err="1">
                          <a:solidFill>
                            <a:srgbClr val="FF0000"/>
                          </a:solidFill>
                        </a:rPr>
                        <a:t>эугликемичекий</a:t>
                      </a:r>
                      <a:r>
                        <a:rPr lang="ru-RU" sz="1200" dirty="0">
                          <a:solidFill>
                            <a:srgbClr val="FF0000"/>
                          </a:solidFill>
                        </a:rPr>
                        <a:t> </a:t>
                      </a:r>
                      <a:r>
                        <a:rPr lang="ru-RU" sz="1200" dirty="0" err="1">
                          <a:solidFill>
                            <a:srgbClr val="FF0000"/>
                          </a:solidFill>
                        </a:rPr>
                        <a:t>кетоацидоз</a:t>
                      </a:r>
                      <a:endParaRPr lang="ru-RU" sz="1200" dirty="0"/>
                    </a:p>
                  </a:txBody>
                  <a:tcPr/>
                </a:tc>
                <a:tc>
                  <a:txBody>
                    <a:bodyPr/>
                    <a:lstStyle/>
                    <a:p>
                      <a:r>
                        <a:rPr lang="ru-RU" sz="1200" dirty="0">
                          <a:solidFill>
                            <a:srgbClr val="FF0000"/>
                          </a:solidFill>
                        </a:rPr>
                        <a:t>снижает</a:t>
                      </a:r>
                    </a:p>
                  </a:txBody>
                  <a:tcPr/>
                </a:tc>
                <a:extLst>
                  <a:ext uri="{0D108BD9-81ED-4DB2-BD59-A6C34878D82A}">
                    <a16:rowId xmlns:a16="http://schemas.microsoft.com/office/drawing/2014/main" val="10007"/>
                  </a:ext>
                </a:extLst>
              </a:tr>
            </a:tbl>
          </a:graphicData>
        </a:graphic>
      </p:graphicFrame>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52</a:t>
            </a:fld>
            <a:endParaRPr lang="en-US" dirty="0"/>
          </a:p>
        </p:txBody>
      </p:sp>
    </p:spTree>
    <p:extLst>
      <p:ext uri="{BB962C8B-B14F-4D97-AF65-F5344CB8AC3E}">
        <p14:creationId xmlns:p14="http://schemas.microsoft.com/office/powerpoint/2010/main" val="35335422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632136719"/>
              </p:ext>
            </p:extLst>
          </p:nvPr>
        </p:nvGraphicFramePr>
        <p:xfrm>
          <a:off x="34290" y="539750"/>
          <a:ext cx="8801100" cy="6344920"/>
        </p:xfrm>
        <a:graphic>
          <a:graphicData uri="http://schemas.openxmlformats.org/drawingml/2006/table">
            <a:tbl>
              <a:tblPr firstRow="1" bandRow="1">
                <a:tableStyleId>{5C22544A-7EE6-4342-B048-85BDC9FD1C3A}</a:tableStyleId>
              </a:tblPr>
              <a:tblGrid>
                <a:gridCol w="1291590">
                  <a:extLst>
                    <a:ext uri="{9D8B030D-6E8A-4147-A177-3AD203B41FA5}">
                      <a16:colId xmlns:a16="http://schemas.microsoft.com/office/drawing/2014/main" val="20000"/>
                    </a:ext>
                  </a:extLst>
                </a:gridCol>
                <a:gridCol w="1497330">
                  <a:extLst>
                    <a:ext uri="{9D8B030D-6E8A-4147-A177-3AD203B41FA5}">
                      <a16:colId xmlns:a16="http://schemas.microsoft.com/office/drawing/2014/main" val="20001"/>
                    </a:ext>
                  </a:extLst>
                </a:gridCol>
                <a:gridCol w="3268980">
                  <a:extLst>
                    <a:ext uri="{9D8B030D-6E8A-4147-A177-3AD203B41FA5}">
                      <a16:colId xmlns:a16="http://schemas.microsoft.com/office/drawing/2014/main" val="20002"/>
                    </a:ext>
                  </a:extLst>
                </a:gridCol>
                <a:gridCol w="2743200">
                  <a:extLst>
                    <a:ext uri="{9D8B030D-6E8A-4147-A177-3AD203B41FA5}">
                      <a16:colId xmlns:a16="http://schemas.microsoft.com/office/drawing/2014/main" val="20003"/>
                    </a:ext>
                  </a:extLst>
                </a:gridCol>
              </a:tblGrid>
              <a:tr h="370840">
                <a:tc>
                  <a:txBody>
                    <a:bodyPr/>
                    <a:lstStyle/>
                    <a:p>
                      <a:endParaRPr lang="ru-RU" dirty="0"/>
                    </a:p>
                  </a:txBody>
                  <a:tcPr/>
                </a:tc>
                <a:tc>
                  <a:txBody>
                    <a:bodyPr/>
                    <a:lstStyle/>
                    <a:p>
                      <a:r>
                        <a:rPr lang="ru-RU" sz="1400" dirty="0"/>
                        <a:t>механизм</a:t>
                      </a:r>
                    </a:p>
                  </a:txBody>
                  <a:tcPr/>
                </a:tc>
                <a:tc>
                  <a:txBody>
                    <a:bodyPr/>
                    <a:lstStyle/>
                    <a:p>
                      <a:r>
                        <a:rPr lang="ru-RU" sz="1400" dirty="0"/>
                        <a:t>эффект</a:t>
                      </a:r>
                    </a:p>
                  </a:txBody>
                  <a:tcPr/>
                </a:tc>
                <a:tc>
                  <a:txBody>
                    <a:bodyPr/>
                    <a:lstStyle/>
                    <a:p>
                      <a:r>
                        <a:rPr lang="ru-RU" sz="1400" dirty="0"/>
                        <a:t>противопоказания</a:t>
                      </a:r>
                    </a:p>
                  </a:txBody>
                  <a:tcPr/>
                </a:tc>
                <a:extLst>
                  <a:ext uri="{0D108BD9-81ED-4DB2-BD59-A6C34878D82A}">
                    <a16:rowId xmlns:a16="http://schemas.microsoft.com/office/drawing/2014/main" val="10000"/>
                  </a:ext>
                </a:extLst>
              </a:tr>
              <a:tr h="370840">
                <a:tc>
                  <a:txBody>
                    <a:bodyPr/>
                    <a:lstStyle/>
                    <a:p>
                      <a:r>
                        <a:rPr lang="ru-RU" sz="1000" dirty="0" err="1"/>
                        <a:t>бигуаниды</a:t>
                      </a:r>
                      <a:endParaRPr lang="ru-RU" sz="1000" dirty="0"/>
                    </a:p>
                  </a:txBody>
                  <a:tcPr/>
                </a:tc>
                <a:tc>
                  <a:txBody>
                    <a:bodyPr/>
                    <a:lstStyle/>
                    <a:p>
                      <a:r>
                        <a:rPr lang="ru-RU" sz="1000" dirty="0"/>
                        <a:t>Активация </a:t>
                      </a:r>
                      <a:r>
                        <a:rPr lang="ru-RU" sz="1000" dirty="0" err="1"/>
                        <a:t>киназы</a:t>
                      </a:r>
                      <a:r>
                        <a:rPr lang="ru-RU" sz="1000" dirty="0"/>
                        <a:t> АМФ</a:t>
                      </a:r>
                    </a:p>
                  </a:txBody>
                  <a:tcPr/>
                </a:tc>
                <a:tc>
                  <a:txBody>
                    <a:bodyPr/>
                    <a:lstStyle/>
                    <a:p>
                      <a:r>
                        <a:rPr lang="ru-RU" sz="1000" dirty="0"/>
                        <a:t>Уменьшение синтеза глюкозы в печени. Улучшение</a:t>
                      </a:r>
                      <a:r>
                        <a:rPr lang="ru-RU" sz="1000" baseline="0" dirty="0"/>
                        <a:t> периферической чувствительности к инсулину</a:t>
                      </a:r>
                      <a:endParaRPr lang="ru-RU" sz="1000" dirty="0"/>
                    </a:p>
                  </a:txBody>
                  <a:tcPr/>
                </a:tc>
                <a:tc>
                  <a:txBody>
                    <a:bodyPr/>
                    <a:lstStyle/>
                    <a:p>
                      <a:r>
                        <a:rPr lang="ru-RU" sz="1000" dirty="0"/>
                        <a:t>Диабетическая кома,</a:t>
                      </a:r>
                      <a:r>
                        <a:rPr lang="ru-RU" sz="1000" baseline="0" dirty="0"/>
                        <a:t> ацидоз, гипоксия. Обезвоживание алкоголизм. Беременность </a:t>
                      </a:r>
                      <a:r>
                        <a:rPr lang="ru-RU" sz="1000" dirty="0"/>
                        <a:t>сердечная и дыхательная недостаточность)ишемия органов(инсульт, прогрессирующая стенокардия, инфаркт миокарда, ишемия нижних конечностей.</a:t>
                      </a:r>
                    </a:p>
                    <a:p>
                      <a:r>
                        <a:rPr lang="ru-RU" sz="1000" dirty="0"/>
                        <a:t>СКФ менее 30 мл/мин.</a:t>
                      </a:r>
                    </a:p>
                  </a:txBody>
                  <a:tcPr/>
                </a:tc>
                <a:extLst>
                  <a:ext uri="{0D108BD9-81ED-4DB2-BD59-A6C34878D82A}">
                    <a16:rowId xmlns:a16="http://schemas.microsoft.com/office/drawing/2014/main" val="10001"/>
                  </a:ext>
                </a:extLst>
              </a:tr>
              <a:tr h="370840">
                <a:tc>
                  <a:txBody>
                    <a:bodyPr/>
                    <a:lstStyle/>
                    <a:p>
                      <a:r>
                        <a:rPr lang="ru-RU" sz="1000" dirty="0"/>
                        <a:t>Производны </a:t>
                      </a:r>
                      <a:r>
                        <a:rPr lang="ru-RU" sz="1000" dirty="0" err="1"/>
                        <a:t>сульфанилмочевины</a:t>
                      </a:r>
                      <a:endParaRPr lang="ru-RU" sz="1000" dirty="0"/>
                    </a:p>
                  </a:txBody>
                  <a:tcPr/>
                </a:tc>
                <a:tc>
                  <a:txBody>
                    <a:bodyPr/>
                    <a:lstStyle/>
                    <a:p>
                      <a:r>
                        <a:rPr lang="ru-RU" sz="1000" dirty="0"/>
                        <a:t>Закрытие АТФ-зависимых калиевых каналов в клеточной мембране в-клеток</a:t>
                      </a:r>
                    </a:p>
                  </a:txBody>
                  <a:tcPr/>
                </a:tc>
                <a:tc>
                  <a:txBody>
                    <a:bodyPr/>
                    <a:lstStyle/>
                    <a:p>
                      <a:r>
                        <a:rPr lang="ru-RU" sz="1000" dirty="0"/>
                        <a:t>Увеличение секреции инсулина</a:t>
                      </a:r>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000" dirty="0"/>
                        <a:t>Почечная, печеночная недостаточность. </a:t>
                      </a:r>
                      <a:r>
                        <a:rPr lang="ru-RU" sz="1000" dirty="0" err="1"/>
                        <a:t>Кетоацидоз</a:t>
                      </a:r>
                      <a:r>
                        <a:rPr lang="ru-RU" sz="1000" dirty="0"/>
                        <a:t>. Беременность. лактация</a:t>
                      </a:r>
                    </a:p>
                    <a:p>
                      <a:endParaRPr lang="ru-RU" sz="1000" dirty="0"/>
                    </a:p>
                  </a:txBody>
                  <a:tcPr/>
                </a:tc>
                <a:extLst>
                  <a:ext uri="{0D108BD9-81ED-4DB2-BD59-A6C34878D82A}">
                    <a16:rowId xmlns:a16="http://schemas.microsoft.com/office/drawing/2014/main" val="10002"/>
                  </a:ext>
                </a:extLst>
              </a:tr>
              <a:tr h="370840">
                <a:tc>
                  <a:txBody>
                    <a:bodyPr/>
                    <a:lstStyle/>
                    <a:p>
                      <a:r>
                        <a:rPr lang="ru-RU" sz="1000" dirty="0"/>
                        <a:t>Ингибитор а-</a:t>
                      </a:r>
                      <a:r>
                        <a:rPr lang="ru-RU" sz="1000" dirty="0" err="1"/>
                        <a:t>глюкозидазы</a:t>
                      </a:r>
                      <a:endParaRPr lang="ru-RU" sz="1000" dirty="0"/>
                    </a:p>
                  </a:txBody>
                  <a:tcPr/>
                </a:tc>
                <a:tc>
                  <a:txBody>
                    <a:bodyPr/>
                    <a:lstStyle/>
                    <a:p>
                      <a:r>
                        <a:rPr lang="ru-RU" sz="1000" dirty="0"/>
                        <a:t>Ингибирование кишечной альфа-</a:t>
                      </a:r>
                      <a:r>
                        <a:rPr lang="ru-RU" sz="1000" dirty="0" err="1"/>
                        <a:t>глюкозидазы</a:t>
                      </a:r>
                      <a:endParaRPr lang="ru-RU" sz="1000" dirty="0"/>
                    </a:p>
                  </a:txBody>
                  <a:tcPr/>
                </a:tc>
                <a:tc>
                  <a:txBody>
                    <a:bodyPr/>
                    <a:lstStyle/>
                    <a:p>
                      <a:r>
                        <a:rPr lang="ru-RU" sz="1000" dirty="0"/>
                        <a:t>Замедление переваривания сахаров в кишечника и задержка всасывания</a:t>
                      </a:r>
                    </a:p>
                  </a:txBody>
                  <a:tcPr/>
                </a:tc>
                <a:tc>
                  <a:txBody>
                    <a:bodyPr/>
                    <a:lstStyle/>
                    <a:p>
                      <a:r>
                        <a:rPr lang="ru-RU" sz="1000" dirty="0"/>
                        <a:t>Желудочно-кишечные заболевания, беременность</a:t>
                      </a:r>
                    </a:p>
                  </a:txBody>
                  <a:tcPr/>
                </a:tc>
                <a:extLst>
                  <a:ext uri="{0D108BD9-81ED-4DB2-BD59-A6C34878D82A}">
                    <a16:rowId xmlns:a16="http://schemas.microsoft.com/office/drawing/2014/main" val="10003"/>
                  </a:ext>
                </a:extLst>
              </a:tr>
              <a:tr h="370840">
                <a:tc>
                  <a:txBody>
                    <a:bodyPr/>
                    <a:lstStyle/>
                    <a:p>
                      <a:r>
                        <a:rPr lang="ru-RU" sz="1000" dirty="0"/>
                        <a:t>Агонисты ГПП-1 рецептора</a:t>
                      </a:r>
                    </a:p>
                    <a:p>
                      <a:pPr marL="0" marR="0" indent="0" algn="l" defTabSz="895922" rtl="0" eaLnBrk="1" fontAlgn="auto" latinLnBrk="0" hangingPunct="1">
                        <a:lnSpc>
                          <a:spcPct val="100000"/>
                        </a:lnSpc>
                        <a:spcBef>
                          <a:spcPts val="0"/>
                        </a:spcBef>
                        <a:spcAft>
                          <a:spcPts val="0"/>
                        </a:spcAft>
                        <a:buClrTx/>
                        <a:buSzTx/>
                        <a:buFontTx/>
                        <a:buNone/>
                        <a:tabLst/>
                        <a:defRPr/>
                      </a:pPr>
                      <a:r>
                        <a:rPr lang="ru-RU" sz="1000" dirty="0" err="1">
                          <a:solidFill>
                            <a:srgbClr val="00B050"/>
                          </a:solidFill>
                        </a:rPr>
                        <a:t>виктоза</a:t>
                      </a:r>
                      <a:r>
                        <a:rPr lang="ru-RU" sz="1000" dirty="0"/>
                        <a:t> </a:t>
                      </a:r>
                    </a:p>
                  </a:txBody>
                  <a:tcPr/>
                </a:tc>
                <a:tc>
                  <a:txBody>
                    <a:bodyPr/>
                    <a:lstStyle/>
                    <a:p>
                      <a:r>
                        <a:rPr lang="ru-RU" sz="1000" dirty="0"/>
                        <a:t>Стимуляция рецепторов ГПП-1</a:t>
                      </a:r>
                    </a:p>
                  </a:txBody>
                  <a:tcPr/>
                </a:tc>
                <a:tc>
                  <a:txBody>
                    <a:bodyPr/>
                    <a:lstStyle/>
                    <a:p>
                      <a:r>
                        <a:rPr lang="ru-RU" sz="1000" dirty="0" err="1"/>
                        <a:t>Глюкозозависимое</a:t>
                      </a:r>
                      <a:r>
                        <a:rPr lang="ru-RU" sz="1000" baseline="0" dirty="0"/>
                        <a:t> увеличение секреции инсулина, </a:t>
                      </a:r>
                      <a:r>
                        <a:rPr lang="ru-RU" sz="1000" baseline="0" dirty="0" err="1"/>
                        <a:t>глюкозо</a:t>
                      </a:r>
                      <a:r>
                        <a:rPr lang="ru-RU" sz="1000" baseline="0" dirty="0"/>
                        <a:t>-зависимое снижение секреции глюкагона и уменьшение продукции глюкозы печенью. Снижение массы тела</a:t>
                      </a:r>
                      <a:endParaRPr lang="ru-RU" sz="1000" dirty="0"/>
                    </a:p>
                  </a:txBody>
                  <a:tcPr/>
                </a:tc>
                <a:tc>
                  <a:txBody>
                    <a:bodyPr/>
                    <a:lstStyle/>
                    <a:p>
                      <a:r>
                        <a:rPr lang="ru-RU" sz="1000" dirty="0"/>
                        <a:t>Беременность желудочно-кишечная </a:t>
                      </a:r>
                      <a:r>
                        <a:rPr lang="ru-RU" sz="1000" dirty="0" err="1"/>
                        <a:t>нейропатия</a:t>
                      </a:r>
                      <a:r>
                        <a:rPr lang="ru-RU" sz="1000" dirty="0"/>
                        <a:t>,</a:t>
                      </a:r>
                    </a:p>
                    <a:p>
                      <a:r>
                        <a:rPr lang="ru-RU" sz="1000" dirty="0"/>
                        <a:t>Отсутствие резерва в-клеток</a:t>
                      </a:r>
                    </a:p>
                    <a:p>
                      <a:endParaRPr lang="ru-RU" sz="1000" dirty="0"/>
                    </a:p>
                  </a:txBody>
                  <a:tcPr/>
                </a:tc>
                <a:extLst>
                  <a:ext uri="{0D108BD9-81ED-4DB2-BD59-A6C34878D82A}">
                    <a16:rowId xmlns:a16="http://schemas.microsoft.com/office/drawing/2014/main" val="10004"/>
                  </a:ext>
                </a:extLst>
              </a:tr>
              <a:tr h="370840">
                <a:tc>
                  <a:txBody>
                    <a:bodyPr/>
                    <a:lstStyle/>
                    <a:p>
                      <a:r>
                        <a:rPr lang="ru-RU" sz="1000" dirty="0"/>
                        <a:t>Ингибиторы ДПП-4</a:t>
                      </a:r>
                    </a:p>
                  </a:txBody>
                  <a:tcPr/>
                </a:tc>
                <a:tc>
                  <a:txBody>
                    <a:bodyPr/>
                    <a:lstStyle/>
                    <a:p>
                      <a:r>
                        <a:rPr lang="ru-RU" sz="1000" dirty="0"/>
                        <a:t>Ингибирование активности ДПП-4 и увеличение концентрации ГПП-1 и ГИП после еды</a:t>
                      </a:r>
                    </a:p>
                  </a:txBody>
                  <a:tcPr/>
                </a:tc>
                <a:tc>
                  <a:txBody>
                    <a:bodyPr/>
                    <a:lstStyle/>
                    <a:p>
                      <a:r>
                        <a:rPr lang="ru-RU" sz="1000" dirty="0" err="1"/>
                        <a:t>Глюкозозависимое</a:t>
                      </a:r>
                      <a:r>
                        <a:rPr lang="ru-RU" sz="1000" dirty="0"/>
                        <a:t> увеличение концентрации инсулина</a:t>
                      </a:r>
                    </a:p>
                  </a:txBody>
                  <a:tcPr/>
                </a:tc>
                <a:tc>
                  <a:txBody>
                    <a:bodyPr/>
                    <a:lstStyle/>
                    <a:p>
                      <a:r>
                        <a:rPr lang="ru-RU" sz="1000" dirty="0"/>
                        <a:t>Почечная и печеночная  недостаточность</a:t>
                      </a:r>
                    </a:p>
                  </a:txBody>
                  <a:tcPr/>
                </a:tc>
                <a:extLst>
                  <a:ext uri="{0D108BD9-81ED-4DB2-BD59-A6C34878D82A}">
                    <a16:rowId xmlns:a16="http://schemas.microsoft.com/office/drawing/2014/main" val="10005"/>
                  </a:ext>
                </a:extLst>
              </a:tr>
              <a:tr h="370840">
                <a:tc>
                  <a:txBody>
                    <a:bodyPr/>
                    <a:lstStyle/>
                    <a:p>
                      <a:r>
                        <a:rPr lang="ru-RU" sz="1000" dirty="0" err="1"/>
                        <a:t>Тиазолидиндио-ны</a:t>
                      </a:r>
                      <a:r>
                        <a:rPr lang="ru-RU" sz="1000" dirty="0"/>
                        <a:t> (</a:t>
                      </a:r>
                      <a:r>
                        <a:rPr lang="ru-RU" sz="1000" dirty="0" err="1"/>
                        <a:t>пиоглитазон</a:t>
                      </a:r>
                      <a:r>
                        <a:rPr lang="ru-RU" sz="1000" dirty="0"/>
                        <a:t>)</a:t>
                      </a:r>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000" dirty="0"/>
                        <a:t>Стимуляция специфических ядерных рецепторов </a:t>
                      </a:r>
                      <a:r>
                        <a:rPr lang="ru-RU" sz="1000" dirty="0" err="1">
                          <a:solidFill>
                            <a:srgbClr val="00B050"/>
                          </a:solidFill>
                        </a:rPr>
                        <a:t>пероксисом</a:t>
                      </a:r>
                      <a:r>
                        <a:rPr lang="ru-RU" sz="1000" dirty="0">
                          <a:solidFill>
                            <a:srgbClr val="00B050"/>
                          </a:solidFill>
                        </a:rPr>
                        <a:t> </a:t>
                      </a:r>
                      <a:r>
                        <a:rPr lang="en-US" sz="1000" dirty="0">
                          <a:solidFill>
                            <a:srgbClr val="00B050"/>
                          </a:solidFill>
                        </a:rPr>
                        <a:t>PPAR</a:t>
                      </a:r>
                      <a:r>
                        <a:rPr lang="ru-RU" sz="1000" dirty="0">
                          <a:solidFill>
                            <a:srgbClr val="00B050"/>
                          </a:solidFill>
                        </a:rPr>
                        <a:t>-гамма)</a:t>
                      </a:r>
                    </a:p>
                    <a:p>
                      <a:endParaRPr lang="ru-RU" sz="1000" dirty="0"/>
                    </a:p>
                  </a:txBody>
                  <a:tcPr/>
                </a:tc>
                <a:tc>
                  <a:txBody>
                    <a:bodyPr/>
                    <a:lstStyle/>
                    <a:p>
                      <a:r>
                        <a:rPr lang="ru-RU" sz="1000" dirty="0"/>
                        <a:t>Повышение чувствительности тканей к инсулину</a:t>
                      </a:r>
                    </a:p>
                    <a:p>
                      <a:r>
                        <a:rPr lang="ru-RU" sz="1000" dirty="0"/>
                        <a:t>Снижение продукции глюкозы печенью</a:t>
                      </a:r>
                    </a:p>
                  </a:txBody>
                  <a:tcPr/>
                </a:tc>
                <a:tc>
                  <a:txBody>
                    <a:bodyPr/>
                    <a:lstStyle/>
                    <a:p>
                      <a:r>
                        <a:rPr lang="ru-RU" sz="1000" dirty="0"/>
                        <a:t>СН, почечная недостаточность,</a:t>
                      </a:r>
                      <a:r>
                        <a:rPr lang="ru-RU" sz="1000" baseline="0" dirty="0"/>
                        <a:t> рак мочевого пузыря, или гематурия различного генеза, беременность</a:t>
                      </a:r>
                      <a:endParaRPr lang="ru-RU" sz="1000" dirty="0"/>
                    </a:p>
                  </a:txBody>
                  <a:tcPr/>
                </a:tc>
                <a:extLst>
                  <a:ext uri="{0D108BD9-81ED-4DB2-BD59-A6C34878D82A}">
                    <a16:rowId xmlns:a16="http://schemas.microsoft.com/office/drawing/2014/main" val="10006"/>
                  </a:ext>
                </a:extLst>
              </a:tr>
              <a:tr h="801052">
                <a:tc>
                  <a:txBody>
                    <a:bodyPr/>
                    <a:lstStyle/>
                    <a:p>
                      <a:r>
                        <a:rPr lang="ru-RU" sz="1000" dirty="0"/>
                        <a:t>Ингибиторы НГЛТ-2</a:t>
                      </a:r>
                    </a:p>
                    <a:p>
                      <a:r>
                        <a:rPr lang="ru-RU" sz="1000" dirty="0" err="1"/>
                        <a:t>джардинс</a:t>
                      </a:r>
                      <a:endParaRPr lang="ru-RU" sz="1000" dirty="0"/>
                    </a:p>
                  </a:txBody>
                  <a:tcPr/>
                </a:tc>
                <a:tc>
                  <a:txBody>
                    <a:bodyPr/>
                    <a:lstStyle/>
                    <a:p>
                      <a:r>
                        <a:rPr lang="ru-RU" sz="1000" dirty="0"/>
                        <a:t>Селективное ингибирование </a:t>
                      </a:r>
                      <a:r>
                        <a:rPr lang="ru-RU" sz="1000" dirty="0" err="1"/>
                        <a:t>натрийзависимого</a:t>
                      </a:r>
                      <a:r>
                        <a:rPr lang="ru-RU" sz="1000" dirty="0"/>
                        <a:t> </a:t>
                      </a:r>
                      <a:r>
                        <a:rPr lang="ru-RU" sz="1000" dirty="0" err="1"/>
                        <a:t>котранспортера</a:t>
                      </a:r>
                      <a:r>
                        <a:rPr lang="ru-RU" sz="1000" dirty="0"/>
                        <a:t> глюкозы 2 типа</a:t>
                      </a:r>
                    </a:p>
                  </a:txBody>
                  <a:tcPr/>
                </a:tc>
                <a:tc>
                  <a:txBody>
                    <a:bodyPr/>
                    <a:lstStyle/>
                    <a:p>
                      <a:r>
                        <a:rPr lang="ru-RU" sz="1000" dirty="0"/>
                        <a:t>Стимуляция </a:t>
                      </a:r>
                      <a:r>
                        <a:rPr lang="ru-RU" sz="1000" dirty="0" err="1"/>
                        <a:t>глюкозурии</a:t>
                      </a:r>
                      <a:r>
                        <a:rPr lang="ru-RU" sz="1000" dirty="0"/>
                        <a:t> путем блокирования </a:t>
                      </a:r>
                      <a:r>
                        <a:rPr lang="ru-RU" sz="1000" dirty="0" err="1"/>
                        <a:t>реабсорбции</a:t>
                      </a:r>
                      <a:r>
                        <a:rPr lang="ru-RU" sz="1000" dirty="0"/>
                        <a:t> глюкозы из первичной мочи</a:t>
                      </a:r>
                    </a:p>
                  </a:txBody>
                  <a:tcPr/>
                </a:tc>
                <a:tc>
                  <a:txBody>
                    <a:bodyPr/>
                    <a:lstStyle/>
                    <a:p>
                      <a:r>
                        <a:rPr lang="ru-RU" sz="1000" dirty="0"/>
                        <a:t>Почечная недостаточность</a:t>
                      </a:r>
                      <a:r>
                        <a:rPr lang="ru-RU" sz="1000" baseline="0" dirty="0"/>
                        <a:t>, беременность, синдром диабетической стопы</a:t>
                      </a:r>
                      <a:endParaRPr lang="ru-RU" sz="1000" dirty="0"/>
                    </a:p>
                  </a:txBody>
                  <a:tcPr/>
                </a:tc>
                <a:extLst>
                  <a:ext uri="{0D108BD9-81ED-4DB2-BD59-A6C34878D82A}">
                    <a16:rowId xmlns:a16="http://schemas.microsoft.com/office/drawing/2014/main" val="10007"/>
                  </a:ext>
                </a:extLst>
              </a:tr>
            </a:tbl>
          </a:graphicData>
        </a:graphic>
      </p:graphicFrame>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53</a:t>
            </a:fld>
            <a:endParaRPr lang="en-US" dirty="0"/>
          </a:p>
        </p:txBody>
      </p:sp>
    </p:spTree>
    <p:extLst>
      <p:ext uri="{BB962C8B-B14F-4D97-AF65-F5344CB8AC3E}">
        <p14:creationId xmlns:p14="http://schemas.microsoft.com/office/powerpoint/2010/main" val="30121730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320040" y="0"/>
            <a:ext cx="7943850" cy="6400800"/>
          </a:xfrm>
        </p:spPr>
        <p:txBody>
          <a:bodyPr/>
          <a:lstStyle/>
          <a:p>
            <a:r>
              <a:rPr lang="ru-RU" dirty="0">
                <a:solidFill>
                  <a:srgbClr val="FF0000"/>
                </a:solidFill>
              </a:rPr>
              <a:t>Лечение сахарного диабета</a:t>
            </a:r>
          </a:p>
          <a:p>
            <a:endParaRPr lang="ru-RU" dirty="0">
              <a:solidFill>
                <a:srgbClr val="FF0000"/>
              </a:solidFill>
            </a:endParaRPr>
          </a:p>
        </p:txBody>
      </p:sp>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54</a:t>
            </a:fld>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163536283"/>
              </p:ext>
            </p:extLst>
          </p:nvPr>
        </p:nvGraphicFramePr>
        <p:xfrm>
          <a:off x="217170" y="548640"/>
          <a:ext cx="8675370" cy="5897880"/>
        </p:xfrm>
        <a:graphic>
          <a:graphicData uri="http://schemas.openxmlformats.org/drawingml/2006/table">
            <a:tbl>
              <a:tblPr firstRow="1" bandRow="1">
                <a:tableStyleId>{5C22544A-7EE6-4342-B048-85BDC9FD1C3A}</a:tableStyleId>
              </a:tblPr>
              <a:tblGrid>
                <a:gridCol w="1428750">
                  <a:extLst>
                    <a:ext uri="{9D8B030D-6E8A-4147-A177-3AD203B41FA5}">
                      <a16:colId xmlns:a16="http://schemas.microsoft.com/office/drawing/2014/main" val="20000"/>
                    </a:ext>
                  </a:extLst>
                </a:gridCol>
                <a:gridCol w="2080260">
                  <a:extLst>
                    <a:ext uri="{9D8B030D-6E8A-4147-A177-3AD203B41FA5}">
                      <a16:colId xmlns:a16="http://schemas.microsoft.com/office/drawing/2014/main" val="20001"/>
                    </a:ext>
                  </a:extLst>
                </a:gridCol>
                <a:gridCol w="5166360">
                  <a:extLst>
                    <a:ext uri="{9D8B030D-6E8A-4147-A177-3AD203B41FA5}">
                      <a16:colId xmlns:a16="http://schemas.microsoft.com/office/drawing/2014/main" val="20002"/>
                    </a:ext>
                  </a:extLst>
                </a:gridCol>
              </a:tblGrid>
              <a:tr h="1040130">
                <a:tc>
                  <a:txBody>
                    <a:bodyPr/>
                    <a:lstStyle/>
                    <a:p>
                      <a:r>
                        <a:rPr lang="ru-RU" sz="1400" dirty="0"/>
                        <a:t>1 этап</a:t>
                      </a:r>
                    </a:p>
                  </a:txBody>
                  <a:tcPr/>
                </a:tc>
                <a:tc>
                  <a:txBody>
                    <a:bodyPr/>
                    <a:lstStyle/>
                    <a:p>
                      <a:endParaRPr lang="ru-RU" sz="1400" dirty="0"/>
                    </a:p>
                  </a:txBody>
                  <a:tcPr/>
                </a:tc>
                <a:tc>
                  <a:txBody>
                    <a:bodyPr/>
                    <a:lstStyle/>
                    <a:p>
                      <a:r>
                        <a:rPr lang="ru-RU" sz="1400" dirty="0"/>
                        <a:t>Изменение</a:t>
                      </a:r>
                      <a:r>
                        <a:rPr lang="ru-RU" sz="1400" baseline="0" dirty="0"/>
                        <a:t> образа жизни (диета, физические нагрузки)+</a:t>
                      </a:r>
                      <a:r>
                        <a:rPr lang="ru-RU" sz="1400" baseline="0" dirty="0" err="1"/>
                        <a:t>метформин</a:t>
                      </a:r>
                      <a:r>
                        <a:rPr lang="ru-RU" sz="1400" baseline="0" dirty="0"/>
                        <a:t>, если противопоказан производные </a:t>
                      </a:r>
                      <a:r>
                        <a:rPr lang="ru-RU" sz="1400" baseline="0" dirty="0" err="1"/>
                        <a:t>сульфанилмочевины</a:t>
                      </a:r>
                      <a:r>
                        <a:rPr lang="ru-RU" sz="1400" baseline="0" dirty="0"/>
                        <a:t> или ингибитор ДПП-4 , или НГЛТ-2, или </a:t>
                      </a:r>
                      <a:r>
                        <a:rPr lang="ru-RU" sz="1400" baseline="0" dirty="0" err="1"/>
                        <a:t>пиоглитазон</a:t>
                      </a:r>
                      <a:endParaRPr lang="ru-RU" sz="1400" dirty="0"/>
                    </a:p>
                  </a:txBody>
                  <a:tcPr/>
                </a:tc>
                <a:extLst>
                  <a:ext uri="{0D108BD9-81ED-4DB2-BD59-A6C34878D82A}">
                    <a16:rowId xmlns:a16="http://schemas.microsoft.com/office/drawing/2014/main" val="10000"/>
                  </a:ext>
                </a:extLst>
              </a:tr>
              <a:tr h="303283">
                <a:tc>
                  <a:txBody>
                    <a:bodyPr/>
                    <a:lstStyle/>
                    <a:p>
                      <a:endParaRPr lang="ru-RU" sz="1400"/>
                    </a:p>
                  </a:txBody>
                  <a:tcPr/>
                </a:tc>
                <a:tc gridSpan="2">
                  <a:txBody>
                    <a:bodyPr/>
                    <a:lstStyle/>
                    <a:p>
                      <a:r>
                        <a:rPr lang="ru-RU" sz="1400" dirty="0"/>
                        <a:t>Не достигнут целевой </a:t>
                      </a:r>
                      <a:r>
                        <a:rPr lang="en-US" sz="1400" dirty="0"/>
                        <a:t>HbA1c</a:t>
                      </a:r>
                      <a:endParaRPr lang="ru-RU" sz="1400" dirty="0"/>
                    </a:p>
                  </a:txBody>
                  <a:tcPr/>
                </a:tc>
                <a:tc hMerge="1">
                  <a:txBody>
                    <a:bodyPr/>
                    <a:lstStyle/>
                    <a:p>
                      <a:endParaRPr lang="ru-RU" sz="1400" dirty="0"/>
                    </a:p>
                  </a:txBody>
                  <a:tcPr/>
                </a:tc>
                <a:extLst>
                  <a:ext uri="{0D108BD9-81ED-4DB2-BD59-A6C34878D82A}">
                    <a16:rowId xmlns:a16="http://schemas.microsoft.com/office/drawing/2014/main" val="10001"/>
                  </a:ext>
                </a:extLst>
              </a:tr>
              <a:tr h="370840">
                <a:tc>
                  <a:txBody>
                    <a:bodyPr/>
                    <a:lstStyle/>
                    <a:p>
                      <a:r>
                        <a:rPr lang="en-US" sz="1400" dirty="0"/>
                        <a:t>2 </a:t>
                      </a:r>
                      <a:r>
                        <a:rPr lang="ru-RU" sz="1400" dirty="0"/>
                        <a:t>этап</a:t>
                      </a:r>
                    </a:p>
                  </a:txBody>
                  <a:tcPr/>
                </a:tc>
                <a:tc>
                  <a:txBody>
                    <a:bodyPr/>
                    <a:lstStyle/>
                    <a:p>
                      <a:endParaRPr lang="ru-RU" sz="1400"/>
                    </a:p>
                  </a:txBody>
                  <a:tcPr/>
                </a:tc>
                <a:tc>
                  <a:txBody>
                    <a:bodyPr/>
                    <a:lstStyle/>
                    <a:p>
                      <a:r>
                        <a:rPr lang="ru-RU" sz="1400" dirty="0"/>
                        <a:t>Метформин</a:t>
                      </a:r>
                      <a:r>
                        <a:rPr lang="ru-RU" sz="1400" dirty="0">
                          <a:solidFill>
                            <a:srgbClr val="FF0000"/>
                          </a:solidFill>
                        </a:rPr>
                        <a:t>+</a:t>
                      </a:r>
                      <a:r>
                        <a:rPr lang="ru-RU" sz="1400" dirty="0"/>
                        <a:t>1ЛС из перечисленных:</a:t>
                      </a:r>
                    </a:p>
                    <a:p>
                      <a:r>
                        <a:rPr lang="ru-RU" sz="1400" dirty="0"/>
                        <a:t>Производные </a:t>
                      </a:r>
                      <a:r>
                        <a:rPr lang="ru-RU" sz="1400" dirty="0" err="1"/>
                        <a:t>сульфанилмочевины</a:t>
                      </a:r>
                      <a:r>
                        <a:rPr lang="ru-RU" sz="1400" dirty="0"/>
                        <a:t>,</a:t>
                      </a:r>
                    </a:p>
                    <a:p>
                      <a:r>
                        <a:rPr lang="ru-RU" sz="1400" baseline="0" dirty="0"/>
                        <a:t>ДПП-4 , или НГЛТ-2, или </a:t>
                      </a:r>
                      <a:r>
                        <a:rPr lang="ru-RU" sz="1400" baseline="0" dirty="0" err="1"/>
                        <a:t>пиоглитазон</a:t>
                      </a:r>
                      <a:r>
                        <a:rPr lang="ru-RU" sz="1400" baseline="0" dirty="0"/>
                        <a:t>,</a:t>
                      </a:r>
                    </a:p>
                    <a:p>
                      <a:r>
                        <a:rPr lang="ru-RU" sz="1400" dirty="0"/>
                        <a:t>Или Агонисты ГПП-1 </a:t>
                      </a:r>
                    </a:p>
                  </a:txBody>
                  <a:tcPr/>
                </a:tc>
                <a:extLst>
                  <a:ext uri="{0D108BD9-81ED-4DB2-BD59-A6C34878D82A}">
                    <a16:rowId xmlns:a16="http://schemas.microsoft.com/office/drawing/2014/main" val="10002"/>
                  </a:ext>
                </a:extLst>
              </a:tr>
              <a:tr h="322333">
                <a:tc>
                  <a:txBody>
                    <a:bodyPr/>
                    <a:lstStyle/>
                    <a:p>
                      <a:endParaRPr lang="ru-RU" sz="1400"/>
                    </a:p>
                  </a:txBody>
                  <a:tcPr/>
                </a:tc>
                <a:tc gridSpan="2">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400" dirty="0"/>
                        <a:t>Не достигнут целевой </a:t>
                      </a:r>
                      <a:r>
                        <a:rPr lang="en-US" sz="1400" dirty="0"/>
                        <a:t>HbA1c</a:t>
                      </a:r>
                      <a:endParaRPr lang="ru-RU" sz="1400" dirty="0"/>
                    </a:p>
                  </a:txBody>
                  <a:tcPr/>
                </a:tc>
                <a:tc hMerge="1">
                  <a:txBody>
                    <a:bodyPr/>
                    <a:lstStyle/>
                    <a:p>
                      <a:endParaRPr lang="ru-RU" sz="1400" dirty="0"/>
                    </a:p>
                  </a:txBody>
                  <a:tcPr/>
                </a:tc>
                <a:extLst>
                  <a:ext uri="{0D108BD9-81ED-4DB2-BD59-A6C34878D82A}">
                    <a16:rowId xmlns:a16="http://schemas.microsoft.com/office/drawing/2014/main" val="10003"/>
                  </a:ext>
                </a:extLst>
              </a:tr>
              <a:tr h="370840">
                <a:tc>
                  <a:txBody>
                    <a:bodyPr/>
                    <a:lstStyle/>
                    <a:p>
                      <a:endParaRPr lang="ru-RU" sz="1400" dirty="0"/>
                    </a:p>
                  </a:txBody>
                  <a:tcPr/>
                </a:tc>
                <a:tc>
                  <a:txBody>
                    <a:bodyPr/>
                    <a:lstStyle/>
                    <a:p>
                      <a:endParaRPr lang="ru-RU" sz="1400" dirty="0"/>
                    </a:p>
                  </a:txBody>
                  <a:tcPr/>
                </a:tc>
                <a:tc>
                  <a:txBody>
                    <a:bodyPr/>
                    <a:lstStyle/>
                    <a:p>
                      <a:r>
                        <a:rPr lang="ru-RU" sz="1400" dirty="0" err="1"/>
                        <a:t>Метформин</a:t>
                      </a:r>
                      <a:r>
                        <a:rPr lang="ru-RU" sz="1400" baseline="0" dirty="0"/>
                        <a:t> </a:t>
                      </a:r>
                      <a:r>
                        <a:rPr lang="ru-RU" sz="1400" dirty="0">
                          <a:solidFill>
                            <a:srgbClr val="FF0000"/>
                          </a:solidFill>
                        </a:rPr>
                        <a:t>+</a:t>
                      </a:r>
                      <a:r>
                        <a:rPr lang="ru-RU" sz="1400" baseline="0" dirty="0"/>
                        <a:t>2ЛС с различным механизмом действия: </a:t>
                      </a:r>
                      <a:r>
                        <a:rPr lang="ru-RU" sz="1400" dirty="0"/>
                        <a:t>Производные </a:t>
                      </a:r>
                      <a:r>
                        <a:rPr lang="ru-RU" sz="1400" dirty="0" err="1"/>
                        <a:t>сульфанилмочевины</a:t>
                      </a:r>
                      <a:r>
                        <a:rPr lang="ru-RU" sz="1400" dirty="0"/>
                        <a:t>,</a:t>
                      </a:r>
                    </a:p>
                    <a:p>
                      <a:r>
                        <a:rPr lang="ru-RU" sz="1400" baseline="0" dirty="0"/>
                        <a:t>ДПП-4 , или НГЛТ-2, или </a:t>
                      </a:r>
                      <a:r>
                        <a:rPr lang="ru-RU" sz="1400" baseline="0" dirty="0" err="1"/>
                        <a:t>пиоглитазон</a:t>
                      </a:r>
                      <a:r>
                        <a:rPr lang="ru-RU" sz="1400" baseline="0" dirty="0"/>
                        <a:t>,</a:t>
                      </a:r>
                    </a:p>
                    <a:p>
                      <a:r>
                        <a:rPr lang="ru-RU" sz="1400" dirty="0"/>
                        <a:t>Или Агонисты ГПП-1 ,</a:t>
                      </a:r>
                      <a:r>
                        <a:rPr lang="ru-RU" sz="1400" dirty="0" err="1"/>
                        <a:t>акарбоза</a:t>
                      </a:r>
                      <a:endParaRPr lang="ru-RU" sz="1400" dirty="0"/>
                    </a:p>
                  </a:txBody>
                  <a:tcPr/>
                </a:tc>
                <a:extLst>
                  <a:ext uri="{0D108BD9-81ED-4DB2-BD59-A6C34878D82A}">
                    <a16:rowId xmlns:a16="http://schemas.microsoft.com/office/drawing/2014/main" val="10004"/>
                  </a:ext>
                </a:extLst>
              </a:tr>
              <a:tr h="370840">
                <a:tc>
                  <a:txBody>
                    <a:bodyPr/>
                    <a:lstStyle/>
                    <a:p>
                      <a:r>
                        <a:rPr lang="ru-RU" sz="1400" dirty="0"/>
                        <a:t>3 этап</a:t>
                      </a:r>
                    </a:p>
                  </a:txBody>
                  <a:tcPr/>
                </a:tc>
                <a:tc>
                  <a:txBody>
                    <a:bodyPr/>
                    <a:lstStyle/>
                    <a:p>
                      <a:endParaRPr lang="ru-RU" sz="1400" dirty="0"/>
                    </a:p>
                  </a:txBody>
                  <a:tcPr/>
                </a:tc>
                <a:tc>
                  <a:txBody>
                    <a:bodyPr/>
                    <a:lstStyle/>
                    <a:p>
                      <a:r>
                        <a:rPr lang="ru-RU" sz="1400" dirty="0" err="1"/>
                        <a:t>Метформин</a:t>
                      </a:r>
                      <a:r>
                        <a:rPr lang="ru-RU" sz="1400" dirty="0"/>
                        <a:t> ( или другие антидиабетические ЛС)</a:t>
                      </a:r>
                    </a:p>
                    <a:p>
                      <a:r>
                        <a:rPr lang="ru-RU" sz="2400" dirty="0">
                          <a:solidFill>
                            <a:srgbClr val="FF0000"/>
                          </a:solidFill>
                        </a:rPr>
                        <a:t>+</a:t>
                      </a:r>
                      <a:r>
                        <a:rPr lang="ru-RU" sz="1400" dirty="0"/>
                        <a:t> базальный инсулин 1 р в день</a:t>
                      </a:r>
                    </a:p>
                  </a:txBody>
                  <a:tcPr/>
                </a:tc>
                <a:extLst>
                  <a:ext uri="{0D108BD9-81ED-4DB2-BD59-A6C34878D82A}">
                    <a16:rowId xmlns:a16="http://schemas.microsoft.com/office/drawing/2014/main" val="10005"/>
                  </a:ext>
                </a:extLst>
              </a:tr>
              <a:tr h="447287">
                <a:tc>
                  <a:txBody>
                    <a:bodyPr/>
                    <a:lstStyle/>
                    <a:p>
                      <a:endParaRPr lang="ru-RU" sz="1400" dirty="0"/>
                    </a:p>
                  </a:txBody>
                  <a:tcPr/>
                </a:tc>
                <a:tc gridSpan="2">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400" dirty="0"/>
                        <a:t>Не достигнут целевой </a:t>
                      </a:r>
                      <a:r>
                        <a:rPr lang="en-US" sz="1400" dirty="0"/>
                        <a:t>HbA1c</a:t>
                      </a:r>
                      <a:endParaRPr lang="ru-RU" sz="1400" dirty="0"/>
                    </a:p>
                  </a:txBody>
                  <a:tcPr/>
                </a:tc>
                <a:tc hMerge="1">
                  <a:txBody>
                    <a:bodyPr/>
                    <a:lstStyle/>
                    <a:p>
                      <a:endParaRPr lang="ru-RU" sz="1400" dirty="0"/>
                    </a:p>
                  </a:txBody>
                  <a:tcPr/>
                </a:tc>
                <a:extLst>
                  <a:ext uri="{0D108BD9-81ED-4DB2-BD59-A6C34878D82A}">
                    <a16:rowId xmlns:a16="http://schemas.microsoft.com/office/drawing/2014/main" val="10006"/>
                  </a:ext>
                </a:extLst>
              </a:tr>
              <a:tr h="1223010">
                <a:tc>
                  <a:txBody>
                    <a:bodyPr/>
                    <a:lstStyle/>
                    <a:p>
                      <a:r>
                        <a:rPr lang="ru-RU" sz="1400" dirty="0"/>
                        <a:t>4 этап</a:t>
                      </a:r>
                    </a:p>
                  </a:txBody>
                  <a:tcPr/>
                </a:tc>
                <a:tc>
                  <a:txBody>
                    <a:bodyPr/>
                    <a:lstStyle/>
                    <a:p>
                      <a:endParaRPr lang="ru-RU" sz="1400"/>
                    </a:p>
                  </a:txBody>
                  <a:tcPr/>
                </a:tc>
                <a:tc>
                  <a:txBody>
                    <a:bodyPr/>
                    <a:lstStyle/>
                    <a:p>
                      <a:r>
                        <a:rPr lang="ru-RU" sz="1400" dirty="0" err="1"/>
                        <a:t>метформин</a:t>
                      </a:r>
                      <a:r>
                        <a:rPr lang="ru-RU" sz="1400" dirty="0">
                          <a:solidFill>
                            <a:srgbClr val="FF0000"/>
                          </a:solidFill>
                        </a:rPr>
                        <a:t>+ инсулин 2р день (базовый или смесь)</a:t>
                      </a:r>
                    </a:p>
                    <a:p>
                      <a:endParaRPr lang="ru-RU" sz="1400" dirty="0">
                        <a:solidFill>
                          <a:srgbClr val="FF0000"/>
                        </a:solidFill>
                      </a:endParaRPr>
                    </a:p>
                    <a:p>
                      <a:r>
                        <a:rPr lang="ru-RU" sz="1400" dirty="0">
                          <a:solidFill>
                            <a:srgbClr val="002060"/>
                          </a:solidFill>
                        </a:rPr>
                        <a:t>Или </a:t>
                      </a:r>
                      <a:r>
                        <a:rPr lang="ru-RU" sz="1400" dirty="0" err="1">
                          <a:solidFill>
                            <a:srgbClr val="002060"/>
                          </a:solidFill>
                        </a:rPr>
                        <a:t>метформин</a:t>
                      </a:r>
                      <a:r>
                        <a:rPr lang="ru-RU" sz="1400" dirty="0">
                          <a:solidFill>
                            <a:srgbClr val="FF0000"/>
                          </a:solidFill>
                        </a:rPr>
                        <a:t>+ интенсивная  инсулинотерапия</a:t>
                      </a:r>
                      <a:endParaRPr lang="ru-RU" sz="1400"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989784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5919" y="0"/>
            <a:ext cx="8033701" cy="659765"/>
          </a:xfrm>
        </p:spPr>
        <p:txBody>
          <a:bodyPr/>
          <a:lstStyle/>
          <a:p>
            <a:r>
              <a:rPr lang="ru-RU" sz="1600" dirty="0">
                <a:solidFill>
                  <a:srgbClr val="FF0000"/>
                </a:solidFill>
              </a:rPr>
              <a:t>МОНИТОРИНГ БОЛЬНЫХ СД 1 ТИПА без осложнений </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782949501"/>
              </p:ext>
            </p:extLst>
          </p:nvPr>
        </p:nvGraphicFramePr>
        <p:xfrm>
          <a:off x="321310" y="577103"/>
          <a:ext cx="8170864" cy="5846557"/>
        </p:xfrm>
        <a:graphic>
          <a:graphicData uri="http://schemas.openxmlformats.org/drawingml/2006/table">
            <a:tbl>
              <a:tblPr firstRow="1" bandRow="1">
                <a:tableStyleId>{5C22544A-7EE6-4342-B048-85BDC9FD1C3A}</a:tableStyleId>
              </a:tblPr>
              <a:tblGrid>
                <a:gridCol w="3439160">
                  <a:extLst>
                    <a:ext uri="{9D8B030D-6E8A-4147-A177-3AD203B41FA5}">
                      <a16:colId xmlns:a16="http://schemas.microsoft.com/office/drawing/2014/main" val="20000"/>
                    </a:ext>
                  </a:extLst>
                </a:gridCol>
                <a:gridCol w="4731704">
                  <a:extLst>
                    <a:ext uri="{9D8B030D-6E8A-4147-A177-3AD203B41FA5}">
                      <a16:colId xmlns:a16="http://schemas.microsoft.com/office/drawing/2014/main" val="20001"/>
                    </a:ext>
                  </a:extLst>
                </a:gridCol>
              </a:tblGrid>
              <a:tr h="360157">
                <a:tc>
                  <a:txBody>
                    <a:bodyPr/>
                    <a:lstStyle/>
                    <a:p>
                      <a:r>
                        <a:rPr lang="ru-RU" sz="1000" dirty="0"/>
                        <a:t>показатель</a:t>
                      </a:r>
                    </a:p>
                  </a:txBody>
                  <a:tcPr/>
                </a:tc>
                <a:tc>
                  <a:txBody>
                    <a:bodyPr/>
                    <a:lstStyle/>
                    <a:p>
                      <a:r>
                        <a:rPr lang="ru-RU" sz="1000" dirty="0"/>
                        <a:t>Частота обследования</a:t>
                      </a:r>
                    </a:p>
                  </a:txBody>
                  <a:tcPr/>
                </a:tc>
                <a:extLst>
                  <a:ext uri="{0D108BD9-81ED-4DB2-BD59-A6C34878D82A}">
                    <a16:rowId xmlns:a16="http://schemas.microsoft.com/office/drawing/2014/main" val="10000"/>
                  </a:ext>
                </a:extLst>
              </a:tr>
              <a:tr h="337078">
                <a:tc>
                  <a:txBody>
                    <a:bodyPr/>
                    <a:lstStyle/>
                    <a:p>
                      <a:r>
                        <a:rPr lang="ru-RU" sz="1000" dirty="0"/>
                        <a:t>Самоконтроль гликемии</a:t>
                      </a:r>
                    </a:p>
                  </a:txBody>
                  <a:tcPr/>
                </a:tc>
                <a:tc>
                  <a:txBody>
                    <a:bodyPr/>
                    <a:lstStyle/>
                    <a:p>
                      <a:r>
                        <a:rPr lang="ru-RU" sz="1000" dirty="0"/>
                        <a:t>Не менее 4 раз в сутки (до еды,</a:t>
                      </a:r>
                      <a:r>
                        <a:rPr lang="ru-RU" sz="1000" baseline="0" dirty="0"/>
                        <a:t> через 2 часа после еды, на ночь, периодически ночью (УУР В, УДД 2)</a:t>
                      </a:r>
                      <a:endParaRPr lang="ru-RU" sz="1000" dirty="0"/>
                    </a:p>
                  </a:txBody>
                  <a:tcPr/>
                </a:tc>
                <a:extLst>
                  <a:ext uri="{0D108BD9-81ED-4DB2-BD59-A6C34878D82A}">
                    <a16:rowId xmlns:a16="http://schemas.microsoft.com/office/drawing/2014/main" val="10001"/>
                  </a:ext>
                </a:extLst>
              </a:tr>
              <a:tr h="205740">
                <a:tc>
                  <a:txBody>
                    <a:bodyPr/>
                    <a:lstStyle/>
                    <a:p>
                      <a:r>
                        <a:rPr lang="ru-RU" sz="1000" dirty="0" err="1"/>
                        <a:t>Гликированный</a:t>
                      </a:r>
                      <a:r>
                        <a:rPr lang="ru-RU" sz="1000" dirty="0"/>
                        <a:t> гемоглобин</a:t>
                      </a:r>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000" dirty="0"/>
                        <a:t>1 раз в 3 мес. </a:t>
                      </a:r>
                      <a:r>
                        <a:rPr lang="ru-RU" sz="1000" baseline="0" dirty="0"/>
                        <a:t>(УУР А, УДД 2)</a:t>
                      </a:r>
                      <a:endParaRPr lang="ru-RU" sz="1000" dirty="0"/>
                    </a:p>
                  </a:txBody>
                  <a:tcPr/>
                </a:tc>
                <a:extLst>
                  <a:ext uri="{0D108BD9-81ED-4DB2-BD59-A6C34878D82A}">
                    <a16:rowId xmlns:a16="http://schemas.microsoft.com/office/drawing/2014/main" val="10002"/>
                  </a:ext>
                </a:extLst>
              </a:tr>
              <a:tr h="232410">
                <a:tc>
                  <a:txBody>
                    <a:bodyPr/>
                    <a:lstStyle/>
                    <a:p>
                      <a:r>
                        <a:rPr lang="ru-RU" sz="1000" dirty="0"/>
                        <a:t>Общий анализ крови</a:t>
                      </a:r>
                    </a:p>
                  </a:txBody>
                  <a:tcPr/>
                </a:tc>
                <a:tc>
                  <a:txBody>
                    <a:bodyPr/>
                    <a:lstStyle/>
                    <a:p>
                      <a:r>
                        <a:rPr lang="ru-RU" sz="1000" dirty="0"/>
                        <a:t>1 раз в год</a:t>
                      </a:r>
                    </a:p>
                  </a:txBody>
                  <a:tcPr/>
                </a:tc>
                <a:extLst>
                  <a:ext uri="{0D108BD9-81ED-4DB2-BD59-A6C34878D82A}">
                    <a16:rowId xmlns:a16="http://schemas.microsoft.com/office/drawing/2014/main" val="10003"/>
                  </a:ext>
                </a:extLst>
              </a:tr>
              <a:tr h="228600">
                <a:tc>
                  <a:txBody>
                    <a:bodyPr/>
                    <a:lstStyle/>
                    <a:p>
                      <a:r>
                        <a:rPr lang="ru-RU" sz="1000" dirty="0"/>
                        <a:t>Общий анализ мочи</a:t>
                      </a:r>
                    </a:p>
                  </a:txBody>
                  <a:tcPr/>
                </a:tc>
                <a:tc>
                  <a:txBody>
                    <a:bodyPr/>
                    <a:lstStyle/>
                    <a:p>
                      <a:r>
                        <a:rPr lang="ru-RU" sz="1000" dirty="0"/>
                        <a:t>1 раз в год</a:t>
                      </a:r>
                    </a:p>
                  </a:txBody>
                  <a:tcPr/>
                </a:tc>
                <a:extLst>
                  <a:ext uri="{0D108BD9-81ED-4DB2-BD59-A6C34878D82A}">
                    <a16:rowId xmlns:a16="http://schemas.microsoft.com/office/drawing/2014/main" val="10004"/>
                  </a:ext>
                </a:extLst>
              </a:tr>
              <a:tr h="217170">
                <a:tc>
                  <a:txBody>
                    <a:bodyPr/>
                    <a:lstStyle/>
                    <a:p>
                      <a:r>
                        <a:rPr lang="ru-RU" sz="1000" dirty="0" err="1"/>
                        <a:t>микроальбуминурия</a:t>
                      </a:r>
                      <a:endParaRPr lang="ru-RU" sz="1000" dirty="0"/>
                    </a:p>
                  </a:txBody>
                  <a:tcPr/>
                </a:tc>
                <a:tc>
                  <a:txBody>
                    <a:bodyPr/>
                    <a:lstStyle/>
                    <a:p>
                      <a:r>
                        <a:rPr lang="ru-RU" sz="1000" dirty="0"/>
                        <a:t>Не позднее</a:t>
                      </a:r>
                      <a:r>
                        <a:rPr lang="ru-RU" sz="1000" baseline="0" dirty="0"/>
                        <a:t>, чем через 5 лет от дебюта СД, далее не реже 1 раза в год</a:t>
                      </a:r>
                      <a:endParaRPr lang="ru-RU" sz="1000" dirty="0"/>
                    </a:p>
                  </a:txBody>
                  <a:tcPr/>
                </a:tc>
                <a:extLst>
                  <a:ext uri="{0D108BD9-81ED-4DB2-BD59-A6C34878D82A}">
                    <a16:rowId xmlns:a16="http://schemas.microsoft.com/office/drawing/2014/main" val="10005"/>
                  </a:ext>
                </a:extLst>
              </a:tr>
              <a:tr h="360157">
                <a:tc>
                  <a:txBody>
                    <a:bodyPr/>
                    <a:lstStyle/>
                    <a:p>
                      <a:r>
                        <a:rPr lang="ru-RU" sz="1000" dirty="0"/>
                        <a:t>Биохимический</a:t>
                      </a:r>
                      <a:r>
                        <a:rPr lang="ru-RU" sz="1000" baseline="0" dirty="0"/>
                        <a:t> анализ крови (белок, общий холестерин, ХЛВП, ХЛНП, триглицериды, билирубин, АСТ, АЛТ, мочевина, </a:t>
                      </a:r>
                      <a:r>
                        <a:rPr lang="ru-RU" sz="1000" baseline="0" dirty="0" err="1"/>
                        <a:t>креатинин</a:t>
                      </a:r>
                      <a:r>
                        <a:rPr lang="ru-RU" sz="1000" baseline="0" dirty="0"/>
                        <a:t>, калий, натрий, расчет СКФ)</a:t>
                      </a:r>
                      <a:endParaRPr lang="ru-RU" sz="1000" dirty="0"/>
                    </a:p>
                  </a:txBody>
                  <a:tcPr/>
                </a:tc>
                <a:tc>
                  <a:txBody>
                    <a:bodyPr/>
                    <a:lstStyle/>
                    <a:p>
                      <a:r>
                        <a:rPr lang="ru-RU" sz="1000" dirty="0"/>
                        <a:t>1 раз в год (при отсутствии изменений)</a:t>
                      </a:r>
                    </a:p>
                  </a:txBody>
                  <a:tcPr/>
                </a:tc>
                <a:extLst>
                  <a:ext uri="{0D108BD9-81ED-4DB2-BD59-A6C34878D82A}">
                    <a16:rowId xmlns:a16="http://schemas.microsoft.com/office/drawing/2014/main" val="10006"/>
                  </a:ext>
                </a:extLst>
              </a:tr>
              <a:tr h="360157">
                <a:tc>
                  <a:txBody>
                    <a:bodyPr/>
                    <a:lstStyle/>
                    <a:p>
                      <a:r>
                        <a:rPr lang="ru-RU" sz="1000" dirty="0"/>
                        <a:t>Контроль АД</a:t>
                      </a:r>
                    </a:p>
                  </a:txBody>
                  <a:tcPr/>
                </a:tc>
                <a:tc>
                  <a:txBody>
                    <a:bodyPr/>
                    <a:lstStyle/>
                    <a:p>
                      <a:r>
                        <a:rPr lang="ru-RU" sz="1000" dirty="0"/>
                        <a:t>При каждом посещении врача. При наличии артериальной гипертонии-  самоконтроль</a:t>
                      </a:r>
                      <a:r>
                        <a:rPr lang="ru-RU" sz="1000" baseline="0" dirty="0"/>
                        <a:t> 2-3 раза в сутки</a:t>
                      </a:r>
                      <a:endParaRPr lang="ru-RU" sz="1000" dirty="0"/>
                    </a:p>
                  </a:txBody>
                  <a:tcPr/>
                </a:tc>
                <a:extLst>
                  <a:ext uri="{0D108BD9-81ED-4DB2-BD59-A6C34878D82A}">
                    <a16:rowId xmlns:a16="http://schemas.microsoft.com/office/drawing/2014/main" val="10007"/>
                  </a:ext>
                </a:extLst>
              </a:tr>
              <a:tr h="199913">
                <a:tc>
                  <a:txBody>
                    <a:bodyPr/>
                    <a:lstStyle/>
                    <a:p>
                      <a:r>
                        <a:rPr lang="ru-RU" sz="1000" dirty="0"/>
                        <a:t>ЭКГ</a:t>
                      </a:r>
                    </a:p>
                  </a:txBody>
                  <a:tcPr/>
                </a:tc>
                <a:tc>
                  <a:txBody>
                    <a:bodyPr/>
                    <a:lstStyle/>
                    <a:p>
                      <a:r>
                        <a:rPr lang="ru-RU" sz="1000" dirty="0"/>
                        <a:t>1 раз в год</a:t>
                      </a:r>
                    </a:p>
                  </a:txBody>
                  <a:tcPr/>
                </a:tc>
                <a:extLst>
                  <a:ext uri="{0D108BD9-81ED-4DB2-BD59-A6C34878D82A}">
                    <a16:rowId xmlns:a16="http://schemas.microsoft.com/office/drawing/2014/main" val="10008"/>
                  </a:ext>
                </a:extLst>
              </a:tr>
              <a:tr h="360157">
                <a:tc>
                  <a:txBody>
                    <a:bodyPr/>
                    <a:lstStyle/>
                    <a:p>
                      <a:r>
                        <a:rPr lang="ru-RU" sz="1000" dirty="0"/>
                        <a:t>Осмотр ног и оценка чувствительности</a:t>
                      </a:r>
                    </a:p>
                  </a:txBody>
                  <a:tcPr/>
                </a:tc>
                <a:tc>
                  <a:txBody>
                    <a:bodyPr/>
                    <a:lstStyle/>
                    <a:p>
                      <a:r>
                        <a:rPr lang="ru-RU" sz="1000" dirty="0"/>
                        <a:t>Не позднее, чем через 5 лет от дебюта диабета,</a:t>
                      </a:r>
                      <a:r>
                        <a:rPr lang="ru-RU" sz="1000" baseline="0" dirty="0"/>
                        <a:t> далее не реже 1 раза в год, по показаниям- чаще</a:t>
                      </a:r>
                      <a:endParaRPr lang="ru-RU" sz="1000" dirty="0"/>
                    </a:p>
                  </a:txBody>
                  <a:tcPr/>
                </a:tc>
                <a:extLst>
                  <a:ext uri="{0D108BD9-81ED-4DB2-BD59-A6C34878D82A}">
                    <a16:rowId xmlns:a16="http://schemas.microsoft.com/office/drawing/2014/main" val="10009"/>
                  </a:ext>
                </a:extLst>
              </a:tr>
              <a:tr h="232186">
                <a:tc>
                  <a:txBody>
                    <a:bodyPr/>
                    <a:lstStyle/>
                    <a:p>
                      <a:r>
                        <a:rPr lang="ru-RU" sz="1000" dirty="0"/>
                        <a:t>Проверка техники и осмотр мест инъекции инсулина</a:t>
                      </a:r>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000" dirty="0"/>
                        <a:t>Не реже 1 раза в 6 мес. (</a:t>
                      </a:r>
                      <a:r>
                        <a:rPr lang="ru-RU" sz="1000" baseline="0" dirty="0"/>
                        <a:t>(УУР А, УДД 2)</a:t>
                      </a:r>
                      <a:endParaRPr lang="ru-RU" sz="1000" dirty="0"/>
                    </a:p>
                    <a:p>
                      <a:endParaRPr lang="ru-RU" sz="1000" dirty="0"/>
                    </a:p>
                  </a:txBody>
                  <a:tcPr/>
                </a:tc>
                <a:extLst>
                  <a:ext uri="{0D108BD9-81ED-4DB2-BD59-A6C34878D82A}">
                    <a16:rowId xmlns:a16="http://schemas.microsoft.com/office/drawing/2014/main" val="10010"/>
                  </a:ext>
                </a:extLst>
              </a:tr>
              <a:tr h="360157">
                <a:tc>
                  <a:txBody>
                    <a:bodyPr/>
                    <a:lstStyle/>
                    <a:p>
                      <a:r>
                        <a:rPr lang="ru-RU" sz="1000" dirty="0"/>
                        <a:t>Осмотр офтальмологом</a:t>
                      </a:r>
                    </a:p>
                  </a:txBody>
                  <a:tcPr/>
                </a:tc>
                <a:tc>
                  <a:txBody>
                    <a:bodyPr/>
                    <a:lstStyle/>
                    <a:p>
                      <a:r>
                        <a:rPr lang="ru-RU" sz="1000" dirty="0"/>
                        <a:t>Не позднее, чем через 5 лет от дебюта диабета,</a:t>
                      </a:r>
                      <a:r>
                        <a:rPr lang="ru-RU" sz="1000" baseline="0" dirty="0"/>
                        <a:t> далее не реже 1 раза в год, по показаниям- чаще</a:t>
                      </a:r>
                      <a:endParaRPr lang="ru-RU" sz="1000" dirty="0"/>
                    </a:p>
                  </a:txBody>
                  <a:tcPr/>
                </a:tc>
                <a:extLst>
                  <a:ext uri="{0D108BD9-81ED-4DB2-BD59-A6C34878D82A}">
                    <a16:rowId xmlns:a16="http://schemas.microsoft.com/office/drawing/2014/main" val="10011"/>
                  </a:ext>
                </a:extLst>
              </a:tr>
              <a:tr h="233979">
                <a:tc>
                  <a:txBody>
                    <a:bodyPr/>
                    <a:lstStyle/>
                    <a:p>
                      <a:r>
                        <a:rPr lang="ru-RU" sz="1000" dirty="0"/>
                        <a:t>Офтальмоскопия</a:t>
                      </a:r>
                      <a:r>
                        <a:rPr lang="ru-RU" sz="1000" baseline="0" dirty="0"/>
                        <a:t> с широким зрачком</a:t>
                      </a:r>
                      <a:endParaRPr lang="ru-RU" sz="1000" dirty="0"/>
                    </a:p>
                  </a:txBody>
                  <a:tcPr/>
                </a:tc>
                <a:tc>
                  <a:txBody>
                    <a:bodyPr/>
                    <a:lstStyle/>
                    <a:p>
                      <a:r>
                        <a:rPr lang="ru-RU" sz="1000" dirty="0"/>
                        <a:t>Далее не реже 1 раза в год, по показаниям- чаще</a:t>
                      </a:r>
                    </a:p>
                  </a:txBody>
                  <a:tcPr/>
                </a:tc>
                <a:extLst>
                  <a:ext uri="{0D108BD9-81ED-4DB2-BD59-A6C34878D82A}">
                    <a16:rowId xmlns:a16="http://schemas.microsoft.com/office/drawing/2014/main" val="10012"/>
                  </a:ext>
                </a:extLst>
              </a:tr>
              <a:tr h="240030">
                <a:tc>
                  <a:txBody>
                    <a:bodyPr/>
                    <a:lstStyle/>
                    <a:p>
                      <a:r>
                        <a:rPr lang="ru-RU" sz="1000" dirty="0"/>
                        <a:t>Консультация невролога</a:t>
                      </a:r>
                    </a:p>
                  </a:txBody>
                  <a:tcPr/>
                </a:tc>
                <a:tc>
                  <a:txBody>
                    <a:bodyPr/>
                    <a:lstStyle/>
                    <a:p>
                      <a:r>
                        <a:rPr lang="ru-RU" sz="1000" dirty="0"/>
                        <a:t>По показаниям</a:t>
                      </a:r>
                    </a:p>
                  </a:txBody>
                  <a:tcPr/>
                </a:tc>
                <a:extLst>
                  <a:ext uri="{0D108BD9-81ED-4DB2-BD59-A6C34878D82A}">
                    <a16:rowId xmlns:a16="http://schemas.microsoft.com/office/drawing/2014/main" val="10013"/>
                  </a:ext>
                </a:extLst>
              </a:tr>
              <a:tr h="251460">
                <a:tc>
                  <a:txBody>
                    <a:bodyPr/>
                    <a:lstStyle/>
                    <a:p>
                      <a:r>
                        <a:rPr lang="ru-RU" sz="1000" dirty="0"/>
                        <a:t>Рентгенография органов  грудной клетки</a:t>
                      </a:r>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000" dirty="0"/>
                        <a:t>1 раз в год</a:t>
                      </a:r>
                    </a:p>
                    <a:p>
                      <a:endParaRPr lang="ru-RU" sz="1000" dirty="0"/>
                    </a:p>
                  </a:txBody>
                  <a:tcPr/>
                </a:tc>
                <a:extLst>
                  <a:ext uri="{0D108BD9-81ED-4DB2-BD59-A6C34878D82A}">
                    <a16:rowId xmlns:a16="http://schemas.microsoft.com/office/drawing/2014/main" val="10014"/>
                  </a:ext>
                </a:extLst>
              </a:tr>
              <a:tr h="478048">
                <a:tc gridSpan="2">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000" dirty="0"/>
                        <a:t>«Алгоритмы специализированной медицинской помощи больным сахарным диабетом» по редакцией </a:t>
                      </a:r>
                      <a:r>
                        <a:rPr lang="ru-RU" sz="1000" dirty="0" err="1"/>
                        <a:t>И.И.Дедова</a:t>
                      </a:r>
                      <a:r>
                        <a:rPr lang="ru-RU" sz="1000" dirty="0"/>
                        <a:t>, </a:t>
                      </a:r>
                      <a:r>
                        <a:rPr lang="ru-RU" sz="1000" dirty="0" err="1"/>
                        <a:t>М.В.Шестаковой</a:t>
                      </a:r>
                      <a:r>
                        <a:rPr lang="ru-RU" sz="1000" dirty="0"/>
                        <a:t>, </a:t>
                      </a:r>
                      <a:r>
                        <a:rPr lang="ru-RU" sz="1000" dirty="0" err="1"/>
                        <a:t>А.Ю.Майорова</a:t>
                      </a:r>
                      <a:r>
                        <a:rPr lang="ru-RU" sz="1000" dirty="0"/>
                        <a:t>,  9й выпуск, Москва 2019 </a:t>
                      </a:r>
                    </a:p>
                    <a:p>
                      <a:pPr marL="0" indent="0">
                        <a:buNone/>
                      </a:pPr>
                      <a:endParaRPr lang="ru-RU" sz="1000" dirty="0">
                        <a:solidFill>
                          <a:srgbClr val="002060"/>
                        </a:solidFill>
                      </a:endParaRPr>
                    </a:p>
                    <a:p>
                      <a:endParaRPr lang="ru-RU" sz="1000" dirty="0"/>
                    </a:p>
                  </a:txBody>
                  <a:tcPr/>
                </a:tc>
                <a:tc hMerge="1">
                  <a:txBody>
                    <a:bodyPr/>
                    <a:lstStyle/>
                    <a:p>
                      <a:endParaRPr lang="ru-RU" sz="900" dirty="0"/>
                    </a:p>
                  </a:txBody>
                  <a:tcPr/>
                </a:tc>
                <a:extLst>
                  <a:ext uri="{0D108BD9-81ED-4DB2-BD59-A6C34878D82A}">
                    <a16:rowId xmlns:a16="http://schemas.microsoft.com/office/drawing/2014/main" val="10015"/>
                  </a:ext>
                </a:extLst>
              </a:tr>
            </a:tbl>
          </a:graphicData>
        </a:graphic>
      </p:graphicFrame>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55</a:t>
            </a:fld>
            <a:endParaRPr lang="en-US" dirty="0"/>
          </a:p>
        </p:txBody>
      </p:sp>
    </p:spTree>
    <p:extLst>
      <p:ext uri="{BB962C8B-B14F-4D97-AF65-F5344CB8AC3E}">
        <p14:creationId xmlns:p14="http://schemas.microsoft.com/office/powerpoint/2010/main" val="28505998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459" y="140335"/>
            <a:ext cx="8685211" cy="896938"/>
          </a:xfrm>
        </p:spPr>
        <p:txBody>
          <a:bodyPr/>
          <a:lstStyle/>
          <a:p>
            <a:r>
              <a:rPr lang="ru-RU" sz="1600" dirty="0">
                <a:solidFill>
                  <a:srgbClr val="FF0000"/>
                </a:solidFill>
              </a:rPr>
              <a:t>МОНИТОРИНГ БОЛЬНЫХ СД 2 ТИПА БЕЗ ОСЛОЖНЕНИЙ</a:t>
            </a:r>
          </a:p>
        </p:txBody>
      </p:sp>
      <p:graphicFrame>
        <p:nvGraphicFramePr>
          <p:cNvPr id="5" name="Объект 4"/>
          <p:cNvGraphicFramePr>
            <a:graphicFrameLocks noGrp="1"/>
          </p:cNvGraphicFramePr>
          <p:nvPr>
            <p:ph idx="1"/>
            <p:extLst>
              <p:ext uri="{D42A27DB-BD31-4B8C-83A1-F6EECF244321}">
                <p14:modId xmlns:p14="http://schemas.microsoft.com/office/powerpoint/2010/main" val="2556937835"/>
              </p:ext>
            </p:extLst>
          </p:nvPr>
        </p:nvGraphicFramePr>
        <p:xfrm>
          <a:off x="217170" y="763588"/>
          <a:ext cx="8561706" cy="5816600"/>
        </p:xfrm>
        <a:graphic>
          <a:graphicData uri="http://schemas.openxmlformats.org/drawingml/2006/table">
            <a:tbl>
              <a:tblPr firstRow="1" bandRow="1">
                <a:tableStyleId>{5C22544A-7EE6-4342-B048-85BDC9FD1C3A}</a:tableStyleId>
              </a:tblPr>
              <a:tblGrid>
                <a:gridCol w="3166110">
                  <a:extLst>
                    <a:ext uri="{9D8B030D-6E8A-4147-A177-3AD203B41FA5}">
                      <a16:colId xmlns:a16="http://schemas.microsoft.com/office/drawing/2014/main" val="20000"/>
                    </a:ext>
                  </a:extLst>
                </a:gridCol>
                <a:gridCol w="5395596">
                  <a:extLst>
                    <a:ext uri="{9D8B030D-6E8A-4147-A177-3AD203B41FA5}">
                      <a16:colId xmlns:a16="http://schemas.microsoft.com/office/drawing/2014/main" val="20001"/>
                    </a:ext>
                  </a:extLst>
                </a:gridCol>
              </a:tblGrid>
              <a:tr h="370840">
                <a:tc>
                  <a:txBody>
                    <a:bodyPr/>
                    <a:lstStyle/>
                    <a:p>
                      <a:r>
                        <a:rPr lang="ru-RU" dirty="0"/>
                        <a:t>показатель</a:t>
                      </a:r>
                    </a:p>
                  </a:txBody>
                  <a:tcPr/>
                </a:tc>
                <a:tc>
                  <a:txBody>
                    <a:bodyPr/>
                    <a:lstStyle/>
                    <a:p>
                      <a:r>
                        <a:rPr lang="ru-RU" dirty="0"/>
                        <a:t>Частота обследования</a:t>
                      </a:r>
                    </a:p>
                  </a:txBody>
                  <a:tcPr/>
                </a:tc>
                <a:extLst>
                  <a:ext uri="{0D108BD9-81ED-4DB2-BD59-A6C34878D82A}">
                    <a16:rowId xmlns:a16="http://schemas.microsoft.com/office/drawing/2014/main" val="10000"/>
                  </a:ext>
                </a:extLst>
              </a:tr>
              <a:tr h="370840">
                <a:tc gridSpan="2">
                  <a:txBody>
                    <a:bodyPr/>
                    <a:lstStyle/>
                    <a:p>
                      <a:r>
                        <a:rPr lang="ru-RU" sz="1400" dirty="0"/>
                        <a:t>Самоконтроль гликемии (УУР В, УДД 2)</a:t>
                      </a:r>
                    </a:p>
                  </a:txBody>
                  <a:tcPr/>
                </a:tc>
                <a:tc hMerge="1">
                  <a:txBody>
                    <a:bodyPr/>
                    <a:lstStyle/>
                    <a:p>
                      <a:endParaRPr lang="ru-RU"/>
                    </a:p>
                  </a:txBody>
                  <a:tcPr/>
                </a:tc>
                <a:extLst>
                  <a:ext uri="{0D108BD9-81ED-4DB2-BD59-A6C34878D82A}">
                    <a16:rowId xmlns:a16="http://schemas.microsoft.com/office/drawing/2014/main" val="10001"/>
                  </a:ext>
                </a:extLst>
              </a:tr>
              <a:tr h="370840">
                <a:tc>
                  <a:txBody>
                    <a:bodyPr/>
                    <a:lstStyle/>
                    <a:p>
                      <a:pPr marL="285750" indent="-285750">
                        <a:buFontTx/>
                        <a:buChar char="-"/>
                      </a:pPr>
                      <a:r>
                        <a:rPr lang="ru-RU" sz="1400" dirty="0"/>
                        <a:t>В дебюте заболевания</a:t>
                      </a:r>
                    </a:p>
                    <a:p>
                      <a:pPr marL="285750" indent="-285750">
                        <a:buFontTx/>
                        <a:buChar char="-"/>
                      </a:pPr>
                      <a:r>
                        <a:rPr lang="ru-RU" sz="1400" dirty="0"/>
                        <a:t>-при </a:t>
                      </a:r>
                      <a:r>
                        <a:rPr lang="ru-RU" sz="1400" dirty="0" err="1"/>
                        <a:t>недостижении</a:t>
                      </a:r>
                      <a:r>
                        <a:rPr lang="ru-RU" sz="1400" baseline="0" dirty="0"/>
                        <a:t> целевых уровней гликемического контроля</a:t>
                      </a:r>
                      <a:endParaRPr lang="ru-RU" sz="1400" dirty="0"/>
                    </a:p>
                  </a:txBody>
                  <a:tcPr/>
                </a:tc>
                <a:tc>
                  <a:txBody>
                    <a:bodyPr/>
                    <a:lstStyle/>
                    <a:p>
                      <a:endParaRPr lang="ru-RU" sz="1400" dirty="0"/>
                    </a:p>
                    <a:p>
                      <a:r>
                        <a:rPr lang="ru-RU" sz="1400" dirty="0"/>
                        <a:t>Не менее 4 раз в сутки (до еды, через 2 часа после еды, на ночь, периодически ночью</a:t>
                      </a:r>
                    </a:p>
                  </a:txBody>
                  <a:tcPr/>
                </a:tc>
                <a:extLst>
                  <a:ext uri="{0D108BD9-81ED-4DB2-BD59-A6C34878D82A}">
                    <a16:rowId xmlns:a16="http://schemas.microsoft.com/office/drawing/2014/main" val="10002"/>
                  </a:ext>
                </a:extLst>
              </a:tr>
              <a:tr h="370840">
                <a:tc gridSpan="2">
                  <a:txBody>
                    <a:bodyPr/>
                    <a:lstStyle/>
                    <a:p>
                      <a:r>
                        <a:rPr lang="ru-RU" sz="1400" dirty="0"/>
                        <a:t>В дальнейшем в зависимости от вида </a:t>
                      </a:r>
                      <a:r>
                        <a:rPr lang="ru-RU" sz="1400" dirty="0" err="1"/>
                        <a:t>сахаропонижающей</a:t>
                      </a:r>
                      <a:r>
                        <a:rPr lang="ru-RU" sz="1400" dirty="0"/>
                        <a:t> терапии</a:t>
                      </a:r>
                    </a:p>
                  </a:txBody>
                  <a:tcPr/>
                </a:tc>
                <a:tc hMerge="1">
                  <a:txBody>
                    <a:bodyPr/>
                    <a:lstStyle/>
                    <a:p>
                      <a:endParaRPr lang="ru-RU" sz="1200" dirty="0"/>
                    </a:p>
                  </a:txBody>
                  <a:tcPr/>
                </a:tc>
                <a:extLst>
                  <a:ext uri="{0D108BD9-81ED-4DB2-BD59-A6C34878D82A}">
                    <a16:rowId xmlns:a16="http://schemas.microsoft.com/office/drawing/2014/main" val="10003"/>
                  </a:ext>
                </a:extLst>
              </a:tr>
              <a:tr h="370840">
                <a:tc>
                  <a:txBody>
                    <a:bodyPr/>
                    <a:lstStyle/>
                    <a:p>
                      <a:r>
                        <a:rPr lang="ru-RU" sz="1400" dirty="0"/>
                        <a:t>На интенсифицированной инсулинотерапии</a:t>
                      </a:r>
                    </a:p>
                  </a:txBody>
                  <a:tcPr/>
                </a:tc>
                <a:tc>
                  <a:txBody>
                    <a:bodyPr/>
                    <a:lstStyle/>
                    <a:p>
                      <a:r>
                        <a:rPr lang="ru-RU" sz="1400" dirty="0"/>
                        <a:t>Не менее 4 раз в сутки (до еды, через 2 часа после еды,  на ночь, периодически ночью)</a:t>
                      </a:r>
                    </a:p>
                  </a:txBody>
                  <a:tcPr/>
                </a:tc>
                <a:extLst>
                  <a:ext uri="{0D108BD9-81ED-4DB2-BD59-A6C34878D82A}">
                    <a16:rowId xmlns:a16="http://schemas.microsoft.com/office/drawing/2014/main" val="10004"/>
                  </a:ext>
                </a:extLst>
              </a:tr>
              <a:tr h="370840">
                <a:tc>
                  <a:txBody>
                    <a:bodyPr/>
                    <a:lstStyle/>
                    <a:p>
                      <a:r>
                        <a:rPr lang="ru-RU" sz="1400" dirty="0"/>
                        <a:t>- На пероральной </a:t>
                      </a:r>
                      <a:r>
                        <a:rPr lang="ru-RU" sz="1400" dirty="0" err="1"/>
                        <a:t>сахаропонижающей</a:t>
                      </a:r>
                      <a:r>
                        <a:rPr lang="ru-RU" sz="1400" dirty="0"/>
                        <a:t> терапии и/или ГПП-1</a:t>
                      </a:r>
                      <a:r>
                        <a:rPr lang="ru-RU" sz="1400" baseline="0" dirty="0"/>
                        <a:t> и/или базальном инсулине</a:t>
                      </a:r>
                      <a:endParaRPr lang="ru-RU" sz="1400" dirty="0"/>
                    </a:p>
                  </a:txBody>
                  <a:tcPr/>
                </a:tc>
                <a:tc>
                  <a:txBody>
                    <a:bodyPr/>
                    <a:lstStyle/>
                    <a:p>
                      <a:r>
                        <a:rPr lang="ru-RU" sz="1400" dirty="0"/>
                        <a:t>Не</a:t>
                      </a:r>
                      <a:r>
                        <a:rPr lang="ru-RU" sz="1400" baseline="0" dirty="0"/>
                        <a:t> менее 1 раза в сутки в разное время+ 1 гликемический профиль (не менее 4 раз в сутки) в неделю, возможно уменьшение частоты при использовании только препаратов с низким риском гипогликемии</a:t>
                      </a:r>
                      <a:endParaRPr lang="ru-RU" sz="1400" dirty="0"/>
                    </a:p>
                  </a:txBody>
                  <a:tcPr/>
                </a:tc>
                <a:extLst>
                  <a:ext uri="{0D108BD9-81ED-4DB2-BD59-A6C34878D82A}">
                    <a16:rowId xmlns:a16="http://schemas.microsoft.com/office/drawing/2014/main" val="10005"/>
                  </a:ext>
                </a:extLst>
              </a:tr>
              <a:tr h="370840">
                <a:tc>
                  <a:txBody>
                    <a:bodyPr/>
                    <a:lstStyle/>
                    <a:p>
                      <a:r>
                        <a:rPr lang="ru-RU" sz="1400" dirty="0"/>
                        <a:t>- На готовых смесях инсулина</a:t>
                      </a:r>
                    </a:p>
                  </a:txBody>
                  <a:tcPr/>
                </a:tc>
                <a:tc>
                  <a:txBody>
                    <a:bodyPr/>
                    <a:lstStyle/>
                    <a:p>
                      <a:r>
                        <a:rPr lang="ru-RU" sz="1400" dirty="0"/>
                        <a:t>Не менее 2 раз в сутки в разное время + 1 гликемический профиль </a:t>
                      </a:r>
                      <a:r>
                        <a:rPr lang="ru-RU" sz="1400" baseline="0" dirty="0" err="1"/>
                        <a:t>профиль</a:t>
                      </a:r>
                      <a:r>
                        <a:rPr lang="ru-RU" sz="1400" baseline="0" dirty="0"/>
                        <a:t> (не менее 4 раз в сутки) в неделю</a:t>
                      </a:r>
                      <a:endParaRPr lang="ru-RU" sz="1400" dirty="0"/>
                    </a:p>
                  </a:txBody>
                  <a:tcPr/>
                </a:tc>
                <a:extLst>
                  <a:ext uri="{0D108BD9-81ED-4DB2-BD59-A6C34878D82A}">
                    <a16:rowId xmlns:a16="http://schemas.microsoft.com/office/drawing/2014/main" val="10006"/>
                  </a:ext>
                </a:extLst>
              </a:tr>
              <a:tr h="370840">
                <a:tc>
                  <a:txBody>
                    <a:bodyPr/>
                    <a:lstStyle/>
                    <a:p>
                      <a:r>
                        <a:rPr lang="ru-RU" sz="1400" dirty="0"/>
                        <a:t>- На диетотерапии</a:t>
                      </a:r>
                    </a:p>
                  </a:txBody>
                  <a:tcPr/>
                </a:tc>
                <a:tc>
                  <a:txBody>
                    <a:bodyPr/>
                    <a:lstStyle/>
                    <a:p>
                      <a:r>
                        <a:rPr lang="ru-RU" sz="1400" dirty="0"/>
                        <a:t>Не менее  1 раза в неделю в разное время</a:t>
                      </a:r>
                      <a:r>
                        <a:rPr lang="ru-RU" sz="1400" baseline="0" dirty="0"/>
                        <a:t> суток</a:t>
                      </a:r>
                      <a:endParaRPr lang="ru-RU" sz="1400" dirty="0"/>
                    </a:p>
                  </a:txBody>
                  <a:tcPr/>
                </a:tc>
                <a:extLst>
                  <a:ext uri="{0D108BD9-81ED-4DB2-BD59-A6C34878D82A}">
                    <a16:rowId xmlns:a16="http://schemas.microsoft.com/office/drawing/2014/main" val="10007"/>
                  </a:ext>
                </a:extLst>
              </a:tr>
              <a:tr h="370840">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en-US" sz="1400" dirty="0"/>
                        <a:t>HbA1c</a:t>
                      </a:r>
                      <a:endParaRPr lang="ru-RU" sz="1400" dirty="0"/>
                    </a:p>
                    <a:p>
                      <a:endParaRPr lang="ru-RU" sz="1400" dirty="0"/>
                    </a:p>
                  </a:txBody>
                  <a:tcPr/>
                </a:tc>
                <a:tc>
                  <a:txBody>
                    <a:bodyPr/>
                    <a:lstStyle/>
                    <a:p>
                      <a:pPr marL="0" marR="0" indent="0" algn="l" defTabSz="895922" rtl="0" eaLnBrk="1" fontAlgn="auto" latinLnBrk="0" hangingPunct="1">
                        <a:lnSpc>
                          <a:spcPct val="100000"/>
                        </a:lnSpc>
                        <a:spcBef>
                          <a:spcPts val="0"/>
                        </a:spcBef>
                        <a:spcAft>
                          <a:spcPts val="0"/>
                        </a:spcAft>
                        <a:buClrTx/>
                        <a:buSzTx/>
                        <a:buFontTx/>
                        <a:buNone/>
                        <a:tabLst/>
                        <a:defRPr/>
                      </a:pPr>
                      <a:r>
                        <a:rPr lang="ru-RU" sz="1400" dirty="0"/>
                        <a:t>1 раз в 3 месяца (УУР А, УДД 2)</a:t>
                      </a:r>
                    </a:p>
                    <a:p>
                      <a:endParaRPr lang="ru-RU" sz="1400" dirty="0"/>
                    </a:p>
                  </a:txBody>
                  <a:tcPr/>
                </a:tc>
                <a:extLst>
                  <a:ext uri="{0D108BD9-81ED-4DB2-BD59-A6C34878D82A}">
                    <a16:rowId xmlns:a16="http://schemas.microsoft.com/office/drawing/2014/main" val="10008"/>
                  </a:ext>
                </a:extLst>
              </a:tr>
              <a:tr h="370840">
                <a:tc>
                  <a:txBody>
                    <a:bodyPr/>
                    <a:lstStyle/>
                    <a:p>
                      <a:r>
                        <a:rPr lang="ru-RU" sz="1400" dirty="0"/>
                        <a:t>Непрерывное </a:t>
                      </a:r>
                      <a:r>
                        <a:rPr lang="ru-RU" sz="1400" dirty="0" err="1"/>
                        <a:t>мониторирование</a:t>
                      </a:r>
                      <a:r>
                        <a:rPr lang="ru-RU" sz="1400" dirty="0"/>
                        <a:t> глюкозы</a:t>
                      </a:r>
                    </a:p>
                  </a:txBody>
                  <a:tcPr/>
                </a:tc>
                <a:tc>
                  <a:txBody>
                    <a:bodyPr/>
                    <a:lstStyle/>
                    <a:p>
                      <a:r>
                        <a:rPr lang="ru-RU" sz="1400" dirty="0"/>
                        <a:t>По показаниям</a:t>
                      </a:r>
                    </a:p>
                  </a:txBody>
                  <a:tcPr/>
                </a:tc>
                <a:extLst>
                  <a:ext uri="{0D108BD9-81ED-4DB2-BD59-A6C34878D82A}">
                    <a16:rowId xmlns:a16="http://schemas.microsoft.com/office/drawing/2014/main" val="10009"/>
                  </a:ext>
                </a:extLst>
              </a:tr>
              <a:tr h="370840">
                <a:tc>
                  <a:txBody>
                    <a:bodyPr/>
                    <a:lstStyle/>
                    <a:p>
                      <a:endParaRPr lang="ru-RU" sz="1400" dirty="0"/>
                    </a:p>
                  </a:txBody>
                  <a:tcPr/>
                </a:tc>
                <a:tc>
                  <a:txBody>
                    <a:bodyPr/>
                    <a:lstStyle/>
                    <a:p>
                      <a:endParaRPr lang="ru-RU" sz="1400" dirty="0"/>
                    </a:p>
                  </a:txBody>
                  <a:tcPr/>
                </a:tc>
                <a:extLst>
                  <a:ext uri="{0D108BD9-81ED-4DB2-BD59-A6C34878D82A}">
                    <a16:rowId xmlns:a16="http://schemas.microsoft.com/office/drawing/2014/main" val="10010"/>
                  </a:ext>
                </a:extLst>
              </a:tr>
            </a:tbl>
          </a:graphicData>
        </a:graphic>
      </p:graphicFrame>
      <p:sp>
        <p:nvSpPr>
          <p:cNvPr id="4" name="Номер слайда 3"/>
          <p:cNvSpPr>
            <a:spLocks noGrp="1"/>
          </p:cNvSpPr>
          <p:nvPr>
            <p:ph type="sldNum" sz="quarter" idx="12"/>
          </p:nvPr>
        </p:nvSpPr>
        <p:spPr/>
        <p:txBody>
          <a:bodyPr/>
          <a:lstStyle/>
          <a:p>
            <a:pPr>
              <a:defRPr/>
            </a:pPr>
            <a:fld id="{408B0756-B0F3-4968-B4D9-95F684C4ECDD}" type="slidenum">
              <a:rPr lang="en-US" smtClean="0"/>
              <a:pPr>
                <a:defRPr/>
              </a:pPr>
              <a:t>56</a:t>
            </a:fld>
            <a:endParaRPr lang="en-US" dirty="0"/>
          </a:p>
        </p:txBody>
      </p:sp>
    </p:spTree>
    <p:extLst>
      <p:ext uri="{BB962C8B-B14F-4D97-AF65-F5344CB8AC3E}">
        <p14:creationId xmlns:p14="http://schemas.microsoft.com/office/powerpoint/2010/main" val="14081599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txBox="1">
            <a:spLocks noChangeArrowheads="1"/>
          </p:cNvSpPr>
          <p:nvPr/>
        </p:nvSpPr>
        <p:spPr bwMode="auto">
          <a:xfrm>
            <a:off x="1399447" y="2524558"/>
            <a:ext cx="637833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895350" eaLnBrk="0" hangingPunct="0">
              <a:defRPr sz="1200" i="1">
                <a:solidFill>
                  <a:schemeClr val="tx1"/>
                </a:solidFill>
                <a:latin typeface="Arial" pitchFamily="34" charset="0"/>
                <a:cs typeface="Arial" pitchFamily="34" charset="0"/>
              </a:defRPr>
            </a:lvl1pPr>
            <a:lvl2pPr marL="742950" indent="-285750" defTabSz="895350" eaLnBrk="0" hangingPunct="0">
              <a:defRPr sz="1200" i="1">
                <a:solidFill>
                  <a:schemeClr val="tx1"/>
                </a:solidFill>
                <a:latin typeface="Arial" pitchFamily="34" charset="0"/>
                <a:cs typeface="Arial" pitchFamily="34" charset="0"/>
              </a:defRPr>
            </a:lvl2pPr>
            <a:lvl3pPr marL="1143000" indent="-228600" defTabSz="895350" eaLnBrk="0" hangingPunct="0">
              <a:defRPr sz="1200" i="1">
                <a:solidFill>
                  <a:schemeClr val="tx1"/>
                </a:solidFill>
                <a:latin typeface="Arial" pitchFamily="34" charset="0"/>
                <a:cs typeface="Arial" pitchFamily="34" charset="0"/>
              </a:defRPr>
            </a:lvl3pPr>
            <a:lvl4pPr marL="1600200" indent="-228600" defTabSz="895350" eaLnBrk="0" hangingPunct="0">
              <a:defRPr sz="1200" i="1">
                <a:solidFill>
                  <a:schemeClr val="tx1"/>
                </a:solidFill>
                <a:latin typeface="Arial" pitchFamily="34" charset="0"/>
                <a:cs typeface="Arial" pitchFamily="34" charset="0"/>
              </a:defRPr>
            </a:lvl4pPr>
            <a:lvl5pPr marL="2057400" indent="-228600" defTabSz="895350" eaLnBrk="0" hangingPunct="0">
              <a:defRPr sz="1200" i="1">
                <a:solidFill>
                  <a:schemeClr val="tx1"/>
                </a:solidFill>
                <a:latin typeface="Arial" pitchFamily="34" charset="0"/>
                <a:cs typeface="Arial" pitchFamily="34" charset="0"/>
              </a:defRPr>
            </a:lvl5pPr>
            <a:lvl6pPr marL="25146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6pPr>
            <a:lvl7pPr marL="29718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7pPr>
            <a:lvl8pPr marL="34290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8pPr>
            <a:lvl9pPr marL="3886200" indent="-228600" defTabSz="895350" eaLnBrk="0" fontAlgn="base" hangingPunct="0">
              <a:spcBef>
                <a:spcPct val="0"/>
              </a:spcBef>
              <a:spcAft>
                <a:spcPct val="0"/>
              </a:spcAft>
              <a:defRPr sz="1200" i="1">
                <a:solidFill>
                  <a:schemeClr val="tx1"/>
                </a:solidFill>
                <a:latin typeface="Arial" pitchFamily="34" charset="0"/>
                <a:cs typeface="Arial" pitchFamily="34" charset="0"/>
              </a:defRPr>
            </a:lvl9pPr>
          </a:lstStyle>
          <a:p>
            <a:pPr algn="ctr" eaLnBrk="1" hangingPunct="1">
              <a:defRPr/>
            </a:pPr>
            <a:r>
              <a:rPr lang="ru-RU" sz="3200" b="1" i="0" dirty="0">
                <a:latin typeface="Calibri" pitchFamily="34" charset="0"/>
                <a:cs typeface="Calibri" pitchFamily="34" charset="0"/>
              </a:rPr>
              <a:t>Благодарю за внимание!</a:t>
            </a:r>
          </a:p>
        </p:txBody>
      </p:sp>
      <p:sp>
        <p:nvSpPr>
          <p:cNvPr id="9" name="TextBox 8"/>
          <p:cNvSpPr txBox="1"/>
          <p:nvPr/>
        </p:nvSpPr>
        <p:spPr>
          <a:xfrm>
            <a:off x="2196446" y="5802659"/>
            <a:ext cx="6764992" cy="707876"/>
          </a:xfrm>
          <a:prstGeom prst="rect">
            <a:avLst/>
          </a:prstGeom>
          <a:noFill/>
        </p:spPr>
        <p:txBody>
          <a:bodyPr wrap="square" lIns="91430" tIns="45715" rIns="91430" bIns="45715" rtlCol="0">
            <a:spAutoFit/>
          </a:bodyPr>
          <a:lstStyle/>
          <a:p>
            <a:endParaRPr lang="ru-RU" sz="2000" i="0" dirty="0"/>
          </a:p>
          <a:p>
            <a:endParaRPr lang="ru-RU" sz="2000" b="1" i="0" dirty="0"/>
          </a:p>
        </p:txBody>
      </p:sp>
    </p:spTree>
    <p:extLst>
      <p:ext uri="{BB962C8B-B14F-4D97-AF65-F5344CB8AC3E}">
        <p14:creationId xmlns:p14="http://schemas.microsoft.com/office/powerpoint/2010/main" val="1201965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6</a:t>
            </a:fld>
            <a:endParaRPr lang="en-US" dirty="0"/>
          </a:p>
        </p:txBody>
      </p:sp>
      <p:sp>
        <p:nvSpPr>
          <p:cNvPr id="8" name="TextBox 7"/>
          <p:cNvSpPr txBox="1"/>
          <p:nvPr/>
        </p:nvSpPr>
        <p:spPr>
          <a:xfrm>
            <a:off x="557475" y="490456"/>
            <a:ext cx="8145186" cy="4555083"/>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600"/>
              </a:spcAft>
              <a:buClr>
                <a:srgbClr val="FF0000"/>
              </a:buClr>
            </a:pPr>
            <a:r>
              <a:rPr lang="en-US" sz="2000" b="1" i="0" dirty="0">
                <a:ln w="10541" cmpd="sng">
                  <a:solidFill>
                    <a:srgbClr val="7D7D7D">
                      <a:tint val="100000"/>
                      <a:shade val="100000"/>
                      <a:satMod val="110000"/>
                    </a:srgbClr>
                  </a:solidFill>
                  <a:prstDash val="solid"/>
                </a:ln>
                <a:solidFill>
                  <a:schemeClr val="tx1">
                    <a:lumMod val="85000"/>
                    <a:lumOff val="15000"/>
                  </a:schemeClr>
                </a:solidFill>
              </a:rPr>
              <a:t>MODI </a:t>
            </a:r>
            <a:r>
              <a:rPr lang="ru-RU" sz="2000" b="1" i="0" dirty="0">
                <a:ln w="10541" cmpd="sng">
                  <a:solidFill>
                    <a:srgbClr val="7D7D7D">
                      <a:tint val="100000"/>
                      <a:shade val="100000"/>
                      <a:satMod val="110000"/>
                    </a:srgbClr>
                  </a:solidFill>
                  <a:prstDash val="solid"/>
                </a:ln>
                <a:solidFill>
                  <a:schemeClr val="tx1">
                    <a:lumMod val="85000"/>
                    <a:lumOff val="15000"/>
                  </a:schemeClr>
                </a:solidFill>
              </a:rPr>
              <a:t>(МОДИ)-</a:t>
            </a:r>
            <a:r>
              <a:rPr lang="en-US" sz="2000" b="1" i="0" dirty="0">
                <a:ln w="10541" cmpd="sng">
                  <a:solidFill>
                    <a:srgbClr val="7D7D7D">
                      <a:tint val="100000"/>
                      <a:shade val="100000"/>
                      <a:satMod val="110000"/>
                    </a:srgbClr>
                  </a:solidFill>
                  <a:prstDash val="solid"/>
                </a:ln>
                <a:solidFill>
                  <a:schemeClr val="tx1">
                    <a:lumMod val="85000"/>
                    <a:lumOff val="15000"/>
                  </a:schemeClr>
                </a:solidFill>
              </a:rPr>
              <a:t>maturity-onset diabetes of the young</a:t>
            </a:r>
            <a:endParaRPr lang="ru-RU" sz="2000" b="1" i="0" dirty="0">
              <a:ln w="10541" cmpd="sng">
                <a:solidFill>
                  <a:srgbClr val="7D7D7D">
                    <a:tint val="100000"/>
                    <a:shade val="100000"/>
                    <a:satMod val="110000"/>
                  </a:srgbClr>
                </a:solidFill>
                <a:prstDash val="solid"/>
              </a:ln>
              <a:solidFill>
                <a:schemeClr val="tx1">
                  <a:lumMod val="85000"/>
                  <a:lumOff val="15000"/>
                </a:schemeClr>
              </a:solidFill>
            </a:endParaRPr>
          </a:p>
          <a:p>
            <a:pPr>
              <a:spcAft>
                <a:spcPts val="600"/>
              </a:spcAft>
              <a:buClr>
                <a:srgbClr val="FF0000"/>
              </a:buClr>
            </a:pPr>
            <a:endParaRPr lang="ru-RU" sz="2000" b="1" i="0" dirty="0">
              <a:solidFill>
                <a:schemeClr val="tx2"/>
              </a:solidFill>
              <a:ea typeface="Arial" charset="0"/>
            </a:endParaRPr>
          </a:p>
          <a:p>
            <a:pPr>
              <a:spcAft>
                <a:spcPts val="600"/>
              </a:spcAft>
              <a:buClr>
                <a:srgbClr val="FF0000"/>
              </a:buClr>
            </a:pPr>
            <a:r>
              <a:rPr lang="ru-RU" sz="2000" b="1" i="0" dirty="0">
                <a:solidFill>
                  <a:schemeClr val="tx2"/>
                </a:solidFill>
                <a:ea typeface="Arial" charset="0"/>
              </a:rPr>
              <a:t>-проявляется в молодом возрасте (обычно до 25 лет)</a:t>
            </a:r>
          </a:p>
          <a:p>
            <a:pPr>
              <a:spcAft>
                <a:spcPts val="600"/>
              </a:spcAft>
              <a:buClr>
                <a:srgbClr val="FF0000"/>
              </a:buClr>
            </a:pPr>
            <a:r>
              <a:rPr lang="ru-RU" sz="2000" b="1" i="0" dirty="0">
                <a:solidFill>
                  <a:schemeClr val="tx2"/>
                </a:solidFill>
                <a:ea typeface="Arial" charset="0"/>
              </a:rPr>
              <a:t>-наследуется по аутосомно-доминантному типу</a:t>
            </a:r>
          </a:p>
          <a:p>
            <a:pPr>
              <a:spcAft>
                <a:spcPts val="600"/>
              </a:spcAft>
              <a:buClr>
                <a:srgbClr val="FF0000"/>
              </a:buClr>
            </a:pPr>
            <a:r>
              <a:rPr lang="ru-RU" sz="2000" b="1" i="0" dirty="0">
                <a:solidFill>
                  <a:schemeClr val="tx2"/>
                </a:solidFill>
                <a:ea typeface="Arial" charset="0"/>
              </a:rPr>
              <a:t>-выраженное нарушение секреции инсулина при отсутствии или минимальном нарушении действия инсулина</a:t>
            </a:r>
          </a:p>
          <a:p>
            <a:pPr>
              <a:spcAft>
                <a:spcPts val="600"/>
              </a:spcAft>
              <a:buClr>
                <a:srgbClr val="FF0000"/>
              </a:buClr>
            </a:pPr>
            <a:endParaRPr lang="ru-RU" sz="2000" b="1" i="0" dirty="0">
              <a:solidFill>
                <a:schemeClr val="tx2"/>
              </a:solidFill>
              <a:ea typeface="Arial" charset="0"/>
            </a:endParaRPr>
          </a:p>
          <a:p>
            <a:pPr>
              <a:spcAft>
                <a:spcPts val="600"/>
              </a:spcAft>
              <a:buClr>
                <a:srgbClr val="FF0000"/>
              </a:buClr>
            </a:pPr>
            <a:endParaRPr lang="ru-RU" sz="2000" b="1" i="0" dirty="0">
              <a:solidFill>
                <a:schemeClr val="tx2"/>
              </a:solidFill>
              <a:ea typeface="Arial" charset="0"/>
            </a:endParaRPr>
          </a:p>
          <a:p>
            <a:pPr>
              <a:spcAft>
                <a:spcPts val="600"/>
              </a:spcAft>
              <a:buClr>
                <a:srgbClr val="FF0000"/>
              </a:buClr>
            </a:pPr>
            <a:endParaRPr lang="ru-RU" sz="2000" b="1" i="0" dirty="0">
              <a:solidFill>
                <a:schemeClr val="tx2"/>
              </a:solidFill>
              <a:ea typeface="Arial" charset="0"/>
            </a:endParaRPr>
          </a:p>
          <a:p>
            <a:pPr>
              <a:spcAft>
                <a:spcPts val="600"/>
              </a:spcAft>
              <a:buClr>
                <a:srgbClr val="FF0000"/>
              </a:buClr>
            </a:pPr>
            <a:endParaRPr lang="ru-RU" sz="2000" b="1" i="0" dirty="0">
              <a:solidFill>
                <a:schemeClr val="tx2"/>
              </a:solidFill>
              <a:ea typeface="Arial" charset="0"/>
            </a:endParaRPr>
          </a:p>
          <a:p>
            <a:pPr>
              <a:spcAft>
                <a:spcPts val="600"/>
              </a:spcAft>
              <a:buClr>
                <a:srgbClr val="FF0000"/>
              </a:buClr>
            </a:pPr>
            <a:endParaRPr lang="ru-RU" sz="2000" b="1" i="0" dirty="0">
              <a:solidFill>
                <a:schemeClr val="tx2"/>
              </a:solidFill>
              <a:ea typeface="Arial" charset="0"/>
            </a:endParaRPr>
          </a:p>
          <a:p>
            <a:pPr>
              <a:spcAft>
                <a:spcPts val="600"/>
              </a:spcAft>
              <a:buClr>
                <a:srgbClr val="FF0000"/>
              </a:buClr>
            </a:pPr>
            <a:endParaRPr lang="ru-RU" sz="2000" b="1" i="0" dirty="0">
              <a:solidFill>
                <a:schemeClr val="tx2"/>
              </a:solidFill>
              <a:ea typeface="Arial" charset="0"/>
            </a:endParaRPr>
          </a:p>
        </p:txBody>
      </p:sp>
    </p:spTree>
    <p:extLst>
      <p:ext uri="{BB962C8B-B14F-4D97-AF65-F5344CB8AC3E}">
        <p14:creationId xmlns:p14="http://schemas.microsoft.com/office/powerpoint/2010/main" val="1687130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7</a:t>
            </a:fld>
            <a:endParaRPr lang="en-US" dirty="0"/>
          </a:p>
        </p:txBody>
      </p:sp>
      <p:sp>
        <p:nvSpPr>
          <p:cNvPr id="11" name="TextBox 10"/>
          <p:cNvSpPr txBox="1"/>
          <p:nvPr/>
        </p:nvSpPr>
        <p:spPr>
          <a:xfrm>
            <a:off x="649864" y="561323"/>
            <a:ext cx="7960425" cy="6324798"/>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600"/>
              </a:spcAft>
              <a:buClr>
                <a:srgbClr val="FF0000"/>
              </a:buClr>
            </a:pPr>
            <a:r>
              <a:rPr lang="ru-RU" sz="2000" b="1" i="0" dirty="0">
                <a:ln w="10541" cmpd="sng">
                  <a:solidFill>
                    <a:srgbClr val="7D7D7D">
                      <a:tint val="100000"/>
                      <a:shade val="100000"/>
                      <a:satMod val="110000"/>
                    </a:srgbClr>
                  </a:solidFill>
                  <a:prstDash val="solid"/>
                </a:ln>
              </a:rPr>
              <a:t>3. Другие специфические типы сахарного диабета</a:t>
            </a:r>
          </a:p>
          <a:p>
            <a:pPr>
              <a:spcAft>
                <a:spcPts val="600"/>
              </a:spcAft>
              <a:buClr>
                <a:srgbClr val="FF0000"/>
              </a:buClr>
            </a:pPr>
            <a:endParaRPr lang="ru-RU" sz="2000" b="1" i="0" dirty="0">
              <a:ea typeface="Arial" charset="0"/>
            </a:endParaRPr>
          </a:p>
          <a:p>
            <a:pPr>
              <a:spcAft>
                <a:spcPts val="600"/>
              </a:spcAft>
              <a:buClr>
                <a:srgbClr val="FF0000"/>
              </a:buClr>
            </a:pPr>
            <a:r>
              <a:rPr lang="en-US" sz="2000" b="1" i="0" dirty="0">
                <a:ln w="10541" cmpd="sng">
                  <a:solidFill>
                    <a:srgbClr val="7D7D7D">
                      <a:tint val="100000"/>
                      <a:shade val="100000"/>
                      <a:satMod val="110000"/>
                    </a:srgbClr>
                  </a:solidFill>
                  <a:prstDash val="solid"/>
                </a:ln>
              </a:rPr>
              <a:t>B</a:t>
            </a:r>
            <a:r>
              <a:rPr lang="ru-RU" sz="2000" b="1" i="0" dirty="0">
                <a:ln w="10541" cmpd="sng">
                  <a:solidFill>
                    <a:srgbClr val="7D7D7D">
                      <a:tint val="100000"/>
                      <a:shade val="100000"/>
                      <a:satMod val="110000"/>
                    </a:srgbClr>
                  </a:solidFill>
                  <a:prstDash val="solid"/>
                </a:ln>
              </a:rPr>
              <a:t>. Генетические дефекты действия инсулина</a:t>
            </a:r>
          </a:p>
          <a:p>
            <a:pPr>
              <a:spcAft>
                <a:spcPts val="600"/>
              </a:spcAft>
              <a:buClr>
                <a:srgbClr val="FF0000"/>
              </a:buClr>
            </a:pPr>
            <a:r>
              <a:rPr lang="ru-RU" sz="2000" b="1" i="0" dirty="0">
                <a:ln w="10541" cmpd="sng">
                  <a:solidFill>
                    <a:srgbClr val="7D7D7D">
                      <a:tint val="100000"/>
                      <a:shade val="100000"/>
                      <a:satMod val="110000"/>
                    </a:srgbClr>
                  </a:solidFill>
                  <a:prstDash val="solid"/>
                </a:ln>
              </a:rPr>
              <a:t>Метаболические нарушения, ассоциированные с мутациями инсулинового рецептора</a:t>
            </a:r>
          </a:p>
          <a:p>
            <a:pPr>
              <a:spcAft>
                <a:spcPts val="600"/>
              </a:spcAft>
              <a:buClr>
                <a:srgbClr val="FF0000"/>
              </a:buClr>
            </a:pPr>
            <a:endParaRPr lang="ru-RU" sz="2000" b="1" i="0" dirty="0">
              <a:ln w="10541" cmpd="sng">
                <a:solidFill>
                  <a:srgbClr val="7D7D7D">
                    <a:tint val="100000"/>
                    <a:shade val="100000"/>
                    <a:satMod val="110000"/>
                  </a:srgbClr>
                </a:solidFill>
                <a:prstDash val="solid"/>
              </a:ln>
            </a:endParaRPr>
          </a:p>
          <a:p>
            <a:pPr>
              <a:spcAft>
                <a:spcPts val="600"/>
              </a:spcAft>
              <a:buClr>
                <a:srgbClr val="FF0000"/>
              </a:buClr>
            </a:pPr>
            <a:r>
              <a:rPr lang="ru-RU" sz="2000" b="1" i="0" dirty="0">
                <a:ln w="10541" cmpd="sng">
                  <a:solidFill>
                    <a:srgbClr val="7D7D7D">
                      <a:tint val="100000"/>
                      <a:shade val="100000"/>
                      <a:satMod val="110000"/>
                    </a:srgbClr>
                  </a:solidFill>
                  <a:prstDash val="solid"/>
                </a:ln>
              </a:rPr>
              <a:t>-Тип А </a:t>
            </a:r>
            <a:r>
              <a:rPr lang="ru-RU" sz="1100" b="1" i="0" dirty="0" err="1">
                <a:ln w="10541" cmpd="sng">
                  <a:solidFill>
                    <a:srgbClr val="7D7D7D">
                      <a:tint val="100000"/>
                      <a:shade val="100000"/>
                      <a:satMod val="110000"/>
                    </a:srgbClr>
                  </a:solidFill>
                  <a:prstDash val="solid"/>
                </a:ln>
              </a:rPr>
              <a:t>инсулинорезистентности</a:t>
            </a:r>
            <a:r>
              <a:rPr lang="ru-RU" sz="2000" b="1" i="0" dirty="0">
                <a:ln w="10541" cmpd="sng">
                  <a:solidFill>
                    <a:srgbClr val="7D7D7D">
                      <a:tint val="100000"/>
                      <a:shade val="100000"/>
                      <a:satMod val="110000"/>
                    </a:srgbClr>
                  </a:solidFill>
                  <a:prstDash val="solid"/>
                </a:ln>
              </a:rPr>
              <a:t> (ИР синдром)</a:t>
            </a:r>
          </a:p>
          <a:p>
            <a:pPr>
              <a:spcAft>
                <a:spcPts val="600"/>
              </a:spcAft>
              <a:buClr>
                <a:srgbClr val="FF0000"/>
              </a:buClr>
            </a:pPr>
            <a:r>
              <a:rPr lang="ru-RU" sz="2000" b="1" i="0" dirty="0">
                <a:ln w="10541" cmpd="sng">
                  <a:solidFill>
                    <a:srgbClr val="7D7D7D">
                      <a:tint val="100000"/>
                      <a:shade val="100000"/>
                      <a:satMod val="110000"/>
                    </a:srgbClr>
                  </a:solidFill>
                  <a:prstDash val="solid"/>
                </a:ln>
              </a:rPr>
              <a:t>(синдром поликистозных яичников)</a:t>
            </a:r>
          </a:p>
          <a:p>
            <a:pPr>
              <a:spcAft>
                <a:spcPts val="600"/>
              </a:spcAft>
              <a:buClr>
                <a:srgbClr val="FF0000"/>
              </a:buClr>
            </a:pPr>
            <a:r>
              <a:rPr lang="ru-RU" sz="2000" b="1" i="0" dirty="0">
                <a:ln w="10541" cmpd="sng">
                  <a:solidFill>
                    <a:srgbClr val="7D7D7D">
                      <a:tint val="100000"/>
                      <a:shade val="100000"/>
                      <a:satMod val="110000"/>
                    </a:srgbClr>
                  </a:solidFill>
                  <a:prstDash val="solid"/>
                </a:ln>
              </a:rPr>
              <a:t>-</a:t>
            </a:r>
            <a:r>
              <a:rPr lang="ru-RU" sz="2000" b="1" i="0" dirty="0" err="1">
                <a:ln w="10541" cmpd="sng">
                  <a:solidFill>
                    <a:srgbClr val="7D7D7D">
                      <a:tint val="100000"/>
                      <a:shade val="100000"/>
                      <a:satMod val="110000"/>
                    </a:srgbClr>
                  </a:solidFill>
                  <a:prstDash val="solid"/>
                </a:ln>
              </a:rPr>
              <a:t>Лепречаунизм</a:t>
            </a:r>
            <a:endParaRPr lang="ru-RU" sz="2000" b="1" i="0" dirty="0">
              <a:ln w="10541" cmpd="sng">
                <a:solidFill>
                  <a:srgbClr val="7D7D7D">
                    <a:tint val="100000"/>
                    <a:shade val="100000"/>
                    <a:satMod val="110000"/>
                  </a:srgbClr>
                </a:solidFill>
                <a:prstDash val="solid"/>
              </a:ln>
            </a:endParaRPr>
          </a:p>
          <a:p>
            <a:pPr>
              <a:spcAft>
                <a:spcPts val="600"/>
              </a:spcAft>
              <a:buClr>
                <a:srgbClr val="FF0000"/>
              </a:buClr>
            </a:pPr>
            <a:r>
              <a:rPr lang="ru-RU" sz="2000" b="1" i="0" dirty="0">
                <a:ln w="10541" cmpd="sng">
                  <a:solidFill>
                    <a:srgbClr val="7D7D7D">
                      <a:tint val="100000"/>
                      <a:shade val="100000"/>
                      <a:satMod val="110000"/>
                    </a:srgbClr>
                  </a:solidFill>
                  <a:prstDash val="solid"/>
                </a:ln>
              </a:rPr>
              <a:t>(смерть в раннем детстве, множественные пороки развития, специфический дефект кожи лица)</a:t>
            </a:r>
          </a:p>
          <a:p>
            <a:pPr>
              <a:spcAft>
                <a:spcPts val="600"/>
              </a:spcAft>
              <a:buClr>
                <a:srgbClr val="FF0000"/>
              </a:buClr>
            </a:pPr>
            <a:r>
              <a:rPr lang="ru-RU" sz="2000" b="1" i="0" dirty="0">
                <a:ln w="10541" cmpd="sng">
                  <a:solidFill>
                    <a:srgbClr val="7D7D7D">
                      <a:tint val="100000"/>
                      <a:shade val="100000"/>
                      <a:satMod val="110000"/>
                    </a:srgbClr>
                  </a:solidFill>
                  <a:prstDash val="solid"/>
                </a:ln>
              </a:rPr>
              <a:t>-Синдром </a:t>
            </a:r>
            <a:r>
              <a:rPr lang="ru-RU" sz="2000" b="1" i="0" dirty="0" err="1">
                <a:ln w="10541" cmpd="sng">
                  <a:solidFill>
                    <a:srgbClr val="7D7D7D">
                      <a:tint val="100000"/>
                      <a:shade val="100000"/>
                      <a:satMod val="110000"/>
                    </a:srgbClr>
                  </a:solidFill>
                  <a:prstDash val="solid"/>
                </a:ln>
              </a:rPr>
              <a:t>Рабсона-Менделхолла</a:t>
            </a:r>
            <a:endParaRPr lang="ru-RU" sz="2000" b="1" i="0" dirty="0">
              <a:ln w="10541" cmpd="sng">
                <a:solidFill>
                  <a:srgbClr val="7D7D7D">
                    <a:tint val="100000"/>
                    <a:shade val="100000"/>
                    <a:satMod val="110000"/>
                  </a:srgbClr>
                </a:solidFill>
                <a:prstDash val="solid"/>
              </a:ln>
            </a:endParaRPr>
          </a:p>
          <a:p>
            <a:pPr>
              <a:spcAft>
                <a:spcPts val="600"/>
              </a:spcAft>
              <a:buClr>
                <a:srgbClr val="FF0000"/>
              </a:buClr>
            </a:pPr>
            <a:r>
              <a:rPr lang="ru-RU" sz="2000" b="1" i="0" dirty="0">
                <a:ln w="10541" cmpd="sng">
                  <a:solidFill>
                    <a:srgbClr val="7D7D7D">
                      <a:tint val="100000"/>
                      <a:shade val="100000"/>
                      <a:satMod val="110000"/>
                    </a:srgbClr>
                  </a:solidFill>
                  <a:prstDash val="solid"/>
                </a:ln>
              </a:rPr>
              <a:t>(нарушение формирования зубной ткани, ногтей, </a:t>
            </a:r>
            <a:r>
              <a:rPr lang="ru-RU" sz="2000" b="1" i="0" dirty="0" err="1">
                <a:ln w="10541" cmpd="sng">
                  <a:solidFill>
                    <a:srgbClr val="7D7D7D">
                      <a:tint val="100000"/>
                      <a:shade val="100000"/>
                      <a:satMod val="110000"/>
                    </a:srgbClr>
                  </a:solidFill>
                  <a:prstDash val="solid"/>
                </a:ln>
              </a:rPr>
              <a:t>гипеплазия</a:t>
            </a:r>
            <a:r>
              <a:rPr lang="ru-RU" sz="2000" b="1" i="0" dirty="0">
                <a:ln w="10541" cmpd="sng">
                  <a:solidFill>
                    <a:srgbClr val="7D7D7D">
                      <a:tint val="100000"/>
                      <a:shade val="100000"/>
                      <a:satMod val="110000"/>
                    </a:srgbClr>
                  </a:solidFill>
                  <a:prstDash val="solid"/>
                </a:ln>
              </a:rPr>
              <a:t> эпифиза)</a:t>
            </a:r>
          </a:p>
          <a:p>
            <a:pPr>
              <a:spcAft>
                <a:spcPts val="600"/>
              </a:spcAft>
              <a:buClr>
                <a:srgbClr val="FF0000"/>
              </a:buClr>
            </a:pPr>
            <a:r>
              <a:rPr lang="ru-RU" sz="2000" b="1" i="0" dirty="0">
                <a:ln w="10541" cmpd="sng">
                  <a:solidFill>
                    <a:srgbClr val="7D7D7D">
                      <a:tint val="100000"/>
                      <a:shade val="100000"/>
                      <a:satMod val="110000"/>
                    </a:srgbClr>
                  </a:solidFill>
                  <a:prstDash val="solid"/>
                </a:ln>
              </a:rPr>
              <a:t>-</a:t>
            </a:r>
            <a:r>
              <a:rPr lang="ru-RU" sz="2000" b="1" i="0" dirty="0" err="1">
                <a:ln w="10541" cmpd="sng">
                  <a:solidFill>
                    <a:srgbClr val="7D7D7D">
                      <a:tint val="100000"/>
                      <a:shade val="100000"/>
                      <a:satMod val="110000"/>
                    </a:srgbClr>
                  </a:solidFill>
                  <a:prstDash val="solid"/>
                </a:ln>
              </a:rPr>
              <a:t>Липоатрофический</a:t>
            </a:r>
            <a:r>
              <a:rPr lang="ru-RU" sz="2000" b="1" i="0" dirty="0">
                <a:ln w="10541" cmpd="sng">
                  <a:solidFill>
                    <a:srgbClr val="7D7D7D">
                      <a:tint val="100000"/>
                      <a:shade val="100000"/>
                      <a:satMod val="110000"/>
                    </a:srgbClr>
                  </a:solidFill>
                  <a:prstDash val="solid"/>
                </a:ln>
              </a:rPr>
              <a:t> диабет</a:t>
            </a:r>
          </a:p>
          <a:p>
            <a:pPr>
              <a:spcAft>
                <a:spcPts val="600"/>
              </a:spcAft>
              <a:buClr>
                <a:srgbClr val="FF0000"/>
              </a:buClr>
            </a:pPr>
            <a:endParaRPr lang="ru-RU" sz="2000" b="1" i="0" dirty="0">
              <a:ln w="10541" cmpd="sng">
                <a:solidFill>
                  <a:srgbClr val="7D7D7D">
                    <a:tint val="100000"/>
                    <a:shade val="100000"/>
                    <a:satMod val="110000"/>
                  </a:srgbClr>
                </a:solidFill>
                <a:prstDash val="solid"/>
              </a:ln>
            </a:endParaRPr>
          </a:p>
          <a:p>
            <a:pPr>
              <a:spcAft>
                <a:spcPts val="600"/>
              </a:spcAft>
              <a:buClr>
                <a:srgbClr val="FF0000"/>
              </a:buClr>
            </a:pPr>
            <a:endParaRPr lang="ru-RU" sz="2000" b="1" i="0" dirty="0">
              <a:ea typeface="Arial" charset="0"/>
            </a:endParaRPr>
          </a:p>
        </p:txBody>
      </p:sp>
    </p:spTree>
    <p:extLst>
      <p:ext uri="{BB962C8B-B14F-4D97-AF65-F5344CB8AC3E}">
        <p14:creationId xmlns:p14="http://schemas.microsoft.com/office/powerpoint/2010/main" val="2676077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8</a:t>
            </a:fld>
            <a:endParaRPr lang="en-US" dirty="0"/>
          </a:p>
        </p:txBody>
      </p:sp>
      <p:sp>
        <p:nvSpPr>
          <p:cNvPr id="8" name="TextBox 7"/>
          <p:cNvSpPr txBox="1"/>
          <p:nvPr/>
        </p:nvSpPr>
        <p:spPr>
          <a:xfrm>
            <a:off x="514873" y="761999"/>
            <a:ext cx="7960425" cy="4355028"/>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600"/>
              </a:spcAft>
              <a:buClr>
                <a:srgbClr val="FF0000"/>
              </a:buClr>
            </a:pPr>
            <a:r>
              <a:rPr lang="ru-RU" sz="2400" b="1" i="0" dirty="0">
                <a:ln w="10541" cmpd="sng">
                  <a:solidFill>
                    <a:srgbClr val="7D7D7D">
                      <a:tint val="100000"/>
                      <a:shade val="100000"/>
                      <a:satMod val="110000"/>
                    </a:srgbClr>
                  </a:solidFill>
                  <a:prstDash val="solid"/>
                </a:ln>
              </a:rPr>
              <a:t>3. Другие специфические типы сахарного диабета</a:t>
            </a:r>
          </a:p>
          <a:p>
            <a:pPr>
              <a:spcAft>
                <a:spcPts val="600"/>
              </a:spcAft>
              <a:buClr>
                <a:srgbClr val="FF0000"/>
              </a:buClr>
            </a:pPr>
            <a:endParaRPr lang="ru-RU" sz="2000" b="1" i="0" dirty="0">
              <a:ln w="10541" cmpd="sng">
                <a:solidFill>
                  <a:srgbClr val="7D7D7D">
                    <a:tint val="100000"/>
                    <a:shade val="100000"/>
                    <a:satMod val="110000"/>
                  </a:srgbClr>
                </a:solidFill>
                <a:prstDash val="solid"/>
              </a:ln>
            </a:endParaRPr>
          </a:p>
          <a:p>
            <a:pPr>
              <a:spcAft>
                <a:spcPts val="600"/>
              </a:spcAft>
              <a:buClr>
                <a:srgbClr val="FF0000"/>
              </a:buClr>
            </a:pPr>
            <a:r>
              <a:rPr lang="en-US" sz="2400" b="1" i="0" dirty="0">
                <a:ln w="10541" cmpd="sng">
                  <a:solidFill>
                    <a:srgbClr val="7D7D7D">
                      <a:tint val="100000"/>
                      <a:shade val="100000"/>
                      <a:satMod val="110000"/>
                    </a:srgbClr>
                  </a:solidFill>
                  <a:prstDash val="solid"/>
                </a:ln>
              </a:rPr>
              <a:t>C</a:t>
            </a:r>
            <a:r>
              <a:rPr lang="ru-RU" sz="2400" b="1" i="0" dirty="0">
                <a:ln w="10541" cmpd="sng">
                  <a:solidFill>
                    <a:srgbClr val="7D7D7D">
                      <a:tint val="100000"/>
                      <a:shade val="100000"/>
                      <a:satMod val="110000"/>
                    </a:srgbClr>
                  </a:solidFill>
                  <a:prstDash val="solid"/>
                </a:ln>
              </a:rPr>
              <a:t>.Заболевания экзокринной части поджелудочной железы</a:t>
            </a:r>
          </a:p>
          <a:p>
            <a:pPr marL="342900" indent="-342900">
              <a:spcAft>
                <a:spcPts val="600"/>
              </a:spcAft>
              <a:buClr>
                <a:srgbClr val="FF0000"/>
              </a:buClr>
              <a:buFontTx/>
              <a:buChar char="-"/>
            </a:pPr>
            <a:r>
              <a:rPr lang="ru-RU" sz="2000" b="1" i="0" dirty="0">
                <a:ln w="10541" cmpd="sng">
                  <a:solidFill>
                    <a:srgbClr val="7D7D7D">
                      <a:tint val="100000"/>
                      <a:shade val="100000"/>
                      <a:satMod val="110000"/>
                    </a:srgbClr>
                  </a:solidFill>
                  <a:prstDash val="solid"/>
                </a:ln>
              </a:rPr>
              <a:t>Панкреатит</a:t>
            </a:r>
          </a:p>
          <a:p>
            <a:pPr marL="342900" indent="-342900">
              <a:spcAft>
                <a:spcPts val="600"/>
              </a:spcAft>
              <a:buClr>
                <a:srgbClr val="FF0000"/>
              </a:buClr>
              <a:buFontTx/>
              <a:buChar char="-"/>
            </a:pPr>
            <a:r>
              <a:rPr lang="ru-RU" sz="2000" b="1" i="0" dirty="0">
                <a:ln w="10541" cmpd="sng">
                  <a:solidFill>
                    <a:srgbClr val="7D7D7D">
                      <a:tint val="100000"/>
                      <a:shade val="100000"/>
                      <a:satMod val="110000"/>
                    </a:srgbClr>
                  </a:solidFill>
                  <a:prstDash val="solid"/>
                </a:ln>
              </a:rPr>
              <a:t>Травма/</a:t>
            </a:r>
            <a:r>
              <a:rPr lang="ru-RU" sz="2000" b="1" i="0" dirty="0" err="1">
                <a:ln w="10541" cmpd="sng">
                  <a:solidFill>
                    <a:srgbClr val="7D7D7D">
                      <a:tint val="100000"/>
                      <a:shade val="100000"/>
                      <a:satMod val="110000"/>
                    </a:srgbClr>
                  </a:solidFill>
                  <a:prstDash val="solid"/>
                </a:ln>
              </a:rPr>
              <a:t>панкреатэктомия</a:t>
            </a:r>
            <a:endParaRPr lang="ru-RU" sz="2000" b="1" i="0" dirty="0">
              <a:ln w="10541" cmpd="sng">
                <a:solidFill>
                  <a:srgbClr val="7D7D7D">
                    <a:tint val="100000"/>
                    <a:shade val="100000"/>
                    <a:satMod val="110000"/>
                  </a:srgbClr>
                </a:solidFill>
                <a:prstDash val="solid"/>
              </a:ln>
            </a:endParaRPr>
          </a:p>
          <a:p>
            <a:pPr marL="342900" indent="-342900">
              <a:spcAft>
                <a:spcPts val="600"/>
              </a:spcAft>
              <a:buClr>
                <a:srgbClr val="FF0000"/>
              </a:buClr>
              <a:buFontTx/>
              <a:buChar char="-"/>
            </a:pPr>
            <a:r>
              <a:rPr lang="ru-RU" sz="2000" b="1" i="0" dirty="0">
                <a:ln w="10541" cmpd="sng">
                  <a:solidFill>
                    <a:srgbClr val="7D7D7D">
                      <a:tint val="100000"/>
                      <a:shade val="100000"/>
                      <a:satMod val="110000"/>
                    </a:srgbClr>
                  </a:solidFill>
                  <a:prstDash val="solid"/>
                </a:ln>
              </a:rPr>
              <a:t>Неоплазия</a:t>
            </a:r>
          </a:p>
          <a:p>
            <a:pPr marL="342900" indent="-342900">
              <a:spcAft>
                <a:spcPts val="600"/>
              </a:spcAft>
              <a:buClr>
                <a:srgbClr val="FF0000"/>
              </a:buClr>
              <a:buFontTx/>
              <a:buChar char="-"/>
            </a:pPr>
            <a:r>
              <a:rPr lang="ru-RU" sz="2000" b="1" i="0" dirty="0">
                <a:ln w="10541" cmpd="sng">
                  <a:solidFill>
                    <a:srgbClr val="7D7D7D">
                      <a:tint val="100000"/>
                      <a:shade val="100000"/>
                      <a:satMod val="110000"/>
                    </a:srgbClr>
                  </a:solidFill>
                  <a:prstDash val="solid"/>
                </a:ln>
              </a:rPr>
              <a:t>Кистозный фиброз</a:t>
            </a:r>
          </a:p>
          <a:p>
            <a:pPr marL="342900" indent="-342900">
              <a:spcAft>
                <a:spcPts val="600"/>
              </a:spcAft>
              <a:buClr>
                <a:srgbClr val="FF0000"/>
              </a:buClr>
              <a:buFontTx/>
              <a:buChar char="-"/>
            </a:pPr>
            <a:r>
              <a:rPr lang="ru-RU" sz="2000" b="1" i="0" dirty="0" err="1">
                <a:ln w="10541" cmpd="sng">
                  <a:solidFill>
                    <a:srgbClr val="7D7D7D">
                      <a:tint val="100000"/>
                      <a:shade val="100000"/>
                      <a:satMod val="110000"/>
                    </a:srgbClr>
                  </a:solidFill>
                  <a:prstDash val="solid"/>
                </a:ln>
              </a:rPr>
              <a:t>Гемохроматоз</a:t>
            </a:r>
            <a:endParaRPr lang="ru-RU" sz="2000" b="1" i="0" dirty="0">
              <a:ln w="10541" cmpd="sng">
                <a:solidFill>
                  <a:srgbClr val="7D7D7D">
                    <a:tint val="100000"/>
                    <a:shade val="100000"/>
                    <a:satMod val="110000"/>
                  </a:srgbClr>
                </a:solidFill>
                <a:prstDash val="solid"/>
              </a:ln>
            </a:endParaRPr>
          </a:p>
          <a:p>
            <a:pPr marL="342900" indent="-342900">
              <a:spcAft>
                <a:spcPts val="600"/>
              </a:spcAft>
              <a:buClr>
                <a:srgbClr val="FF0000"/>
              </a:buClr>
              <a:buFontTx/>
              <a:buChar char="-"/>
            </a:pPr>
            <a:r>
              <a:rPr lang="ru-RU" sz="2000" b="1" i="0" dirty="0" err="1">
                <a:ln w="10541" cmpd="sng">
                  <a:solidFill>
                    <a:srgbClr val="7D7D7D">
                      <a:tint val="100000"/>
                      <a:shade val="100000"/>
                      <a:satMod val="110000"/>
                    </a:srgbClr>
                  </a:solidFill>
                  <a:prstDash val="solid"/>
                </a:ln>
              </a:rPr>
              <a:t>Фиброкалькулезная</a:t>
            </a:r>
            <a:r>
              <a:rPr lang="ru-RU" sz="2000" b="1" i="0" dirty="0">
                <a:ln w="10541" cmpd="sng">
                  <a:solidFill>
                    <a:srgbClr val="7D7D7D">
                      <a:tint val="100000"/>
                      <a:shade val="100000"/>
                      <a:satMod val="110000"/>
                    </a:srgbClr>
                  </a:solidFill>
                  <a:prstDash val="solid"/>
                </a:ln>
              </a:rPr>
              <a:t> </a:t>
            </a:r>
            <a:r>
              <a:rPr lang="ru-RU" sz="2000" b="1" i="0" dirty="0" err="1">
                <a:ln w="10541" cmpd="sng">
                  <a:solidFill>
                    <a:srgbClr val="7D7D7D">
                      <a:tint val="100000"/>
                      <a:shade val="100000"/>
                      <a:satMod val="110000"/>
                    </a:srgbClr>
                  </a:solidFill>
                  <a:prstDash val="solid"/>
                </a:ln>
              </a:rPr>
              <a:t>панкреатопатия</a:t>
            </a:r>
            <a:endParaRPr lang="en-US" sz="2000" b="1" i="0" dirty="0">
              <a:ln w="10541" cmpd="sng">
                <a:solidFill>
                  <a:srgbClr val="7D7D7D">
                    <a:tint val="100000"/>
                    <a:shade val="100000"/>
                    <a:satMod val="110000"/>
                  </a:srgbClr>
                </a:solidFill>
                <a:prstDash val="solid"/>
              </a:ln>
            </a:endParaRPr>
          </a:p>
          <a:p>
            <a:pPr>
              <a:spcAft>
                <a:spcPts val="600"/>
              </a:spcAft>
              <a:buClr>
                <a:srgbClr val="FF0000"/>
              </a:buClr>
            </a:pPr>
            <a:endParaRPr lang="ru-RU" sz="2000" b="1" i="0" dirty="0">
              <a:ea typeface="Arial" charset="0"/>
            </a:endParaRPr>
          </a:p>
        </p:txBody>
      </p:sp>
    </p:spTree>
    <p:extLst>
      <p:ext uri="{BB962C8B-B14F-4D97-AF65-F5344CB8AC3E}">
        <p14:creationId xmlns:p14="http://schemas.microsoft.com/office/powerpoint/2010/main" val="4156251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2"/>
          <p:cNvSpPr>
            <a:spLocks noGrp="1"/>
          </p:cNvSpPr>
          <p:nvPr>
            <p:ph type="sldNum" sz="quarter" idx="10"/>
          </p:nvPr>
        </p:nvSpPr>
        <p:spPr>
          <a:xfrm>
            <a:off x="6397999" y="6364288"/>
            <a:ext cx="2465388" cy="357187"/>
          </a:xfrm>
        </p:spPr>
        <p:txBody>
          <a:bodyPr/>
          <a:lstStyle/>
          <a:p>
            <a:pPr>
              <a:defRPr/>
            </a:pPr>
            <a:fld id="{DF7F4595-447B-41DC-BD73-9CAE7670DA5B}" type="slidenum">
              <a:rPr lang="en-US" smtClean="0"/>
              <a:pPr>
                <a:defRPr/>
              </a:pPr>
              <a:t>9</a:t>
            </a:fld>
            <a:endParaRPr lang="en-US" dirty="0"/>
          </a:p>
        </p:txBody>
      </p:sp>
      <p:sp>
        <p:nvSpPr>
          <p:cNvPr id="11" name="TextBox 10"/>
          <p:cNvSpPr txBox="1"/>
          <p:nvPr/>
        </p:nvSpPr>
        <p:spPr>
          <a:xfrm>
            <a:off x="668419" y="742201"/>
            <a:ext cx="7960425" cy="4632027"/>
          </a:xfrm>
          <a:prstGeom prst="rect">
            <a:avLst/>
          </a:prstGeom>
          <a:noFill/>
        </p:spPr>
        <p:txBody>
          <a:bodyPr wrap="square" lIns="91430" tIns="45715" rIns="91430" bIns="45715" rtlCol="0">
            <a:spAutoFit/>
            <a:scene3d>
              <a:camera prst="orthographicFront"/>
              <a:lightRig rig="threePt" dir="t"/>
            </a:scene3d>
            <a:sp3d extrusionH="57150">
              <a:bevelT w="38100" h="38100"/>
            </a:sp3d>
          </a:bodyPr>
          <a:lstStyle/>
          <a:p>
            <a:pPr>
              <a:spcAft>
                <a:spcPts val="600"/>
              </a:spcAft>
              <a:buClr>
                <a:srgbClr val="FF0000"/>
              </a:buClr>
            </a:pPr>
            <a:r>
              <a:rPr lang="ru-RU" sz="2000" b="1" i="0" dirty="0">
                <a:ln w="10541" cmpd="sng">
                  <a:solidFill>
                    <a:srgbClr val="7D7D7D">
                      <a:tint val="100000"/>
                      <a:shade val="100000"/>
                      <a:satMod val="110000"/>
                    </a:srgbClr>
                  </a:solidFill>
                  <a:prstDash val="solid"/>
                </a:ln>
              </a:rPr>
              <a:t>3. Другие специфические типы сахарного диабета</a:t>
            </a:r>
          </a:p>
          <a:p>
            <a:pPr>
              <a:spcAft>
                <a:spcPts val="600"/>
              </a:spcAft>
              <a:buClr>
                <a:srgbClr val="FF0000"/>
              </a:buClr>
            </a:pPr>
            <a:r>
              <a:rPr lang="en-US" sz="2000" b="1" i="0" dirty="0">
                <a:ln w="10541" cmpd="sng">
                  <a:solidFill>
                    <a:srgbClr val="7D7D7D">
                      <a:tint val="100000"/>
                      <a:shade val="100000"/>
                      <a:satMod val="110000"/>
                    </a:srgbClr>
                  </a:solidFill>
                  <a:prstDash val="solid"/>
                </a:ln>
              </a:rPr>
              <a:t>D</a:t>
            </a:r>
            <a:r>
              <a:rPr lang="ru-RU" sz="2000" b="1" i="0" dirty="0">
                <a:ln w="10541" cmpd="sng">
                  <a:solidFill>
                    <a:srgbClr val="7D7D7D">
                      <a:tint val="100000"/>
                      <a:shade val="100000"/>
                      <a:satMod val="110000"/>
                    </a:srgbClr>
                  </a:solidFill>
                  <a:prstDash val="solid"/>
                </a:ln>
              </a:rPr>
              <a:t>. Эндокринопатии</a:t>
            </a:r>
          </a:p>
          <a:p>
            <a:pPr>
              <a:spcAft>
                <a:spcPts val="600"/>
              </a:spcAft>
              <a:buClr>
                <a:srgbClr val="FF0000"/>
              </a:buClr>
            </a:pPr>
            <a:r>
              <a:rPr lang="ru-RU" sz="2000" b="1" i="0" dirty="0">
                <a:ln w="10541" cmpd="sng">
                  <a:solidFill>
                    <a:srgbClr val="7D7D7D">
                      <a:tint val="100000"/>
                      <a:shade val="100000"/>
                      <a:satMod val="110000"/>
                    </a:srgbClr>
                  </a:solidFill>
                  <a:prstDash val="solid"/>
                </a:ln>
              </a:rPr>
              <a:t>-</a:t>
            </a:r>
            <a:r>
              <a:rPr lang="ru-RU" sz="2000" b="1" i="0" dirty="0" err="1">
                <a:ln w="10541" cmpd="sng">
                  <a:solidFill>
                    <a:srgbClr val="7D7D7D">
                      <a:tint val="100000"/>
                      <a:shade val="100000"/>
                      <a:satMod val="110000"/>
                    </a:srgbClr>
                  </a:solidFill>
                  <a:prstDash val="solid"/>
                </a:ln>
              </a:rPr>
              <a:t>Гиперкортицизм</a:t>
            </a:r>
            <a:endParaRPr lang="ru-RU" sz="2000" b="1" i="0" dirty="0">
              <a:ln w="10541" cmpd="sng">
                <a:solidFill>
                  <a:srgbClr val="7D7D7D">
                    <a:tint val="100000"/>
                    <a:shade val="100000"/>
                    <a:satMod val="110000"/>
                  </a:srgbClr>
                </a:solidFill>
                <a:prstDash val="solid"/>
              </a:ln>
            </a:endParaRPr>
          </a:p>
          <a:p>
            <a:pPr>
              <a:spcAft>
                <a:spcPts val="600"/>
              </a:spcAft>
              <a:buClr>
                <a:srgbClr val="FF0000"/>
              </a:buClr>
            </a:pPr>
            <a:r>
              <a:rPr lang="ru-RU" sz="2000" b="1" i="0" dirty="0">
                <a:ln w="10541" cmpd="sng">
                  <a:solidFill>
                    <a:srgbClr val="7D7D7D">
                      <a:tint val="100000"/>
                      <a:shade val="100000"/>
                      <a:satMod val="110000"/>
                    </a:srgbClr>
                  </a:solidFill>
                  <a:prstDash val="solid"/>
                </a:ln>
              </a:rPr>
              <a:t>-Акромегалия</a:t>
            </a:r>
          </a:p>
          <a:p>
            <a:pPr>
              <a:spcAft>
                <a:spcPts val="600"/>
              </a:spcAft>
              <a:buClr>
                <a:srgbClr val="FF0000"/>
              </a:buClr>
            </a:pPr>
            <a:r>
              <a:rPr lang="ru-RU" sz="2000" b="1" i="0" dirty="0">
                <a:ln w="10541" cmpd="sng">
                  <a:solidFill>
                    <a:srgbClr val="7D7D7D">
                      <a:tint val="100000"/>
                      <a:shade val="100000"/>
                      <a:satMod val="110000"/>
                    </a:srgbClr>
                  </a:solidFill>
                  <a:prstDash val="solid"/>
                </a:ln>
              </a:rPr>
              <a:t>-</a:t>
            </a:r>
            <a:r>
              <a:rPr lang="ru-RU" sz="2000" b="1" i="0" dirty="0" err="1">
                <a:ln w="10541" cmpd="sng">
                  <a:solidFill>
                    <a:srgbClr val="7D7D7D">
                      <a:tint val="100000"/>
                      <a:shade val="100000"/>
                      <a:satMod val="110000"/>
                    </a:srgbClr>
                  </a:solidFill>
                  <a:prstDash val="solid"/>
                </a:ln>
              </a:rPr>
              <a:t>Глюкагонома</a:t>
            </a:r>
            <a:endParaRPr lang="ru-RU" sz="2000" b="1" i="0" dirty="0">
              <a:ln w="10541" cmpd="sng">
                <a:solidFill>
                  <a:srgbClr val="7D7D7D">
                    <a:tint val="100000"/>
                    <a:shade val="100000"/>
                    <a:satMod val="110000"/>
                  </a:srgbClr>
                </a:solidFill>
                <a:prstDash val="solid"/>
              </a:ln>
            </a:endParaRPr>
          </a:p>
          <a:p>
            <a:pPr>
              <a:spcAft>
                <a:spcPts val="600"/>
              </a:spcAft>
              <a:buClr>
                <a:srgbClr val="FF0000"/>
              </a:buClr>
            </a:pPr>
            <a:r>
              <a:rPr lang="ru-RU" sz="2000" b="1" i="0" dirty="0">
                <a:ln w="10541" cmpd="sng">
                  <a:solidFill>
                    <a:srgbClr val="7D7D7D">
                      <a:tint val="100000"/>
                      <a:shade val="100000"/>
                      <a:satMod val="110000"/>
                    </a:srgbClr>
                  </a:solidFill>
                  <a:prstDash val="solid"/>
                </a:ln>
              </a:rPr>
              <a:t>-</a:t>
            </a:r>
            <a:r>
              <a:rPr lang="ru-RU" sz="2000" b="1" i="0" dirty="0" err="1">
                <a:ln w="10541" cmpd="sng">
                  <a:solidFill>
                    <a:srgbClr val="7D7D7D">
                      <a:tint val="100000"/>
                      <a:shade val="100000"/>
                      <a:satMod val="110000"/>
                    </a:srgbClr>
                  </a:solidFill>
                  <a:prstDash val="solid"/>
                </a:ln>
              </a:rPr>
              <a:t>Феохромацитома</a:t>
            </a:r>
            <a:endParaRPr lang="ru-RU" sz="2000" b="1" i="0" dirty="0">
              <a:ln w="10541" cmpd="sng">
                <a:solidFill>
                  <a:srgbClr val="7D7D7D">
                    <a:tint val="100000"/>
                    <a:shade val="100000"/>
                    <a:satMod val="110000"/>
                  </a:srgbClr>
                </a:solidFill>
                <a:prstDash val="solid"/>
              </a:ln>
            </a:endParaRPr>
          </a:p>
          <a:p>
            <a:pPr>
              <a:spcAft>
                <a:spcPts val="600"/>
              </a:spcAft>
              <a:buClr>
                <a:srgbClr val="FF0000"/>
              </a:buClr>
            </a:pPr>
            <a:r>
              <a:rPr lang="ru-RU" sz="2000" b="1" i="0" dirty="0">
                <a:ln w="10541" cmpd="sng">
                  <a:solidFill>
                    <a:srgbClr val="7D7D7D">
                      <a:tint val="100000"/>
                      <a:shade val="100000"/>
                      <a:satMod val="110000"/>
                    </a:srgbClr>
                  </a:solidFill>
                  <a:prstDash val="solid"/>
                </a:ln>
              </a:rPr>
              <a:t>-Гипертиреоз</a:t>
            </a:r>
          </a:p>
          <a:p>
            <a:pPr>
              <a:spcAft>
                <a:spcPts val="600"/>
              </a:spcAft>
              <a:buClr>
                <a:srgbClr val="FF0000"/>
              </a:buClr>
            </a:pPr>
            <a:r>
              <a:rPr lang="ru-RU" sz="2000" b="1" i="0" dirty="0">
                <a:ln w="10541" cmpd="sng">
                  <a:solidFill>
                    <a:srgbClr val="7D7D7D">
                      <a:tint val="100000"/>
                      <a:shade val="100000"/>
                      <a:satMod val="110000"/>
                    </a:srgbClr>
                  </a:solidFill>
                  <a:prstDash val="solid"/>
                </a:ln>
              </a:rPr>
              <a:t>-</a:t>
            </a:r>
            <a:r>
              <a:rPr lang="ru-RU" sz="2000" b="1" i="0" dirty="0" err="1">
                <a:ln w="10541" cmpd="sng">
                  <a:solidFill>
                    <a:srgbClr val="7D7D7D">
                      <a:tint val="100000"/>
                      <a:shade val="100000"/>
                      <a:satMod val="110000"/>
                    </a:srgbClr>
                  </a:solidFill>
                  <a:prstDash val="solid"/>
                </a:ln>
              </a:rPr>
              <a:t>Соматостатинома</a:t>
            </a:r>
            <a:endParaRPr lang="ru-RU" sz="2000" b="1" i="0" dirty="0">
              <a:ln w="10541" cmpd="sng">
                <a:solidFill>
                  <a:srgbClr val="7D7D7D">
                    <a:tint val="100000"/>
                    <a:shade val="100000"/>
                    <a:satMod val="110000"/>
                  </a:srgbClr>
                </a:solidFill>
                <a:prstDash val="solid"/>
              </a:ln>
            </a:endParaRPr>
          </a:p>
          <a:p>
            <a:pPr>
              <a:spcAft>
                <a:spcPts val="600"/>
              </a:spcAft>
              <a:buClr>
                <a:srgbClr val="FF0000"/>
              </a:buClr>
            </a:pPr>
            <a:r>
              <a:rPr lang="ru-RU" sz="2000" b="1" i="0" dirty="0">
                <a:ln w="10541" cmpd="sng">
                  <a:solidFill>
                    <a:srgbClr val="7D7D7D">
                      <a:tint val="100000"/>
                      <a:shade val="100000"/>
                      <a:satMod val="110000"/>
                    </a:srgbClr>
                  </a:solidFill>
                  <a:prstDash val="solid"/>
                </a:ln>
              </a:rPr>
              <a:t>-</a:t>
            </a:r>
            <a:r>
              <a:rPr lang="ru-RU" sz="2000" b="1" i="0" dirty="0" err="1">
                <a:ln w="10541" cmpd="sng">
                  <a:solidFill>
                    <a:srgbClr val="7D7D7D">
                      <a:tint val="100000"/>
                      <a:shade val="100000"/>
                      <a:satMod val="110000"/>
                    </a:srgbClr>
                  </a:solidFill>
                  <a:prstDash val="solid"/>
                </a:ln>
              </a:rPr>
              <a:t>Альдостерома</a:t>
            </a:r>
            <a:endParaRPr lang="ru-RU" sz="2000" b="1" i="0" dirty="0">
              <a:ln w="10541" cmpd="sng">
                <a:solidFill>
                  <a:srgbClr val="7D7D7D">
                    <a:tint val="100000"/>
                    <a:shade val="100000"/>
                    <a:satMod val="110000"/>
                  </a:srgbClr>
                </a:solidFill>
                <a:prstDash val="solid"/>
              </a:ln>
            </a:endParaRPr>
          </a:p>
          <a:p>
            <a:pPr>
              <a:spcAft>
                <a:spcPts val="600"/>
              </a:spcAft>
              <a:buClr>
                <a:srgbClr val="FF0000"/>
              </a:buClr>
            </a:pPr>
            <a:endParaRPr lang="ru-RU" sz="2000" b="1" i="0" dirty="0">
              <a:ln w="10541" cmpd="sng">
                <a:solidFill>
                  <a:srgbClr val="7D7D7D">
                    <a:tint val="100000"/>
                    <a:shade val="100000"/>
                    <a:satMod val="110000"/>
                  </a:srgbClr>
                </a:solidFill>
                <a:prstDash val="solid"/>
              </a:ln>
            </a:endParaRPr>
          </a:p>
          <a:p>
            <a:pPr>
              <a:spcAft>
                <a:spcPts val="600"/>
              </a:spcAft>
              <a:buClr>
                <a:srgbClr val="FF0000"/>
              </a:buClr>
            </a:pPr>
            <a:endParaRPr lang="ru-RU" sz="2000" b="1" i="0" dirty="0">
              <a:ln w="10541" cmpd="sng">
                <a:solidFill>
                  <a:srgbClr val="7D7D7D">
                    <a:tint val="100000"/>
                    <a:shade val="100000"/>
                    <a:satMod val="110000"/>
                  </a:srgbClr>
                </a:solidFill>
                <a:prstDash val="solid"/>
              </a:ln>
            </a:endParaRPr>
          </a:p>
          <a:p>
            <a:pPr>
              <a:spcAft>
                <a:spcPts val="600"/>
              </a:spcAft>
              <a:buClr>
                <a:srgbClr val="FF0000"/>
              </a:buClr>
            </a:pPr>
            <a:endParaRPr lang="ru-RU" sz="2000" b="1" i="0" dirty="0">
              <a:ea typeface="Arial" charset="0"/>
            </a:endParaRPr>
          </a:p>
        </p:txBody>
      </p:sp>
    </p:spTree>
    <p:extLst>
      <p:ext uri="{BB962C8B-B14F-4D97-AF65-F5344CB8AC3E}">
        <p14:creationId xmlns:p14="http://schemas.microsoft.com/office/powerpoint/2010/main" val="42320005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gt;&lt;version val=&quot;14478&quot;/&gt;&lt;partner val=&quot;536&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 val=&quot;,&quot;&gt;,&lt;/m_chDecimalSymbol&gt;&lt;m_nGroupingDigits val=&quot;3&quot;/&gt;&lt;m_chGroupingSymbol val=&quot; &quot;&gt; &lt;/m_chGroupingSymbol&gt;&lt;/m_precDefault&gt;&lt;/CDefaultPrec&gt;&lt;/root&gt;"/>
  <p:tag name="THINKCELLUNDODONOTDELETE" val="2049"/>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iTqZlTPnEi6DqNl6o8WGw"/>
</p:tagLst>
</file>

<file path=ppt/tags/tag11.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iTqZlTPnEi6DqNl6o8WG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iTqZlTPnEi6DqNl6o8WGw"/>
</p:tagLst>
</file>

<file path=ppt/theme/theme1.xml><?xml version="1.0" encoding="utf-8"?>
<a:theme xmlns:a="http://schemas.openxmlformats.org/drawingml/2006/main" name="1_Universal Template_RU">
  <a:themeElements>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txDef>
      <a:spPr>
        <a:noFill/>
      </a:spPr>
      <a:bodyPr wrap="square" rtlCol="0">
        <a:spAutoFit/>
        <a:scene3d>
          <a:camera prst="orthographicFront"/>
          <a:lightRig rig="threePt" dir="t"/>
        </a:scene3d>
        <a:sp3d extrusionH="57150">
          <a:bevelT w="38100" h="38100"/>
        </a:sp3d>
      </a:bodyPr>
      <a:lstStyle>
        <a:defPPr>
          <a:defRPr sz="2400" b="1" i="0" dirty="0" smtClean="0">
            <a:solidFill>
              <a:srgbClr val="336699"/>
            </a:solidFill>
            <a:latin typeface="Calibri" pitchFamily="34" charset="0"/>
            <a:cs typeface="Calibri" pitchFamily="34" charset="0"/>
          </a:defRPr>
        </a:defPPr>
      </a:lstStyle>
    </a:tx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rinthian columns design template">
  <a:themeElements>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Тема Office">
      <a:majorFont>
        <a:latin typeface="Palatino Linotype"/>
        <a:ea typeface=""/>
        <a:cs typeface=""/>
      </a:majorFont>
      <a:minorFont>
        <a:latin typeface="Palatino Linotype"/>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Тема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Тема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ема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Тема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Тема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Тема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orinthian columns design template">
  <a:themeElements>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Тема Office">
      <a:majorFont>
        <a:latin typeface="Palatino Linotype"/>
        <a:ea typeface=""/>
        <a:cs typeface=""/>
      </a:majorFont>
      <a:minorFont>
        <a:latin typeface="Palatino Linotype"/>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Тема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Тема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ема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Тема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Тема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Тема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Беж</Template>
  <TotalTime>43457</TotalTime>
  <Words>5723</Words>
  <Application>Microsoft Office PowerPoint</Application>
  <PresentationFormat>Произвольный</PresentationFormat>
  <Paragraphs>1088</Paragraphs>
  <Slides>57</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3</vt:i4>
      </vt:variant>
      <vt:variant>
        <vt:lpstr>Заголовки слайдов</vt:lpstr>
      </vt:variant>
      <vt:variant>
        <vt:i4>57</vt:i4>
      </vt:variant>
    </vt:vector>
  </HeadingPairs>
  <TitlesOfParts>
    <vt:vector size="65" baseType="lpstr">
      <vt:lpstr>Arial</vt:lpstr>
      <vt:lpstr>Calibri</vt:lpstr>
      <vt:lpstr>Palatino Linotype</vt:lpstr>
      <vt:lpstr>Times New Roman</vt:lpstr>
      <vt:lpstr>Times New Roman CYR</vt:lpstr>
      <vt:lpstr>1_Universal Template_RU</vt:lpstr>
      <vt:lpstr>Corinthian columns design template</vt:lpstr>
      <vt:lpstr>1_Corinthian columns design template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Другие специфические типы сахарного диабета E.СД индуцированный приемом лекарственных препаратов и химических веществ  -Вакор Пентамидин -никотиновая кислота глюкокортикоиды тироидные гормоны диазоксид в-адреноблокаторы тиазиды интерферон-а дилантин   </vt:lpstr>
      <vt:lpstr>Презентация PowerPoint</vt:lpstr>
      <vt:lpstr>Презентация PowerPoint</vt:lpstr>
      <vt:lpstr>Презентация PowerPoint</vt:lpstr>
      <vt:lpstr>Презентация PowerPoint</vt:lpstr>
      <vt:lpstr>Презентация PowerPoint</vt:lpstr>
      <vt:lpstr>ДИАГНОСТИЧЕСКИЕ КРИТЕРИИ СД  И ДРУГИХ НАРУШЕНИЙ  ГЛИКЕМИИ В ММОЛЬ/Л) ВОЗ, 1999-2013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ПРИКАЗ от 24 декабря 2012 г. N 1552н МЗ РФ «ОБ УТВЕРЖДЕНИИ СТАНДАРТА СПЕЦИАЛИЗИРОВАННОЙ МЕДИЦИНСКОЙ ПОМОЩИ ПРИ  НСУЛИНЗАВИСИМОМ САХАРНОМ ДИАБЕТЕ        Приказ  МЗ РФ от 28 декабря 2012 г. N 1581н "Об утверждении стандарта первичной медико-санитарной помощи при инсулиннезависимом сахарном диабете" </vt:lpstr>
      <vt:lpstr>Презентация PowerPoint</vt:lpstr>
      <vt:lpstr>Презентация PowerPoint</vt:lpstr>
      <vt:lpstr>Презентация PowerPoint</vt:lpstr>
      <vt:lpstr>ТРЕБОВАНИЯ К ФОРМУЛИРОВКЕ ДИАГНОЗА ПРИ САХАРНОМ ДИАБЕТЕ 1. Сахарный диабет 1 типа (2типа) или Сахарный диабет вследствие (указать причину) или Гестационный сахарный диабет -диабетические микроангиопатии: ретинопатия (указать стадию на правом глазу, на левом глазу) состояние после лазеркоагуляции сетчатки или оперативного лечения (если проводилось) от …года- -нефропатия (указать стадию хронической болени почек и альбуминурии) Диабетическая полинейропатия (указать форму) Синдром диабетической стопы (указать форму) Диабетическая нейроостеоартропатия (указать стадию) Диабетические макроангиопатии -ИБС (указать форму) Церебровасулярные заболевания (указать какие) -Заболевания артерий нижних конечностей (указать критическую ишемию) -Сопутствующие заболевания в том числе: Ожирение (указать степень) Артериальная гипертензия (указать степень,, риск сердечно-сосудистых осложнений) -Дислипидемия Хроническая сердечная недостаточночть (указать функциональный класс) Неалкогольная жировая болезнь печени (указать форму)  !!!! Понятие тяжести СД в формулировке диагноза исключено. Тяжесть СД определяется наличием осложнений, характеристика которого указана в диагнозе. !!!!! В связи с введением индивидуализированных целей терапии понятия компенсации, субкомпенсации и декомпенсации ф формулировке диагноза СД не целесообразна. После полной формулировки диагноза следует указать индивидуальный целевой уровень гликемического контроля. </vt:lpstr>
      <vt:lpstr>ИНДИВИДУАЛЬНЫЕ ЦЕЛИ ЛЕЧЕНИЯ ПО УРОВНЮ HbA1c критерии компенсации  достигать целевого уровня нужно в течение нескольких месяцев в избежание гипогликемий прогрессирования ретинопатии и  других осложнений (СД 1  типа) или повышения сердечно-сосудистого риска (СД 2типа) HbA1c ‹7,0% - больные СД 1 типа, у которых достижение HbA1c ‹6,5% связано с повышенным риском гипогликемии - пациенты в возрасте старше 65 лет с ожидаемой продолжительностью жизни более 10 лет, у которых компенсацию следует достигать постепенно  HbA1c ‹6 %  – у женщин во 2 3 триместрах беременности  HbA1c ‹6,5% (гликемия натощак 44-6,1 ммоль/л, ч/з 2 часа после приема пищи ‹7,8) -  больные СД 1 типа, у которых достижение HbA1c ‹6,5% не связано с повышенным риском гипогликемии  и ухудшением качества жизни -при непродолжительном анамнезе СД 2 типа -у детей и подростков  HbA1c ‹8,0%  - у больных пожилого возраста, с запущенным многолетним диабетом и макроангиопатией (перенесенным инфарктом миокарда или инсультом и/или тяжелыми сопутствующими заболеваниями                </vt:lpstr>
      <vt:lpstr>Алгоритм индивидуализированного выбора целей терапии по HbA1c(1,2) </vt:lpstr>
      <vt:lpstr>Презентация PowerPoint</vt:lpstr>
      <vt:lpstr>Презентация PowerPoint</vt:lpstr>
      <vt:lpstr>ЦЕЛИ ЛЕЧЕНИЯ САХАРНОГО ДИАБЕТА 2 ТИПА  </vt:lpstr>
      <vt:lpstr>ЦЕЛИ ЛЕЧЕНИЯ САХАРНОГО ДИАБЕТА 1 ТИПА </vt:lpstr>
      <vt:lpstr>ЦЕЛЕВЫЕ УРОВНИ ПОКАЗАТЕЛЕЙ ЛИПИДНОГО ОБМЕНА </vt:lpstr>
      <vt:lpstr>ЦЕЛЕВЫЕ УРОВНИ ПОКАЗАТЕЛЕЙ АРТЕРИАЛЬНОГО ДАВЛЕНИЯ </vt:lpstr>
      <vt:lpstr>Презентация PowerPoint</vt:lpstr>
      <vt:lpstr>ПРИНЦИПЫ ТЕРАПИИ САХАРНОГО ДИАБЕТА  1 ТИПА   - ИНСУЛИНОТЕРАПИЯ -САМОКОНТРОЛЬ ГЛИКЕМИИ -ОБУЧЕНИЕ ПРИНЦИПАМ УПРАВЛЕНИЯ ЗАБОЛЕВАНИЕМ</vt:lpstr>
      <vt:lpstr>РЕКОМЕНДАЦИИ ПО ПИТАНИЮ БОЛЬНЫХ СД 1 ТИПА  1.Общее употребление белков, жиров и углеводов при СД! Типа не должно отличаться такового у здорового человека   2. Необходима оценка углеводов по системе хлебных единиц (ХЕ) для коррекции дозы инсулина перед едой</vt:lpstr>
      <vt:lpstr>Презентация PowerPoint</vt:lpstr>
      <vt:lpstr>ДИЕТОТЕРАПИЯ ПРИ САХАРНОМ ДИАБЕТЕ 2 типа </vt:lpstr>
      <vt:lpstr>Презентация PowerPoint</vt:lpstr>
      <vt:lpstr>Презентация PowerPoint</vt:lpstr>
      <vt:lpstr>Презентация PowerPoint</vt:lpstr>
      <vt:lpstr>РЕКОМЕНДОВАННЫЕ УСТРОЙСТВА ДЛЯ ВВЕДЕНИЯ ИНСУЛИНА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МОНИТОРИНГ БОЛЬНЫХ СД 1 ТИПА без осложнений </vt:lpstr>
      <vt:lpstr>МОНИТОРИНГ БОЛЬНЫХ СД 2 ТИПА БЕЗ ОСЛОЖНЕНИЙ</vt:lpstr>
      <vt:lpstr>Презентация PowerPoint</vt:lpstr>
    </vt:vector>
  </TitlesOfParts>
  <Company>Corporate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Katya Puzyrnikova</dc:creator>
  <cp:keywords>Message Universal Template A4</cp:keywords>
  <dc:description>Version 1.1</dc:description>
  <cp:lastModifiedBy>hp-pc</cp:lastModifiedBy>
  <cp:revision>2518</cp:revision>
  <cp:lastPrinted>2013-11-27T06:37:04Z</cp:lastPrinted>
  <dcterms:created xsi:type="dcterms:W3CDTF">2011-04-06T09:15:13Z</dcterms:created>
  <dcterms:modified xsi:type="dcterms:W3CDTF">2021-01-13T05:52:17Z</dcterms:modified>
  <cp:category>POT - A4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niversal Objects">
    <vt:bool>true</vt:bool>
  </property>
  <property fmtid="{D5CDD505-2E9C-101B-9397-08002B2CF9AE}" pid="3" name="McKPaperSize">
    <vt:lpwstr>A4</vt:lpwstr>
  </property>
  <property fmtid="{D5CDD505-2E9C-101B-9397-08002B2CF9AE}" pid="4" name="NotesPageLayout">
    <vt:lpwstr>Message</vt:lpwstr>
  </property>
  <property fmtid="{D5CDD505-2E9C-101B-9397-08002B2CF9AE}" pid="5" name="Event">
    <vt:lpwstr>Заместитель Министра информационных технологий и связи Российской Федерации Д.А. Милованцев</vt:lpwstr>
  </property>
  <property fmtid="{D5CDD505-2E9C-101B-9397-08002B2CF9AE}" pid="6" name="Delivery Date">
    <vt:lpwstr/>
  </property>
  <property fmtid="{D5CDD505-2E9C-101B-9397-08002B2CF9AE}" pid="7" name="Title">
    <vt:lpwstr>Title</vt:lpwstr>
  </property>
  <property fmtid="{D5CDD505-2E9C-101B-9397-08002B2CF9AE}" pid="8" name="Final">
    <vt:bool>true</vt:bool>
  </property>
  <property fmtid="{D5CDD505-2E9C-101B-9397-08002B2CF9AE}" pid="9" name="DocID">
    <vt:lpwstr/>
  </property>
  <property fmtid="{D5CDD505-2E9C-101B-9397-08002B2CF9AE}" pid="10" name="DocIDinTitle">
    <vt:bool>false</vt:bool>
  </property>
  <property fmtid="{D5CDD505-2E9C-101B-9397-08002B2CF9AE}" pid="11" name="DocIDinSlide">
    <vt:bool>false</vt:bool>
  </property>
  <property fmtid="{D5CDD505-2E9C-101B-9397-08002B2CF9AE}" pid="12" name="DocIDPosition">
    <vt:i4>0</vt:i4>
  </property>
</Properties>
</file>