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B6A53-1646-4735-B394-35256631D104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9045E-9E9D-4DB7-BB5B-66D78DA24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12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045E-9E9D-4DB7-BB5B-66D78DA2454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3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63F03-A2ED-4D42-BEDB-2739380B5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8890A5-9544-46F5-A601-F957616CA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9FF842-1E33-4E2F-90D9-4C33851F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33F666-37A1-445B-8F31-16C1E3E1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7F07C1-CB4E-43DE-9652-7EC791D2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49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5DD57-2A3A-49BB-A9DF-A15B4F55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927203-E734-4F87-805C-EE15F88CC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C51B38-8EFC-4182-B965-B2E5B75E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433109-DE7E-4750-B79B-7FA109E2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C84103-7208-4581-AEA0-E17D4313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2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FBAC13-41FB-4AE0-BF2E-5E2845032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31D1A9-4D8B-49FE-9AA3-BD3A008CA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D038D7-9039-439F-ACAF-171BD2F0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62FAAF-8D91-474D-8EB6-A3E19455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3D240F-4799-40F1-A31E-E00BE88D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41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9CA405-3FD9-4396-98F5-EED55A3B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B7DC67-879B-4C0E-818A-83B17F5D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21139-3693-4593-BAD3-4991C8750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1CDE28-75C8-421F-827A-6E76C56C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052A17-8E5E-4C26-9C9A-4F2CBE53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6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6B4E7-73C7-4EAA-B9CE-DCBD3275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1C9AF8-5E24-416F-B509-21B3A416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BC4DB0-AC6F-4026-8B77-FEEE6FCE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E35D90-1B31-44F2-BF2F-7DD6EAFB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05D29C-44E5-40D3-A747-6A43B53F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0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C5E67-7C05-4E4D-918B-1D2D28B4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D26C5D-0C72-41E9-974C-F39B537E1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37CA93-379C-41ED-9DA4-F39C8026B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AE7A8F-809D-4730-ADE1-D722182B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454CC1-8C19-47E2-BDB8-FF2D3D1A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847E02-7BB1-40CE-B64F-3ADDB762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5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08C1F-91A6-4809-90B0-9EB9436B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C2CB55-4176-4AB2-9897-935F35D24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C288AA-7BAB-4474-94E4-4CA518EB2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12B95A-6858-4BBC-8D4A-3AA9AFCCA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A62B49-97A7-4A1D-884E-30A27E7CD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ADC0912-ED38-4D68-B158-4E310AC7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84344B-FED6-4D35-BF0E-A7B99446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D5219A-2E3B-43BD-BE8C-9D56245F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10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4B553-6AEC-481B-8E68-CE985698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D295CD-D878-46B4-A394-BCEA1D6ED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5DCEE9-EC3E-49C0-AB7A-8F2A4308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1D6E96-3396-4D9E-AF30-CC355479A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33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8691E37-002C-45AD-A1E1-9199EA18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F20C57-7E6F-426F-BC6B-B9755685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C2CD92-CE64-4F17-ADDA-DF196B7D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5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B8755-5E81-4E6E-89B5-A1EA1433B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4CA5E1-4F0E-4336-A0ED-64AF70DF9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775231-CD20-4EBE-8ED4-E885F6411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427123-76FF-48FD-BE1A-38B3B8A4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EE06E8-A0E9-48A4-9E2D-5AEC9B63D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6AB2B5-1016-420C-92B1-5C77799F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A4409-FCD8-4399-ADFE-74377877D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1C3AD9-2207-4B84-8AEE-814F6249C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92CEA5-72E7-424F-8A82-8477F6E6C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8306FE-0924-4B86-A5BF-DC9CDE27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651E52-1B71-475D-BED3-DEE5EBA3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44683E-BA33-409D-8D5E-533774C6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3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EDB57-307F-4FFF-B89B-538CE35D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A3A048-DF87-4C8F-AADA-F9EEF9DC9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151894-B43C-47C9-BBC1-F7F0C91C0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D4814-BD98-4F55-9690-6EFC743ADB0E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197C57-F07B-4C3F-8B95-DEBF99F20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CB8385-2F7E-4668-8E05-24A0E4C7D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72BF-8A66-4F51-92C6-7A4D4203D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3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diseases/zabolevanija_cardiology/polymorbidity" TargetMode="External"/><Relationship Id="rId2" Type="http://schemas.openxmlformats.org/officeDocument/2006/relationships/hyperlink" Target="https://www.rlsnet.ru/books_book_id_5_page_160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text=&#1088;&#1080;&#1089;&#1091;&#1085;&#1086;&#1082;%20&#1074;&#1086;&#1079;&#1088;&#1072;&#1089;&#1090;&#1085;&#1072;&#1103;%20&#1082;&#1083;&#1072;&#1089;&#1089;&#1080;&#1092;&#1080;&#1082;&#1072;&#1094;&#1080;&#1103;%20&#1087;&#1086;%20&#1042;&#1054;&#1047;&amp;stype=image&amp;lr=48&amp;source=wiz&amp;pos=30&amp;img_url=https%3A%2F%2Fpbs.twimg.com%2Fmedia%2FET5vUwwXkAIo4wG.png&amp;rpt=simag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D3909-D683-4381-8433-3C68013E1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9559"/>
            <a:ext cx="9144000" cy="70968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Лектор: к.м.н.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Корочина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Ирина Эдуардовна</a:t>
            </a:r>
            <a:endParaRPr lang="ru-RU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2E0DD1-7A78-475E-8BCB-F58350AD4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20421"/>
            <a:ext cx="9144000" cy="4217158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Кафедра поликлинической терапии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Дисциплина «Поликлиническая терапия»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sz="3200" b="1" kern="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Вопросы геронтологии и гериатрии</a:t>
            </a:r>
            <a:endParaRPr lang="ru-RU" sz="32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ru-RU" sz="32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в амбулаторно - поликлинической практике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D5153-CF59-4CB4-AA8E-D18A6B39D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Состояние здоровья лиц пожилого и старческого возраста определяется следующим характерными признаками (2)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A6CE13-0D05-4A8E-8448-C7E35E262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5) постепенно нарастающая потеря способности к самообслуживанию, причинами чего чаще  всего являются заболевания опорно-двигательного аппарата, болезни сердечно-сосудистой и нервной систем, органов зрения и слуха, диабет;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6) прогрессирующие в комплексе со старческой 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недужностью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и болезнями старости, декомпенсация, истощение и срыв 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приспособительно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-компенсаторных механизмов гомеостаза;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7) При этом количество случаев заболеваний, приводящих к высокой смертности пожилых - 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проградиентно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увеличивается;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8) Наслоение тяжелых хронических заболеваний пожилых на высокую распространенность нездорового образа жизни (злоупотребление алкоголем, курение, переедание, гиподинамия и другие факторы риска);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9) </a:t>
            </a: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Особое значение в гериатрической практике имеют психические расстройства и расстройства поведения (депрессия, тревога, пресенильная и сенильная деменция.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80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21394-F9A4-4AC2-834A-BC3DD3068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факторы онкологического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824FBF-DDF2-4043-8BC0-6ADAD3145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курение, многократно повышающее вероятность рака легкого, гортани, пищевода;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злоупотребление алкоголем, которое может привести к раку печени и пищевода;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воздействие канцерогенных веществ и радиоактивного излучения</a:t>
            </a:r>
            <a:r>
              <a:rPr lang="ru-RU" sz="1800" kern="1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214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4CC47-B281-4060-ACAA-91859157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8225"/>
            <a:ext cx="10515600" cy="943170"/>
          </a:xfrm>
        </p:spPr>
        <p:txBody>
          <a:bodyPr>
            <a:normAutofit/>
          </a:bodyPr>
          <a:lstStyle/>
          <a:p>
            <a:pPr algn="ctr"/>
            <a:r>
              <a:rPr lang="ru-RU" sz="27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Закономерности поражения органов и систем у лиц пожилого и старческого возраста (1)</a:t>
            </a:r>
            <a:endParaRPr lang="ru-RU" dirty="0"/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796B16C-4595-4955-97EB-E53C5333A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157259"/>
              </p:ext>
            </p:extLst>
          </p:nvPr>
        </p:nvGraphicFramePr>
        <p:xfrm>
          <a:off x="838203" y="1633251"/>
          <a:ext cx="10515597" cy="483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3978">
                  <a:extLst>
                    <a:ext uri="{9D8B030D-6E8A-4147-A177-3AD203B41FA5}">
                      <a16:colId xmlns:a16="http://schemas.microsoft.com/office/drawing/2014/main" val="1698948757"/>
                    </a:ext>
                  </a:extLst>
                </a:gridCol>
                <a:gridCol w="3756074">
                  <a:extLst>
                    <a:ext uri="{9D8B030D-6E8A-4147-A177-3AD203B41FA5}">
                      <a16:colId xmlns:a16="http://schemas.microsoft.com/office/drawing/2014/main" val="622697301"/>
                    </a:ext>
                  </a:extLst>
                </a:gridCol>
                <a:gridCol w="4235545">
                  <a:extLst>
                    <a:ext uri="{9D8B030D-6E8A-4147-A177-3AD203B41FA5}">
                      <a16:colId xmlns:a16="http://schemas.microsoft.com/office/drawing/2014/main" val="2201962259"/>
                    </a:ext>
                  </a:extLst>
                </a:gridCol>
              </a:tblGrid>
              <a:tr h="6383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03184"/>
                  </a:ext>
                </a:extLst>
              </a:tr>
              <a:tr h="27873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ЦНС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памяти, уменьшение способности к обучению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Атрофия мозга из-за гибели нейронов. Ухудшение мозгового кровообращения. Сужение черепно-мозговых сосудов. Снижение ортостатических рефлексов. Снижение чувствительности к изменениям температуры. Уменьшение чувства жажды и желания пить.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функции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спинного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мозга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759948"/>
                  </a:ext>
                </a:extLst>
              </a:tr>
              <a:tr h="11999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Зрение </a:t>
                      </a:r>
                      <a:endParaRPr lang="ru-RU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r>
                        <a:rPr lang="ru-RU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арактерна</a:t>
                      </a: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старческая дальнозоркость, уменьшение адаптации к темноте, сужение полей зрения.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Изменение эластичности хрусталика, накоплением липидов во внешнем крае радужки.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79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906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119B3-F335-4A72-BBD7-39893ED5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Закономерности поражения органов и систем у лиц пожилого и старческого возраста (2)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5EF207-45E7-4E0C-95D9-F5439D0FEB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834098"/>
              </p:ext>
            </p:extLst>
          </p:nvPr>
        </p:nvGraphicFramePr>
        <p:xfrm>
          <a:off x="725659" y="1690688"/>
          <a:ext cx="10515597" cy="3874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655">
                  <a:extLst>
                    <a:ext uri="{9D8B030D-6E8A-4147-A177-3AD203B41FA5}">
                      <a16:colId xmlns:a16="http://schemas.microsoft.com/office/drawing/2014/main" val="504742407"/>
                    </a:ext>
                  </a:extLst>
                </a:gridCol>
                <a:gridCol w="4345743">
                  <a:extLst>
                    <a:ext uri="{9D8B030D-6E8A-4147-A177-3AD203B41FA5}">
                      <a16:colId xmlns:a16="http://schemas.microsoft.com/office/drawing/2014/main" val="167442925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472023080"/>
                    </a:ext>
                  </a:extLst>
                </a:gridCol>
              </a:tblGrid>
              <a:tr h="4663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9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Слух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Ухудшение слуха, особенно восприятия звуков высокой частоты, уменьшение способности различать звуки (особенно по телефону, быструю речь), потеря разборчивости чужой речи.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чувства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равновесия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головокружение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падения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Возрастные изменения звукопроводящего </a:t>
                      </a:r>
                      <a:r>
                        <a:rPr lang="ru-RU" sz="1800" ker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и звуковоспринимающего </a:t>
                      </a: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аппарата: остеопороз слуховой косточки, атрофия суставов между слуховыми косточками, атрофия клеток спирального (</a:t>
                      </a:r>
                      <a:r>
                        <a:rPr lang="ru-RU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кортиева</a:t>
                      </a:r>
                      <a:r>
                        <a:rPr lang="ru-RU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) органа, снижение эластичности основной мембраны, атеросклероз сосудистой системы.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491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1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B725B-6912-4E27-B054-615D446A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Закономерности поражения органов и систем у лиц пожилого и старческого возраста (3)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9D08BA0-3C9F-4D29-AF3C-CD24CCAE8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531088"/>
              </p:ext>
            </p:extLst>
          </p:nvPr>
        </p:nvGraphicFramePr>
        <p:xfrm>
          <a:off x="978879" y="1539079"/>
          <a:ext cx="10515597" cy="4168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5163">
                  <a:extLst>
                    <a:ext uri="{9D8B030D-6E8A-4147-A177-3AD203B41FA5}">
                      <a16:colId xmlns:a16="http://schemas.microsoft.com/office/drawing/2014/main" val="4179114146"/>
                    </a:ext>
                  </a:extLst>
                </a:gridCol>
                <a:gridCol w="3756074">
                  <a:extLst>
                    <a:ext uri="{9D8B030D-6E8A-4147-A177-3AD203B41FA5}">
                      <a16:colId xmlns:a16="http://schemas.microsoft.com/office/drawing/2014/main" val="568763295"/>
                    </a:ext>
                  </a:extLst>
                </a:gridCol>
                <a:gridCol w="4404360">
                  <a:extLst>
                    <a:ext uri="{9D8B030D-6E8A-4147-A177-3AD203B41FA5}">
                      <a16:colId xmlns:a16="http://schemas.microsoft.com/office/drawing/2014/main" val="3324618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50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ЖКТ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Нарушение прикуса, акта </a:t>
                      </a:r>
                      <a:r>
                        <a:rPr lang="ru-RU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кусания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и механической обработки пищи в полости рта. Ухудшение восприятия вкусовых ощущений, уменьшение удовольствия от приёма пищи, сухость во рту. Дисфагия – нарушение глотания. Снижение секреторной и всасывательной функции ЖКТ. Запоры.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Ослабление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обоняния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потеря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восприятие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запахов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способность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различать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запахи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Уменьшение размеров верхней челюсти, атрофия жевательных мышц, потеря зубов. Уменьшение количества вкусовых сосочков на 50%, атрофия слюнных желёз. Ослабление подвижности пищевода и нарушение функции сфинктеров. Ослабление перистальтики кишечника. Снижение антитоксической функции печени. Ослабление функции клеток, воспринимающих запах, курение, и различные химические вещества. 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045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770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7CF6D-7503-4D03-BAEB-80F9309F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Закономерности поражения органов и систем у лиц пожилого и старческого возраста (4)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CFB0A05-92E2-4972-BFFD-38577B574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001423"/>
              </p:ext>
            </p:extLst>
          </p:nvPr>
        </p:nvGraphicFramePr>
        <p:xfrm>
          <a:off x="838200" y="1382526"/>
          <a:ext cx="10515599" cy="532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015">
                  <a:extLst>
                    <a:ext uri="{9D8B030D-6E8A-4147-A177-3AD203B41FA5}">
                      <a16:colId xmlns:a16="http://schemas.microsoft.com/office/drawing/2014/main" val="3460713402"/>
                    </a:ext>
                  </a:extLst>
                </a:gridCol>
                <a:gridCol w="4473525">
                  <a:extLst>
                    <a:ext uri="{9D8B030D-6E8A-4147-A177-3AD203B41FA5}">
                      <a16:colId xmlns:a16="http://schemas.microsoft.com/office/drawing/2014/main" val="2216804521"/>
                    </a:ext>
                  </a:extLst>
                </a:gridCol>
                <a:gridCol w="3926059">
                  <a:extLst>
                    <a:ext uri="{9D8B030D-6E8A-4147-A177-3AD203B41FA5}">
                      <a16:colId xmlns:a16="http://schemas.microsoft.com/office/drawing/2014/main" val="2831508619"/>
                    </a:ext>
                  </a:extLst>
                </a:gridCol>
              </a:tblGrid>
              <a:tr h="4100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992972"/>
                  </a:ext>
                </a:extLst>
              </a:tr>
              <a:tr h="3627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Дыхательная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ЖЕЛ, ухудшение бронхиальной проходимости, нарушение дренажной функции бронхов, снижение кашлевого рефлекса, уменьшение общей и местной иммунологической реактивности.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Ослабление эластичности лёгочной ткани, уменьшение количества альвеол, ослабление дыхательной мускулатуры, ограничение подвижности грудной клетки (формирование кифоза).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2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Сердечно-сосудистая система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Уменьшение сократительной способности миокарда. Уменьшение пластичности сосудов. Ухудшение коронарного кровообращения. Увеличение артериального давления и уменьшение венозного. Увеличение размеров сердца.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Уменьшение количества клеток миокарда, атрофия и склероз. Склеротическое уплотнение сосудов (аорты, артерий). Уменьшение количества функционирующих капилляров. Уменьшается величина минутного объёма сердца, т.к. </a:t>
                      </a:r>
                      <a:r>
                        <a:rPr lang="ru-RU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урежается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частота сердечных сокращений.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45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191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7C8FB-49C2-406B-981D-0DB026398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Закономерности поражения органов и систем у лиц пожилого и старческого возраста (5)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179E74D-9A5D-4143-852A-A4E9D3034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048302"/>
              </p:ext>
            </p:extLst>
          </p:nvPr>
        </p:nvGraphicFramePr>
        <p:xfrm>
          <a:off x="838203" y="1690688"/>
          <a:ext cx="10515597" cy="4146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803">
                  <a:extLst>
                    <a:ext uri="{9D8B030D-6E8A-4147-A177-3AD203B41FA5}">
                      <a16:colId xmlns:a16="http://schemas.microsoft.com/office/drawing/2014/main" val="3841110546"/>
                    </a:ext>
                  </a:extLst>
                </a:gridCol>
                <a:gridCol w="3207434">
                  <a:extLst>
                    <a:ext uri="{9D8B030D-6E8A-4147-A177-3AD203B41FA5}">
                      <a16:colId xmlns:a16="http://schemas.microsoft.com/office/drawing/2014/main" val="2628730173"/>
                    </a:ext>
                  </a:extLst>
                </a:gridCol>
                <a:gridCol w="4404360">
                  <a:extLst>
                    <a:ext uri="{9D8B030D-6E8A-4147-A177-3AD203B41FA5}">
                      <a16:colId xmlns:a16="http://schemas.microsoft.com/office/drawing/2014/main" val="4181624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07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Мочевыделительная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фильтрации и реабсорбции. Учащение позывов к мочеиспусканию.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Стрессовое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недержание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мочи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Уменьшается на 1/3 – 1/2 количество нефронов из-за возрастного </a:t>
                      </a:r>
                      <a:r>
                        <a:rPr lang="ru-RU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нефрологического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склероза. Утолщается стенка мочевого пузыря, ослабление тонуса сфинктеров. Уменьшение объёма мочевого пузыря.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531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Эндокринная система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Менопауза, атрофия влагалища. Снижение у мужчин либидо, потенции.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основного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обмена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Повышение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уровня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сахара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в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крови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половых гормонов (быстро у женщин, постепенно у мужчин).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количества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гормонов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щитовидной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железы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выработки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инсулина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97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38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DFEAB-107F-47D2-8642-6A86A8CE9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607"/>
            <a:ext cx="10515600" cy="915035"/>
          </a:xfrm>
        </p:spPr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Закономерности поражения органов и систем у лиц пожилого и старческого возраста (6)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FF7B747-F03A-4581-8618-247BD8EED9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051038"/>
              </p:ext>
            </p:extLst>
          </p:nvPr>
        </p:nvGraphicFramePr>
        <p:xfrm>
          <a:off x="838203" y="1465642"/>
          <a:ext cx="10515597" cy="434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299">
                  <a:extLst>
                    <a:ext uri="{9D8B030D-6E8A-4147-A177-3AD203B41FA5}">
                      <a16:colId xmlns:a16="http://schemas.microsoft.com/office/drawing/2014/main" val="1001413764"/>
                    </a:ext>
                  </a:extLst>
                </a:gridCol>
                <a:gridCol w="3699803">
                  <a:extLst>
                    <a:ext uri="{9D8B030D-6E8A-4147-A177-3AD203B41FA5}">
                      <a16:colId xmlns:a16="http://schemas.microsoft.com/office/drawing/2014/main" val="4125994778"/>
                    </a:ext>
                  </a:extLst>
                </a:gridCol>
                <a:gridCol w="4432495">
                  <a:extLst>
                    <a:ext uri="{9D8B030D-6E8A-4147-A177-3AD203B41FA5}">
                      <a16:colId xmlns:a16="http://schemas.microsoft.com/office/drawing/2014/main" val="1584388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47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Костно-мышечная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Уменьшение роста, мышечной силы и массы. Формирование кифозов (горб). Остеопороз – уменьшение костной массы – склонность к переломам.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Окостенение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суставов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их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воспаление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(атрофия) мышц. Искривление позвоночника. Уменьшение содержания минеральных веществ в костях (к 60 годам плотность у мужчин составляет 70%, а у женщин – 60% от нормальной). Обызвествление хрящей, разрушение их с потерей влаги. Повышение окостенения сухожилий.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32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Остеопороз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Это снижение плотности кости в результате уменьшения количества костного вещества кальция.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305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855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9C01D-1335-42B4-BE6A-1475FE05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Закономерности поражения органов и систем у лиц пожилого и старческого возраста (7)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2CD61CD-1C33-490C-A577-3E6C86AC7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235369"/>
              </p:ext>
            </p:extLst>
          </p:nvPr>
        </p:nvGraphicFramePr>
        <p:xfrm>
          <a:off x="838200" y="1530204"/>
          <a:ext cx="10515597" cy="505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02">
                  <a:extLst>
                    <a:ext uri="{9D8B030D-6E8A-4147-A177-3AD203B41FA5}">
                      <a16:colId xmlns:a16="http://schemas.microsoft.com/office/drawing/2014/main" val="2650622806"/>
                    </a:ext>
                  </a:extLst>
                </a:gridCol>
                <a:gridCol w="4431323">
                  <a:extLst>
                    <a:ext uri="{9D8B030D-6E8A-4147-A177-3AD203B41FA5}">
                      <a16:colId xmlns:a16="http://schemas.microsoft.com/office/drawing/2014/main" val="3849697335"/>
                    </a:ext>
                  </a:extLst>
                </a:gridCol>
                <a:gridCol w="4615372">
                  <a:extLst>
                    <a:ext uri="{9D8B030D-6E8A-4147-A177-3AD203B41FA5}">
                      <a16:colId xmlns:a16="http://schemas.microsoft.com/office/drawing/2014/main" val="885521685"/>
                    </a:ext>
                  </a:extLst>
                </a:gridCol>
              </a:tblGrid>
              <a:tr h="5808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45828"/>
                  </a:ext>
                </a:extLst>
              </a:tr>
              <a:tr h="17698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Кожа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Появление морщин, пурпура от микротравм, раны на коже от давления и их медленное заживление, сухость кожи, частый зуд.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Выпадение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поседение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волос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Ослабление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осязания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Атрофия подкожно-жировой клетчатки: снижение эластичности кожи, функции потовых и сальных желёз, увеличение хрупкости сосудов, снижение волосяного пигмента, уменьшение способности клеток к воспроизводству.</a:t>
                      </a:r>
                      <a:endParaRPr lang="ru-RU" sz="1800" kern="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69223"/>
                  </a:ext>
                </a:extLst>
              </a:tr>
              <a:tr h="22807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Кровь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Объём крови практически не изменяется. Тенденция к уменьшению эритроцитов и </a:t>
                      </a:r>
                      <a:r>
                        <a:rPr lang="ru-RU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Нв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 Уменьшение лейкоцитарной реакции при воспалительных процессах. При кровопотерях и стрессах резко снижаются адаптационные возможности системы.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Уменьшается объём костного мозга (замещается жировой и соединительной тканью) – в 70 лет – кроветворная ткань костного мозга составляет 30%.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97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4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AEDCA-1D13-4F94-BA98-8BE2B2FF2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Закономерности поражения органов и систем у лиц пожилого и старческого возраста (8)</a:t>
            </a:r>
            <a:endParaRPr lang="ru-RU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63830E0-5BA1-47C2-B9A7-120639E534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679696"/>
              </p:ext>
            </p:extLst>
          </p:nvPr>
        </p:nvGraphicFramePr>
        <p:xfrm>
          <a:off x="838200" y="1825625"/>
          <a:ext cx="10515597" cy="250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63816678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79778625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96966350"/>
                    </a:ext>
                  </a:extLst>
                </a:gridCol>
              </a:tblGrid>
              <a:tr h="6181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органов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Признаки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Механизмы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старения</a:t>
                      </a:r>
                      <a:endParaRPr lang="ru-RU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300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Иммунная  система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Повышенная восприимчивость к инфекциям и злокачественному росту. 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 клеточного иммунитета. Снижение Т-лимфоцитов (атрофия вилочковой железы).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Снижение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выработки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первичных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kern="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антител</a:t>
                      </a:r>
                      <a:r>
                        <a:rPr lang="en-US" sz="1800" kern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.</a:t>
                      </a:r>
                      <a:endParaRPr lang="ru-RU" sz="1800" kern="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06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84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A7E0BE7-E761-4064-9AAF-B58238060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8741"/>
            <a:ext cx="9144000" cy="464023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Основные понятия геронтологии и гериатрии</a:t>
            </a:r>
            <a:endParaRPr lang="ru-RU" sz="2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C728B818-37D6-49AA-B6D7-76144A65F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46663"/>
            <a:ext cx="9144000" cy="3811137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Геронтология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– наука, которая всесторонне изучает процессы старения, от биологических закономерностей до методов оказания социально-медицинской помощи человеку.</a:t>
            </a:r>
          </a:p>
          <a:p>
            <a:pPr algn="l"/>
            <a:endParaRPr 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Гериатрия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же решает прикладные вопросы медицины, которые касаются пропаганды здорового образа жизни, предупреждения и лечения заболеваний, а также занимается проблемами нетрудоспособности в пожилом возрасте.</a:t>
            </a:r>
          </a:p>
        </p:txBody>
      </p:sp>
    </p:spTree>
    <p:extLst>
      <p:ext uri="{BB962C8B-B14F-4D97-AF65-F5344CB8AC3E}">
        <p14:creationId xmlns:p14="http://schemas.microsoft.com/office/powerpoint/2010/main" val="141615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EA99C-6EF8-4379-984A-2E2CB178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Коморбидность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полиморбидность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(определения)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29358C-F201-4FA9-8AD9-009A78FFF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797"/>
            <a:ext cx="10515600" cy="4351338"/>
          </a:xfrm>
        </p:spPr>
        <p:txBody>
          <a:bodyPr/>
          <a:lstStyle/>
          <a:p>
            <a:r>
              <a:rPr lang="ru-RU" b="0" i="0" dirty="0" err="1">
                <a:effectLst/>
                <a:latin typeface="Arial" panose="020B0604020202020204" pitchFamily="34" charset="0"/>
              </a:rPr>
              <a:t>Коморбидность</a:t>
            </a:r>
            <a:r>
              <a:rPr lang="ru-RU" b="0" i="0" dirty="0"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 err="1">
                <a:effectLst/>
                <a:latin typeface="Arial" panose="020B0604020202020204" pitchFamily="34" charset="0"/>
              </a:rPr>
              <a:t>осуществование</a:t>
            </a:r>
            <a:r>
              <a:rPr lang="ru-RU" b="0" i="0" dirty="0">
                <a:effectLst/>
                <a:latin typeface="Arial" panose="020B0604020202020204" pitchFamily="34" charset="0"/>
              </a:rPr>
              <a:t> у больного нескольких заболеваний или синдромов, взаимосвязанных между собой по времени возникновения и патогенетическим механизмам.</a:t>
            </a:r>
          </a:p>
          <a:p>
            <a:r>
              <a:rPr lang="ru-RU" dirty="0" err="1">
                <a:latin typeface="Arial" panose="020B0604020202020204" pitchFamily="34" charset="0"/>
              </a:rPr>
              <a:t>Полиморбидность</a:t>
            </a:r>
            <a:r>
              <a:rPr lang="ru-RU" dirty="0"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это наличие нескольких хронических заболеваний у одного пациента.</a:t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9589B8A-23AB-4C4A-9E85-21B68B2C746C}"/>
              </a:ext>
            </a:extLst>
          </p:cNvPr>
          <p:cNvSpPr txBox="1">
            <a:spLocks/>
          </p:cNvSpPr>
          <p:nvPr/>
        </p:nvSpPr>
        <p:spPr>
          <a:xfrm>
            <a:off x="838200" y="5130850"/>
            <a:ext cx="10515600" cy="764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i="0" dirty="0">
                <a:effectLst/>
                <a:latin typeface="Arial" panose="020B0604020202020204" pitchFamily="34" charset="0"/>
              </a:rPr>
              <a:t>Описание термина КОМОРБИДНОСТЬ 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[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Электронный ресурс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]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. 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URL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: </a:t>
            </a:r>
            <a:r>
              <a:rPr lang="en-US" sz="120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https://www.rlsnet.ru/books_book_id_5_page_160.htm</a:t>
            </a:r>
            <a:endParaRPr lang="ru-RU" sz="12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0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https://www.krasotaimedicina.ru/diseases/zabolevanija_cardiology/polymorbidity</a:t>
            </a:r>
            <a:endParaRPr lang="ru-RU" sz="1200" b="0" i="0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Полиморбидность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[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Электронный ресурс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]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. </a:t>
            </a:r>
            <a:r>
              <a:rPr lang="en-US" sz="1200" i="0" dirty="0">
                <a:effectLst/>
                <a:latin typeface="Arial" panose="020B0604020202020204" pitchFamily="34" charset="0"/>
              </a:rPr>
              <a:t>URL</a:t>
            </a:r>
            <a:r>
              <a:rPr lang="ru-RU" sz="1200" i="0" dirty="0">
                <a:effectLst/>
                <a:latin typeface="Arial" panose="020B0604020202020204" pitchFamily="34" charset="0"/>
              </a:rPr>
              <a:t>: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https://www.krasotaimedicina.ru/diseases/zabolevanija_cardiology/polymorbidity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83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569A6-687E-4EE3-A660-123EC32AA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294151"/>
            <a:ext cx="10515600" cy="9291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Опросник «Возраст не помеха» для оценки старческой астении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D1EFE94-B2F7-4094-BC8D-67CCF0CF3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977696"/>
              </p:ext>
            </p:extLst>
          </p:nvPr>
        </p:nvGraphicFramePr>
        <p:xfrm>
          <a:off x="838200" y="1209822"/>
          <a:ext cx="10515597" cy="450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058">
                  <a:extLst>
                    <a:ext uri="{9D8B030D-6E8A-4147-A177-3AD203B41FA5}">
                      <a16:colId xmlns:a16="http://schemas.microsoft.com/office/drawing/2014/main" val="2041564275"/>
                    </a:ext>
                  </a:extLst>
                </a:gridCol>
                <a:gridCol w="8285871">
                  <a:extLst>
                    <a:ext uri="{9D8B030D-6E8A-4147-A177-3AD203B41FA5}">
                      <a16:colId xmlns:a16="http://schemas.microsoft.com/office/drawing/2014/main" val="3187796127"/>
                    </a:ext>
                  </a:extLst>
                </a:gridCol>
                <a:gridCol w="1351668">
                  <a:extLst>
                    <a:ext uri="{9D8B030D-6E8A-4147-A177-3AD203B41FA5}">
                      <a16:colId xmlns:a16="http://schemas.microsoft.com/office/drawing/2014/main" val="2101361525"/>
                    </a:ext>
                  </a:extLst>
                </a:gridCol>
              </a:tblGrid>
              <a:tr h="41599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03894"/>
                  </a:ext>
                </a:extLst>
              </a:tr>
              <a:tr h="5265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Похудели ли Вы на 5 кг и более за последние 6 месяцев?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096213"/>
                  </a:ext>
                </a:extLst>
              </a:tr>
              <a:tr h="63695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Испытываете ли Вы какие-либо ограничения в повседневной жизни из-за снижения зрения или слуха?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359596"/>
                  </a:ext>
                </a:extLst>
              </a:tr>
              <a:tr h="59574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Были ли у Вас в течение последнего года травмы, связанные с падением, или падения без травм?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232603"/>
                  </a:ext>
                </a:extLst>
              </a:tr>
              <a:tr h="60924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Чувствуете ли Вы себя подавленным, грустным или встревоженным на протяжении последних недель?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946209"/>
                  </a:ext>
                </a:extLst>
              </a:tr>
              <a:tr h="552409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ли у Вас проблемы с памятью, пониманием, ориентацией или способностью планировать?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063370"/>
                  </a:ext>
                </a:extLst>
              </a:tr>
              <a:tr h="132017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Страдаете ли Вы недержанием мочи?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142423"/>
                  </a:ext>
                </a:extLst>
              </a:tr>
              <a:tr h="41599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Испытываете ли Вы трудности в перемещении по дому или на улице? (Ходьба до 100 метров или подъем на 1 лестничный пролет)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да/нет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86529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F887902-5517-4947-A286-4E7E738B4CCE}"/>
              </a:ext>
            </a:extLst>
          </p:cNvPr>
          <p:cNvSpPr txBox="1">
            <a:spLocks/>
          </p:cNvSpPr>
          <p:nvPr/>
        </p:nvSpPr>
        <p:spPr>
          <a:xfrm>
            <a:off x="838197" y="5880296"/>
            <a:ext cx="10515600" cy="520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Общероссийская общественная организация «Российская ассоциация геронтологов и гериатров «Клинические рекомендации «Старческая астения» 2018 г.</a:t>
            </a:r>
          </a:p>
        </p:txBody>
      </p:sp>
    </p:spTree>
    <p:extLst>
      <p:ext uri="{BB962C8B-B14F-4D97-AF65-F5344CB8AC3E}">
        <p14:creationId xmlns:p14="http://schemas.microsoft.com/office/powerpoint/2010/main" val="4192028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636BA-D19F-4AAA-8E0F-CE8E3ED2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Ключ (интерпретация) к опроснику «Возраст не помеха»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219576-AA03-4038-8CB2-8EAE225B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 каждый положительный ответ начисляется 1 балл.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 балла и более — высокая вероятность синдрома старческой астении, необходима консультация гериатра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1–2 балла — вероятен синдром старческой астении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преастения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0 баллов — нет старческой астении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37527B2-BBAB-4F5C-B26A-611CA3750628}"/>
              </a:ext>
            </a:extLst>
          </p:cNvPr>
          <p:cNvSpPr txBox="1">
            <a:spLocks/>
          </p:cNvSpPr>
          <p:nvPr/>
        </p:nvSpPr>
        <p:spPr>
          <a:xfrm>
            <a:off x="962464" y="5289452"/>
            <a:ext cx="10515600" cy="773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Общероссийская общественная организация «Российская ассоциация геронтологов и гериатров «Клинические рекомендации «Старческая астения» 2018 г.</a:t>
            </a:r>
          </a:p>
        </p:txBody>
      </p:sp>
    </p:spTree>
    <p:extLst>
      <p:ext uri="{BB962C8B-B14F-4D97-AF65-F5344CB8AC3E}">
        <p14:creationId xmlns:p14="http://schemas.microsoft.com/office/powerpoint/2010/main" val="2363338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841A6-48F2-48F3-8B9B-686AD30C5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Скрининг риска падений в дополнительной анкете диспансеризации для граждан 65 лет и старше</a:t>
            </a:r>
            <a:r>
              <a:rPr lang="en-US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br>
              <a:rPr lang="ru-RU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11ABEB-648E-4C60-8009-B0BCFE5A2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9987"/>
            <a:ext cx="10515600" cy="488149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1) Были ли у Вас случаи падений за последний год? (ответ «Да»=2 балла)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2) Используете ли вы (или Вам советовали использовать) трость или ходунки для безопасного передвижения? (ответ «Да»=2 балла)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3) Чувствуете ли Вы неустойчивость, когда идете?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4) Вы опираетесь на мебель при передвижении по дому?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5) Боитесь ли Вы упасть?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6) Вам необходимо опираться на руки, чтобы встать со стула?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7) Вам трудно подняться на бордюр?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8) У Вас часто возникает потребность срочно посетить туалет для мочеиспускания?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9) Ваши ноги утратили чувствительность? (ответ «Да»=1 балл)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10) Вы принимаете лекарства, которые вызывают головокружению или заставляют Вас чувствовать себя более усталым(ой), чем обычно? (ответ «Да»=1 балл) 6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</a:pPr>
            <a:r>
              <a:rPr lang="ru-RU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Сумма баллов 4 и более указывает на высокий риск падений.</a:t>
            </a:r>
            <a:r>
              <a:rPr lang="en-US" sz="2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ru-RU" sz="2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71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73A96-2473-4364-AA69-03E6A4BD1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Алгоритм скрининга риска падений, переломов и маршрутизации пациентов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81F1C37-6285-4BF1-8490-6253B12DDF2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4228" y="1308295"/>
            <a:ext cx="9383150" cy="4797083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81002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990D5-A230-43F0-8FB7-95B9AE273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Схема маршрутизации при оказании специализированной, в том числе высокотехнологичной, медицинской помощи пациентам пожилого и старческого возраста с переломом проксимального отдела бедра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DE55711-49A1-40A9-AB74-D080DC4955F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4394" y="1690688"/>
            <a:ext cx="8947052" cy="4513164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976013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1035B-91B9-4751-9CF0-4FCC056D5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0456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Схема маршрутизации пациента с целью профилактики повторных переломов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16B4A7-0918-4B2D-92AB-A9F20F3D7FE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257" y="1575581"/>
            <a:ext cx="8482819" cy="468454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096460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48133-AEA0-4B17-AE13-A74D325C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Основные принципы гериатрической фармакотерапии (1)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2946AE-3036-493E-BEBF-5E075D1CF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Назначение препаратов по строгим показаниям, периодическая коррекция схем фармакотерапии с целью сокращения перечня применяемых препаратов и возможного снижения дозы.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Применение препаратов с удобной формой дозирования и кратности приемов медикамента, наблюдение медицинского персонала или родственников за правильностью применения препарата.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Исключение полипрагмазии, учет взаимодействия лекарственных препаратов, влияния различных причин на всасывание препаратов (прием пищи, алкоголя и т.д.).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926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20842-FA59-4431-B8DC-442D1B51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Основные принципы гериатрической фармакотерапии (2)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E4AFD-5BE0-48A2-9934-7089EF084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4. Назначение витаминотерапии, являющейся фактором, уменьшающим риск развития лекарственной интоксикации. 		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5. Индивидуализация применяемой медикаментозной терапии: подбор дозировок препаратов от малых доз до рациональных, частая замена одних препаратов другими с аналогичным действием с целью устранения привыкания к препарату, назначение малых доз препаратов с взаимодополняющим действием. 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6. Широкое применение немедикаментозных методов лечения для уменьшения доли применяемых лекарственных средств.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kern="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261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CEC99-EBE3-4B7E-AD7D-E610EE68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Принципы лекарствен­ной терапии в гериатрической практике (1)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A2B11A-2DCF-4B79-AAEC-0B0A5B73C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847"/>
            <a:ext cx="10515600" cy="4351338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1. опасность неблагоприятного воздействия лекарственных средств на органы у пожилых и старых людей значительно выше, чем у людей более молодого возраста;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2. в старости приспособляемость организма к токсическому воздействию лекарственных средств снижена;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3. недопустима множественная лекарственная медикаментоз­ная терапия. Способ приема лекарственных средств должен быть возможно более простым;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4. важнейшим правилом является индивидуализация доз; ре­комендуются уменьшенные дозы лекарственных средств, осо­бенно в начале лечения;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5. лечение антибиотиками и антибактериальными химиопре­паратами следует проводить в обычных или несколько снижен­ных дозировках;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6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8B29-47A2-4EEB-8AD7-6410A107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Теории и виды старения (1)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725F78-8984-4E45-8EB0-18028B86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</a:pP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Молекулярно-генетическая теория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(одна из основных теорий - основной причиной старения является старение генетического аппарата клетки)</a:t>
            </a: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Теломерная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теория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(в Америке 1961 году ученый - геронтолог Л. </a:t>
            </a:r>
            <a:r>
              <a:rPr lang="ru-RU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Хейфлик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установил, что человеческие фибробласты - клетки кожи, способные к делению, "в пробирке" могут делиться не более 50 раз)</a:t>
            </a:r>
          </a:p>
          <a:p>
            <a:pPr algn="just">
              <a:lnSpc>
                <a:spcPct val="107000"/>
              </a:lnSpc>
            </a:pPr>
            <a:r>
              <a:rPr lang="ru-RU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Элевационная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(онтогенетическая) 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теория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старения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(главная причина старения - это возрастное снижение чувствительности гипоталамуса к регуляторным сигналам, поступающим от нервной системы и желез внутренней секреции)</a:t>
            </a: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Адаптационно-регуляторная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теория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(разработана знаменитым физиологом и геронтологом В.В. </a:t>
            </a:r>
            <a:r>
              <a:rPr lang="ru-RU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Фролькисом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в 1960-70-х гг., основана на широко распространенном представлении о том, что смерть и старость генетически запрограммированы)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30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EC340-439F-42E0-9B32-C70B2B69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Принципы лекарствен­ной терапии в гериатрической практике (2)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1E4E8F-0BD0-4DF0-8F9B-245756BD8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ru-RU" sz="19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6. важно учитывать не только полноценность пищевого раци­она, но и водный и солевой рацион больных, количество выделяе­мой мочи в связи с частым недостаточным потреблением жидко­сти старыми людьми и развитие лекарственной интоксикации;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9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7. длительный прием многих лекарственных средств, в част­ности, успокаивающих, обезболивающих, снотворных, приводит к привыканию к ним и ведет к увеличению доз, что является при­чиной лекарственной интоксикации;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9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8. с целью предупреждения токсического воздействия и уси­ления эффективности целесообразно применение в малых дозах комплекса фармакологических средств, дающих сходный лечеб­ный эффект, дополняющих друг друга, но действующих на раз­ные звенья саморегуляции организма;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9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9. лекарственная аллергия - нередкое осложнение у людей старших возрастных групп;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ru-RU" sz="19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10. так называемые гериатрические средства, средства общей стимуляции, направленные на поддержание метаболических про­цессов и функций, и в первую очередь целесообразная комплекс­ная витаминотерапия имеют определенное значение в профилак­тике и лечении преждевременного старения и могут сочетаться с рядом других лекарственных средств при лечении болезней.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715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F8B00-DD3C-4121-B1EA-297949BDA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Немедикаментозные методы лечения и реабилитации в гериатрии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73007A-866C-4CD8-81A1-749296A83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Рациональное питание, режима и обучение пожилых пациентов и их родственников.</a:t>
            </a:r>
          </a:p>
          <a:p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Физиотерапевтическое лечение и лечебная физкультура. </a:t>
            </a:r>
          </a:p>
          <a:p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Арт-терапия, музыкотерапия, 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эрготерапия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физическая активность.</a:t>
            </a:r>
          </a:p>
          <a:p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Психотерапия в гериатрии. </a:t>
            </a:r>
          </a:p>
          <a:p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Медико-социальная реабилитация лиц пожилого и старческого возраста. 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1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FD215-FD19-4FEF-9F83-657479DEC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Теории и виды старения (2)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976EA1-FB2B-431D-A58F-AD1D3F502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756"/>
            <a:ext cx="10515600" cy="4117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Теория свободных радикалов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(согласно этой теории, причиной нарушения функционирования клеток являются необходимые для многих биохимических процессов свободные радикалы - активные формы кислорода, синтезируемые главным образом в </a:t>
            </a:r>
            <a:r>
              <a:rPr lang="ru-RU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митохондриях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)</a:t>
            </a: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Старение - это ошибка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 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(основа теории - радиация вызывает мутацию клеток, что приводит к старению организма в целом)</a:t>
            </a: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Теория апоптоза 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(процесса запрограммированной гибели клетки)</a:t>
            </a:r>
            <a:endParaRPr lang="ru-RU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2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5CBAA-E189-43CE-940B-2A095569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500"/>
            <a:ext cx="10515600" cy="723333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Формы старения по механизму и динамике развития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7598E1-35C8-451F-92BD-91EF899B0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5039198"/>
          </a:xfrm>
        </p:spPr>
        <p:txBody>
          <a:bodyPr>
            <a:normAutofit fontScale="70000" lnSpcReduction="20000"/>
          </a:bodyPr>
          <a:lstStyle/>
          <a:p>
            <a:pPr indent="2667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Естественное старение. 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Характеризуется определенным темпом и последовательностью возрастных изменений, соответствующим биологическим адаптационно-регуляторным возможностям данной человеческой популяции. </a:t>
            </a:r>
            <a:endParaRPr lang="ru-RU" sz="26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2667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Преждевременное старение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(ускоренное) – характеризуется более ранним развитием возрастных изменений (опережающих паспортный возраст) или большей их выраженностью в той или иной возрастной период. Преждевременному старению способствует: перенесенные заболевания, неблагополучные факторы внешней среды, стрессы, вредные привычки. Преждевременное старение проявляется: быстрой утомляемостью, снижением трудоспособности, снижением памяти, нарушением в эмоциональной сфере (уныние), снижение адаптации в ССС, нарушение репродуктивности и т.д. </a:t>
            </a:r>
            <a:endParaRPr lang="ru-RU" sz="26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2667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Прогерия</a:t>
            </a:r>
            <a:r>
              <a:rPr lang="ru-RU" sz="2600" b="1" i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– преждевременное старение, которое характеризуется стремительным развитием изменений, напоминающих старческие (синдром Хатчинсона-</a:t>
            </a:r>
            <a:r>
              <a:rPr lang="ru-RU" sz="2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Гилфорда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, синдром Вернера). </a:t>
            </a:r>
            <a:endParaRPr lang="ru-RU" sz="26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2667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Замедленное старение (ретардированное) – старение,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ведущее к увеличению продолжительности жизни, долголетию. Процесс </a:t>
            </a:r>
            <a:r>
              <a:rPr lang="ru-RU" sz="26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витáукт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– </a:t>
            </a:r>
            <a:r>
              <a:rPr lang="ru-RU" sz="2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антистарение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: стабилизирует жизнеспособность, обеспечивает адаптацию, увеличивает продолжительность жизни. - Соотношение </a:t>
            </a:r>
            <a:r>
              <a:rPr lang="ru-RU" sz="26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витаукта</a:t>
            </a:r>
            <a:r>
              <a:rPr lang="ru-RU" sz="26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и процессов старения определяют темп и характер старения. 	</a:t>
            </a:r>
            <a:endParaRPr lang="ru-RU" sz="26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3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8F733E-67D2-4C63-9D14-30787039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Механизмы </a:t>
            </a:r>
            <a:r>
              <a:rPr lang="ru-RU" sz="24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вит</a:t>
            </a:r>
            <a:r>
              <a:rPr lang="ru-RU" sz="2400" b="1" kern="100" dirty="0" err="1">
                <a:solidFill>
                  <a:srgbClr val="000000"/>
                </a:solidFill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а</a:t>
            </a:r>
            <a:r>
              <a:rPr lang="ru-RU" sz="24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укта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2769B9-A191-42A7-B43E-E2386FAC9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67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indent="266700" algn="just">
              <a:lnSpc>
                <a:spcPct val="120000"/>
              </a:lnSpc>
            </a:pPr>
            <a:r>
              <a:rPr lang="ru-RU" sz="19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Генотипические: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1. Система антиоксидантов.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2. Система </a:t>
            </a:r>
            <a:r>
              <a:rPr lang="ru-RU" sz="19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микросомального</a:t>
            </a: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окисления печени.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3. Антигипоксическая система.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4. Система репарации ДНК. </a:t>
            </a:r>
            <a:endParaRPr lang="ru-RU" sz="19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indent="266700" algn="just">
              <a:lnSpc>
                <a:spcPct val="120000"/>
              </a:lnSpc>
            </a:pPr>
            <a:r>
              <a:rPr lang="ru-RU" sz="19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Фенотипические: </a:t>
            </a:r>
          </a:p>
          <a:p>
            <a:pPr marL="571500" indent="-342900" algn="just">
              <a:lnSpc>
                <a:spcPct val="120000"/>
              </a:lnSpc>
              <a:buAutoNum type="arabicPeriod"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Появление многоядерных клеток. </a:t>
            </a:r>
          </a:p>
          <a:p>
            <a:pPr marL="571500" indent="-342900" algn="just">
              <a:lnSpc>
                <a:spcPct val="120000"/>
              </a:lnSpc>
              <a:buAutoNum type="arabicPeriod"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Увеличение размеров </a:t>
            </a:r>
            <a:r>
              <a:rPr lang="ru-RU" sz="19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митохондрий</a:t>
            </a: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. </a:t>
            </a:r>
            <a:endParaRPr lang="ru-RU" sz="1900" kern="100" dirty="0">
              <a:solidFill>
                <a:srgbClr val="000000"/>
              </a:solidFill>
              <a:latin typeface="Arial" panose="020B0604020202020204" pitchFamily="34" charset="0"/>
              <a:ea typeface="REG"/>
              <a:cs typeface="Arial" panose="020B0604020202020204" pitchFamily="34" charset="0"/>
            </a:endParaRPr>
          </a:p>
          <a:p>
            <a:pPr marL="571500" indent="-342900" algn="just">
              <a:lnSpc>
                <a:spcPct val="120000"/>
              </a:lnSpc>
              <a:buAutoNum type="arabicPeriod"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Гипертрофия и гиперфункция части клеток при гибели других. </a:t>
            </a:r>
          </a:p>
          <a:p>
            <a:pPr marL="571500" indent="-342900" algn="just">
              <a:lnSpc>
                <a:spcPct val="120000"/>
              </a:lnSpc>
              <a:buAutoNum type="arabicPeriod"/>
            </a:pPr>
            <a:r>
              <a:rPr lang="ru-RU" sz="19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Повышение чувствительности к гуморальным регуляторам. </a:t>
            </a:r>
            <a:endParaRPr lang="ru-RU" sz="19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8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06D3B-FC43-4A9F-8070-110A9142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Классификация возраста (ВОЗ)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98E3BB1-A6C2-445C-9FA8-89B9744F55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037" y="1690688"/>
            <a:ext cx="8543925" cy="3581400"/>
          </a:xfr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7FBD466-6ECD-426B-A1B1-B27A4F431B58}"/>
              </a:ext>
            </a:extLst>
          </p:cNvPr>
          <p:cNvSpPr txBox="1">
            <a:spLocks/>
          </p:cNvSpPr>
          <p:nvPr/>
        </p:nvSpPr>
        <p:spPr>
          <a:xfrm>
            <a:off x="1263555" y="53570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Картинки человечков 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ru-RU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Электронный ресурс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]. URL</a:t>
            </a:r>
            <a:r>
              <a:rPr lang="ru-RU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https://yandex.ru/images/search?text=</a:t>
            </a:r>
            <a:r>
              <a:rPr lang="ru-RU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рисунок%20возрастная%20классификация%20по%20ВОЗ&amp;</a:t>
            </a:r>
            <a:r>
              <a:rPr lang="en-US" sz="13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stype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13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image&amp;lr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=48&amp;source=</a:t>
            </a:r>
            <a:r>
              <a:rPr lang="en-US" sz="13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wiz&amp;pos</a:t>
            </a:r>
            <a:r>
              <a:rPr lang="en-US" sz="1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=30&amp;img_url=https%3A%2F%2Fpbs.twimg.com%2Fmedia%2FET5vUwwXkAIo4wG.png&amp;rpt=</a:t>
            </a:r>
            <a:r>
              <a:rPr lang="en-US" sz="13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simage</a:t>
            </a:r>
            <a:br>
              <a:rPr lang="ru-RU" sz="2400" dirty="0"/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08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8ADF7-FD48-4A8F-ADFA-F147988B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Возрастная классификация (ВОЗ)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539D08-7A21-4569-B85C-8401222BF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от 25 до 44 лет - молодой возраст</a:t>
            </a:r>
          </a:p>
          <a:p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44-60 лет - средний возраст</a:t>
            </a:r>
          </a:p>
          <a:p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60-75 лет 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- пожилой возраст</a:t>
            </a:r>
          </a:p>
          <a:p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75-90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лет - старческий возраст </a:t>
            </a:r>
          </a:p>
          <a:p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после 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90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REG"/>
                <a:cs typeface="Arial" panose="020B0604020202020204" pitchFamily="34" charset="0"/>
              </a:rPr>
              <a:t> - долгожители </a:t>
            </a:r>
          </a:p>
          <a:p>
            <a:endParaRPr lang="ru-RU" sz="1800" kern="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kern="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ВОЗРАСТНАЯ КЛАССИФИКАЦИЯ ВСЕМИРНОЙ ОРГАНИЗАЦИИ ЗДРАВООХРАНЕНИЯ [Электронный ресурс]. URL:</a:t>
            </a:r>
          </a:p>
          <a:p>
            <a:pPr marL="0" indent="0"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https://citifox.ru/2016/05/05/vozrastnaya-klassifikaciya-vsemirnoy/</a:t>
            </a:r>
          </a:p>
        </p:txBody>
      </p:sp>
    </p:spTree>
    <p:extLst>
      <p:ext uri="{BB962C8B-B14F-4D97-AF65-F5344CB8AC3E}">
        <p14:creationId xmlns:p14="http://schemas.microsoft.com/office/powerpoint/2010/main" val="200408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1E4BE-2211-4D1A-919A-861D402E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kern="0" dirty="0">
                <a:effectLst/>
                <a:latin typeface="Times New Roman Regular"/>
                <a:ea typeface="SimSun" panose="02010600030101010101" pitchFamily="2" charset="-122"/>
                <a:cs typeface="Times New Roman" panose="02020603050405020304" pitchFamily="18" charset="0"/>
              </a:rPr>
              <a:t>Состояние здоровья лиц пожилого и старческого возраста определяется следующим характерными признаками (1)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E1DA6-02CB-4BB0-8532-79F66A2C0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прогрессивно увеличивающаяся с возрастом подверженность заболеваниям. У 80-86% лиц соответствующего возраста имеются хронические заболевания, снижающие физическую и социальную активность. Среди них выделяются заболевания сердечно-сосудистой системы, болезни органов дыхания и пищеварения, хронические заболевания суставов, органов зрения и слуха, диабет, болезни центральной нервной системы и онкологические заболевания;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наличие одновременно нескольких хронически протекающих заболевании (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полиморбидность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сочетанное влияние на состояние организма патологических и возрастных изменений, что ведет к «</a:t>
            </a:r>
            <a:r>
              <a:rPr lang="ru-RU" sz="1800" kern="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атипии</a:t>
            </a: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» клинических проявлений болезней;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1800" kern="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снижение эффективности функциональных и адаптационных механизмов, что обуславливает преимущественно хронический характер течения заболеваний; </a:t>
            </a:r>
            <a:endParaRPr lang="ru-RU" sz="1800" kern="1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099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2871</Words>
  <Application>Microsoft Office PowerPoint</Application>
  <PresentationFormat>Широкоэкранный</PresentationFormat>
  <Paragraphs>238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Arial</vt:lpstr>
      <vt:lpstr>Calibri</vt:lpstr>
      <vt:lpstr>Calibri Light</vt:lpstr>
      <vt:lpstr>Times New Roman Regular</vt:lpstr>
      <vt:lpstr>Wingdings</vt:lpstr>
      <vt:lpstr>Тема Office</vt:lpstr>
      <vt:lpstr>Лектор: к.м.н. Корочина Ирина Эдуардовна</vt:lpstr>
      <vt:lpstr>Основные понятия геронтологии и гериатрии</vt:lpstr>
      <vt:lpstr>Теории и виды старения (1)</vt:lpstr>
      <vt:lpstr>Теории и виды старения (2)</vt:lpstr>
      <vt:lpstr>Формы старения по механизму и динамике развития</vt:lpstr>
      <vt:lpstr>Механизмы витаукта</vt:lpstr>
      <vt:lpstr>Классификация возраста (ВОЗ)</vt:lpstr>
      <vt:lpstr>Возрастная классификация (ВОЗ)</vt:lpstr>
      <vt:lpstr>Состояние здоровья лиц пожилого и старческого возраста определяется следующим характерными признаками (1)</vt:lpstr>
      <vt:lpstr>Состояние здоровья лиц пожилого и старческого возраста определяется следующим характерными признаками (2)</vt:lpstr>
      <vt:lpstr>Основные факторы онкологического риска</vt:lpstr>
      <vt:lpstr>Закономерности поражения органов и систем у лиц пожилого и старческого возраста (1)</vt:lpstr>
      <vt:lpstr>Закономерности поражения органов и систем у лиц пожилого и старческого возраста (2)</vt:lpstr>
      <vt:lpstr>Закономерности поражения органов и систем у лиц пожилого и старческого возраста (3)</vt:lpstr>
      <vt:lpstr>Закономерности поражения органов и систем у лиц пожилого и старческого возраста (4)</vt:lpstr>
      <vt:lpstr>Закономерности поражения органов и систем у лиц пожилого и старческого возраста (5)</vt:lpstr>
      <vt:lpstr>Закономерности поражения органов и систем у лиц пожилого и старческого возраста (6)</vt:lpstr>
      <vt:lpstr>Закономерности поражения органов и систем у лиц пожилого и старческого возраста (7)</vt:lpstr>
      <vt:lpstr>Закономерности поражения органов и систем у лиц пожилого и старческого возраста (8)</vt:lpstr>
      <vt:lpstr>Коморбидность и полиморбидность (определения)</vt:lpstr>
      <vt:lpstr>Опросник «Возраст не помеха» для оценки старческой астении</vt:lpstr>
      <vt:lpstr>Ключ (интерпретация) к опроснику «Возраст не помеха»</vt:lpstr>
      <vt:lpstr>Скрининг риска падений в дополнительной анкете диспансеризации для граждан 65 лет и старше  </vt:lpstr>
      <vt:lpstr>Алгоритм скрининга риска падений, переломов и маршрутизации пациентов</vt:lpstr>
      <vt:lpstr>Схема маршрутизации при оказании специализированной, в том числе высокотехнологичной, медицинской помощи пациентам пожилого и старческого возраста с переломом проксимального отдела бедра</vt:lpstr>
      <vt:lpstr>Схема маршрутизации пациента с целью профилактики повторных переломов</vt:lpstr>
      <vt:lpstr>Основные принципы гериатрической фармакотерапии (1)</vt:lpstr>
      <vt:lpstr>Основные принципы гериатрической фармакотерапии (2)</vt:lpstr>
      <vt:lpstr>Принципы лекарствен­ной терапии в гериатрической практике (1)</vt:lpstr>
      <vt:lpstr>Принципы лекарствен­ной терапии в гериатрической практике (2)</vt:lpstr>
      <vt:lpstr>Немедикаментозные методы лечения и реабилитации в гериатрии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Лектор: к.м.н. Корочина Ирина Эдуардовна</dc:title>
  <dc:creator>hp-pc</dc:creator>
  <cp:lastModifiedBy>hp-pc</cp:lastModifiedBy>
  <cp:revision>39</cp:revision>
  <dcterms:created xsi:type="dcterms:W3CDTF">2021-01-22T15:31:45Z</dcterms:created>
  <dcterms:modified xsi:type="dcterms:W3CDTF">2021-01-22T17:01:17Z</dcterms:modified>
</cp:coreProperties>
</file>