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5"/>
  </p:notesMasterIdLst>
  <p:sldIdLst>
    <p:sldId id="257" r:id="rId2"/>
    <p:sldId id="258" r:id="rId3"/>
    <p:sldId id="345" r:id="rId4"/>
    <p:sldId id="347" r:id="rId5"/>
    <p:sldId id="289" r:id="rId6"/>
    <p:sldId id="290" r:id="rId7"/>
    <p:sldId id="291" r:id="rId8"/>
    <p:sldId id="303" r:id="rId9"/>
    <p:sldId id="296" r:id="rId10"/>
    <p:sldId id="297" r:id="rId11"/>
    <p:sldId id="298" r:id="rId12"/>
    <p:sldId id="299" r:id="rId13"/>
    <p:sldId id="300" r:id="rId14"/>
    <p:sldId id="301" r:id="rId15"/>
    <p:sldId id="262" r:id="rId16"/>
    <p:sldId id="366" r:id="rId17"/>
    <p:sldId id="375" r:id="rId18"/>
    <p:sldId id="367" r:id="rId19"/>
    <p:sldId id="305" r:id="rId20"/>
    <p:sldId id="353" r:id="rId21"/>
    <p:sldId id="307" r:id="rId22"/>
    <p:sldId id="354" r:id="rId23"/>
    <p:sldId id="356" r:id="rId24"/>
    <p:sldId id="308" r:id="rId25"/>
    <p:sldId id="357" r:id="rId26"/>
    <p:sldId id="309" r:id="rId27"/>
    <p:sldId id="358" r:id="rId28"/>
    <p:sldId id="310" r:id="rId29"/>
    <p:sldId id="311" r:id="rId30"/>
    <p:sldId id="312" r:id="rId31"/>
    <p:sldId id="369" r:id="rId32"/>
    <p:sldId id="313" r:id="rId33"/>
    <p:sldId id="370" r:id="rId34"/>
    <p:sldId id="372" r:id="rId35"/>
    <p:sldId id="314" r:id="rId36"/>
    <p:sldId id="373" r:id="rId37"/>
    <p:sldId id="315" r:id="rId38"/>
    <p:sldId id="376" r:id="rId39"/>
    <p:sldId id="316" r:id="rId40"/>
    <p:sldId id="377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27" r:id="rId51"/>
    <p:sldId id="333" r:id="rId52"/>
    <p:sldId id="334" r:id="rId53"/>
    <p:sldId id="330" r:id="rId54"/>
    <p:sldId id="329" r:id="rId55"/>
    <p:sldId id="360" r:id="rId56"/>
    <p:sldId id="270" r:id="rId57"/>
    <p:sldId id="271" r:id="rId58"/>
    <p:sldId id="272" r:id="rId59"/>
    <p:sldId id="274" r:id="rId60"/>
    <p:sldId id="275" r:id="rId61"/>
    <p:sldId id="331" r:id="rId62"/>
    <p:sldId id="276" r:id="rId63"/>
    <p:sldId id="378" r:id="rId6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ИЭ</c:v>
                </c:pt>
                <c:pt idx="1">
                  <c:v>Бруцеллез</c:v>
                </c:pt>
                <c:pt idx="2">
                  <c:v>Туберкулез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1A-4480-964E-7F8520E087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ИЭ</c:v>
                </c:pt>
                <c:pt idx="1">
                  <c:v>Бруцеллез</c:v>
                </c:pt>
                <c:pt idx="2">
                  <c:v>Туберкулез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401A-4480-964E-7F8520E087D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ИЭ</c:v>
                </c:pt>
                <c:pt idx="1">
                  <c:v>Бруцеллез</c:v>
                </c:pt>
                <c:pt idx="2">
                  <c:v>Туберкулез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01A-4480-964E-7F8520E087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956672"/>
        <c:axId val="60958208"/>
      </c:barChart>
      <c:catAx>
        <c:axId val="609566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0958208"/>
        <c:crosses val="autoZero"/>
        <c:auto val="1"/>
        <c:lblAlgn val="ctr"/>
        <c:lblOffset val="100"/>
        <c:noMultiLvlLbl val="0"/>
      </c:catAx>
      <c:valAx>
        <c:axId val="609582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0956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ADA95-0B7A-4741-834A-61B5A523B39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879C0B-A1CB-4A99-9BEA-60D538F321BD}">
      <dgm:prSet phldrT="[Текст]" phldr="1"/>
      <dgm:spPr/>
      <dgm:t>
        <a:bodyPr/>
        <a:lstStyle/>
        <a:p>
          <a:endParaRPr lang="ru-RU" dirty="0"/>
        </a:p>
      </dgm:t>
    </dgm:pt>
    <dgm:pt modelId="{3267B2C8-E6D5-4825-917B-9861A8797ED3}" type="parTrans" cxnId="{B9E989C5-F41F-4E41-9C1E-E88754BF9CF2}">
      <dgm:prSet/>
      <dgm:spPr/>
      <dgm:t>
        <a:bodyPr/>
        <a:lstStyle/>
        <a:p>
          <a:endParaRPr lang="ru-RU"/>
        </a:p>
      </dgm:t>
    </dgm:pt>
    <dgm:pt modelId="{9022185B-1101-4CD9-A9D0-68A03D1FE76A}" type="sibTrans" cxnId="{B9E989C5-F41F-4E41-9C1E-E88754BF9CF2}">
      <dgm:prSet/>
      <dgm:spPr/>
      <dgm:t>
        <a:bodyPr/>
        <a:lstStyle/>
        <a:p>
          <a:endParaRPr lang="ru-RU"/>
        </a:p>
      </dgm:t>
    </dgm:pt>
    <dgm:pt modelId="{E3CC7668-45DF-491E-9E6A-B1098E209469}">
      <dgm:prSet phldrT="[Текст]" phldr="1"/>
      <dgm:spPr/>
      <dgm:t>
        <a:bodyPr/>
        <a:lstStyle/>
        <a:p>
          <a:endParaRPr lang="ru-RU"/>
        </a:p>
      </dgm:t>
    </dgm:pt>
    <dgm:pt modelId="{70E4CAF2-8399-4EF1-A71D-208DDB741172}" type="parTrans" cxnId="{A505CFDF-2E6D-4124-B018-520D81D3BC62}">
      <dgm:prSet/>
      <dgm:spPr/>
      <dgm:t>
        <a:bodyPr/>
        <a:lstStyle/>
        <a:p>
          <a:endParaRPr lang="ru-RU"/>
        </a:p>
      </dgm:t>
    </dgm:pt>
    <dgm:pt modelId="{CB905772-47F3-490A-9DC1-71F944832CD9}" type="sibTrans" cxnId="{A505CFDF-2E6D-4124-B018-520D81D3BC62}">
      <dgm:prSet/>
      <dgm:spPr/>
      <dgm:t>
        <a:bodyPr/>
        <a:lstStyle/>
        <a:p>
          <a:endParaRPr lang="ru-RU"/>
        </a:p>
      </dgm:t>
    </dgm:pt>
    <dgm:pt modelId="{79D044A8-1973-474F-9847-AFADCEF531D4}">
      <dgm:prSet phldrT="[Текст]" phldr="1"/>
      <dgm:spPr/>
      <dgm:t>
        <a:bodyPr/>
        <a:lstStyle/>
        <a:p>
          <a:endParaRPr lang="ru-RU"/>
        </a:p>
      </dgm:t>
    </dgm:pt>
    <dgm:pt modelId="{879A58E0-5FD5-4A84-ACB2-C148F0995265}" type="parTrans" cxnId="{DB6526B1-5B72-4A3B-9954-8A4E1FBF9D0C}">
      <dgm:prSet/>
      <dgm:spPr/>
      <dgm:t>
        <a:bodyPr/>
        <a:lstStyle/>
        <a:p>
          <a:endParaRPr lang="ru-RU"/>
        </a:p>
      </dgm:t>
    </dgm:pt>
    <dgm:pt modelId="{3DACBB76-31C1-4FEA-A0DC-7D044D6B224C}" type="sibTrans" cxnId="{DB6526B1-5B72-4A3B-9954-8A4E1FBF9D0C}">
      <dgm:prSet/>
      <dgm:spPr/>
      <dgm:t>
        <a:bodyPr/>
        <a:lstStyle/>
        <a:p>
          <a:endParaRPr lang="ru-RU"/>
        </a:p>
      </dgm:t>
    </dgm:pt>
    <dgm:pt modelId="{985E85AB-80AE-4F06-A313-A968DF2FD88E}">
      <dgm:prSet phldrT="[Текст]" custT="1"/>
      <dgm:spPr/>
      <dgm:t>
        <a:bodyPr/>
        <a:lstStyle/>
        <a:p>
          <a:r>
            <a:rPr lang="ru-RU" sz="2000" b="1" dirty="0">
              <a:solidFill>
                <a:srgbClr val="002060"/>
              </a:solidFill>
            </a:rPr>
            <a:t>Требует длительного, дорогостоящего и, зачастую практически безрезультатного обследования.</a:t>
          </a:r>
        </a:p>
      </dgm:t>
    </dgm:pt>
    <dgm:pt modelId="{73D2F68C-79BF-44E3-A3AA-D75BBD18F05B}" type="parTrans" cxnId="{DDFEB818-8015-4432-ADF4-51D7627647A1}">
      <dgm:prSet/>
      <dgm:spPr/>
      <dgm:t>
        <a:bodyPr/>
        <a:lstStyle/>
        <a:p>
          <a:endParaRPr lang="ru-RU"/>
        </a:p>
      </dgm:t>
    </dgm:pt>
    <dgm:pt modelId="{7BAC1BF0-9DE7-4D62-BD64-45477CD36049}" type="sibTrans" cxnId="{DDFEB818-8015-4432-ADF4-51D7627647A1}">
      <dgm:prSet/>
      <dgm:spPr/>
      <dgm:t>
        <a:bodyPr/>
        <a:lstStyle/>
        <a:p>
          <a:endParaRPr lang="ru-RU"/>
        </a:p>
      </dgm:t>
    </dgm:pt>
    <dgm:pt modelId="{DA73FD3E-2B59-4189-9BB2-32A9E46D24E9}">
      <dgm:prSet phldrT="[Текст]" phldr="1"/>
      <dgm:spPr/>
      <dgm:t>
        <a:bodyPr/>
        <a:lstStyle/>
        <a:p>
          <a:endParaRPr lang="ru-RU"/>
        </a:p>
      </dgm:t>
    </dgm:pt>
    <dgm:pt modelId="{079FA09D-798D-4CF8-BA6F-AB5C8DF9AF41}" type="parTrans" cxnId="{6EDF71E1-3958-4F72-AB93-7E62668944EA}">
      <dgm:prSet/>
      <dgm:spPr/>
      <dgm:t>
        <a:bodyPr/>
        <a:lstStyle/>
        <a:p>
          <a:endParaRPr lang="ru-RU"/>
        </a:p>
      </dgm:t>
    </dgm:pt>
    <dgm:pt modelId="{2E0445C0-2D8C-4897-B437-DDB3B1EE1132}" type="sibTrans" cxnId="{6EDF71E1-3958-4F72-AB93-7E62668944EA}">
      <dgm:prSet/>
      <dgm:spPr/>
      <dgm:t>
        <a:bodyPr/>
        <a:lstStyle/>
        <a:p>
          <a:endParaRPr lang="ru-RU"/>
        </a:p>
      </dgm:t>
    </dgm:pt>
    <dgm:pt modelId="{4D2E8996-DD02-4000-A2B0-167D87EE57FC}">
      <dgm:prSet phldrT="[Текст]" custT="1"/>
      <dgm:spPr/>
      <dgm:t>
        <a:bodyPr/>
        <a:lstStyle/>
        <a:p>
          <a:r>
            <a:rPr lang="ru-RU" sz="2400" b="1" dirty="0">
              <a:solidFill>
                <a:srgbClr val="002060"/>
              </a:solidFill>
            </a:rPr>
            <a:t>Невозможность разработки и внедрения реально эффективных схем ведения.</a:t>
          </a:r>
        </a:p>
      </dgm:t>
    </dgm:pt>
    <dgm:pt modelId="{99EC128E-B124-4EE9-A69E-A25A634F4D0C}" type="parTrans" cxnId="{7F49C9BF-1CDE-4BB3-9819-5028D6BC1CC0}">
      <dgm:prSet/>
      <dgm:spPr/>
      <dgm:t>
        <a:bodyPr/>
        <a:lstStyle/>
        <a:p>
          <a:endParaRPr lang="ru-RU"/>
        </a:p>
      </dgm:t>
    </dgm:pt>
    <dgm:pt modelId="{02BC9EAF-B9D2-4611-9A12-F1B86CCB7DBC}" type="sibTrans" cxnId="{7F49C9BF-1CDE-4BB3-9819-5028D6BC1CC0}">
      <dgm:prSet/>
      <dgm:spPr/>
      <dgm:t>
        <a:bodyPr/>
        <a:lstStyle/>
        <a:p>
          <a:endParaRPr lang="ru-RU"/>
        </a:p>
      </dgm:t>
    </dgm:pt>
    <dgm:pt modelId="{836CAFA0-D0F4-4D73-970B-DCF703F86283}">
      <dgm:prSet phldrT="[Текст]" custT="1"/>
      <dgm:spPr/>
      <dgm:t>
        <a:bodyPr/>
        <a:lstStyle/>
        <a:p>
          <a:r>
            <a:rPr lang="ru-RU" sz="3200" b="1" dirty="0">
              <a:solidFill>
                <a:srgbClr val="002060"/>
              </a:solidFill>
            </a:rPr>
            <a:t>Лихорадка неясного генеза</a:t>
          </a:r>
        </a:p>
      </dgm:t>
    </dgm:pt>
    <dgm:pt modelId="{AF971ED8-EC59-48DC-AA18-8DE288A1BCEB}" type="sibTrans" cxnId="{D7E32E33-CFBA-4068-B490-ABF35A4926B7}">
      <dgm:prSet/>
      <dgm:spPr/>
      <dgm:t>
        <a:bodyPr/>
        <a:lstStyle/>
        <a:p>
          <a:endParaRPr lang="ru-RU"/>
        </a:p>
      </dgm:t>
    </dgm:pt>
    <dgm:pt modelId="{20D5E600-3567-4BE1-BB38-D2D20B19B828}" type="parTrans" cxnId="{D7E32E33-CFBA-4068-B490-ABF35A4926B7}">
      <dgm:prSet/>
      <dgm:spPr/>
      <dgm:t>
        <a:bodyPr/>
        <a:lstStyle/>
        <a:p>
          <a:endParaRPr lang="ru-RU"/>
        </a:p>
      </dgm:t>
    </dgm:pt>
    <dgm:pt modelId="{F21E4154-D7FA-45DE-BCE8-BDA46F504ADF}">
      <dgm:prSet custT="1"/>
      <dgm:spPr/>
      <dgm:t>
        <a:bodyPr/>
        <a:lstStyle/>
        <a:p>
          <a:r>
            <a:rPr lang="ru-RU" sz="2000" b="1" dirty="0">
              <a:solidFill>
                <a:srgbClr val="002060"/>
              </a:solidFill>
            </a:rPr>
            <a:t>За лихорадкой неясного генеза часто скрываются опасные для жизни заболевания (инфекции, злокачественные опухоли, системные болезни).</a:t>
          </a:r>
        </a:p>
      </dgm:t>
    </dgm:pt>
    <dgm:pt modelId="{AE806773-6050-482C-8424-0BBFF844F015}" type="parTrans" cxnId="{F9EE4919-87A9-4097-B87E-F88053C655CC}">
      <dgm:prSet/>
      <dgm:spPr/>
      <dgm:t>
        <a:bodyPr/>
        <a:lstStyle/>
        <a:p>
          <a:endParaRPr lang="ru-RU"/>
        </a:p>
      </dgm:t>
    </dgm:pt>
    <dgm:pt modelId="{0BEC400E-3DF2-4D67-BA82-ED569BB951A4}" type="sibTrans" cxnId="{F9EE4919-87A9-4097-B87E-F88053C655CC}">
      <dgm:prSet/>
      <dgm:spPr/>
      <dgm:t>
        <a:bodyPr/>
        <a:lstStyle/>
        <a:p>
          <a:endParaRPr lang="ru-RU"/>
        </a:p>
      </dgm:t>
    </dgm:pt>
    <dgm:pt modelId="{09A8CD6D-90C3-448B-B928-1AE5684C252E}" type="pres">
      <dgm:prSet presAssocID="{03EADA95-0B7A-4741-834A-61B5A523B399}" presName="linearFlow" presStyleCnt="0">
        <dgm:presLayoutVars>
          <dgm:dir/>
          <dgm:animLvl val="lvl"/>
          <dgm:resizeHandles val="exact"/>
        </dgm:presLayoutVars>
      </dgm:prSet>
      <dgm:spPr/>
    </dgm:pt>
    <dgm:pt modelId="{DA6632C1-42D4-4289-AFBB-92A1F6D64A3A}" type="pres">
      <dgm:prSet presAssocID="{67879C0B-A1CB-4A99-9BEA-60D538F321BD}" presName="composite" presStyleCnt="0"/>
      <dgm:spPr/>
    </dgm:pt>
    <dgm:pt modelId="{FE55C153-5DC0-487F-ADFF-0FAB5F8D551E}" type="pres">
      <dgm:prSet presAssocID="{67879C0B-A1CB-4A99-9BEA-60D538F321B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520E832-37AF-4ADE-A454-7A7F5F2A4D38}" type="pres">
      <dgm:prSet presAssocID="{67879C0B-A1CB-4A99-9BEA-60D538F321BD}" presName="descendantText" presStyleLbl="alignAcc1" presStyleIdx="0" presStyleCnt="4" custScaleX="114342" custScaleY="131547">
        <dgm:presLayoutVars>
          <dgm:bulletEnabled val="1"/>
        </dgm:presLayoutVars>
      </dgm:prSet>
      <dgm:spPr/>
    </dgm:pt>
    <dgm:pt modelId="{BC25B7DA-0A0B-4AEA-82D9-6C8DF2057A8F}" type="pres">
      <dgm:prSet presAssocID="{9022185B-1101-4CD9-A9D0-68A03D1FE76A}" presName="sp" presStyleCnt="0"/>
      <dgm:spPr/>
    </dgm:pt>
    <dgm:pt modelId="{793FF6A3-3661-4A7A-9000-D1CBA017D609}" type="pres">
      <dgm:prSet presAssocID="{E3CC7668-45DF-491E-9E6A-B1098E209469}" presName="composite" presStyleCnt="0"/>
      <dgm:spPr/>
    </dgm:pt>
    <dgm:pt modelId="{00CE95E4-586A-4301-B332-938D380FCB7B}" type="pres">
      <dgm:prSet presAssocID="{E3CC7668-45DF-491E-9E6A-B1098E209469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35FC2518-0E87-4F5C-B541-72A7B9E82909}" type="pres">
      <dgm:prSet presAssocID="{E3CC7668-45DF-491E-9E6A-B1098E209469}" presName="descendantText" presStyleLbl="alignAcc1" presStyleIdx="1" presStyleCnt="4" custScaleX="113718" custScaleY="149510">
        <dgm:presLayoutVars>
          <dgm:bulletEnabled val="1"/>
        </dgm:presLayoutVars>
      </dgm:prSet>
      <dgm:spPr/>
    </dgm:pt>
    <dgm:pt modelId="{FBE5B81F-FA8D-40F3-A305-95670E2992DA}" type="pres">
      <dgm:prSet presAssocID="{CB905772-47F3-490A-9DC1-71F944832CD9}" presName="sp" presStyleCnt="0"/>
      <dgm:spPr/>
    </dgm:pt>
    <dgm:pt modelId="{DD55F38D-CCCD-4D46-A635-A81DBF58ACDE}" type="pres">
      <dgm:prSet presAssocID="{79D044A8-1973-474F-9847-AFADCEF531D4}" presName="composite" presStyleCnt="0"/>
      <dgm:spPr/>
    </dgm:pt>
    <dgm:pt modelId="{C433B4FC-C438-4763-A7A5-AEAF8B291D7B}" type="pres">
      <dgm:prSet presAssocID="{79D044A8-1973-474F-9847-AFADCEF531D4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DDC2744B-3B61-4458-A057-23FE2619C8C6}" type="pres">
      <dgm:prSet presAssocID="{79D044A8-1973-474F-9847-AFADCEF531D4}" presName="descendantText" presStyleLbl="alignAcc1" presStyleIdx="2" presStyleCnt="4" custScaleX="112931" custScaleY="163100">
        <dgm:presLayoutVars>
          <dgm:bulletEnabled val="1"/>
        </dgm:presLayoutVars>
      </dgm:prSet>
      <dgm:spPr/>
    </dgm:pt>
    <dgm:pt modelId="{406BEDC9-2024-4FDA-A7CF-98B065077D0B}" type="pres">
      <dgm:prSet presAssocID="{3DACBB76-31C1-4FEA-A0DC-7D044D6B224C}" presName="sp" presStyleCnt="0"/>
      <dgm:spPr/>
    </dgm:pt>
    <dgm:pt modelId="{C0C76458-4F14-4BC6-9FED-15F497B5B86F}" type="pres">
      <dgm:prSet presAssocID="{DA73FD3E-2B59-4189-9BB2-32A9E46D24E9}" presName="composite" presStyleCnt="0"/>
      <dgm:spPr/>
    </dgm:pt>
    <dgm:pt modelId="{7D00F528-699A-4383-BA3A-922A22AC1CA3}" type="pres">
      <dgm:prSet presAssocID="{DA73FD3E-2B59-4189-9BB2-32A9E46D24E9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8176935C-2067-4420-BF1A-BDB59385AB98}" type="pres">
      <dgm:prSet presAssocID="{DA73FD3E-2B59-4189-9BB2-32A9E46D24E9}" presName="descendantText" presStyleLbl="alignAcc1" presStyleIdx="3" presStyleCnt="4" custScaleX="112095" custScaleY="172900">
        <dgm:presLayoutVars>
          <dgm:bulletEnabled val="1"/>
        </dgm:presLayoutVars>
      </dgm:prSet>
      <dgm:spPr/>
    </dgm:pt>
  </dgm:ptLst>
  <dgm:cxnLst>
    <dgm:cxn modelId="{DDFEB818-8015-4432-ADF4-51D7627647A1}" srcId="{79D044A8-1973-474F-9847-AFADCEF531D4}" destId="{985E85AB-80AE-4F06-A313-A968DF2FD88E}" srcOrd="0" destOrd="0" parTransId="{73D2F68C-79BF-44E3-A3AA-D75BBD18F05B}" sibTransId="{7BAC1BF0-9DE7-4D62-BD64-45477CD36049}"/>
    <dgm:cxn modelId="{F9EE4919-87A9-4097-B87E-F88053C655CC}" srcId="{E3CC7668-45DF-491E-9E6A-B1098E209469}" destId="{F21E4154-D7FA-45DE-BCE8-BDA46F504ADF}" srcOrd="0" destOrd="0" parTransId="{AE806773-6050-482C-8424-0BBFF844F015}" sibTransId="{0BEC400E-3DF2-4D67-BA82-ED569BB951A4}"/>
    <dgm:cxn modelId="{6990DC24-78FC-4CF1-91CD-8062CBD12BB7}" type="presOf" srcId="{79D044A8-1973-474F-9847-AFADCEF531D4}" destId="{C433B4FC-C438-4763-A7A5-AEAF8B291D7B}" srcOrd="0" destOrd="0" presId="urn:microsoft.com/office/officeart/2005/8/layout/chevron2"/>
    <dgm:cxn modelId="{FDD27629-3EB4-48D4-A9E9-7E1ABD88B412}" type="presOf" srcId="{F21E4154-D7FA-45DE-BCE8-BDA46F504ADF}" destId="{35FC2518-0E87-4F5C-B541-72A7B9E82909}" srcOrd="0" destOrd="0" presId="urn:microsoft.com/office/officeart/2005/8/layout/chevron2"/>
    <dgm:cxn modelId="{D7E32E33-CFBA-4068-B490-ABF35A4926B7}" srcId="{67879C0B-A1CB-4A99-9BEA-60D538F321BD}" destId="{836CAFA0-D0F4-4D73-970B-DCF703F86283}" srcOrd="0" destOrd="0" parTransId="{20D5E600-3567-4BE1-BB38-D2D20B19B828}" sibTransId="{AF971ED8-EC59-48DC-AA18-8DE288A1BCEB}"/>
    <dgm:cxn modelId="{628FA434-6167-4A5C-8CE0-CA1DF78E6837}" type="presOf" srcId="{DA73FD3E-2B59-4189-9BB2-32A9E46D24E9}" destId="{7D00F528-699A-4383-BA3A-922A22AC1CA3}" srcOrd="0" destOrd="0" presId="urn:microsoft.com/office/officeart/2005/8/layout/chevron2"/>
    <dgm:cxn modelId="{E7EFEF44-89FC-47EE-B932-666529972614}" type="presOf" srcId="{985E85AB-80AE-4F06-A313-A968DF2FD88E}" destId="{DDC2744B-3B61-4458-A057-23FE2619C8C6}" srcOrd="0" destOrd="0" presId="urn:microsoft.com/office/officeart/2005/8/layout/chevron2"/>
    <dgm:cxn modelId="{56DD4B69-FD88-48BF-A212-CA7AE8C395D7}" type="presOf" srcId="{E3CC7668-45DF-491E-9E6A-B1098E209469}" destId="{00CE95E4-586A-4301-B332-938D380FCB7B}" srcOrd="0" destOrd="0" presId="urn:microsoft.com/office/officeart/2005/8/layout/chevron2"/>
    <dgm:cxn modelId="{1C8D2B4F-1CA0-44F1-9BAC-416429BEA7CF}" type="presOf" srcId="{836CAFA0-D0F4-4D73-970B-DCF703F86283}" destId="{6520E832-37AF-4ADE-A454-7A7F5F2A4D38}" srcOrd="0" destOrd="0" presId="urn:microsoft.com/office/officeart/2005/8/layout/chevron2"/>
    <dgm:cxn modelId="{2648929A-996C-45BC-81B7-E5DD47D9A6B0}" type="presOf" srcId="{4D2E8996-DD02-4000-A2B0-167D87EE57FC}" destId="{8176935C-2067-4420-BF1A-BDB59385AB98}" srcOrd="0" destOrd="0" presId="urn:microsoft.com/office/officeart/2005/8/layout/chevron2"/>
    <dgm:cxn modelId="{4BD66DA7-0452-4ECA-AFCB-73CF1139E9C7}" type="presOf" srcId="{67879C0B-A1CB-4A99-9BEA-60D538F321BD}" destId="{FE55C153-5DC0-487F-ADFF-0FAB5F8D551E}" srcOrd="0" destOrd="0" presId="urn:microsoft.com/office/officeart/2005/8/layout/chevron2"/>
    <dgm:cxn modelId="{DB6526B1-5B72-4A3B-9954-8A4E1FBF9D0C}" srcId="{03EADA95-0B7A-4741-834A-61B5A523B399}" destId="{79D044A8-1973-474F-9847-AFADCEF531D4}" srcOrd="2" destOrd="0" parTransId="{879A58E0-5FD5-4A84-ACB2-C148F0995265}" sibTransId="{3DACBB76-31C1-4FEA-A0DC-7D044D6B224C}"/>
    <dgm:cxn modelId="{7F49C9BF-1CDE-4BB3-9819-5028D6BC1CC0}" srcId="{DA73FD3E-2B59-4189-9BB2-32A9E46D24E9}" destId="{4D2E8996-DD02-4000-A2B0-167D87EE57FC}" srcOrd="0" destOrd="0" parTransId="{99EC128E-B124-4EE9-A69E-A25A634F4D0C}" sibTransId="{02BC9EAF-B9D2-4611-9A12-F1B86CCB7DBC}"/>
    <dgm:cxn modelId="{BD817AC4-6A24-43C3-9238-E21EF81C32E0}" type="presOf" srcId="{03EADA95-0B7A-4741-834A-61B5A523B399}" destId="{09A8CD6D-90C3-448B-B928-1AE5684C252E}" srcOrd="0" destOrd="0" presId="urn:microsoft.com/office/officeart/2005/8/layout/chevron2"/>
    <dgm:cxn modelId="{B9E989C5-F41F-4E41-9C1E-E88754BF9CF2}" srcId="{03EADA95-0B7A-4741-834A-61B5A523B399}" destId="{67879C0B-A1CB-4A99-9BEA-60D538F321BD}" srcOrd="0" destOrd="0" parTransId="{3267B2C8-E6D5-4825-917B-9861A8797ED3}" sibTransId="{9022185B-1101-4CD9-A9D0-68A03D1FE76A}"/>
    <dgm:cxn modelId="{A505CFDF-2E6D-4124-B018-520D81D3BC62}" srcId="{03EADA95-0B7A-4741-834A-61B5A523B399}" destId="{E3CC7668-45DF-491E-9E6A-B1098E209469}" srcOrd="1" destOrd="0" parTransId="{70E4CAF2-8399-4EF1-A71D-208DDB741172}" sibTransId="{CB905772-47F3-490A-9DC1-71F944832CD9}"/>
    <dgm:cxn modelId="{6EDF71E1-3958-4F72-AB93-7E62668944EA}" srcId="{03EADA95-0B7A-4741-834A-61B5A523B399}" destId="{DA73FD3E-2B59-4189-9BB2-32A9E46D24E9}" srcOrd="3" destOrd="0" parTransId="{079FA09D-798D-4CF8-BA6F-AB5C8DF9AF41}" sibTransId="{2E0445C0-2D8C-4897-B437-DDB3B1EE1132}"/>
    <dgm:cxn modelId="{D79253F2-CFF7-4C5D-8FC6-9722B737FE0E}" type="presParOf" srcId="{09A8CD6D-90C3-448B-B928-1AE5684C252E}" destId="{DA6632C1-42D4-4289-AFBB-92A1F6D64A3A}" srcOrd="0" destOrd="0" presId="urn:microsoft.com/office/officeart/2005/8/layout/chevron2"/>
    <dgm:cxn modelId="{4270DD0D-9D57-4925-97D7-2F70C872836D}" type="presParOf" srcId="{DA6632C1-42D4-4289-AFBB-92A1F6D64A3A}" destId="{FE55C153-5DC0-487F-ADFF-0FAB5F8D551E}" srcOrd="0" destOrd="0" presId="urn:microsoft.com/office/officeart/2005/8/layout/chevron2"/>
    <dgm:cxn modelId="{336E9EB3-3A2F-482A-976E-F37592160CA7}" type="presParOf" srcId="{DA6632C1-42D4-4289-AFBB-92A1F6D64A3A}" destId="{6520E832-37AF-4ADE-A454-7A7F5F2A4D38}" srcOrd="1" destOrd="0" presId="urn:microsoft.com/office/officeart/2005/8/layout/chevron2"/>
    <dgm:cxn modelId="{1908B649-560A-4B20-9E10-5E4C6D7720C3}" type="presParOf" srcId="{09A8CD6D-90C3-448B-B928-1AE5684C252E}" destId="{BC25B7DA-0A0B-4AEA-82D9-6C8DF2057A8F}" srcOrd="1" destOrd="0" presId="urn:microsoft.com/office/officeart/2005/8/layout/chevron2"/>
    <dgm:cxn modelId="{06437F62-116B-40A7-8A84-2B04FC936295}" type="presParOf" srcId="{09A8CD6D-90C3-448B-B928-1AE5684C252E}" destId="{793FF6A3-3661-4A7A-9000-D1CBA017D609}" srcOrd="2" destOrd="0" presId="urn:microsoft.com/office/officeart/2005/8/layout/chevron2"/>
    <dgm:cxn modelId="{940FF2AF-13B5-4C42-A98A-3BC023F0D7DD}" type="presParOf" srcId="{793FF6A3-3661-4A7A-9000-D1CBA017D609}" destId="{00CE95E4-586A-4301-B332-938D380FCB7B}" srcOrd="0" destOrd="0" presId="urn:microsoft.com/office/officeart/2005/8/layout/chevron2"/>
    <dgm:cxn modelId="{AFF0DFAE-3CB3-4D6D-A08A-066406ED004E}" type="presParOf" srcId="{793FF6A3-3661-4A7A-9000-D1CBA017D609}" destId="{35FC2518-0E87-4F5C-B541-72A7B9E82909}" srcOrd="1" destOrd="0" presId="urn:microsoft.com/office/officeart/2005/8/layout/chevron2"/>
    <dgm:cxn modelId="{6BFC2236-5010-40C3-B0FC-D726795C285C}" type="presParOf" srcId="{09A8CD6D-90C3-448B-B928-1AE5684C252E}" destId="{FBE5B81F-FA8D-40F3-A305-95670E2992DA}" srcOrd="3" destOrd="0" presId="urn:microsoft.com/office/officeart/2005/8/layout/chevron2"/>
    <dgm:cxn modelId="{F52902E4-D947-469B-A3CB-2926754C0212}" type="presParOf" srcId="{09A8CD6D-90C3-448B-B928-1AE5684C252E}" destId="{DD55F38D-CCCD-4D46-A635-A81DBF58ACDE}" srcOrd="4" destOrd="0" presId="urn:microsoft.com/office/officeart/2005/8/layout/chevron2"/>
    <dgm:cxn modelId="{469C2FDF-DF71-41CC-B88C-5BF73DBC722B}" type="presParOf" srcId="{DD55F38D-CCCD-4D46-A635-A81DBF58ACDE}" destId="{C433B4FC-C438-4763-A7A5-AEAF8B291D7B}" srcOrd="0" destOrd="0" presId="urn:microsoft.com/office/officeart/2005/8/layout/chevron2"/>
    <dgm:cxn modelId="{7703D684-A183-4D12-949D-8E016C9BBB6C}" type="presParOf" srcId="{DD55F38D-CCCD-4D46-A635-A81DBF58ACDE}" destId="{DDC2744B-3B61-4458-A057-23FE2619C8C6}" srcOrd="1" destOrd="0" presId="urn:microsoft.com/office/officeart/2005/8/layout/chevron2"/>
    <dgm:cxn modelId="{92FF3587-B86B-4E23-A5DF-094773873497}" type="presParOf" srcId="{09A8CD6D-90C3-448B-B928-1AE5684C252E}" destId="{406BEDC9-2024-4FDA-A7CF-98B065077D0B}" srcOrd="5" destOrd="0" presId="urn:microsoft.com/office/officeart/2005/8/layout/chevron2"/>
    <dgm:cxn modelId="{11D2F788-E8FD-4D98-AEF2-F016434DE606}" type="presParOf" srcId="{09A8CD6D-90C3-448B-B928-1AE5684C252E}" destId="{C0C76458-4F14-4BC6-9FED-15F497B5B86F}" srcOrd="6" destOrd="0" presId="urn:microsoft.com/office/officeart/2005/8/layout/chevron2"/>
    <dgm:cxn modelId="{4C73F3BE-B610-48BD-9123-BBD13D1E4566}" type="presParOf" srcId="{C0C76458-4F14-4BC6-9FED-15F497B5B86F}" destId="{7D00F528-699A-4383-BA3A-922A22AC1CA3}" srcOrd="0" destOrd="0" presId="urn:microsoft.com/office/officeart/2005/8/layout/chevron2"/>
    <dgm:cxn modelId="{AD3C8F75-A9D3-40B5-B1D6-0B811009FD4D}" type="presParOf" srcId="{C0C76458-4F14-4BC6-9FED-15F497B5B86F}" destId="{8176935C-2067-4420-BF1A-BDB59385AB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540948-78C4-49C6-9ABE-C963A37DAC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672C401-959A-41A6-B5BF-CBF220528D26}">
      <dgm:prSet phldrT="[Текст]"/>
      <dgm:spPr/>
      <dgm:t>
        <a:bodyPr/>
        <a:lstStyle/>
        <a:p>
          <a:r>
            <a:rPr lang="ru-RU" dirty="0"/>
            <a:t>Эндотоксин бактерий</a:t>
          </a:r>
        </a:p>
      </dgm:t>
    </dgm:pt>
    <dgm:pt modelId="{890B9679-0772-4779-88B0-FBF29C70D84F}" type="parTrans" cxnId="{AE94286B-BCDA-46DE-98B6-83DD7ACB22BD}">
      <dgm:prSet/>
      <dgm:spPr/>
      <dgm:t>
        <a:bodyPr/>
        <a:lstStyle/>
        <a:p>
          <a:endParaRPr lang="ru-RU"/>
        </a:p>
      </dgm:t>
    </dgm:pt>
    <dgm:pt modelId="{B2BE2BF2-3E92-42DB-ACE9-6A2DE120F3A9}" type="sibTrans" cxnId="{AE94286B-BCDA-46DE-98B6-83DD7ACB22BD}">
      <dgm:prSet/>
      <dgm:spPr/>
      <dgm:t>
        <a:bodyPr/>
        <a:lstStyle/>
        <a:p>
          <a:endParaRPr lang="ru-RU"/>
        </a:p>
      </dgm:t>
    </dgm:pt>
    <dgm:pt modelId="{9091239E-5E95-490A-B6C5-E8D54FB03595}">
      <dgm:prSet phldrT="[Текст]"/>
      <dgm:spPr/>
      <dgm:t>
        <a:bodyPr/>
        <a:lstStyle/>
        <a:p>
          <a:r>
            <a:rPr lang="ru-RU" dirty="0"/>
            <a:t>Моноциты</a:t>
          </a:r>
        </a:p>
        <a:p>
          <a:r>
            <a:rPr lang="ru-RU" dirty="0"/>
            <a:t>макрофаги</a:t>
          </a:r>
        </a:p>
      </dgm:t>
    </dgm:pt>
    <dgm:pt modelId="{7A4A3C36-293A-4307-BCC2-F09ECD36A703}" type="parTrans" cxnId="{2AA06998-C82C-44AF-ADDE-31BCFF8BFFDF}">
      <dgm:prSet/>
      <dgm:spPr/>
      <dgm:t>
        <a:bodyPr/>
        <a:lstStyle/>
        <a:p>
          <a:endParaRPr lang="ru-RU"/>
        </a:p>
      </dgm:t>
    </dgm:pt>
    <dgm:pt modelId="{33AF8E5B-FEBC-4EF0-BA6E-56AD3C722677}" type="sibTrans" cxnId="{2AA06998-C82C-44AF-ADDE-31BCFF8BFFDF}">
      <dgm:prSet/>
      <dgm:spPr/>
      <dgm:t>
        <a:bodyPr/>
        <a:lstStyle/>
        <a:p>
          <a:endParaRPr lang="ru-RU"/>
        </a:p>
      </dgm:t>
    </dgm:pt>
    <dgm:pt modelId="{50E6DCB4-CCED-4652-9518-9A4534FFE6E1}">
      <dgm:prSet phldrT="[Текст]"/>
      <dgm:spPr/>
      <dgm:t>
        <a:bodyPr/>
        <a:lstStyle/>
        <a:p>
          <a:r>
            <a:rPr lang="ru-RU" dirty="0"/>
            <a:t>«Эндогенный </a:t>
          </a:r>
          <a:r>
            <a:rPr lang="ru-RU" dirty="0" err="1"/>
            <a:t>пироген</a:t>
          </a:r>
          <a:r>
            <a:rPr lang="ru-RU" dirty="0"/>
            <a:t>»: ЦИК, </a:t>
          </a:r>
          <a:r>
            <a:rPr lang="ru-RU" dirty="0" err="1"/>
            <a:t>провоспалительные</a:t>
          </a:r>
          <a:r>
            <a:rPr lang="ru-RU" dirty="0"/>
            <a:t> </a:t>
          </a:r>
          <a:r>
            <a:rPr lang="ru-RU" dirty="0" err="1"/>
            <a:t>цитокины</a:t>
          </a:r>
          <a:r>
            <a:rPr lang="ru-RU" dirty="0"/>
            <a:t> (ИЛ-1, 6, 8,12, 18, ФНО-</a:t>
          </a:r>
          <a:r>
            <a:rPr lang="en-US" dirty="0"/>
            <a:t>a</a:t>
          </a:r>
          <a:r>
            <a:rPr lang="ru-RU" dirty="0"/>
            <a:t>, интерферон-</a:t>
          </a:r>
          <a:r>
            <a:rPr lang="en-US" dirty="0"/>
            <a:t>a</a:t>
          </a:r>
          <a:r>
            <a:rPr lang="ru-RU" dirty="0"/>
            <a:t>)  - усиливается синтез СРБ, фибриноген, </a:t>
          </a:r>
          <a:r>
            <a:rPr lang="ru-RU" dirty="0" err="1"/>
            <a:t>ферритин</a:t>
          </a:r>
          <a:r>
            <a:rPr lang="ru-RU" dirty="0"/>
            <a:t>, амилоид А.</a:t>
          </a:r>
        </a:p>
      </dgm:t>
    </dgm:pt>
    <dgm:pt modelId="{8C829132-5BE1-428A-A170-81D4CC2CC42E}" type="parTrans" cxnId="{AF823391-6FDA-4477-B5AF-46EA1938D76A}">
      <dgm:prSet/>
      <dgm:spPr/>
      <dgm:t>
        <a:bodyPr/>
        <a:lstStyle/>
        <a:p>
          <a:endParaRPr lang="ru-RU"/>
        </a:p>
      </dgm:t>
    </dgm:pt>
    <dgm:pt modelId="{7ED28FF6-0CBA-4D2D-B406-942BE8F236AE}" type="sibTrans" cxnId="{AF823391-6FDA-4477-B5AF-46EA1938D76A}">
      <dgm:prSet/>
      <dgm:spPr/>
      <dgm:t>
        <a:bodyPr/>
        <a:lstStyle/>
        <a:p>
          <a:endParaRPr lang="ru-RU"/>
        </a:p>
      </dgm:t>
    </dgm:pt>
    <dgm:pt modelId="{37465DDF-BDB2-4768-BDAA-583831BAF70A}" type="pres">
      <dgm:prSet presAssocID="{67540948-78C4-49C6-9ABE-C963A37DAC12}" presName="CompostProcess" presStyleCnt="0">
        <dgm:presLayoutVars>
          <dgm:dir/>
          <dgm:resizeHandles val="exact"/>
        </dgm:presLayoutVars>
      </dgm:prSet>
      <dgm:spPr/>
    </dgm:pt>
    <dgm:pt modelId="{BD30C7DD-A8B9-4088-9828-5E593BC26317}" type="pres">
      <dgm:prSet presAssocID="{67540948-78C4-49C6-9ABE-C963A37DAC12}" presName="arrow" presStyleLbl="bgShp" presStyleIdx="0" presStyleCnt="1"/>
      <dgm:spPr/>
    </dgm:pt>
    <dgm:pt modelId="{59D175A3-10FE-4917-809A-44BA62267326}" type="pres">
      <dgm:prSet presAssocID="{67540948-78C4-49C6-9ABE-C963A37DAC12}" presName="linearProcess" presStyleCnt="0"/>
      <dgm:spPr/>
    </dgm:pt>
    <dgm:pt modelId="{11E4E685-0D42-449C-87F8-DA549C8E189A}" type="pres">
      <dgm:prSet presAssocID="{8672C401-959A-41A6-B5BF-CBF220528D26}" presName="textNode" presStyleLbl="node1" presStyleIdx="0" presStyleCnt="3">
        <dgm:presLayoutVars>
          <dgm:bulletEnabled val="1"/>
        </dgm:presLayoutVars>
      </dgm:prSet>
      <dgm:spPr/>
    </dgm:pt>
    <dgm:pt modelId="{56AB4826-9D35-477F-8771-A6BC1BA95E11}" type="pres">
      <dgm:prSet presAssocID="{B2BE2BF2-3E92-42DB-ACE9-6A2DE120F3A9}" presName="sibTrans" presStyleCnt="0"/>
      <dgm:spPr/>
    </dgm:pt>
    <dgm:pt modelId="{1889B88E-F542-477C-80A8-5573663E288D}" type="pres">
      <dgm:prSet presAssocID="{9091239E-5E95-490A-B6C5-E8D54FB03595}" presName="textNode" presStyleLbl="node1" presStyleIdx="1" presStyleCnt="3">
        <dgm:presLayoutVars>
          <dgm:bulletEnabled val="1"/>
        </dgm:presLayoutVars>
      </dgm:prSet>
      <dgm:spPr/>
    </dgm:pt>
    <dgm:pt modelId="{EA8BC1A6-6F12-4F5D-971B-DDB8EB6F4304}" type="pres">
      <dgm:prSet presAssocID="{33AF8E5B-FEBC-4EF0-BA6E-56AD3C722677}" presName="sibTrans" presStyleCnt="0"/>
      <dgm:spPr/>
    </dgm:pt>
    <dgm:pt modelId="{32A230A8-9DFF-462C-9072-7D98BEA3C117}" type="pres">
      <dgm:prSet presAssocID="{50E6DCB4-CCED-4652-9518-9A4534FFE6E1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7F13C15-6C9E-4804-845B-538C3E435E7E}" type="presOf" srcId="{9091239E-5E95-490A-B6C5-E8D54FB03595}" destId="{1889B88E-F542-477C-80A8-5573663E288D}" srcOrd="0" destOrd="0" presId="urn:microsoft.com/office/officeart/2005/8/layout/hProcess9"/>
    <dgm:cxn modelId="{AE94286B-BCDA-46DE-98B6-83DD7ACB22BD}" srcId="{67540948-78C4-49C6-9ABE-C963A37DAC12}" destId="{8672C401-959A-41A6-B5BF-CBF220528D26}" srcOrd="0" destOrd="0" parTransId="{890B9679-0772-4779-88B0-FBF29C70D84F}" sibTransId="{B2BE2BF2-3E92-42DB-ACE9-6A2DE120F3A9}"/>
    <dgm:cxn modelId="{AF823391-6FDA-4477-B5AF-46EA1938D76A}" srcId="{67540948-78C4-49C6-9ABE-C963A37DAC12}" destId="{50E6DCB4-CCED-4652-9518-9A4534FFE6E1}" srcOrd="2" destOrd="0" parTransId="{8C829132-5BE1-428A-A170-81D4CC2CC42E}" sibTransId="{7ED28FF6-0CBA-4D2D-B406-942BE8F236AE}"/>
    <dgm:cxn modelId="{2AA06998-C82C-44AF-ADDE-31BCFF8BFFDF}" srcId="{67540948-78C4-49C6-9ABE-C963A37DAC12}" destId="{9091239E-5E95-490A-B6C5-E8D54FB03595}" srcOrd="1" destOrd="0" parTransId="{7A4A3C36-293A-4307-BCC2-F09ECD36A703}" sibTransId="{33AF8E5B-FEBC-4EF0-BA6E-56AD3C722677}"/>
    <dgm:cxn modelId="{259B31A3-08EA-488A-A5C3-19C28E5CE9E5}" type="presOf" srcId="{50E6DCB4-CCED-4652-9518-9A4534FFE6E1}" destId="{32A230A8-9DFF-462C-9072-7D98BEA3C117}" srcOrd="0" destOrd="0" presId="urn:microsoft.com/office/officeart/2005/8/layout/hProcess9"/>
    <dgm:cxn modelId="{FE9684BE-2459-4A68-AE9A-77C1974DC23C}" type="presOf" srcId="{8672C401-959A-41A6-B5BF-CBF220528D26}" destId="{11E4E685-0D42-449C-87F8-DA549C8E189A}" srcOrd="0" destOrd="0" presId="urn:microsoft.com/office/officeart/2005/8/layout/hProcess9"/>
    <dgm:cxn modelId="{6806B7F7-2C08-482B-B0F7-314FD771707C}" type="presOf" srcId="{67540948-78C4-49C6-9ABE-C963A37DAC12}" destId="{37465DDF-BDB2-4768-BDAA-583831BAF70A}" srcOrd="0" destOrd="0" presId="urn:microsoft.com/office/officeart/2005/8/layout/hProcess9"/>
    <dgm:cxn modelId="{86BC0F94-89D8-42D9-8152-FADBF589B782}" type="presParOf" srcId="{37465DDF-BDB2-4768-BDAA-583831BAF70A}" destId="{BD30C7DD-A8B9-4088-9828-5E593BC26317}" srcOrd="0" destOrd="0" presId="urn:microsoft.com/office/officeart/2005/8/layout/hProcess9"/>
    <dgm:cxn modelId="{9DBC9CD3-AFEC-4BD6-88D2-C27B8CE2CFC4}" type="presParOf" srcId="{37465DDF-BDB2-4768-BDAA-583831BAF70A}" destId="{59D175A3-10FE-4917-809A-44BA62267326}" srcOrd="1" destOrd="0" presId="urn:microsoft.com/office/officeart/2005/8/layout/hProcess9"/>
    <dgm:cxn modelId="{D9B01AE7-12C9-46DA-AA5C-CDFC5C685FE7}" type="presParOf" srcId="{59D175A3-10FE-4917-809A-44BA62267326}" destId="{11E4E685-0D42-449C-87F8-DA549C8E189A}" srcOrd="0" destOrd="0" presId="urn:microsoft.com/office/officeart/2005/8/layout/hProcess9"/>
    <dgm:cxn modelId="{F308E9F2-0A89-416A-A014-4805F46EFED6}" type="presParOf" srcId="{59D175A3-10FE-4917-809A-44BA62267326}" destId="{56AB4826-9D35-477F-8771-A6BC1BA95E11}" srcOrd="1" destOrd="0" presId="urn:microsoft.com/office/officeart/2005/8/layout/hProcess9"/>
    <dgm:cxn modelId="{0F1BB249-3EB0-4ED5-A082-7879ACA5DC2F}" type="presParOf" srcId="{59D175A3-10FE-4917-809A-44BA62267326}" destId="{1889B88E-F542-477C-80A8-5573663E288D}" srcOrd="2" destOrd="0" presId="urn:microsoft.com/office/officeart/2005/8/layout/hProcess9"/>
    <dgm:cxn modelId="{F16DCCB4-9C77-4010-A912-9A5FE495AE58}" type="presParOf" srcId="{59D175A3-10FE-4917-809A-44BA62267326}" destId="{EA8BC1A6-6F12-4F5D-971B-DDB8EB6F4304}" srcOrd="3" destOrd="0" presId="urn:microsoft.com/office/officeart/2005/8/layout/hProcess9"/>
    <dgm:cxn modelId="{7F9F7D89-9547-4FCF-9073-CE4325908E94}" type="presParOf" srcId="{59D175A3-10FE-4917-809A-44BA62267326}" destId="{32A230A8-9DFF-462C-9072-7D98BEA3C11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5C153-5DC0-487F-ADFF-0FAB5F8D551E}">
      <dsp:nvSpPr>
        <dsp:cNvPr id="0" name=""/>
        <dsp:cNvSpPr/>
      </dsp:nvSpPr>
      <dsp:spPr>
        <a:xfrm rot="5400000">
          <a:off x="-334700" y="263150"/>
          <a:ext cx="929763" cy="6508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 dirty="0"/>
        </a:p>
      </dsp:txBody>
      <dsp:txXfrm rot="-5400000">
        <a:off x="-195235" y="449102"/>
        <a:ext cx="650834" cy="278929"/>
      </dsp:txXfrm>
    </dsp:sp>
    <dsp:sp modelId="{6520E832-37AF-4ADE-A454-7A7F5F2A4D38}">
      <dsp:nvSpPr>
        <dsp:cNvPr id="0" name=""/>
        <dsp:cNvSpPr/>
      </dsp:nvSpPr>
      <dsp:spPr>
        <a:xfrm rot="5400000">
          <a:off x="2780681" y="-2687196"/>
          <a:ext cx="794998" cy="62261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200" b="1" kern="1200" dirty="0">
              <a:solidFill>
                <a:srgbClr val="002060"/>
              </a:solidFill>
            </a:rPr>
            <a:t>Лихорадка неясного генеза</a:t>
          </a:r>
        </a:p>
      </dsp:txBody>
      <dsp:txXfrm rot="-5400000">
        <a:off x="65125" y="67169"/>
        <a:ext cx="6187302" cy="717380"/>
      </dsp:txXfrm>
    </dsp:sp>
    <dsp:sp modelId="{00CE95E4-586A-4301-B332-938D380FCB7B}">
      <dsp:nvSpPr>
        <dsp:cNvPr id="0" name=""/>
        <dsp:cNvSpPr/>
      </dsp:nvSpPr>
      <dsp:spPr>
        <a:xfrm rot="5400000">
          <a:off x="-334700" y="1219966"/>
          <a:ext cx="929763" cy="6508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-5400000">
        <a:off x="-195235" y="1405918"/>
        <a:ext cx="650834" cy="278929"/>
      </dsp:txXfrm>
    </dsp:sp>
    <dsp:sp modelId="{35FC2518-0E87-4F5C-B541-72A7B9E82909}">
      <dsp:nvSpPr>
        <dsp:cNvPr id="0" name=""/>
        <dsp:cNvSpPr/>
      </dsp:nvSpPr>
      <dsp:spPr>
        <a:xfrm rot="5400000">
          <a:off x="2726401" y="-1713391"/>
          <a:ext cx="903557" cy="61921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>
              <a:solidFill>
                <a:srgbClr val="002060"/>
              </a:solidFill>
            </a:rPr>
            <a:t>За лихорадкой неясного генеза часто скрываются опасные для жизни заболевания (инфекции, злокачественные опухоли, системные болезни).</a:t>
          </a:r>
        </a:p>
      </dsp:txBody>
      <dsp:txXfrm rot="-5400000">
        <a:off x="82113" y="975005"/>
        <a:ext cx="6148025" cy="815341"/>
      </dsp:txXfrm>
    </dsp:sp>
    <dsp:sp modelId="{C433B4FC-C438-4763-A7A5-AEAF8B291D7B}">
      <dsp:nvSpPr>
        <dsp:cNvPr id="0" name=""/>
        <dsp:cNvSpPr/>
      </dsp:nvSpPr>
      <dsp:spPr>
        <a:xfrm rot="5400000">
          <a:off x="-334700" y="2217847"/>
          <a:ext cx="929763" cy="6508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-5400000">
        <a:off x="-195235" y="2403799"/>
        <a:ext cx="650834" cy="278929"/>
      </dsp:txXfrm>
    </dsp:sp>
    <dsp:sp modelId="{DDC2744B-3B61-4458-A057-23FE2619C8C6}">
      <dsp:nvSpPr>
        <dsp:cNvPr id="0" name=""/>
        <dsp:cNvSpPr/>
      </dsp:nvSpPr>
      <dsp:spPr>
        <a:xfrm rot="5400000">
          <a:off x="2685336" y="-694083"/>
          <a:ext cx="985688" cy="61492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kern="1200" dirty="0">
              <a:solidFill>
                <a:srgbClr val="002060"/>
              </a:solidFill>
            </a:rPr>
            <a:t>Требует длительного, дорогостоящего и, зачастую практически безрезультатного обследования.</a:t>
          </a:r>
        </a:p>
      </dsp:txBody>
      <dsp:txXfrm rot="-5400000">
        <a:off x="103541" y="1935829"/>
        <a:ext cx="6101163" cy="889454"/>
      </dsp:txXfrm>
    </dsp:sp>
    <dsp:sp modelId="{7D00F528-699A-4383-BA3A-922A22AC1CA3}">
      <dsp:nvSpPr>
        <dsp:cNvPr id="0" name=""/>
        <dsp:cNvSpPr/>
      </dsp:nvSpPr>
      <dsp:spPr>
        <a:xfrm rot="5400000">
          <a:off x="-334700" y="3245341"/>
          <a:ext cx="929763" cy="6508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-5400000">
        <a:off x="-195235" y="3431293"/>
        <a:ext cx="650834" cy="278929"/>
      </dsp:txXfrm>
    </dsp:sp>
    <dsp:sp modelId="{8176935C-2067-4420-BF1A-BDB59385AB98}">
      <dsp:nvSpPr>
        <dsp:cNvPr id="0" name=""/>
        <dsp:cNvSpPr/>
      </dsp:nvSpPr>
      <dsp:spPr>
        <a:xfrm rot="5400000">
          <a:off x="2655723" y="356170"/>
          <a:ext cx="1044914" cy="6103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b="1" kern="1200" dirty="0">
              <a:solidFill>
                <a:srgbClr val="002060"/>
              </a:solidFill>
            </a:rPr>
            <a:t>Невозможность разработки и внедрения реально эффективных схем ведения.</a:t>
          </a:r>
        </a:p>
      </dsp:txBody>
      <dsp:txXfrm rot="-5400000">
        <a:off x="126301" y="2936600"/>
        <a:ext cx="6052750" cy="9428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0C7DD-A8B9-4088-9828-5E593BC26317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4E685-0D42-449C-87F8-DA549C8E189A}">
      <dsp:nvSpPr>
        <dsp:cNvPr id="0" name=""/>
        <dsp:cNvSpPr/>
      </dsp:nvSpPr>
      <dsp:spPr>
        <a:xfrm>
          <a:off x="278874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Эндотоксин бактерий</a:t>
          </a:r>
        </a:p>
      </dsp:txBody>
      <dsp:txXfrm>
        <a:off x="367250" y="1446164"/>
        <a:ext cx="2292128" cy="1633633"/>
      </dsp:txXfrm>
    </dsp:sp>
    <dsp:sp modelId="{1889B88E-F542-477C-80A8-5573663E288D}">
      <dsp:nvSpPr>
        <dsp:cNvPr id="0" name=""/>
        <dsp:cNvSpPr/>
      </dsp:nvSpPr>
      <dsp:spPr>
        <a:xfrm>
          <a:off x="2880359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Моноциты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макрофаги</a:t>
          </a:r>
        </a:p>
      </dsp:txBody>
      <dsp:txXfrm>
        <a:off x="2968735" y="1446164"/>
        <a:ext cx="2292128" cy="1633633"/>
      </dsp:txXfrm>
    </dsp:sp>
    <dsp:sp modelId="{32A230A8-9DFF-462C-9072-7D98BEA3C117}">
      <dsp:nvSpPr>
        <dsp:cNvPr id="0" name=""/>
        <dsp:cNvSpPr/>
      </dsp:nvSpPr>
      <dsp:spPr>
        <a:xfrm>
          <a:off x="5481845" y="1357788"/>
          <a:ext cx="2468880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«Эндогенный </a:t>
          </a:r>
          <a:r>
            <a:rPr lang="ru-RU" sz="1500" kern="1200" dirty="0" err="1"/>
            <a:t>пироген</a:t>
          </a:r>
          <a:r>
            <a:rPr lang="ru-RU" sz="1500" kern="1200" dirty="0"/>
            <a:t>»: ЦИК, </a:t>
          </a:r>
          <a:r>
            <a:rPr lang="ru-RU" sz="1500" kern="1200" dirty="0" err="1"/>
            <a:t>провоспалительные</a:t>
          </a:r>
          <a:r>
            <a:rPr lang="ru-RU" sz="1500" kern="1200" dirty="0"/>
            <a:t> </a:t>
          </a:r>
          <a:r>
            <a:rPr lang="ru-RU" sz="1500" kern="1200" dirty="0" err="1"/>
            <a:t>цитокины</a:t>
          </a:r>
          <a:r>
            <a:rPr lang="ru-RU" sz="1500" kern="1200" dirty="0"/>
            <a:t> (ИЛ-1, 6, 8,12, 18, ФНО-</a:t>
          </a:r>
          <a:r>
            <a:rPr lang="en-US" sz="1500" kern="1200" dirty="0"/>
            <a:t>a</a:t>
          </a:r>
          <a:r>
            <a:rPr lang="ru-RU" sz="1500" kern="1200" dirty="0"/>
            <a:t>, интерферон-</a:t>
          </a:r>
          <a:r>
            <a:rPr lang="en-US" sz="1500" kern="1200" dirty="0"/>
            <a:t>a</a:t>
          </a:r>
          <a:r>
            <a:rPr lang="ru-RU" sz="1500" kern="1200" dirty="0"/>
            <a:t>)  - усиливается синтез СРБ, фибриноген, </a:t>
          </a:r>
          <a:r>
            <a:rPr lang="ru-RU" sz="1500" kern="1200" dirty="0" err="1"/>
            <a:t>ферритин</a:t>
          </a:r>
          <a:r>
            <a:rPr lang="ru-RU" sz="1500" kern="1200" dirty="0"/>
            <a:t>, амилоид А.</a:t>
          </a:r>
        </a:p>
      </dsp:txBody>
      <dsp:txXfrm>
        <a:off x="5570221" y="1446164"/>
        <a:ext cx="2292128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801D5-AFD2-483B-997F-01EC41ED1A9B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C051A-4C3D-4CC7-94D8-165B4DB671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47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C051A-4C3D-4CC7-94D8-165B4DB6715B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07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E684-4B8C-4657-B509-6BBDAF9383DC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5484C-A8FE-418A-99C1-9EA2A8BFE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7772400" cy="2910185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>
                <a:solidFill>
                  <a:srgbClr val="CC0000"/>
                </a:solidFill>
                <a:latin typeface="Arial Unicode MS" pitchFamily="34" charset="-128"/>
              </a:rPr>
              <a:t>Оренбургский государственный </a:t>
            </a:r>
            <a:br>
              <a:rPr lang="ru-RU" sz="3100" b="1" dirty="0">
                <a:solidFill>
                  <a:srgbClr val="CC0000"/>
                </a:solidFill>
                <a:latin typeface="Arial Unicode MS" pitchFamily="34" charset="-128"/>
              </a:rPr>
            </a:br>
            <a:r>
              <a:rPr lang="ru-RU" sz="3100" b="1" dirty="0">
                <a:solidFill>
                  <a:srgbClr val="CC0000"/>
                </a:solidFill>
                <a:latin typeface="Arial Unicode MS" pitchFamily="34" charset="-128"/>
              </a:rPr>
              <a:t>медицинский университет</a:t>
            </a:r>
            <a:br>
              <a:rPr lang="ru-RU" sz="6000" b="1" dirty="0">
                <a:solidFill>
                  <a:srgbClr val="CC0000"/>
                </a:solidFill>
                <a:latin typeface="Calibri" pitchFamily="34" charset="0"/>
              </a:rPr>
            </a:br>
            <a:br>
              <a:rPr lang="ru-RU" sz="6000" b="1" dirty="0">
                <a:latin typeface="Calibri" pitchFamily="34" charset="0"/>
              </a:rPr>
            </a:br>
            <a:r>
              <a:rPr lang="ru-RU" sz="6000" b="1" dirty="0">
                <a:solidFill>
                  <a:srgbClr val="002060"/>
                </a:solidFill>
                <a:latin typeface="Calibri" pitchFamily="34" charset="0"/>
              </a:rPr>
              <a:t>С</a:t>
            </a:r>
            <a:r>
              <a:rPr lang="ru-RU" b="1" dirty="0">
                <a:solidFill>
                  <a:srgbClr val="002060"/>
                </a:solidFill>
                <a:latin typeface="Calibri" pitchFamily="34" charset="0"/>
              </a:rPr>
              <a:t>индром лихорадки  и </a:t>
            </a:r>
            <a:r>
              <a:rPr lang="ru-RU" b="1" dirty="0" err="1">
                <a:solidFill>
                  <a:srgbClr val="002060"/>
                </a:solidFill>
                <a:latin typeface="Calibri" pitchFamily="34" charset="0"/>
              </a:rPr>
              <a:t>субфебриллитета</a:t>
            </a:r>
            <a:r>
              <a:rPr lang="ru-RU" b="1" dirty="0">
                <a:solidFill>
                  <a:srgbClr val="002060"/>
                </a:solidFill>
                <a:latin typeface="Calibri" pitchFamily="34" charset="0"/>
              </a:rPr>
              <a:t> неясного генеза в амбулаторной практике</a:t>
            </a:r>
            <a:br>
              <a:rPr lang="ru-RU" sz="3600" b="1" dirty="0">
                <a:solidFill>
                  <a:schemeClr val="tx2"/>
                </a:solidFill>
                <a:latin typeface="Calibri" pitchFamily="34" charset="0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endParaRPr lang="ru-RU" sz="20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r>
              <a:rPr lang="ru-RU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О.Ю. Майко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профессор кафедры         </a:t>
            </a:r>
          </a:p>
          <a:p>
            <a:pPr algn="r">
              <a:lnSpc>
                <a:spcPct val="9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поликлинической терапии</a:t>
            </a:r>
          </a:p>
          <a:p>
            <a:pPr algn="r">
              <a:lnSpc>
                <a:spcPct val="90000"/>
              </a:lnSpc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90000"/>
              </a:lnSpc>
            </a:pPr>
            <a:endParaRPr lang="ru-RU" sz="2000" b="1" dirty="0"/>
          </a:p>
          <a:p>
            <a:pPr algn="r">
              <a:lnSpc>
                <a:spcPct val="90000"/>
              </a:lnSpc>
            </a:pPr>
            <a:r>
              <a:rPr lang="ru-RU" sz="2000" b="1" dirty="0"/>
              <a:t> </a:t>
            </a:r>
          </a:p>
          <a:p>
            <a:pPr algn="r"/>
            <a:endParaRPr lang="ru-RU" sz="2000" dirty="0"/>
          </a:p>
        </p:txBody>
      </p:sp>
      <p:pic>
        <p:nvPicPr>
          <p:cNvPr id="4" name="Picture 2" descr="http://dizain-proekt56.ru/foto/CatalogCat/3/92/177b.jpg"/>
          <p:cNvPicPr>
            <a:picLocks noChangeAspect="1" noChangeArrowheads="1"/>
          </p:cNvPicPr>
          <p:nvPr/>
        </p:nvPicPr>
        <p:blipFill rotWithShape="1">
          <a:blip r:embed="rId2" cstate="print"/>
          <a:srcRect b="38378"/>
          <a:stretch/>
        </p:blipFill>
        <p:spPr bwMode="auto">
          <a:xfrm>
            <a:off x="6012160" y="476672"/>
            <a:ext cx="2880320" cy="12868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689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Этиология лихорадки (продолжение)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>
                <a:solidFill>
                  <a:srgbClr val="C00000"/>
                </a:solidFill>
              </a:rPr>
              <a:t>2. Опухоли:</a:t>
            </a:r>
          </a:p>
          <a:p>
            <a:r>
              <a:rPr lang="ru-RU" b="1" dirty="0">
                <a:solidFill>
                  <a:srgbClr val="002060"/>
                </a:solidFill>
              </a:rPr>
              <a:t>2.1. Солидные опухоли – рак почки, легкого, печени, поджелудочной железы, толстой кишки, желудка</a:t>
            </a:r>
          </a:p>
          <a:p>
            <a:r>
              <a:rPr lang="ru-RU" b="1" dirty="0">
                <a:solidFill>
                  <a:srgbClr val="002060"/>
                </a:solidFill>
              </a:rPr>
              <a:t>2.2. </a:t>
            </a:r>
            <a:r>
              <a:rPr lang="ru-RU" b="1" dirty="0" err="1">
                <a:solidFill>
                  <a:srgbClr val="002060"/>
                </a:solidFill>
              </a:rPr>
              <a:t>Гемобластозы</a:t>
            </a:r>
            <a:r>
              <a:rPr lang="ru-RU" b="1" dirty="0">
                <a:solidFill>
                  <a:srgbClr val="002060"/>
                </a:solidFill>
              </a:rPr>
              <a:t>, особенно субстратом опухоли которых является </a:t>
            </a:r>
            <a:r>
              <a:rPr lang="ru-RU" b="1" dirty="0" err="1">
                <a:solidFill>
                  <a:srgbClr val="002060"/>
                </a:solidFill>
              </a:rPr>
              <a:t>макрофагально-лимфоцитарные</a:t>
            </a:r>
            <a:r>
              <a:rPr lang="ru-RU" b="1" dirty="0">
                <a:solidFill>
                  <a:srgbClr val="002060"/>
                </a:solidFill>
              </a:rPr>
              <a:t> элементы (</a:t>
            </a:r>
            <a:r>
              <a:rPr lang="ru-RU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лимфомы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Этиология лихорадки (продолжение)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3</a:t>
            </a:r>
            <a:r>
              <a:rPr lang="ru-RU" b="1" u="sng" dirty="0">
                <a:solidFill>
                  <a:srgbClr val="C00000"/>
                </a:solidFill>
              </a:rPr>
              <a:t>. Системные заболевания соединительной ткани (</a:t>
            </a:r>
            <a:r>
              <a:rPr lang="ru-RU" b="1" u="sng" dirty="0" err="1">
                <a:solidFill>
                  <a:srgbClr val="C00000"/>
                </a:solidFill>
              </a:rPr>
              <a:t>иммунокомплексные</a:t>
            </a:r>
            <a:r>
              <a:rPr lang="ru-RU" b="1" u="sng" dirty="0">
                <a:solidFill>
                  <a:srgbClr val="C00000"/>
                </a:solidFill>
              </a:rPr>
              <a:t> </a:t>
            </a:r>
            <a:r>
              <a:rPr lang="ru-RU" b="1" u="sng" dirty="0" err="1">
                <a:solidFill>
                  <a:srgbClr val="C00000"/>
                </a:solidFill>
              </a:rPr>
              <a:t>васкулиты</a:t>
            </a:r>
            <a:r>
              <a:rPr lang="ru-RU" b="1" u="sng" dirty="0">
                <a:solidFill>
                  <a:srgbClr val="C0000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3.1. Системная красная волчанка</a:t>
            </a:r>
          </a:p>
          <a:p>
            <a:r>
              <a:rPr lang="ru-RU" b="1" dirty="0">
                <a:solidFill>
                  <a:srgbClr val="002060"/>
                </a:solidFill>
              </a:rPr>
              <a:t>3.2. Узелковый </a:t>
            </a:r>
            <a:r>
              <a:rPr lang="ru-RU" b="1" dirty="0" err="1">
                <a:solidFill>
                  <a:srgbClr val="002060"/>
                </a:solidFill>
              </a:rPr>
              <a:t>полиартериит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3.3.Ревматоидный артрит (болезнь </a:t>
            </a:r>
            <a:r>
              <a:rPr lang="ru-RU" b="1" dirty="0" err="1">
                <a:solidFill>
                  <a:srgbClr val="002060"/>
                </a:solidFill>
              </a:rPr>
              <a:t>Стилла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3.4.Гигантоклеточный артериит (височный артериит)</a:t>
            </a:r>
          </a:p>
          <a:p>
            <a:r>
              <a:rPr lang="ru-RU" b="1" dirty="0">
                <a:solidFill>
                  <a:srgbClr val="002060"/>
                </a:solidFill>
              </a:rPr>
              <a:t>3.5.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3.6.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 и другие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Этиология лихорадки (продолжение)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b="1" u="sng" dirty="0">
                <a:solidFill>
                  <a:srgbClr val="C00000"/>
                </a:solidFill>
              </a:rPr>
              <a:t>4. Аллергические реакции и </a:t>
            </a:r>
            <a:r>
              <a:rPr lang="ru-RU" sz="4000" b="1" u="sng" dirty="0" err="1">
                <a:solidFill>
                  <a:srgbClr val="C00000"/>
                </a:solidFill>
              </a:rPr>
              <a:t>иммуноопосредованные</a:t>
            </a:r>
            <a:r>
              <a:rPr lang="ru-RU" sz="4000" b="1" u="sng" dirty="0">
                <a:solidFill>
                  <a:srgbClr val="C00000"/>
                </a:solidFill>
              </a:rPr>
              <a:t> заболевания</a:t>
            </a:r>
          </a:p>
          <a:p>
            <a:r>
              <a:rPr lang="ru-RU" b="1" dirty="0">
                <a:solidFill>
                  <a:srgbClr val="002060"/>
                </a:solidFill>
              </a:rPr>
              <a:t>4.1. Лекарственная болезнь, включая синдром </a:t>
            </a:r>
            <a:r>
              <a:rPr lang="ru-RU" b="1" dirty="0" err="1">
                <a:solidFill>
                  <a:srgbClr val="002060"/>
                </a:solidFill>
              </a:rPr>
              <a:t>Лайла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4.2. Лизис клеток или бактерий при применении </a:t>
            </a:r>
            <a:r>
              <a:rPr lang="ru-RU" b="1" dirty="0" err="1">
                <a:solidFill>
                  <a:srgbClr val="002060"/>
                </a:solidFill>
              </a:rPr>
              <a:t>гиперосмолярных</a:t>
            </a:r>
            <a:r>
              <a:rPr lang="ru-RU" b="1" dirty="0">
                <a:solidFill>
                  <a:srgbClr val="002060"/>
                </a:solidFill>
              </a:rPr>
              <a:t> растворов, </a:t>
            </a:r>
            <a:r>
              <a:rPr lang="ru-RU" b="1" dirty="0" err="1">
                <a:solidFill>
                  <a:srgbClr val="002060"/>
                </a:solidFill>
              </a:rPr>
              <a:t>бактериолитических</a:t>
            </a:r>
            <a:r>
              <a:rPr lang="ru-RU" b="1" dirty="0">
                <a:solidFill>
                  <a:srgbClr val="002060"/>
                </a:solidFill>
              </a:rPr>
              <a:t> антибиотиков, сульфаниламидов</a:t>
            </a:r>
          </a:p>
          <a:p>
            <a:r>
              <a:rPr lang="ru-RU" b="1" dirty="0">
                <a:solidFill>
                  <a:srgbClr val="002060"/>
                </a:solidFill>
              </a:rPr>
              <a:t>4.3. Хронический гепатит</a:t>
            </a:r>
          </a:p>
          <a:p>
            <a:r>
              <a:rPr lang="ru-RU" b="1" dirty="0">
                <a:solidFill>
                  <a:srgbClr val="002060"/>
                </a:solidFill>
              </a:rPr>
              <a:t>4.4. Аутоиммунная гемолитическая анемия</a:t>
            </a:r>
          </a:p>
          <a:p>
            <a:r>
              <a:rPr lang="ru-RU" b="1" dirty="0">
                <a:solidFill>
                  <a:srgbClr val="002060"/>
                </a:solidFill>
              </a:rPr>
              <a:t>4.5. Тромбоцитопеническая пурпура</a:t>
            </a:r>
          </a:p>
          <a:p>
            <a:r>
              <a:rPr lang="ru-RU" b="1" dirty="0">
                <a:solidFill>
                  <a:srgbClr val="002060"/>
                </a:solidFill>
              </a:rPr>
              <a:t>4.6. Неспецифический язвенный колит и болезнь Крона</a:t>
            </a:r>
          </a:p>
          <a:p>
            <a:r>
              <a:rPr lang="ru-RU" b="1" dirty="0">
                <a:solidFill>
                  <a:srgbClr val="002060"/>
                </a:solidFill>
              </a:rPr>
              <a:t>4.7. </a:t>
            </a:r>
            <a:r>
              <a:rPr lang="ru-RU" b="1" dirty="0" err="1">
                <a:solidFill>
                  <a:srgbClr val="002060"/>
                </a:solidFill>
              </a:rPr>
              <a:t>Идиосинкрозия</a:t>
            </a:r>
            <a:r>
              <a:rPr lang="ru-RU" b="1" dirty="0">
                <a:solidFill>
                  <a:srgbClr val="002060"/>
                </a:solidFill>
              </a:rPr>
              <a:t> к строме </a:t>
            </a:r>
            <a:r>
              <a:rPr lang="ru-RU" b="1" dirty="0" err="1">
                <a:solidFill>
                  <a:srgbClr val="002060"/>
                </a:solidFill>
              </a:rPr>
              <a:t>аутоэритроцитов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5. Периодическая болезнь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Этиология лихорадки (продолжение)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6. </a:t>
            </a:r>
            <a:r>
              <a:rPr lang="ru-RU" b="1" u="sng" dirty="0">
                <a:solidFill>
                  <a:srgbClr val="C00000"/>
                </a:solidFill>
              </a:rPr>
              <a:t>Эндокринопатии:</a:t>
            </a:r>
          </a:p>
          <a:p>
            <a:r>
              <a:rPr lang="ru-RU" b="1" dirty="0">
                <a:solidFill>
                  <a:srgbClr val="002060"/>
                </a:solidFill>
              </a:rPr>
              <a:t>6.1. Гипертиреоз</a:t>
            </a:r>
          </a:p>
          <a:p>
            <a:r>
              <a:rPr lang="ru-RU" b="1" dirty="0">
                <a:solidFill>
                  <a:srgbClr val="002060"/>
                </a:solidFill>
              </a:rPr>
              <a:t>6.2. </a:t>
            </a:r>
            <a:r>
              <a:rPr lang="ru-RU" b="1" dirty="0" err="1">
                <a:solidFill>
                  <a:srgbClr val="002060"/>
                </a:solidFill>
              </a:rPr>
              <a:t>Тиреоидит</a:t>
            </a:r>
            <a:r>
              <a:rPr lang="ru-RU" b="1" dirty="0">
                <a:solidFill>
                  <a:srgbClr val="002060"/>
                </a:solidFill>
              </a:rPr>
              <a:t> Хасимото</a:t>
            </a:r>
          </a:p>
          <a:p>
            <a:r>
              <a:rPr lang="ru-RU" b="1" dirty="0">
                <a:solidFill>
                  <a:srgbClr val="002060"/>
                </a:solidFill>
              </a:rPr>
              <a:t>6.3. </a:t>
            </a:r>
            <a:r>
              <a:rPr lang="ru-RU" b="1" dirty="0" err="1">
                <a:solidFill>
                  <a:srgbClr val="002060"/>
                </a:solidFill>
              </a:rPr>
              <a:t>Феохромоцитома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7. </a:t>
            </a:r>
            <a:r>
              <a:rPr lang="ru-RU" b="1" u="sng" dirty="0">
                <a:solidFill>
                  <a:srgbClr val="C00000"/>
                </a:solidFill>
              </a:rPr>
              <a:t>Психогенная лихорадка и гипертермия </a:t>
            </a:r>
            <a:r>
              <a:rPr lang="ru-RU" b="1" u="sng" dirty="0" err="1">
                <a:solidFill>
                  <a:srgbClr val="C00000"/>
                </a:solidFill>
              </a:rPr>
              <a:t>Мюнхаузена</a:t>
            </a:r>
            <a:endParaRPr lang="ru-RU" b="1" u="sng" dirty="0">
              <a:solidFill>
                <a:srgbClr val="C0000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7.1. Невроз</a:t>
            </a:r>
          </a:p>
          <a:p>
            <a:r>
              <a:rPr lang="ru-RU" b="1" dirty="0">
                <a:solidFill>
                  <a:srgbClr val="002060"/>
                </a:solidFill>
              </a:rPr>
              <a:t>7.2. Гипертермия эмоционального напряжения</a:t>
            </a:r>
          </a:p>
          <a:p>
            <a:r>
              <a:rPr lang="ru-RU" b="1" dirty="0">
                <a:solidFill>
                  <a:srgbClr val="002060"/>
                </a:solidFill>
              </a:rPr>
              <a:t>7.3. </a:t>
            </a:r>
            <a:r>
              <a:rPr lang="ru-RU" b="1" dirty="0" err="1">
                <a:solidFill>
                  <a:srgbClr val="002060"/>
                </a:solidFill>
              </a:rPr>
              <a:t>Фебрильная</a:t>
            </a:r>
            <a:r>
              <a:rPr lang="ru-RU" b="1" dirty="0">
                <a:solidFill>
                  <a:srgbClr val="002060"/>
                </a:solidFill>
              </a:rPr>
              <a:t> форма шизофрении</a:t>
            </a:r>
          </a:p>
          <a:p>
            <a:r>
              <a:rPr lang="ru-RU" b="1" dirty="0">
                <a:solidFill>
                  <a:srgbClr val="002060"/>
                </a:solidFill>
              </a:rPr>
              <a:t>7.4. Истерическая гипертермия</a:t>
            </a:r>
          </a:p>
          <a:p>
            <a:r>
              <a:rPr lang="ru-RU" b="1" dirty="0">
                <a:solidFill>
                  <a:srgbClr val="002060"/>
                </a:solidFill>
              </a:rPr>
              <a:t>7.5. </a:t>
            </a:r>
            <a:r>
              <a:rPr lang="ru-RU" b="1" dirty="0" err="1">
                <a:solidFill>
                  <a:srgbClr val="002060"/>
                </a:solidFill>
              </a:rPr>
              <a:t>Симулятивная</a:t>
            </a:r>
            <a:r>
              <a:rPr lang="ru-RU" b="1" dirty="0">
                <a:solidFill>
                  <a:srgbClr val="002060"/>
                </a:solidFill>
              </a:rPr>
              <a:t> гипертермия</a:t>
            </a:r>
          </a:p>
          <a:p>
            <a:r>
              <a:rPr lang="ru-RU" b="1" dirty="0">
                <a:solidFill>
                  <a:srgbClr val="002060"/>
                </a:solidFill>
              </a:rPr>
              <a:t>7.6.Гипнотическая лихорадка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Этиология лихорадки (продолжение)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8</a:t>
            </a:r>
            <a:r>
              <a:rPr lang="ru-RU" b="1" dirty="0">
                <a:solidFill>
                  <a:srgbClr val="C00000"/>
                </a:solidFill>
              </a:rPr>
              <a:t>. </a:t>
            </a:r>
            <a:r>
              <a:rPr lang="ru-RU" b="1" u="sng" dirty="0">
                <a:solidFill>
                  <a:srgbClr val="C00000"/>
                </a:solidFill>
              </a:rPr>
              <a:t>Лихорадка при деструкции тканей и цитолизе</a:t>
            </a:r>
          </a:p>
          <a:p>
            <a:r>
              <a:rPr lang="ru-RU" b="1" dirty="0">
                <a:solidFill>
                  <a:srgbClr val="002060"/>
                </a:solidFill>
              </a:rPr>
              <a:t>8.1. Расслаивающая аневризма аорты</a:t>
            </a:r>
          </a:p>
          <a:p>
            <a:r>
              <a:rPr lang="ru-RU" b="1" dirty="0">
                <a:solidFill>
                  <a:srgbClr val="002060"/>
                </a:solidFill>
              </a:rPr>
              <a:t>8.2. Инфаркт миокарда</a:t>
            </a:r>
          </a:p>
          <a:p>
            <a:r>
              <a:rPr lang="ru-RU" b="1" dirty="0">
                <a:solidFill>
                  <a:srgbClr val="002060"/>
                </a:solidFill>
              </a:rPr>
              <a:t>8.3. Тромбоэмболия легочной артерии</a:t>
            </a:r>
          </a:p>
          <a:p>
            <a:r>
              <a:rPr lang="ru-RU" b="1" dirty="0">
                <a:solidFill>
                  <a:srgbClr val="C00000"/>
                </a:solidFill>
              </a:rPr>
              <a:t>9. </a:t>
            </a:r>
            <a:r>
              <a:rPr lang="ru-RU" b="1" u="sng" dirty="0">
                <a:solidFill>
                  <a:srgbClr val="C00000"/>
                </a:solidFill>
              </a:rPr>
              <a:t>Вегетативно обусловленная лихорадка</a:t>
            </a:r>
          </a:p>
          <a:p>
            <a:r>
              <a:rPr lang="ru-RU" b="1" dirty="0">
                <a:solidFill>
                  <a:srgbClr val="C00000"/>
                </a:solidFill>
              </a:rPr>
              <a:t>10. </a:t>
            </a:r>
            <a:r>
              <a:rPr lang="ru-RU" b="1" u="sng" dirty="0">
                <a:solidFill>
                  <a:srgbClr val="C00000"/>
                </a:solidFill>
              </a:rPr>
              <a:t>Болевая лихорадка </a:t>
            </a:r>
            <a:r>
              <a:rPr lang="ru-RU" b="1" dirty="0">
                <a:solidFill>
                  <a:srgbClr val="002060"/>
                </a:solidFill>
              </a:rPr>
              <a:t>при мочекаменной или </a:t>
            </a:r>
            <a:r>
              <a:rPr lang="ru-RU" b="1" dirty="0" err="1">
                <a:solidFill>
                  <a:srgbClr val="002060"/>
                </a:solidFill>
              </a:rPr>
              <a:t>желчекаменной</a:t>
            </a:r>
            <a:r>
              <a:rPr lang="ru-RU" b="1" dirty="0">
                <a:solidFill>
                  <a:srgbClr val="002060"/>
                </a:solidFill>
              </a:rPr>
              <a:t> колике</a:t>
            </a:r>
          </a:p>
          <a:p>
            <a:r>
              <a:rPr lang="ru-RU" b="1" dirty="0">
                <a:solidFill>
                  <a:srgbClr val="C00000"/>
                </a:solidFill>
              </a:rPr>
              <a:t>11. </a:t>
            </a:r>
            <a:r>
              <a:rPr lang="ru-RU" b="1" u="sng" dirty="0">
                <a:solidFill>
                  <a:srgbClr val="C00000"/>
                </a:solidFill>
              </a:rPr>
              <a:t>Лекарственная</a:t>
            </a:r>
            <a:r>
              <a:rPr lang="ru-RU" b="1" dirty="0">
                <a:solidFill>
                  <a:srgbClr val="C00000"/>
                </a:solidFill>
              </a:rPr>
              <a:t>  </a:t>
            </a:r>
            <a:r>
              <a:rPr lang="ru-RU" b="1" dirty="0">
                <a:solidFill>
                  <a:srgbClr val="002060"/>
                </a:solidFill>
              </a:rPr>
              <a:t>неаллергическая лихорадка (эфедрин, кофеин, </a:t>
            </a:r>
            <a:r>
              <a:rPr lang="ru-RU" b="1" dirty="0" err="1">
                <a:solidFill>
                  <a:srgbClr val="002060"/>
                </a:solidFill>
              </a:rPr>
              <a:t>дифенин</a:t>
            </a:r>
            <a:r>
              <a:rPr lang="ru-RU" b="1" dirty="0">
                <a:solidFill>
                  <a:srgbClr val="002060"/>
                </a:solidFill>
              </a:rPr>
              <a:t>, метиленовый синий)</a:t>
            </a:r>
          </a:p>
          <a:p>
            <a:r>
              <a:rPr lang="ru-RU" b="1" dirty="0">
                <a:solidFill>
                  <a:srgbClr val="C00000"/>
                </a:solidFill>
              </a:rPr>
              <a:t>12. </a:t>
            </a:r>
            <a:r>
              <a:rPr lang="ru-RU" b="1" u="sng" dirty="0" err="1">
                <a:solidFill>
                  <a:srgbClr val="C00000"/>
                </a:solidFill>
              </a:rPr>
              <a:t>Энцефалопатическая</a:t>
            </a:r>
            <a:r>
              <a:rPr lang="ru-RU" b="1" dirty="0">
                <a:solidFill>
                  <a:srgbClr val="002060"/>
                </a:solidFill>
              </a:rPr>
              <a:t> (дефекты развития, травматическое или опухолевое поражение мозга)</a:t>
            </a:r>
          </a:p>
          <a:p>
            <a:r>
              <a:rPr lang="ru-RU" b="1" dirty="0">
                <a:solidFill>
                  <a:srgbClr val="002060"/>
                </a:solidFill>
              </a:rPr>
              <a:t>13. Гипертермия из-за нарушения теплоотдачи</a:t>
            </a:r>
          </a:p>
          <a:p>
            <a:r>
              <a:rPr lang="ru-RU" b="1" dirty="0">
                <a:solidFill>
                  <a:srgbClr val="002060"/>
                </a:solidFill>
              </a:rPr>
              <a:t>14. </a:t>
            </a:r>
            <a:r>
              <a:rPr lang="ru-RU" b="1" u="sng" dirty="0">
                <a:solidFill>
                  <a:srgbClr val="FF0000"/>
                </a:solidFill>
              </a:rPr>
              <a:t>Лихорадка с неустановленной причиной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ПРИЧИНЫ ЛИХОРАДКИ НЕЯСНОГО ГЕНЕЗА (n=71, 2001 –2004)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757424"/>
              </p:ext>
            </p:extLst>
          </p:nvPr>
        </p:nvGraphicFramePr>
        <p:xfrm>
          <a:off x="457200" y="1600200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Инфекции	</a:t>
                      </a:r>
                    </a:p>
                    <a:p>
                      <a:r>
                        <a:rPr lang="en-US" sz="2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45,1%	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Системные заболевания	</a:t>
                      </a:r>
                    </a:p>
                    <a:p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14,6%	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Злокачественные опухоли		</a:t>
                      </a:r>
                    </a:p>
                    <a:p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28,1%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Другие (лекарства </a:t>
                      </a:r>
                      <a:r>
                        <a:rPr lang="en-US" sz="2400" b="1" i="0" u="none" strike="noStrike" kern="1200" baseline="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	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5,6%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  <a:p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Не установлена		</a:t>
                      </a:r>
                    </a:p>
                    <a:p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8,5%</a:t>
                      </a:r>
                    </a:p>
                    <a:p>
                      <a:pPr algn="r"/>
                      <a:r>
                        <a:rPr lang="da-DK" sz="1800" b="1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Сolpan A. et al., 2007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50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КЛИНИЧЕСКИЕ ПРИЗНАКИ, СОПУТСТВУЮЩИЕ ЛИХОРАДКЕ НЕЯСНОГО ГЕНЕЗА</a:t>
            </a:r>
            <a:r>
              <a:rPr lang="ru-RU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r>
              <a:rPr lang="ru-RU" sz="8000" b="1" dirty="0">
                <a:solidFill>
                  <a:srgbClr val="002060"/>
                </a:solidFill>
              </a:rPr>
              <a:t>Ознобы, поты, интоксикационный синдром (слабость, анорексия, тошнота, рвота, жажда);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</a:t>
            </a:r>
            <a:r>
              <a:rPr lang="ru-RU" sz="8000" b="1" dirty="0" err="1">
                <a:solidFill>
                  <a:srgbClr val="002060"/>
                </a:solidFill>
              </a:rPr>
              <a:t>лимфоаденопатией</a:t>
            </a:r>
            <a:endParaRPr lang="ru-RU" sz="8000" b="1" dirty="0">
              <a:solidFill>
                <a:srgbClr val="002060"/>
              </a:solidFill>
            </a:endParaRPr>
          </a:p>
          <a:p>
            <a:r>
              <a:rPr lang="ru-RU" sz="8000" b="1" dirty="0">
                <a:solidFill>
                  <a:srgbClr val="002060"/>
                </a:solidFill>
              </a:rPr>
              <a:t>С суставным синдромом</a:t>
            </a:r>
          </a:p>
          <a:p>
            <a:r>
              <a:rPr lang="ru-RU" sz="8000" b="1" dirty="0" err="1">
                <a:solidFill>
                  <a:srgbClr val="002060"/>
                </a:solidFill>
              </a:rPr>
              <a:t>Спленомегалией</a:t>
            </a:r>
            <a:endParaRPr lang="ru-RU" sz="8000" b="1" dirty="0">
              <a:solidFill>
                <a:srgbClr val="002060"/>
              </a:solidFill>
            </a:endParaRPr>
          </a:p>
          <a:p>
            <a:r>
              <a:rPr lang="ru-RU" sz="8000" b="1" dirty="0" err="1">
                <a:solidFill>
                  <a:srgbClr val="002060"/>
                </a:solidFill>
              </a:rPr>
              <a:t>Гепатомегалией</a:t>
            </a:r>
            <a:endParaRPr lang="ru-RU" sz="8000" b="1" dirty="0">
              <a:solidFill>
                <a:srgbClr val="002060"/>
              </a:solidFill>
            </a:endParaRPr>
          </a:p>
          <a:p>
            <a:r>
              <a:rPr lang="ru-RU" sz="8000" b="1" dirty="0">
                <a:solidFill>
                  <a:srgbClr val="002060"/>
                </a:solidFill>
              </a:rPr>
              <a:t>С анемическим синдромом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лейкопенией (</a:t>
            </a:r>
            <a:r>
              <a:rPr lang="ru-RU" sz="8000" b="1" dirty="0" err="1">
                <a:solidFill>
                  <a:srgbClr val="002060"/>
                </a:solidFill>
              </a:rPr>
              <a:t>нейтропенией</a:t>
            </a:r>
            <a:r>
              <a:rPr lang="ru-RU" sz="80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ускоренным СОЭ и другими признаками </a:t>
            </a:r>
            <a:r>
              <a:rPr lang="ru-RU" sz="8000" b="1" dirty="0" err="1">
                <a:solidFill>
                  <a:srgbClr val="002060"/>
                </a:solidFill>
              </a:rPr>
              <a:t>общевоспалительной</a:t>
            </a:r>
            <a:r>
              <a:rPr lang="ru-RU" sz="8000" b="1" dirty="0">
                <a:solidFill>
                  <a:srgbClr val="002060"/>
                </a:solidFill>
              </a:rPr>
              <a:t> реакции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признаками поражения легких, сердечно-сосудистой системы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мочевым синдромом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признаками нарушения органов брюшной полости</a:t>
            </a:r>
          </a:p>
          <a:p>
            <a:r>
              <a:rPr lang="ru-RU" sz="8000" b="1" dirty="0">
                <a:solidFill>
                  <a:srgbClr val="002060"/>
                </a:solidFill>
              </a:rPr>
              <a:t>С изменениями на коже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591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Лихорадка в сочетании с изменениями на коже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абсцессы</a:t>
            </a:r>
          </a:p>
          <a:p>
            <a:r>
              <a:rPr lang="ru-RU" b="1" dirty="0">
                <a:solidFill>
                  <a:srgbClr val="00206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сифилис, глубокие микозы)</a:t>
            </a:r>
          </a:p>
          <a:p>
            <a:r>
              <a:rPr lang="ru-RU" b="1" dirty="0">
                <a:solidFill>
                  <a:srgbClr val="C00000"/>
                </a:solidFill>
              </a:rPr>
              <a:t>Специфические инфекционные болезни </a:t>
            </a:r>
            <a:r>
              <a:rPr lang="ru-RU" b="1" dirty="0">
                <a:solidFill>
                  <a:srgbClr val="002060"/>
                </a:solidFill>
              </a:rPr>
              <a:t>– вирусный гепатит, кишечные, геморрагические лихорадки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</a:t>
            </a:r>
            <a:r>
              <a:rPr lang="ru-RU" b="1" dirty="0">
                <a:solidFill>
                  <a:srgbClr val="002060"/>
                </a:solidFill>
              </a:rPr>
              <a:t> – солидные внутренних органов, </a:t>
            </a:r>
            <a:r>
              <a:rPr lang="ru-RU" b="1" dirty="0" err="1">
                <a:solidFill>
                  <a:srgbClr val="002060"/>
                </a:solidFill>
              </a:rPr>
              <a:t>гемобластозы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- (СКВ, УП, РА)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Аллергические реакции</a:t>
            </a:r>
            <a:r>
              <a:rPr lang="ru-RU" b="1" dirty="0">
                <a:solidFill>
                  <a:srgbClr val="002060"/>
                </a:solidFill>
              </a:rPr>
              <a:t> и </a:t>
            </a:r>
            <a:r>
              <a:rPr lang="ru-RU" b="1" dirty="0" err="1">
                <a:solidFill>
                  <a:srgbClr val="002060"/>
                </a:solidFill>
              </a:rPr>
              <a:t>иммуноопосредованные</a:t>
            </a:r>
            <a:r>
              <a:rPr lang="ru-RU" b="1" dirty="0">
                <a:solidFill>
                  <a:srgbClr val="002060"/>
                </a:solidFill>
              </a:rPr>
              <a:t> реакции лекарственная болезнь, синдром </a:t>
            </a:r>
            <a:r>
              <a:rPr lang="ru-RU" b="1" dirty="0" err="1">
                <a:solidFill>
                  <a:srgbClr val="002060"/>
                </a:solidFill>
              </a:rPr>
              <a:t>Лайла</a:t>
            </a:r>
            <a:r>
              <a:rPr lang="ru-RU" b="1" dirty="0">
                <a:solidFill>
                  <a:srgbClr val="002060"/>
                </a:solidFill>
              </a:rPr>
              <a:t>, тромбоцитопеническая пурпура, НЯК, болезнь Крона, идиосинкразия к строме </a:t>
            </a:r>
            <a:r>
              <a:rPr lang="ru-RU" b="1" dirty="0" err="1">
                <a:solidFill>
                  <a:srgbClr val="002060"/>
                </a:solidFill>
              </a:rPr>
              <a:t>аутоэритроцитов</a:t>
            </a:r>
            <a:r>
              <a:rPr lang="ru-RU" b="1" dirty="0">
                <a:solidFill>
                  <a:srgbClr val="002060"/>
                </a:solidFill>
              </a:rPr>
              <a:t>, на лекарства, аутоиммунная гемолитическая анемия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039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ЛНГ и кожные проявления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486837"/>
              </p:ext>
            </p:extLst>
          </p:nvPr>
        </p:nvGraphicFramePr>
        <p:xfrm>
          <a:off x="457200" y="160020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Проявления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признаки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Заболевания, требующие исключения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/>
                        <a:t>Паранеопластические</a:t>
                      </a:r>
                      <a:r>
                        <a:rPr lang="ru-RU" b="1" baseline="0" dirty="0"/>
                        <a:t> кожные синдромы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Кольцевая эритема, черный </a:t>
                      </a:r>
                      <a:r>
                        <a:rPr lang="ru-RU" dirty="0" err="1"/>
                        <a:t>акантоз</a:t>
                      </a:r>
                      <a:r>
                        <a:rPr lang="ru-RU" dirty="0"/>
                        <a:t>, дерматит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Онкологический поиск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Узловатая эритема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Резко болезненное, красноватое, плотное высыпание, на</a:t>
                      </a:r>
                      <a:r>
                        <a:rPr lang="ru-RU" baseline="0" dirty="0"/>
                        <a:t> голенях, бедрах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Туберкулез, </a:t>
                      </a:r>
                      <a:r>
                        <a:rPr lang="ru-RU" dirty="0" err="1"/>
                        <a:t>саркоидоз</a:t>
                      </a:r>
                      <a:r>
                        <a:rPr lang="ru-RU" dirty="0"/>
                        <a:t>, ОРЛ, рак, лекарственная аллергия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Лекарственная аллергическая реакция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Лекарственные сыпи: крапивница,</a:t>
                      </a:r>
                      <a:r>
                        <a:rPr lang="ru-RU" baseline="0" dirty="0"/>
                        <a:t> отек </a:t>
                      </a:r>
                      <a:r>
                        <a:rPr lang="ru-RU" baseline="0" dirty="0" err="1"/>
                        <a:t>Квинке</a:t>
                      </a:r>
                      <a:r>
                        <a:rPr lang="ru-RU" baseline="0" dirty="0"/>
                        <a:t>, артралгии, </a:t>
                      </a:r>
                      <a:r>
                        <a:rPr lang="ru-RU" baseline="0" dirty="0" err="1"/>
                        <a:t>эозинофилия</a:t>
                      </a:r>
                      <a:r>
                        <a:rPr lang="ru-RU" baseline="0" dirty="0"/>
                        <a:t>, изъязвления слизистой.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Связь с приемом лекарств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554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Лихорадка в сочетании с </a:t>
            </a:r>
            <a:r>
              <a:rPr lang="ru-RU" sz="2800" b="1" dirty="0" err="1">
                <a:solidFill>
                  <a:srgbClr val="002060"/>
                </a:solidFill>
              </a:rPr>
              <a:t>лимфоаденопатией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Инфекционный мононуклеоз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Локальные бактериальные инфекции: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гнойные инфекции мочевых путей, легких, в малом тазу, абсцесс различной локализации, </a:t>
            </a:r>
            <a:r>
              <a:rPr lang="ru-RU" b="1" dirty="0" err="1">
                <a:solidFill>
                  <a:srgbClr val="002060"/>
                </a:solidFill>
              </a:rPr>
              <a:t>отеомиелит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u="sng" dirty="0">
                <a:solidFill>
                  <a:srgbClr val="C00000"/>
                </a:solidFill>
              </a:rPr>
              <a:t>Внутрисосудистые </a:t>
            </a:r>
            <a:r>
              <a:rPr lang="ru-RU" b="1" u="sng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u="sng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глубокие микозы)</a:t>
            </a:r>
          </a:p>
          <a:p>
            <a:r>
              <a:rPr lang="ru-RU" b="1" dirty="0">
                <a:solidFill>
                  <a:srgbClr val="C00000"/>
                </a:solidFill>
              </a:rPr>
              <a:t>Специфические инфекционные </a:t>
            </a:r>
            <a:r>
              <a:rPr lang="ru-RU" b="1" dirty="0">
                <a:solidFill>
                  <a:srgbClr val="002060"/>
                </a:solidFill>
              </a:rPr>
              <a:t>заболевания (вирусный гепатит, кишечные инфекции, геморрагическая лихорадка с почечным синдромом)</a:t>
            </a:r>
          </a:p>
          <a:p>
            <a:r>
              <a:rPr lang="ru-RU" b="1" dirty="0">
                <a:solidFill>
                  <a:srgbClr val="C00000"/>
                </a:solidFill>
              </a:rPr>
              <a:t>Реактивный лимфаденит</a:t>
            </a:r>
          </a:p>
          <a:p>
            <a:r>
              <a:rPr lang="ru-RU" b="1" dirty="0">
                <a:solidFill>
                  <a:srgbClr val="C00000"/>
                </a:solidFill>
              </a:rPr>
              <a:t>Сифилис</a:t>
            </a:r>
          </a:p>
          <a:p>
            <a:r>
              <a:rPr lang="ru-RU" b="1" dirty="0">
                <a:solidFill>
                  <a:srgbClr val="002060"/>
                </a:solidFill>
              </a:rPr>
              <a:t>Болезнь кошачьих царапин</a:t>
            </a:r>
          </a:p>
          <a:p>
            <a:r>
              <a:rPr lang="ru-RU" b="1" dirty="0">
                <a:solidFill>
                  <a:srgbClr val="002060"/>
                </a:solidFill>
              </a:rPr>
              <a:t>Вирусные респираторные инфекции</a:t>
            </a:r>
          </a:p>
          <a:p>
            <a:r>
              <a:rPr lang="ru-RU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Опухоли: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метастатическое поражение лимфатического узла при солидных опухолях – рак почки, легкого, печени, поджелудочной железы, толстой кишки, желудка, яичника, острый лейкоз, хронический </a:t>
            </a:r>
            <a:r>
              <a:rPr lang="ru-RU" b="1" dirty="0" err="1">
                <a:solidFill>
                  <a:srgbClr val="002060"/>
                </a:solidFill>
              </a:rPr>
              <a:t>лимфолейкоз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лимфосаркомы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u="sng" dirty="0">
                <a:solidFill>
                  <a:srgbClr val="C00000"/>
                </a:solidFill>
              </a:rPr>
              <a:t>Системные заболевания </a:t>
            </a:r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ru-RU" b="1" dirty="0" err="1">
                <a:solidFill>
                  <a:srgbClr val="002060"/>
                </a:solidFill>
              </a:rPr>
              <a:t>иммунокомплексные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васкулиты</a:t>
            </a:r>
            <a:r>
              <a:rPr lang="ru-RU" b="1" dirty="0">
                <a:solidFill>
                  <a:srgbClr val="002060"/>
                </a:solidFill>
              </a:rPr>
              <a:t>, коллагенозы, СКВ. Узелковый </a:t>
            </a:r>
            <a:r>
              <a:rPr lang="ru-RU" b="1" dirty="0" err="1">
                <a:solidFill>
                  <a:srgbClr val="002060"/>
                </a:solidFill>
              </a:rPr>
              <a:t>полиартериит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гранулематоз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Вегенера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Аллергические реакции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err="1">
                <a:solidFill>
                  <a:srgbClr val="002060"/>
                </a:solidFill>
              </a:rPr>
              <a:t>иммуноопосредованные</a:t>
            </a:r>
            <a:r>
              <a:rPr lang="ru-RU" b="1" dirty="0">
                <a:solidFill>
                  <a:srgbClr val="002060"/>
                </a:solidFill>
              </a:rPr>
              <a:t> заболевания (</a:t>
            </a:r>
            <a:r>
              <a:rPr lang="ru-RU" b="1" dirty="0" err="1">
                <a:solidFill>
                  <a:srgbClr val="002060"/>
                </a:solidFill>
              </a:rPr>
              <a:t>Постмиотимический</a:t>
            </a:r>
            <a:r>
              <a:rPr lang="ru-RU" b="1" dirty="0">
                <a:solidFill>
                  <a:srgbClr val="002060"/>
                </a:solidFill>
              </a:rPr>
              <a:t> синдром и синдром </a:t>
            </a:r>
            <a:r>
              <a:rPr lang="ru-RU" b="1" dirty="0" err="1">
                <a:solidFill>
                  <a:srgbClr val="002060"/>
                </a:solidFill>
              </a:rPr>
              <a:t>Дресслера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Лихорадка с неустановленной причиной</a:t>
            </a:r>
          </a:p>
        </p:txBody>
      </p:sp>
    </p:spTree>
    <p:extLst>
      <p:ext uri="{BB962C8B-B14F-4D97-AF65-F5344CB8AC3E}">
        <p14:creationId xmlns:p14="http://schemas.microsoft.com/office/powerpoint/2010/main" val="303697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3820267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513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Лихорадка в сочетании с </a:t>
            </a:r>
            <a:r>
              <a:rPr lang="ru-RU" sz="2400" b="1" dirty="0" err="1">
                <a:solidFill>
                  <a:srgbClr val="002060"/>
                </a:solidFill>
              </a:rPr>
              <a:t>лимфоаденопатией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457356"/>
              </p:ext>
            </p:extLst>
          </p:nvPr>
        </p:nvGraphicFramePr>
        <p:xfrm>
          <a:off x="539552" y="764706"/>
          <a:ext cx="8229600" cy="5994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849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317">
                <a:tc>
                  <a:txBody>
                    <a:bodyPr/>
                    <a:lstStyle/>
                    <a:p>
                      <a:r>
                        <a:rPr lang="ru-RU" sz="1400" b="1" dirty="0"/>
                        <a:t>Острый лейкоз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Спленомегалия</a:t>
                      </a:r>
                      <a:r>
                        <a:rPr lang="ru-RU" sz="1400" dirty="0"/>
                        <a:t>, язвенно-некротические поражения слизистых и кожи, геморрагический синдром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ОАК (лейкопения, анемия, тромбоцитопения), </a:t>
                      </a:r>
                      <a:r>
                        <a:rPr lang="ru-RU" sz="1400" dirty="0" err="1"/>
                        <a:t>бластные</a:t>
                      </a:r>
                      <a:r>
                        <a:rPr lang="ru-RU" sz="1400" dirty="0"/>
                        <a:t> клетки,</a:t>
                      </a:r>
                      <a:r>
                        <a:rPr lang="ru-RU" sz="1400" baseline="0" dirty="0"/>
                        <a:t> исследование костного мозга.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ru-RU" sz="1400" b="1" dirty="0"/>
                        <a:t>Хронический </a:t>
                      </a:r>
                      <a:r>
                        <a:rPr lang="ru-RU" sz="1400" b="1" dirty="0" err="1"/>
                        <a:t>лимфолейкоз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Пожилой возраст, </a:t>
                      </a:r>
                      <a:r>
                        <a:rPr lang="ru-RU" sz="1400" dirty="0" err="1"/>
                        <a:t>спленомегалия</a:t>
                      </a:r>
                      <a:r>
                        <a:rPr lang="ru-RU" sz="1400" dirty="0"/>
                        <a:t>,</a:t>
                      </a:r>
                      <a:r>
                        <a:rPr lang="ru-RU" sz="1400" baseline="0" dirty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/>
                        <a:t>ОАК (лимфоцитоз, клетки </a:t>
                      </a:r>
                      <a:r>
                        <a:rPr lang="ru-RU" sz="1400" baseline="0" dirty="0" err="1"/>
                        <a:t>Гумбрехта</a:t>
                      </a:r>
                      <a:r>
                        <a:rPr lang="ru-RU" sz="1400" baseline="0" dirty="0"/>
                        <a:t>), аутоиммунный гемолиз, исследование костного мозга.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r>
                        <a:rPr lang="ru-RU" sz="1400" b="1" dirty="0" err="1"/>
                        <a:t>Лимфогрануломатоз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Ночная</a:t>
                      </a:r>
                      <a:r>
                        <a:rPr lang="ru-RU" sz="1400" baseline="0" dirty="0"/>
                        <a:t> потливость, кожный зуд, похудание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Гистологическое исследование лимфоузлов (брюшная полость, малый таз, средостение)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296">
                <a:tc>
                  <a:txBody>
                    <a:bodyPr/>
                    <a:lstStyle/>
                    <a:p>
                      <a:r>
                        <a:rPr lang="ru-RU" sz="1400" b="1" dirty="0"/>
                        <a:t>Реактивный острый лимфаденит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Наличие воспалительного очага, обратное развитие спонтанно или при лечении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Выявление воспалительного очага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849">
                <a:tc>
                  <a:txBody>
                    <a:bodyPr/>
                    <a:lstStyle/>
                    <a:p>
                      <a:r>
                        <a:rPr lang="ru-RU" sz="1400" b="1" dirty="0" err="1"/>
                        <a:t>Саркоидоз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Поражение бронхо-легочных лимфоузлов, поражение легких (диссеминация), очаги в печени, узловатая эритема, (-)т</a:t>
                      </a:r>
                      <a:r>
                        <a:rPr lang="ru-RU" sz="1400" baseline="0" dirty="0"/>
                        <a:t>уберкулиновые пробы и Манту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Р-графия</a:t>
                      </a:r>
                      <a:r>
                        <a:rPr lang="ru-RU" sz="1400" baseline="0" dirty="0"/>
                        <a:t> легких, КТ, биопсия лимфоузла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849">
                <a:tc>
                  <a:txBody>
                    <a:bodyPr/>
                    <a:lstStyle/>
                    <a:p>
                      <a:r>
                        <a:rPr lang="ru-RU" sz="1400" b="1" dirty="0"/>
                        <a:t>Туберкулез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Наличие факторов риска, </a:t>
                      </a:r>
                      <a:r>
                        <a:rPr lang="ru-RU" sz="1400" dirty="0" err="1"/>
                        <a:t>петрификаты</a:t>
                      </a:r>
                      <a:r>
                        <a:rPr lang="ru-RU" sz="1400" dirty="0"/>
                        <a:t> в легких, поражение бронхо-легочных и </a:t>
                      </a:r>
                      <a:r>
                        <a:rPr lang="ru-RU" sz="1400" dirty="0" err="1"/>
                        <a:t>мезентериальных</a:t>
                      </a:r>
                      <a:r>
                        <a:rPr lang="ru-RU" sz="1400" dirty="0"/>
                        <a:t> лимфоузлов, + эффект от терапии ТС препаратами.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Р-графия</a:t>
                      </a:r>
                      <a:r>
                        <a:rPr lang="ru-RU" sz="1400" baseline="0" dirty="0"/>
                        <a:t> легких, КТ, биопсия лимфоузла, гистологическое исследование.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448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Лихорадка в сочетании с суставным синдромом и с </a:t>
            </a:r>
            <a:r>
              <a:rPr lang="ru-RU" sz="3200" b="1" dirty="0" err="1">
                <a:solidFill>
                  <a:srgbClr val="002060"/>
                </a:solidFill>
              </a:rPr>
              <a:t>миопатическим</a:t>
            </a:r>
            <a:r>
              <a:rPr lang="ru-RU" sz="3200" b="1" dirty="0">
                <a:solidFill>
                  <a:srgbClr val="002060"/>
                </a:solidFill>
              </a:rPr>
              <a:t> синдромом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остеомиелит</a:t>
            </a:r>
          </a:p>
          <a:p>
            <a:r>
              <a:rPr lang="ru-RU" b="1" dirty="0" err="1">
                <a:solidFill>
                  <a:srgbClr val="C00000"/>
                </a:solidFill>
              </a:rPr>
              <a:t>Грануломатозные</a:t>
            </a:r>
            <a:r>
              <a:rPr lang="ru-RU" b="1" dirty="0">
                <a:solidFill>
                  <a:srgbClr val="C00000"/>
                </a:solidFill>
              </a:rPr>
              <a:t> инфекции</a:t>
            </a:r>
            <a:r>
              <a:rPr lang="ru-RU" b="1" dirty="0">
                <a:solidFill>
                  <a:srgbClr val="002060"/>
                </a:solidFill>
              </a:rPr>
              <a:t> (туберкулез)</a:t>
            </a:r>
          </a:p>
          <a:p>
            <a:r>
              <a:rPr lang="ru-RU" b="1" dirty="0">
                <a:solidFill>
                  <a:srgbClr val="00206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Специфические инфекции </a:t>
            </a:r>
            <a:r>
              <a:rPr lang="ru-RU" b="1" dirty="0">
                <a:solidFill>
                  <a:srgbClr val="002060"/>
                </a:solidFill>
              </a:rPr>
              <a:t>– трихинеллез, вирусный гепатит, реактивный артрит, бруцеллез</a:t>
            </a:r>
          </a:p>
          <a:p>
            <a:r>
              <a:rPr lang="ru-RU" b="1" dirty="0">
                <a:solidFill>
                  <a:srgbClr val="002060"/>
                </a:solidFill>
              </a:rPr>
              <a:t>Вирусные респираторные инфекции</a:t>
            </a:r>
          </a:p>
          <a:p>
            <a:r>
              <a:rPr lang="ru-RU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Опухоли: </a:t>
            </a:r>
            <a:r>
              <a:rPr lang="ru-RU" b="1" dirty="0">
                <a:solidFill>
                  <a:srgbClr val="002060"/>
                </a:solidFill>
              </a:rPr>
              <a:t>солидные опухоли</a:t>
            </a:r>
          </a:p>
          <a:p>
            <a:r>
              <a:rPr lang="ru-RU" b="1" dirty="0">
                <a:solidFill>
                  <a:srgbClr val="C00000"/>
                </a:solidFill>
              </a:rPr>
              <a:t>Системные заболевания соединительной ткани </a:t>
            </a:r>
            <a:r>
              <a:rPr lang="ru-RU" b="1" dirty="0">
                <a:solidFill>
                  <a:srgbClr val="002060"/>
                </a:solidFill>
              </a:rPr>
              <a:t>(СКВ, ревматическая лихорадка, </a:t>
            </a:r>
            <a:r>
              <a:rPr lang="ru-RU" b="1" dirty="0" err="1">
                <a:solidFill>
                  <a:srgbClr val="002060"/>
                </a:solidFill>
              </a:rPr>
              <a:t>узелковыйп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олиартериит</a:t>
            </a:r>
            <a:r>
              <a:rPr lang="ru-RU" b="1" dirty="0">
                <a:solidFill>
                  <a:srgbClr val="002060"/>
                </a:solidFill>
              </a:rPr>
              <a:t>, ревматоидный артрит (болезнь </a:t>
            </a:r>
            <a:r>
              <a:rPr lang="ru-RU" b="1" dirty="0" err="1">
                <a:solidFill>
                  <a:srgbClr val="002060"/>
                </a:solidFill>
              </a:rPr>
              <a:t>Стилла</a:t>
            </a:r>
            <a:r>
              <a:rPr lang="ru-RU" b="1" dirty="0">
                <a:solidFill>
                  <a:srgbClr val="002060"/>
                </a:solidFill>
              </a:rPr>
              <a:t>), ревматическая </a:t>
            </a:r>
            <a:r>
              <a:rPr lang="ru-RU" b="1" dirty="0" err="1">
                <a:solidFill>
                  <a:srgbClr val="002060"/>
                </a:solidFill>
              </a:rPr>
              <a:t>полимиалгия</a:t>
            </a:r>
            <a:r>
              <a:rPr lang="ru-RU" b="1" dirty="0">
                <a:solidFill>
                  <a:srgbClr val="002060"/>
                </a:solidFill>
              </a:rPr>
              <a:t>, гигантоклеточный артериит,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полимиозит</a:t>
            </a:r>
            <a:r>
              <a:rPr lang="ru-RU" b="1" dirty="0">
                <a:solidFill>
                  <a:srgbClr val="002060"/>
                </a:solidFill>
              </a:rPr>
              <a:t>, дерматомиозит,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гранулематоз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Вегенера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Аллергические реакции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err="1">
                <a:solidFill>
                  <a:srgbClr val="002060"/>
                </a:solidFill>
              </a:rPr>
              <a:t>иммуноопосредованные</a:t>
            </a:r>
            <a:r>
              <a:rPr lang="ru-RU" b="1" dirty="0">
                <a:solidFill>
                  <a:srgbClr val="002060"/>
                </a:solidFill>
              </a:rPr>
              <a:t> заболевания (лизис клеток при применении антибиотиков, сульфаниламидов, хронический гепатит</a:t>
            </a:r>
          </a:p>
          <a:p>
            <a:r>
              <a:rPr lang="ru-RU" b="1" dirty="0">
                <a:solidFill>
                  <a:srgbClr val="002060"/>
                </a:solidFill>
              </a:rPr>
              <a:t>Периодическая болезнь, 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634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Лихорадка в сочетании с мышечно-суставным синдромом (1)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677703"/>
              </p:ext>
            </p:extLst>
          </p:nvPr>
        </p:nvGraphicFramePr>
        <p:xfrm>
          <a:off x="539750" y="1052736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179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/>
                        <a:t>ОРЛ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Артриты, «летучие» боли в суставах, </a:t>
                      </a:r>
                      <a:r>
                        <a:rPr lang="ru-RU" sz="1600" dirty="0" err="1"/>
                        <a:t>панкардит</a:t>
                      </a:r>
                      <a:r>
                        <a:rPr lang="ru-RU" sz="1600" dirty="0"/>
                        <a:t>, хорея, кольцевидная эритема, подкожные узелки,</a:t>
                      </a:r>
                      <a:r>
                        <a:rPr lang="ru-RU" sz="1600" baseline="0" dirty="0"/>
                        <a:t> в анамнезе связь с ангиной.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(+) </a:t>
                      </a:r>
                      <a:r>
                        <a:rPr lang="ru-RU" sz="1600" dirty="0" err="1"/>
                        <a:t>острофазовые</a:t>
                      </a:r>
                      <a:r>
                        <a:rPr lang="ru-RU" sz="1600" dirty="0"/>
                        <a:t> тесты, ↑ титр АСЛ-О, ЭКГ, </a:t>
                      </a:r>
                      <a:r>
                        <a:rPr lang="ru-RU" sz="1600" dirty="0" err="1"/>
                        <a:t>ЭхоКГ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/>
                        <a:t>Ревматоидный артрит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Полиартрит, особенно кистей рук, симметричный, утренняя скованность, атрофия межкостных мышц, ревматоидные узелки, деформации суставов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ОАК (↑СОЭ, анемия),</a:t>
                      </a:r>
                      <a:r>
                        <a:rPr lang="ru-RU" sz="1600" baseline="0" dirty="0"/>
                        <a:t> +РФ, АЦЦП, АМЦВ, Р-графия суставов (остеопороз, эрозии), УЗИ, МРТ суставов.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/>
                        <a:t>Реактивный артрит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Артриты (артралгии) преимущественно нижних конечностей, ассиметричные, рецидивирующее течение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А/т к хламидии, микоплазме, </a:t>
                      </a:r>
                      <a:r>
                        <a:rPr lang="ru-RU" sz="1600" dirty="0" err="1"/>
                        <a:t>уреаплазме</a:t>
                      </a:r>
                      <a:r>
                        <a:rPr lang="ru-RU" sz="1600" dirty="0"/>
                        <a:t>, ПЦР (соскоб из уретры/цервикального канала),  УЗИ суставов, Р-графия костей таза (</a:t>
                      </a:r>
                      <a:r>
                        <a:rPr lang="ru-RU" sz="1600" dirty="0" err="1"/>
                        <a:t>сакроилеит</a:t>
                      </a:r>
                      <a:r>
                        <a:rPr lang="ru-RU" sz="1600" dirty="0"/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391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Лихорадка в сочетании с мышечно-суставным синдромом (2)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334344"/>
              </p:ext>
            </p:extLst>
          </p:nvPr>
        </p:nvGraphicFramePr>
        <p:xfrm>
          <a:off x="539750" y="1052736"/>
          <a:ext cx="82296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2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179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СКВ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Молодые женщины, лихорадка, чувствительная к НПВП, ГК, кожные проявления, полисерозиты (плеврит, перикардит), ↑ЛУ, язвы полости рта, артрит, поражение почек, поражение ЦНС (психоз, эпилепсия)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ОАК:</a:t>
                      </a:r>
                      <a:r>
                        <a:rPr lang="ru-RU" sz="1400" baseline="0" dirty="0"/>
                        <a:t> ↑СОЭ, анемия, лейкопения, </a:t>
                      </a:r>
                      <a:r>
                        <a:rPr lang="ru-RU" sz="1400" baseline="0" dirty="0" err="1"/>
                        <a:t>лимфопения</a:t>
                      </a:r>
                      <a:r>
                        <a:rPr lang="ru-RU" sz="1400" baseline="0" dirty="0"/>
                        <a:t>, тромбоцитопения, </a:t>
                      </a:r>
                      <a:r>
                        <a:rPr lang="en-US" sz="1400" baseline="0" dirty="0"/>
                        <a:t>LE</a:t>
                      </a:r>
                      <a:r>
                        <a:rPr lang="ru-RU" sz="1400" baseline="0" dirty="0"/>
                        <a:t>-клетки, А/т к ДНК, АНА, </a:t>
                      </a:r>
                    </a:p>
                    <a:p>
                      <a:r>
                        <a:rPr lang="ru-RU" sz="1400" baseline="0" dirty="0"/>
                        <a:t>ОАМ: протеинурия</a:t>
                      </a:r>
                    </a:p>
                    <a:p>
                      <a:r>
                        <a:rPr lang="ru-RU" sz="1400" baseline="0" dirty="0"/>
                        <a:t>Р-графия (плеврит),</a:t>
                      </a:r>
                    </a:p>
                    <a:p>
                      <a:r>
                        <a:rPr lang="ru-RU" sz="1400" baseline="0" dirty="0" err="1"/>
                        <a:t>ЭхоКГ</a:t>
                      </a:r>
                      <a:r>
                        <a:rPr lang="ru-RU" sz="1400" baseline="0" dirty="0"/>
                        <a:t> (перикардит)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ССД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Поражение</a:t>
                      </a:r>
                      <a:r>
                        <a:rPr lang="ru-RU" sz="1400" baseline="0" dirty="0"/>
                        <a:t> кожи туловища, </a:t>
                      </a:r>
                      <a:r>
                        <a:rPr lang="ru-RU" sz="1400" baseline="0" dirty="0" err="1"/>
                        <a:t>склеродактилия</a:t>
                      </a:r>
                      <a:r>
                        <a:rPr lang="ru-RU" sz="1400" baseline="0" dirty="0"/>
                        <a:t>, рубцы на подушечках пальцев, </a:t>
                      </a:r>
                      <a:r>
                        <a:rPr lang="ru-RU" sz="1400" baseline="0" dirty="0" err="1"/>
                        <a:t>кальциноз</a:t>
                      </a:r>
                      <a:r>
                        <a:rPr lang="ru-RU" sz="1400" baseline="0" dirty="0"/>
                        <a:t> мягких тканей, с. </a:t>
                      </a:r>
                      <a:r>
                        <a:rPr lang="ru-RU" sz="1400" baseline="0" dirty="0" err="1"/>
                        <a:t>Рейно</a:t>
                      </a:r>
                      <a:r>
                        <a:rPr lang="ru-RU" sz="1400" baseline="0" dirty="0"/>
                        <a:t>, телеангиоэктазии, дисфагия.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(+)</a:t>
                      </a:r>
                      <a:r>
                        <a:rPr lang="ru-RU" sz="1400" baseline="0" dirty="0"/>
                        <a:t> СРБ, ↑</a:t>
                      </a:r>
                      <a:r>
                        <a:rPr lang="en-US" sz="1400" baseline="0" dirty="0"/>
                        <a:t>ɑ</a:t>
                      </a:r>
                      <a:r>
                        <a:rPr lang="ru-RU" sz="1400" baseline="0" dirty="0"/>
                        <a:t>-глобулинов, Р-графия (расширение пищевода), Р-графия легких  (симметричный базальный пневмосклероз), Р-графия суставов (</a:t>
                      </a:r>
                      <a:r>
                        <a:rPr lang="ru-RU" sz="1400" baseline="0" dirty="0" err="1"/>
                        <a:t>остеолиз</a:t>
                      </a:r>
                      <a:r>
                        <a:rPr lang="ru-RU" sz="1400" baseline="0" dirty="0"/>
                        <a:t> ногтевых фаланг).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Дерматомиозит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Поражение</a:t>
                      </a:r>
                      <a:r>
                        <a:rPr lang="ru-RU" sz="1400" baseline="0" dirty="0"/>
                        <a:t> кожи лица (</a:t>
                      </a:r>
                      <a:r>
                        <a:rPr lang="ru-RU" sz="1400" baseline="0" dirty="0" err="1"/>
                        <a:t>параорбитальный</a:t>
                      </a:r>
                      <a:r>
                        <a:rPr lang="ru-RU" sz="1400" baseline="0" dirty="0"/>
                        <a:t> отек, лиловое лицо, гиперпигментация), дисфагия, миастения, уплотнение кожи и мышц, поражение сердца, легких, почки.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Биопсия кожи, мышц, КФК↑, </a:t>
                      </a:r>
                      <a:r>
                        <a:rPr lang="ru-RU" sz="1400" dirty="0" err="1"/>
                        <a:t>креатинин</a:t>
                      </a:r>
                      <a:r>
                        <a:rPr lang="ru-RU" sz="1400" dirty="0"/>
                        <a:t> мочи ↑.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/>
                        <a:t>Узелковый </a:t>
                      </a:r>
                      <a:r>
                        <a:rPr lang="ru-RU" sz="1400" b="1" dirty="0" err="1"/>
                        <a:t>полиартериит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Интоксикация, пятнистые поражения кожи,</a:t>
                      </a:r>
                      <a:r>
                        <a:rPr lang="ru-RU" sz="1400" baseline="0" dirty="0"/>
                        <a:t> полиневрит, гипертония, миалгия (боли в ногах), абдоминальный синдром, стенокардия, похудание, удушье, поражение почек.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ОАК: лейкоцитоз, </a:t>
                      </a:r>
                      <a:r>
                        <a:rPr lang="ru-RU" sz="1400" baseline="0" dirty="0"/>
                        <a:t>↑СОЭ</a:t>
                      </a:r>
                      <a:r>
                        <a:rPr lang="ru-RU" sz="1400" dirty="0"/>
                        <a:t>, </a:t>
                      </a:r>
                      <a:r>
                        <a:rPr lang="ru-RU" sz="1400" dirty="0" err="1"/>
                        <a:t>эозинофилия</a:t>
                      </a:r>
                      <a:r>
                        <a:rPr lang="ru-RU" sz="1400" dirty="0"/>
                        <a:t>, </a:t>
                      </a:r>
                    </a:p>
                    <a:p>
                      <a:r>
                        <a:rPr lang="ru-RU" sz="1400" dirty="0"/>
                        <a:t>Биопсия кожи, подкожных узлов.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174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Лихорадка в сочетании со </a:t>
            </a:r>
            <a:r>
              <a:rPr lang="ru-RU" b="1" dirty="0" err="1">
                <a:solidFill>
                  <a:srgbClr val="002060"/>
                </a:solidFill>
              </a:rPr>
              <a:t>спленомегалией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Инвазии: локальные бактериальные инфекции – гнойные инфекции мочевых путей, легких, брюшной полости, в малом тазу, </a:t>
            </a:r>
            <a:r>
              <a:rPr lang="ru-RU" b="1" dirty="0">
                <a:solidFill>
                  <a:srgbClr val="C00000"/>
                </a:solidFill>
              </a:rPr>
              <a:t>абсцесс различной локализации, остеомиелит</a:t>
            </a:r>
          </a:p>
          <a:p>
            <a:r>
              <a:rPr lang="ru-RU" b="1" dirty="0">
                <a:solidFill>
                  <a:srgbClr val="C0000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002060"/>
                </a:solidFill>
              </a:rPr>
              <a:t>Специфические инфекционные болезни бактериального и вирусного происхождения </a:t>
            </a:r>
            <a:r>
              <a:rPr lang="ru-RU" b="1" dirty="0">
                <a:solidFill>
                  <a:srgbClr val="C00000"/>
                </a:solidFill>
              </a:rPr>
              <a:t>(вирусный гепатит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b="1" dirty="0">
                <a:solidFill>
                  <a:srgbClr val="002060"/>
                </a:solidFill>
              </a:rPr>
              <a:t>Опухоли (</a:t>
            </a:r>
            <a:r>
              <a:rPr lang="ru-RU" b="1" dirty="0" err="1">
                <a:solidFill>
                  <a:srgbClr val="C00000"/>
                </a:solidFill>
              </a:rPr>
              <a:t>гемобластозы</a:t>
            </a:r>
            <a:r>
              <a:rPr lang="ru-RU" b="1" dirty="0">
                <a:solidFill>
                  <a:srgbClr val="002060"/>
                </a:solidFill>
              </a:rPr>
              <a:t> – </a:t>
            </a:r>
            <a:r>
              <a:rPr lang="ru-RU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лимфосаркомы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 (СКВ, УП, РА, височный артериит,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Аллергические реакции и </a:t>
            </a:r>
            <a:r>
              <a:rPr lang="ru-RU" b="1" dirty="0" err="1">
                <a:solidFill>
                  <a:srgbClr val="C00000"/>
                </a:solidFill>
              </a:rPr>
              <a:t>иммуноопосредованные</a:t>
            </a:r>
            <a:r>
              <a:rPr lang="ru-RU" b="1" dirty="0">
                <a:solidFill>
                  <a:srgbClr val="C00000"/>
                </a:solidFill>
              </a:rPr>
              <a:t> заболевания </a:t>
            </a:r>
            <a:r>
              <a:rPr lang="ru-RU" b="1" dirty="0">
                <a:solidFill>
                  <a:srgbClr val="002060"/>
                </a:solidFill>
              </a:rPr>
              <a:t>(хронический гепатит, аутоиммунная гемолитическая анемия, тромбоцитопеническая пурпура)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</p:txBody>
      </p:sp>
    </p:spTree>
    <p:extLst>
      <p:ext uri="{BB962C8B-B14F-4D97-AF65-F5344CB8AC3E}">
        <p14:creationId xmlns:p14="http://schemas.microsoft.com/office/powerpoint/2010/main" val="4038043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ЛНГ в сочетании со </a:t>
            </a:r>
            <a:r>
              <a:rPr lang="ru-RU" sz="3200" b="1" dirty="0" err="1">
                <a:solidFill>
                  <a:srgbClr val="002060"/>
                </a:solidFill>
              </a:rPr>
              <a:t>спленомегалия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317107"/>
              </p:ext>
            </p:extLst>
          </p:nvPr>
        </p:nvGraphicFramePr>
        <p:xfrm>
          <a:off x="457200" y="1052513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Сепсис</a:t>
                      </a:r>
                    </a:p>
                    <a:p>
                      <a:r>
                        <a:rPr lang="ru-RU" dirty="0"/>
                        <a:t>(инфекционный эндокардит)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Наличие первичного очага. Потрясающие ознобы, выраженная потливость, интоксикация,</a:t>
                      </a:r>
                      <a:r>
                        <a:rPr lang="ru-RU" baseline="0" dirty="0"/>
                        <a:t> геморрагический синдром,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ОАК: </a:t>
                      </a:r>
                      <a:r>
                        <a:rPr lang="ru-RU" dirty="0" err="1"/>
                        <a:t>анемия.↑СОЭ</a:t>
                      </a:r>
                      <a:r>
                        <a:rPr lang="ru-RU" dirty="0"/>
                        <a:t>, лейкоцитоз</a:t>
                      </a:r>
                      <a:r>
                        <a:rPr lang="ru-RU" baseline="0" dirty="0"/>
                        <a:t> со сдвигом влево, токсическая зернистость нейтрофилов.</a:t>
                      </a:r>
                    </a:p>
                    <a:p>
                      <a:r>
                        <a:rPr lang="ru-RU" baseline="0" dirty="0"/>
                        <a:t>Получение (+) </a:t>
                      </a:r>
                      <a:r>
                        <a:rPr lang="ru-RU" baseline="0" dirty="0" err="1"/>
                        <a:t>гемокультуры</a:t>
                      </a:r>
                      <a:r>
                        <a:rPr lang="ru-RU" baseline="0" dirty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Абсцесс селезенки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Ознобы, инфаркт селезенки, левосторонний плевральный выпот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УЗИ, КТ, лапароскопия.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064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Лихорадка в сочетании с </a:t>
            </a:r>
            <a:r>
              <a:rPr lang="ru-RU" b="1" dirty="0" err="1">
                <a:solidFill>
                  <a:srgbClr val="002060"/>
                </a:solidFill>
              </a:rPr>
              <a:t>гепатомегалией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брюшной полости, в малом тазу</a:t>
            </a:r>
          </a:p>
          <a:p>
            <a:r>
              <a:rPr lang="ru-RU" b="1" dirty="0">
                <a:solidFill>
                  <a:srgbClr val="C0000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</a:t>
            </a:r>
            <a:r>
              <a:rPr lang="ru-RU" b="1" dirty="0">
                <a:solidFill>
                  <a:srgbClr val="002060"/>
                </a:solidFill>
              </a:rPr>
              <a:t> (солидные и </a:t>
            </a:r>
            <a:r>
              <a:rPr lang="ru-RU" b="1" dirty="0" err="1">
                <a:solidFill>
                  <a:srgbClr val="002060"/>
                </a:solidFill>
              </a:rPr>
              <a:t>гемобластозы</a:t>
            </a:r>
            <a:r>
              <a:rPr lang="ru-RU" b="1" dirty="0">
                <a:solidFill>
                  <a:srgbClr val="002060"/>
                </a:solidFill>
              </a:rPr>
              <a:t> – </a:t>
            </a:r>
            <a:r>
              <a:rPr lang="ru-RU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лимфосаркомы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- (СКВ, УП, РА, височный артериит,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Аллергические реакции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err="1">
                <a:solidFill>
                  <a:srgbClr val="002060"/>
                </a:solidFill>
              </a:rPr>
              <a:t>иммуноопосредованные</a:t>
            </a:r>
            <a:r>
              <a:rPr lang="ru-RU" b="1" dirty="0">
                <a:solidFill>
                  <a:srgbClr val="002060"/>
                </a:solidFill>
              </a:rPr>
              <a:t> заболевания (хронический гепатит, аутоиммунная гемолитическая анемия, тромбоцитопеническая пурпура)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845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44016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ЛНГ в сочетании с </a:t>
            </a:r>
            <a:r>
              <a:rPr lang="ru-RU" sz="3600" b="1" dirty="0" err="1">
                <a:solidFill>
                  <a:srgbClr val="002060"/>
                </a:solidFill>
              </a:rPr>
              <a:t>гепатомегалией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129324"/>
              </p:ext>
            </p:extLst>
          </p:nvPr>
        </p:nvGraphicFramePr>
        <p:xfrm>
          <a:off x="467544" y="739344"/>
          <a:ext cx="8229600" cy="611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3252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979">
                <a:tc>
                  <a:txBody>
                    <a:bodyPr/>
                    <a:lstStyle/>
                    <a:p>
                      <a:r>
                        <a:rPr lang="ru-RU" b="1" dirty="0"/>
                        <a:t>Хронический активный гепатит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Геморрагический синдром, желтуха, увеличение селезенки, нарушение функциональных проб печени.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Вирусные маркеры</a:t>
                      </a:r>
                      <a:r>
                        <a:rPr lang="ru-RU" baseline="0" dirty="0"/>
                        <a:t> гепатита, АСТ, АЛТ, </a:t>
                      </a:r>
                      <a:r>
                        <a:rPr lang="ru-RU" baseline="0" dirty="0" err="1"/>
                        <a:t>гаммаглутамилтранспептидаза</a:t>
                      </a:r>
                      <a:r>
                        <a:rPr lang="ru-RU" baseline="0" dirty="0"/>
                        <a:t>, биопсия печени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819">
                <a:tc>
                  <a:txBody>
                    <a:bodyPr/>
                    <a:lstStyle/>
                    <a:p>
                      <a:r>
                        <a:rPr lang="ru-RU" b="1" dirty="0"/>
                        <a:t>Холангит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ЖКБ, ознобы, преходящая желтуха, увеличение селезенки, лейкоцитоз, рост щелочной фосфатазы и ГГТП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УЗИ, </a:t>
                      </a:r>
                      <a:r>
                        <a:rPr lang="ru-RU" dirty="0" err="1"/>
                        <a:t>холангиография</a:t>
                      </a:r>
                      <a:r>
                        <a:rPr lang="ru-RU" dirty="0"/>
                        <a:t>, посев желчи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663">
                <a:tc>
                  <a:txBody>
                    <a:bodyPr/>
                    <a:lstStyle/>
                    <a:p>
                      <a:r>
                        <a:rPr lang="ru-RU" b="1" dirty="0"/>
                        <a:t>Абсцесс печени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Гектическая</a:t>
                      </a:r>
                      <a:r>
                        <a:rPr lang="ru-RU" dirty="0"/>
                        <a:t> лихорадка, асцит, боли, увеличение печени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Лейкоцитоз, анемия, УЗИ, лапароскопия.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0562">
                <a:tc>
                  <a:txBody>
                    <a:bodyPr/>
                    <a:lstStyle/>
                    <a:p>
                      <a:r>
                        <a:rPr lang="ru-RU" b="1" dirty="0"/>
                        <a:t>Первичный или метастатический рак печени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Твердая, неровная поверхность печени, асцит, похудание. Первичный очаг опухоли.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Поиск первичного очага. УЗИ, КТ, лапароскопия.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2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Лихорадка в сочетании с анемическим синдромом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sz="1800" b="1" dirty="0">
                <a:solidFill>
                  <a:srgbClr val="C00000"/>
                </a:solidFill>
              </a:rPr>
              <a:t>Локальные бактериальные инфекции</a:t>
            </a:r>
            <a:r>
              <a:rPr lang="ru-RU" sz="1800" b="1" dirty="0">
                <a:solidFill>
                  <a:srgbClr val="002060"/>
                </a:solidFill>
              </a:rPr>
              <a:t> – гнойные инфекции мочевых путей, легких, брюшной полости, в малом тазу, абсцессы, остеомиелит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Внутрисосудистые </a:t>
            </a:r>
            <a:r>
              <a:rPr lang="ru-RU" sz="1800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sz="1800" b="1" dirty="0">
                <a:solidFill>
                  <a:srgbClr val="C00000"/>
                </a:solidFill>
              </a:rPr>
              <a:t> инфекции </a:t>
            </a:r>
            <a:r>
              <a:rPr lang="ru-RU" sz="1800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sz="1800" b="1" dirty="0">
                <a:solidFill>
                  <a:srgbClr val="C00000"/>
                </a:solidFill>
              </a:rPr>
              <a:t>Гранулематозные инфекции (</a:t>
            </a:r>
            <a:r>
              <a:rPr lang="ru-RU" sz="1800" b="1" dirty="0">
                <a:solidFill>
                  <a:srgbClr val="002060"/>
                </a:solidFill>
              </a:rPr>
              <a:t>туберкулез)</a:t>
            </a:r>
          </a:p>
          <a:p>
            <a:r>
              <a:rPr lang="ru-RU" sz="1800" b="1" dirty="0">
                <a:solidFill>
                  <a:srgbClr val="C00000"/>
                </a:solidFill>
              </a:rPr>
              <a:t>Специфические инфекции </a:t>
            </a:r>
            <a:r>
              <a:rPr lang="ru-RU" sz="1800" b="1" dirty="0">
                <a:solidFill>
                  <a:srgbClr val="002060"/>
                </a:solidFill>
              </a:rPr>
              <a:t>(вирусный гепатит, кишечные инфекции, ГЛПС)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sz="1800" b="1" dirty="0">
                <a:solidFill>
                  <a:srgbClr val="C00000"/>
                </a:solidFill>
              </a:rPr>
              <a:t>Опухоли</a:t>
            </a:r>
            <a:r>
              <a:rPr lang="ru-RU" sz="1800" b="1" dirty="0">
                <a:solidFill>
                  <a:srgbClr val="002060"/>
                </a:solidFill>
              </a:rPr>
              <a:t> (солидные и </a:t>
            </a:r>
            <a:r>
              <a:rPr lang="ru-RU" sz="1800" b="1" dirty="0" err="1">
                <a:solidFill>
                  <a:srgbClr val="002060"/>
                </a:solidFill>
              </a:rPr>
              <a:t>гемобластозы</a:t>
            </a:r>
            <a:r>
              <a:rPr lang="ru-RU" sz="1800" b="1" dirty="0">
                <a:solidFill>
                  <a:srgbClr val="002060"/>
                </a:solidFill>
              </a:rPr>
              <a:t> – </a:t>
            </a:r>
            <a:r>
              <a:rPr lang="ru-RU" sz="1800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  <a:r>
              <a:rPr lang="ru-RU" sz="1800" b="1" dirty="0" err="1">
                <a:solidFill>
                  <a:srgbClr val="002060"/>
                </a:solidFill>
              </a:rPr>
              <a:t>лимфосаркомы</a:t>
            </a:r>
            <a:r>
              <a:rPr lang="ru-RU" sz="18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СЗСТ- (СКВ, УП, РА, височный артериит, неспецифический </a:t>
            </a:r>
            <a:r>
              <a:rPr lang="ru-RU" sz="1800" b="1" dirty="0" err="1">
                <a:solidFill>
                  <a:srgbClr val="002060"/>
                </a:solidFill>
              </a:rPr>
              <a:t>аортоартериит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  <a:r>
              <a:rPr lang="ru-RU" sz="1800" b="1" dirty="0" err="1">
                <a:solidFill>
                  <a:srgbClr val="002060"/>
                </a:solidFill>
              </a:rPr>
              <a:t>саркоидоз</a:t>
            </a:r>
            <a:r>
              <a:rPr lang="ru-RU" sz="1800" b="1" dirty="0">
                <a:solidFill>
                  <a:srgbClr val="002060"/>
                </a:solidFill>
              </a:rPr>
              <a:t>, др. </a:t>
            </a:r>
            <a:r>
              <a:rPr lang="ru-RU" sz="1800" b="1" dirty="0" err="1">
                <a:solidFill>
                  <a:srgbClr val="002060"/>
                </a:solidFill>
              </a:rPr>
              <a:t>грануломатозы</a:t>
            </a:r>
            <a:r>
              <a:rPr lang="ru-RU" sz="18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1800" b="1" dirty="0">
                <a:solidFill>
                  <a:srgbClr val="C00000"/>
                </a:solidFill>
              </a:rPr>
              <a:t>Аллергические реакции </a:t>
            </a:r>
            <a:r>
              <a:rPr lang="ru-RU" sz="1800" b="1" dirty="0">
                <a:solidFill>
                  <a:srgbClr val="002060"/>
                </a:solidFill>
              </a:rPr>
              <a:t>и </a:t>
            </a:r>
            <a:r>
              <a:rPr lang="ru-RU" sz="1800" b="1" dirty="0" err="1">
                <a:solidFill>
                  <a:srgbClr val="002060"/>
                </a:solidFill>
              </a:rPr>
              <a:t>иммуноопосредованные</a:t>
            </a:r>
            <a:r>
              <a:rPr lang="ru-RU" sz="1800" b="1" dirty="0">
                <a:solidFill>
                  <a:srgbClr val="002060"/>
                </a:solidFill>
              </a:rPr>
              <a:t> заболевания (хронический гепатит, аутоиммунная гемолитическая анемия, тромбоцитопеническая пурпура)</a:t>
            </a:r>
          </a:p>
          <a:p>
            <a:r>
              <a:rPr lang="ru-RU" sz="1800" b="1" dirty="0">
                <a:solidFill>
                  <a:srgbClr val="C00000"/>
                </a:solidFill>
              </a:rPr>
              <a:t>Эндокринопатии </a:t>
            </a:r>
            <a:r>
              <a:rPr lang="ru-RU" sz="1800" b="1" dirty="0">
                <a:solidFill>
                  <a:srgbClr val="002060"/>
                </a:solidFill>
              </a:rPr>
              <a:t>(гипертиреоз, </a:t>
            </a:r>
            <a:r>
              <a:rPr lang="ru-RU" sz="1800" b="1" dirty="0" err="1">
                <a:solidFill>
                  <a:srgbClr val="002060"/>
                </a:solidFill>
              </a:rPr>
              <a:t>тиреоидит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Хосимото</a:t>
            </a:r>
            <a:r>
              <a:rPr lang="ru-RU" sz="18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Психогенная лихорадка и гипертермия </a:t>
            </a:r>
            <a:r>
              <a:rPr lang="ru-RU" sz="1800" b="1" dirty="0" err="1">
                <a:solidFill>
                  <a:srgbClr val="002060"/>
                </a:solidFill>
              </a:rPr>
              <a:t>Мюнхаузена</a:t>
            </a:r>
            <a:r>
              <a:rPr lang="ru-RU" sz="1800" b="1" dirty="0">
                <a:solidFill>
                  <a:srgbClr val="002060"/>
                </a:solidFill>
              </a:rPr>
              <a:t> (истерические, </a:t>
            </a:r>
            <a:r>
              <a:rPr lang="ru-RU" sz="1800" b="1" dirty="0" err="1">
                <a:solidFill>
                  <a:srgbClr val="002060"/>
                </a:solidFill>
              </a:rPr>
              <a:t>симулятивные</a:t>
            </a:r>
            <a:r>
              <a:rPr lang="ru-RU" sz="1800" b="1" dirty="0">
                <a:solidFill>
                  <a:srgbClr val="002060"/>
                </a:solidFill>
              </a:rPr>
              <a:t>)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779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Лихорадка в сочетании с лейкопенией (</a:t>
            </a:r>
            <a:r>
              <a:rPr lang="ru-RU" b="1" dirty="0" err="1">
                <a:solidFill>
                  <a:srgbClr val="002060"/>
                </a:solidFill>
              </a:rPr>
              <a:t>нейтропенией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мочевых путей, легких, брюшной полости, в малом тазу, абсцессы, остеомиелит</a:t>
            </a:r>
          </a:p>
          <a:p>
            <a:r>
              <a:rPr lang="ru-RU" b="1" dirty="0">
                <a:solidFill>
                  <a:srgbClr val="00206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</a:t>
            </a:r>
            <a:r>
              <a:rPr lang="ru-RU" b="1" dirty="0">
                <a:solidFill>
                  <a:srgbClr val="002060"/>
                </a:solidFill>
              </a:rPr>
              <a:t> (инфекционный эндокардит, сепсис</a:t>
            </a:r>
          </a:p>
          <a:p>
            <a:r>
              <a:rPr lang="ru-RU" b="1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(туберкулез)</a:t>
            </a:r>
          </a:p>
          <a:p>
            <a:r>
              <a:rPr lang="ru-RU" b="1" dirty="0">
                <a:solidFill>
                  <a:srgbClr val="C00000"/>
                </a:solidFill>
              </a:rPr>
              <a:t>Специфические инфекции </a:t>
            </a:r>
            <a:r>
              <a:rPr lang="ru-RU" b="1" dirty="0">
                <a:solidFill>
                  <a:srgbClr val="002060"/>
                </a:solidFill>
              </a:rPr>
              <a:t>(вирусный гепатит, кишечные инфекции, ГЛПС)</a:t>
            </a:r>
          </a:p>
          <a:p>
            <a:r>
              <a:rPr lang="ru-RU" b="1" dirty="0">
                <a:solidFill>
                  <a:srgbClr val="002060"/>
                </a:solidFill>
              </a:rPr>
              <a:t>Вирусные респираторные инфекции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СЗСТ-</a:t>
            </a:r>
            <a:r>
              <a:rPr lang="ru-RU" b="1" dirty="0">
                <a:solidFill>
                  <a:srgbClr val="002060"/>
                </a:solidFill>
              </a:rPr>
              <a:t> (СКВ, УП, РА, височный артериит,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Аллергические реакции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err="1">
                <a:solidFill>
                  <a:srgbClr val="002060"/>
                </a:solidFill>
              </a:rPr>
              <a:t>иммуноопосредованные</a:t>
            </a:r>
            <a:r>
              <a:rPr lang="ru-RU" b="1" dirty="0">
                <a:solidFill>
                  <a:srgbClr val="002060"/>
                </a:solidFill>
              </a:rPr>
              <a:t> заболевания (хронический гепатит, лекарственная болезнь, </a:t>
            </a:r>
            <a:r>
              <a:rPr lang="ru-RU" b="1" dirty="0" err="1">
                <a:solidFill>
                  <a:srgbClr val="002060"/>
                </a:solidFill>
              </a:rPr>
              <a:t>гаптеновый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агранулоцитоз</a:t>
            </a:r>
            <a:r>
              <a:rPr lang="ru-RU" b="1" dirty="0">
                <a:solidFill>
                  <a:srgbClr val="002060"/>
                </a:solidFill>
              </a:rPr>
              <a:t>, применение антибиотиков, сульфаниламидов)</a:t>
            </a:r>
          </a:p>
          <a:p>
            <a:r>
              <a:rPr lang="ru-RU" b="1" dirty="0">
                <a:solidFill>
                  <a:srgbClr val="C00000"/>
                </a:solidFill>
              </a:rPr>
              <a:t>Эндокринопатии </a:t>
            </a:r>
            <a:r>
              <a:rPr lang="ru-RU" b="1" dirty="0">
                <a:solidFill>
                  <a:srgbClr val="002060"/>
                </a:solidFill>
              </a:rPr>
              <a:t>(гипертиреоз, </a:t>
            </a:r>
            <a:r>
              <a:rPr lang="ru-RU" b="1" dirty="0" err="1">
                <a:solidFill>
                  <a:srgbClr val="002060"/>
                </a:solidFill>
              </a:rPr>
              <a:t>тиреоидит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Хосимото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Периодическая болезнь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77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ЛИХОРАДКА НЕЯСНОГО ГЕНЕЗА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«… В большинстве случаев  в основе лихорадки неясного генеза лежат хорошо известные врачам заболевания, проявляющиеся преимущественно лихорадочным синдромом, а не редкие или необычные патологические процессы, т.е. другими словами, это обычные заболевания с необычным течением»</a:t>
            </a:r>
          </a:p>
          <a:p>
            <a:pPr>
              <a:buNone/>
            </a:pPr>
            <a:r>
              <a:rPr lang="ru-RU" b="1" i="1" dirty="0">
                <a:solidFill>
                  <a:srgbClr val="002060"/>
                </a:solidFill>
              </a:rPr>
              <a:t>                                                         Л.И. Дворецкий</a:t>
            </a:r>
          </a:p>
        </p:txBody>
      </p:sp>
    </p:spTree>
    <p:extLst>
      <p:ext uri="{BB962C8B-B14F-4D97-AF65-F5344CB8AC3E}">
        <p14:creationId xmlns:p14="http://schemas.microsoft.com/office/powerpoint/2010/main" val="1005019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Лихорадка в сочетании с </a:t>
            </a:r>
            <a:r>
              <a:rPr lang="ru-RU" b="1" dirty="0" err="1">
                <a:solidFill>
                  <a:srgbClr val="002060"/>
                </a:solidFill>
              </a:rPr>
              <a:t>общевоспалительной</a:t>
            </a:r>
            <a:r>
              <a:rPr lang="ru-RU" b="1" dirty="0">
                <a:solidFill>
                  <a:srgbClr val="002060"/>
                </a:solidFill>
              </a:rPr>
              <a:t> реакцией, лейкоцитозом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мочевых путей, легких, брюшной полости, в малом тазу, абсцессы, остеомиелит</a:t>
            </a:r>
          </a:p>
          <a:p>
            <a:r>
              <a:rPr lang="ru-RU" b="1" dirty="0">
                <a:solidFill>
                  <a:srgbClr val="C0000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сифилис, глубокие микозы)</a:t>
            </a:r>
          </a:p>
          <a:p>
            <a:r>
              <a:rPr lang="ru-RU" b="1" dirty="0">
                <a:solidFill>
                  <a:srgbClr val="C00000"/>
                </a:solidFill>
              </a:rPr>
              <a:t>Специфические инфекции </a:t>
            </a:r>
            <a:r>
              <a:rPr lang="ru-RU" b="1" dirty="0">
                <a:solidFill>
                  <a:srgbClr val="002060"/>
                </a:solidFill>
              </a:rPr>
              <a:t>(вирусный гепатит, кишечные инфекции, ГЛПС)</a:t>
            </a:r>
          </a:p>
          <a:p>
            <a:r>
              <a:rPr lang="ru-RU" b="1" dirty="0">
                <a:solidFill>
                  <a:srgbClr val="C00000"/>
                </a:solidFill>
              </a:rPr>
              <a:t>Вирусные</a:t>
            </a:r>
            <a:r>
              <a:rPr lang="ru-RU" b="1" dirty="0">
                <a:solidFill>
                  <a:srgbClr val="002060"/>
                </a:solidFill>
              </a:rPr>
              <a:t> респираторные инфекции</a:t>
            </a:r>
          </a:p>
          <a:p>
            <a:r>
              <a:rPr lang="ru-RU" b="1" dirty="0">
                <a:solidFill>
                  <a:srgbClr val="C00000"/>
                </a:solidFill>
              </a:rPr>
              <a:t>Паразитарные </a:t>
            </a:r>
            <a:r>
              <a:rPr lang="ru-RU" b="1" dirty="0">
                <a:solidFill>
                  <a:srgbClr val="002060"/>
                </a:solidFill>
              </a:rPr>
              <a:t>болезни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</a:t>
            </a:r>
            <a:r>
              <a:rPr lang="ru-RU" b="1" dirty="0">
                <a:solidFill>
                  <a:srgbClr val="002060"/>
                </a:solidFill>
              </a:rPr>
              <a:t> – солидные, </a:t>
            </a:r>
            <a:r>
              <a:rPr lang="ru-RU" b="1" dirty="0" err="1">
                <a:solidFill>
                  <a:srgbClr val="002060"/>
                </a:solidFill>
              </a:rPr>
              <a:t>гемобластозы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- (СКВ, УП, РА, височный артериит,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Аллергические реакции и </a:t>
            </a:r>
            <a:r>
              <a:rPr lang="ru-RU" b="1" dirty="0" err="1">
                <a:solidFill>
                  <a:srgbClr val="C00000"/>
                </a:solidFill>
              </a:rPr>
              <a:t>иммуноопосредованные</a:t>
            </a:r>
            <a:r>
              <a:rPr lang="ru-RU" b="1" dirty="0">
                <a:solidFill>
                  <a:srgbClr val="C00000"/>
                </a:solidFill>
              </a:rPr>
              <a:t> заболевания </a:t>
            </a:r>
            <a:r>
              <a:rPr lang="ru-RU" b="1" dirty="0">
                <a:solidFill>
                  <a:srgbClr val="002060"/>
                </a:solidFill>
              </a:rPr>
              <a:t>(хронический гепатит, лекарственная болезнь, </a:t>
            </a:r>
            <a:r>
              <a:rPr lang="ru-RU" b="1" dirty="0" err="1">
                <a:solidFill>
                  <a:srgbClr val="002060"/>
                </a:solidFill>
              </a:rPr>
              <a:t>гаптеновый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агранулоцитоз</a:t>
            </a:r>
            <a:r>
              <a:rPr lang="ru-RU" b="1" dirty="0">
                <a:solidFill>
                  <a:srgbClr val="002060"/>
                </a:solidFill>
              </a:rPr>
              <a:t>, применение антибиотиков, сульфаниламидов, аутоиммунная гемолитическая анемия, тромбоцитопеническая пурпура, НЯК, болезнь Крона)</a:t>
            </a:r>
          </a:p>
          <a:p>
            <a:r>
              <a:rPr lang="ru-RU" b="1" dirty="0">
                <a:solidFill>
                  <a:srgbClr val="C00000"/>
                </a:solidFill>
              </a:rPr>
              <a:t>Эндокринопатии</a:t>
            </a:r>
            <a:r>
              <a:rPr lang="ru-RU" b="1" dirty="0">
                <a:solidFill>
                  <a:srgbClr val="002060"/>
                </a:solidFill>
              </a:rPr>
              <a:t> (гипертиреоз, </a:t>
            </a:r>
            <a:r>
              <a:rPr lang="ru-RU" b="1" dirty="0" err="1">
                <a:solidFill>
                  <a:srgbClr val="002060"/>
                </a:solidFill>
              </a:rPr>
              <a:t>тиреоидит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Хосимото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феохромоцитома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Лихорадка при деструкции тканей и цитолизе (расслаивающая аневризма аорты, инфаркт миокарда, ТЭЛА</a:t>
            </a:r>
          </a:p>
          <a:p>
            <a:r>
              <a:rPr lang="ru-RU" b="1" dirty="0">
                <a:solidFill>
                  <a:srgbClr val="C00000"/>
                </a:solidFill>
              </a:rPr>
              <a:t>Болевая лихорадка </a:t>
            </a:r>
            <a:r>
              <a:rPr lang="ru-RU" b="1" dirty="0">
                <a:solidFill>
                  <a:srgbClr val="002060"/>
                </a:solidFill>
              </a:rPr>
              <a:t>при ЖКБ, МКБ колике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6027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ЛНГ в сочетании с анемией, лейкопенией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560942"/>
              </p:ext>
            </p:extLst>
          </p:nvPr>
        </p:nvGraphicFramePr>
        <p:xfrm>
          <a:off x="251520" y="620689"/>
          <a:ext cx="8373615" cy="5990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1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66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234">
                <a:tc>
                  <a:txBody>
                    <a:bodyPr/>
                    <a:lstStyle/>
                    <a:p>
                      <a:r>
                        <a:rPr lang="ru-RU" sz="1600" dirty="0" err="1"/>
                        <a:t>Апластическая</a:t>
                      </a:r>
                      <a:r>
                        <a:rPr lang="ru-RU" sz="1600" dirty="0"/>
                        <a:t> анемия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Язвенно-некротические поражения слизистых, геморрагический синдром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Лейкопения, </a:t>
                      </a:r>
                      <a:r>
                        <a:rPr lang="ru-RU" sz="1600" dirty="0" err="1"/>
                        <a:t>нейтропения</a:t>
                      </a:r>
                      <a:r>
                        <a:rPr lang="ru-RU" sz="1600" dirty="0"/>
                        <a:t>, тромбоцитопения.</a:t>
                      </a:r>
                    </a:p>
                    <a:p>
                      <a:r>
                        <a:rPr lang="ru-RU" sz="1600" dirty="0"/>
                        <a:t>Пункция костного мозга.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6554">
                <a:tc>
                  <a:txBody>
                    <a:bodyPr/>
                    <a:lstStyle/>
                    <a:p>
                      <a:r>
                        <a:rPr lang="ru-RU" sz="1600" dirty="0"/>
                        <a:t>Аутоиммунная гемолитическая анемия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Желтушность кожи и слизистых,  увеличение печени и селезенки, темная моча,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ОАК: лейкоцитоз, ↑СОЭ,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↑ уробилин мочи, ↑непрямой билирубин,(+)</a:t>
                      </a:r>
                      <a:r>
                        <a:rPr lang="ru-RU" sz="1600" baseline="0" dirty="0"/>
                        <a:t> проба </a:t>
                      </a:r>
                      <a:r>
                        <a:rPr lang="ru-RU" sz="1600" baseline="0" dirty="0" err="1"/>
                        <a:t>Кумбса</a:t>
                      </a:r>
                      <a:r>
                        <a:rPr lang="ru-RU" sz="1600" baseline="0" dirty="0"/>
                        <a:t>, пункция костного мозга (увеличение </a:t>
                      </a:r>
                      <a:r>
                        <a:rPr lang="ru-RU" sz="1600" baseline="0" dirty="0" err="1"/>
                        <a:t>эритробластного</a:t>
                      </a:r>
                      <a:r>
                        <a:rPr lang="ru-RU" sz="1600" baseline="0" dirty="0"/>
                        <a:t> ростка).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0327">
                <a:tc>
                  <a:txBody>
                    <a:bodyPr/>
                    <a:lstStyle/>
                    <a:p>
                      <a:r>
                        <a:rPr lang="ru-RU" sz="1600" dirty="0"/>
                        <a:t>В12-дефицитная анемия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Атрофический гастрит, резекция желудка,</a:t>
                      </a:r>
                      <a:r>
                        <a:rPr lang="ru-RU" sz="1600" baseline="0" dirty="0"/>
                        <a:t> кишечника, рак желудка, неврологические расстройства (нарушения чувствительности, атаксия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Макроцитарная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мегалобластная</a:t>
                      </a:r>
                      <a:r>
                        <a:rPr lang="ru-RU" sz="1600" dirty="0"/>
                        <a:t> </a:t>
                      </a:r>
                      <a:r>
                        <a:rPr lang="ru-RU" sz="1600" dirty="0" err="1"/>
                        <a:t>гиперхромная</a:t>
                      </a:r>
                      <a:r>
                        <a:rPr lang="ru-RU" sz="1600" dirty="0"/>
                        <a:t> анемия, кольца </a:t>
                      </a:r>
                      <a:r>
                        <a:rPr lang="ru-RU" sz="1600" dirty="0" err="1"/>
                        <a:t>Кебота</a:t>
                      </a:r>
                      <a:r>
                        <a:rPr lang="ru-RU" sz="1600" dirty="0"/>
                        <a:t>, тельца </a:t>
                      </a:r>
                      <a:r>
                        <a:rPr lang="ru-RU" sz="1600" dirty="0" err="1"/>
                        <a:t>Жолли</a:t>
                      </a:r>
                      <a:r>
                        <a:rPr lang="ru-RU" sz="1600" dirty="0"/>
                        <a:t>,</a:t>
                      </a:r>
                    </a:p>
                    <a:p>
                      <a:r>
                        <a:rPr lang="ru-RU" sz="1600" dirty="0"/>
                        <a:t>Пункция</a:t>
                      </a:r>
                      <a:r>
                        <a:rPr lang="ru-RU" sz="1600" baseline="0" dirty="0"/>
                        <a:t> костного мозга (</a:t>
                      </a:r>
                      <a:r>
                        <a:rPr lang="ru-RU" sz="1600" baseline="0" dirty="0" err="1"/>
                        <a:t>мегалобластный</a:t>
                      </a:r>
                      <a:r>
                        <a:rPr lang="ru-RU" sz="1600" baseline="0" dirty="0"/>
                        <a:t> тип кроветворения).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8848">
                <a:tc>
                  <a:txBody>
                    <a:bodyPr/>
                    <a:lstStyle/>
                    <a:p>
                      <a:r>
                        <a:rPr lang="ru-RU" sz="1400" dirty="0"/>
                        <a:t>Сепсис</a:t>
                      </a:r>
                    </a:p>
                    <a:p>
                      <a:r>
                        <a:rPr lang="ru-RU" sz="1400" dirty="0"/>
                        <a:t>(инфекционный эндокардит)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Наличие первичного очага. Потрясающие ознобы, выраженная потливость, интоксикация,</a:t>
                      </a:r>
                      <a:r>
                        <a:rPr lang="ru-RU" sz="1400" baseline="0" dirty="0"/>
                        <a:t> геморрагический синдром,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ОАК: </a:t>
                      </a:r>
                      <a:r>
                        <a:rPr lang="ru-RU" sz="1400" dirty="0" err="1"/>
                        <a:t>анемия.↑СОЭ</a:t>
                      </a:r>
                      <a:r>
                        <a:rPr lang="ru-RU" sz="1400" dirty="0"/>
                        <a:t>, лейкоцитоз</a:t>
                      </a:r>
                      <a:r>
                        <a:rPr lang="ru-RU" sz="1400" baseline="0" dirty="0"/>
                        <a:t> со сдвигом влево, токсическая зернистость нейтрофилов.</a:t>
                      </a:r>
                    </a:p>
                    <a:p>
                      <a:r>
                        <a:rPr lang="ru-RU" sz="1400" baseline="0" dirty="0"/>
                        <a:t>Получение (+) </a:t>
                      </a:r>
                      <a:r>
                        <a:rPr lang="ru-RU" sz="1400" baseline="0" dirty="0" err="1"/>
                        <a:t>гемокультуры</a:t>
                      </a:r>
                      <a:r>
                        <a:rPr lang="ru-RU" sz="1400" baseline="0" dirty="0"/>
                        <a:t>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060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Лихорадка в сочетании с признаками поражения легких, плевры , средостения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 легких</a:t>
            </a:r>
          </a:p>
          <a:p>
            <a:r>
              <a:rPr lang="ru-RU" b="1" dirty="0">
                <a:solidFill>
                  <a:srgbClr val="00206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сифилис, глубокие микозы)</a:t>
            </a:r>
          </a:p>
          <a:p>
            <a:r>
              <a:rPr lang="ru-RU" b="1" dirty="0">
                <a:solidFill>
                  <a:srgbClr val="002060"/>
                </a:solidFill>
              </a:rPr>
              <a:t>Вирусные респираторные инфекции</a:t>
            </a:r>
          </a:p>
          <a:p>
            <a:r>
              <a:rPr lang="ru-RU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</a:t>
            </a:r>
            <a:r>
              <a:rPr lang="ru-RU" b="1" dirty="0">
                <a:solidFill>
                  <a:srgbClr val="002060"/>
                </a:solidFill>
              </a:rPr>
              <a:t> – солидные рак легкого, </a:t>
            </a:r>
            <a:r>
              <a:rPr lang="ru-RU" b="1" dirty="0" err="1">
                <a:solidFill>
                  <a:srgbClr val="002060"/>
                </a:solidFill>
              </a:rPr>
              <a:t>гемобластозы-лимфогрануломатоз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лимфосаркомы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СЗСТ-</a:t>
            </a:r>
            <a:r>
              <a:rPr lang="ru-RU" b="1" dirty="0">
                <a:solidFill>
                  <a:srgbClr val="002060"/>
                </a:solidFill>
              </a:rPr>
              <a:t> (СКВ, УП, РА,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Периодическая болезнь</a:t>
            </a:r>
          </a:p>
          <a:p>
            <a:r>
              <a:rPr lang="ru-RU" b="1" dirty="0">
                <a:solidFill>
                  <a:srgbClr val="C00000"/>
                </a:solidFill>
              </a:rPr>
              <a:t>Эндокринопатии </a:t>
            </a:r>
            <a:r>
              <a:rPr lang="ru-RU" b="1" dirty="0">
                <a:solidFill>
                  <a:srgbClr val="002060"/>
                </a:solidFill>
              </a:rPr>
              <a:t>( </a:t>
            </a:r>
            <a:r>
              <a:rPr lang="ru-RU" b="1" dirty="0" err="1">
                <a:solidFill>
                  <a:srgbClr val="002060"/>
                </a:solidFill>
              </a:rPr>
              <a:t>тиреоидит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Хосимото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при </a:t>
            </a:r>
            <a:r>
              <a:rPr lang="ru-RU" b="1" dirty="0">
                <a:solidFill>
                  <a:srgbClr val="C00000"/>
                </a:solidFill>
              </a:rPr>
              <a:t>деструкции тканей и цитолизе (</a:t>
            </a:r>
            <a:r>
              <a:rPr lang="ru-RU" b="1" dirty="0">
                <a:solidFill>
                  <a:srgbClr val="002060"/>
                </a:solidFill>
              </a:rPr>
              <a:t>расслаивающая аневризма аорты, инфаркт миокарда, ТЭЛА)</a:t>
            </a:r>
          </a:p>
          <a:p>
            <a:r>
              <a:rPr lang="ru-RU" b="1" dirty="0">
                <a:solidFill>
                  <a:srgbClr val="C00000"/>
                </a:solidFill>
              </a:rPr>
              <a:t>Психогенная лихорадка </a:t>
            </a:r>
            <a:r>
              <a:rPr lang="ru-RU" b="1" dirty="0">
                <a:solidFill>
                  <a:srgbClr val="002060"/>
                </a:solidFill>
              </a:rPr>
              <a:t>(невроз, гипертермия эмоционального напряжения, истерическая, </a:t>
            </a:r>
            <a:r>
              <a:rPr lang="ru-RU" b="1" dirty="0" err="1">
                <a:solidFill>
                  <a:srgbClr val="002060"/>
                </a:solidFill>
              </a:rPr>
              <a:t>симулятивная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3624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5212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ЛНГ+ поражение легких, плевры, средостения (1)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092348"/>
              </p:ext>
            </p:extLst>
          </p:nvPr>
        </p:nvGraphicFramePr>
        <p:xfrm>
          <a:off x="467544" y="548680"/>
          <a:ext cx="8229600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Пневмония (</a:t>
                      </a:r>
                      <a:r>
                        <a:rPr lang="ru-RU" dirty="0" err="1"/>
                        <a:t>микоплазменная</a:t>
                      </a:r>
                      <a:r>
                        <a:rPr lang="ru-RU" dirty="0"/>
                        <a:t>,</a:t>
                      </a:r>
                      <a:r>
                        <a:rPr lang="ru-RU" baseline="0" dirty="0"/>
                        <a:t> </a:t>
                      </a:r>
                      <a:r>
                        <a:rPr lang="ru-RU" baseline="0" dirty="0" err="1"/>
                        <a:t>легионелезная</a:t>
                      </a:r>
                      <a:r>
                        <a:rPr lang="ru-RU" baseline="0" dirty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Устойчивость к пенициллинам, цефалоспоринам, положительный эффект от </a:t>
                      </a:r>
                      <a:r>
                        <a:rPr lang="ru-RU" dirty="0" err="1"/>
                        <a:t>макролидов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Р-графия легких в динамике, бактериологические и серологические исследования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Туберкулез легких (милиарный)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Течение (вспышка-ремиссия), эффект от </a:t>
                      </a:r>
                      <a:r>
                        <a:rPr lang="ru-RU" dirty="0" err="1"/>
                        <a:t>туберкулостатиков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Рентгенологические симптомы, (+) туберкулиновые пробы, (+)</a:t>
                      </a:r>
                      <a:r>
                        <a:rPr lang="ru-RU" baseline="0" dirty="0"/>
                        <a:t> бациллы Коха(БК) в мокроте и смывах из бронхов.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Абсцесс легких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Резистентность к лечению АБ, после прорыва появление большого количества гнойной мокроты, интоксикация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ОАК: анемия, лейкоцитоз,</a:t>
                      </a:r>
                    </a:p>
                    <a:p>
                      <a:r>
                        <a:rPr lang="ru-RU" dirty="0"/>
                        <a:t>Р-графия (инфильтрат с плотным ядром.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Плеврит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Резистентность к АБ, сухой кашель, боли, шум трения плевры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Пункция плевры, Р-графия,</a:t>
                      </a:r>
                      <a:r>
                        <a:rPr lang="ru-RU" baseline="0" dirty="0"/>
                        <a:t> КТ, торакоскопия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Бронхоэктатическая болезнь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Ознобы, много мокроты, кровохарканье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Р-графия, КТ, бронхоскопия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73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ЛНГ+ поражение легких, плевры, средостения (2)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256955"/>
              </p:ext>
            </p:extLst>
          </p:nvPr>
        </p:nvGraphicFramePr>
        <p:xfrm>
          <a:off x="457200" y="1052513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критерии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Бронхогенный</a:t>
                      </a:r>
                      <a:r>
                        <a:rPr lang="ru-RU" dirty="0"/>
                        <a:t> рак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Лихорадка связана со вторичной инфекцией, упорный сухой кашель,</a:t>
                      </a:r>
                      <a:r>
                        <a:rPr lang="ru-RU" baseline="0" dirty="0"/>
                        <a:t> похудание, кровохарканье, боль в грудной клетке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Атипичные клетки в мокроте, Р-графия, томография, КТ, бронхоскопия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Синдром </a:t>
                      </a:r>
                      <a:r>
                        <a:rPr lang="ru-RU" dirty="0" err="1"/>
                        <a:t>Гудпасчера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Геморрагическая пневмония, лихорадка, кровохарканье, одышка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ОАК: анемия, лейкоцитоз, </a:t>
                      </a:r>
                    </a:p>
                    <a:p>
                      <a:r>
                        <a:rPr lang="ru-RU" dirty="0"/>
                        <a:t>Р-графия легких (очаговые, сливные тени), гематурия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ТЭЛА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Наличие факторов риска (перенесенные операции, длительный постельный режим, тромбофлебиты вен голени, боль, одышка, лихорадка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Р-графия, сканирование легких, КТ, ЭКГ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Гранулематоз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Вегенера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Язвеннонекротические</a:t>
                      </a:r>
                      <a:r>
                        <a:rPr lang="ru-RU" dirty="0"/>
                        <a:t> поражения глотки, поражение трахеи, бронхов, почек, </a:t>
                      </a:r>
                      <a:r>
                        <a:rPr lang="ru-RU" dirty="0" err="1"/>
                        <a:t>пульмонит</a:t>
                      </a:r>
                      <a:r>
                        <a:rPr lang="ru-RU" dirty="0"/>
                        <a:t>, лихорадка устойчивая к АБ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Р-графия легких, биопсия пораженных тканей, ОАМ.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6750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Лихорадка с признаками поражения  сердечно-сосудистой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</a:t>
            </a:r>
            <a:r>
              <a:rPr lang="ru-RU" b="1" dirty="0">
                <a:solidFill>
                  <a:srgbClr val="002060"/>
                </a:solidFill>
              </a:rPr>
              <a:t> – гнойные инфекции  мочевых путей, легких, </a:t>
            </a:r>
            <a:r>
              <a:rPr lang="ru-RU" b="1" dirty="0" err="1">
                <a:solidFill>
                  <a:srgbClr val="002060"/>
                </a:solidFill>
              </a:rPr>
              <a:t>вбрюшной</a:t>
            </a:r>
            <a:r>
              <a:rPr lang="ru-RU" b="1" dirty="0">
                <a:solidFill>
                  <a:srgbClr val="002060"/>
                </a:solidFill>
              </a:rPr>
              <a:t> полости, в малом тазу,  абсцессы различно локализаций, остеомиелит</a:t>
            </a:r>
          </a:p>
          <a:p>
            <a:r>
              <a:rPr lang="ru-RU" b="1" dirty="0">
                <a:solidFill>
                  <a:srgbClr val="00206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сифилис, глубокие микозы)</a:t>
            </a:r>
          </a:p>
          <a:p>
            <a:r>
              <a:rPr lang="ru-RU" b="1" dirty="0">
                <a:solidFill>
                  <a:srgbClr val="002060"/>
                </a:solidFill>
              </a:rPr>
              <a:t>Специфические инфекционные болезни – </a:t>
            </a:r>
            <a:r>
              <a:rPr lang="ru-RU" b="1" dirty="0">
                <a:solidFill>
                  <a:srgbClr val="C00000"/>
                </a:solidFill>
              </a:rPr>
              <a:t>геморрагические лихорадки</a:t>
            </a:r>
          </a:p>
          <a:p>
            <a:r>
              <a:rPr lang="ru-RU" b="1" dirty="0">
                <a:solidFill>
                  <a:srgbClr val="002060"/>
                </a:solidFill>
              </a:rPr>
              <a:t>Вирусные респираторные инфекции</a:t>
            </a:r>
          </a:p>
          <a:p>
            <a:r>
              <a:rPr lang="ru-RU" b="1" dirty="0">
                <a:solidFill>
                  <a:srgbClr val="002060"/>
                </a:solidFill>
              </a:rPr>
              <a:t>Паразитарные болезни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 </a:t>
            </a:r>
            <a:r>
              <a:rPr lang="ru-RU" b="1" dirty="0">
                <a:solidFill>
                  <a:srgbClr val="002060"/>
                </a:solidFill>
              </a:rPr>
              <a:t>– солидные рак легкого, </a:t>
            </a:r>
            <a:r>
              <a:rPr lang="ru-RU" b="1" dirty="0" err="1">
                <a:solidFill>
                  <a:srgbClr val="002060"/>
                </a:solidFill>
              </a:rPr>
              <a:t>гемобластозы-лимфогрануломатоз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лимфосаркомы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- (СКВ, УП, РА,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Периодическая болезнь</a:t>
            </a:r>
          </a:p>
          <a:p>
            <a:r>
              <a:rPr lang="ru-RU" b="1" dirty="0">
                <a:solidFill>
                  <a:srgbClr val="C00000"/>
                </a:solidFill>
              </a:rPr>
              <a:t>Эндокринопатии</a:t>
            </a:r>
            <a:r>
              <a:rPr lang="ru-RU" b="1" dirty="0">
                <a:solidFill>
                  <a:srgbClr val="002060"/>
                </a:solidFill>
              </a:rPr>
              <a:t> ( </a:t>
            </a:r>
            <a:r>
              <a:rPr lang="ru-RU" b="1" dirty="0" err="1">
                <a:solidFill>
                  <a:srgbClr val="002060"/>
                </a:solidFill>
              </a:rPr>
              <a:t>гипертиреоз,тиреоидит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Хосимото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феохромоцитома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при деструкции тканей и цитолизе (расслаивающая аневризма аорты, инфаркт миокарда, ТЭЛА)</a:t>
            </a:r>
          </a:p>
          <a:p>
            <a:r>
              <a:rPr lang="ru-RU" b="1" dirty="0">
                <a:solidFill>
                  <a:srgbClr val="C00000"/>
                </a:solidFill>
              </a:rPr>
              <a:t>Вегетативно-обусловленная лихорадка</a:t>
            </a:r>
          </a:p>
          <a:p>
            <a:r>
              <a:rPr lang="ru-RU" b="1" dirty="0">
                <a:solidFill>
                  <a:srgbClr val="002060"/>
                </a:solidFill>
              </a:rPr>
              <a:t>Лекарственная неаллергическая лихорадка при введении кофеина, эфедрина, </a:t>
            </a:r>
            <a:r>
              <a:rPr lang="ru-RU" b="1" dirty="0" err="1">
                <a:solidFill>
                  <a:srgbClr val="002060"/>
                </a:solidFill>
              </a:rPr>
              <a:t>дифенина</a:t>
            </a:r>
            <a:r>
              <a:rPr lang="ru-RU" b="1" dirty="0">
                <a:solidFill>
                  <a:srgbClr val="002060"/>
                </a:solidFill>
              </a:rPr>
              <a:t>, метиленового синего)</a:t>
            </a:r>
          </a:p>
          <a:p>
            <a:r>
              <a:rPr lang="ru-RU" b="1" dirty="0" err="1">
                <a:solidFill>
                  <a:srgbClr val="C00000"/>
                </a:solidFill>
              </a:rPr>
              <a:t>Энцефалопатическая</a:t>
            </a:r>
            <a:r>
              <a:rPr lang="ru-RU" b="1" dirty="0">
                <a:solidFill>
                  <a:srgbClr val="C00000"/>
                </a:solidFill>
              </a:rPr>
              <a:t>  (</a:t>
            </a:r>
            <a:r>
              <a:rPr lang="ru-RU" b="1" dirty="0">
                <a:solidFill>
                  <a:srgbClr val="002060"/>
                </a:solidFill>
              </a:rPr>
              <a:t>дефекты развития, травматические или опухолевые поражения мозга)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988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ЛНГ и поражение сердечно-сосудистой системы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605793"/>
              </p:ext>
            </p:extLst>
          </p:nvPr>
        </p:nvGraphicFramePr>
        <p:xfrm>
          <a:off x="539552" y="620688"/>
          <a:ext cx="8229600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симптомы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Инфекционный эндокардит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анамнезе – пороки сердца, потрясающие ознобы, ↑селезенки,</a:t>
                      </a:r>
                      <a:r>
                        <a:rPr lang="ru-RU" baseline="0" dirty="0"/>
                        <a:t> </a:t>
                      </a:r>
                      <a:r>
                        <a:rPr lang="ru-RU" baseline="0" dirty="0" err="1"/>
                        <a:t>тромбоэмболическе</a:t>
                      </a:r>
                      <a:r>
                        <a:rPr lang="ru-RU" baseline="0" dirty="0"/>
                        <a:t> осложнения, узелки </a:t>
                      </a:r>
                      <a:r>
                        <a:rPr lang="ru-RU" baseline="0" dirty="0" err="1"/>
                        <a:t>Ослера</a:t>
                      </a:r>
                      <a:r>
                        <a:rPr lang="ru-RU" baseline="0" dirty="0"/>
                        <a:t>, пятна Лукина и </a:t>
                      </a:r>
                      <a:r>
                        <a:rPr lang="ru-RU" baseline="0" dirty="0" err="1"/>
                        <a:t>Дженуэя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ОАК: анемия, кровь на </a:t>
                      </a:r>
                      <a:r>
                        <a:rPr lang="ru-RU" dirty="0" err="1"/>
                        <a:t>гемокультуру</a:t>
                      </a:r>
                      <a:r>
                        <a:rPr lang="ru-RU" dirty="0"/>
                        <a:t>,</a:t>
                      </a:r>
                    </a:p>
                    <a:p>
                      <a:r>
                        <a:rPr lang="ru-RU" dirty="0" err="1"/>
                        <a:t>ЭхоКГ</a:t>
                      </a:r>
                      <a:r>
                        <a:rPr lang="ru-RU" dirty="0"/>
                        <a:t> (наличие вегетаций на клапанах и формирующиеся пороки сердца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Неспецифический </a:t>
                      </a:r>
                      <a:r>
                        <a:rPr lang="ru-RU" dirty="0" err="1"/>
                        <a:t>аортоартериит</a:t>
                      </a:r>
                      <a:r>
                        <a:rPr lang="ru-RU" dirty="0"/>
                        <a:t> (болезнь </a:t>
                      </a:r>
                      <a:r>
                        <a:rPr lang="ru-RU" dirty="0" err="1"/>
                        <a:t>Такаясу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Молодой возраст, нет пульс а</a:t>
                      </a:r>
                      <a:r>
                        <a:rPr lang="ru-RU" baseline="0" dirty="0"/>
                        <a:t> на пораженных артериях, ↑АД, снижение зрения, перемежающая хромота, систолический шум в области над- и подключичной артериях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Допплерография, ангиография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Височный артериит (болезнь </a:t>
                      </a:r>
                      <a:r>
                        <a:rPr lang="ru-RU" dirty="0" err="1"/>
                        <a:t>Хортона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Возраст старше 50 лет, головные боли, боли в челюсти, языке, изменения височной артерии, припухлость и болезненность узелков в височно-теменной области, болезненность волосистой</a:t>
                      </a:r>
                      <a:r>
                        <a:rPr lang="ru-RU" baseline="0" dirty="0"/>
                        <a:t> части головы, нарушения зрения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Допплерография, ангиография, биопсия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9861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Лихорадка в сочетании с мочевым синдромом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 мочевых путей, легких, в брюшной полости, в малом тазу,</a:t>
            </a:r>
          </a:p>
          <a:p>
            <a:r>
              <a:rPr lang="ru-RU" b="1" dirty="0">
                <a:solidFill>
                  <a:srgbClr val="00206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сифилис, глубокие микозы)</a:t>
            </a:r>
          </a:p>
          <a:p>
            <a:r>
              <a:rPr lang="ru-RU" b="1" dirty="0">
                <a:solidFill>
                  <a:srgbClr val="002060"/>
                </a:solidFill>
              </a:rPr>
              <a:t>Специфические инфекционные болезни – </a:t>
            </a:r>
            <a:r>
              <a:rPr lang="ru-RU" b="1" dirty="0">
                <a:solidFill>
                  <a:srgbClr val="C00000"/>
                </a:solidFill>
              </a:rPr>
              <a:t>геморрагические лихорадки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</a:t>
            </a:r>
            <a:r>
              <a:rPr lang="ru-RU" b="1" dirty="0">
                <a:solidFill>
                  <a:srgbClr val="002060"/>
                </a:solidFill>
              </a:rPr>
              <a:t> – солидные рак  почки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- (СКВ, УП, РА,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002060"/>
                </a:solidFill>
              </a:rPr>
              <a:t>Периодическая болезнь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при </a:t>
            </a:r>
            <a:r>
              <a:rPr lang="ru-RU" b="1" dirty="0">
                <a:solidFill>
                  <a:srgbClr val="C00000"/>
                </a:solidFill>
              </a:rPr>
              <a:t>деструкции тканей и цитолизе </a:t>
            </a:r>
            <a:r>
              <a:rPr lang="ru-RU" b="1" dirty="0">
                <a:solidFill>
                  <a:srgbClr val="002060"/>
                </a:solidFill>
              </a:rPr>
              <a:t>(расслаивающая аневризма аорты, инфаркт миокарда, ТЭЛА)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Аллергические реакции </a:t>
            </a:r>
            <a:r>
              <a:rPr lang="ru-RU" b="1" dirty="0">
                <a:solidFill>
                  <a:srgbClr val="002060"/>
                </a:solidFill>
              </a:rPr>
              <a:t>на лекарства, аутоиммунная гемолитическая анемия</a:t>
            </a:r>
          </a:p>
          <a:p>
            <a:r>
              <a:rPr lang="ru-RU" b="1" dirty="0">
                <a:solidFill>
                  <a:srgbClr val="002060"/>
                </a:solidFill>
              </a:rPr>
              <a:t>Болевая лихорадка с ЖКБ и МКБ коликой</a:t>
            </a: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0362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ЛНГ + мочевой синдром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58687"/>
              </p:ext>
            </p:extLst>
          </p:nvPr>
        </p:nvGraphicFramePr>
        <p:xfrm>
          <a:off x="457200" y="1600200"/>
          <a:ext cx="8229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симптомы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Острый и обострение хронического пиелонефрита, абсцесс почек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Ознобы, боли в пояснице, дизурия, гипертония. Часто в анамнезе –МКБ, аденома простаты, СД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ОАК: анемия, </a:t>
                      </a:r>
                      <a:r>
                        <a:rPr lang="ru-RU" dirty="0" err="1"/>
                        <a:t>лейкоцитоз,↑СОЭ</a:t>
                      </a:r>
                      <a:r>
                        <a:rPr lang="ru-RU" dirty="0"/>
                        <a:t>,</a:t>
                      </a:r>
                    </a:p>
                    <a:p>
                      <a:r>
                        <a:rPr lang="ru-RU" dirty="0"/>
                        <a:t>Проба по Нечипоренко, бактериологическое исследование мочи, активные лейкоциты, Р-графия, УЗИ почек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Туберкулез почек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Туберкулез в анамнезе, (+) туберкулиновые пробы, анурия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ОАК:</a:t>
                      </a:r>
                      <a:r>
                        <a:rPr lang="ru-RU" baseline="0" dirty="0"/>
                        <a:t> анемия, БК (+) в моче, УЗИ, Р-графия почек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Гипернефрома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Беспричинная лихорадка. Похудание, гематурия, боль, гипертония.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Р-графия, УЗИ, КТ почек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2815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Лихорадка в сочетании с признаками нарушения органов брюшной полости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Инвазии:</a:t>
            </a:r>
          </a:p>
          <a:p>
            <a:r>
              <a:rPr lang="ru-RU" b="1" dirty="0">
                <a:solidFill>
                  <a:srgbClr val="C0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 мочевых путей,  в брюшной полости, в малом тазу, абсцессы</a:t>
            </a:r>
          </a:p>
          <a:p>
            <a:r>
              <a:rPr lang="ru-RU" b="1" dirty="0">
                <a:solidFill>
                  <a:srgbClr val="C00000"/>
                </a:solidFill>
              </a:rPr>
              <a:t>Внутрисосудистые </a:t>
            </a:r>
            <a:r>
              <a:rPr lang="ru-RU" b="1" dirty="0" err="1">
                <a:solidFill>
                  <a:srgbClr val="C00000"/>
                </a:solidFill>
              </a:rPr>
              <a:t>генерализованные</a:t>
            </a:r>
            <a:r>
              <a:rPr lang="ru-RU" b="1" dirty="0">
                <a:solidFill>
                  <a:srgbClr val="C0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C00000"/>
                </a:solidFill>
              </a:rPr>
              <a:t>Специфические инфекционные болезни </a:t>
            </a:r>
            <a:r>
              <a:rPr lang="ru-RU" b="1" dirty="0">
                <a:solidFill>
                  <a:srgbClr val="002060"/>
                </a:solidFill>
              </a:rPr>
              <a:t>– вирусный гепатит, кишечные инфекции</a:t>
            </a:r>
          </a:p>
          <a:p>
            <a:r>
              <a:rPr lang="ru-RU" b="1" dirty="0">
                <a:solidFill>
                  <a:srgbClr val="C00000"/>
                </a:solidFill>
              </a:rPr>
              <a:t>Опухоли </a:t>
            </a:r>
            <a:r>
              <a:rPr lang="ru-RU" b="1" dirty="0">
                <a:solidFill>
                  <a:srgbClr val="002060"/>
                </a:solidFill>
              </a:rPr>
              <a:t>– солидные рак печени, толстой кишки, желудка и др.</a:t>
            </a:r>
          </a:p>
          <a:p>
            <a:r>
              <a:rPr lang="ru-RU" b="1" dirty="0">
                <a:solidFill>
                  <a:srgbClr val="C00000"/>
                </a:solidFill>
              </a:rPr>
              <a:t>СЗСТ</a:t>
            </a:r>
            <a:r>
              <a:rPr lang="ru-RU" b="1" dirty="0">
                <a:solidFill>
                  <a:srgbClr val="002060"/>
                </a:solidFill>
              </a:rPr>
              <a:t>- (СКВ, УП, РА, </a:t>
            </a:r>
            <a:r>
              <a:rPr lang="ru-RU" b="1" dirty="0" err="1">
                <a:solidFill>
                  <a:srgbClr val="002060"/>
                </a:solidFill>
              </a:rPr>
              <a:t>саркоидоз</a:t>
            </a:r>
            <a:r>
              <a:rPr lang="ru-RU" b="1" dirty="0">
                <a:solidFill>
                  <a:srgbClr val="002060"/>
                </a:solidFill>
              </a:rPr>
              <a:t>, др. </a:t>
            </a:r>
            <a:r>
              <a:rPr lang="ru-RU" b="1" dirty="0" err="1">
                <a:solidFill>
                  <a:srgbClr val="002060"/>
                </a:solidFill>
              </a:rPr>
              <a:t>грануломатозы</a:t>
            </a:r>
            <a:r>
              <a:rPr lang="ru-RU" b="1" dirty="0">
                <a:solidFill>
                  <a:srgbClr val="002060"/>
                </a:solidFill>
              </a:rPr>
              <a:t>), неспецифический </a:t>
            </a:r>
            <a:r>
              <a:rPr lang="ru-RU" b="1" dirty="0" err="1">
                <a:solidFill>
                  <a:srgbClr val="002060"/>
                </a:solidFill>
              </a:rPr>
              <a:t>аортоартериит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r>
              <a:rPr lang="ru-RU" b="1" dirty="0">
                <a:solidFill>
                  <a:srgbClr val="C00000"/>
                </a:solidFill>
              </a:rPr>
              <a:t>Психогенная лихорадка </a:t>
            </a:r>
            <a:r>
              <a:rPr lang="ru-RU" b="1" dirty="0">
                <a:solidFill>
                  <a:srgbClr val="002060"/>
                </a:solidFill>
              </a:rPr>
              <a:t>- невроз, эмоционального напряжения, </a:t>
            </a:r>
            <a:r>
              <a:rPr lang="ru-RU" b="1" dirty="0" err="1">
                <a:solidFill>
                  <a:srgbClr val="002060"/>
                </a:solidFill>
              </a:rPr>
              <a:t>симулятивная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Лихорадка с неустановленной причиной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367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ЛИХОРАДКА НЕЯСНОГО ГЕНЕЗА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Стойкое или регулярное повышение температуры тела до фебрильных цифр (выше 38- 38,3 °С),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наблюдающееся свыше 3-х недель,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причина которого остается не установленной в течение 1 недели интенсивного обследования.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en-US" b="1" i="1" dirty="0" err="1">
                <a:solidFill>
                  <a:srgbClr val="002060"/>
                </a:solidFill>
              </a:rPr>
              <a:t>Petersdorf</a:t>
            </a:r>
            <a:r>
              <a:rPr lang="en-US" b="1" i="1" dirty="0">
                <a:solidFill>
                  <a:srgbClr val="002060"/>
                </a:solidFill>
              </a:rPr>
              <a:t> R.G., Beeson P.</a:t>
            </a:r>
            <a:endParaRPr lang="en-US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it-IT" b="1" i="1" dirty="0">
                <a:solidFill>
                  <a:srgbClr val="002060"/>
                </a:solidFill>
              </a:rPr>
              <a:t>Medicine (Baltimore) 1961; 40: 1 -30</a:t>
            </a:r>
            <a:r>
              <a:rPr lang="ru-RU" b="1" i="1" dirty="0">
                <a:solidFill>
                  <a:srgbClr val="002060"/>
                </a:solidFill>
              </a:rPr>
              <a:t>)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0976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ЛНГ в сочетании с болями в животе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592968"/>
              </p:ext>
            </p:extLst>
          </p:nvPr>
        </p:nvGraphicFramePr>
        <p:xfrm>
          <a:off x="467544" y="674114"/>
          <a:ext cx="8280920" cy="585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1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300">
                <a:tc>
                  <a:txBody>
                    <a:bodyPr/>
                    <a:lstStyle/>
                    <a:p>
                      <a:r>
                        <a:rPr lang="ru-RU" dirty="0"/>
                        <a:t>Заболевание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Клинические симптомы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Методы обследования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987">
                <a:tc>
                  <a:txBody>
                    <a:bodyPr/>
                    <a:lstStyle/>
                    <a:p>
                      <a:r>
                        <a:rPr lang="ru-RU" sz="1600" dirty="0"/>
                        <a:t>Нагноительные процессы в брюшной полости (холангит)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Анамнез-ЖКБ, недавние операции на брюшной полости, интоксикация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ОАК: лейкоцитоз, УЗИ, КТ органов брюшной полости, лапароскопия, лапаротомия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059">
                <a:tc>
                  <a:txBody>
                    <a:bodyPr/>
                    <a:lstStyle/>
                    <a:p>
                      <a:r>
                        <a:rPr lang="ru-RU" sz="1600" dirty="0"/>
                        <a:t>Неспецифический язвенный колит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Поносы с кровью,  поражение прямой кишки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/>
                        <a:t>Колоноскопия</a:t>
                      </a:r>
                      <a:r>
                        <a:rPr lang="ru-RU" sz="1600" dirty="0"/>
                        <a:t>, биопсия толстого кишечника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6913">
                <a:tc>
                  <a:txBody>
                    <a:bodyPr/>
                    <a:lstStyle/>
                    <a:p>
                      <a:r>
                        <a:rPr lang="ru-RU" sz="1600" dirty="0"/>
                        <a:t>Болезнь Крона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Боли в животе, поносы, </a:t>
                      </a:r>
                      <a:r>
                        <a:rPr lang="ru-RU" sz="1600" dirty="0" err="1"/>
                        <a:t>мальабсорбция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ОАК: анемия, </a:t>
                      </a:r>
                      <a:r>
                        <a:rPr lang="ru-RU" sz="1600" dirty="0" err="1"/>
                        <a:t>колоноскопия</a:t>
                      </a:r>
                      <a:r>
                        <a:rPr lang="ru-RU" sz="1600" dirty="0"/>
                        <a:t>, биопсия толстого кишечника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9060">
                <a:tc>
                  <a:txBody>
                    <a:bodyPr/>
                    <a:lstStyle/>
                    <a:p>
                      <a:r>
                        <a:rPr lang="ru-RU" sz="1600" dirty="0"/>
                        <a:t>Рак желудка, кишечника, поджелудочной железы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Разные</a:t>
                      </a:r>
                      <a:r>
                        <a:rPr lang="ru-RU" sz="1600" baseline="0" dirty="0"/>
                        <a:t> «маски», пожилой возраст, чередование поносов и запоров, похудание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ОАК: анемия, ФГДС с биопсией, УЗИ, </a:t>
                      </a:r>
                      <a:r>
                        <a:rPr lang="ru-RU" sz="1600" dirty="0" err="1"/>
                        <a:t>колоноскопия</a:t>
                      </a:r>
                      <a:r>
                        <a:rPr lang="ru-RU" sz="1600" dirty="0"/>
                        <a:t>, </a:t>
                      </a:r>
                      <a:r>
                        <a:rPr lang="ru-RU" sz="1600" dirty="0" err="1"/>
                        <a:t>ирригоскопия</a:t>
                      </a:r>
                      <a:r>
                        <a:rPr lang="ru-RU" sz="1600" dirty="0"/>
                        <a:t>, лапароскопия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059">
                <a:tc>
                  <a:txBody>
                    <a:bodyPr/>
                    <a:lstStyle/>
                    <a:p>
                      <a:r>
                        <a:rPr lang="ru-RU" sz="1600" dirty="0"/>
                        <a:t>Острый гепатит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Желтуха, тяжесть в правом подреберье, тошнота, рвота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↑билирубин, АСТ, АЛТ, УЗИ, лапароскопия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9060">
                <a:tc>
                  <a:txBody>
                    <a:bodyPr/>
                    <a:lstStyle/>
                    <a:p>
                      <a:r>
                        <a:rPr lang="ru-RU" sz="1600" dirty="0"/>
                        <a:t>Туберкулезный перитонит (поражение </a:t>
                      </a:r>
                      <a:r>
                        <a:rPr lang="ru-RU" sz="1600" dirty="0" err="1"/>
                        <a:t>мезентериальных</a:t>
                      </a:r>
                      <a:r>
                        <a:rPr lang="ru-RU" sz="1600" dirty="0"/>
                        <a:t> узлов)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Боли или дискомфорт в животе, (+) реакция Манту, диспепсия, понос, асцит, </a:t>
                      </a:r>
                      <a:r>
                        <a:rPr lang="ru-RU" sz="1600" dirty="0" err="1"/>
                        <a:t>петрификаты</a:t>
                      </a:r>
                      <a:r>
                        <a:rPr lang="ru-RU" sz="1600" dirty="0"/>
                        <a:t> в легких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(+) туберкулиновые пробы, УЗИ,</a:t>
                      </a:r>
                      <a:r>
                        <a:rPr lang="ru-RU" sz="1600" baseline="0" dirty="0"/>
                        <a:t> эффект от </a:t>
                      </a:r>
                      <a:r>
                        <a:rPr lang="ru-RU" sz="1600" baseline="0" dirty="0" err="1"/>
                        <a:t>тубулостатической</a:t>
                      </a:r>
                      <a:r>
                        <a:rPr lang="ru-RU" sz="1600" baseline="0" dirty="0"/>
                        <a:t> терапии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0089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Алгоритм диагностики при ЛНГ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 dirty="0">
                <a:solidFill>
                  <a:srgbClr val="002060"/>
                </a:solidFill>
              </a:rPr>
              <a:t>I </a:t>
            </a:r>
            <a:r>
              <a:rPr lang="ru-RU" b="1" u="sng" dirty="0">
                <a:solidFill>
                  <a:srgbClr val="002060"/>
                </a:solidFill>
              </a:rPr>
              <a:t>этап </a:t>
            </a:r>
            <a:r>
              <a:rPr lang="ru-RU" b="1" dirty="0">
                <a:solidFill>
                  <a:srgbClr val="002060"/>
                </a:solidFill>
              </a:rPr>
              <a:t>– формирование первичной диагностической гипотезы на основании первичного осмотра;</a:t>
            </a:r>
          </a:p>
          <a:p>
            <a:r>
              <a:rPr lang="en-US" b="1" u="sng" dirty="0">
                <a:solidFill>
                  <a:srgbClr val="002060"/>
                </a:solidFill>
              </a:rPr>
              <a:t>II</a:t>
            </a:r>
            <a:r>
              <a:rPr lang="ru-RU" b="1" u="sng" dirty="0">
                <a:solidFill>
                  <a:srgbClr val="002060"/>
                </a:solidFill>
              </a:rPr>
              <a:t> этап </a:t>
            </a:r>
            <a:r>
              <a:rPr lang="ru-RU" b="1" dirty="0">
                <a:solidFill>
                  <a:srgbClr val="002060"/>
                </a:solidFill>
              </a:rPr>
              <a:t>– формирование вторичной гипотезы на основании анализа данных, полученных на предыдущем этапе и результатов общепринятых (рутинных) лабораторных и инструментальных методов исследования;</a:t>
            </a:r>
          </a:p>
          <a:p>
            <a:r>
              <a:rPr lang="en-US" b="1" u="sng" dirty="0">
                <a:solidFill>
                  <a:srgbClr val="002060"/>
                </a:solidFill>
              </a:rPr>
              <a:t>III</a:t>
            </a:r>
            <a:r>
              <a:rPr lang="ru-RU" b="1" u="sng" dirty="0">
                <a:solidFill>
                  <a:srgbClr val="002060"/>
                </a:solidFill>
              </a:rPr>
              <a:t> этап </a:t>
            </a:r>
            <a:r>
              <a:rPr lang="ru-RU" b="1" dirty="0">
                <a:solidFill>
                  <a:srgbClr val="002060"/>
                </a:solidFill>
              </a:rPr>
              <a:t>– целенаправленное обследование для подтверждения или исключения определенных заболеваний, в соответствии с диагностической гипотезой;</a:t>
            </a:r>
          </a:p>
          <a:p>
            <a:r>
              <a:rPr lang="en-US" b="1" u="sng" dirty="0">
                <a:solidFill>
                  <a:srgbClr val="002060"/>
                </a:solidFill>
              </a:rPr>
              <a:t>IV </a:t>
            </a:r>
            <a:r>
              <a:rPr lang="ru-RU" b="1" u="sng" dirty="0">
                <a:solidFill>
                  <a:srgbClr val="002060"/>
                </a:solidFill>
              </a:rPr>
              <a:t>этап </a:t>
            </a:r>
            <a:r>
              <a:rPr lang="ru-RU" b="1" dirty="0">
                <a:solidFill>
                  <a:srgbClr val="002060"/>
                </a:solidFill>
              </a:rPr>
              <a:t>– сформировать алгоритм дополнительного углубленного специфического диагностического поиска и выполнить этот алгоритм.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ru-RU" b="1" dirty="0">
                <a:solidFill>
                  <a:srgbClr val="C00000"/>
                </a:solidFill>
              </a:rPr>
              <a:t> этап: первичная диагностическая гипотеза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Первичная диагностическая гипотеза формируется в течение </a:t>
            </a:r>
            <a:r>
              <a:rPr lang="ru-RU" b="1" dirty="0">
                <a:solidFill>
                  <a:srgbClr val="FF0000"/>
                </a:solidFill>
              </a:rPr>
              <a:t>первичного общения с больным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Необходимо тщательно выполнить все </a:t>
            </a:r>
            <a:r>
              <a:rPr lang="ru-RU" b="1" dirty="0">
                <a:solidFill>
                  <a:srgbClr val="FF0000"/>
                </a:solidFill>
              </a:rPr>
              <a:t>пропедевтические процедуры</a:t>
            </a:r>
            <a:r>
              <a:rPr lang="ru-RU" b="1" dirty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>
                <a:solidFill>
                  <a:srgbClr val="002060"/>
                </a:solidFill>
              </a:rPr>
              <a:t>Установите </a:t>
            </a:r>
            <a:r>
              <a:rPr lang="ru-RU" b="1" dirty="0">
                <a:solidFill>
                  <a:srgbClr val="FF0000"/>
                </a:solidFill>
              </a:rPr>
              <a:t>последовательность событий </a:t>
            </a:r>
            <a:r>
              <a:rPr lang="ru-RU" b="1" dirty="0">
                <a:solidFill>
                  <a:srgbClr val="002060"/>
                </a:solidFill>
              </a:rPr>
              <a:t>и их логическую связь (стройте линейную модель заболевания)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ru-RU" b="1" dirty="0">
                <a:solidFill>
                  <a:srgbClr val="C00000"/>
                </a:solidFill>
              </a:rPr>
              <a:t> этап: первичная диагностическая гипотеза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u="sng" dirty="0">
                <a:solidFill>
                  <a:srgbClr val="002060"/>
                </a:solidFill>
              </a:rPr>
              <a:t>Жалобы:</a:t>
            </a:r>
          </a:p>
          <a:p>
            <a:r>
              <a:rPr lang="ru-RU" b="1" dirty="0">
                <a:solidFill>
                  <a:srgbClr val="002060"/>
                </a:solidFill>
              </a:rPr>
              <a:t>Как выглядит лихорадочная кривая (перемежающаяся лихорадка с разбросом </a:t>
            </a:r>
            <a:r>
              <a:rPr lang="en-US" b="1" dirty="0">
                <a:solidFill>
                  <a:srgbClr val="002060"/>
                </a:solidFill>
              </a:rPr>
              <a:t>t</a:t>
            </a:r>
            <a:r>
              <a:rPr lang="ru-RU" b="1" dirty="0">
                <a:solidFill>
                  <a:srgbClr val="002060"/>
                </a:solidFill>
              </a:rPr>
              <a:t> до     3-4 °С характерна для инфекций, </a:t>
            </a:r>
            <a:r>
              <a:rPr lang="ru-RU" b="1" dirty="0" err="1">
                <a:solidFill>
                  <a:srgbClr val="002060"/>
                </a:solidFill>
              </a:rPr>
              <a:t>ремиттирующая</a:t>
            </a:r>
            <a:r>
              <a:rPr lang="ru-RU" b="1" dirty="0">
                <a:solidFill>
                  <a:srgbClr val="002060"/>
                </a:solidFill>
              </a:rPr>
              <a:t> – встречается при всей патологии, возвратная лихорадка при малярии);</a:t>
            </a:r>
          </a:p>
          <a:p>
            <a:r>
              <a:rPr lang="ru-RU" b="1" dirty="0">
                <a:solidFill>
                  <a:srgbClr val="002060"/>
                </a:solidFill>
              </a:rPr>
              <a:t>Сопровождается ли лихорадка потливостью;</a:t>
            </a:r>
          </a:p>
          <a:p>
            <a:r>
              <a:rPr lang="ru-RU" b="1" dirty="0">
                <a:solidFill>
                  <a:srgbClr val="002060"/>
                </a:solidFill>
              </a:rPr>
              <a:t>Ознобы  (потрясающие ознобы – сепсис, гнойные очаги, ИЭ, септические инфекции, </a:t>
            </a:r>
            <a:r>
              <a:rPr lang="ru-RU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b="1" dirty="0">
                <a:solidFill>
                  <a:srgbClr val="002060"/>
                </a:solidFill>
              </a:rPr>
              <a:t>, рак почки, печени);</a:t>
            </a:r>
          </a:p>
          <a:p>
            <a:r>
              <a:rPr lang="ru-RU" b="1" dirty="0">
                <a:solidFill>
                  <a:srgbClr val="002060"/>
                </a:solidFill>
              </a:rPr>
              <a:t>Мышечная боль, боль в суставах, носовые кровотечения, синяки на коже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ru-RU" b="1" dirty="0">
                <a:solidFill>
                  <a:srgbClr val="C00000"/>
                </a:solidFill>
              </a:rPr>
              <a:t> этап: первичная диагностическая гипотеза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Анамнез:</a:t>
            </a:r>
          </a:p>
          <a:p>
            <a:r>
              <a:rPr lang="ru-RU" b="1" dirty="0">
                <a:solidFill>
                  <a:srgbClr val="FF0000"/>
                </a:solidFill>
              </a:rPr>
              <a:t>Сбор </a:t>
            </a:r>
            <a:r>
              <a:rPr lang="ru-RU" b="1" dirty="0" err="1">
                <a:solidFill>
                  <a:srgbClr val="FF0000"/>
                </a:solidFill>
              </a:rPr>
              <a:t>эпиданамнеза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– посещение тропических стран, контакты с грызунами, насекомыми, помещения с кондиционерами, контакты с инфекционными больными, животными,</a:t>
            </a:r>
          </a:p>
          <a:p>
            <a:r>
              <a:rPr lang="ru-RU" b="1" dirty="0">
                <a:solidFill>
                  <a:srgbClr val="FF0000"/>
                </a:solidFill>
              </a:rPr>
              <a:t>Заражение простейшими и глистами </a:t>
            </a:r>
            <a:r>
              <a:rPr lang="ru-RU" b="1" dirty="0">
                <a:solidFill>
                  <a:srgbClr val="002060"/>
                </a:solidFill>
              </a:rPr>
              <a:t>при употребление сырого или </a:t>
            </a:r>
            <a:r>
              <a:rPr lang="ru-RU" b="1" dirty="0" err="1">
                <a:solidFill>
                  <a:srgbClr val="002060"/>
                </a:solidFill>
              </a:rPr>
              <a:t>непрожаренного</a:t>
            </a:r>
            <a:r>
              <a:rPr lang="ru-RU" b="1" dirty="0">
                <a:solidFill>
                  <a:srgbClr val="002060"/>
                </a:solidFill>
              </a:rPr>
              <a:t> мяса, салатов (</a:t>
            </a:r>
            <a:r>
              <a:rPr lang="ru-RU" b="1" dirty="0" err="1">
                <a:solidFill>
                  <a:srgbClr val="002060"/>
                </a:solidFill>
              </a:rPr>
              <a:t>иерсиния</a:t>
            </a:r>
            <a:r>
              <a:rPr lang="ru-RU" b="1" dirty="0">
                <a:solidFill>
                  <a:srgbClr val="002060"/>
                </a:solidFill>
              </a:rPr>
              <a:t>), суши (их </a:t>
            </a:r>
            <a:r>
              <a:rPr lang="ru-RU" b="1" dirty="0" err="1">
                <a:solidFill>
                  <a:srgbClr val="002060"/>
                </a:solidFill>
              </a:rPr>
              <a:t>инградиенты</a:t>
            </a:r>
            <a:r>
              <a:rPr lang="ru-RU" b="1" dirty="0">
                <a:solidFill>
                  <a:srgbClr val="002060"/>
                </a:solidFill>
              </a:rPr>
              <a:t> выращиваются в местах выброса сточных вод и могут быть заражены вирусным гепатитом)</a:t>
            </a:r>
          </a:p>
          <a:p>
            <a:r>
              <a:rPr lang="ru-RU" b="1" dirty="0">
                <a:solidFill>
                  <a:srgbClr val="FF0000"/>
                </a:solidFill>
              </a:rPr>
              <a:t>Заражение гепатитом </a:t>
            </a:r>
            <a:r>
              <a:rPr lang="ru-RU" b="1" dirty="0">
                <a:solidFill>
                  <a:srgbClr val="002060"/>
                </a:solidFill>
              </a:rPr>
              <a:t>(переливание  крови, операции, использование чужих бритв, половой контакт со случайным партнером)</a:t>
            </a:r>
          </a:p>
          <a:p>
            <a:r>
              <a:rPr lang="ru-RU" b="1" dirty="0">
                <a:solidFill>
                  <a:srgbClr val="FF0000"/>
                </a:solidFill>
              </a:rPr>
              <a:t>Применение лекарств</a:t>
            </a:r>
            <a:r>
              <a:rPr lang="ru-RU" b="1" dirty="0">
                <a:solidFill>
                  <a:srgbClr val="002060"/>
                </a:solidFill>
              </a:rPr>
              <a:t>: развитие аллергические реакции на антибиотики, </a:t>
            </a:r>
            <a:r>
              <a:rPr lang="ru-RU" b="1" dirty="0" err="1">
                <a:solidFill>
                  <a:srgbClr val="002060"/>
                </a:solidFill>
              </a:rPr>
              <a:t>дисбактериоз</a:t>
            </a:r>
            <a:r>
              <a:rPr lang="ru-RU" b="1" dirty="0">
                <a:solidFill>
                  <a:srgbClr val="002060"/>
                </a:solidFill>
              </a:rPr>
              <a:t>, НПВП (</a:t>
            </a:r>
            <a:r>
              <a:rPr lang="ru-RU" b="1" dirty="0" err="1">
                <a:solidFill>
                  <a:srgbClr val="002060"/>
                </a:solidFill>
              </a:rPr>
              <a:t>агранулоцитоз</a:t>
            </a:r>
            <a:r>
              <a:rPr lang="ru-RU" b="1" dirty="0">
                <a:solidFill>
                  <a:srgbClr val="002060"/>
                </a:solidFill>
              </a:rPr>
              <a:t>), лекарственный гепатит;</a:t>
            </a:r>
          </a:p>
          <a:p>
            <a:r>
              <a:rPr lang="ru-RU" b="1" dirty="0">
                <a:solidFill>
                  <a:srgbClr val="FF0000"/>
                </a:solidFill>
              </a:rPr>
              <a:t>Аллергическая реакция </a:t>
            </a:r>
            <a:r>
              <a:rPr lang="ru-RU" b="1" dirty="0">
                <a:solidFill>
                  <a:srgbClr val="002060"/>
                </a:solidFill>
              </a:rPr>
              <a:t>на чужеродные материалы – внутривенный катетер, гемодиализ, сосудистый </a:t>
            </a:r>
            <a:r>
              <a:rPr lang="ru-RU" b="1" dirty="0" err="1">
                <a:solidFill>
                  <a:srgbClr val="002060"/>
                </a:solidFill>
              </a:rPr>
              <a:t>стент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эндопротез</a:t>
            </a:r>
            <a:r>
              <a:rPr lang="ru-RU" b="1" dirty="0">
                <a:solidFill>
                  <a:srgbClr val="002060"/>
                </a:solidFill>
              </a:rPr>
              <a:t>, на бытовую химию;</a:t>
            </a:r>
          </a:p>
          <a:p>
            <a:r>
              <a:rPr lang="ru-RU" b="1" dirty="0">
                <a:solidFill>
                  <a:srgbClr val="FF0000"/>
                </a:solidFill>
              </a:rPr>
              <a:t>Контакты с инфекционными больными </a:t>
            </a:r>
            <a:r>
              <a:rPr lang="ru-RU" b="1" dirty="0">
                <a:solidFill>
                  <a:srgbClr val="002060"/>
                </a:solidFill>
              </a:rPr>
              <a:t>(туберкулез), наличие у родственников аллергических реакций, заболеваний суставов, этническая принадлежность.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ru-RU" b="1" dirty="0">
                <a:solidFill>
                  <a:srgbClr val="C00000"/>
                </a:solidFill>
              </a:rPr>
              <a:t> этап: первичная диагностическая гипотеза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b="1" u="sng" dirty="0">
                <a:solidFill>
                  <a:srgbClr val="FF0000"/>
                </a:solidFill>
              </a:rPr>
              <a:t>Осмотр: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Кожи и слизистых, глаз,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Пальпация костей и всех суставов, лимфатических узлов, печени и селезенки;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Аускультация сердца и легких,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Исследование неврологического статуса, органов половой сферы, физиологических отправлений (мочи, каловых масс и пр.)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Тщательные осмотры нужно проводить повторно, несколько раз в день</a:t>
            </a:r>
            <a:r>
              <a:rPr lang="ru-RU" sz="16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Высыпания на коже: по типу бабочки, гнойные отсевы, </a:t>
            </a:r>
            <a:r>
              <a:rPr lang="ru-RU" sz="1600" b="1" dirty="0" err="1">
                <a:solidFill>
                  <a:srgbClr val="002060"/>
                </a:solidFill>
              </a:rPr>
              <a:t>васкулитно-пурпурные</a:t>
            </a:r>
            <a:r>
              <a:rPr lang="ru-RU" sz="1600" b="1" dirty="0">
                <a:solidFill>
                  <a:srgbClr val="002060"/>
                </a:solidFill>
              </a:rPr>
              <a:t>, геморрагические высыпания, синяки (при </a:t>
            </a:r>
            <a:r>
              <a:rPr lang="ru-RU" sz="1600" b="1" dirty="0" err="1">
                <a:solidFill>
                  <a:srgbClr val="002060"/>
                </a:solidFill>
              </a:rPr>
              <a:t>ДСВ-синдроме</a:t>
            </a:r>
            <a:r>
              <a:rPr lang="ru-RU" sz="1600" b="1" dirty="0">
                <a:solidFill>
                  <a:srgbClr val="002060"/>
                </a:solidFill>
              </a:rPr>
              <a:t>),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Измерение температуры: одновременно в обеих подмышечных впадинах, в ротовой полости, в прямой кишке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Характеристика </a:t>
            </a:r>
            <a:r>
              <a:rPr lang="ru-RU" sz="1600" b="1" dirty="0" err="1">
                <a:solidFill>
                  <a:srgbClr val="002060"/>
                </a:solidFill>
              </a:rPr>
              <a:t>лимфоаденопатии</a:t>
            </a:r>
            <a:r>
              <a:rPr lang="ru-RU" sz="1600" b="1" dirty="0">
                <a:solidFill>
                  <a:srgbClr val="002060"/>
                </a:solidFill>
              </a:rPr>
              <a:t> – ее распространенность, болезненность, спаянность с окружающими тканями (плотные – при опухолях, мягкие, болезненные – при инфекционном процессе, симметричное равномерное – при СКВ),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Суставной синдром (РА, СКВ, </a:t>
            </a:r>
            <a:r>
              <a:rPr lang="ru-RU" sz="1600" b="1" dirty="0" err="1">
                <a:solidFill>
                  <a:srgbClr val="002060"/>
                </a:solidFill>
              </a:rPr>
              <a:t>ревматоидоподобный</a:t>
            </a:r>
            <a:r>
              <a:rPr lang="ru-RU" sz="1600" b="1" dirty="0">
                <a:solidFill>
                  <a:srgbClr val="002060"/>
                </a:solidFill>
              </a:rPr>
              <a:t>  при туберкулезе или </a:t>
            </a:r>
            <a:r>
              <a:rPr lang="ru-RU" sz="1600" b="1" dirty="0" err="1">
                <a:solidFill>
                  <a:srgbClr val="002060"/>
                </a:solidFill>
              </a:rPr>
              <a:t>паранеопластической</a:t>
            </a:r>
            <a:r>
              <a:rPr lang="ru-RU" sz="1600" b="1" dirty="0">
                <a:solidFill>
                  <a:srgbClr val="002060"/>
                </a:solidFill>
              </a:rPr>
              <a:t> реакции),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Аускультация сердца – шум трения перикарда, систолический шум при ИЭ,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ОАМ. </a:t>
            </a:r>
          </a:p>
          <a:p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II</a:t>
            </a:r>
            <a:r>
              <a:rPr lang="ru-RU" b="1" dirty="0">
                <a:solidFill>
                  <a:srgbClr val="C00000"/>
                </a:solidFill>
              </a:rPr>
              <a:t> этап: диагностический поиск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Объем исследования больного с ЛНГ стандартизирован в номенклатуре работ и услуг в здравоохранении.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1. общий (клинический) анализ крови;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2. общий анализ мочи.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II </a:t>
            </a:r>
            <a:r>
              <a:rPr lang="ru-RU" b="1" dirty="0">
                <a:solidFill>
                  <a:srgbClr val="C00000"/>
                </a:solidFill>
              </a:rPr>
              <a:t>этап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ОАК развернутый: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Лейкоцитоз</a:t>
            </a:r>
            <a:r>
              <a:rPr lang="ru-RU" b="1" dirty="0">
                <a:solidFill>
                  <a:srgbClr val="002060"/>
                </a:solidFill>
              </a:rPr>
              <a:t>, лейкопения, повышение РОЭ – при инфекции, опухолях</a:t>
            </a:r>
          </a:p>
          <a:p>
            <a:r>
              <a:rPr lang="ru-RU" b="1" u="sng" dirty="0" err="1">
                <a:solidFill>
                  <a:srgbClr val="002060"/>
                </a:solidFill>
              </a:rPr>
              <a:t>Ретикулоцитоз</a:t>
            </a:r>
            <a:r>
              <a:rPr lang="ru-RU" b="1" u="sng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– при гемолизе,</a:t>
            </a:r>
          </a:p>
          <a:p>
            <a:r>
              <a:rPr lang="ru-RU" b="1" u="sng" dirty="0">
                <a:solidFill>
                  <a:srgbClr val="002060"/>
                </a:solidFill>
              </a:rPr>
              <a:t>Тромбоцитоз, тромбоцитопения </a:t>
            </a:r>
            <a:r>
              <a:rPr lang="ru-RU" b="1" dirty="0">
                <a:solidFill>
                  <a:srgbClr val="002060"/>
                </a:solidFill>
              </a:rPr>
              <a:t>– при </a:t>
            </a:r>
            <a:r>
              <a:rPr lang="ru-RU" b="1" dirty="0" err="1">
                <a:solidFill>
                  <a:srgbClr val="002060"/>
                </a:solidFill>
              </a:rPr>
              <a:t>гемобластозе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>
                <a:solidFill>
                  <a:srgbClr val="002060"/>
                </a:solidFill>
              </a:rPr>
              <a:t>Сдвиг формулы в лево – признак бактериальной инфекции,</a:t>
            </a:r>
          </a:p>
          <a:p>
            <a:r>
              <a:rPr lang="ru-RU" b="1" dirty="0">
                <a:solidFill>
                  <a:srgbClr val="002060"/>
                </a:solidFill>
              </a:rPr>
              <a:t>Исчезновение молодых форм  - при вирусной инфекции,</a:t>
            </a:r>
          </a:p>
          <a:p>
            <a:r>
              <a:rPr lang="ru-RU" b="1" dirty="0">
                <a:solidFill>
                  <a:srgbClr val="002060"/>
                </a:solidFill>
              </a:rPr>
              <a:t> Повышение числа эозинофилов при аллергических реакциях, глистной инвазии, </a:t>
            </a:r>
            <a:r>
              <a:rPr lang="ru-RU" b="1" dirty="0" err="1">
                <a:solidFill>
                  <a:srgbClr val="002060"/>
                </a:solidFill>
              </a:rPr>
              <a:t>лимфогрануломатоз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r>
              <a:rPr lang="ru-RU" b="1" u="sng" dirty="0" err="1">
                <a:solidFill>
                  <a:srgbClr val="002060"/>
                </a:solidFill>
              </a:rPr>
              <a:t>Бластные</a:t>
            </a:r>
            <a:r>
              <a:rPr lang="ru-RU" b="1" u="sng" dirty="0">
                <a:solidFill>
                  <a:srgbClr val="002060"/>
                </a:solidFill>
              </a:rPr>
              <a:t> клетки </a:t>
            </a:r>
            <a:r>
              <a:rPr lang="ru-RU" b="1" dirty="0">
                <a:solidFill>
                  <a:srgbClr val="002060"/>
                </a:solidFill>
              </a:rPr>
              <a:t>– при лейкозах,</a:t>
            </a:r>
          </a:p>
          <a:p>
            <a:r>
              <a:rPr lang="ru-RU" b="1" dirty="0">
                <a:solidFill>
                  <a:srgbClr val="002060"/>
                </a:solidFill>
              </a:rPr>
              <a:t>Токсическая зернистость нейтрофилов – при бактериальных инфекциях,</a:t>
            </a:r>
          </a:p>
          <a:p>
            <a:r>
              <a:rPr lang="ru-RU" b="1" dirty="0">
                <a:solidFill>
                  <a:srgbClr val="002060"/>
                </a:solidFill>
              </a:rPr>
              <a:t>Форма эритроцитов, из размер , насыщение гемоглобином – </a:t>
            </a:r>
            <a:r>
              <a:rPr lang="ru-RU" b="1" dirty="0" err="1">
                <a:solidFill>
                  <a:srgbClr val="002060"/>
                </a:solidFill>
              </a:rPr>
              <a:t>неследственные</a:t>
            </a:r>
            <a:r>
              <a:rPr lang="ru-RU" b="1" dirty="0">
                <a:solidFill>
                  <a:srgbClr val="002060"/>
                </a:solidFill>
              </a:rPr>
              <a:t> гемолитические анемии, </a:t>
            </a:r>
            <a:r>
              <a:rPr lang="ru-RU" b="1" dirty="0" err="1">
                <a:solidFill>
                  <a:srgbClr val="002060"/>
                </a:solidFill>
              </a:rPr>
              <a:t>гемоглобинопатии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>
                <a:solidFill>
                  <a:srgbClr val="002060"/>
                </a:solidFill>
              </a:rPr>
              <a:t> Изменения лимфоцитов, напоминающих </a:t>
            </a:r>
            <a:r>
              <a:rPr lang="ru-RU" b="1" dirty="0" err="1">
                <a:solidFill>
                  <a:srgbClr val="002060"/>
                </a:solidFill>
              </a:rPr>
              <a:t>бластные</a:t>
            </a:r>
            <a:r>
              <a:rPr lang="ru-RU" b="1" dirty="0">
                <a:solidFill>
                  <a:srgbClr val="002060"/>
                </a:solidFill>
              </a:rPr>
              <a:t> клетки – омоложение ядер, широкая цитоплазма – признак вирусной инфекции. Это клетки иммунного ответа.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II</a:t>
            </a:r>
            <a:r>
              <a:rPr lang="ru-RU" b="1" dirty="0">
                <a:solidFill>
                  <a:srgbClr val="C00000"/>
                </a:solidFill>
              </a:rPr>
              <a:t> этап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u="sng" dirty="0">
                <a:solidFill>
                  <a:srgbClr val="002060"/>
                </a:solidFill>
              </a:rPr>
              <a:t>Общий анализ мочи: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Признаки поражения почек –</a:t>
            </a:r>
            <a:r>
              <a:rPr lang="ru-RU" b="1" i="1" u="sng" dirty="0" err="1">
                <a:solidFill>
                  <a:srgbClr val="002060"/>
                </a:solidFill>
              </a:rPr>
              <a:t>гломерулонефрита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(протеинурия, </a:t>
            </a:r>
            <a:r>
              <a:rPr lang="ru-RU" b="1" i="1" dirty="0" err="1">
                <a:solidFill>
                  <a:srgbClr val="002060"/>
                </a:solidFill>
              </a:rPr>
              <a:t>э</a:t>
            </a:r>
            <a:r>
              <a:rPr lang="ru-RU" b="1" dirty="0" err="1">
                <a:solidFill>
                  <a:srgbClr val="002060"/>
                </a:solidFill>
              </a:rPr>
              <a:t>ритроцитурия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цилиндрурия</a:t>
            </a:r>
            <a:r>
              <a:rPr lang="ru-RU" b="1" dirty="0">
                <a:solidFill>
                  <a:srgbClr val="002060"/>
                </a:solidFill>
              </a:rPr>
              <a:t>, изменение относительной плотности и рН),</a:t>
            </a:r>
          </a:p>
          <a:p>
            <a:r>
              <a:rPr lang="ru-RU" b="1" i="1" u="sng" dirty="0" err="1">
                <a:solidFill>
                  <a:srgbClr val="002060"/>
                </a:solidFill>
              </a:rPr>
              <a:t>пиелонефрита</a:t>
            </a:r>
            <a:r>
              <a:rPr lang="ru-RU" b="1" dirty="0">
                <a:solidFill>
                  <a:srgbClr val="002060"/>
                </a:solidFill>
              </a:rPr>
              <a:t> – </a:t>
            </a:r>
            <a:r>
              <a:rPr lang="ru-RU" b="1" dirty="0" err="1">
                <a:solidFill>
                  <a:srgbClr val="002060"/>
                </a:solidFill>
              </a:rPr>
              <a:t>лейкоциткрия</a:t>
            </a:r>
            <a:r>
              <a:rPr lang="ru-RU" b="1" dirty="0">
                <a:solidFill>
                  <a:srgbClr val="002060"/>
                </a:solidFill>
              </a:rPr>
              <a:t>, бактериурия, снижение относительной плотности мочи,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II</a:t>
            </a:r>
            <a:r>
              <a:rPr lang="ru-RU" b="1" dirty="0">
                <a:solidFill>
                  <a:srgbClr val="002060"/>
                </a:solidFill>
              </a:rPr>
              <a:t> этап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u="sng" dirty="0">
                <a:solidFill>
                  <a:srgbClr val="002060"/>
                </a:solidFill>
              </a:rPr>
              <a:t>Микробиологические исследования крови</a:t>
            </a:r>
          </a:p>
          <a:p>
            <a:r>
              <a:rPr lang="ru-RU" b="1" dirty="0">
                <a:solidFill>
                  <a:srgbClr val="FF0000"/>
                </a:solidFill>
              </a:rPr>
              <a:t>Посев крови на стерильность – нужно выполнять не на высоте лихорадки, а в «светлые» </a:t>
            </a:r>
            <a:r>
              <a:rPr lang="ru-RU" b="1" dirty="0" err="1">
                <a:solidFill>
                  <a:srgbClr val="FF0000"/>
                </a:solidFill>
              </a:rPr>
              <a:t>безлихорадочные</a:t>
            </a:r>
            <a:r>
              <a:rPr lang="ru-RU" b="1" dirty="0">
                <a:solidFill>
                  <a:srgbClr val="FF0000"/>
                </a:solidFill>
              </a:rPr>
              <a:t> промежутки.</a:t>
            </a:r>
          </a:p>
          <a:p>
            <a:r>
              <a:rPr lang="ru-RU" b="1" dirty="0">
                <a:solidFill>
                  <a:srgbClr val="002060"/>
                </a:solidFill>
              </a:rPr>
              <a:t>Чтобы «застать» бактерию в крови  необходимо брать кровь за несколько часов до высокой температуры или брать ее несколько раз в день, например, каждые 2 часа,</a:t>
            </a:r>
          </a:p>
          <a:p>
            <a:r>
              <a:rPr lang="ru-RU" b="1" dirty="0">
                <a:solidFill>
                  <a:srgbClr val="002060"/>
                </a:solidFill>
              </a:rPr>
              <a:t>В </a:t>
            </a:r>
            <a:r>
              <a:rPr lang="ru-RU" b="1" dirty="0">
                <a:solidFill>
                  <a:srgbClr val="FF0000"/>
                </a:solidFill>
              </a:rPr>
              <a:t>40-60% </a:t>
            </a:r>
            <a:r>
              <a:rPr lang="ru-RU" b="1" dirty="0">
                <a:solidFill>
                  <a:srgbClr val="002060"/>
                </a:solidFill>
              </a:rPr>
              <a:t>случаев при сепсисе бывают отрицательные посевы крови,</a:t>
            </a:r>
          </a:p>
          <a:p>
            <a:r>
              <a:rPr lang="ru-RU" b="1" dirty="0">
                <a:solidFill>
                  <a:srgbClr val="002060"/>
                </a:solidFill>
              </a:rPr>
              <a:t>Другие методы: определение специфических а/г и а/т , ИФА, ПЦР.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Температура тела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Система терморегуляции </a:t>
            </a:r>
            <a:r>
              <a:rPr lang="ru-RU" b="1" dirty="0">
                <a:solidFill>
                  <a:srgbClr val="002060"/>
                </a:solidFill>
              </a:rPr>
              <a:t>– сохранение высвобождающейся в результате жизнедеятельности энергии для поддержания метаболических процессов в организме.</a:t>
            </a:r>
          </a:p>
          <a:p>
            <a:r>
              <a:rPr lang="ru-RU" b="1" dirty="0">
                <a:solidFill>
                  <a:srgbClr val="002060"/>
                </a:solidFill>
              </a:rPr>
              <a:t>«Продуценты» тепла – «котлы» – </a:t>
            </a:r>
            <a:r>
              <a:rPr lang="ru-RU" b="1" dirty="0">
                <a:solidFill>
                  <a:srgbClr val="FF0000"/>
                </a:solidFill>
              </a:rPr>
              <a:t>печень и мышечная ткань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Кровь переносит тепло по всем органам и тканям, а при </a:t>
            </a:r>
            <a:r>
              <a:rPr lang="ru-RU" b="1" dirty="0">
                <a:solidFill>
                  <a:srgbClr val="FF0000"/>
                </a:solidFill>
              </a:rPr>
              <a:t>расширении или сужении сосудов </a:t>
            </a:r>
            <a:r>
              <a:rPr lang="ru-RU" b="1" dirty="0">
                <a:solidFill>
                  <a:srgbClr val="002060"/>
                </a:solidFill>
              </a:rPr>
              <a:t>в отдельных сегментах сосудистого русла меняется нагрев отдельных органов и тканей.</a:t>
            </a:r>
          </a:p>
          <a:p>
            <a:r>
              <a:rPr lang="ru-RU" b="1" dirty="0">
                <a:solidFill>
                  <a:srgbClr val="002060"/>
                </a:solidFill>
              </a:rPr>
              <a:t>Терморегуляция заключается в основном в уменьшении отдачи тепла. Тепло исчезает из организма путем </a:t>
            </a:r>
            <a:r>
              <a:rPr lang="ru-RU" b="1" dirty="0">
                <a:solidFill>
                  <a:srgbClr val="FF0000"/>
                </a:solidFill>
              </a:rPr>
              <a:t>излучения, испарения жидкости </a:t>
            </a:r>
            <a:r>
              <a:rPr lang="ru-RU" b="1" dirty="0">
                <a:solidFill>
                  <a:srgbClr val="002060"/>
                </a:solidFill>
              </a:rPr>
              <a:t>с поверхности кожи, из дыхательных путей, и полости рта.</a:t>
            </a:r>
          </a:p>
          <a:p>
            <a:r>
              <a:rPr lang="ru-RU" b="1" dirty="0">
                <a:solidFill>
                  <a:srgbClr val="002060"/>
                </a:solidFill>
              </a:rPr>
              <a:t>Защита организма от переохлаждения – наличие специальных систем уменьшающих теплоотдачу: </a:t>
            </a:r>
            <a:r>
              <a:rPr lang="ru-RU" b="1" dirty="0">
                <a:solidFill>
                  <a:srgbClr val="FF0000"/>
                </a:solidFill>
              </a:rPr>
              <a:t>жировая прослойка </a:t>
            </a:r>
            <a:r>
              <a:rPr lang="ru-RU" b="1" dirty="0">
                <a:solidFill>
                  <a:srgbClr val="002060"/>
                </a:solidFill>
              </a:rPr>
              <a:t>под кожей, «смазывание» за счет работы </a:t>
            </a:r>
            <a:r>
              <a:rPr lang="ru-RU" b="1" dirty="0">
                <a:solidFill>
                  <a:srgbClr val="FF0000"/>
                </a:solidFill>
              </a:rPr>
              <a:t>сальных желез </a:t>
            </a:r>
            <a:r>
              <a:rPr lang="ru-RU" b="1" dirty="0">
                <a:solidFill>
                  <a:srgbClr val="002060"/>
                </a:solidFill>
              </a:rPr>
              <a:t>жиром поверхности кожи, </a:t>
            </a:r>
            <a:r>
              <a:rPr lang="ru-RU" b="1" dirty="0" err="1">
                <a:solidFill>
                  <a:srgbClr val="FF0000"/>
                </a:solidFill>
              </a:rPr>
              <a:t>термосохраняющие</a:t>
            </a:r>
            <a:r>
              <a:rPr lang="ru-RU" b="1" dirty="0">
                <a:solidFill>
                  <a:srgbClr val="FF0000"/>
                </a:solidFill>
              </a:rPr>
              <a:t> позы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теплосберегающая</a:t>
            </a:r>
            <a:r>
              <a:rPr lang="ru-RU" b="1" dirty="0">
                <a:solidFill>
                  <a:srgbClr val="002060"/>
                </a:solidFill>
              </a:rPr>
              <a:t> одежда.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II</a:t>
            </a:r>
            <a:r>
              <a:rPr lang="ru-RU" b="1" dirty="0">
                <a:solidFill>
                  <a:srgbClr val="002060"/>
                </a:solidFill>
              </a:rPr>
              <a:t> этап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400" b="1" u="sng" dirty="0">
                <a:solidFill>
                  <a:srgbClr val="FF0000"/>
                </a:solidFill>
              </a:rPr>
              <a:t>Гемостаз:</a:t>
            </a:r>
          </a:p>
          <a:p>
            <a:pPr>
              <a:buFont typeface="Wingdings" pitchFamily="2" charset="2"/>
              <a:buChar char="§"/>
            </a:pPr>
            <a:r>
              <a:rPr lang="ru-RU" b="1" u="sng" dirty="0">
                <a:solidFill>
                  <a:srgbClr val="FF0000"/>
                </a:solidFill>
              </a:rPr>
              <a:t>Признаки </a:t>
            </a:r>
            <a:r>
              <a:rPr lang="ru-RU" b="1" u="sng" dirty="0" err="1">
                <a:solidFill>
                  <a:srgbClr val="FF0000"/>
                </a:solidFill>
              </a:rPr>
              <a:t>ДВС-синдрома</a:t>
            </a:r>
            <a:r>
              <a:rPr lang="ru-RU" b="1" u="sng" dirty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</a:rPr>
              <a:t>Просмотр мазка крови  - определяют аномалии морфологии эритроцитов, тромбоцитов и лейкоцитов (фрагментация эритроцитов, тромбоциты разного размера)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</a:rPr>
              <a:t>Определение продуктов </a:t>
            </a:r>
            <a:r>
              <a:rPr lang="ru-RU" b="1" dirty="0" err="1">
                <a:solidFill>
                  <a:srgbClr val="002060"/>
                </a:solidFill>
              </a:rPr>
              <a:t>паракоагуляции</a:t>
            </a:r>
            <a:r>
              <a:rPr lang="ru-RU" b="1" dirty="0">
                <a:solidFill>
                  <a:srgbClr val="002060"/>
                </a:solidFill>
              </a:rPr>
              <a:t> в крови – растворимых комплексов </a:t>
            </a:r>
            <a:r>
              <a:rPr lang="ru-RU" b="1" dirty="0" err="1">
                <a:solidFill>
                  <a:srgbClr val="002060"/>
                </a:solidFill>
              </a:rPr>
              <a:t>фибрин-мономеров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en-US" b="1" dirty="0">
                <a:solidFill>
                  <a:srgbClr val="002060"/>
                </a:solidFill>
              </a:rPr>
              <a:t>D</a:t>
            </a:r>
            <a:r>
              <a:rPr lang="ru-RU" b="1" dirty="0">
                <a:solidFill>
                  <a:srgbClr val="002060"/>
                </a:solidFill>
              </a:rPr>
              <a:t>-</a:t>
            </a:r>
            <a:r>
              <a:rPr lang="ru-RU" b="1" dirty="0" err="1">
                <a:solidFill>
                  <a:srgbClr val="002060"/>
                </a:solidFill>
              </a:rPr>
              <a:t>димеры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</a:rPr>
              <a:t>Определение времени свертывания нестабилизированной крови</a:t>
            </a:r>
          </a:p>
          <a:p>
            <a:pPr>
              <a:buFont typeface="Wingdings" pitchFamily="2" charset="2"/>
              <a:buChar char="§"/>
            </a:pPr>
            <a:r>
              <a:rPr lang="ru-RU" b="1" u="sng" dirty="0">
                <a:solidFill>
                  <a:srgbClr val="002060"/>
                </a:solidFill>
              </a:rPr>
              <a:t>Для определение тяжести </a:t>
            </a:r>
            <a:r>
              <a:rPr lang="ru-RU" b="1" u="sng" dirty="0" err="1">
                <a:solidFill>
                  <a:srgbClr val="002060"/>
                </a:solidFill>
              </a:rPr>
              <a:t>ДВС-синдрома</a:t>
            </a:r>
            <a:endParaRPr lang="ru-RU" b="1" u="sng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err="1">
                <a:solidFill>
                  <a:srgbClr val="002060"/>
                </a:solidFill>
              </a:rPr>
              <a:t>Антитромбин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III</a:t>
            </a:r>
            <a:r>
              <a:rPr lang="ru-RU" b="1" dirty="0">
                <a:solidFill>
                  <a:srgbClr val="002060"/>
                </a:solidFill>
              </a:rPr>
              <a:t> в крови,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</a:rPr>
              <a:t>Протеин С в крови,</a:t>
            </a:r>
          </a:p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002060"/>
                </a:solidFill>
              </a:rPr>
              <a:t>Агрегация и адгезия тромбоцитов,</a:t>
            </a:r>
          </a:p>
          <a:p>
            <a:pPr>
              <a:buFont typeface="Wingdings" pitchFamily="2" charset="2"/>
              <a:buChar char="§"/>
            </a:pPr>
            <a:r>
              <a:rPr lang="ru-RU" b="1" dirty="0" err="1">
                <a:solidFill>
                  <a:srgbClr val="002060"/>
                </a:solidFill>
              </a:rPr>
              <a:t>Протромбиновое</a:t>
            </a:r>
            <a:r>
              <a:rPr lang="ru-RU" b="1" dirty="0">
                <a:solidFill>
                  <a:srgbClr val="002060"/>
                </a:solidFill>
              </a:rPr>
              <a:t> (</a:t>
            </a:r>
            <a:r>
              <a:rPr lang="ru-RU" b="1" dirty="0" err="1">
                <a:solidFill>
                  <a:srgbClr val="002060"/>
                </a:solidFill>
              </a:rPr>
              <a:t>тромбопластиновое</a:t>
            </a:r>
            <a:r>
              <a:rPr lang="ru-RU" b="1" dirty="0">
                <a:solidFill>
                  <a:srgbClr val="002060"/>
                </a:solidFill>
              </a:rPr>
              <a:t>) время в крови и плазме,</a:t>
            </a:r>
          </a:p>
          <a:p>
            <a:pPr>
              <a:buFont typeface="Wingdings" pitchFamily="2" charset="2"/>
              <a:buChar char="§"/>
            </a:pPr>
            <a:r>
              <a:rPr lang="ru-RU" b="1" dirty="0" err="1">
                <a:solidFill>
                  <a:srgbClr val="002060"/>
                </a:solidFill>
              </a:rPr>
              <a:t>Тромбиновое</a:t>
            </a:r>
            <a:r>
              <a:rPr lang="ru-RU" b="1" dirty="0">
                <a:solidFill>
                  <a:srgbClr val="002060"/>
                </a:solidFill>
              </a:rPr>
              <a:t> время,</a:t>
            </a:r>
          </a:p>
          <a:p>
            <a:pPr>
              <a:buFont typeface="Wingdings" pitchFamily="2" charset="2"/>
              <a:buChar char="Ø"/>
            </a:pPr>
            <a:r>
              <a:rPr lang="ru-RU" b="1" u="sng" dirty="0">
                <a:solidFill>
                  <a:srgbClr val="002060"/>
                </a:solidFill>
              </a:rPr>
              <a:t>Воспалительные белки – </a:t>
            </a:r>
            <a:r>
              <a:rPr lang="ru-RU" b="1" dirty="0">
                <a:solidFill>
                  <a:srgbClr val="002060"/>
                </a:solidFill>
              </a:rPr>
              <a:t>СРБ, фибриноген в крови, глобулиновые фракции в крови.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МЕТОДЫ ОБСЛЕДОВАНИЯ БОЛЬНОГО ЛИХОРАДКОЙ НЕЯСНОГО ГЕНЕЗА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196752"/>
            <a:ext cx="3960440" cy="566124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  <a:p>
            <a:r>
              <a:rPr lang="ru-RU" b="1" dirty="0">
                <a:solidFill>
                  <a:srgbClr val="FFFF00"/>
                </a:solidFill>
              </a:rPr>
              <a:t>ЛАБОРАТОРНЫЕ:</a:t>
            </a:r>
          </a:p>
          <a:p>
            <a:r>
              <a:rPr lang="ru-RU" b="1" dirty="0"/>
              <a:t>Общий анализ крови + тромбоциты</a:t>
            </a:r>
            <a:endParaRPr lang="ru-RU" dirty="0"/>
          </a:p>
          <a:p>
            <a:r>
              <a:rPr lang="ru-RU" dirty="0"/>
              <a:t>•</a:t>
            </a:r>
            <a:r>
              <a:rPr lang="ru-RU" b="1" dirty="0"/>
              <a:t>Биохимический анализ крови (в </a:t>
            </a:r>
            <a:r>
              <a:rPr lang="ru-RU" b="1" dirty="0" err="1"/>
              <a:t>т.ч</a:t>
            </a:r>
            <a:r>
              <a:rPr lang="ru-RU" b="1" dirty="0"/>
              <a:t>. АСТ, АЛТ, ЩФ, </a:t>
            </a:r>
            <a:r>
              <a:rPr lang="ru-RU" dirty="0"/>
              <a:t>g</a:t>
            </a:r>
            <a:r>
              <a:rPr lang="ru-RU" b="1" dirty="0"/>
              <a:t>-ГТ, </a:t>
            </a:r>
            <a:r>
              <a:rPr lang="ru-RU" b="1" dirty="0" err="1"/>
              <a:t>креатинин</a:t>
            </a:r>
            <a:r>
              <a:rPr lang="ru-RU" b="1" dirty="0"/>
              <a:t>, ЛДГ, КФК) </a:t>
            </a:r>
            <a:endParaRPr lang="ru-RU" dirty="0"/>
          </a:p>
          <a:p>
            <a:r>
              <a:rPr lang="ru-RU" dirty="0"/>
              <a:t>•</a:t>
            </a:r>
            <a:r>
              <a:rPr lang="ru-RU" b="1" dirty="0" err="1"/>
              <a:t>Гемокультура</a:t>
            </a:r>
            <a:r>
              <a:rPr lang="ru-RU" b="1" dirty="0"/>
              <a:t> (3-х кратная)</a:t>
            </a:r>
            <a:endParaRPr lang="ru-RU" dirty="0"/>
          </a:p>
          <a:p>
            <a:r>
              <a:rPr lang="ru-RU" dirty="0"/>
              <a:t>•Иммунологический анализ крови (</a:t>
            </a:r>
            <a:r>
              <a:rPr lang="ru-RU" b="1" dirty="0" err="1"/>
              <a:t>IgA</a:t>
            </a:r>
            <a:r>
              <a:rPr lang="ru-RU" b="1" dirty="0"/>
              <a:t>, </a:t>
            </a:r>
            <a:r>
              <a:rPr lang="ru-RU" b="1" dirty="0" err="1"/>
              <a:t>IgG</a:t>
            </a:r>
            <a:r>
              <a:rPr lang="ru-RU" b="1" dirty="0"/>
              <a:t>, </a:t>
            </a:r>
            <a:r>
              <a:rPr lang="ru-RU" b="1" dirty="0" err="1"/>
              <a:t>IgM</a:t>
            </a:r>
            <a:r>
              <a:rPr lang="ru-RU" b="1" dirty="0"/>
              <a:t>, комплемент)</a:t>
            </a:r>
            <a:endParaRPr lang="ru-RU" dirty="0"/>
          </a:p>
          <a:p>
            <a:r>
              <a:rPr lang="en-US" dirty="0"/>
              <a:t>•</a:t>
            </a:r>
            <a:r>
              <a:rPr lang="en-US" b="1" dirty="0"/>
              <a:t>ANCA</a:t>
            </a:r>
            <a:endParaRPr lang="en-US" dirty="0"/>
          </a:p>
          <a:p>
            <a:r>
              <a:rPr lang="en-US" dirty="0"/>
              <a:t>•A</a:t>
            </a:r>
            <a:r>
              <a:rPr lang="ru-RU" b="1" dirty="0"/>
              <a:t>Т к ДНК</a:t>
            </a:r>
            <a:endParaRPr lang="ru-RU" dirty="0"/>
          </a:p>
          <a:p>
            <a:r>
              <a:rPr lang="ru-RU" dirty="0"/>
              <a:t>•АТ к </a:t>
            </a:r>
            <a:r>
              <a:rPr lang="ru-RU" dirty="0" err="1"/>
              <a:t>кардиолипину</a:t>
            </a:r>
            <a:endParaRPr lang="ru-RU" dirty="0"/>
          </a:p>
          <a:p>
            <a:r>
              <a:rPr lang="ru-RU" dirty="0"/>
              <a:t>•Маркеры </a:t>
            </a:r>
            <a:r>
              <a:rPr lang="en-US" b="1" dirty="0"/>
              <a:t>HBV, HCV</a:t>
            </a:r>
            <a:endParaRPr lang="en-US" dirty="0"/>
          </a:p>
          <a:p>
            <a:r>
              <a:rPr lang="ru-RU" dirty="0"/>
              <a:t>•</a:t>
            </a:r>
            <a:r>
              <a:rPr lang="ru-RU" b="1" dirty="0"/>
              <a:t>Маркеры ВИЧ</a:t>
            </a:r>
            <a:endParaRPr lang="ru-RU" dirty="0"/>
          </a:p>
          <a:p>
            <a:r>
              <a:rPr lang="ru-RU" dirty="0"/>
              <a:t>•Маркеры </a:t>
            </a:r>
            <a:r>
              <a:rPr lang="ru-RU" b="1" dirty="0"/>
              <a:t>EBV и CMV (</a:t>
            </a:r>
            <a:r>
              <a:rPr lang="ru-RU" b="1" dirty="0" err="1"/>
              <a:t>IgM</a:t>
            </a:r>
            <a:r>
              <a:rPr lang="ru-RU" b="1" dirty="0"/>
              <a:t>)</a:t>
            </a:r>
            <a:endParaRPr lang="ru-RU" dirty="0"/>
          </a:p>
          <a:p>
            <a:r>
              <a:rPr lang="ru-RU" dirty="0"/>
              <a:t>•</a:t>
            </a:r>
            <a:r>
              <a:rPr lang="ru-RU" b="1" dirty="0"/>
              <a:t>Общий анализ мочи с микроскопией осадка</a:t>
            </a:r>
            <a:endParaRPr lang="ru-RU" dirty="0"/>
          </a:p>
          <a:p>
            <a:r>
              <a:rPr lang="ru-RU" dirty="0"/>
              <a:t>•</a:t>
            </a:r>
            <a:r>
              <a:rPr lang="ru-RU" dirty="0" err="1"/>
              <a:t>Трепанобиопсия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89807" y="1387624"/>
            <a:ext cx="3096344" cy="8172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00"/>
                </a:solidFill>
              </a:rPr>
              <a:t>Кожный туберкулиновый тест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204864"/>
            <a:ext cx="4104456" cy="27363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FF00"/>
                </a:solidFill>
              </a:rPr>
              <a:t>Визуализирующие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/>
              <a:t>•</a:t>
            </a:r>
            <a:r>
              <a:rPr lang="ru-RU" b="1" dirty="0"/>
              <a:t>Рентгенография грудной клетки в 2-х проекциях</a:t>
            </a:r>
            <a:endParaRPr lang="ru-RU" dirty="0"/>
          </a:p>
          <a:p>
            <a:r>
              <a:rPr lang="ru-RU" dirty="0"/>
              <a:t>•</a:t>
            </a:r>
            <a:r>
              <a:rPr lang="ru-RU" b="1" dirty="0"/>
              <a:t>УЗИ брюшной полости и малого таза</a:t>
            </a:r>
            <a:endParaRPr lang="ru-RU" dirty="0"/>
          </a:p>
          <a:p>
            <a:r>
              <a:rPr lang="ru-RU" dirty="0"/>
              <a:t>•</a:t>
            </a:r>
            <a:r>
              <a:rPr lang="ru-RU" b="1" dirty="0"/>
              <a:t>Эхокардиография (</a:t>
            </a:r>
            <a:r>
              <a:rPr lang="ru-RU" b="1" dirty="0" err="1"/>
              <a:t>чреспищеводная</a:t>
            </a:r>
            <a:r>
              <a:rPr lang="ru-RU" b="1" dirty="0"/>
              <a:t>)</a:t>
            </a:r>
            <a:endParaRPr lang="ru-RU" dirty="0"/>
          </a:p>
          <a:p>
            <a:r>
              <a:rPr lang="ru-RU" dirty="0"/>
              <a:t>•Компьютерная томография</a:t>
            </a:r>
          </a:p>
          <a:p>
            <a:r>
              <a:rPr lang="ru-RU" dirty="0"/>
              <a:t>•</a:t>
            </a:r>
            <a:r>
              <a:rPr lang="ru-RU" dirty="0" err="1"/>
              <a:t>Радиоизтопная</a:t>
            </a:r>
            <a:r>
              <a:rPr lang="ru-RU" dirty="0"/>
              <a:t> </a:t>
            </a:r>
            <a:r>
              <a:rPr lang="ru-RU" dirty="0" err="1"/>
              <a:t>сцинтиграфия</a:t>
            </a:r>
            <a:endParaRPr lang="ru-RU" dirty="0"/>
          </a:p>
          <a:p>
            <a:r>
              <a:rPr lang="ru-RU" dirty="0"/>
              <a:t>•</a:t>
            </a:r>
            <a:r>
              <a:rPr lang="ru-RU" b="1" dirty="0"/>
              <a:t>Позитронно-эмиссионная томография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57759" y="4869160"/>
            <a:ext cx="3960440" cy="19888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FFFF00"/>
                </a:solidFill>
              </a:rPr>
              <a:t>Эндоскопические и инвазивные</a:t>
            </a:r>
          </a:p>
          <a:p>
            <a:r>
              <a:rPr lang="ru-RU" b="1" dirty="0">
                <a:solidFill>
                  <a:srgbClr val="FFFF00"/>
                </a:solidFill>
              </a:rPr>
              <a:t>•ЭГДС</a:t>
            </a:r>
          </a:p>
          <a:p>
            <a:r>
              <a:rPr lang="ru-RU" b="1" dirty="0"/>
              <a:t>•</a:t>
            </a:r>
            <a:r>
              <a:rPr lang="ru-RU" b="1" dirty="0" err="1"/>
              <a:t>Колоноскопия</a:t>
            </a:r>
            <a:endParaRPr lang="ru-RU" b="1" dirty="0"/>
          </a:p>
          <a:p>
            <a:r>
              <a:rPr lang="ru-RU" b="1" dirty="0"/>
              <a:t>•Бронхоскопия</a:t>
            </a:r>
          </a:p>
          <a:p>
            <a:r>
              <a:rPr lang="ru-RU" b="1" dirty="0"/>
              <a:t>•Торакоскопия</a:t>
            </a:r>
          </a:p>
          <a:p>
            <a:r>
              <a:rPr lang="ru-RU" b="1" dirty="0"/>
              <a:t>•Лапароскопия</a:t>
            </a:r>
          </a:p>
          <a:p>
            <a:r>
              <a:rPr lang="ru-RU" b="1" dirty="0"/>
              <a:t>•Лапаротомия</a:t>
            </a:r>
          </a:p>
        </p:txBody>
      </p:sp>
    </p:spTree>
    <p:extLst>
      <p:ext uri="{BB962C8B-B14F-4D97-AF65-F5344CB8AC3E}">
        <p14:creationId xmlns:p14="http://schemas.microsoft.com/office/powerpoint/2010/main" val="14092286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II </a:t>
            </a:r>
            <a:r>
              <a:rPr lang="ru-RU" b="1" dirty="0">
                <a:solidFill>
                  <a:srgbClr val="C00000"/>
                </a:solidFill>
              </a:rPr>
              <a:t>этап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u="sng" dirty="0">
                <a:solidFill>
                  <a:srgbClr val="FF0000"/>
                </a:solidFill>
              </a:rPr>
              <a:t>Гистологическое исследование тканей: </a:t>
            </a:r>
            <a:r>
              <a:rPr lang="ru-RU" b="1" dirty="0">
                <a:solidFill>
                  <a:srgbClr val="002060"/>
                </a:solidFill>
              </a:rPr>
              <a:t>биопсия и цитологическое исследование</a:t>
            </a:r>
          </a:p>
          <a:p>
            <a:r>
              <a:rPr lang="ru-RU" b="1" dirty="0">
                <a:solidFill>
                  <a:srgbClr val="002060"/>
                </a:solidFill>
              </a:rPr>
              <a:t>Биопсия лимфатических узлов,</a:t>
            </a:r>
          </a:p>
          <a:p>
            <a:r>
              <a:rPr lang="ru-RU" b="1" dirty="0">
                <a:solidFill>
                  <a:srgbClr val="002060"/>
                </a:solidFill>
              </a:rPr>
              <a:t>Узелков, </a:t>
            </a:r>
            <a:r>
              <a:rPr lang="ru-RU" b="1" dirty="0" err="1">
                <a:solidFill>
                  <a:srgbClr val="002060"/>
                </a:solidFill>
              </a:rPr>
              <a:t>тофусов</a:t>
            </a:r>
            <a:r>
              <a:rPr lang="ru-RU" b="1" dirty="0">
                <a:solidFill>
                  <a:srgbClr val="002060"/>
                </a:solidFill>
              </a:rPr>
              <a:t>, кожных элементов,</a:t>
            </a:r>
          </a:p>
          <a:p>
            <a:r>
              <a:rPr lang="ru-RU" b="1" dirty="0">
                <a:solidFill>
                  <a:srgbClr val="002060"/>
                </a:solidFill>
              </a:rPr>
              <a:t>Печени, желудка и др.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Сочетание лихорадки с воспалительным процессом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 больного имеются </a:t>
            </a:r>
            <a:r>
              <a:rPr lang="ru-RU" b="1" u="sng" dirty="0">
                <a:solidFill>
                  <a:srgbClr val="FF0000"/>
                </a:solidFill>
              </a:rPr>
              <a:t>лабораторные признаки воспалительного процесса</a:t>
            </a:r>
            <a:r>
              <a:rPr lang="ru-RU" b="1" dirty="0">
                <a:solidFill>
                  <a:srgbClr val="002060"/>
                </a:solidFill>
              </a:rPr>
              <a:t>: ускоренное СОЭ, воспалительный сдвиг белковых фракций (повышение уровня фибриногена, </a:t>
            </a:r>
            <a:r>
              <a:rPr lang="en-US" b="1" dirty="0">
                <a:solidFill>
                  <a:srgbClr val="002060"/>
                </a:solidFill>
              </a:rPr>
              <a:t>a</a:t>
            </a:r>
            <a:r>
              <a:rPr lang="ru-RU" b="1" dirty="0">
                <a:solidFill>
                  <a:srgbClr val="002060"/>
                </a:solidFill>
              </a:rPr>
              <a:t>2-глобулинов, </a:t>
            </a:r>
            <a:r>
              <a:rPr lang="ru-RU" b="1" dirty="0" err="1">
                <a:solidFill>
                  <a:srgbClr val="002060"/>
                </a:solidFill>
              </a:rPr>
              <a:t>серомукоид</a:t>
            </a:r>
            <a:r>
              <a:rPr lang="ru-RU" b="1" dirty="0">
                <a:solidFill>
                  <a:srgbClr val="002060"/>
                </a:solidFill>
              </a:rPr>
              <a:t>, СРБ, лейкоцитоз, сдвиг формулы влево в формуле крови.</a:t>
            </a:r>
          </a:p>
          <a:p>
            <a:pP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У больного признаки воспалительной реакции отсутствуют.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III</a:t>
            </a:r>
            <a:r>
              <a:rPr lang="ru-RU" b="1" dirty="0">
                <a:solidFill>
                  <a:srgbClr val="C00000"/>
                </a:solidFill>
              </a:rPr>
              <a:t> этап: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Целенаправленное обследование </a:t>
            </a:r>
            <a:r>
              <a:rPr lang="ru-RU" b="1" dirty="0">
                <a:solidFill>
                  <a:srgbClr val="002060"/>
                </a:solidFill>
              </a:rPr>
              <a:t>для подтверждения или исключения группы заболеваний, сформулировать и выполнить алгоритм дополнительного углубленного специфического диагностического поиска.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Autofit/>
          </a:bodyPr>
          <a:lstStyle/>
          <a:p>
            <a:r>
              <a:rPr lang="ru-RU" sz="3600" b="1" u="sng" dirty="0">
                <a:solidFill>
                  <a:srgbClr val="002060"/>
                </a:solidFill>
              </a:rPr>
              <a:t>ВОЗМОЖНЫЕ ПРИЧИНЫ ЛИХОРАДКИ НЕЯСНОГО ГЕНЕЗА, </a:t>
            </a:r>
            <a:r>
              <a:rPr lang="ru-RU" sz="3600" b="1" u="sng" dirty="0">
                <a:solidFill>
                  <a:srgbClr val="C00000"/>
                </a:solidFill>
              </a:rPr>
              <a:t>являющиеся </a:t>
            </a:r>
            <a:r>
              <a:rPr lang="ru-RU" sz="3600" b="1" i="1" u="sng" dirty="0">
                <a:solidFill>
                  <a:srgbClr val="C00000"/>
                </a:solidFill>
              </a:rPr>
              <a:t>наиболее трудными </a:t>
            </a:r>
            <a:r>
              <a:rPr lang="ru-RU" sz="3600" b="1" u="sng" dirty="0">
                <a:solidFill>
                  <a:srgbClr val="C00000"/>
                </a:solidFill>
              </a:rPr>
              <a:t>для диагностики:</a:t>
            </a:r>
            <a:br>
              <a:rPr lang="ru-RU" sz="3600" b="1" dirty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•</a:t>
            </a:r>
            <a:r>
              <a:rPr lang="ru-RU" b="1" dirty="0">
                <a:solidFill>
                  <a:srgbClr val="FF0000"/>
                </a:solidFill>
              </a:rPr>
              <a:t>Инфекции</a:t>
            </a:r>
            <a:r>
              <a:rPr lang="ru-RU" b="1" dirty="0">
                <a:solidFill>
                  <a:srgbClr val="002060"/>
                </a:solidFill>
              </a:rPr>
              <a:t> (в </a:t>
            </a:r>
            <a:r>
              <a:rPr lang="ru-RU" b="1" dirty="0" err="1">
                <a:solidFill>
                  <a:srgbClr val="002060"/>
                </a:solidFill>
              </a:rPr>
              <a:t>т.ч</a:t>
            </a:r>
            <a:r>
              <a:rPr lang="ru-RU" b="1" dirty="0">
                <a:solidFill>
                  <a:srgbClr val="002060"/>
                </a:solidFill>
              </a:rPr>
              <a:t>. ВИЧ-инфекция, инфекционный эндокардит, туберкулез),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</a:t>
            </a:r>
            <a:r>
              <a:rPr lang="ru-RU" b="1" dirty="0">
                <a:solidFill>
                  <a:srgbClr val="FF0000"/>
                </a:solidFill>
              </a:rPr>
              <a:t>Паразитарные заболевания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r>
              <a:rPr lang="ru-RU" b="1" dirty="0">
                <a:solidFill>
                  <a:srgbClr val="FF0000"/>
                </a:solidFill>
              </a:rPr>
              <a:t>Аспергиллез, кандидоз</a:t>
            </a:r>
            <a:r>
              <a:rPr lang="ru-RU" b="1" dirty="0">
                <a:solidFill>
                  <a:srgbClr val="002060"/>
                </a:solidFill>
              </a:rPr>
              <a:t>, ЦМВ, герпетическая инфекция,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</a:t>
            </a:r>
            <a:r>
              <a:rPr lang="ru-RU" b="1" dirty="0">
                <a:solidFill>
                  <a:srgbClr val="FF0000"/>
                </a:solidFill>
              </a:rPr>
              <a:t>Злокачественные опухоли </a:t>
            </a:r>
            <a:r>
              <a:rPr lang="ru-RU" b="1" dirty="0">
                <a:solidFill>
                  <a:srgbClr val="002060"/>
                </a:solidFill>
              </a:rPr>
              <a:t>(солидные, </a:t>
            </a:r>
            <a:r>
              <a:rPr lang="ru-RU" b="1" dirty="0" err="1">
                <a:solidFill>
                  <a:srgbClr val="002060"/>
                </a:solidFill>
              </a:rPr>
              <a:t>гемобластозы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лимфомы</a:t>
            </a:r>
            <a:r>
              <a:rPr lang="ru-RU" b="1" dirty="0">
                <a:solidFill>
                  <a:srgbClr val="002060"/>
                </a:solidFill>
              </a:rPr>
              <a:t>),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</a:t>
            </a:r>
            <a:r>
              <a:rPr lang="ru-RU" b="1" dirty="0">
                <a:solidFill>
                  <a:srgbClr val="FF0000"/>
                </a:solidFill>
              </a:rPr>
              <a:t>Системные заболевания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</a:t>
            </a:r>
            <a:r>
              <a:rPr lang="ru-RU" b="1" dirty="0">
                <a:solidFill>
                  <a:srgbClr val="FF0000"/>
                </a:solidFill>
              </a:rPr>
              <a:t>Тромбоэмболическая болезнь</a:t>
            </a:r>
            <a:r>
              <a:rPr lang="ru-RU" b="1" dirty="0">
                <a:solidFill>
                  <a:srgbClr val="002060"/>
                </a:solidFill>
              </a:rPr>
              <a:t>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</a:t>
            </a:r>
            <a:r>
              <a:rPr lang="ru-RU" b="1" dirty="0">
                <a:solidFill>
                  <a:srgbClr val="FF0000"/>
                </a:solidFill>
              </a:rPr>
              <a:t>Лекарственная болезнь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1538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CРЕДИ ИНФЕКЦИОННЫХ ПРИЧИН ЛИХОРАДКИ НЕЯСНОГО ГЕНЕЗА ЛИДИРУЕТ ТУБЕРКУЛЕЗ (n=857</a:t>
            </a:r>
            <a:r>
              <a:rPr lang="ru-RU" sz="3600" dirty="0">
                <a:solidFill>
                  <a:srgbClr val="002060"/>
                </a:solidFill>
              </a:rPr>
              <a:t>)</a:t>
            </a:r>
            <a:br>
              <a:rPr lang="ru-RU" sz="3600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r">
              <a:buNone/>
            </a:pPr>
            <a:r>
              <a:rPr lang="ru-RU" dirty="0"/>
              <a:t>%   </a:t>
            </a:r>
          </a:p>
          <a:p>
            <a:pPr marL="0" indent="0" algn="r">
              <a:buNone/>
            </a:pPr>
            <a:endParaRPr lang="ru-RU" i="1" dirty="0"/>
          </a:p>
          <a:p>
            <a:pPr marL="0" indent="0" algn="r">
              <a:buNone/>
            </a:pPr>
            <a:r>
              <a:rPr lang="en-US" i="1" dirty="0">
                <a:solidFill>
                  <a:srgbClr val="002060"/>
                </a:solidFill>
              </a:rPr>
              <a:t>O.R. </a:t>
            </a:r>
            <a:r>
              <a:rPr lang="en-US" i="1" dirty="0" err="1">
                <a:solidFill>
                  <a:srgbClr val="002060"/>
                </a:solidFill>
              </a:rPr>
              <a:t>Sipani</a:t>
            </a:r>
            <a:r>
              <a:rPr lang="en-US" i="1" dirty="0">
                <a:solidFill>
                  <a:srgbClr val="002060"/>
                </a:solidFill>
              </a:rPr>
              <a:t> et al., 2007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437896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34878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21811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Туберкулез</a:t>
            </a:r>
            <a:r>
              <a:rPr lang="ru-RU" sz="4000" b="1" dirty="0">
                <a:solidFill>
                  <a:srgbClr val="002060"/>
                </a:solidFill>
              </a:rPr>
              <a:t> принадлежит по праву интернисту... и занимает одно из основных мест как причина нераспознанных лихорадок, легочных и гематологических болезней.</a:t>
            </a:r>
          </a:p>
          <a:p>
            <a:pPr marL="0" indent="0" algn="r">
              <a:buNone/>
            </a:pPr>
            <a:r>
              <a:rPr lang="en-US" sz="4000" b="1" i="1" dirty="0">
                <a:solidFill>
                  <a:srgbClr val="002060"/>
                </a:solidFill>
              </a:rPr>
              <a:t>Williams, 1971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782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Особенности течения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современного туберкулеза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b="1" dirty="0">
                <a:solidFill>
                  <a:srgbClr val="002060"/>
                </a:solidFill>
              </a:rPr>
              <a:t>Учащение внелегочных форм туберкулеза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•Учащение первичного туберкулеза у взрослых (в </a:t>
            </a:r>
            <a:r>
              <a:rPr lang="ru-RU" b="1" dirty="0" err="1">
                <a:solidFill>
                  <a:srgbClr val="002060"/>
                </a:solidFill>
              </a:rPr>
              <a:t>т.ч</a:t>
            </a:r>
            <a:r>
              <a:rPr lang="ru-RU" b="1" dirty="0">
                <a:solidFill>
                  <a:srgbClr val="002060"/>
                </a:solidFill>
              </a:rPr>
              <a:t>. у пожилых) и длительность его течения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•Частота и многообразие неспецифических (“</a:t>
            </a:r>
            <a:r>
              <a:rPr lang="ru-RU" b="1" dirty="0" err="1">
                <a:solidFill>
                  <a:srgbClr val="002060"/>
                </a:solidFill>
              </a:rPr>
              <a:t>параспецифических</a:t>
            </a:r>
            <a:r>
              <a:rPr lang="ru-RU" b="1" dirty="0">
                <a:solidFill>
                  <a:srgbClr val="002060"/>
                </a:solidFill>
              </a:rPr>
              <a:t>”) реакций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•“Ятрогенный» туберкулез </a:t>
            </a:r>
          </a:p>
        </p:txBody>
      </p:sp>
    </p:spTree>
    <p:extLst>
      <p:ext uri="{BB962C8B-B14F-4D97-AF65-F5344CB8AC3E}">
        <p14:creationId xmlns:p14="http://schemas.microsoft.com/office/powerpoint/2010/main" val="271735275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dirty="0">
                <a:solidFill>
                  <a:srgbClr val="FF0000"/>
                </a:solidFill>
              </a:rPr>
              <a:t>ПАРАТУБЕРКУЛЕЗНЫЕ РЕАКЦИИ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FF0000"/>
                </a:solidFill>
              </a:rPr>
              <a:t>ПОРАЖЕНИЕ СУСТАВОВ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СЕРОЗИТЫ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ПОРАЖЕНИЕ КОЖИ (УЗЛОВАТАЯ ЭРИТЕМА, ПУРПУРА И ДР.)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ВАСКУЛИТЫ (ГЕМОРРАГИЧЕСКИЙ ВАСКУЛИТ, УЗЕЛКОВЫЙ ПЕРИАРТЕРИИТ)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ПОРАЖЕНИЕ МИОКАРДА, ЭНДОКАРДА, ПОЧЕК, СИСТЕМЫ КРОВИ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</a:rPr>
              <a:t>АМИЛОИДОЗ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569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Температура тела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Температура крови контролируется в </a:t>
            </a:r>
            <a:r>
              <a:rPr lang="ru-RU" b="1" dirty="0" err="1">
                <a:solidFill>
                  <a:srgbClr val="FF0000"/>
                </a:solidFill>
              </a:rPr>
              <a:t>гипоталямусе</a:t>
            </a:r>
            <a:r>
              <a:rPr lang="ru-RU" b="1" dirty="0">
                <a:solidFill>
                  <a:srgbClr val="002060"/>
                </a:solidFill>
              </a:rPr>
              <a:t> (рецепторы располагаются в </a:t>
            </a:r>
            <a:r>
              <a:rPr lang="ru-RU" b="1" dirty="0" err="1">
                <a:solidFill>
                  <a:srgbClr val="002060"/>
                </a:solidFill>
              </a:rPr>
              <a:t>преоптическом</a:t>
            </a:r>
            <a:r>
              <a:rPr lang="ru-RU" b="1" dirty="0">
                <a:solidFill>
                  <a:srgbClr val="002060"/>
                </a:solidFill>
              </a:rPr>
              <a:t> поле </a:t>
            </a:r>
            <a:r>
              <a:rPr lang="ru-RU" b="1" dirty="0" err="1">
                <a:solidFill>
                  <a:srgbClr val="002060"/>
                </a:solidFill>
              </a:rPr>
              <a:t>гипоталямуса</a:t>
            </a:r>
            <a:r>
              <a:rPr lang="ru-RU" b="1" dirty="0">
                <a:solidFill>
                  <a:srgbClr val="002060"/>
                </a:solidFill>
              </a:rPr>
              <a:t> и его передней области), где находится </a:t>
            </a:r>
            <a:r>
              <a:rPr lang="ru-RU" b="1" dirty="0">
                <a:solidFill>
                  <a:srgbClr val="FF0000"/>
                </a:solidFill>
              </a:rPr>
              <a:t>центр регулирования температуры тела.</a:t>
            </a:r>
          </a:p>
          <a:p>
            <a:r>
              <a:rPr lang="ru-RU" b="1" dirty="0">
                <a:solidFill>
                  <a:srgbClr val="002060"/>
                </a:solidFill>
              </a:rPr>
              <a:t>Информация о температуре поступает из нейронов кожи (температура окружающей среды) и </a:t>
            </a:r>
            <a:r>
              <a:rPr lang="ru-RU" b="1" dirty="0" err="1">
                <a:solidFill>
                  <a:srgbClr val="002060"/>
                </a:solidFill>
              </a:rPr>
              <a:t>гипоталямических</a:t>
            </a:r>
            <a:r>
              <a:rPr lang="ru-RU" b="1" dirty="0">
                <a:solidFill>
                  <a:srgbClr val="002060"/>
                </a:solidFill>
              </a:rPr>
              <a:t> рецепторов   (температура крови, т.е. внутренней среды).</a:t>
            </a:r>
          </a:p>
          <a:p>
            <a:r>
              <a:rPr lang="ru-RU" b="1" dirty="0">
                <a:solidFill>
                  <a:srgbClr val="002060"/>
                </a:solidFill>
              </a:rPr>
              <a:t>Если человек продуцирует больше тепла, чем ему нужно, то гипоталамические структуры регулируют </a:t>
            </a:r>
            <a:r>
              <a:rPr lang="ru-RU" b="1" dirty="0">
                <a:solidFill>
                  <a:srgbClr val="FF0000"/>
                </a:solidFill>
              </a:rPr>
              <a:t>процесс теплоотдачи изменением кожного кровотока и работы потовых желез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 Температура в </a:t>
            </a:r>
            <a:r>
              <a:rPr lang="ru-RU" b="1" dirty="0" err="1">
                <a:solidFill>
                  <a:srgbClr val="002060"/>
                </a:solidFill>
              </a:rPr>
              <a:t>гипоталямусе</a:t>
            </a:r>
            <a:r>
              <a:rPr lang="ru-RU" b="1" dirty="0">
                <a:solidFill>
                  <a:srgbClr val="002060"/>
                </a:solidFill>
              </a:rPr>
              <a:t> поддерживается на постоянном уровне.                     </a:t>
            </a:r>
            <a:r>
              <a:rPr lang="ru-RU" dirty="0"/>
              <a:t>                             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b="1" dirty="0">
                <a:solidFill>
                  <a:srgbClr val="002060"/>
                </a:solidFill>
              </a:rPr>
              <a:t>СУСТАВНОЙ СИНДРОМ ПРИ </a:t>
            </a:r>
            <a:r>
              <a:rPr lang="ru-RU" b="1" dirty="0">
                <a:solidFill>
                  <a:srgbClr val="FF0000"/>
                </a:solidFill>
              </a:rPr>
              <a:t>“РЕВМАТОИДЕ”ПОНСЕ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b="1" dirty="0">
                <a:solidFill>
                  <a:srgbClr val="002060"/>
                </a:solidFill>
              </a:rPr>
              <a:t>Постепенное развитие</a:t>
            </a:r>
          </a:p>
          <a:p>
            <a:r>
              <a:rPr lang="ru-RU" b="1" dirty="0">
                <a:solidFill>
                  <a:srgbClr val="002060"/>
                </a:solidFill>
              </a:rPr>
              <a:t>Чаще –полиартрит (лучезапястные, голеностопные, коленные, суставы кистей)</a:t>
            </a:r>
          </a:p>
          <a:p>
            <a:r>
              <a:rPr lang="ru-RU" b="1" dirty="0">
                <a:solidFill>
                  <a:srgbClr val="002060"/>
                </a:solidFill>
              </a:rPr>
              <a:t>Выраженный артрит</a:t>
            </a:r>
          </a:p>
          <a:p>
            <a:r>
              <a:rPr lang="ru-RU" b="1" dirty="0">
                <a:solidFill>
                  <a:srgbClr val="002060"/>
                </a:solidFill>
              </a:rPr>
              <a:t>Нарушение подвижности</a:t>
            </a:r>
          </a:p>
          <a:p>
            <a:r>
              <a:rPr lang="ru-RU" b="1" dirty="0">
                <a:solidFill>
                  <a:srgbClr val="002060"/>
                </a:solidFill>
              </a:rPr>
              <a:t>Необратимые анкилозы, деформации, </a:t>
            </a:r>
            <a:r>
              <a:rPr lang="ru-RU" b="1" dirty="0" err="1">
                <a:solidFill>
                  <a:srgbClr val="002060"/>
                </a:solidFill>
              </a:rPr>
              <a:t>инвалидизация</a:t>
            </a:r>
            <a:r>
              <a:rPr lang="ru-RU" b="1" dirty="0">
                <a:solidFill>
                  <a:srgbClr val="002060"/>
                </a:solidFill>
              </a:rPr>
              <a:t> больного</a:t>
            </a:r>
          </a:p>
        </p:txBody>
      </p:sp>
    </p:spTree>
    <p:extLst>
      <p:ext uri="{BB962C8B-B14F-4D97-AF65-F5344CB8AC3E}">
        <p14:creationId xmlns:p14="http://schemas.microsoft.com/office/powerpoint/2010/main" val="29182665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Туберкулез: диагностика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Первичные диагностические ориентиры – анамнестические указания в ближайшем окружении, туберкулиновые пробы, ПЦР на фоне а/б терапии – могут быть отрицательными</a:t>
            </a:r>
          </a:p>
          <a:p>
            <a:r>
              <a:rPr lang="ru-RU" b="1" dirty="0">
                <a:solidFill>
                  <a:srgbClr val="002060"/>
                </a:solidFill>
              </a:rPr>
              <a:t>Наиболее характерно – </a:t>
            </a:r>
            <a:r>
              <a:rPr lang="ru-RU" b="1" dirty="0" err="1">
                <a:solidFill>
                  <a:srgbClr val="002060"/>
                </a:solidFill>
              </a:rPr>
              <a:t>серозиты</a:t>
            </a:r>
            <a:r>
              <a:rPr lang="ru-RU" b="1" dirty="0">
                <a:solidFill>
                  <a:srgbClr val="002060"/>
                </a:solidFill>
              </a:rPr>
              <a:t> (перикардит, плеврит), </a:t>
            </a:r>
            <a:r>
              <a:rPr lang="ru-RU" b="1" dirty="0" err="1">
                <a:solidFill>
                  <a:srgbClr val="002060"/>
                </a:solidFill>
              </a:rPr>
              <a:t>артропатия</a:t>
            </a:r>
            <a:r>
              <a:rPr lang="ru-RU" b="1" dirty="0">
                <a:solidFill>
                  <a:srgbClr val="002060"/>
                </a:solidFill>
              </a:rPr>
              <a:t>, высыпания на коже (</a:t>
            </a:r>
            <a:r>
              <a:rPr lang="ru-RU" b="1" dirty="0" err="1">
                <a:solidFill>
                  <a:srgbClr val="002060"/>
                </a:solidFill>
              </a:rPr>
              <a:t>панникулит</a:t>
            </a:r>
            <a:r>
              <a:rPr lang="ru-RU" b="1" dirty="0">
                <a:solidFill>
                  <a:srgbClr val="002060"/>
                </a:solidFill>
              </a:rPr>
              <a:t>, узловатая эритема), анемия, </a:t>
            </a:r>
            <a:r>
              <a:rPr lang="ru-RU" b="1" dirty="0" err="1">
                <a:solidFill>
                  <a:srgbClr val="002060"/>
                </a:solidFill>
              </a:rPr>
              <a:t>панцитопения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ревмаидный</a:t>
            </a:r>
            <a:r>
              <a:rPr lang="ru-RU" b="1" dirty="0">
                <a:solidFill>
                  <a:srgbClr val="002060"/>
                </a:solidFill>
              </a:rPr>
              <a:t> артрит (</a:t>
            </a:r>
            <a:r>
              <a:rPr lang="ru-RU" b="1" dirty="0" err="1">
                <a:solidFill>
                  <a:srgbClr val="002060"/>
                </a:solidFill>
              </a:rPr>
              <a:t>Понсе</a:t>
            </a:r>
            <a:r>
              <a:rPr lang="ru-RU" b="1" dirty="0">
                <a:solidFill>
                  <a:srgbClr val="002060"/>
                </a:solidFill>
              </a:rPr>
              <a:t>), </a:t>
            </a:r>
            <a:r>
              <a:rPr lang="ru-RU" b="1" dirty="0" err="1">
                <a:solidFill>
                  <a:srgbClr val="002060"/>
                </a:solidFill>
              </a:rPr>
              <a:t>волчаночноподобные</a:t>
            </a:r>
            <a:r>
              <a:rPr lang="ru-RU" b="1" dirty="0">
                <a:solidFill>
                  <a:srgbClr val="002060"/>
                </a:solidFill>
              </a:rPr>
              <a:t> реакции.</a:t>
            </a:r>
          </a:p>
          <a:p>
            <a:r>
              <a:rPr lang="ru-RU" b="1" dirty="0">
                <a:solidFill>
                  <a:srgbClr val="002060"/>
                </a:solidFill>
              </a:rPr>
              <a:t>Микробиологическая </a:t>
            </a:r>
            <a:r>
              <a:rPr lang="ru-RU" b="1" dirty="0" err="1">
                <a:solidFill>
                  <a:srgbClr val="002060"/>
                </a:solidFill>
              </a:rPr>
              <a:t>вирификация</a:t>
            </a:r>
            <a:r>
              <a:rPr lang="ru-RU" b="1" dirty="0">
                <a:solidFill>
                  <a:srgbClr val="002060"/>
                </a:solidFill>
              </a:rPr>
              <a:t> – исследование мокроты, </a:t>
            </a:r>
            <a:r>
              <a:rPr lang="ru-RU" b="1" dirty="0" err="1">
                <a:solidFill>
                  <a:srgbClr val="002060"/>
                </a:solidFill>
              </a:rPr>
              <a:t>лаважной</a:t>
            </a:r>
            <a:r>
              <a:rPr lang="ru-RU" b="1" dirty="0">
                <a:solidFill>
                  <a:srgbClr val="002060"/>
                </a:solidFill>
              </a:rPr>
              <a:t> жидкости, промывные воды желудка, экссудаты, материалы биопсии, включая открытую биопсию легкого.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Диаскин</a:t>
            </a:r>
            <a:r>
              <a:rPr lang="ru-RU" b="1" dirty="0">
                <a:solidFill>
                  <a:srgbClr val="002060"/>
                </a:solidFill>
              </a:rPr>
              <a:t>-тест</a:t>
            </a:r>
          </a:p>
          <a:p>
            <a:r>
              <a:rPr lang="ru-RU" b="1" dirty="0">
                <a:solidFill>
                  <a:srgbClr val="002060"/>
                </a:solidFill>
              </a:rPr>
              <a:t>Выявление гранулем и казеозного распада в органах – УЗИ, КТ, МРТ</a:t>
            </a:r>
          </a:p>
          <a:p>
            <a:r>
              <a:rPr lang="ru-RU" b="1" dirty="0">
                <a:solidFill>
                  <a:srgbClr val="002060"/>
                </a:solidFill>
              </a:rPr>
              <a:t>Рационально пробное лечение с использование 2-х </a:t>
            </a:r>
            <a:r>
              <a:rPr lang="ru-RU" b="1" dirty="0" err="1">
                <a:solidFill>
                  <a:srgbClr val="002060"/>
                </a:solidFill>
              </a:rPr>
              <a:t>тубулостатических</a:t>
            </a:r>
            <a:r>
              <a:rPr lang="ru-RU" b="1" dirty="0">
                <a:solidFill>
                  <a:srgbClr val="002060"/>
                </a:solidFill>
              </a:rPr>
              <a:t> препарата (</a:t>
            </a:r>
            <a:r>
              <a:rPr lang="ru-RU" b="1" dirty="0" err="1">
                <a:solidFill>
                  <a:srgbClr val="002060"/>
                </a:solidFill>
              </a:rPr>
              <a:t>изониазид</a:t>
            </a:r>
            <a:r>
              <a:rPr lang="ru-RU" b="1" dirty="0">
                <a:solidFill>
                  <a:srgbClr val="002060"/>
                </a:solidFill>
              </a:rPr>
              <a:t> и а/б – стрептомицин, </a:t>
            </a:r>
            <a:r>
              <a:rPr lang="ru-RU" b="1" dirty="0" err="1">
                <a:solidFill>
                  <a:srgbClr val="002060"/>
                </a:solidFill>
              </a:rPr>
              <a:t>цефалоспорины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фторхинолоны</a:t>
            </a:r>
            <a:r>
              <a:rPr lang="ru-RU" b="1" dirty="0">
                <a:solidFill>
                  <a:srgbClr val="00206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r>
              <a:rPr lang="ru-RU" sz="2800" b="1" dirty="0">
                <a:solidFill>
                  <a:srgbClr val="002060"/>
                </a:solidFill>
              </a:rPr>
              <a:t>ПРИЗНАКИ, УКАЗЫВАЮЩИЕ НА ВЫСОКУЮ ВЕРОЯТНОСТЬ </a:t>
            </a:r>
            <a:r>
              <a:rPr lang="ru-RU" sz="2800" b="1" dirty="0">
                <a:solidFill>
                  <a:srgbClr val="FF0000"/>
                </a:solidFill>
              </a:rPr>
              <a:t>ИНФЕКЦИОННОГО ЭНДОКАРДИТА </a:t>
            </a:r>
            <a:r>
              <a:rPr lang="ru-RU" sz="2800" b="1" dirty="0">
                <a:solidFill>
                  <a:srgbClr val="002060"/>
                </a:solidFill>
              </a:rPr>
              <a:t>(необходима экстренная </a:t>
            </a:r>
            <a:r>
              <a:rPr lang="ru-RU" sz="2800" b="1" dirty="0" err="1">
                <a:solidFill>
                  <a:srgbClr val="002060"/>
                </a:solidFill>
              </a:rPr>
              <a:t>чреспищеводная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эхокардиографияи</a:t>
            </a:r>
            <a:r>
              <a:rPr lang="ru-RU" sz="2800" b="1" dirty="0">
                <a:solidFill>
                  <a:srgbClr val="002060"/>
                </a:solidFill>
              </a:rPr>
              <a:t>, возможно, госпитализация)</a:t>
            </a:r>
            <a:r>
              <a:rPr lang="ru-RU" sz="2800" b="1" dirty="0" err="1">
                <a:solidFill>
                  <a:srgbClr val="002060"/>
                </a:solidFill>
              </a:rPr>
              <a:t>The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European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Society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of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Cardiology</a:t>
            </a:r>
            <a:r>
              <a:rPr lang="ru-RU" sz="2800" b="1" dirty="0">
                <a:solidFill>
                  <a:srgbClr val="002060"/>
                </a:solidFill>
              </a:rPr>
              <a:t>, 2004)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r>
              <a:rPr lang="ru-RU" sz="7200" b="1" dirty="0">
                <a:solidFill>
                  <a:srgbClr val="002060"/>
                </a:solidFill>
              </a:rPr>
              <a:t>Вновь возникший шум или </a:t>
            </a:r>
            <a:r>
              <a:rPr lang="ru-RU" sz="7200" b="1" dirty="0" err="1">
                <a:solidFill>
                  <a:srgbClr val="002060"/>
                </a:solidFill>
              </a:rPr>
              <a:t>эхокардиографические</a:t>
            </a:r>
            <a:r>
              <a:rPr lang="ru-RU" sz="7200" b="1" dirty="0">
                <a:solidFill>
                  <a:srgbClr val="002060"/>
                </a:solidFill>
              </a:rPr>
              <a:t> изменения на сердечном клапане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•Эмболии неясного происхождения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•Сепсис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•Гематурия, признаки </a:t>
            </a:r>
            <a:r>
              <a:rPr lang="ru-RU" sz="7200" b="1" dirty="0" err="1">
                <a:solidFill>
                  <a:srgbClr val="002060"/>
                </a:solidFill>
              </a:rPr>
              <a:t>гломерулонефрита</a:t>
            </a:r>
            <a:r>
              <a:rPr lang="ru-RU" sz="7200" b="1" dirty="0">
                <a:solidFill>
                  <a:srgbClr val="002060"/>
                </a:solidFill>
              </a:rPr>
              <a:t> или предполагаемый инфаркт почки</a:t>
            </a:r>
          </a:p>
          <a:p>
            <a:r>
              <a:rPr lang="ru-RU" sz="7200" b="1" dirty="0">
                <a:solidFill>
                  <a:srgbClr val="FF0000"/>
                </a:solidFill>
              </a:rPr>
              <a:t>•Лихорадка </a:t>
            </a:r>
            <a:r>
              <a:rPr lang="ru-RU" sz="7200" b="1" dirty="0">
                <a:solidFill>
                  <a:srgbClr val="002060"/>
                </a:solidFill>
              </a:rPr>
              <a:t>плюс: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протез из искусственных тканей в сердце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положительная </a:t>
            </a:r>
            <a:r>
              <a:rPr lang="ru-RU" sz="7200" b="1" dirty="0" err="1">
                <a:solidFill>
                  <a:srgbClr val="002060"/>
                </a:solidFill>
              </a:rPr>
              <a:t>гемокультура</a:t>
            </a:r>
            <a:endParaRPr lang="ru-RU" sz="7200" b="1" dirty="0">
              <a:solidFill>
                <a:srgbClr val="002060"/>
              </a:solidFill>
            </a:endParaRPr>
          </a:p>
          <a:p>
            <a:r>
              <a:rPr lang="ru-RU" sz="7200" b="1" dirty="0">
                <a:solidFill>
                  <a:srgbClr val="002060"/>
                </a:solidFill>
              </a:rPr>
              <a:t>факторы риска ИЭ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вновь возникшие желудочковые аритмии или нарушения проводимости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кожные (узелки </a:t>
            </a:r>
            <a:r>
              <a:rPr lang="ru-RU" sz="7200" b="1" dirty="0" err="1">
                <a:solidFill>
                  <a:srgbClr val="002060"/>
                </a:solidFill>
              </a:rPr>
              <a:t>Ослера</a:t>
            </a:r>
            <a:r>
              <a:rPr lang="ru-RU" sz="7200" b="1" dirty="0">
                <a:solidFill>
                  <a:srgbClr val="002060"/>
                </a:solidFill>
              </a:rPr>
              <a:t>) признаки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множественные или быстро появляющиеся легочные инфильтраты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периферические абсцессы (головной мозг, почка, селезенка)</a:t>
            </a:r>
          </a:p>
          <a:p>
            <a:r>
              <a:rPr lang="ru-RU" sz="7200" b="1" dirty="0">
                <a:solidFill>
                  <a:srgbClr val="002060"/>
                </a:solidFill>
              </a:rPr>
              <a:t>явные причины бактериемии</a:t>
            </a:r>
          </a:p>
        </p:txBody>
      </p:sp>
    </p:spTree>
    <p:extLst>
      <p:ext uri="{BB962C8B-B14F-4D97-AF65-F5344CB8AC3E}">
        <p14:creationId xmlns:p14="http://schemas.microsoft.com/office/powerpoint/2010/main" val="34361324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sz="5400" b="1" i="1" dirty="0">
                <a:solidFill>
                  <a:srgbClr val="002060"/>
                </a:solidFill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2085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Температура тела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rgbClr val="FF0000"/>
                </a:solidFill>
              </a:rPr>
              <a:t>Пирогены</a:t>
            </a:r>
            <a:r>
              <a:rPr lang="ru-RU" b="1" dirty="0">
                <a:solidFill>
                  <a:srgbClr val="002060"/>
                </a:solidFill>
              </a:rPr>
              <a:t> – вещества, находящиеся в крови и вызывающие повышение температуры тела, путем воздействия на центр терморегуляции в переднем гипоталамусе.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Пирогены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запускают каскад реакций</a:t>
            </a:r>
            <a:r>
              <a:rPr lang="ru-RU" b="1" dirty="0">
                <a:solidFill>
                  <a:srgbClr val="002060"/>
                </a:solidFill>
              </a:rPr>
              <a:t>, включая </a:t>
            </a:r>
            <a:r>
              <a:rPr lang="ru-RU" b="1" i="1" u="sng" dirty="0">
                <a:solidFill>
                  <a:srgbClr val="002060"/>
                </a:solidFill>
              </a:rPr>
              <a:t>иммунные механизмы, систему гемостаза, </a:t>
            </a:r>
            <a:r>
              <a:rPr lang="ru-RU" b="1" i="1" u="sng" dirty="0" err="1">
                <a:solidFill>
                  <a:srgbClr val="002060"/>
                </a:solidFill>
              </a:rPr>
              <a:t>вазоконстрикцию</a:t>
            </a:r>
            <a:r>
              <a:rPr lang="ru-RU" b="1" i="1" u="sng" dirty="0">
                <a:solidFill>
                  <a:srgbClr val="002060"/>
                </a:solidFill>
              </a:rPr>
              <a:t>, воспаление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Пирогены</a:t>
            </a:r>
            <a:r>
              <a:rPr lang="ru-RU" b="1" dirty="0">
                <a:solidFill>
                  <a:srgbClr val="002060"/>
                </a:solidFill>
              </a:rPr>
              <a:t>: </a:t>
            </a:r>
            <a:r>
              <a:rPr lang="ru-RU" b="1" dirty="0">
                <a:solidFill>
                  <a:srgbClr val="FF0000"/>
                </a:solidFill>
              </a:rPr>
              <a:t>эндогенные и экзогенные </a:t>
            </a:r>
            <a:r>
              <a:rPr lang="ru-RU" b="1" dirty="0">
                <a:solidFill>
                  <a:srgbClr val="002060"/>
                </a:solidFill>
              </a:rPr>
              <a:t>(эндотоксин - это </a:t>
            </a:r>
            <a:r>
              <a:rPr lang="ru-RU" b="1" dirty="0" err="1">
                <a:solidFill>
                  <a:srgbClr val="002060"/>
                </a:solidFill>
              </a:rPr>
              <a:t>липополисахарид</a:t>
            </a:r>
            <a:r>
              <a:rPr lang="ru-RU" b="1" dirty="0">
                <a:solidFill>
                  <a:srgbClr val="002060"/>
                </a:solidFill>
              </a:rPr>
              <a:t> наружной мембраны </a:t>
            </a:r>
            <a:r>
              <a:rPr lang="ru-RU" b="1" dirty="0" err="1">
                <a:solidFill>
                  <a:srgbClr val="002060"/>
                </a:solidFill>
              </a:rPr>
              <a:t>гр</a:t>
            </a:r>
            <a:r>
              <a:rPr lang="ru-RU" b="1" dirty="0">
                <a:solidFill>
                  <a:srgbClr val="002060"/>
                </a:solidFill>
              </a:rPr>
              <a:t>- бактерий), опухоли.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Температура тела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048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Этиология лихорадки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500" b="1" u="sng" dirty="0">
                <a:solidFill>
                  <a:srgbClr val="C00000"/>
                </a:solidFill>
              </a:rPr>
              <a:t>1. Инвазии:</a:t>
            </a:r>
          </a:p>
          <a:p>
            <a:r>
              <a:rPr lang="ru-RU" b="1" dirty="0">
                <a:solidFill>
                  <a:srgbClr val="002060"/>
                </a:solidFill>
              </a:rPr>
              <a:t>1.1 </a:t>
            </a:r>
            <a:r>
              <a:rPr lang="ru-RU" b="1" dirty="0">
                <a:solidFill>
                  <a:srgbClr val="FF0000"/>
                </a:solidFill>
              </a:rPr>
              <a:t>Локальные бактериальные инфекции </a:t>
            </a:r>
            <a:r>
              <a:rPr lang="ru-RU" b="1" dirty="0">
                <a:solidFill>
                  <a:srgbClr val="002060"/>
                </a:solidFill>
              </a:rPr>
              <a:t>– гнойные инфекции мочевых путей, легких, в брюшной полости, в малом тазу, абсцесс различной локализации, остеомиелит</a:t>
            </a:r>
          </a:p>
          <a:p>
            <a:r>
              <a:rPr lang="ru-RU" b="1" dirty="0">
                <a:solidFill>
                  <a:srgbClr val="002060"/>
                </a:solidFill>
              </a:rPr>
              <a:t>1.2. </a:t>
            </a:r>
            <a:r>
              <a:rPr lang="ru-RU" b="1" dirty="0">
                <a:solidFill>
                  <a:srgbClr val="FF0000"/>
                </a:solidFill>
              </a:rPr>
              <a:t>Внутрисосудистые </a:t>
            </a:r>
            <a:r>
              <a:rPr lang="ru-RU" b="1" dirty="0" err="1">
                <a:solidFill>
                  <a:srgbClr val="FF0000"/>
                </a:solidFill>
              </a:rPr>
              <a:t>генерализованные</a:t>
            </a:r>
            <a:r>
              <a:rPr lang="ru-RU" b="1" dirty="0">
                <a:solidFill>
                  <a:srgbClr val="FF0000"/>
                </a:solidFill>
              </a:rPr>
              <a:t> инфекции </a:t>
            </a:r>
            <a:r>
              <a:rPr lang="ru-RU" b="1" dirty="0">
                <a:solidFill>
                  <a:srgbClr val="002060"/>
                </a:solidFill>
              </a:rPr>
              <a:t>(инфекционный эндокардит, сепсис)</a:t>
            </a:r>
          </a:p>
          <a:p>
            <a:r>
              <a:rPr lang="ru-RU" b="1" dirty="0">
                <a:solidFill>
                  <a:srgbClr val="002060"/>
                </a:solidFill>
              </a:rPr>
              <a:t>1.3</a:t>
            </a:r>
            <a:r>
              <a:rPr lang="ru-RU" b="1" dirty="0">
                <a:solidFill>
                  <a:srgbClr val="FF0000"/>
                </a:solidFill>
              </a:rPr>
              <a:t>. Гранулематозные инфекции </a:t>
            </a:r>
            <a:r>
              <a:rPr lang="ru-RU" b="1" dirty="0">
                <a:solidFill>
                  <a:srgbClr val="002060"/>
                </a:solidFill>
              </a:rPr>
              <a:t>(туберкулез, сифилис, глубокие микозы)</a:t>
            </a:r>
          </a:p>
          <a:p>
            <a:r>
              <a:rPr lang="ru-RU" b="1" dirty="0">
                <a:solidFill>
                  <a:srgbClr val="002060"/>
                </a:solidFill>
              </a:rPr>
              <a:t>1.4. </a:t>
            </a:r>
            <a:r>
              <a:rPr lang="ru-RU" b="1" dirty="0">
                <a:solidFill>
                  <a:srgbClr val="FF0000"/>
                </a:solidFill>
              </a:rPr>
              <a:t>Специфические инфекционные </a:t>
            </a:r>
            <a:r>
              <a:rPr lang="ru-RU" b="1" dirty="0">
                <a:solidFill>
                  <a:srgbClr val="002060"/>
                </a:solidFill>
              </a:rPr>
              <a:t>болезни бактериального или вирусного происхождения (менингококковый сепсис, вирусный гепатит, кишечные инфекции (брюшной тиф), </a:t>
            </a:r>
            <a:r>
              <a:rPr lang="ru-RU" b="1" dirty="0" err="1">
                <a:solidFill>
                  <a:srgbClr val="002060"/>
                </a:solidFill>
              </a:rPr>
              <a:t>иерсиниоз</a:t>
            </a:r>
            <a:r>
              <a:rPr lang="ru-RU" b="1" dirty="0">
                <a:solidFill>
                  <a:srgbClr val="002060"/>
                </a:solidFill>
              </a:rPr>
              <a:t>, бруцеллез, малярия, геморрагическая лихорадка с почечным синдромом и др.)</a:t>
            </a:r>
          </a:p>
          <a:p>
            <a:r>
              <a:rPr lang="ru-RU" b="1" dirty="0">
                <a:solidFill>
                  <a:srgbClr val="002060"/>
                </a:solidFill>
              </a:rPr>
              <a:t>1.5. </a:t>
            </a:r>
            <a:r>
              <a:rPr lang="ru-RU" b="1" dirty="0">
                <a:solidFill>
                  <a:srgbClr val="FF0000"/>
                </a:solidFill>
              </a:rPr>
              <a:t>Вирусные</a:t>
            </a:r>
            <a:r>
              <a:rPr lang="ru-RU" b="1" dirty="0">
                <a:solidFill>
                  <a:srgbClr val="002060"/>
                </a:solidFill>
              </a:rPr>
              <a:t> респираторные инфекции</a:t>
            </a:r>
          </a:p>
          <a:p>
            <a:r>
              <a:rPr lang="ru-RU" b="1" dirty="0">
                <a:solidFill>
                  <a:srgbClr val="002060"/>
                </a:solidFill>
              </a:rPr>
              <a:t>1.6. </a:t>
            </a:r>
            <a:r>
              <a:rPr lang="ru-RU" b="1" dirty="0">
                <a:solidFill>
                  <a:srgbClr val="FF0000"/>
                </a:solidFill>
              </a:rPr>
              <a:t>Паразитарные</a:t>
            </a:r>
            <a:r>
              <a:rPr lang="ru-RU" b="1" dirty="0">
                <a:solidFill>
                  <a:srgbClr val="002060"/>
                </a:solidFill>
              </a:rPr>
              <a:t> болезни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</TotalTime>
  <Words>5474</Words>
  <Application>Microsoft Office PowerPoint</Application>
  <PresentationFormat>Экран (4:3)</PresentationFormat>
  <Paragraphs>658</Paragraphs>
  <Slides>63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9" baseType="lpstr">
      <vt:lpstr>Arial</vt:lpstr>
      <vt:lpstr>Arial Unicode MS</vt:lpstr>
      <vt:lpstr>Calibri</vt:lpstr>
      <vt:lpstr>Times New Roman</vt:lpstr>
      <vt:lpstr>Wingdings</vt:lpstr>
      <vt:lpstr>Тема Office</vt:lpstr>
      <vt:lpstr>Оренбургский государственный  медицинский университет  Синдром лихорадки  и субфебриллитета неясного генеза в амбулаторной практике </vt:lpstr>
      <vt:lpstr>Презентация PowerPoint</vt:lpstr>
      <vt:lpstr>ЛИХОРАДКА НЕЯСНОГО ГЕНЕЗА</vt:lpstr>
      <vt:lpstr>ЛИХОРАДКА НЕЯСНОГО ГЕНЕЗА </vt:lpstr>
      <vt:lpstr>Температура тела</vt:lpstr>
      <vt:lpstr>Температура тела</vt:lpstr>
      <vt:lpstr>Температура тела</vt:lpstr>
      <vt:lpstr>Температура тела</vt:lpstr>
      <vt:lpstr>Этиология лихорадки</vt:lpstr>
      <vt:lpstr>Этиология лихорадки (продолжение)</vt:lpstr>
      <vt:lpstr>Этиология лихорадки (продолжение)</vt:lpstr>
      <vt:lpstr>Этиология лихорадки (продолжение)</vt:lpstr>
      <vt:lpstr>Этиология лихорадки (продолжение)</vt:lpstr>
      <vt:lpstr>Этиология лихорадки (продолжение)</vt:lpstr>
      <vt:lpstr>ПРИЧИНЫ ЛИХОРАДКИ НЕЯСНОГО ГЕНЕЗА (n=71, 2001 –2004)</vt:lpstr>
      <vt:lpstr>КЛИНИЧЕСКИЕ ПРИЗНАКИ, СОПУТСТВУЮЩИЕ ЛИХОРАДКЕ НЕЯСНОГО ГЕНЕЗА:</vt:lpstr>
      <vt:lpstr>Лихорадка в сочетании с изменениями на коже</vt:lpstr>
      <vt:lpstr>ЛНГ и кожные проявления</vt:lpstr>
      <vt:lpstr>Лихорадка в сочетании с лимфоаденопатией</vt:lpstr>
      <vt:lpstr>Лихорадка в сочетании с лимфоаденопатией</vt:lpstr>
      <vt:lpstr>Лихорадка в сочетании с суставным синдромом и с миопатическим синдромом</vt:lpstr>
      <vt:lpstr>Лихорадка в сочетании с мышечно-суставным синдромом (1) </vt:lpstr>
      <vt:lpstr>Лихорадка в сочетании с мышечно-суставным синдромом (2) </vt:lpstr>
      <vt:lpstr>Лихорадка в сочетании со спленомегалией</vt:lpstr>
      <vt:lpstr>ЛНГ в сочетании со спленомегалия</vt:lpstr>
      <vt:lpstr>Лихорадка в сочетании с гепатомегалией</vt:lpstr>
      <vt:lpstr>ЛНГ в сочетании с гепатомегалией</vt:lpstr>
      <vt:lpstr>Лихорадка в сочетании с анемическим синдромом</vt:lpstr>
      <vt:lpstr>Лихорадка в сочетании с лейкопенией (нейтропенией)</vt:lpstr>
      <vt:lpstr>Лихорадка в сочетании с общевоспалительной реакцией, лейкоцитозом</vt:lpstr>
      <vt:lpstr>ЛНГ в сочетании с анемией, лейкопенией</vt:lpstr>
      <vt:lpstr>Лихорадка в сочетании с признаками поражения легких, плевры , средостения</vt:lpstr>
      <vt:lpstr>ЛНГ+ поражение легких, плевры, средостения (1)</vt:lpstr>
      <vt:lpstr>ЛНГ+ поражение легких, плевры, средостения (2)</vt:lpstr>
      <vt:lpstr>Лихорадка с признаками поражения  сердечно-сосудистой системы</vt:lpstr>
      <vt:lpstr>ЛНГ и поражение сердечно-сосудистой системы</vt:lpstr>
      <vt:lpstr>Лихорадка в сочетании с мочевым синдромом</vt:lpstr>
      <vt:lpstr>ЛНГ + мочевой синдром</vt:lpstr>
      <vt:lpstr>Лихорадка в сочетании с признаками нарушения органов брюшной полости</vt:lpstr>
      <vt:lpstr>ЛНГ в сочетании с болями в животе</vt:lpstr>
      <vt:lpstr>Алгоритм диагностики при ЛНГ</vt:lpstr>
      <vt:lpstr>I этап: первичная диагностическая гипотеза</vt:lpstr>
      <vt:lpstr>I этап: первичная диагностическая гипотеза</vt:lpstr>
      <vt:lpstr>I этап: первичная диагностическая гипотеза</vt:lpstr>
      <vt:lpstr>I этап: первичная диагностическая гипотеза</vt:lpstr>
      <vt:lpstr>II этап: диагностический поиск</vt:lpstr>
      <vt:lpstr>II этап</vt:lpstr>
      <vt:lpstr>II этап</vt:lpstr>
      <vt:lpstr>II этап</vt:lpstr>
      <vt:lpstr>II этап</vt:lpstr>
      <vt:lpstr>МЕТОДЫ ОБСЛЕДОВАНИЯ БОЛЬНОГО ЛИХОРАДКОЙ НЕЯСНОГО ГЕНЕЗА</vt:lpstr>
      <vt:lpstr>II этап</vt:lpstr>
      <vt:lpstr>Сочетание лихорадки с воспалительным процессом</vt:lpstr>
      <vt:lpstr>III этап:</vt:lpstr>
      <vt:lpstr>ВОЗМОЖНЫЕ ПРИЧИНЫ ЛИХОРАДКИ НЕЯСНОГО ГЕНЕЗА, являющиеся наиболее трудными для диагностики: </vt:lpstr>
      <vt:lpstr>CРЕДИ ИНФЕКЦИОННЫХ ПРИЧИН ЛИХОРАДКИ НЕЯСНОГО ГЕНЕЗА ЛИДИРУЕТ ТУБЕРКУЛЕЗ (n=857) </vt:lpstr>
      <vt:lpstr>Презентация PowerPoint</vt:lpstr>
      <vt:lpstr>Особенности течения современного туберкулеза</vt:lpstr>
      <vt:lpstr> ПАРАТУБЕРКУЛЕЗНЫЕ РЕАКЦИИ</vt:lpstr>
      <vt:lpstr> СУСТАВНОЙ СИНДРОМ ПРИ “РЕВМАТОИДЕ”ПОНСЕ</vt:lpstr>
      <vt:lpstr>Туберкулез: диагностика</vt:lpstr>
      <vt:lpstr>   ПРИЗНАКИ, УКАЗЫВАЮЩИЕ НА ВЫСОКУЮ ВЕРОЯТНОСТЬ ИНФЕКЦИОННОГО ЭНДОКАРДИТА (необходима экстренная чреспищеводная эхокардиографияи, возможно, госпитализация)The European Society of Cardiology, 2004)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MAX</dc:creator>
  <cp:lastModifiedBy>hp-pc</cp:lastModifiedBy>
  <cp:revision>185</cp:revision>
  <dcterms:created xsi:type="dcterms:W3CDTF">2014-10-27T06:23:08Z</dcterms:created>
  <dcterms:modified xsi:type="dcterms:W3CDTF">2020-12-23T15:41:11Z</dcterms:modified>
</cp:coreProperties>
</file>