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789" r:id="rId3"/>
    <p:sldId id="261" r:id="rId4"/>
    <p:sldId id="264" r:id="rId5"/>
    <p:sldId id="265" r:id="rId6"/>
    <p:sldId id="267" r:id="rId7"/>
    <p:sldId id="269" r:id="rId8"/>
    <p:sldId id="271" r:id="rId9"/>
    <p:sldId id="385" r:id="rId10"/>
    <p:sldId id="386" r:id="rId11"/>
    <p:sldId id="274" r:id="rId12"/>
    <p:sldId id="275" r:id="rId13"/>
    <p:sldId id="277" r:id="rId14"/>
    <p:sldId id="279" r:id="rId15"/>
    <p:sldId id="281" r:id="rId16"/>
    <p:sldId id="383" r:id="rId17"/>
    <p:sldId id="283" r:id="rId18"/>
    <p:sldId id="285" r:id="rId19"/>
    <p:sldId id="287" r:id="rId20"/>
    <p:sldId id="289" r:id="rId21"/>
    <p:sldId id="291" r:id="rId22"/>
    <p:sldId id="293" r:id="rId23"/>
    <p:sldId id="295" r:id="rId24"/>
    <p:sldId id="297" r:id="rId25"/>
    <p:sldId id="299" r:id="rId26"/>
    <p:sldId id="301" r:id="rId27"/>
    <p:sldId id="303" r:id="rId28"/>
    <p:sldId id="305" r:id="rId29"/>
    <p:sldId id="307" r:id="rId30"/>
    <p:sldId id="309" r:id="rId31"/>
    <p:sldId id="311" r:id="rId32"/>
    <p:sldId id="313" r:id="rId33"/>
    <p:sldId id="315" r:id="rId34"/>
    <p:sldId id="317" r:id="rId35"/>
    <p:sldId id="319" r:id="rId36"/>
    <p:sldId id="389" r:id="rId37"/>
    <p:sldId id="390" r:id="rId38"/>
    <p:sldId id="391" r:id="rId39"/>
    <p:sldId id="384" r:id="rId40"/>
    <p:sldId id="387" r:id="rId41"/>
    <p:sldId id="388" r:id="rId42"/>
    <p:sldId id="321" r:id="rId43"/>
    <p:sldId id="323" r:id="rId44"/>
    <p:sldId id="325" r:id="rId45"/>
    <p:sldId id="327" r:id="rId46"/>
    <p:sldId id="329" r:id="rId47"/>
    <p:sldId id="331" r:id="rId48"/>
    <p:sldId id="333" r:id="rId49"/>
    <p:sldId id="346" r:id="rId50"/>
    <p:sldId id="335" r:id="rId51"/>
    <p:sldId id="337" r:id="rId52"/>
    <p:sldId id="339" r:id="rId53"/>
    <p:sldId id="341" r:id="rId54"/>
    <p:sldId id="343" r:id="rId55"/>
    <p:sldId id="347" r:id="rId56"/>
    <p:sldId id="349" r:id="rId57"/>
    <p:sldId id="351" r:id="rId58"/>
    <p:sldId id="353" r:id="rId59"/>
    <p:sldId id="355" r:id="rId60"/>
    <p:sldId id="359" r:id="rId61"/>
    <p:sldId id="361" r:id="rId62"/>
    <p:sldId id="363" r:id="rId63"/>
    <p:sldId id="365" r:id="rId64"/>
    <p:sldId id="367" r:id="rId65"/>
    <p:sldId id="369" r:id="rId66"/>
    <p:sldId id="371" r:id="rId67"/>
    <p:sldId id="373" r:id="rId68"/>
    <p:sldId id="790" r:id="rId69"/>
    <p:sldId id="375" r:id="rId70"/>
    <p:sldId id="377" r:id="rId71"/>
    <p:sldId id="379" r:id="rId72"/>
    <p:sldId id="381" r:id="rId73"/>
    <p:sldId id="382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2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5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7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9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87F1-225A-4DF1-BC0A-61D95B75448D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E334-40D6-41E3-A1D4-109610944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4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3411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400" b="1" cap="all" dirty="0">
                <a:solidFill>
                  <a:srgbClr val="002060"/>
                </a:solidFill>
              </a:rPr>
              <a:t>«Основные принципы организации поликлинической помощи населению в Российской Федерации.</a:t>
            </a:r>
            <a:r>
              <a:rPr lang="ru-RU" sz="3400" b="1" cap="all" dirty="0"/>
              <a:t> </a:t>
            </a:r>
            <a:r>
              <a:rPr lang="ru-RU" sz="3400" b="1" cap="all" dirty="0">
                <a:solidFill>
                  <a:srgbClr val="002060"/>
                </a:solidFill>
              </a:rPr>
              <a:t>деятельность поликлиники и врача терапевта участкового И </a:t>
            </a:r>
            <a:r>
              <a:rPr lang="ru-RU" sz="3400" b="1" cap="all" dirty="0" err="1">
                <a:solidFill>
                  <a:srgbClr val="002060"/>
                </a:solidFill>
              </a:rPr>
              <a:t>воп</a:t>
            </a:r>
            <a:r>
              <a:rPr lang="ru-RU" sz="3400" b="1" cap="all" dirty="0">
                <a:solidFill>
                  <a:srgbClr val="002060"/>
                </a:solidFill>
              </a:rPr>
              <a:t>. Стандарты и порядки оказания </a:t>
            </a:r>
            <a:endParaRPr lang="ru-RU" sz="3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400" b="1" cap="all" dirty="0">
                <a:solidFill>
                  <a:srgbClr val="002060"/>
                </a:solidFill>
              </a:rPr>
              <a:t>первичной медико-санитарной помощи»</a:t>
            </a:r>
          </a:p>
          <a:p>
            <a:pPr marL="0" indent="0">
              <a:buNone/>
            </a:pPr>
            <a:endParaRPr lang="ru-RU" b="1" cap="al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cap="all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>
                <a:solidFill>
                  <a:srgbClr val="002060"/>
                </a:solidFill>
              </a:rPr>
              <a:t>АВЕРЬЯНОВ </a:t>
            </a:r>
            <a:r>
              <a:rPr lang="ru-RU" sz="2800" dirty="0">
                <a:solidFill>
                  <a:srgbClr val="002060"/>
                </a:solidFill>
              </a:rPr>
              <a:t>ВАСИЛИЙ НИКОЛАЕВИЧ,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ЗАВЕДУЮЩИЙ КАФЕДРОЙ ПОЛИКЛИНИЧЕСКОЙ ТЕРАПИИ,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ДОКТОР МЕДИЦИНСКИХ НАУК, ПРОФЕССОР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916832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«Оренбургский государственный медицинский университет»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Министерства здравоохранения Российской Федерации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КАФЕДРА ПОЛИКЛИНИЧЕСКОЙ ТЕРАПИИ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ДИСЦИПЛИНА «ПОЛИКЛИНИЧЕСКАЯ ТЕРАПИЯ»</a:t>
            </a:r>
            <a:br>
              <a:rPr lang="ru-RU" sz="1200" b="1" dirty="0"/>
            </a:br>
            <a:br>
              <a:rPr lang="ru-RU" sz="1200" b="1" dirty="0"/>
            </a:br>
            <a:br>
              <a:rPr lang="ru-RU" sz="1200" b="1" dirty="0"/>
            </a:br>
            <a:r>
              <a:rPr lang="ru-RU" sz="2800" b="1" dirty="0">
                <a:solidFill>
                  <a:srgbClr val="002060"/>
                </a:solidFill>
              </a:rPr>
              <a:t>ЛЕКЦИЯ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Мероприятия по повышению эффективности работы поликлиники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Эффективная организация работы врача</a:t>
            </a:r>
          </a:p>
          <a:p>
            <a:r>
              <a:rPr lang="ru-RU" sz="2400" dirty="0"/>
              <a:t>Электронная медицинская карта</a:t>
            </a:r>
          </a:p>
          <a:p>
            <a:r>
              <a:rPr lang="ru-RU" sz="2400" dirty="0"/>
              <a:t>Проведение профилактических мероприятий</a:t>
            </a:r>
          </a:p>
          <a:p>
            <a:r>
              <a:rPr lang="ru-RU" sz="2400" dirty="0"/>
              <a:t>Снижение времени на заполнение медицинской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635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46" y="332656"/>
            <a:ext cx="8229600" cy="1512168"/>
          </a:xfrm>
        </p:spPr>
        <p:txBody>
          <a:bodyPr>
            <a:normAutofit/>
          </a:bodyPr>
          <a:lstStyle/>
          <a:p>
            <a:r>
              <a:rPr lang="ru-RU" sz="1800" b="1" dirty="0"/>
              <a:t>В последние годы в системе амбулаторной помощи получил распространение </a:t>
            </a:r>
            <a:r>
              <a:rPr lang="ru-RU" sz="1800" b="1" u="sng" dirty="0"/>
              <a:t>ПРОЕКТ «БЕРЕЖЛИВАЯ ПОЛИКЛИНИКА</a:t>
            </a:r>
            <a:r>
              <a:rPr lang="ru-RU" sz="1800" b="1" dirty="0"/>
              <a:t>» </a:t>
            </a:r>
            <a:r>
              <a:rPr lang="ru-RU" sz="1800" dirty="0"/>
              <a:t>разработан МЗ РФ Совместно с Управлением внутренней политики Президента Российской Федерации и экспертами ГК «Росатом».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ЦЕЛЬ</a:t>
            </a:r>
            <a:r>
              <a:rPr lang="ru-RU" dirty="0">
                <a:effectLst/>
              </a:rPr>
              <a:t>: повышение доступности и качества медицинской помощи населению за счет оптимизации процессов и устранения потерь.</a:t>
            </a:r>
          </a:p>
          <a:p>
            <a:r>
              <a:rPr lang="ru-RU" b="1" dirty="0">
                <a:effectLst/>
              </a:rPr>
              <a:t>НАПРАВЛЕНИЯ ПРОЕКТА:</a:t>
            </a:r>
            <a:endParaRPr lang="ru-RU" dirty="0">
              <a:effectLst/>
            </a:endParaRPr>
          </a:p>
          <a:p>
            <a:pPr lvl="0"/>
            <a:r>
              <a:rPr lang="ru-RU" dirty="0">
                <a:effectLst/>
              </a:rPr>
              <a:t>Перераспределение нагрузки между врачами и средним медицинским персоналом,</a:t>
            </a:r>
          </a:p>
          <a:p>
            <a:pPr lvl="0"/>
            <a:r>
              <a:rPr lang="ru-RU" dirty="0">
                <a:effectLst/>
              </a:rPr>
              <a:t>Оптимизация внутренней логистики поликлиник, разделение потоков пациентов,</a:t>
            </a:r>
          </a:p>
          <a:p>
            <a:pPr lvl="0"/>
            <a:r>
              <a:rPr lang="ru-RU" dirty="0">
                <a:effectLst/>
              </a:rPr>
              <a:t>Переход на электронный документооборот, сокращение бумажной документации,</a:t>
            </a:r>
          </a:p>
          <a:p>
            <a:pPr lvl="0"/>
            <a:r>
              <a:rPr lang="ru-RU" dirty="0">
                <a:effectLst/>
              </a:rPr>
              <a:t>Открытая регистратура и новый облик поликлиники,</a:t>
            </a:r>
          </a:p>
          <a:p>
            <a:pPr lvl="0"/>
            <a:r>
              <a:rPr lang="ru-RU" dirty="0">
                <a:effectLst/>
              </a:rPr>
              <a:t>Организация </a:t>
            </a:r>
            <a:r>
              <a:rPr lang="ru-RU" dirty="0" err="1">
                <a:effectLst/>
              </a:rPr>
              <a:t>профосмотров</a:t>
            </a:r>
            <a:r>
              <a:rPr lang="ru-RU" dirty="0">
                <a:effectLst/>
              </a:rPr>
              <a:t> и диспансеризации на принципах непрерывного потока пациентов с соблюдением нормативов времени приема 1 пациента.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17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cap="all" dirty="0" err="1"/>
              <a:t>бережливАЯ</a:t>
            </a:r>
            <a:r>
              <a:rPr lang="ru-RU" sz="3200" b="1" cap="all" dirty="0"/>
              <a:t> </a:t>
            </a:r>
            <a:r>
              <a:rPr lang="ru-RU" sz="3200" b="1" cap="all" dirty="0" err="1"/>
              <a:t>поликлиникА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9685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cap="all" dirty="0"/>
              <a:t>      Принципы организации бережливой поликлиники:</a:t>
            </a:r>
            <a:endParaRPr lang="ru-RU" sz="3300" dirty="0"/>
          </a:p>
          <a:p>
            <a:pPr lvl="0"/>
            <a:r>
              <a:rPr lang="ru-RU" sz="3300" dirty="0"/>
              <a:t>Оптимальная и удобная внутренняя логистика посетителей,</a:t>
            </a:r>
          </a:p>
          <a:p>
            <a:pPr lvl="0"/>
            <a:r>
              <a:rPr lang="ru-RU" sz="3300" dirty="0"/>
              <a:t>Удобная эргономика на рабочих местах,</a:t>
            </a:r>
          </a:p>
          <a:p>
            <a:pPr lvl="0"/>
            <a:r>
              <a:rPr lang="ru-RU" sz="3300" dirty="0"/>
              <a:t>Выровнена загрузка врачей, исключены очереди перед кабинетами,</a:t>
            </a:r>
          </a:p>
          <a:p>
            <a:pPr lvl="0"/>
            <a:r>
              <a:rPr lang="ru-RU" sz="3300" dirty="0"/>
              <a:t>Оперативно решаются возникающие проблемы во всех процессах с минимальными затратами,</a:t>
            </a:r>
          </a:p>
          <a:p>
            <a:pPr lvl="0"/>
            <a:r>
              <a:rPr lang="ru-RU" sz="3300" dirty="0"/>
              <a:t>Электронный документооборот, работа врачей в электронной медицинской карте. </a:t>
            </a:r>
          </a:p>
          <a:p>
            <a:pPr marL="0" indent="0">
              <a:buNone/>
            </a:pPr>
            <a:r>
              <a:rPr lang="ru-RU" sz="33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sz="3300" b="1" dirty="0"/>
              <a:t>       РЕЗУЛЬТАТЫ РАБОТЫ в ПОЛИКЛИНИКАХ: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•    Увеличение времени работы врача непосредственно с пациентом в 2 раза,</a:t>
            </a:r>
          </a:p>
          <a:p>
            <a:pPr marL="0" indent="0">
              <a:buNone/>
            </a:pPr>
            <a:r>
              <a:rPr lang="ru-RU" sz="3300" dirty="0"/>
              <a:t>•    Сокращение времени оформления записи на прием к врачу в 5 раз,</a:t>
            </a:r>
          </a:p>
          <a:p>
            <a:pPr marL="0" indent="0">
              <a:buNone/>
            </a:pPr>
            <a:r>
              <a:rPr lang="ru-RU" sz="3300" dirty="0"/>
              <a:t>•     Сокращение очередей до 8 раз, времени ожидания пациентом приема врача у </a:t>
            </a:r>
          </a:p>
          <a:p>
            <a:pPr marL="0" indent="0">
              <a:buNone/>
            </a:pPr>
            <a:r>
              <a:rPr lang="ru-RU" sz="3300" dirty="0"/>
              <a:t>       кабинета – в 12 раз,</a:t>
            </a:r>
          </a:p>
          <a:p>
            <a:pPr marL="0" indent="0">
              <a:buNone/>
            </a:pPr>
            <a:r>
              <a:rPr lang="ru-RU" sz="3300" dirty="0"/>
              <a:t>•     Комфортная и доступная среда для пациентов поликлиник,</a:t>
            </a:r>
          </a:p>
          <a:p>
            <a:pPr marL="0" indent="0">
              <a:buNone/>
            </a:pPr>
            <a:r>
              <a:rPr lang="ru-RU" sz="3300" dirty="0"/>
              <a:t>•     Сокращение сроков прохождения диспансеризации и профилактических </a:t>
            </a:r>
          </a:p>
          <a:p>
            <a:pPr marL="0" indent="0">
              <a:buNone/>
            </a:pPr>
            <a:r>
              <a:rPr lang="ru-RU" sz="3300" dirty="0"/>
              <a:t>       медицинских осмотров.</a:t>
            </a:r>
          </a:p>
          <a:p>
            <a:pPr marL="0" indent="0">
              <a:buNone/>
            </a:pPr>
            <a:r>
              <a:rPr lang="ru-RU" sz="33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632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4982"/>
          </a:xfrm>
        </p:spPr>
        <p:txBody>
          <a:bodyPr>
            <a:normAutofit/>
          </a:bodyPr>
          <a:lstStyle/>
          <a:p>
            <a:r>
              <a:rPr lang="ru-RU" sz="3200" dirty="0"/>
              <a:t>В основе работы Бережливой поликлинике положен принцип 5С: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75471"/>
              </p:ext>
            </p:extLst>
          </p:nvPr>
        </p:nvGraphicFramePr>
        <p:xfrm>
          <a:off x="755576" y="1733550"/>
          <a:ext cx="7931224" cy="443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593557" imgH="3389037" progId="Word.Document.12">
                  <p:embed/>
                </p:oleObj>
              </mc:Choice>
              <mc:Fallback>
                <p:oleObj name="Документ" r:id="rId2" imgW="6593557" imgH="338903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33550"/>
                        <a:ext cx="7931224" cy="4431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82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7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Первичная медико-санитарная помощь включает следующие </a:t>
            </a:r>
            <a:r>
              <a:rPr lang="ru-RU" sz="3200" i="1" dirty="0"/>
              <a:t>виды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408333" cy="4725144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/>
              <a:t>первичная доврачебная медико-санитарная помощь</a:t>
            </a:r>
            <a:r>
              <a:rPr lang="ru-RU" dirty="0"/>
              <a:t>, которая оказывается фельдшерами, акушерами, другими медицинскими работниками со средним медицинским образованием фельдшерских здравпунктов, фельдшерско-акушерских пунктов, врачебных амбулаторий, здравпунктов, поликлиник, поликлинических подразделений медицинских организаций, отделений (кабинетов) медицинской профилактики, центров здоровья;</a:t>
            </a:r>
            <a:endParaRPr lang="ru-RU" dirty="0">
              <a:effectLst/>
            </a:endParaRPr>
          </a:p>
          <a:p>
            <a:r>
              <a:rPr lang="ru-RU" b="1" i="1" dirty="0"/>
              <a:t>первичная врачебная медико-санитарная помощь</a:t>
            </a:r>
            <a:r>
              <a:rPr lang="ru-RU" dirty="0"/>
              <a:t>, которая оказывается врачами-терапевтами участковыми, врачами общей практики (семейными врачами) врачебных амбулаторий, здравпунктов, поликлиник, поликлинических подразделений медицинских организаций, офисов врачей общей практики (семейных врачей), центров здоровья и отделений (кабинетов) медицинской профилактики;</a:t>
            </a:r>
            <a:endParaRPr lang="ru-RU" dirty="0">
              <a:effectLst/>
            </a:endParaRPr>
          </a:p>
          <a:p>
            <a:r>
              <a:rPr lang="ru-RU" b="1" i="1" dirty="0"/>
              <a:t>первичная специализированная </a:t>
            </a:r>
            <a:r>
              <a:rPr lang="ru-RU" i="1" dirty="0"/>
              <a:t>медико-санитарная помощь</a:t>
            </a:r>
            <a:r>
              <a:rPr lang="ru-RU" dirty="0"/>
              <a:t>, которая оказывается врачами-специалистами разного профиля поликлиник, поликлинических подразделений медицинских организаций, в том числе оказывающих специализированную, в том числе высокотехнологичную, медицинскую помощь.</a:t>
            </a:r>
          </a:p>
          <a:p>
            <a:r>
              <a:rPr lang="ru-RU" b="1" i="1" dirty="0">
                <a:effectLst/>
              </a:rPr>
              <a:t>паллиативная помощь</a:t>
            </a:r>
            <a:r>
              <a:rPr lang="ru-RU" i="1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8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Поликлиника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     </a:t>
            </a:r>
            <a:r>
              <a:rPr lang="ru-RU" i="1" dirty="0"/>
              <a:t>Первичная медико-санитарная помощь в медицинских организациях может оказываться населению:</a:t>
            </a:r>
            <a:endParaRPr lang="ru-RU" i="1" dirty="0">
              <a:effectLst/>
            </a:endParaRPr>
          </a:p>
          <a:p>
            <a:pPr marL="0" indent="0">
              <a:buNone/>
            </a:pPr>
            <a:r>
              <a:rPr lang="ru-RU" dirty="0"/>
              <a:t>     а) </a:t>
            </a:r>
            <a:r>
              <a:rPr lang="ru-RU" i="1" dirty="0"/>
              <a:t>в качестве </a:t>
            </a:r>
            <a:r>
              <a:rPr lang="ru-RU" b="1" i="1" dirty="0"/>
              <a:t>бесплатной</a:t>
            </a:r>
            <a:r>
              <a:rPr lang="ru-RU" dirty="0"/>
              <a:t> - в рамках Программы государственных гарантий бесплатного оказания гражданам Российской Федерации медицинской помощи за счет средств обязательного медицинского страхования и средств соответствующих бюджетов, а также в иных случаях, установленных законодательством Российской Федерации;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/>
              <a:t>    б) </a:t>
            </a:r>
            <a:r>
              <a:rPr lang="ru-RU" i="1" dirty="0"/>
              <a:t>в качестве </a:t>
            </a:r>
            <a:r>
              <a:rPr lang="ru-RU" b="1" i="1" dirty="0"/>
              <a:t>платной</a:t>
            </a:r>
            <a:r>
              <a:rPr lang="ru-RU" u="sng" dirty="0"/>
              <a:t> </a:t>
            </a:r>
            <a:r>
              <a:rPr lang="ru-RU" dirty="0"/>
              <a:t>медицинской помощи - за счет средств граждан и организаций.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5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Основные принципы работы поликлиники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1. </a:t>
            </a:r>
            <a:r>
              <a:rPr lang="ru-RU" sz="2800" dirty="0" err="1"/>
              <a:t>участковость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2. непрерывность активного динамического наблюдения</a:t>
            </a:r>
          </a:p>
          <a:p>
            <a:pPr marL="0" indent="0">
              <a:buNone/>
            </a:pPr>
            <a:r>
              <a:rPr lang="ru-RU" sz="2800" dirty="0"/>
              <a:t>3. преемственность в работе врачей, оказывающих лечебно- профилактическую помощь</a:t>
            </a:r>
          </a:p>
          <a:p>
            <a:pPr marL="0" indent="0">
              <a:buNone/>
            </a:pPr>
            <a:r>
              <a:rPr lang="ru-RU" sz="2800" dirty="0"/>
              <a:t>4. доступность</a:t>
            </a:r>
          </a:p>
          <a:p>
            <a:pPr marL="0" indent="0">
              <a:buNone/>
            </a:pPr>
            <a:r>
              <a:rPr lang="ru-RU" sz="2800" dirty="0"/>
              <a:t>5. </a:t>
            </a:r>
            <a:r>
              <a:rPr lang="ru-RU" sz="2800" dirty="0" err="1"/>
              <a:t>этапность</a:t>
            </a:r>
            <a:r>
              <a:rPr lang="ru-RU" sz="2800" dirty="0"/>
              <a:t> в лечении</a:t>
            </a:r>
          </a:p>
        </p:txBody>
      </p:sp>
    </p:spTree>
    <p:extLst>
      <p:ext uri="{BB962C8B-B14F-4D97-AF65-F5344CB8AC3E}">
        <p14:creationId xmlns:p14="http://schemas.microsoft.com/office/powerpoint/2010/main" val="71699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Первичная медико-санитарная помощь оказывается в </a:t>
            </a:r>
            <a:r>
              <a:rPr lang="ru-RU" sz="3200" i="1" dirty="0"/>
              <a:t>плановой и неотложной формах: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124744"/>
            <a:ext cx="7920881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/>
              <a:t>       - </a:t>
            </a:r>
            <a:r>
              <a:rPr lang="ru-RU" sz="7200" b="1" i="1" dirty="0"/>
              <a:t>амбулаторно</a:t>
            </a:r>
            <a:r>
              <a:rPr lang="ru-RU" sz="7200" b="1" dirty="0"/>
              <a:t>,</a:t>
            </a:r>
            <a:r>
              <a:rPr lang="ru-RU" sz="7200" dirty="0"/>
              <a:t> в том числе:</a:t>
            </a:r>
          </a:p>
          <a:p>
            <a:r>
              <a:rPr lang="ru-RU" sz="7200" dirty="0"/>
              <a:t>в медицинской организации,</a:t>
            </a:r>
          </a:p>
          <a:p>
            <a:r>
              <a:rPr lang="ru-RU" sz="7200" dirty="0"/>
              <a:t>по месту жительства (пребывания) пациента </a:t>
            </a:r>
          </a:p>
          <a:p>
            <a:r>
              <a:rPr lang="ru-RU" sz="7200" dirty="0"/>
              <a:t>при патронаже отдельных групп населения при выявлении или угрозе возникновения эпидемии инфекционного заболевания, больных  инфекционным заболеванием, контактных с ними лиц и лиц, подозрительных на инфекционное заболевание, в том числе путем подворных (поквартирных) обходов, осмотров работников и учащихся;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        -</a:t>
            </a:r>
            <a:r>
              <a:rPr lang="ru-RU" sz="7200" b="1" i="1" dirty="0"/>
              <a:t>по месту выезда мобильной медицинской бригады</a:t>
            </a:r>
            <a:r>
              <a:rPr lang="ru-RU" sz="7200" b="1" dirty="0"/>
              <a:t>, </a:t>
            </a:r>
            <a:r>
              <a:rPr lang="ru-RU" sz="7200" dirty="0"/>
              <a:t>в том числе для оказания медицинской помощи жителям населенных пунктов</a:t>
            </a:r>
            <a:r>
              <a:rPr lang="ru-RU" sz="7200" b="1" dirty="0"/>
              <a:t> </a:t>
            </a:r>
            <a:r>
              <a:rPr lang="ru-RU" sz="7200" dirty="0"/>
              <a:t>с преимущественным проживанием лиц старше трудоспособного возраста либо расположенных на значительном удалении от медицинской организации и (или) имеющих плохую транспортную доступность с учетом </a:t>
            </a:r>
            <a:r>
              <a:rPr lang="ru-RU" sz="7200" dirty="0" err="1"/>
              <a:t>климато</a:t>
            </a:r>
            <a:r>
              <a:rPr lang="ru-RU" sz="7200" dirty="0"/>
              <a:t>-географических условий;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b="1" i="1" dirty="0"/>
              <a:t>        - в условиях дневного стационара</a:t>
            </a:r>
            <a:r>
              <a:rPr lang="ru-RU" sz="7200" b="1" dirty="0"/>
              <a:t>, в том числе </a:t>
            </a:r>
            <a:r>
              <a:rPr lang="ru-RU" sz="7200" b="1" i="1" dirty="0"/>
              <a:t>стационара на дому</a:t>
            </a:r>
            <a:r>
              <a:rPr lang="ru-RU" sz="7200" b="1" dirty="0"/>
              <a:t>.</a:t>
            </a:r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sz="7200" dirty="0"/>
              <a:t>        В целях повышения эффективности оказания первичной медико-санитарной помощи при внезапных острых заболеваниях, состояниях, обострении хронических заболеваний, не опасных для жизни пациента и не требующих экстренной медицинской помощи, в структуре медицинских организаций может организовываться </a:t>
            </a:r>
            <a:r>
              <a:rPr lang="ru-RU" sz="7200" b="1" i="1" dirty="0"/>
              <a:t>отделение (кабинет) неотложной медицинской помощи. </a:t>
            </a:r>
            <a:endParaRPr lang="ru-RU" sz="7200" b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75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Первичная медико-санитарная помощь оказывается в соответствии с установленными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/>
              <a:t>порядками</a:t>
            </a:r>
            <a:r>
              <a:rPr lang="ru-RU" i="1" dirty="0"/>
              <a:t> </a:t>
            </a:r>
            <a:r>
              <a:rPr lang="ru-RU" dirty="0"/>
              <a:t>оказания отдельных </a:t>
            </a:r>
            <a:r>
              <a:rPr lang="ru-RU" i="1" dirty="0"/>
              <a:t>видов (по профилям) медицинской помощи и </a:t>
            </a:r>
            <a:r>
              <a:rPr lang="ru-RU" b="1" i="1" dirty="0"/>
              <a:t>стандартами медицинской помощи</a:t>
            </a:r>
            <a:r>
              <a:rPr lang="ru-RU" i="1" dirty="0"/>
              <a:t>. </a:t>
            </a:r>
          </a:p>
          <a:p>
            <a:r>
              <a:rPr lang="ru-RU" i="1" dirty="0"/>
              <a:t>П</a:t>
            </a:r>
            <a:r>
              <a:rPr lang="ru-RU" dirty="0"/>
              <a:t>од </a:t>
            </a:r>
            <a:r>
              <a:rPr lang="ru-RU" b="1" dirty="0"/>
              <a:t>стандартом </a:t>
            </a:r>
            <a:r>
              <a:rPr lang="ru-RU" dirty="0"/>
              <a:t>оказания медицинской помощи понимают формализованную модель ведения больного, предусматривающую объем и последовательность лечебно-диагностических мероприятий. Стандарт включает перечень, частоту и кратность предоставления медицинских услуг пациентам при разных заболеваниях. </a:t>
            </a:r>
          </a:p>
          <a:p>
            <a:r>
              <a:rPr lang="ru-RU" i="1" dirty="0"/>
              <a:t>Организация разных видов медицинской помощи регламентируется </a:t>
            </a:r>
            <a:r>
              <a:rPr lang="ru-RU" b="1" i="1" dirty="0"/>
              <a:t>порядками</a:t>
            </a:r>
            <a:r>
              <a:rPr lang="ru-RU" i="1" dirty="0"/>
              <a:t> оказания медицинской помощи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9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Первичная</a:t>
            </a:r>
            <a:r>
              <a:rPr lang="ru-RU" sz="3600" dirty="0"/>
              <a:t> </a:t>
            </a:r>
            <a:r>
              <a:rPr lang="ru-RU" sz="2700" dirty="0"/>
              <a:t>доврачебная и первичная врачебная медико-санитарная помощь организуются по </a:t>
            </a:r>
            <a:br>
              <a:rPr lang="ru-RU" sz="2700" dirty="0"/>
            </a:br>
            <a:r>
              <a:rPr lang="ru-RU" sz="3100" b="1" i="1" dirty="0"/>
              <a:t>территориально-участковому принципу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В медицинских организациях могут быть организованы участки: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i="1" dirty="0"/>
              <a:t>   - фельдшерский;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i="1" dirty="0"/>
              <a:t>   - терапевтический (в том числе цеховой);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i="1" dirty="0"/>
              <a:t>   - врача общей практики (семейного врача);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i="1" dirty="0"/>
              <a:t>   - комплексный</a:t>
            </a:r>
            <a:r>
              <a:rPr lang="ru-RU" dirty="0"/>
              <a:t> (участок формируется из населения участка медицинской организации с недостаточной численностью прикрепленного населения (малокомплектный участок) или населения, обслуживаемого врачом-терапевтом врачебной амбулатории, и населения, обслуживаемого фельдшерско-акушерскими пунктами (фельдшерскими здравпунктами);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i="1" dirty="0"/>
              <a:t>    -акушерский;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i="1" dirty="0"/>
              <a:t>    -приписной.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64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BE9003-BD45-D49F-6C43-EC86E97E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Амбулаторно-поликлинические учреждения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6711B3-D26C-389A-B37B-B1F824D68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3600400" cy="296817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E85C9E6-2981-D55C-4ECC-78F859C0F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40" y="3421359"/>
            <a:ext cx="3600400" cy="2968171"/>
          </a:xfr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0E689382-5C90-3CDF-A754-48A8C776FB14}"/>
              </a:ext>
            </a:extLst>
          </p:cNvPr>
          <p:cNvSpPr txBox="1">
            <a:spLocks/>
          </p:cNvSpPr>
          <p:nvPr/>
        </p:nvSpPr>
        <p:spPr>
          <a:xfrm>
            <a:off x="827584" y="1600201"/>
            <a:ext cx="756084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 - ведущее звено в системе организации медико-санитарной помощи, они включают амбулатории и поликлиники, входящие в состав больниц и медико-санитарных частей, самостоятельные городские поликлиники, в том числе детские, диспансеры, женские консультации, здравпункты, сельские врачебные амбулатории и фельдшерско-акушерские пункты.</a:t>
            </a:r>
          </a:p>
        </p:txBody>
      </p:sp>
    </p:spTree>
    <p:extLst>
      <p:ext uri="{BB962C8B-B14F-4D97-AF65-F5344CB8AC3E}">
        <p14:creationId xmlns:p14="http://schemas.microsoft.com/office/powerpoint/2010/main" val="33496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668189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Рекомендуемая численность прикрепленного населения</a:t>
            </a:r>
            <a:r>
              <a:rPr lang="ru-RU" sz="2800" b="1" dirty="0"/>
              <a:t> </a:t>
            </a:r>
            <a:r>
              <a:rPr lang="ru-RU" sz="2800" dirty="0"/>
              <a:t>на врачебных участках в соответствии с нормативной штатной численностью медицинского персонала составляет: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99376"/>
            <a:ext cx="7787208" cy="44253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-на фельдшерском участке - </a:t>
            </a:r>
            <a:r>
              <a:rPr lang="ru-RU" b="1" dirty="0"/>
              <a:t>1300</a:t>
            </a:r>
            <a:r>
              <a:rPr lang="ru-RU" dirty="0"/>
              <a:t> человек взрослого населения в возрасте 18 лет и старше;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/>
              <a:t>-на терапевтическом участке - </a:t>
            </a:r>
            <a:r>
              <a:rPr lang="ru-RU" b="1" dirty="0"/>
              <a:t>1700</a:t>
            </a:r>
            <a:r>
              <a:rPr lang="ru-RU" dirty="0"/>
              <a:t> человек взрослого населения в возрасте 18 лет и старше (для терапевтического участка, расположенного в сельской местности, - 1300 человек взрослого населения);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/>
              <a:t>-на участке врача общей практики - </a:t>
            </a:r>
            <a:r>
              <a:rPr lang="ru-RU" b="1" dirty="0"/>
              <a:t>1200</a:t>
            </a:r>
            <a:r>
              <a:rPr lang="ru-RU" dirty="0"/>
              <a:t> человек взрослого населения в возрасте 18 лет и старше;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/>
              <a:t>-на участке семейного врача - </a:t>
            </a:r>
            <a:r>
              <a:rPr lang="ru-RU" b="1" dirty="0"/>
              <a:t>1500</a:t>
            </a:r>
            <a:r>
              <a:rPr lang="ru-RU" dirty="0"/>
              <a:t> человек взрослого и детского населения;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/>
              <a:t>-на комплексном участке - </a:t>
            </a:r>
            <a:r>
              <a:rPr lang="ru-RU" b="1" dirty="0"/>
              <a:t>2000</a:t>
            </a:r>
            <a:r>
              <a:rPr lang="ru-RU" dirty="0"/>
              <a:t> и более человек взрослого и детского населения.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9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778098"/>
          </a:xfrm>
        </p:spPr>
        <p:txBody>
          <a:bodyPr>
            <a:noAutofit/>
          </a:bodyPr>
          <a:lstStyle/>
          <a:p>
            <a:br>
              <a:rPr lang="ru-RU" sz="3200" b="1" i="1" dirty="0"/>
            </a:br>
            <a:r>
              <a:rPr lang="ru-RU" sz="3200" b="1" dirty="0">
                <a:cs typeface="Times New Roman" panose="02020603050405020304" pitchFamily="18" charset="0"/>
              </a:rPr>
              <a:t>Задачи поликлиники</a:t>
            </a:r>
            <a:br>
              <a:rPr lang="ru-RU" sz="3200" dirty="0">
                <a:cs typeface="Times New Roman" panose="02020603050405020304" pitchFamily="18" charset="0"/>
              </a:rPr>
            </a:b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49685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/>
              <a:t>Оказание первичной (доврачебной, врачебной, специализированной) и неотложной медицинской помощи больным, проживающим на территории обслуживания или прикреплённым на обслуживание,  при острых заболеваниях, травмах, отравлениях и других неотложных состояниях;</a:t>
            </a:r>
          </a:p>
          <a:p>
            <a:pPr lvl="0">
              <a:spcBef>
                <a:spcPts val="0"/>
              </a:spcBef>
            </a:pPr>
            <a:r>
              <a:rPr lang="ru-RU" sz="2400" dirty="0"/>
              <a:t>Проведение профилактических мероприятий по предупреждению и снижению заболеваемости,  выявление ранних и скрытых форм заболеваний, социально-значимых болезней и факторов риска</a:t>
            </a:r>
            <a:r>
              <a:rPr lang="ru-RU" sz="24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8877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Задачи поликлиники (2)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0185" y="1619672"/>
            <a:ext cx="7408333" cy="399330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dirty="0"/>
              <a:t>Проведение диспансеризации населения;</a:t>
            </a:r>
          </a:p>
          <a:p>
            <a:pPr lvl="0">
              <a:spcBef>
                <a:spcPts val="0"/>
              </a:spcBef>
            </a:pPr>
            <a:r>
              <a:rPr lang="ru-RU" sz="2400" dirty="0"/>
              <a:t>Диагностика и лечение различных заболеваний и состояний;</a:t>
            </a:r>
          </a:p>
          <a:p>
            <a:pPr lvl="0">
              <a:spcBef>
                <a:spcPts val="0"/>
              </a:spcBef>
            </a:pPr>
            <a:r>
              <a:rPr lang="ru-RU" sz="2400" dirty="0"/>
              <a:t>Восстановительное лечение и реабилитация;</a:t>
            </a:r>
          </a:p>
          <a:p>
            <a:pPr lvl="0">
              <a:spcBef>
                <a:spcPts val="0"/>
              </a:spcBef>
            </a:pPr>
            <a:r>
              <a:rPr lang="ru-RU" sz="2400" dirty="0"/>
              <a:t>Клинико-экспертная деятельность по оценке качества и эффективности лечебных и диагностических мероприятий, включая экспертизу временной нетрудоспособности и направление граждан на МСЭ;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4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28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Задачи поликлиники (3)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625832"/>
            <a:ext cx="7294223" cy="425760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Диспансерное наблюдение за состоянием здоровья лиц, страдающих хроническими заболеваниями, в том числе отдельных категорий граждан, имеющих право на получение набора социальных услуг;</a:t>
            </a:r>
          </a:p>
          <a:p>
            <a:r>
              <a:rPr lang="ru-RU" sz="3100" dirty="0"/>
              <a:t>Организация дополнительной бесплатной медицинской помощи, в том числе необходимыми лекарственными средствами, отдельным категориям граждан;</a:t>
            </a:r>
          </a:p>
          <a:p>
            <a:r>
              <a:rPr lang="ru-RU" sz="3100" dirty="0"/>
              <a:t>Установление медицинских показаний и направление в медицинские организации для получения специализированных видов медицинской помощи;</a:t>
            </a:r>
          </a:p>
        </p:txBody>
      </p:sp>
    </p:spTree>
    <p:extLst>
      <p:ext uri="{BB962C8B-B14F-4D97-AF65-F5344CB8AC3E}">
        <p14:creationId xmlns:p14="http://schemas.microsoft.com/office/powerpoint/2010/main" val="375670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561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Задачи поликлиники (4)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32346"/>
            <a:ext cx="7408333" cy="5020990"/>
          </a:xfrm>
        </p:spPr>
        <p:txBody>
          <a:bodyPr>
            <a:normAutofit/>
          </a:bodyPr>
          <a:lstStyle/>
          <a:p>
            <a:r>
              <a:rPr lang="ru-RU" sz="2400" dirty="0"/>
              <a:t>Организация и оказание паллиативной помощи больным, в т.ч. с онкологическими заболеваниями, нуждающимися в наркотических и сильнодействующих лекарственных средствах в соответствии с рекомендациями врачей специалистов;</a:t>
            </a:r>
          </a:p>
          <a:p>
            <a:r>
              <a:rPr lang="ru-RU" sz="2400" dirty="0"/>
              <a:t>Проведение всех видов медицинских осмотров (профилактические, предварительные, периодические);</a:t>
            </a:r>
          </a:p>
        </p:txBody>
      </p:sp>
    </p:spTree>
    <p:extLst>
      <p:ext uri="{BB962C8B-B14F-4D97-AF65-F5344CB8AC3E}">
        <p14:creationId xmlns:p14="http://schemas.microsoft.com/office/powerpoint/2010/main" val="401612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Задачи поликлиники </a:t>
            </a:r>
            <a:r>
              <a:rPr lang="ru-RU" sz="3200" b="1" dirty="0"/>
              <a:t>(5)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40768"/>
            <a:ext cx="7200800" cy="5019745"/>
          </a:xfrm>
        </p:spPr>
        <p:txBody>
          <a:bodyPr>
            <a:noAutofit/>
          </a:bodyPr>
          <a:lstStyle/>
          <a:p>
            <a:r>
              <a:rPr lang="ru-RU" sz="2400" dirty="0"/>
              <a:t>Установление медицинских показаний для санаторно-курортного лечения, в т.ч. в отношении отдельных категорий граждан, имеющих право на получение набора социальных услуг;</a:t>
            </a:r>
          </a:p>
          <a:p>
            <a:r>
              <a:rPr lang="ru-RU" sz="2400" dirty="0"/>
              <a:t>Проведение противоэпидемических  мероприятий, в </a:t>
            </a:r>
            <a:r>
              <a:rPr lang="ru-RU" sz="2400" dirty="0" err="1"/>
              <a:t>т.ч</a:t>
            </a:r>
            <a:r>
              <a:rPr lang="ru-RU" sz="2400" dirty="0"/>
              <a:t>. вакцинации, выявление больных инфекционными заболеваниями, лицами, контактирующими с больными инфекционными заболеваниями, за </a:t>
            </a:r>
            <a:r>
              <a:rPr lang="ru-RU" sz="2400" dirty="0" err="1"/>
              <a:t>реконвалесцентами</a:t>
            </a:r>
            <a:r>
              <a:rPr lang="ru-RU" sz="2400" dirty="0"/>
              <a:t>, передача информации о выявленных случаях инфекционных заболеваний;</a:t>
            </a:r>
          </a:p>
        </p:txBody>
      </p:sp>
    </p:spTree>
    <p:extLst>
      <p:ext uri="{BB962C8B-B14F-4D97-AF65-F5344CB8AC3E}">
        <p14:creationId xmlns:p14="http://schemas.microsoft.com/office/powerpoint/2010/main" val="1941891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30435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Задачи поликлиники (6)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484784"/>
            <a:ext cx="7408333" cy="449736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Осуществление врачебных консультаций;</a:t>
            </a:r>
          </a:p>
          <a:p>
            <a:pPr algn="just"/>
            <a:r>
              <a:rPr lang="ru-RU" sz="2400" dirty="0"/>
              <a:t>Осуществление медицинского обеспечения подготовки юношей к военной службе;</a:t>
            </a:r>
          </a:p>
          <a:p>
            <a:pPr algn="just"/>
            <a:r>
              <a:rPr lang="ru-RU" sz="2400" dirty="0"/>
              <a:t>Экспертиза временной нетрудоспособности, выдача и продление листков нетрудоспособности;</a:t>
            </a:r>
          </a:p>
          <a:p>
            <a:pPr algn="just"/>
            <a:r>
              <a:rPr lang="ru-RU" sz="2400" dirty="0"/>
              <a:t>Организация и проведение мероприятий по пропаганде здорового образа жизни;</a:t>
            </a:r>
          </a:p>
          <a:p>
            <a:pPr algn="just"/>
            <a:r>
              <a:rPr lang="ru-RU" sz="2400" dirty="0"/>
              <a:t>Выявление курящих лиц и лиц, избыточно потребляющих алкоголь;</a:t>
            </a:r>
          </a:p>
          <a:p>
            <a:pPr algn="just"/>
            <a:r>
              <a:rPr lang="ru-RU" sz="2400" dirty="0"/>
              <a:t>Оказание медицинской помощи по отказу от курения и злоупотребления алкоголем</a:t>
            </a:r>
          </a:p>
        </p:txBody>
      </p:sp>
    </p:spTree>
    <p:extLst>
      <p:ext uri="{BB962C8B-B14F-4D97-AF65-F5344CB8AC3E}">
        <p14:creationId xmlns:p14="http://schemas.microsoft.com/office/powerpoint/2010/main" val="2086434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Times New Roman" panose="02020603050405020304" pitchFamily="18" charset="0"/>
              </a:rPr>
              <a:t>Работа поликлиники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268760"/>
            <a:ext cx="7408333" cy="3993307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r>
              <a:rPr lang="ru-RU" sz="2800" dirty="0"/>
              <a:t>Должна организовываться по сменному графику, обеспечивающему  оказание медицинской  помощи в течение всего дня. А также предусматривать оказание неотложной медицинской помощи в выходные и праздничные дни.</a:t>
            </a:r>
          </a:p>
        </p:txBody>
      </p:sp>
    </p:spTree>
    <p:extLst>
      <p:ext uri="{BB962C8B-B14F-4D97-AF65-F5344CB8AC3E}">
        <p14:creationId xmlns:p14="http://schemas.microsoft.com/office/powerpoint/2010/main" val="1513288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396044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Является структурным подразделением, обеспечивающим формирование и распределение потоков пациентов, своевременную запись и регистрацию больных на приём к врачу, в том числе с применением информационных технологий.</a:t>
            </a:r>
          </a:p>
          <a:p>
            <a:pPr algn="just"/>
            <a:r>
              <a:rPr lang="ru-RU" sz="2400" dirty="0"/>
              <a:t>Руководство работой регистратуры осуществляет заведующий регистратурой, назначаемый руководителем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06864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Основные задачи регистратуры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38492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Организация беспрепятственной и безотлагательной предварительной записи больных на приём к врачу, в том числе в автоматизированном режиме, </a:t>
            </a:r>
          </a:p>
          <a:p>
            <a:pPr algn="just"/>
            <a:r>
              <a:rPr lang="ru-RU" sz="2400" dirty="0"/>
              <a:t>в кабинет медицинской профилактики,</a:t>
            </a:r>
          </a:p>
          <a:p>
            <a:pPr algn="just"/>
            <a:r>
              <a:rPr lang="ru-RU" sz="2400" dirty="0"/>
              <a:t>кабинет доврачебной помощи (как при их непосредственном обращении в поликлинику, так и по телефону);</a:t>
            </a:r>
          </a:p>
        </p:txBody>
      </p:sp>
    </p:spTree>
    <p:extLst>
      <p:ext uri="{BB962C8B-B14F-4D97-AF65-F5344CB8AC3E}">
        <p14:creationId xmlns:p14="http://schemas.microsoft.com/office/powerpoint/2010/main" val="422918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556792"/>
            <a:ext cx="7408333" cy="468052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Федеральный закон от 09.11.2011 г. </a:t>
            </a:r>
            <a:r>
              <a:rPr lang="ru-RU" b="1" dirty="0"/>
              <a:t>№ 323 </a:t>
            </a:r>
            <a:r>
              <a:rPr lang="ru-RU" dirty="0"/>
              <a:t>«Об основах охраны здоровья граждан в РФ»;</a:t>
            </a:r>
          </a:p>
          <a:p>
            <a:pPr lvl="0"/>
            <a:r>
              <a:rPr lang="ru-RU" dirty="0"/>
              <a:t>Федеральный закон от 29.11.2010 г. </a:t>
            </a:r>
            <a:r>
              <a:rPr lang="ru-RU" b="1" dirty="0"/>
              <a:t>№ 326  </a:t>
            </a:r>
            <a:r>
              <a:rPr lang="ru-RU" dirty="0"/>
              <a:t>«Об обязательном медицинском страховании в  РФ»;</a:t>
            </a:r>
          </a:p>
          <a:p>
            <a:pPr lvl="0"/>
            <a:r>
              <a:rPr lang="ru-RU" dirty="0"/>
              <a:t>Приказ Министерства здравоохранения РФ от 12.11.2021 </a:t>
            </a:r>
            <a:r>
              <a:rPr lang="ru-RU" b="1" dirty="0"/>
              <a:t>№ 1051н </a:t>
            </a:r>
            <a:r>
              <a:rPr lang="ru-RU" dirty="0"/>
              <a:t>«Об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формы информированного добровольного согласия на медицинское вмешательство и формы отказа от медицинского вмешательства»;</a:t>
            </a:r>
          </a:p>
          <a:p>
            <a:pPr lvl="0"/>
            <a:r>
              <a:rPr lang="ru-RU" dirty="0"/>
              <a:t>Приказ Министерства здравоохранения РФ от 02.06.2015 </a:t>
            </a:r>
            <a:r>
              <a:rPr lang="ru-RU" b="1" dirty="0"/>
              <a:t>№ 290н </a:t>
            </a:r>
            <a:r>
              <a:rPr lang="ru-RU" dirty="0"/>
              <a:t>"Об утверждении типовых отраслевых норм времени на выполнение работ, связанных с посещением одним пациентом врача-педиатра участкового, врача-терапевта участкового, врача общей практики (семейного врача), врача-невролога, врача-</a:t>
            </a:r>
            <a:r>
              <a:rPr lang="ru-RU" dirty="0" err="1"/>
              <a:t>оториноларинголога</a:t>
            </a:r>
            <a:r>
              <a:rPr lang="ru-RU" dirty="0"/>
              <a:t>, врача-офтальмолога и врача-акушера-гинеколога"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482846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Основные задачи регистратуры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628800"/>
            <a:ext cx="7408333" cy="384929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Организация и осуществление регистрации вызовов врачей на дом по месту жительства (пребывания) больного;</a:t>
            </a:r>
          </a:p>
          <a:p>
            <a:r>
              <a:rPr lang="ru-RU" dirty="0"/>
              <a:t>Обеспечение регулирования интенсивности потока населения с целью создания равномерной нагрузки врачей и распределение его по видам оказываемой помощи;</a:t>
            </a:r>
          </a:p>
          <a:p>
            <a:r>
              <a:rPr lang="ru-RU" dirty="0"/>
              <a:t>Систематизированное хранение медицинской документации пациентов, обеспечение своевременного подбора и доставки медицинской документации в кабинеты врачей.</a:t>
            </a:r>
          </a:p>
        </p:txBody>
      </p:sp>
    </p:spTree>
    <p:extLst>
      <p:ext uri="{BB962C8B-B14F-4D97-AF65-F5344CB8AC3E}">
        <p14:creationId xmlns:p14="http://schemas.microsoft.com/office/powerpoint/2010/main" val="1315194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Основные задачи регистратуры(2):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628800"/>
            <a:ext cx="7408333" cy="392129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Информирование населения о времени приёма врачей всех специальностей, режиме работы подразделений с указанием часов приёма, расположения и номеров кабинетов;</a:t>
            </a:r>
          </a:p>
          <a:p>
            <a:pPr algn="just"/>
            <a:r>
              <a:rPr lang="ru-RU" sz="2400" dirty="0"/>
              <a:t>Информирование о правилах вызова врача на дом, о порядке предварительной записи на приём к врачам и др.;</a:t>
            </a:r>
          </a:p>
          <a:p>
            <a:pPr algn="just"/>
            <a:r>
              <a:rPr lang="ru-RU" sz="2400" dirty="0"/>
              <a:t>Информирование о правилах подготовки к исследованиям</a:t>
            </a:r>
          </a:p>
        </p:txBody>
      </p:sp>
    </p:spTree>
    <p:extLst>
      <p:ext uri="{BB962C8B-B14F-4D97-AF65-F5344CB8AC3E}">
        <p14:creationId xmlns:p14="http://schemas.microsoft.com/office/powerpoint/2010/main" val="155369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Основные задачи регистратуры(3):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39212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Запись на приём к врачам и регистрация вызовов врачей по месту жительства больного, своевременная передача информации врачам о зарегистрированных вызовах; направление обратившихся в поликлинику на профилактические обследования и осмотры;</a:t>
            </a:r>
          </a:p>
          <a:p>
            <a:pPr algn="just"/>
            <a:r>
              <a:rPr lang="ru-RU" dirty="0"/>
              <a:t>Подбор медицинских карт больных, записавшихся на приём или вызвавших врача на дом;</a:t>
            </a:r>
          </a:p>
          <a:p>
            <a:pPr algn="just"/>
            <a:r>
              <a:rPr lang="ru-RU" dirty="0"/>
              <a:t>Доставку медицинской документации пациентов в кабинеты врачей;</a:t>
            </a:r>
          </a:p>
          <a:p>
            <a:pPr algn="just"/>
            <a:r>
              <a:rPr lang="ru-RU" dirty="0"/>
              <a:t>Сортировка и внесение в медицинскую документацию результатов лабораторных, инструментальных и иных обследований.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5225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Запись пациентов на приём к врачу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Талонная система  </a:t>
            </a:r>
          </a:p>
          <a:p>
            <a:r>
              <a:rPr lang="ru-RU" sz="2400" dirty="0" err="1">
                <a:cs typeface="Times New Roman" panose="02020603050405020304" pitchFamily="18" charset="0"/>
              </a:rPr>
              <a:t>Самозапись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Комбинированный  метод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Запись по интернету </a:t>
            </a:r>
          </a:p>
        </p:txBody>
      </p:sp>
    </p:spTree>
    <p:extLst>
      <p:ext uri="{BB962C8B-B14F-4D97-AF65-F5344CB8AC3E}">
        <p14:creationId xmlns:p14="http://schemas.microsoft.com/office/powerpoint/2010/main" val="1212511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/>
              <a:t>Структура поликлиники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Для организации работы поликлиники в ее структуре рекомендуется предусматривать следующие подразделения: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регистратура;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отделение (кабинет) доврачебной помощи;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отделение общей врачебной (семейной) практики;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отделение (кабинет) первичной специализированной медико-санитарной помощи;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отделения первичной специализированной медико-санитарной помощи (</a:t>
            </a:r>
            <a:r>
              <a:rPr lang="ru-RU" sz="1800" dirty="0" err="1"/>
              <a:t>травматолого</a:t>
            </a:r>
            <a:r>
              <a:rPr lang="ru-RU" sz="1800" dirty="0"/>
              <a:t>-ортопедическое, хирургическое, терапевтическое, оториноларингологическое, офтальмологическое, неврологическое и другие);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кабинеты врачей-специалистов;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отделение (кабинет) неотложной медицинской помощи;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отделение (кабинет) функциональной диагностики;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стоматологическое отделение (кабинет);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процедурный кабинет;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/>
              <a:t>- смотровой кабинет;</a:t>
            </a: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129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Структура поликлиники (2)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660373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/>
              <a:t>- флюорографический кабинет;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кабинет доверия;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кабинет кризисных состояний и медико-психологической разгрузки;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кабинет медицинской помощи при отказе от курения;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отделение (кабинет) лучевой диагностики;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клиническая лаборатория;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биохимическая лаборатория;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микробиологическая лаборатория;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отделение (кабинет) медицинской профилактики;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центр здоровья;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помещения (учебные классы, аудитории) для проведения групповой профилактики (школ здоровья);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дневной стационар;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информационно-аналитическое отделение или кабинет медицинской статистики;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организационно-методический кабинет (отделение);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- административно-хозяйственные подразделения.</a:t>
            </a:r>
            <a:endParaRPr lang="ru-RU" sz="7200" dirty="0">
              <a:effectLst/>
            </a:endParaRPr>
          </a:p>
          <a:p>
            <a:pPr marL="0" indent="0">
              <a:buNone/>
            </a:pPr>
            <a:r>
              <a:rPr lang="ru-RU" sz="7200" dirty="0"/>
              <a:t>Работа поликлиники должна организовываться по сменному графику, обеспечивающему оказание медицинской помощи в течение всего дня, а также предусматривать оказание неотложной медицинской помощи в выходные и праздничные дни.</a:t>
            </a:r>
            <a:endParaRPr lang="ru-RU" sz="72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225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067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Кабинет (отделение) доврачебной помощи населению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</p:spPr>
        <p:txBody>
          <a:bodyPr>
            <a:normAutofit/>
          </a:bodyPr>
          <a:lstStyle/>
          <a:p>
            <a:r>
              <a:rPr lang="ru-RU" sz="2400" dirty="0"/>
              <a:t>Медицинская помощь оказывается медицинскими работниками со средним медицинским образованием из числа наиболее опытных сотрудников, а также медицинскими сестрами с высшим медицинским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604846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Кабинет (отделение) доврачебной помощи населению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Основные задачи:</a:t>
            </a:r>
          </a:p>
          <a:p>
            <a:pPr marL="0" indent="0">
              <a:buNone/>
            </a:pPr>
            <a:r>
              <a:rPr lang="ru-RU" sz="2800" dirty="0"/>
              <a:t>1. прием больных для решения вопроса о срочности направления к врачу</a:t>
            </a:r>
          </a:p>
          <a:p>
            <a:pPr marL="0" indent="0">
              <a:buNone/>
            </a:pPr>
            <a:r>
              <a:rPr lang="ru-RU" sz="2800" dirty="0"/>
              <a:t>2.направление больных на лабораторное и другие исследования</a:t>
            </a:r>
          </a:p>
          <a:p>
            <a:pPr marL="0" indent="0">
              <a:buNone/>
            </a:pPr>
            <a:r>
              <a:rPr lang="ru-RU" sz="2800" dirty="0"/>
              <a:t>3. проведение диагностических манипуляций</a:t>
            </a:r>
          </a:p>
          <a:p>
            <a:pPr marL="0" indent="0">
              <a:buNone/>
            </a:pPr>
            <a:r>
              <a:rPr lang="ru-RU" sz="2800" dirty="0"/>
              <a:t>4.оформление справок, выписок из амбулаторных карт и другой медицинской документации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47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43179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Кабинет (отделение) доврачебной помощи населению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5. оформление листков и справок временной нетрудоспособности</a:t>
            </a:r>
          </a:p>
          <a:p>
            <a:pPr marL="0" indent="0">
              <a:buNone/>
            </a:pPr>
            <a:r>
              <a:rPr lang="ru-RU" sz="2800" dirty="0"/>
              <a:t>6.строгий учет и регистрация в специальных журналах листков, справок временной нетрудоспособности и рецептурных бланков</a:t>
            </a:r>
          </a:p>
          <a:p>
            <a:pPr marL="0" indent="0">
              <a:buNone/>
            </a:pPr>
            <a:r>
              <a:rPr lang="ru-RU" sz="2800" dirty="0"/>
              <a:t>7. участие в проведении профилактических осмотров</a:t>
            </a:r>
          </a:p>
        </p:txBody>
      </p:sp>
    </p:spTree>
    <p:extLst>
      <p:ext uri="{BB962C8B-B14F-4D97-AF65-F5344CB8AC3E}">
        <p14:creationId xmlns:p14="http://schemas.microsoft.com/office/powerpoint/2010/main" val="409016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332656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b="1" dirty="0"/>
              <a:t>Правила организации деятельности отделения (кабинета) медицинской профилактики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272808" cy="3768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 Для организации работы отделения медицинской профилактики в его структуре необходимо предусмотреть следующие структурные подразделения:</a:t>
            </a:r>
          </a:p>
          <a:p>
            <a:pPr marL="0" indent="0">
              <a:buNone/>
            </a:pPr>
            <a:r>
              <a:rPr lang="ru-RU" sz="2400" dirty="0"/>
              <a:t>  1. кабинет организации диспансеризации и профилактических медицинских осмотров</a:t>
            </a:r>
          </a:p>
          <a:p>
            <a:pPr marL="0" indent="0">
              <a:buNone/>
            </a:pPr>
            <a:r>
              <a:rPr lang="ru-RU" sz="2400" dirty="0"/>
              <a:t>  2. кабинет диагностики и коррекции основных  факторов риска развития неинфекционных заболеваний</a:t>
            </a:r>
          </a:p>
          <a:p>
            <a:pPr marL="0" indent="0">
              <a:buNone/>
            </a:pPr>
            <a:r>
              <a:rPr lang="ru-RU" sz="2400" dirty="0"/>
              <a:t>  3. кабинет популяционных методов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128981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Нормативно-правовые документы (2)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525963"/>
          </a:xfrm>
        </p:spPr>
        <p:txBody>
          <a:bodyPr>
            <a:normAutofit/>
          </a:bodyPr>
          <a:lstStyle/>
          <a:p>
            <a:pPr lvl="0"/>
            <a:r>
              <a:rPr lang="ru-RU" sz="2200" dirty="0"/>
              <a:t>Приказ Министерства здравоохранения и социального развития</a:t>
            </a:r>
            <a:r>
              <a:rPr lang="ru-RU" sz="2200" b="1" dirty="0"/>
              <a:t> </a:t>
            </a:r>
            <a:r>
              <a:rPr lang="ru-RU" sz="2200" dirty="0"/>
              <a:t> РФ от 15.05.2012 г.  </a:t>
            </a:r>
            <a:r>
              <a:rPr lang="ru-RU" sz="2200" b="1" dirty="0"/>
              <a:t>№543н (редакция от21.02.2020) </a:t>
            </a:r>
            <a:r>
              <a:rPr lang="ru-RU" sz="2200" dirty="0"/>
              <a:t>«Об утверждении  Положения об организации  оказания первичной медико-санитарной помощи взрослому населению»;</a:t>
            </a:r>
          </a:p>
          <a:p>
            <a:pPr lvl="0"/>
            <a:r>
              <a:rPr lang="ru-RU" sz="2200" dirty="0"/>
              <a:t>Приказ  Министерства здравоохранения и социального развития</a:t>
            </a:r>
            <a:r>
              <a:rPr lang="ru-RU" sz="2200" b="1" dirty="0"/>
              <a:t> </a:t>
            </a:r>
            <a:r>
              <a:rPr lang="ru-RU" sz="2200" dirty="0"/>
              <a:t> РФ от 07.12.2005 г. </a:t>
            </a:r>
            <a:r>
              <a:rPr lang="ru-RU" sz="2200" b="1" dirty="0"/>
              <a:t>№765 </a:t>
            </a:r>
            <a:r>
              <a:rPr lang="ru-RU" sz="2200" dirty="0"/>
              <a:t>«Об организации  деятельности врача-терапевта участкового»;</a:t>
            </a:r>
          </a:p>
          <a:p>
            <a:pPr lvl="0"/>
            <a:r>
              <a:rPr lang="ru-RU" sz="2200" dirty="0"/>
              <a:t>Приказ Министерства здравоохранения и социального развития</a:t>
            </a:r>
            <a:r>
              <a:rPr lang="ru-RU" sz="2200" b="1" dirty="0"/>
              <a:t> </a:t>
            </a:r>
            <a:r>
              <a:rPr lang="ru-RU" sz="2200" dirty="0"/>
              <a:t> РФ от 19.04.2007 г</a:t>
            </a:r>
            <a:r>
              <a:rPr lang="ru-RU" sz="2200" b="1" dirty="0"/>
              <a:t>. №282 </a:t>
            </a:r>
            <a:r>
              <a:rPr lang="ru-RU" sz="2200" dirty="0"/>
              <a:t>«Об утверждении критериев оценки эффективности деятельности врача-терапевта участкового»;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934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Организация работы кабинета иммунопрофилактики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272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 Задачей кабинета является организация и реализация мероприятий по вакцинопрофилактике. Врач кабинета иммунопрофилактики обеспечивает клинический, организационно-методический и учебный раздел прививочной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921573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6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Задачи врача-иммунолога кабинета иммунопрофилактики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1. Организация и проведение первого этапа иммунологического скрининга, оценка его результатов, выделение групп риска развития иммунной недостаточности.</a:t>
            </a:r>
          </a:p>
          <a:p>
            <a:pPr marL="0" indent="0">
              <a:buNone/>
            </a:pPr>
            <a:r>
              <a:rPr lang="ru-RU" sz="2400" dirty="0"/>
              <a:t>2. Выделение лиц, которым необходимо лабораторное обследование и консультация в областном иммунологическом центре в неясных случаях.</a:t>
            </a:r>
          </a:p>
          <a:p>
            <a:pPr marL="0" indent="0">
              <a:buNone/>
            </a:pPr>
            <a:r>
              <a:rPr lang="ru-RU" sz="2400" dirty="0"/>
              <a:t>3. Контроль за проведением вакцинопрофилактики и оценка результатов профилактического воздействия.</a:t>
            </a:r>
          </a:p>
          <a:p>
            <a:pPr marL="0" indent="0">
              <a:buNone/>
            </a:pPr>
            <a:r>
              <a:rPr lang="ru-RU" sz="2400" dirty="0"/>
              <a:t>4. Подбор программ и проведение профилактической иммунокоррекции в организованных коллективах и отдельным лицам.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11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397"/>
            <a:ext cx="8229600" cy="1027584"/>
          </a:xfrm>
        </p:spPr>
        <p:txBody>
          <a:bodyPr>
            <a:normAutofit/>
          </a:bodyPr>
          <a:lstStyle/>
          <a:p>
            <a:r>
              <a:rPr lang="ru-RU" sz="3200" b="1" dirty="0"/>
              <a:t>Цель работы врача-терапевта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97848"/>
            <a:ext cx="7499176" cy="4525963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Оказание населению квалифицированной терапевтической помощи на приеме и на дому.</a:t>
            </a:r>
          </a:p>
          <a:p>
            <a:pPr lvl="0"/>
            <a:r>
              <a:rPr lang="ru-RU" sz="2400" dirty="0"/>
              <a:t>Организация и непосредственное проведение системы профилактических мероприятий среди населения путем диспансерного метода.</a:t>
            </a:r>
          </a:p>
          <a:p>
            <a:pPr lvl="0"/>
            <a:r>
              <a:rPr lang="ru-RU" sz="2400" dirty="0"/>
              <a:t>Снижение заболеваемости и смертности обслуживаемого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950227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О</a:t>
            </a:r>
            <a:r>
              <a:rPr lang="ru-RU" sz="3600" b="1" dirty="0">
                <a:cs typeface="Times New Roman" panose="02020603050405020304" pitchFamily="18" charset="0"/>
              </a:rPr>
              <a:t>сновные направления работы участкового терапевта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ru-RU" sz="2400" b="1" dirty="0"/>
              <a:t>лечебная работа </a:t>
            </a:r>
            <a:r>
              <a:rPr lang="ru-RU" sz="2400" dirty="0"/>
              <a:t>(работа с больными и 3 группой «Д» наблюдения</a:t>
            </a:r>
            <a:r>
              <a:rPr lang="en-US" sz="2400" dirty="0"/>
              <a:t>)</a:t>
            </a:r>
            <a:r>
              <a:rPr lang="ru-RU" sz="2400" dirty="0"/>
              <a:t>,</a:t>
            </a:r>
          </a:p>
          <a:p>
            <a:pPr lvl="0"/>
            <a:r>
              <a:rPr lang="ru-RU" sz="2400" b="1" dirty="0"/>
              <a:t>профилактическая</a:t>
            </a:r>
            <a:r>
              <a:rPr lang="ru-RU" sz="2400" dirty="0"/>
              <a:t> (работа с 1 и 2 группой «Д» наблюдения, санитарно-просветительная, противоэпидемическая),</a:t>
            </a:r>
          </a:p>
          <a:p>
            <a:pPr lvl="0"/>
            <a:r>
              <a:rPr lang="ru-RU" sz="2400" b="1" dirty="0"/>
              <a:t>организационно-методическая</a:t>
            </a:r>
            <a:r>
              <a:rPr lang="ru-RU" sz="2400" dirty="0"/>
              <a:t> (работа с документацией, повышение квалификации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27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Участковый терапевт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08333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Основные функциональные обязанности </a:t>
            </a:r>
            <a:r>
              <a:rPr lang="ru-RU" sz="2400" dirty="0"/>
              <a:t>участкового терапевта определяются Приказом Министерства здравоохранения </a:t>
            </a:r>
            <a:r>
              <a:rPr lang="ru-RU" sz="2400" dirty="0" err="1"/>
              <a:t>Рф</a:t>
            </a:r>
            <a:r>
              <a:rPr lang="ru-RU" sz="2400" dirty="0"/>
              <a:t> от 07.12.2005г.  </a:t>
            </a:r>
            <a:r>
              <a:rPr lang="ru-RU" sz="2400" b="1" dirty="0"/>
              <a:t>№765</a:t>
            </a:r>
            <a:r>
              <a:rPr lang="ru-RU" sz="2400" dirty="0"/>
              <a:t>. Врач-терапевт участковый в своей деятельности руководствуется законодательством Российской Федерации, нормативными правовыми актами федерального органа исполнительной власти в области здравоохранения, органов исполнительной власти субъектов Российской Федерации и органов местного самоуправления, а также </a:t>
            </a:r>
            <a:r>
              <a:rPr lang="ru-RU" sz="2400" i="1" dirty="0"/>
              <a:t>Порядком по профилю «терапия», стандартами и клиническими рекомендациями.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90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65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/>
              <a:t>Участковый терапевт </a:t>
            </a:r>
            <a:r>
              <a:rPr lang="ru-RU" sz="3200" b="1" dirty="0">
                <a:sym typeface="Wingdings" panose="05000000000000000000" pitchFamily="2" charset="2"/>
              </a:rPr>
              <a:t>(2)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8" y="1124744"/>
            <a:ext cx="7408333" cy="5328592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организует и проводит диагностику и лечение различных заболеваний и состояний, в том числе восстановительное лечение пациентов в амбулаторных условиях; дневном стационаре и стационаре на дому;</a:t>
            </a:r>
          </a:p>
          <a:p>
            <a:pPr lvl="0"/>
            <a:r>
              <a:rPr lang="ru-RU" sz="1800" dirty="0"/>
              <a:t>оказывает неотложную медицинскую помощь пациентам при острых заболеваниях, травмах, отравлениях и других неотложных состояниях в амбулаторных условиях, дневном стационаре и стационаре на дому;</a:t>
            </a:r>
          </a:p>
          <a:p>
            <a:pPr lvl="0"/>
            <a:r>
              <a:rPr lang="ru-RU" sz="1800" dirty="0"/>
              <a:t>направляет пациентов на консультации к специалистам, в том числе для стационарного и восстановительного лечения по медицинским показаниям;</a:t>
            </a:r>
          </a:p>
          <a:p>
            <a:pPr lvl="0"/>
            <a:r>
              <a:rPr lang="ru-RU" sz="1800" dirty="0"/>
              <a:t>организует и проводит противоэпидемические мероприятия и иммунопрофилактику в установленном порядке;</a:t>
            </a:r>
          </a:p>
          <a:p>
            <a:pPr lvl="0"/>
            <a:r>
              <a:rPr lang="ru-RU" sz="1800" dirty="0"/>
              <a:t>проводит экспертизу временной нетрудоспособности в установленном порядке и оформляет документы для направления на медико-социальную экспертизу;</a:t>
            </a:r>
          </a:p>
          <a:p>
            <a:pPr lvl="0"/>
            <a:r>
              <a:rPr lang="ru-RU" sz="1800" dirty="0"/>
              <a:t>выдаёт заключение о необходимости направления пациентов по медицинским показаниям на санаторно-курортное лечение;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637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Участковый терапевт </a:t>
            </a:r>
            <a:r>
              <a:rPr lang="ru-RU" sz="3200" b="1" dirty="0">
                <a:sym typeface="Wingdings" panose="05000000000000000000" pitchFamily="2" charset="2"/>
              </a:rPr>
              <a:t>(3)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68350"/>
            <a:ext cx="7408333" cy="39212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взаимодействует с медицинскими организациями государственной, муниципальной и частной систем здравоохранения, страховыми медицинскими компаниями, иными организациями;</a:t>
            </a:r>
          </a:p>
          <a:p>
            <a:pPr lvl="0"/>
            <a:r>
              <a:rPr lang="ru-RU" dirty="0"/>
              <a:t>организует совместно с органами социальной защиты населения медико- социальную помощь отдельным категориям граждан: одиноким, престарелым, инвалидам, хроническим больным, нуждающимся в уходе;</a:t>
            </a:r>
          </a:p>
          <a:p>
            <a:pPr lvl="0"/>
            <a:r>
              <a:rPr lang="ru-RU" dirty="0"/>
              <a:t>руководит деятельностью среднего медицинского персонала, осуществляющего первичную медико-санитарную помощь;</a:t>
            </a:r>
          </a:p>
          <a:p>
            <a:r>
              <a:rPr lang="ru-RU" dirty="0"/>
              <a:t>ведёт медицинскую документацию в установленном порядке, анализирует состояние здоровья прикреплённого населения и деятельность врачебного участка.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307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Участковый терапевт </a:t>
            </a:r>
            <a:r>
              <a:rPr lang="ru-RU" sz="3200" b="1" dirty="0">
                <a:sym typeface="Wingdings" panose="05000000000000000000" pitchFamily="2" charset="2"/>
              </a:rPr>
              <a:t>(4)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588" y="1340768"/>
            <a:ext cx="7524824" cy="46805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300" dirty="0"/>
              <a:t>организует и проводит диагностику и лечение различных заболеваний и состояний, в том числе восстановительное лечение пациентов в амбулаторных условиях; дневном стационаре и стационаре на дому;</a:t>
            </a:r>
          </a:p>
          <a:p>
            <a:pPr lvl="0"/>
            <a:r>
              <a:rPr lang="ru-RU" sz="2300" dirty="0"/>
              <a:t>оказывает неотложную медицинскую помощь пациентам при острых заболеваниях, травмах, отравлениях и других неотложных состояниях в амбулаторных условиях, дневном стационаре и стационаре на дому;</a:t>
            </a:r>
          </a:p>
          <a:p>
            <a:pPr lvl="0"/>
            <a:r>
              <a:rPr lang="ru-RU" sz="2300" dirty="0"/>
              <a:t>направляет пациентов на консультации к специалистам, в том числе для стационарного и восстановительного лечения по медицинским показаниям;</a:t>
            </a:r>
          </a:p>
          <a:p>
            <a:pPr lvl="0"/>
            <a:r>
              <a:rPr lang="ru-RU" sz="2300" dirty="0"/>
              <a:t>организует и проводит противоэпидемические мероприятия и иммунопрофилактику в установленном порядке;</a:t>
            </a:r>
          </a:p>
          <a:p>
            <a:pPr lvl="0"/>
            <a:r>
              <a:rPr lang="ru-RU" sz="2300" dirty="0"/>
              <a:t>проводит экспертизу временной нетрудоспособности в установленном порядке и оформляет документы для направления на медико-социальную экспертизу;</a:t>
            </a:r>
          </a:p>
          <a:p>
            <a:pPr lvl="0"/>
            <a:r>
              <a:rPr lang="ru-RU" sz="2300" dirty="0"/>
              <a:t>выдаёт заключение о необходимости направления пациентов по медицинским показаниям на санаторно-курортное лечение;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02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Активные посещения больных </a:t>
            </a:r>
            <a:br>
              <a:rPr lang="ru-RU" sz="2800" b="1" dirty="0">
                <a:effectLst/>
              </a:rPr>
            </a:br>
            <a:r>
              <a:rPr lang="ru-RU" sz="2800" b="1" u="sng" dirty="0">
                <a:effectLst/>
              </a:rPr>
              <a:t>на дому :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5328592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</a:rPr>
              <a:t>В среднем затраты времени участкового врача при оказании помощи на дому должны составлять 30-40 минут на одного пациента. Врач посещает больных на дому в день поступления вызова, обеспечивает систематическое, динамическое наблюдение, активное лечение больных до их выздоровления или госпитализации.</a:t>
            </a:r>
          </a:p>
          <a:p>
            <a:r>
              <a:rPr lang="ru-RU" sz="1800" b="1" dirty="0">
                <a:effectLst/>
              </a:rPr>
              <a:t>Активные посещения больных на дому </a:t>
            </a:r>
            <a:r>
              <a:rPr lang="ru-RU" sz="1800" dirty="0">
                <a:effectLst/>
              </a:rPr>
              <a:t>планируются самим врачом в зависимости от состояния здоровья больного. Врач обязан посещать больного до улучшения состояния его здоровья и только тогда перевести его на амбулаторное лечение. Врач информирует больного о дне своего последующего посещения. Длительность и характер лечения на дому зависят от состояния больного. При оказании помощи на дому, а нередко она приобретает характер систематического лечения, участковый врач должен организовать больному проведение всех необходимых мероприятий: госпитализацию, проведение лабораторных, диагностических и других исследований в максимально короткий срок. Также он обязан обеспечить проведение процедур участковой медицинской сестрой, массаж, ЛФК и другие процедуры, а при необходимости и уход, если это вытекает из условий жизни и быта больного.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03189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Терапевтическая помощь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8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Различные профили терапевтической помощи в поликлинике оказывают специалисты: кардиолог, ревматолог, пульмонолог, гастроэнтеролог, эндокринолог и др.</a:t>
            </a:r>
          </a:p>
          <a:p>
            <a:r>
              <a:rPr lang="ru-RU" sz="2400" dirty="0"/>
              <a:t>Специалисты, имеют квалифицированную подготовку по соответствующей специальности.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70630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Нормативно-правовые документы (3)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772816"/>
            <a:ext cx="7408333" cy="43924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300" dirty="0"/>
              <a:t>Приказ  Министерства здравоохранения и социального развития</a:t>
            </a:r>
            <a:r>
              <a:rPr lang="ru-RU" sz="2300" b="1" dirty="0"/>
              <a:t> </a:t>
            </a:r>
            <a:r>
              <a:rPr lang="ru-RU" sz="2300" dirty="0"/>
              <a:t> РФ от 15.11.2012 г. </a:t>
            </a:r>
            <a:r>
              <a:rPr lang="ru-RU" sz="2300" b="1" dirty="0"/>
              <a:t>№923н  </a:t>
            </a:r>
            <a:r>
              <a:rPr lang="ru-RU" sz="2300" dirty="0"/>
              <a:t>«Об утверждении порядка оказания медицинской помощи взрослому населению  по профилю терапия»;</a:t>
            </a:r>
          </a:p>
          <a:p>
            <a:pPr lvl="0"/>
            <a:r>
              <a:rPr lang="ru-RU" sz="2300" dirty="0"/>
              <a:t>Приказ  Министерства здравоохранения и социального развития</a:t>
            </a:r>
            <a:r>
              <a:rPr lang="ru-RU" sz="2300" b="1" dirty="0"/>
              <a:t> </a:t>
            </a:r>
            <a:r>
              <a:rPr lang="ru-RU" sz="2300" dirty="0"/>
              <a:t> РФ от 15.12. 2014 г. </a:t>
            </a:r>
            <a:r>
              <a:rPr lang="ru-RU" sz="2300" b="1" dirty="0"/>
              <a:t>N 834н (редакция 02.11.2020) </a:t>
            </a:r>
            <a:r>
              <a:rPr lang="ru-RU" sz="2300" dirty="0"/>
              <a:t>«Об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заполнению»;</a:t>
            </a:r>
          </a:p>
          <a:p>
            <a:pPr lvl="0"/>
            <a:r>
              <a:rPr lang="ru-RU" sz="2300" dirty="0"/>
              <a:t>Приказ  Министерства здравоохранения и социального развития</a:t>
            </a:r>
            <a:r>
              <a:rPr lang="ru-RU" sz="2300" b="1" dirty="0"/>
              <a:t> </a:t>
            </a:r>
            <a:r>
              <a:rPr lang="ru-RU" sz="2300" dirty="0"/>
              <a:t>РФ от 22.11.2004 г. </a:t>
            </a:r>
            <a:r>
              <a:rPr lang="ru-RU" sz="2300" b="1" dirty="0"/>
              <a:t>№ 256 </a:t>
            </a:r>
            <a:r>
              <a:rPr lang="ru-RU" sz="2300" dirty="0"/>
              <a:t>(в ред. от 15.12.2014) «О порядке медицинского отбора и направления больных на санаторно-курортное лечение»;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793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34481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Основным документом в поликлинике является </a:t>
            </a:r>
            <a:r>
              <a:rPr lang="ru-RU" sz="2400" b="1" dirty="0"/>
              <a:t>медицинская карта амбулаторного больного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(уч. форма №025/у, утверждена Приказом МЗ РФ №834н от 15.12.2014 (в редакции от 02.11.2020)), </a:t>
            </a:r>
            <a:r>
              <a:rPr lang="ru-RU" sz="2400" dirty="0"/>
              <a:t>в которую вносятся все данные: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при посещении врачей,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при проведении лабораторно-инструментальных исследований.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362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704856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талон амбулаторного пациента (уч. форма №025-1/у)</a:t>
            </a:r>
            <a:r>
              <a:rPr lang="ru-RU" sz="2800" dirty="0"/>
              <a:t>, заводится на каждого обратившегося в поликлинику пациента, с помощью которого осуществляется статистический учёт.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337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Паспорт врачебного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304764"/>
            <a:ext cx="7408333" cy="424847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«</a:t>
            </a:r>
            <a:r>
              <a:rPr lang="ru-RU" b="1" i="1" dirty="0"/>
              <a:t>Паспорт врачебного участка (терапевтического</a:t>
            </a:r>
            <a:r>
              <a:rPr lang="ru-RU" dirty="0"/>
              <a:t>)»</a:t>
            </a:r>
          </a:p>
          <a:p>
            <a:pPr marL="0" indent="0" algn="ctr">
              <a:buNone/>
            </a:pPr>
            <a:r>
              <a:rPr lang="ru-RU" b="1" u="sng" dirty="0"/>
              <a:t> форма № 030/у-тер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Содержит территориальные и демографические характеристики участка:</a:t>
            </a:r>
          </a:p>
          <a:p>
            <a:pPr algn="just"/>
            <a:r>
              <a:rPr lang="ru-RU" dirty="0"/>
              <a:t>Место нахождения участка, численность прикреплённого населения с подробной его характеристикой (по полу, возрасту, работающее и неработающее население, пенсионеры, инвалиды, относящиеся к группам риска, число лиц, имеющих различные заболевания).</a:t>
            </a:r>
          </a:p>
          <a:p>
            <a:pPr algn="just"/>
            <a:r>
              <a:rPr lang="ru-RU" dirty="0"/>
              <a:t>Один из разделов паспорта содержит данные о состоянии здоровья и результатах лечения прикреплённого к терапевтическому участку населения.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4444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Приказ Минздрава России №810н от 06.08.2020 года «Об утверждении типовых отраслевых норм времени...», устанавливает временные нормы одного посещения пациентом врача в поликлинике: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608512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/>
              <a:t>     Время первичного приема пациента </a:t>
            </a:r>
            <a:r>
              <a:rPr lang="ru-RU" b="1" i="1" dirty="0"/>
              <a:t>у участкового терапевта и педиатра составит 15 минут</a:t>
            </a:r>
            <a:r>
              <a:rPr lang="ru-RU" dirty="0"/>
              <a:t>, </a:t>
            </a:r>
          </a:p>
          <a:p>
            <a:pPr fontAlgn="base"/>
            <a:r>
              <a:rPr lang="ru-RU" b="1" i="1" dirty="0"/>
              <a:t>врача общей практики (семейного врача) – 18 минут</a:t>
            </a:r>
          </a:p>
          <a:p>
            <a:pPr fontAlgn="base"/>
            <a:r>
              <a:rPr lang="ru-RU" dirty="0"/>
              <a:t>врача-невролога - 22 минуты, </a:t>
            </a:r>
          </a:p>
          <a:p>
            <a:pPr fontAlgn="base"/>
            <a:r>
              <a:rPr lang="ru-RU" dirty="0"/>
              <a:t>врача-оториноларинголога – 16 минут,</a:t>
            </a:r>
          </a:p>
          <a:p>
            <a:pPr fontAlgn="base"/>
            <a:r>
              <a:rPr lang="ru-RU" dirty="0"/>
              <a:t> врача-офтальмолога – 14 минут, </a:t>
            </a:r>
          </a:p>
          <a:p>
            <a:pPr fontAlgn="base"/>
            <a:r>
              <a:rPr lang="ru-RU" dirty="0"/>
              <a:t>акушер-гинеколога – 22 минуты.</a:t>
            </a:r>
          </a:p>
          <a:p>
            <a:pPr marL="0" indent="0" fontAlgn="base">
              <a:buNone/>
            </a:pPr>
            <a:r>
              <a:rPr lang="ru-RU" dirty="0"/>
              <a:t>     На повторный прием пациента врач должен тратить меньше времени - 70-80% от нормы первичного приема. В приказе также указано, что оформление медицинской документации должно составлять не более 35% нормы приема— например, 5 минут из 15 у участкового врача.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7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dirty="0"/>
            </a:br>
            <a:r>
              <a:rPr lang="ru-RU" sz="3600" b="1" dirty="0">
                <a:cs typeface="Times New Roman" panose="02020603050405020304" pitchFamily="18" charset="0"/>
              </a:rPr>
              <a:t>Показания для госпитализации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1) невозможность установления достоверного диагноза в условиях поликлиники,</a:t>
            </a:r>
          </a:p>
          <a:p>
            <a:r>
              <a:rPr lang="ru-RU" b="1" dirty="0"/>
              <a:t>2) тяжёлое состояние или угроза ухудшения состояния больного и необходимость интенсивного лечения, и круглосуточного наблюдения </a:t>
            </a:r>
            <a:r>
              <a:rPr lang="ru-RU" b="1" dirty="0" err="1"/>
              <a:t>мед.персонала</a:t>
            </a:r>
            <a:r>
              <a:rPr lang="ru-RU" b="1" dirty="0"/>
              <a:t>,</a:t>
            </a:r>
          </a:p>
          <a:p>
            <a:r>
              <a:rPr lang="ru-RU" b="1" dirty="0"/>
              <a:t>3) Инфекционное заболевание с целью изоляции .</a:t>
            </a:r>
          </a:p>
          <a:p>
            <a:r>
              <a:rPr lang="ru-RU" dirty="0"/>
              <a:t>Направления на госпитализацию предусматривает заполнение в амбулаторно-поликлинических учреждениях следующих утвержденных видов сопроводительной медицинской документации: «Направление на госпитализацию, обследование, консультацию» (</a:t>
            </a:r>
            <a:r>
              <a:rPr lang="ru-RU" b="1" dirty="0"/>
              <a:t>форма № 057/у-04</a:t>
            </a:r>
            <a:r>
              <a:rPr lang="ru-RU" dirty="0"/>
              <a:t>), «Выписка из    медицинской карты (амбулаторного, стационарного больного)» (</a:t>
            </a:r>
            <a:r>
              <a:rPr lang="ru-RU" b="1" dirty="0"/>
              <a:t>форма № 027/у</a:t>
            </a:r>
            <a:r>
              <a:rPr lang="ru-RU" dirty="0"/>
              <a:t>). В отдельных случаях в стационар направляется «Медицинская карта амбулаторного больного» (форма № 025/у). </a:t>
            </a:r>
            <a:endParaRPr lang="ru-RU" b="1" dirty="0"/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9198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Врач общей практики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Приказ МЗ РФ №237 от 22.08.92 года</a:t>
            </a:r>
          </a:p>
          <a:p>
            <a:pPr marL="0" indent="0" algn="just">
              <a:buNone/>
            </a:pPr>
            <a:r>
              <a:rPr lang="ru-RU" sz="2800" dirty="0"/>
              <a:t>«О поэтапном переходе к организации ПМСП по принципу ВОП (семейный врач)»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8001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Врач общей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4525963"/>
          </a:xfrm>
        </p:spPr>
        <p:txBody>
          <a:bodyPr>
            <a:normAutofit/>
          </a:bodyPr>
          <a:lstStyle/>
          <a:p>
            <a:r>
              <a:rPr lang="ru-RU" sz="2600" b="1" dirty="0"/>
              <a:t>ВОП</a:t>
            </a:r>
            <a:r>
              <a:rPr lang="ru-RU" sz="2600" i="1" dirty="0"/>
              <a:t> </a:t>
            </a:r>
            <a:r>
              <a:rPr lang="ru-RU" sz="2600" dirty="0"/>
              <a:t>– специалист лечебного дела, оказывающий многопрофильную ПМСП на </a:t>
            </a:r>
            <a:r>
              <a:rPr lang="ru-RU" sz="2600" dirty="0" err="1"/>
              <a:t>догоспитальном</a:t>
            </a:r>
            <a:r>
              <a:rPr lang="ru-RU" sz="2600" dirty="0"/>
              <a:t> этапе взрослому населению. </a:t>
            </a:r>
          </a:p>
          <a:p>
            <a:r>
              <a:rPr lang="ru-RU" sz="2600" b="1" dirty="0"/>
              <a:t>Семейный врач  </a:t>
            </a:r>
            <a:r>
              <a:rPr lang="ru-RU" sz="2600" dirty="0"/>
              <a:t>- оказывает такую же помощь не только взрослому, но и детскому населению, а также занимается медико-социальными проблемами семьи. Это врач, прошедший специальную многопрофильную подготовку по оказанию ПМСП членам семьи независимо от их пола и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84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Врач общей практики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2400" dirty="0">
                <a:cs typeface="Times New Roman" panose="02020603050405020304" pitchFamily="18" charset="0"/>
              </a:rPr>
              <a:t>Организация деятельности ВОП, паспорт врачебного участка общей врачебной утверждены </a:t>
            </a:r>
            <a:r>
              <a:rPr lang="ru-RU" sz="2400" b="1" dirty="0">
                <a:cs typeface="Times New Roman" panose="02020603050405020304" pitchFamily="18" charset="0"/>
              </a:rPr>
              <a:t>Приказом МЗ и СР РФ от 17.01.05 г. № 84 «О порядке деятельности врача общей практики»;</a:t>
            </a:r>
          </a:p>
          <a:p>
            <a:r>
              <a:rPr lang="ru-RU" sz="2400" b="1" dirty="0">
                <a:cs typeface="Times New Roman" panose="02020603050405020304" pitchFamily="18" charset="0"/>
              </a:rPr>
              <a:t>Отчётная форма № 1-ВОП </a:t>
            </a:r>
            <a:r>
              <a:rPr lang="ru-RU" sz="2400" dirty="0">
                <a:cs typeface="Times New Roman" panose="02020603050405020304" pitchFamily="18" charset="0"/>
              </a:rPr>
              <a:t>«Сведения о деятельности врача (отделения, центра) общей врачебной (семейной) практики».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30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Функциональные обязанности ВОП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30702"/>
            <a:ext cx="7859216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100" dirty="0"/>
              <a:t>Формирует врачебный участок из прикрепившегося контингента,</a:t>
            </a:r>
          </a:p>
          <a:p>
            <a:pPr lvl="0"/>
            <a:r>
              <a:rPr lang="ru-RU" sz="3100" dirty="0"/>
              <a:t>Осуществляет санитарно-гигиеническое образование, консультирует членов семьи по вопросам формирования здорового образа жизни,</a:t>
            </a:r>
          </a:p>
          <a:p>
            <a:pPr lvl="0"/>
            <a:r>
              <a:rPr lang="ru-RU" sz="3100" dirty="0"/>
              <a:t>Осуществляет профилактическую работу, направленную на выявление ранних и скрытых форм заболеваний, социально значимых болезней и факторов риска путём диспансеризации прикрепившегося контингента в установленном порядке, в том числе детей, инвалидов, лиц старших возрастных групп,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21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Врач общей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9853"/>
            <a:ext cx="7408333" cy="424847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Направляет больных на консультации к специалистам для стационарного и восстановительного лечения по медицинским показаниям,</a:t>
            </a:r>
          </a:p>
          <a:p>
            <a:pPr lvl="0"/>
            <a:r>
              <a:rPr lang="ru-RU" dirty="0"/>
              <a:t>Организует и проводит лечение пациентов в амбулаторных условиях, ДС и  стационаре на дому,</a:t>
            </a:r>
          </a:p>
          <a:p>
            <a:pPr lvl="0"/>
            <a:r>
              <a:rPr lang="ru-RU" dirty="0"/>
              <a:t>Осуществляет патронаж беременных женщин и детей раннего возраста, в том числе новорожденных в установленном порядке,</a:t>
            </a:r>
          </a:p>
          <a:p>
            <a:pPr lvl="0"/>
            <a:r>
              <a:rPr lang="ru-RU" dirty="0"/>
              <a:t>Выдаёт заключение о необходимости направления пациентов по медицинским показаниям на санаторно-курортное лечение,</a:t>
            </a:r>
          </a:p>
          <a:p>
            <a:pPr lvl="0"/>
            <a:r>
              <a:rPr lang="ru-RU" dirty="0"/>
              <a:t>Взаимодействует с медицинскими организациями государственной, муниципальной и частной систем здравоохранения, страховыми медицинскими компаниями, иными организациями,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9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Нормативно-правовые документы (4)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484784"/>
            <a:ext cx="7408333" cy="518457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dirty="0"/>
              <a:t>Приказ Министерства здравоохранения  РФ №  от 26.08.1992 г. </a:t>
            </a:r>
            <a:r>
              <a:rPr lang="ru-RU" sz="6400" b="1" dirty="0"/>
              <a:t>N 237 </a:t>
            </a:r>
            <a:r>
              <a:rPr lang="ru-RU" sz="6400" dirty="0"/>
              <a:t>«О поэтапном переходе к организации первичной медицинской помощи по принципу врача общей практики (семейного врача)»; </a:t>
            </a:r>
          </a:p>
          <a:p>
            <a:pPr lvl="0"/>
            <a:r>
              <a:rPr lang="ru-RU" sz="6400" dirty="0">
                <a:latin typeface="+mj-lt"/>
              </a:rPr>
              <a:t>Приказ Министерства здравоохранения  РФ от 24.11.2021 г. </a:t>
            </a:r>
            <a:r>
              <a:rPr lang="ru-RU" sz="6400" b="1" dirty="0">
                <a:latin typeface="+mj-lt"/>
              </a:rPr>
              <a:t>№1094н </a:t>
            </a:r>
            <a:r>
              <a:rPr lang="ru-RU" sz="6400" dirty="0">
                <a:latin typeface="+mj-lt"/>
              </a:rPr>
              <a:t>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их";изготовления ,распределения, регистрации , учета и хранения, а также правил оформления бланков рецептов, в том числе  в  форме электронных документов»</a:t>
            </a:r>
          </a:p>
          <a:p>
            <a:pPr lvl="0"/>
            <a:r>
              <a:rPr lang="ru-RU" sz="6400" dirty="0"/>
              <a:t>Приказ Министерства здравоохранения РФ от 27.04. 2021 г. </a:t>
            </a:r>
            <a:r>
              <a:rPr lang="ru-RU" sz="6400" b="1" dirty="0"/>
              <a:t>№ 404н(редакция от 01.02.2022) </a:t>
            </a:r>
            <a:r>
              <a:rPr lang="ru-RU" sz="6400" dirty="0"/>
              <a:t>«Об утверждения порядка проведения профилактического медицинского осмотра и диспансеризации определенных групп взрослого населения»;</a:t>
            </a:r>
          </a:p>
          <a:p>
            <a:pPr lvl="0"/>
            <a:r>
              <a:rPr lang="ru-RU" sz="6400" dirty="0"/>
              <a:t>Приказ Минздрава России от 6 декабря 2021 г. </a:t>
            </a:r>
            <a:r>
              <a:rPr lang="ru-RU" sz="6400" b="1" dirty="0"/>
              <a:t>№1122н </a:t>
            </a:r>
            <a:r>
              <a:rPr lang="ru-RU" sz="6400" dirty="0"/>
              <a:t>«Об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прививок»</a:t>
            </a:r>
          </a:p>
          <a:p>
            <a:pPr lvl="0"/>
            <a:r>
              <a:rPr lang="ru-RU" sz="6400" dirty="0"/>
              <a:t>Приказ Министерства здравоохранения РФ от 31.07.2020  г. </a:t>
            </a:r>
            <a:r>
              <a:rPr lang="ru-RU" sz="6400" b="1" dirty="0"/>
              <a:t>№ 785н </a:t>
            </a:r>
            <a:r>
              <a:rPr lang="ru-RU" sz="6400" dirty="0"/>
              <a:t>“Об утверждении Требований к организации и проведению внутреннего контроля качества и безопасности медицинской деятельности”</a:t>
            </a:r>
          </a:p>
          <a:p>
            <a:pPr lvl="0"/>
            <a:r>
              <a:rPr lang="ru-RU" sz="6400" dirty="0"/>
              <a:t>Приказ Минздрава России от 15.03.2022г. </a:t>
            </a:r>
            <a:r>
              <a:rPr lang="ru-RU" sz="6400" b="1" dirty="0"/>
              <a:t>№168н </a:t>
            </a:r>
            <a:r>
              <a:rPr lang="ru-RU" sz="6400" dirty="0"/>
              <a:t>«Об утверждении порядка проведения диспансерного наблюдения  за взрослыми»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26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Врач общей практики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406531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900" dirty="0"/>
              <a:t>Имеет право осуществлять наблюдение за пациентом на всех этапах оказания медицинской помощи,</a:t>
            </a:r>
          </a:p>
          <a:p>
            <a:pPr lvl="0"/>
            <a:r>
              <a:rPr lang="ru-RU" sz="2900" dirty="0"/>
              <a:t>Организует совместно с органами социальной защиты медико-социальную помощь семье для социально-незащищённых групп населения: одиноким, престарелым, инвалидам, хроническим больным, нуждающимся в уходе,</a:t>
            </a:r>
          </a:p>
          <a:p>
            <a:pPr lvl="0"/>
            <a:r>
              <a:rPr lang="ru-RU" sz="2900" dirty="0"/>
              <a:t>Руководит деятельностью медицинского персонала, осуществляющего ПМСП по принципу общей врачебной практики (семейной медицины),</a:t>
            </a:r>
          </a:p>
          <a:p>
            <a:pPr lvl="0"/>
            <a:r>
              <a:rPr lang="ru-RU" sz="2900" dirty="0"/>
              <a:t>Ведёт учёт и представляет отчётность в установленном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28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Модели работы ВОП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941568" cy="4525963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/>
              <a:t>Индивидуальная практика </a:t>
            </a:r>
            <a:r>
              <a:rPr lang="ru-RU" sz="2400" dirty="0"/>
              <a:t>(врач и медицинские сёстры),</a:t>
            </a:r>
          </a:p>
          <a:p>
            <a:pPr lvl="0"/>
            <a:r>
              <a:rPr lang="ru-RU" sz="2400" b="1" i="1" dirty="0"/>
              <a:t>Групповая практика </a:t>
            </a:r>
            <a:r>
              <a:rPr lang="ru-RU" sz="2400" dirty="0"/>
              <a:t>(несколько ВОП объединяются в группы),</a:t>
            </a:r>
          </a:p>
          <a:p>
            <a:pPr lvl="0"/>
            <a:r>
              <a:rPr lang="ru-RU" sz="2400" b="1" i="1" dirty="0"/>
              <a:t>Центры здоровья </a:t>
            </a:r>
            <a:r>
              <a:rPr lang="ru-RU" sz="2400" dirty="0"/>
              <a:t>(амбулатория общей практики, нередко со стационаром для пожилых).</a:t>
            </a:r>
          </a:p>
          <a:p>
            <a:r>
              <a:rPr lang="ru-RU" sz="2400" dirty="0"/>
              <a:t>Нам предстоит создание четвёртой модели, когда ВОП должен быть вписан в работу поликлиник без разрушения сети последних, </a:t>
            </a:r>
          </a:p>
        </p:txBody>
      </p:sp>
    </p:spTree>
    <p:extLst>
      <p:ext uri="{BB962C8B-B14F-4D97-AF65-F5344CB8AC3E}">
        <p14:creationId xmlns:p14="http://schemas.microsoft.com/office/powerpoint/2010/main" val="3855531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Критерии эффективности работы врачей-терапевтов участковых (1):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185" y="1628800"/>
            <a:ext cx="7408333" cy="38492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Стабилизация или снижение уровня госпитализации прикрепленного населения;</a:t>
            </a:r>
          </a:p>
          <a:p>
            <a:pPr marL="0" indent="0">
              <a:buNone/>
            </a:pPr>
            <a:r>
              <a:rPr lang="ru-RU" dirty="0"/>
              <a:t>2. Снижение частоты вызовов скорой медицинской помощи к прикрепленному населению;</a:t>
            </a:r>
          </a:p>
          <a:p>
            <a:pPr marL="0" indent="0">
              <a:buNone/>
            </a:pPr>
            <a:r>
              <a:rPr lang="ru-RU" dirty="0"/>
              <a:t>3. Увеличение числа посещений прикрепленного населения с профилактической целью;</a:t>
            </a:r>
          </a:p>
          <a:p>
            <a:pPr marL="0" indent="0">
              <a:buNone/>
            </a:pPr>
            <a:r>
              <a:rPr lang="ru-RU" dirty="0"/>
              <a:t>4. Полнота охвата лечебно-профилактической помощью лиц, состоящих под диспансерным наблюдением;</a:t>
            </a:r>
          </a:p>
          <a:p>
            <a:pPr marL="0" indent="0">
              <a:buNone/>
            </a:pPr>
            <a:r>
              <a:rPr lang="ru-RU" dirty="0"/>
              <a:t>5. Полнота охвата профилактическими прививками прикрепленного населения:</a:t>
            </a:r>
          </a:p>
          <a:p>
            <a:r>
              <a:rPr lang="ru-RU" dirty="0"/>
              <a:t>- против дифтерии - не менее 90% в каждой возрастной группе,</a:t>
            </a:r>
          </a:p>
          <a:p>
            <a:r>
              <a:rPr lang="ru-RU" dirty="0"/>
              <a:t>- против гепатита Б - не менее 90% лиц в возрасте до 35 лет;</a:t>
            </a:r>
          </a:p>
          <a:p>
            <a:r>
              <a:rPr lang="ru-RU" dirty="0"/>
              <a:t>- против краснухи - не менее 90% женщин в возрасте до 25 лет;</a:t>
            </a:r>
          </a:p>
          <a:p>
            <a:r>
              <a:rPr lang="ru-RU" dirty="0"/>
              <a:t>- выполнение плана профилактических прививок против гриппа.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287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Критерии</a:t>
            </a:r>
            <a:r>
              <a:rPr lang="ru-RU" sz="3200" dirty="0"/>
              <a:t> </a:t>
            </a:r>
            <a:r>
              <a:rPr lang="ru-RU" sz="3200" b="1" dirty="0"/>
              <a:t>эффективности работы врачей-терапевтов участковых </a:t>
            </a:r>
            <a:r>
              <a:rPr lang="ru-RU" sz="3200" dirty="0"/>
              <a:t>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628800"/>
            <a:ext cx="7408333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6. Стабилизация или снижение показателя смертности населения на дому:</a:t>
            </a:r>
          </a:p>
          <a:p>
            <a:r>
              <a:rPr lang="ru-RU" dirty="0"/>
              <a:t>- при сердечно-сосудистых заболеваниях,</a:t>
            </a:r>
          </a:p>
          <a:p>
            <a:r>
              <a:rPr lang="ru-RU" dirty="0"/>
              <a:t>- при туберкулезе;</a:t>
            </a:r>
          </a:p>
          <a:p>
            <a:r>
              <a:rPr lang="ru-RU" dirty="0"/>
              <a:t>- при сахарном диа6ете;</a:t>
            </a:r>
          </a:p>
          <a:p>
            <a:pPr marL="0" indent="0">
              <a:buNone/>
            </a:pPr>
            <a:r>
              <a:rPr lang="ru-RU" dirty="0"/>
              <a:t>7. Снижение числа лиц, умерших на дому от болезней системы кровообращения в возрасте до 60 лет и не наблюдавшихся в течение последнего года жизни;</a:t>
            </a:r>
          </a:p>
          <a:p>
            <a:pPr marL="0" indent="0">
              <a:buNone/>
            </a:pPr>
            <a:r>
              <a:rPr lang="ru-RU" dirty="0"/>
              <a:t>8. Стабилизация уровня заболеваемости болезнями социального характера:</a:t>
            </a:r>
          </a:p>
          <a:p>
            <a:pPr marL="0" indent="0">
              <a:buNone/>
            </a:pPr>
            <a:r>
              <a:rPr lang="ru-RU" dirty="0"/>
              <a:t>8.1 туберкулез:</a:t>
            </a:r>
          </a:p>
          <a:p>
            <a:r>
              <a:rPr lang="ru-RU" dirty="0"/>
              <a:t>- число вновь выявленных больных;</a:t>
            </a:r>
          </a:p>
          <a:p>
            <a:r>
              <a:rPr lang="ru-RU" dirty="0"/>
              <a:t>- полнота охвата флюорографическим обследованием лиц, более чем на 90% от числа подлежащих;</a:t>
            </a:r>
          </a:p>
          <a:p>
            <a:r>
              <a:rPr lang="ru-RU" dirty="0"/>
              <a:t>- полнота охвата </a:t>
            </a:r>
            <a:r>
              <a:rPr lang="ru-RU" dirty="0" err="1"/>
              <a:t>бактериоскопическим</a:t>
            </a:r>
            <a:r>
              <a:rPr lang="ru-RU" dirty="0"/>
              <a:t> обследованием лиц, более чем на 90% от числа подлежащих;</a:t>
            </a:r>
          </a:p>
          <a:p>
            <a:r>
              <a:rPr lang="ru-RU" dirty="0"/>
              <a:t>- отсутствие повторных случаев у контактных лиц в очагах активного туберкулеза;</a:t>
            </a:r>
          </a:p>
          <a:p>
            <a:r>
              <a:rPr lang="ru-RU" dirty="0"/>
              <a:t>- отсутствие запущенных случаев туберкулеза.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3719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Критерии</a:t>
            </a:r>
            <a:r>
              <a:rPr lang="ru-RU" dirty="0"/>
              <a:t> </a:t>
            </a:r>
            <a:r>
              <a:rPr lang="ru-RU" sz="3600" b="1" dirty="0"/>
              <a:t>эффективности работы врачей-терапевтов участковых </a:t>
            </a:r>
            <a:r>
              <a:rPr lang="ru-RU" dirty="0"/>
              <a:t>(3)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8.2 артериальная гипертония:</a:t>
            </a:r>
          </a:p>
          <a:p>
            <a:r>
              <a:rPr lang="ru-RU" dirty="0"/>
              <a:t>- число вновь выявленных больных артериальной гипертонией;</a:t>
            </a:r>
          </a:p>
          <a:p>
            <a:r>
              <a:rPr lang="ru-RU" dirty="0"/>
              <a:t>- снижение уровня первичной заболеваемости ишемической болезнью сердца;</a:t>
            </a:r>
          </a:p>
          <a:p>
            <a:r>
              <a:rPr lang="ru-RU" dirty="0"/>
              <a:t>- снижение </a:t>
            </a:r>
            <a:r>
              <a:rPr lang="ru-RU" dirty="0" err="1"/>
              <a:t>инвалидизации</a:t>
            </a:r>
            <a:r>
              <a:rPr lang="ru-RU" dirty="0"/>
              <a:t> в результате инфаркта миокарда и инсульта;</a:t>
            </a:r>
          </a:p>
          <a:p>
            <a:r>
              <a:rPr lang="ru-RU" dirty="0"/>
              <a:t>- снижение смертности прикрепленного населения от инфарктов миокарда и инсультов.</a:t>
            </a:r>
          </a:p>
          <a:p>
            <a:pPr marL="0" indent="0">
              <a:buNone/>
            </a:pPr>
            <a:r>
              <a:rPr lang="ru-RU" dirty="0"/>
              <a:t>8.3 сахарный диабет:</a:t>
            </a:r>
          </a:p>
          <a:p>
            <a:r>
              <a:rPr lang="ru-RU" dirty="0"/>
              <a:t>- число вновь выявленных больных сахарным диабетом;</a:t>
            </a:r>
          </a:p>
          <a:p>
            <a:r>
              <a:rPr lang="ru-RU" dirty="0"/>
              <a:t>- число больных сахарным диабетом с компенсированным статусом более 50% от всех стоящих на учете лиц;</a:t>
            </a:r>
          </a:p>
          <a:p>
            <a:r>
              <a:rPr lang="ru-RU" dirty="0"/>
              <a:t>- снижение числа осложнений сахарного диабета;</a:t>
            </a:r>
          </a:p>
          <a:p>
            <a:pPr marL="0" indent="0">
              <a:buNone/>
            </a:pPr>
            <a:r>
              <a:rPr lang="ru-RU" dirty="0"/>
              <a:t>8.4 онкологические заболевания:</a:t>
            </a:r>
          </a:p>
          <a:p>
            <a:r>
              <a:rPr lang="ru-RU" dirty="0"/>
              <a:t>- отсутствие случаев онкологических заболеваний видимых локализаций, выявленных в 3-4 клинических стадиях;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69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0862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Критерии</a:t>
            </a:r>
            <a:r>
              <a:rPr lang="ru-RU" sz="3200" dirty="0"/>
              <a:t> </a:t>
            </a:r>
            <a:r>
              <a:rPr lang="ru-RU" sz="3200" b="1" dirty="0"/>
              <a:t>эффективности работы врачей-терапевтов участковых </a:t>
            </a:r>
            <a:r>
              <a:rPr lang="ru-RU" sz="3200" dirty="0"/>
              <a:t>(4)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7604" y="1844824"/>
            <a:ext cx="7128792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9. полнота охвата мероприятиям:  по динамическому медицинскому наблюдению за состоянием здоровья отдельных категорий граждан, имеющих право на получение набора социальных услуг, в том числе лекарственного обеспечения, санаторно-курортного и восстановительного лечения.</a:t>
            </a:r>
          </a:p>
          <a:p>
            <a:pPr marL="0" indent="0">
              <a:buNone/>
            </a:pPr>
            <a:r>
              <a:rPr lang="ru-RU" sz="1800" dirty="0"/>
              <a:t>10. обоснованность назначения лекарственных средств и соблюдения выписки рецептов пациентам, в том числе имеющим право на получение набора социальных услуг.</a:t>
            </a:r>
          </a:p>
          <a:p>
            <a:pPr marL="0" indent="0">
              <a:buNone/>
            </a:pPr>
            <a:r>
              <a:rPr lang="ru-RU" sz="1800" dirty="0"/>
              <a:t>При необходимости по решению руководителя учреждения здравоохранения могут использоваться дополнительные критерии оценки эффективности деятельности участкового врача-терапевта (ВОП (семейного врача)).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5884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Для анализа  деятельности врачей терапевтов и ВОП  используются интегральные показатели: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628800"/>
            <a:ext cx="7408333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Уровень госпитализации на 1000 жителей,</a:t>
            </a:r>
          </a:p>
          <a:p>
            <a:pPr lvl="0"/>
            <a:r>
              <a:rPr lang="ru-RU" dirty="0"/>
              <a:t>Число вызовов скорой помощи на 1000 населения</a:t>
            </a:r>
          </a:p>
          <a:p>
            <a:pPr lvl="0"/>
            <a:r>
              <a:rPr lang="ru-RU" dirty="0"/>
              <a:t>Процент направления больных на консультации к узким специалистам</a:t>
            </a:r>
          </a:p>
          <a:p>
            <a:pPr lvl="0"/>
            <a:r>
              <a:rPr lang="ru-RU" dirty="0"/>
              <a:t>Выявление заболеваний на запущенных стадиях (туберкулёза, онкологических заболеваний)</a:t>
            </a:r>
          </a:p>
          <a:p>
            <a:pPr lvl="0"/>
            <a:r>
              <a:rPr lang="ru-RU" dirty="0"/>
              <a:t>Уровень заболеваемости инсультами на 1000 населения</a:t>
            </a:r>
          </a:p>
          <a:p>
            <a:pPr lvl="0"/>
            <a:r>
              <a:rPr lang="ru-RU" dirty="0"/>
              <a:t>Первичный выход на инвалидность лиц трудоспособного возраста (на 1000 лиц трудоспособного возраста)</a:t>
            </a:r>
          </a:p>
          <a:p>
            <a:pPr lvl="0"/>
            <a:r>
              <a:rPr lang="ru-RU" dirty="0"/>
              <a:t>Процент постановки на учёт беременных до 12 недель</a:t>
            </a:r>
          </a:p>
          <a:p>
            <a:pPr lvl="0"/>
            <a:r>
              <a:rPr lang="ru-RU" dirty="0"/>
              <a:t>Процент грудного вскармливания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61191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cs typeface="Times New Roman" panose="02020603050405020304" pitchFamily="18" charset="0"/>
              </a:rPr>
              <a:t>Стационарзамещающие</a:t>
            </a:r>
            <a:r>
              <a:rPr lang="ru-RU" sz="3200" b="1" dirty="0">
                <a:cs typeface="Times New Roman" panose="02020603050405020304" pitchFamily="18" charset="0"/>
              </a:rPr>
              <a:t> технологии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84784"/>
            <a:ext cx="7128792" cy="38884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/>
              <a:t>Дневной стационар </a:t>
            </a:r>
            <a:r>
              <a:rPr lang="ru-RU" sz="5100" dirty="0"/>
              <a:t>- структурное подразделение лечебно-профилактического учреждения, в том числе амбулаторно-поликлинических, больничных учреждений, клиник медицинских научно-исследовательских и образовательных учреждений и предназначен для проведения профилактических, диагностических, лечебных и реабилитационных мероприятий больным, не требующим круглосуточного медицинского наблюдения, с применением современных медицинских технологий в соответствии со стандартами и протоколами ведения больных.</a:t>
            </a:r>
          </a:p>
          <a:p>
            <a:pPr marL="0" indent="0">
              <a:buNone/>
            </a:pP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4355509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BF4BB-99A0-1C24-F6D8-813E5E01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Функции дневного стационара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311D6-334D-05A7-7BD7-EB88C174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09329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/>
              <a:t>Оказание медицинской помощи больным, не требующим круглосуточного медицинского наблюдения в соответствии с утвержденными стандартами медицинской помощи;</a:t>
            </a:r>
          </a:p>
          <a:p>
            <a:pPr>
              <a:buFontTx/>
              <a:buChar char="-"/>
            </a:pPr>
            <a:r>
              <a:rPr lang="ru-RU" sz="1800" dirty="0"/>
              <a:t>Лечение больных, выписанных из стационара под наблюдение врача медицинской организации после оперативных вмешательств, в случае необходимости проведения лечебных мероприятий, требующих наблюдения медицинским персоналом в течение нескольких часов в условиях медицинской организации;</a:t>
            </a:r>
          </a:p>
          <a:p>
            <a:pPr>
              <a:buFontTx/>
              <a:buChar char="-"/>
            </a:pPr>
            <a:r>
              <a:rPr lang="ru-RU" sz="1800" dirty="0"/>
              <a:t>Внедрение в практику современных методов диагностики, лечения и реабилитации больных;</a:t>
            </a:r>
          </a:p>
          <a:p>
            <a:pPr>
              <a:buFontTx/>
              <a:buChar char="-"/>
            </a:pPr>
            <a:r>
              <a:rPr lang="ru-RU" sz="1800" dirty="0"/>
              <a:t>Ведение учетной и отчетной документации, предоставление отчетов о деятельности в установленном порядке, ведение которых предусмотрено законодательством;</a:t>
            </a:r>
          </a:p>
          <a:p>
            <a:pPr>
              <a:buFontTx/>
              <a:buChar char="-"/>
            </a:pPr>
            <a:r>
              <a:rPr lang="ru-RU" sz="1800" dirty="0"/>
              <a:t>Участие в проведении мероприятий по повышению квалификации врачей и медицинских работников со средним медицинским образованием.</a:t>
            </a:r>
          </a:p>
          <a:p>
            <a:pPr>
              <a:buFontTx/>
              <a:buChar char="-"/>
            </a:pPr>
            <a:r>
              <a:rPr lang="ru-RU" sz="1800" dirty="0"/>
              <a:t>При отсутствии эффекта от проводимого лечения в дневном стационаре или при возникновении показаний для круглосуточного медицинского наблюдения и лечения, а также при отсутствии возможности проведения дополнительных обследований по медицинским показаниям больной направляется для проведения дополнительных обследований и (или) лечения, в том числе в стационарных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555902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Показаниями для госпитализации в дневной стационар поликлиники служат: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848872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100" dirty="0"/>
              <a:t>Пациенты в удовлетворительном состоянии, нуждающиеся в соответствующих видах лечения, не имеющие противопоказаний к амбулаторному лечению, направленные врачами по согласованию с заведующими отделениями или районными специалистами.</a:t>
            </a:r>
          </a:p>
          <a:p>
            <a:pPr lvl="0"/>
            <a:r>
              <a:rPr lang="ru-RU" sz="3100" dirty="0"/>
              <a:t>Необходимость в интенсивной терапии и наблюдении медицинского персонала после вмешательств, произведённых в амбулатории (хирургические манипуляции и операции, экстракции зубов, посленаркозное наблюдение).</a:t>
            </a:r>
          </a:p>
          <a:p>
            <a:pPr lvl="0"/>
            <a:r>
              <a:rPr lang="ru-RU" sz="3100" dirty="0"/>
              <a:t>Ургентные состояния, требующие неотложных мер интенсивной терапии и реанимации, на </a:t>
            </a:r>
            <a:r>
              <a:rPr lang="ru-RU" sz="3100" dirty="0" err="1"/>
              <a:t>догоспитальном</a:t>
            </a:r>
            <a:r>
              <a:rPr lang="ru-RU" sz="3100" dirty="0"/>
              <a:t> этапе.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0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8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b="1" dirty="0"/>
              <a:t>Первичная медико-санитарная помощь (ПМСП) является основой системы оказания медицинской помощи </a:t>
            </a:r>
            <a:r>
              <a:rPr lang="ru-RU" sz="2800" dirty="0"/>
              <a:t>и включает: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1" y="1772816"/>
            <a:ext cx="740833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Мероприятия:</a:t>
            </a:r>
            <a:r>
              <a:rPr lang="ru-RU" sz="2600" dirty="0"/>
              <a:t> по профилактике, диагностике, лечению заболеваний и состояний, медицинской реабилитации, наблюдению за течением беременности, формированию здорового образа жизни и санитарно-гигиеническому просвещению населения. Организация оказания первичной медико-санитарной помощи гражданам в целях приближения к их месту жительства, месту работы или обучения осуществляется по территориально-участковому принципу.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317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Дневной стационар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/>
              <a:t>Объем медицинской помощи в дневном стационаре </a:t>
            </a:r>
            <a:r>
              <a:rPr lang="ru-RU" sz="2600" dirty="0"/>
              <a:t>должен включать лабораторно-диагностическое обследование, медикаментозную терапию терапии (внутримышечные, подкожные и внутривенные капельные введения лекарственных препаратов), восстановительное лечение. В комплексе лечебных препаратов может быть представлен весь арсенал медицинских средств.</a:t>
            </a:r>
          </a:p>
          <a:p>
            <a:r>
              <a:rPr lang="ru-RU" sz="2600" dirty="0"/>
              <a:t>Больные находятся в дневном стационаре в среднем 10-12 дней.</a:t>
            </a:r>
          </a:p>
          <a:p>
            <a:r>
              <a:rPr lang="ru-RU" sz="2600" dirty="0"/>
              <a:t>В период лечения широко используются физиотерапия, </a:t>
            </a:r>
            <a:r>
              <a:rPr lang="ru-RU" sz="2600" dirty="0" err="1"/>
              <a:t>бальнеолечение</a:t>
            </a:r>
            <a:r>
              <a:rPr lang="ru-RU" sz="2600" dirty="0"/>
              <a:t>, грязелечение, массаж, ЛФК, психотерапия, иглорефлексотерапия и другие методы  восстановительного лечения.</a:t>
            </a:r>
          </a:p>
          <a:p>
            <a:r>
              <a:rPr lang="ru-RU" sz="2600" dirty="0"/>
              <a:t>В условиях дневного стационара может также осуществляться долечивание больных, выписанных из стационара для завершения лечения в условиях активного режима с последующей выпиской к трудовой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62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Стационар на дому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853136"/>
          </a:xfrm>
        </p:spPr>
        <p:txBody>
          <a:bodyPr>
            <a:noAutofit/>
          </a:bodyPr>
          <a:lstStyle/>
          <a:p>
            <a:r>
              <a:rPr lang="ru-RU" sz="2400" dirty="0"/>
              <a:t>Стационар на дому может организовываться для оказания медицинской помощи больным с острыми и хроническими заболеваниями при их обострениях, нуждающимся в стационарном лечении, но не направленным для оказания стационарной медицинской помощи в медицинскую организацию, при этом состояние здоровья больного и его домашние условия позволяют организовать медицинскую помощь и уход на дому.</a:t>
            </a:r>
          </a:p>
          <a:p>
            <a:r>
              <a:rPr lang="ru-RU" sz="2400" dirty="0"/>
              <a:t>Отбор больных для лечения в стационаре на дому проводится по представлению врачей участковых терапевтов, врачей общей практики (семейных врачей) и врачей-специалистов.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05460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Стационар на дому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40768"/>
            <a:ext cx="7408333" cy="511256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/>
              <a:t>При организации стационара на дому осуществляется ежедневное наблюдение больного врачом-специалистом и медицинской сестрой, проведение лабораторно-диагностических обследований, медикаментозной терапии, различных процедур, а также консультации врачей-специалистов по профилю заболевания. Повторные посещения больных на дому планируются самим врачом в зависимости от состояния здоровья больного. В субботние, воскресные и праздничные дни наблюдение за больными может осуществляться дежурными врачами и медицинскими сестрами, а также службой неотложной медицинской помощи. При ухудшении течения заболевания больной должен быть незамедлительно переведен в круглосуточный стационар.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044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1600201"/>
            <a:ext cx="6969968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800" b="1" i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3885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Поликлиника (определение)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4680520"/>
          </a:xfrm>
        </p:spPr>
        <p:txBody>
          <a:bodyPr>
            <a:normAutofit/>
          </a:bodyPr>
          <a:lstStyle/>
          <a:p>
            <a:r>
              <a:rPr lang="ru-RU" sz="2400" b="1" dirty="0"/>
              <a:t>Поликлиника - </a:t>
            </a:r>
            <a:r>
              <a:rPr lang="ru-RU" sz="2400" dirty="0"/>
              <a:t>лечебно-профилактическое учреждение, предназначенное для оказания внебольничной квалифицированной специализированной медицинской помощи населению, проведения комплекса профилактических мероприятий, направленных на снижение заболеваемости, диспансеризации здоровых и больных</a:t>
            </a:r>
            <a:r>
              <a:rPr lang="ru-RU" dirty="0"/>
              <a:t>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55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Мероприятия по повышению эффективности работы поликлиники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330" y="1700808"/>
            <a:ext cx="764319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Организация работы поликлиники</a:t>
            </a:r>
          </a:p>
          <a:p>
            <a:r>
              <a:rPr lang="ru-RU" sz="2400" dirty="0"/>
              <a:t>Запись на плановый прием</a:t>
            </a:r>
          </a:p>
          <a:p>
            <a:r>
              <a:rPr lang="ru-RU" sz="2400" dirty="0"/>
              <a:t>Распределение потоков пациентов</a:t>
            </a:r>
          </a:p>
          <a:p>
            <a:r>
              <a:rPr lang="ru-RU" sz="2400" dirty="0"/>
              <a:t>Поиск и перемещение медицинских карт</a:t>
            </a:r>
          </a:p>
          <a:p>
            <a:r>
              <a:rPr lang="ru-RU" sz="2400" dirty="0"/>
              <a:t>Результаты диагностических исследований</a:t>
            </a:r>
          </a:p>
          <a:p>
            <a:r>
              <a:rPr lang="ru-RU" sz="2400" dirty="0"/>
              <a:t>Снижение сроков ожидания приема врача</a:t>
            </a:r>
          </a:p>
        </p:txBody>
      </p:sp>
    </p:spTree>
    <p:extLst>
      <p:ext uri="{BB962C8B-B14F-4D97-AF65-F5344CB8AC3E}">
        <p14:creationId xmlns:p14="http://schemas.microsoft.com/office/powerpoint/2010/main" val="1362180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5412</Words>
  <Application>Microsoft Office PowerPoint</Application>
  <PresentationFormat>Экран (4:3)</PresentationFormat>
  <Paragraphs>387</Paragraphs>
  <Slides>73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8" baseType="lpstr">
      <vt:lpstr>Arial</vt:lpstr>
      <vt:lpstr>Calibri</vt:lpstr>
      <vt:lpstr>Times New Roman</vt:lpstr>
      <vt:lpstr>Тема Office</vt:lpstr>
      <vt:lpstr>Документ</vt:lpstr>
      <vt:lpstr> федеральное государственное бюджетное образовательное учреждение высшего образования «Оренбургский государственный медицинский университет» Министерства здравоохранения Российской Федерации КАФЕДРА ПОЛИКЛИНИЧЕСКОЙ ТЕРАПИИ ДИСЦИПЛИНА «ПОЛИКЛИНИЧЕСКАЯ ТЕРАПИЯ»   ЛЕКЦИЯ </vt:lpstr>
      <vt:lpstr>Амбулаторно-поликлинические учреждения</vt:lpstr>
      <vt:lpstr>Нормативно-правовые документы</vt:lpstr>
      <vt:lpstr>Нормативно-правовые документы (2)</vt:lpstr>
      <vt:lpstr>Нормативно-правовые документы (3)</vt:lpstr>
      <vt:lpstr>Нормативно-правовые документы (4)</vt:lpstr>
      <vt:lpstr>Первичная медико-санитарная помощь (ПМСП) является основой системы оказания медицинской помощи и включает: </vt:lpstr>
      <vt:lpstr>Поликлиника (определение)</vt:lpstr>
      <vt:lpstr>Мероприятия по повышению эффективности работы поликлиники</vt:lpstr>
      <vt:lpstr>Мероприятия по повышению эффективности работы поликлиники</vt:lpstr>
      <vt:lpstr>В последние годы в системе амбулаторной помощи получил распространение ПРОЕКТ «БЕРЕЖЛИВАЯ ПОЛИКЛИНИКА» разработан МЗ РФ Совместно с Управлением внутренней политики Президента Российской Федерации и экспертами ГК «Росатом».</vt:lpstr>
      <vt:lpstr>бережливАЯ поликлиникА</vt:lpstr>
      <vt:lpstr>В основе работы Бережливой поликлинике положен принцип 5С: </vt:lpstr>
      <vt:lpstr>Первичная медико-санитарная помощь включает следующие виды:</vt:lpstr>
      <vt:lpstr>Поликлиника</vt:lpstr>
      <vt:lpstr>Основные принципы работы поликлиники</vt:lpstr>
      <vt:lpstr>Первичная медико-санитарная помощь оказывается в плановой и неотложной формах: </vt:lpstr>
      <vt:lpstr>Первичная медико-санитарная помощь оказывается в соответствии с установленными </vt:lpstr>
      <vt:lpstr>Первичная доврачебная и первичная врачебная медико-санитарная помощь организуются по  территориально-участковому принципу: </vt:lpstr>
      <vt:lpstr>Рекомендуемая численность прикрепленного населения на врачебных участках в соответствии с нормативной штатной численностью медицинского персонала составляет: </vt:lpstr>
      <vt:lpstr> Задачи поликлиники </vt:lpstr>
      <vt:lpstr>Задачи поликлиники (2)</vt:lpstr>
      <vt:lpstr>Задачи поликлиники (3)</vt:lpstr>
      <vt:lpstr>Задачи поликлиники (4)</vt:lpstr>
      <vt:lpstr>Задачи поликлиники (5)</vt:lpstr>
      <vt:lpstr>Задачи поликлиники (6)</vt:lpstr>
      <vt:lpstr>Работа поликлиники</vt:lpstr>
      <vt:lpstr>Регистратура</vt:lpstr>
      <vt:lpstr>Основные задачи регистратуры</vt:lpstr>
      <vt:lpstr>Основные задачи регистратуры</vt:lpstr>
      <vt:lpstr>Основные задачи регистратуры(2):</vt:lpstr>
      <vt:lpstr>Основные задачи регистратуры(3):</vt:lpstr>
      <vt:lpstr>Запись пациентов на приём к врачу</vt:lpstr>
      <vt:lpstr>Структура поликлиники</vt:lpstr>
      <vt:lpstr>Структура поликлиники (2)</vt:lpstr>
      <vt:lpstr>Кабинет (отделение) доврачебной помощи населению</vt:lpstr>
      <vt:lpstr>Кабинет (отделение) доврачебной помощи населению</vt:lpstr>
      <vt:lpstr>Кабинет (отделение) доврачебной помощи населению</vt:lpstr>
      <vt:lpstr>Правила организации деятельности отделения (кабинета) медицинской профилактики</vt:lpstr>
      <vt:lpstr>Организация работы кабинета иммунопрофилактики</vt:lpstr>
      <vt:lpstr>Задачи врача-иммунолога кабинета иммунопрофилактики</vt:lpstr>
      <vt:lpstr>Цель работы врача-терапевта</vt:lpstr>
      <vt:lpstr> Основные направления работы участкового терапевта </vt:lpstr>
      <vt:lpstr>Участковый терапевт </vt:lpstr>
      <vt:lpstr>Участковый терапевт (2)</vt:lpstr>
      <vt:lpstr>Участковый терапевт (3)</vt:lpstr>
      <vt:lpstr>Участковый терапевт (4)</vt:lpstr>
      <vt:lpstr>Активные посещения больных  на дому :</vt:lpstr>
      <vt:lpstr>Терапевтическая помощь</vt:lpstr>
      <vt:lpstr>Документация</vt:lpstr>
      <vt:lpstr>Документация</vt:lpstr>
      <vt:lpstr>Паспорт врачебного участка</vt:lpstr>
      <vt:lpstr>Приказ Минздрава России №810н от 06.08.2020 года «Об утверждении типовых отраслевых норм времени...», устанавливает временные нормы одного посещения пациентом врача в поликлинике:</vt:lpstr>
      <vt:lpstr> Показания для госпитализации </vt:lpstr>
      <vt:lpstr>Врач общей практики</vt:lpstr>
      <vt:lpstr>Врач общей практики</vt:lpstr>
      <vt:lpstr>Врач общей практики</vt:lpstr>
      <vt:lpstr>Функциональные обязанности ВОП </vt:lpstr>
      <vt:lpstr>Врач общей практики</vt:lpstr>
      <vt:lpstr>Врач общей практики </vt:lpstr>
      <vt:lpstr>Модели работы ВОП</vt:lpstr>
      <vt:lpstr>Критерии эффективности работы врачей-терапевтов участковых (1):</vt:lpstr>
      <vt:lpstr>Критерии эффективности работы врачей-терапевтов участковых (2)</vt:lpstr>
      <vt:lpstr>Критерии эффективности работы врачей-терапевтов участковых (3)</vt:lpstr>
      <vt:lpstr>Критерии эффективности работы врачей-терапевтов участковых (4)</vt:lpstr>
      <vt:lpstr>Для анализа  деятельности врачей терапевтов и ВОП  используются интегральные показатели:</vt:lpstr>
      <vt:lpstr>Стационарзамещающие технологии</vt:lpstr>
      <vt:lpstr>Функции дневного стационара</vt:lpstr>
      <vt:lpstr>Показаниями для госпитализации в дневной стационар поликлиники служат:</vt:lpstr>
      <vt:lpstr>Дневной стационар</vt:lpstr>
      <vt:lpstr>Стационар на дому </vt:lpstr>
      <vt:lpstr>Стационар на дому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Оренбургский государственный  медицинский университет</dc:title>
  <dc:creator>MAX</dc:creator>
  <cp:lastModifiedBy>Сизова</cp:lastModifiedBy>
  <cp:revision>82</cp:revision>
  <dcterms:created xsi:type="dcterms:W3CDTF">2019-02-21T03:44:29Z</dcterms:created>
  <dcterms:modified xsi:type="dcterms:W3CDTF">2023-02-14T05:28:34Z</dcterms:modified>
</cp:coreProperties>
</file>