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126"/>
  </p:notesMasterIdLst>
  <p:sldIdLst>
    <p:sldId id="256" r:id="rId2"/>
    <p:sldId id="492" r:id="rId3"/>
    <p:sldId id="493" r:id="rId4"/>
    <p:sldId id="494" r:id="rId5"/>
    <p:sldId id="495" r:id="rId6"/>
    <p:sldId id="496" r:id="rId7"/>
    <p:sldId id="499" r:id="rId8"/>
    <p:sldId id="500" r:id="rId9"/>
    <p:sldId id="448" r:id="rId10"/>
    <p:sldId id="449" r:id="rId11"/>
    <p:sldId id="450" r:id="rId12"/>
    <p:sldId id="451" r:id="rId13"/>
    <p:sldId id="276" r:id="rId14"/>
    <p:sldId id="497" r:id="rId15"/>
    <p:sldId id="498" r:id="rId16"/>
    <p:sldId id="278" r:id="rId17"/>
    <p:sldId id="279" r:id="rId18"/>
    <p:sldId id="280" r:id="rId19"/>
    <p:sldId id="282" r:id="rId20"/>
    <p:sldId id="292" r:id="rId21"/>
    <p:sldId id="422" r:id="rId22"/>
    <p:sldId id="423" r:id="rId23"/>
    <p:sldId id="283" r:id="rId24"/>
    <p:sldId id="453" r:id="rId25"/>
    <p:sldId id="454" r:id="rId26"/>
    <p:sldId id="504" r:id="rId27"/>
    <p:sldId id="505" r:id="rId28"/>
    <p:sldId id="515" r:id="rId29"/>
    <p:sldId id="516" r:id="rId30"/>
    <p:sldId id="517" r:id="rId31"/>
    <p:sldId id="506" r:id="rId32"/>
    <p:sldId id="507" r:id="rId33"/>
    <p:sldId id="508" r:id="rId34"/>
    <p:sldId id="509" r:id="rId35"/>
    <p:sldId id="514" r:id="rId36"/>
    <p:sldId id="522" r:id="rId37"/>
    <p:sldId id="518" r:id="rId38"/>
    <p:sldId id="467" r:id="rId39"/>
    <p:sldId id="455" r:id="rId40"/>
    <p:sldId id="460" r:id="rId41"/>
    <p:sldId id="461" r:id="rId42"/>
    <p:sldId id="501" r:id="rId43"/>
    <p:sldId id="510" r:id="rId44"/>
    <p:sldId id="512" r:id="rId45"/>
    <p:sldId id="458" r:id="rId46"/>
    <p:sldId id="459" r:id="rId47"/>
    <p:sldId id="446" r:id="rId48"/>
    <p:sldId id="462" r:id="rId49"/>
    <p:sldId id="519" r:id="rId50"/>
    <p:sldId id="463" r:id="rId51"/>
    <p:sldId id="429" r:id="rId52"/>
    <p:sldId id="265" r:id="rId53"/>
    <p:sldId id="464" r:id="rId54"/>
    <p:sldId id="432" r:id="rId55"/>
    <p:sldId id="465" r:id="rId56"/>
    <p:sldId id="520" r:id="rId57"/>
    <p:sldId id="466" r:id="rId58"/>
    <p:sldId id="513" r:id="rId59"/>
    <p:sldId id="523" r:id="rId60"/>
    <p:sldId id="476" r:id="rId61"/>
    <p:sldId id="524" r:id="rId62"/>
    <p:sldId id="491" r:id="rId63"/>
    <p:sldId id="527" r:id="rId64"/>
    <p:sldId id="528" r:id="rId65"/>
    <p:sldId id="529" r:id="rId66"/>
    <p:sldId id="530" r:id="rId67"/>
    <p:sldId id="531" r:id="rId68"/>
    <p:sldId id="477" r:id="rId69"/>
    <p:sldId id="469" r:id="rId70"/>
    <p:sldId id="470" r:id="rId71"/>
    <p:sldId id="474" r:id="rId72"/>
    <p:sldId id="473" r:id="rId73"/>
    <p:sldId id="472" r:id="rId74"/>
    <p:sldId id="532" r:id="rId75"/>
    <p:sldId id="490" r:id="rId76"/>
    <p:sldId id="525" r:id="rId77"/>
    <p:sldId id="351" r:id="rId78"/>
    <p:sldId id="526" r:id="rId79"/>
    <p:sldId id="355" r:id="rId80"/>
    <p:sldId id="534" r:id="rId81"/>
    <p:sldId id="533" r:id="rId82"/>
    <p:sldId id="358" r:id="rId83"/>
    <p:sldId id="535" r:id="rId84"/>
    <p:sldId id="536" r:id="rId85"/>
    <p:sldId id="485" r:id="rId86"/>
    <p:sldId id="488" r:id="rId87"/>
    <p:sldId id="537" r:id="rId88"/>
    <p:sldId id="538" r:id="rId89"/>
    <p:sldId id="539" r:id="rId90"/>
    <p:sldId id="540" r:id="rId91"/>
    <p:sldId id="541" r:id="rId92"/>
    <p:sldId id="570" r:id="rId93"/>
    <p:sldId id="542" r:id="rId94"/>
    <p:sldId id="545" r:id="rId95"/>
    <p:sldId id="569" r:id="rId96"/>
    <p:sldId id="544" r:id="rId97"/>
    <p:sldId id="543" r:id="rId98"/>
    <p:sldId id="546" r:id="rId99"/>
    <p:sldId id="547" r:id="rId100"/>
    <p:sldId id="548" r:id="rId101"/>
    <p:sldId id="555" r:id="rId102"/>
    <p:sldId id="549" r:id="rId103"/>
    <p:sldId id="550" r:id="rId104"/>
    <p:sldId id="551" r:id="rId105"/>
    <p:sldId id="552" r:id="rId106"/>
    <p:sldId id="553" r:id="rId107"/>
    <p:sldId id="362" r:id="rId108"/>
    <p:sldId id="556" r:id="rId109"/>
    <p:sldId id="557" r:id="rId110"/>
    <p:sldId id="558" r:id="rId111"/>
    <p:sldId id="559" r:id="rId112"/>
    <p:sldId id="560" r:id="rId113"/>
    <p:sldId id="561" r:id="rId114"/>
    <p:sldId id="562" r:id="rId115"/>
    <p:sldId id="568" r:id="rId116"/>
    <p:sldId id="563" r:id="rId117"/>
    <p:sldId id="391" r:id="rId118"/>
    <p:sldId id="564" r:id="rId119"/>
    <p:sldId id="565" r:id="rId120"/>
    <p:sldId id="404" r:id="rId121"/>
    <p:sldId id="410" r:id="rId122"/>
    <p:sldId id="567" r:id="rId123"/>
    <p:sldId id="438" r:id="rId124"/>
    <p:sldId id="571" r:id="rId1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13" autoAdjust="0"/>
    <p:restoredTop sz="98417" autoAdjust="0"/>
  </p:normalViewPr>
  <p:slideViewPr>
    <p:cSldViewPr>
      <p:cViewPr varScale="1">
        <p:scale>
          <a:sx n="72" d="100"/>
          <a:sy n="72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7C0D54-A36F-43CE-88D1-D1A59517ECEB}" type="datetimeFigureOut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A7F28C-52E2-4087-911D-0FA13B308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42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2F0CE4-98F4-4024-952C-48C35C7F34D1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6E2DBE-5DAA-4FE3-BE7A-76699AC149DA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2E1AD5-13AF-4705-9C4E-CF94E77C1889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00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C057BD-DE8F-4B28-ACA9-0A356B10B915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77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41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649E84-AB7E-426E-970F-21ED3FDB768E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79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41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649E84-AB7E-426E-970F-21ED3FDB768E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81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72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222DF3-7011-47FC-86F0-FC7305C0462F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82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1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784531-2A2D-4921-BBFE-914E8DE4FF0C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107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5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897362-B50E-4491-ACA8-ECF90FE46EF4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117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9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59B78C-D719-474C-84EB-6C45172A7AE3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120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1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772443-3105-4468-9EFA-B3ACCF83AEF1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121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FF802F-A7D4-4234-BFA0-6AA3390505F8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9B62CE-3B13-4E3A-B8AC-C8CB61FFA94E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72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45CA22-53E1-4F76-89BD-89D375B36CC7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02C8E7-743C-4642-B128-F110CF52C652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44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DA43BC-B0CE-475B-883B-3DF9FDC0F5AB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415C08-7A2E-4AB9-ADB7-FB24440C673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B7B00C-A243-4DAE-8057-9FC3B7EA454D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5AA26B-697B-44B3-9C9C-B1B0AE888C25}" type="slidenum">
              <a:rPr lang="ru-RU"/>
              <a:pPr/>
              <a:t>44</a:t>
            </a:fld>
            <a:endParaRPr lang="ru-RU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Со временем формируются стойкие ограничения движений во всех отделах позвоночника. Характерно два вида деформаций: кифотическая (сгибательная) деформации грудного («поза просителя»), или выпрямление физиологических изгибов позвоночника и потеря ротационных движений («поза гордеца», «доскообразная спина» ). «Поза просителя» – выраженный кифоз грудного отдела позвоночника, наклон вниз и сгибание ног в коленных суставах, что компенсирует перемещение центра тяжести вперед.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31024-9405-42F8-B01A-25BB6BBC7CB4}" type="datetimeFigureOut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CFDE3-6269-4884-BA59-E6235F952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8A2F0-4C26-4B1B-B224-2C703B3C5946}" type="datetimeFigureOut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70D8D-3270-484B-BE84-E969DC1B4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B0839-5E4B-47CE-85F8-3D0636F09706}" type="datetimeFigureOut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5C93F-5CC9-4117-9D4A-BDD466567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71D1810-FEAE-46B4-9AF5-83C565C9EB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559FA16-477C-401B-8035-DC0EE1BFDB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3038F-EFB4-4CCF-A4DD-C62014749372}" type="datetimeFigureOut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2926D-4437-4A54-8429-2092C8B81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16F09-E113-4665-8F3D-0338ECBD6484}" type="datetimeFigureOut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6D33C-12F6-4696-AFF5-80B34091A8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41BD9-E0A8-49C2-9F31-B997CC8ED349}" type="datetimeFigureOut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B5870-6F48-4F6C-A6AF-5B568FBC7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E2C2D-DDC0-4E32-BEBE-EFAA87685CDB}" type="datetimeFigureOut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7D9BB-2038-468D-AFA0-C5726175C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D16F6-8AD3-40E7-BFC0-2B678BDC1020}" type="datetimeFigureOut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756A9-F347-4CC7-A2E5-438C85A5D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A2A47-9E72-43C0-ADEF-93A8CDBA514C}" type="datetimeFigureOut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DDEE9-6230-4959-A229-6BBE30229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A8C8D-998F-4F56-8B2C-19431797D9F1}" type="datetimeFigureOut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03FC1-0672-4224-A042-CD0DD5684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2AE7C-438E-4FFA-8644-F10D4DE1AFBC}" type="datetimeFigureOut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5E1BD-4E23-417C-8E59-C47C9425A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1112EB-2349-4B24-9AA1-36540C8F8E8A}" type="datetimeFigureOut">
              <a:rPr lang="ru-RU"/>
              <a:pPr>
                <a:defRPr/>
              </a:pPr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FBD4A9-DB56-4DFD-8514-67290309C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052737"/>
            <a:ext cx="7630616" cy="1728191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err="1" smtClean="0">
                <a:ln w="11430"/>
              </a:rPr>
              <a:t>Серонегативные</a:t>
            </a:r>
            <a:r>
              <a:rPr lang="ru-RU" sz="5400" b="1" spc="50" dirty="0" smtClean="0">
                <a:ln w="11430"/>
              </a:rPr>
              <a:t> спондилоартриты. Дифференциальная диагностика.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К.м.н., доцент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Сагитова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Эльвира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Рафкатовна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925" y="2551113"/>
            <a:ext cx="184150" cy="76993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142875" y="214313"/>
            <a:ext cx="8786813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 algn="just"/>
            <a:r>
              <a:rPr lang="ru-RU" sz="2800" b="1" i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А. Признаки клинические и анамнестические</a:t>
            </a:r>
            <a:endParaRPr lang="ru-RU" sz="2800">
              <a:solidFill>
                <a:srgbClr val="FF0000"/>
              </a:solidFill>
              <a:latin typeface="Calibri" pitchFamily="34" charset="0"/>
            </a:endParaRPr>
          </a:p>
          <a:p>
            <a:pPr indent="539750" algn="just" eaLnBrk="0" hangingPunct="0"/>
            <a:r>
              <a:rPr lang="ru-RU" sz="28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1. Ночные боли в поясничной области и/или утренняя скованность в пояснице или спине - 1 балл</a:t>
            </a:r>
            <a:endParaRPr lang="ru-RU" sz="2800" b="1">
              <a:latin typeface="Calibri" pitchFamily="34" charset="0"/>
            </a:endParaRPr>
          </a:p>
          <a:p>
            <a:pPr indent="539750" algn="just" eaLnBrk="0" hangingPunct="0"/>
            <a:r>
              <a:rPr lang="ru-RU" sz="28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2. Олигоартрит асимметричный - 2 балла</a:t>
            </a:r>
            <a:endParaRPr lang="ru-RU" sz="2800" b="1">
              <a:latin typeface="Calibri" pitchFamily="34" charset="0"/>
            </a:endParaRPr>
          </a:p>
          <a:p>
            <a:pPr indent="539750" algn="just" eaLnBrk="0" hangingPunct="0"/>
            <a:r>
              <a:rPr lang="ru-RU" sz="28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3. Периодические боли в ягодицах - 2 балла</a:t>
            </a:r>
            <a:endParaRPr lang="ru-RU" sz="2800" b="1">
              <a:latin typeface="Calibri" pitchFamily="34" charset="0"/>
            </a:endParaRPr>
          </a:p>
          <a:p>
            <a:pPr indent="539750" algn="just" eaLnBrk="0" hangingPunct="0"/>
            <a:r>
              <a:rPr lang="ru-RU" sz="28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4. Сосискообразные пальцы кистей и стоп - 2 балла</a:t>
            </a:r>
            <a:endParaRPr lang="ru-RU" sz="2800" b="1">
              <a:latin typeface="Calibri" pitchFamily="34" charset="0"/>
            </a:endParaRPr>
          </a:p>
          <a:p>
            <a:pPr indent="539750" algn="just" eaLnBrk="0" hangingPunct="0"/>
            <a:r>
              <a:rPr lang="ru-RU" sz="28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5. Талалгии или другие энтезопатии - 2 балла</a:t>
            </a:r>
            <a:endParaRPr lang="ru-RU" sz="2800" b="1">
              <a:latin typeface="Calibri" pitchFamily="34" charset="0"/>
            </a:endParaRPr>
          </a:p>
          <a:p>
            <a:pPr indent="539750" algn="just" eaLnBrk="0" hangingPunct="0"/>
            <a:r>
              <a:rPr lang="ru-RU" sz="28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6. Ирит - 2 балла</a:t>
            </a:r>
            <a:endParaRPr lang="ru-RU" sz="2800" b="1">
              <a:latin typeface="Calibri" pitchFamily="34" charset="0"/>
            </a:endParaRPr>
          </a:p>
          <a:p>
            <a:pPr indent="539750" algn="just" eaLnBrk="0" hangingPunct="0"/>
            <a:r>
              <a:rPr lang="ru-RU" sz="28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7. Негонококкковый уретрит или цервицит менее, чем за 1 месяц до дебюта артрита - 1 балл</a:t>
            </a:r>
            <a:endParaRPr lang="ru-RU" sz="2800" b="1">
              <a:latin typeface="Calibri" pitchFamily="34" charset="0"/>
            </a:endParaRPr>
          </a:p>
          <a:p>
            <a:pPr indent="539750" algn="just" eaLnBrk="0" hangingPunct="0"/>
            <a:r>
              <a:rPr lang="ru-RU" sz="28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8. Диарея менее чем за 1 месяц до дебюта артрита - 1 балл</a:t>
            </a:r>
            <a:endParaRPr lang="ru-RU" sz="2800" b="1">
              <a:latin typeface="Calibri" pitchFamily="34" charset="0"/>
            </a:endParaRPr>
          </a:p>
          <a:p>
            <a:pPr indent="539750" algn="just" eaLnBrk="0" hangingPunct="0"/>
            <a:r>
              <a:rPr lang="ru-RU" sz="28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9. Наличие или предшествующий псориаз и/или баланит и/или хронический энтероколит - 2 балла</a:t>
            </a:r>
            <a:endParaRPr lang="ru-RU" sz="28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14290"/>
            <a:ext cx="5126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Медикаментозное лечение</a:t>
            </a:r>
            <a:endParaRPr lang="ru-RU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3057" name="Rectangle 1"/>
          <p:cNvSpPr>
            <a:spLocks noChangeArrowheads="1"/>
          </p:cNvSpPr>
          <p:nvPr/>
        </p:nvSpPr>
        <p:spPr bwMode="auto">
          <a:xfrm>
            <a:off x="285720" y="1285860"/>
            <a:ext cx="850109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14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Ведение пациента с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РеА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должно основываться на общих решениях между информированным пациентом и его врачом.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271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При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хламидийном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РеА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- курс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антимикробной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терапия составляет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28-30 дней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; при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энтероколитическом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до 10 дней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271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Обязательно обследование и лечение полового партнера при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хламидийном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РеА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1"/>
          <p:cNvSpPr>
            <a:spLocks noChangeArrowheads="1"/>
          </p:cNvSpPr>
          <p:nvPr/>
        </p:nvSpPr>
        <p:spPr bwMode="auto">
          <a:xfrm>
            <a:off x="285720" y="901290"/>
            <a:ext cx="850109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Антимикробная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терапия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         В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случае  выявления  очага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триггерной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инфекции  проводится  терапия антибиотиками, чувствительными к соответствующим микроорганизмам, до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эрадикации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инфекции;</a:t>
            </a:r>
            <a:r>
              <a:rPr lang="ru-RU" sz="2400" dirty="0" smtClean="0">
                <a:latin typeface="+mn-lt"/>
              </a:rPr>
              <a:t> </a:t>
            </a:r>
          </a:p>
          <a:p>
            <a:pPr lvl="0" algn="just"/>
            <a:r>
              <a:rPr lang="ru-RU" sz="2400" dirty="0" smtClean="0">
                <a:latin typeface="+mn-lt"/>
              </a:rPr>
              <a:t>           Необходим  </a:t>
            </a:r>
            <a:r>
              <a:rPr lang="ru-RU" sz="2400" dirty="0" smtClean="0">
                <a:latin typeface="+mn-lt"/>
              </a:rPr>
              <a:t>микробиологический  контроль  эффективности  </a:t>
            </a:r>
            <a:r>
              <a:rPr lang="ru-RU" sz="2400" dirty="0" err="1" smtClean="0">
                <a:latin typeface="+mn-lt"/>
              </a:rPr>
              <a:t>эрадикации</a:t>
            </a:r>
            <a:r>
              <a:rPr lang="ru-RU" sz="2400" dirty="0" smtClean="0">
                <a:latin typeface="+mn-lt"/>
              </a:rPr>
              <a:t> инфекции.</a:t>
            </a:r>
          </a:p>
          <a:p>
            <a:pPr lvl="0" algn="just"/>
            <a:r>
              <a:rPr lang="ru-RU" sz="2400" dirty="0" smtClean="0">
                <a:latin typeface="+mn-lt"/>
              </a:rPr>
              <a:t>           </a:t>
            </a:r>
            <a:r>
              <a:rPr lang="ru-RU" sz="2400" dirty="0" err="1" smtClean="0">
                <a:latin typeface="+mn-lt"/>
              </a:rPr>
              <a:t>Антимикробная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терапия не эффективна в отношении </a:t>
            </a:r>
            <a:r>
              <a:rPr lang="ru-RU" sz="2400" dirty="0" err="1" smtClean="0">
                <a:latin typeface="+mn-lt"/>
              </a:rPr>
              <a:t>РеА</a:t>
            </a:r>
            <a:r>
              <a:rPr lang="ru-RU" sz="2400" dirty="0" smtClean="0">
                <a:latin typeface="+mn-lt"/>
              </a:rPr>
              <a:t>, связанного с острой кишечной инфекцией.</a:t>
            </a:r>
          </a:p>
          <a:p>
            <a:pPr algn="just"/>
            <a:r>
              <a:rPr lang="ru-RU" sz="2400" dirty="0" smtClean="0">
                <a:latin typeface="+mn-lt"/>
              </a:rPr>
              <a:t>           7–10-дневные </a:t>
            </a:r>
            <a:r>
              <a:rPr lang="ru-RU" sz="2400" dirty="0" smtClean="0">
                <a:latin typeface="+mn-lt"/>
              </a:rPr>
              <a:t>курсы </a:t>
            </a:r>
            <a:r>
              <a:rPr lang="ru-RU" sz="2400" dirty="0" err="1" smtClean="0">
                <a:latin typeface="+mn-lt"/>
              </a:rPr>
              <a:t>антибиотикотерапии</a:t>
            </a:r>
            <a:r>
              <a:rPr lang="ru-RU" sz="2400" dirty="0" smtClean="0">
                <a:latin typeface="+mn-lt"/>
              </a:rPr>
              <a:t>, применяемые для лечения </a:t>
            </a:r>
            <a:r>
              <a:rPr lang="ru-RU" sz="2400" dirty="0" err="1" smtClean="0">
                <a:latin typeface="+mn-lt"/>
              </a:rPr>
              <a:t>неосложненного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урогенитального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хламидиоза</a:t>
            </a:r>
            <a:r>
              <a:rPr lang="ru-RU" sz="2400" dirty="0" smtClean="0">
                <a:latin typeface="+mn-lt"/>
              </a:rPr>
              <a:t>, совершенно не эффективны при </a:t>
            </a:r>
            <a:r>
              <a:rPr lang="ru-RU" sz="2400" dirty="0" err="1" smtClean="0">
                <a:latin typeface="+mn-lt"/>
              </a:rPr>
              <a:t>РеА</a:t>
            </a:r>
            <a:r>
              <a:rPr lang="ru-RU" sz="2400" dirty="0" smtClean="0">
                <a:latin typeface="+mn-lt"/>
              </a:rPr>
              <a:t>, ассоциированном с </a:t>
            </a:r>
            <a:r>
              <a:rPr lang="ru-RU" sz="2400" dirty="0" err="1" smtClean="0">
                <a:latin typeface="+mn-lt"/>
              </a:rPr>
              <a:t>хламидийной</a:t>
            </a:r>
            <a:r>
              <a:rPr lang="ru-RU" sz="2400" dirty="0" smtClean="0">
                <a:latin typeface="+mn-lt"/>
              </a:rPr>
              <a:t> инфекцией.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5" y="500044"/>
          <a:ext cx="8358244" cy="6114793"/>
        </p:xfrm>
        <a:graphic>
          <a:graphicData uri="http://schemas.openxmlformats.org/drawingml/2006/table">
            <a:tbl>
              <a:tblPr/>
              <a:tblGrid>
                <a:gridCol w="1795032"/>
                <a:gridCol w="130392"/>
                <a:gridCol w="1681336"/>
                <a:gridCol w="987958"/>
                <a:gridCol w="130392"/>
                <a:gridCol w="1018104"/>
                <a:gridCol w="1251528"/>
                <a:gridCol w="1363502"/>
              </a:tblGrid>
              <a:tr h="2047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Calibri"/>
                        </a:rPr>
                        <a:t>Лекарственное средство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Calibri"/>
                        </a:rPr>
                        <a:t>(международное непатентованное название)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Calibri"/>
                        </a:rPr>
                        <a:t>Фармакологические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Calibri"/>
                        </a:rPr>
                        <a:t>группы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Calibri"/>
                        </a:rPr>
                        <a:t>Способ введения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Calibri"/>
                        </a:rPr>
                        <a:t>Разовая доза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Calibri"/>
                        </a:rPr>
                        <a:t>Кратность применения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Calibri"/>
                        </a:rPr>
                        <a:t>Длительность курса лечения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6727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Calibri"/>
                        </a:rPr>
                        <a:t>Антибактериальные препараты</a:t>
                      </a:r>
                      <a:endParaRPr lang="ru-RU" sz="2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234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+mn-lt"/>
                          <a:ea typeface="Times New Roman"/>
                          <a:cs typeface="Calibri"/>
                        </a:rPr>
                        <a:t>Азитромицин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+mn-lt"/>
                          <a:ea typeface="Calibri"/>
                          <a:cs typeface="Calibri"/>
                        </a:rPr>
                        <a:t>макролид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Calibri"/>
                        </a:rPr>
                        <a:t>внутрь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Calibri"/>
                        </a:rPr>
                        <a:t>500 мг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Calibri"/>
                        </a:rPr>
                        <a:t>2 раза в сутки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Calibri"/>
                        </a:rPr>
                        <a:t>От 10 до 30 дней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8234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Times New Roman"/>
                          <a:cs typeface="Calibri"/>
                        </a:rPr>
                        <a:t>Доксициклин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Calibri"/>
                        </a:rPr>
                        <a:t>тетрациклины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Calibri"/>
                        </a:rPr>
                        <a:t>внутрь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Calibri"/>
                        </a:rPr>
                        <a:t>100 мг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Calibri"/>
                        </a:rPr>
                        <a:t>2 раза в сутки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Calibri"/>
                        </a:rPr>
                        <a:t>От 10 до 30 дней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8234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Times New Roman"/>
                          <a:cs typeface="Calibri"/>
                        </a:rPr>
                        <a:t>Кларитромицин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Calibri"/>
                        </a:rPr>
                        <a:t>макролид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Calibri"/>
                        </a:rPr>
                        <a:t>внутрь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Calibri"/>
                        </a:rPr>
                        <a:t>500 мг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Calibri"/>
                        </a:rPr>
                        <a:t>2 раза в сутки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Calibri"/>
                        </a:rPr>
                        <a:t>От 10 до 30 дней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82347">
                <a:tc gridSpan="2"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Times New Roman"/>
                          <a:cs typeface="Calibri"/>
                        </a:rPr>
                        <a:t>Ципрофлоксацин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Calibri"/>
                        </a:rPr>
                        <a:t>фторхинолон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Calibri"/>
                        </a:rPr>
                        <a:t>внутрь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Calibri"/>
                        </a:rPr>
                        <a:t>400 мг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Calibri"/>
                        </a:rPr>
                        <a:t>2 раза в сутки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Calibri"/>
                        </a:rPr>
                        <a:t>От 10 до 30 дней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47636">
                <a:tc gridSpan="2"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Times New Roman"/>
                          <a:cs typeface="Calibri"/>
                        </a:rPr>
                        <a:t>Фуразолидон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Calibri"/>
                        </a:rPr>
                        <a:t>производное нитрофурана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Calibri"/>
                        </a:rPr>
                        <a:t>внутрь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Calibri"/>
                        </a:rPr>
                        <a:t>100-150 мг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Calibri"/>
                        </a:rPr>
                        <a:t>До 4 раз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Calibri"/>
                        </a:rPr>
                        <a:t>От 10 до 30 дней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285728"/>
          <a:ext cx="8572560" cy="3739477"/>
        </p:xfrm>
        <a:graphic>
          <a:graphicData uri="http://schemas.openxmlformats.org/drawingml/2006/table">
            <a:tbl>
              <a:tblPr/>
              <a:tblGrid>
                <a:gridCol w="2233190"/>
                <a:gridCol w="1728919"/>
                <a:gridCol w="887914"/>
                <a:gridCol w="1043157"/>
                <a:gridCol w="1282326"/>
                <a:gridCol w="1397054"/>
              </a:tblGrid>
              <a:tr h="36636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Calibri"/>
                        </a:rPr>
                        <a:t>Глюкокортикостероиды</a:t>
                      </a:r>
                      <a:endParaRPr lang="ru-RU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5779"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+mn-lt"/>
                          <a:ea typeface="Times New Roman"/>
                          <a:cs typeface="Times New Roman"/>
                        </a:rPr>
                        <a:t>Преднизолон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Calibri"/>
                        </a:rPr>
                        <a:t>Синтетический </a:t>
                      </a:r>
                      <a:r>
                        <a:rPr lang="ru-RU" sz="1800" dirty="0" err="1">
                          <a:latin typeface="+mn-lt"/>
                          <a:ea typeface="Calibri"/>
                          <a:cs typeface="Calibri"/>
                        </a:rPr>
                        <a:t>глюкокортистероидный</a:t>
                      </a:r>
                      <a:r>
                        <a:rPr lang="ru-RU" sz="1800" dirty="0">
                          <a:latin typeface="+mn-lt"/>
                          <a:ea typeface="Calibri"/>
                          <a:cs typeface="Calibri"/>
                        </a:rPr>
                        <a:t> гормональный препарат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Calibri"/>
                        </a:rPr>
                        <a:t>внутрь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Calibri"/>
                        </a:rPr>
                        <a:t>5 мг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Calibri"/>
                        </a:rPr>
                        <a:t>1-3 раза в сутки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Calibri"/>
                        </a:rPr>
                        <a:t>1,5-2 месяца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43074">
                <a:tc>
                  <a:txBody>
                    <a:bodyPr/>
                    <a:lstStyle/>
                    <a:p>
                      <a:pPr marL="76200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+mn-lt"/>
                          <a:ea typeface="Times New Roman"/>
                          <a:cs typeface="Times New Roman"/>
                        </a:rPr>
                        <a:t>Метилпреднизолон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Calibri"/>
                        </a:rPr>
                        <a:t>Синтетический глюкокортистероидный гормональный препарат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Calibri"/>
                        </a:rPr>
                        <a:t>внутрь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Calibri"/>
                        </a:rPr>
                        <a:t>4 мг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Calibri"/>
                        </a:rPr>
                        <a:t>1-3 раза в сутки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Calibri"/>
                        </a:rPr>
                        <a:t>1,5-2 месяца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3841" name="Rectangle 1"/>
          <p:cNvSpPr>
            <a:spLocks noChangeArrowheads="1"/>
          </p:cNvSpPr>
          <p:nvPr/>
        </p:nvSpPr>
        <p:spPr bwMode="auto">
          <a:xfrm>
            <a:off x="357158" y="4143380"/>
            <a:ext cx="84296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Глюкокортикостероиды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(ГКС):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ourier New" pitchFamily="49" charset="0"/>
                <a:cs typeface="Arial" pitchFamily="34" charset="0"/>
              </a:rPr>
              <a:t>o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ourier New" pitchFamily="49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При выраженных артритах,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ourier New" pitchFamily="49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тендинитах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ourier New" pitchFamily="49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энтезитах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возможно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ourier New" pitchFamily="49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локальное применение ГКС.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ourier New" pitchFamily="49" charset="0"/>
                <a:cs typeface="Arial" pitchFamily="34" charset="0"/>
              </a:rPr>
              <a:t>o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ourier New" pitchFamily="49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Возможно назначение системных ГКС в низких дозах в качестве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ourier New" pitchFamily="49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бридж-терапии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» в случаях выраженного артрита.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ourier New" pitchFamily="49" charset="0"/>
                <a:cs typeface="Arial" pitchFamily="34" charset="0"/>
              </a:rPr>
              <a:t>o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ourier New" pitchFamily="49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Контролируемых исследований эффективности локальной 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ourier New" pitchFamily="49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системной глюкокортикоидной терапии при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РеА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не проводилось.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142852"/>
          <a:ext cx="8715435" cy="5298605"/>
        </p:xfrm>
        <a:graphic>
          <a:graphicData uri="http://schemas.openxmlformats.org/drawingml/2006/table">
            <a:tbl>
              <a:tblPr/>
              <a:tblGrid>
                <a:gridCol w="2010075"/>
                <a:gridCol w="1751423"/>
                <a:gridCol w="1029140"/>
                <a:gridCol w="1200761"/>
                <a:gridCol w="1303698"/>
                <a:gridCol w="1420338"/>
              </a:tblGrid>
              <a:tr h="874752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Calibri"/>
                        </a:rPr>
                        <a:t>Нестероидные противовоспалительные препараты</a:t>
                      </a:r>
                      <a:endParaRPr lang="ru-RU" sz="2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6705"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+mn-lt"/>
                          <a:ea typeface="Times New Roman"/>
                          <a:cs typeface="Calibri"/>
                        </a:rPr>
                        <a:t>Диклофенак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Calibri"/>
                        </a:rPr>
                        <a:t>Производный уксусной кислоты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Calibri"/>
                        </a:rPr>
                        <a:t>внутрь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75-150 мг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Calibri"/>
                        </a:rPr>
                        <a:t>1-3 раза в сутки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Calibri"/>
                        </a:rPr>
                        <a:t>1,5-2 месяца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46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+mn-lt"/>
                          <a:ea typeface="Times New Roman"/>
                          <a:cs typeface="Calibri"/>
                        </a:rPr>
                        <a:t>Ацеклофенак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Calibri"/>
                        </a:rPr>
                        <a:t>Производный уксусной кислоты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Calibri"/>
                        </a:rPr>
                        <a:t>внутрь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Calibri"/>
                        </a:rPr>
                        <a:t>100 мг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Calibri"/>
                        </a:rPr>
                        <a:t>1-3 раза в сутки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Calibri"/>
                        </a:rPr>
                        <a:t>1,5-2 месяца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68571"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+mn-lt"/>
                          <a:ea typeface="Times New Roman"/>
                          <a:cs typeface="Calibri"/>
                        </a:rPr>
                        <a:t>Нимесулид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НПВП из класса сульфонамидов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Calibri"/>
                        </a:rPr>
                        <a:t>внутрь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100мг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Calibri"/>
                        </a:rPr>
                        <a:t>1-3 раза в сутки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Calibri"/>
                        </a:rPr>
                        <a:t>1,5-2 месяца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24839">
                <a:tc>
                  <a:txBody>
                    <a:bodyPr/>
                    <a:lstStyle/>
                    <a:p>
                      <a:pPr marL="76200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  <a:cs typeface="Calibri"/>
                        </a:rPr>
                        <a:t>Мелоксикам 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Calibri"/>
                        </a:rPr>
                        <a:t>Селективный ЦОГ 2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Calibri"/>
                        </a:rPr>
                        <a:t>внутрь,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Calibri"/>
                        </a:rPr>
                        <a:t>в/м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15 мг/ 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1,5 мл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Calibri"/>
                        </a:rPr>
                        <a:t>1-3 раза в сутки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Calibri"/>
                        </a:rPr>
                        <a:t>5 дней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24839">
                <a:tc>
                  <a:txBody>
                    <a:bodyPr/>
                    <a:lstStyle/>
                    <a:p>
                      <a:pPr marL="7620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  <a:cs typeface="Calibri"/>
                        </a:rPr>
                        <a:t>Эторикоксиб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Calibri"/>
                        </a:rPr>
                        <a:t>Коксибы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Calibri"/>
                        </a:rPr>
                        <a:t>внутрь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Calibri"/>
                        </a:rPr>
                        <a:t>60-120 мг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Calibri"/>
                        </a:rPr>
                        <a:t>1-2 раза в сутки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Calibri"/>
                        </a:rPr>
                        <a:t>длительно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338" marR="59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4865" name="Rectangle 1"/>
          <p:cNvSpPr>
            <a:spLocks noChangeArrowheads="1"/>
          </p:cNvSpPr>
          <p:nvPr/>
        </p:nvSpPr>
        <p:spPr bwMode="auto">
          <a:xfrm>
            <a:off x="214282" y="5593035"/>
            <a:ext cx="87154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НПВП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назначаются исходя из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выраженности симптомов артрита в полных терапевтических дозировках; подбор препаратов производится индивидуально в зависимости от выраженности клинического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ответа.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14290"/>
          <a:ext cx="8572560" cy="3645408"/>
        </p:xfrm>
        <a:graphic>
          <a:graphicData uri="http://schemas.openxmlformats.org/drawingml/2006/table">
            <a:tbl>
              <a:tblPr/>
              <a:tblGrid>
                <a:gridCol w="1831744"/>
                <a:gridCol w="2198092"/>
                <a:gridCol w="879237"/>
                <a:gridCol w="1025776"/>
                <a:gridCol w="1318855"/>
                <a:gridCol w="1318856"/>
              </a:tblGrid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Calibri"/>
                        </a:rPr>
                        <a:t>Цитотоксические препараты</a:t>
                      </a:r>
                      <a:endParaRPr lang="ru-RU" sz="2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latin typeface="+mn-lt"/>
                          <a:ea typeface="Times New Roman"/>
                          <a:cs typeface="Calibri"/>
                        </a:rPr>
                        <a:t>сульфасалазин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mtClean="0">
                          <a:latin typeface="+mn-lt"/>
                          <a:ea typeface="Times New Roman"/>
                          <a:cs typeface="Times New Roman"/>
                        </a:rPr>
                        <a:t>конъюгат 5- аминосалициловой кислоты и сульфапиридина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mtClean="0">
                          <a:latin typeface="+mn-lt"/>
                          <a:ea typeface="Times New Roman"/>
                          <a:cs typeface="Calibri"/>
                        </a:rPr>
                        <a:t>внутрь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mtClean="0">
                          <a:latin typeface="+mn-lt"/>
                          <a:ea typeface="Times New Roman"/>
                          <a:cs typeface="Times New Roman"/>
                        </a:rPr>
                        <a:t>500-1000 мг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mtClean="0">
                          <a:latin typeface="+mn-lt"/>
                          <a:ea typeface="Calibri"/>
                          <a:cs typeface="Calibri"/>
                        </a:rPr>
                        <a:t>2-3 раза в сутки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Calibri"/>
                          <a:cs typeface="Calibri"/>
                        </a:rPr>
                        <a:t>длительно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Times New Roman"/>
                          <a:cs typeface="Calibri"/>
                        </a:rPr>
                        <a:t>лефлуномид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производное изоксазола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Calibri"/>
                        </a:rPr>
                        <a:t>внутрь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Calibri"/>
                        </a:rPr>
                        <a:t>20 мг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Calibri"/>
                        </a:rPr>
                        <a:t>1 раз в сутки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Calibri"/>
                        </a:rPr>
                        <a:t>длительно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+mn-lt"/>
                          <a:ea typeface="Times New Roman"/>
                          <a:cs typeface="Calibri"/>
                        </a:rPr>
                        <a:t>метотрексат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антиметаболит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Calibri"/>
                        </a:rPr>
                        <a:t>внутрь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+mn-lt"/>
                          <a:ea typeface="Times New Roman"/>
                          <a:cs typeface="Calibri"/>
                        </a:rPr>
                        <a:t>п</a:t>
                      </a:r>
                      <a:r>
                        <a:rPr lang="ru-RU" sz="2000" dirty="0">
                          <a:latin typeface="+mn-lt"/>
                          <a:ea typeface="Times New Roman"/>
                          <a:cs typeface="Calibri"/>
                        </a:rPr>
                        <a:t>/к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2,5-5 мг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Calibri"/>
                        </a:rPr>
                        <a:t>7,5-25 мг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Calibri"/>
                        </a:rPr>
                        <a:t>15-20 мг в неделю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Calibri"/>
                        </a:rPr>
                        <a:t>длительно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5720" y="3995678"/>
            <a:ext cx="85725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+mn-lt"/>
              </a:rPr>
              <a:t>               При </a:t>
            </a:r>
            <a:r>
              <a:rPr lang="ru-RU" sz="2000" dirty="0" smtClean="0">
                <a:latin typeface="+mn-lt"/>
              </a:rPr>
              <a:t>затяжном и хроническом течении </a:t>
            </a:r>
            <a:r>
              <a:rPr lang="ru-RU" sz="2000" dirty="0" err="1" smtClean="0">
                <a:latin typeface="+mn-lt"/>
              </a:rPr>
              <a:t>РеА</a:t>
            </a:r>
            <a:r>
              <a:rPr lang="ru-RU" sz="2000" dirty="0" smtClean="0">
                <a:latin typeface="+mn-lt"/>
              </a:rPr>
              <a:t> целесообразно назначение базисной противовоспалительной терапии, прежде всего </a:t>
            </a:r>
            <a:r>
              <a:rPr lang="ru-RU" sz="2000" dirty="0" err="1" smtClean="0">
                <a:latin typeface="+mn-lt"/>
              </a:rPr>
              <a:t>сульфасалазина</a:t>
            </a:r>
            <a:r>
              <a:rPr lang="ru-RU" sz="2000" dirty="0" smtClean="0">
                <a:latin typeface="+mn-lt"/>
              </a:rPr>
              <a:t>, который </a:t>
            </a:r>
            <a:r>
              <a:rPr lang="ru-RU" sz="2000" dirty="0" smtClean="0">
                <a:latin typeface="+mn-lt"/>
              </a:rPr>
              <a:t>эффективно подавляет проявления периферического артрита и практически не влияет на спондилит и </a:t>
            </a:r>
            <a:r>
              <a:rPr lang="ru-RU" sz="2000" dirty="0" err="1" smtClean="0">
                <a:latin typeface="+mn-lt"/>
              </a:rPr>
              <a:t>энтезопатию</a:t>
            </a:r>
            <a:r>
              <a:rPr lang="ru-RU" sz="2000" dirty="0" smtClean="0">
                <a:latin typeface="+mn-lt"/>
              </a:rPr>
              <a:t>. Более высокий терапевтический эффект наблюдается при небольшой давности заболевания. При неэффективности </a:t>
            </a:r>
            <a:r>
              <a:rPr lang="ru-RU" sz="2000" dirty="0" err="1" smtClean="0">
                <a:latin typeface="+mn-lt"/>
              </a:rPr>
              <a:t>сульфасалазина</a:t>
            </a:r>
            <a:r>
              <a:rPr lang="ru-RU" sz="2000" dirty="0" smtClean="0">
                <a:latin typeface="+mn-lt"/>
              </a:rPr>
              <a:t> 2 г/</a:t>
            </a:r>
            <a:r>
              <a:rPr lang="ru-RU" sz="2000" dirty="0" err="1" smtClean="0">
                <a:latin typeface="+mn-lt"/>
              </a:rPr>
              <a:t>сут</a:t>
            </a:r>
            <a:r>
              <a:rPr lang="ru-RU" sz="2000" dirty="0" smtClean="0">
                <a:latin typeface="+mn-lt"/>
              </a:rPr>
              <a:t> на протяжении 3-4 мес. целесообразно увеличить суточную дозу до 3 г. Препарат </a:t>
            </a:r>
            <a:r>
              <a:rPr lang="ru-RU" sz="2000" dirty="0" smtClean="0">
                <a:latin typeface="+mn-lt"/>
              </a:rPr>
              <a:t>характеризуется хорошей </a:t>
            </a:r>
            <a:r>
              <a:rPr lang="ru-RU" sz="2000" dirty="0" smtClean="0">
                <a:latin typeface="+mn-lt"/>
              </a:rPr>
              <a:t>переносимостью</a:t>
            </a:r>
            <a:r>
              <a:rPr lang="ru-RU" sz="2000" dirty="0" smtClean="0">
                <a:latin typeface="+mn-lt"/>
              </a:rPr>
              <a:t>.</a:t>
            </a:r>
          </a:p>
          <a:p>
            <a:pPr algn="just"/>
            <a:r>
              <a:rPr lang="ru-RU" sz="2000" dirty="0" smtClean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571481"/>
          <a:ext cx="8572561" cy="6072857"/>
        </p:xfrm>
        <a:graphic>
          <a:graphicData uri="http://schemas.openxmlformats.org/drawingml/2006/table">
            <a:tbl>
              <a:tblPr/>
              <a:tblGrid>
                <a:gridCol w="1846117"/>
                <a:gridCol w="2065457"/>
                <a:gridCol w="1169816"/>
                <a:gridCol w="1041868"/>
                <a:gridCol w="1279487"/>
                <a:gridCol w="1169816"/>
              </a:tblGrid>
              <a:tr h="246063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Arial"/>
                        </a:rPr>
                        <a:t>Лекарственное</a:t>
                      </a:r>
                      <a:endParaRPr lang="ru-RU" sz="18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  <a:cs typeface="Arial"/>
                        </a:rPr>
                        <a:t>Фармакологическ</a:t>
                      </a:r>
                      <a:endParaRPr lang="ru-RU" sz="18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  <a:cs typeface="Arial"/>
                        </a:rPr>
                        <a:t>Способ</a:t>
                      </a:r>
                      <a:endParaRPr lang="ru-RU" sz="18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  <a:cs typeface="Arial"/>
                        </a:rPr>
                        <a:t>Разовая</a:t>
                      </a:r>
                      <a:endParaRPr lang="ru-RU" sz="18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  <a:cs typeface="Arial"/>
                        </a:rPr>
                        <a:t>Кратность</a:t>
                      </a:r>
                      <a:endParaRPr lang="ru-RU" sz="18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  <a:cs typeface="Arial"/>
                        </a:rPr>
                        <a:t>Длитель</a:t>
                      </a:r>
                      <a:endParaRPr lang="ru-RU" sz="18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6566"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Arial"/>
                        </a:rPr>
                        <a:t>средство</a:t>
                      </a:r>
                      <a:endParaRPr lang="ru-RU" sz="18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  <a:cs typeface="Arial"/>
                        </a:rPr>
                        <a:t>ие группы</a:t>
                      </a:r>
                      <a:endParaRPr lang="ru-RU" sz="18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Arial"/>
                        </a:rPr>
                        <a:t>введения</a:t>
                      </a:r>
                      <a:endParaRPr lang="ru-RU" sz="18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  <a:cs typeface="Arial"/>
                        </a:rPr>
                        <a:t>доза</a:t>
                      </a:r>
                      <a:endParaRPr lang="ru-RU" sz="18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  <a:cs typeface="Arial"/>
                        </a:rPr>
                        <a:t>применен</a:t>
                      </a:r>
                      <a:endParaRPr lang="ru-RU" sz="18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  <a:cs typeface="Arial"/>
                        </a:rPr>
                        <a:t>ность</a:t>
                      </a:r>
                      <a:endParaRPr lang="ru-RU" sz="18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5879"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Arial"/>
                        </a:rPr>
                        <a:t>(международное</a:t>
                      </a:r>
                      <a:endParaRPr lang="ru-RU" sz="18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  <a:cs typeface="Arial"/>
                        </a:rPr>
                        <a:t>ия</a:t>
                      </a:r>
                      <a:endParaRPr lang="ru-RU" sz="18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  <a:cs typeface="Arial"/>
                        </a:rPr>
                        <a:t>курса</a:t>
                      </a:r>
                      <a:endParaRPr lang="ru-RU" sz="18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5879">
                <a:tc>
                  <a:txBody>
                    <a:bodyPr/>
                    <a:lstStyle/>
                    <a:p>
                      <a:pPr marL="88900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+mn-lt"/>
                          <a:ea typeface="Times New Roman"/>
                          <a:cs typeface="Arial"/>
                        </a:rPr>
                        <a:t>непатентованно</a:t>
                      </a:r>
                      <a:endParaRPr lang="ru-RU" sz="18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  <a:cs typeface="Arial"/>
                        </a:rPr>
                        <a:t>лечения</a:t>
                      </a:r>
                      <a:endParaRPr lang="ru-RU" sz="18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5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Arial"/>
                        </a:rPr>
                        <a:t>е название)</a:t>
                      </a:r>
                      <a:endParaRPr lang="ru-RU" sz="18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46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97790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rial"/>
                        </a:rPr>
                        <a:t>Локальная терапия</a:t>
                      </a:r>
                      <a:endParaRPr lang="ru-RU" sz="18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117">
                <a:tc>
                  <a:txBody>
                    <a:bodyPr/>
                    <a:lstStyle/>
                    <a:p>
                      <a:pPr marL="76200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+mn-lt"/>
                          <a:ea typeface="Times New Roman"/>
                          <a:cs typeface="Arial"/>
                        </a:rPr>
                        <a:t>Бетаметазон</a:t>
                      </a:r>
                      <a:endParaRPr lang="ru-RU" sz="18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Arial"/>
                        </a:rPr>
                        <a:t>синтетический</a:t>
                      </a:r>
                      <a:endParaRPr lang="ru-RU" sz="18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latin typeface="+mn-lt"/>
                          <a:ea typeface="Times New Roman"/>
                          <a:cs typeface="Arial"/>
                        </a:rPr>
                        <a:t>в\с</a:t>
                      </a:r>
                      <a:endParaRPr lang="ru-RU" sz="18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Arial"/>
                        </a:rPr>
                        <a:t>1мл</a:t>
                      </a:r>
                      <a:endParaRPr lang="ru-RU" sz="18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Arial"/>
                        </a:rPr>
                        <a:t>1 раз</a:t>
                      </a:r>
                      <a:endParaRPr lang="ru-RU" sz="18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Arial"/>
                        </a:rPr>
                        <a:t>по</a:t>
                      </a:r>
                      <a:endParaRPr lang="ru-RU" sz="18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58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+mn-lt"/>
                          <a:ea typeface="Times New Roman"/>
                          <a:cs typeface="Arial"/>
                        </a:rPr>
                        <a:t>глюкокортикостеро</a:t>
                      </a:r>
                      <a:endParaRPr lang="ru-RU" sz="18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Arial"/>
                        </a:rPr>
                        <a:t>показания</a:t>
                      </a:r>
                      <a:endParaRPr lang="ru-RU" sz="18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58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+mn-lt"/>
                          <a:ea typeface="Times New Roman"/>
                          <a:cs typeface="Arial"/>
                        </a:rPr>
                        <a:t>идный</a:t>
                      </a:r>
                      <a:endParaRPr lang="ru-RU" sz="18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Arial"/>
                        </a:rPr>
                        <a:t>м</a:t>
                      </a:r>
                      <a:endParaRPr lang="ru-RU" sz="18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58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Arial"/>
                        </a:rPr>
                        <a:t>гормональный</a:t>
                      </a:r>
                      <a:endParaRPr lang="ru-RU" sz="18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58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Arial"/>
                        </a:rPr>
                        <a:t>препарат</a:t>
                      </a:r>
                      <a:endParaRPr lang="ru-RU" sz="18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117">
                <a:tc>
                  <a:txBody>
                    <a:bodyPr/>
                    <a:lstStyle/>
                    <a:p>
                      <a:pPr marL="762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+mn-lt"/>
                          <a:ea typeface="Times New Roman"/>
                          <a:cs typeface="Arial"/>
                        </a:rPr>
                        <a:t>Дексаметазон</a:t>
                      </a:r>
                      <a:endParaRPr lang="ru-RU" sz="18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Arial"/>
                        </a:rPr>
                        <a:t>синтетический</a:t>
                      </a:r>
                      <a:endParaRPr lang="ru-RU" sz="18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Arial"/>
                        </a:rPr>
                        <a:t>местно</a:t>
                      </a:r>
                      <a:endParaRPr lang="ru-RU" sz="18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Arial"/>
                        </a:rPr>
                        <a:t>Суспенз</a:t>
                      </a:r>
                      <a:endParaRPr lang="ru-RU" sz="18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Arial"/>
                        </a:rPr>
                        <a:t>3-5 раз в</a:t>
                      </a:r>
                      <a:endParaRPr lang="ru-RU" sz="18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Arial"/>
                        </a:rPr>
                        <a:t>по</a:t>
                      </a:r>
                      <a:endParaRPr lang="ru-RU" sz="18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58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+mn-lt"/>
                          <a:ea typeface="Times New Roman"/>
                          <a:cs typeface="Arial"/>
                        </a:rPr>
                        <a:t>глюкокортикостеро</a:t>
                      </a:r>
                      <a:endParaRPr lang="ru-RU" sz="18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+mn-lt"/>
                          <a:ea typeface="Times New Roman"/>
                          <a:cs typeface="Arial"/>
                        </a:rPr>
                        <a:t>ия</a:t>
                      </a:r>
                      <a:endParaRPr lang="ru-RU" sz="18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Arial"/>
                        </a:rPr>
                        <a:t>день</a:t>
                      </a:r>
                      <a:endParaRPr lang="ru-RU" sz="18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Arial"/>
                        </a:rPr>
                        <a:t>показания</a:t>
                      </a:r>
                      <a:endParaRPr lang="ru-RU" sz="18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58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+mn-lt"/>
                          <a:ea typeface="Times New Roman"/>
                          <a:cs typeface="Arial"/>
                        </a:rPr>
                        <a:t>идный</a:t>
                      </a:r>
                      <a:endParaRPr lang="ru-RU" sz="18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Arial"/>
                        </a:rPr>
                        <a:t>глазные</a:t>
                      </a:r>
                      <a:endParaRPr lang="ru-RU" sz="18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Arial"/>
                        </a:rPr>
                        <a:t>м</a:t>
                      </a:r>
                      <a:endParaRPr lang="ru-RU" sz="18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58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Arial"/>
                        </a:rPr>
                        <a:t>гормональный</a:t>
                      </a:r>
                      <a:endParaRPr lang="ru-RU" sz="18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Arial"/>
                        </a:rPr>
                        <a:t>капли</a:t>
                      </a:r>
                      <a:endParaRPr lang="ru-RU" sz="18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58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Arial"/>
                        </a:rPr>
                        <a:t>препарат</a:t>
                      </a:r>
                      <a:endParaRPr lang="ru-RU" sz="18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Arial"/>
                        </a:rPr>
                        <a:t>1-2</a:t>
                      </a:r>
                      <a:endParaRPr lang="ru-RU" sz="18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58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Arial"/>
                        </a:rPr>
                        <a:t>капли</a:t>
                      </a:r>
                      <a:endParaRPr lang="ru-RU" sz="18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117">
                <a:tc>
                  <a:txBody>
                    <a:bodyPr/>
                    <a:lstStyle/>
                    <a:p>
                      <a:pPr marL="762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+mn-lt"/>
                          <a:ea typeface="Times New Roman"/>
                          <a:cs typeface="Arial"/>
                        </a:rPr>
                        <a:t>Диклофенак</a:t>
                      </a:r>
                      <a:endParaRPr lang="ru-RU" sz="18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Arial"/>
                        </a:rPr>
                        <a:t>производный</a:t>
                      </a:r>
                      <a:endParaRPr lang="ru-RU" sz="18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Arial"/>
                        </a:rPr>
                        <a:t>местно</a:t>
                      </a:r>
                      <a:endParaRPr lang="ru-RU" sz="18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Arial"/>
                        </a:rPr>
                        <a:t>эмульге</a:t>
                      </a:r>
                      <a:endParaRPr lang="ru-RU" sz="18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Arial"/>
                        </a:rPr>
                        <a:t>1-2 раза в</a:t>
                      </a:r>
                      <a:endParaRPr lang="ru-RU" sz="18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Arial"/>
                        </a:rPr>
                        <a:t>до 3-х</a:t>
                      </a:r>
                      <a:endParaRPr lang="ru-RU" sz="18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58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Arial"/>
                        </a:rPr>
                        <a:t>уксусной кислоты</a:t>
                      </a:r>
                      <a:endParaRPr lang="ru-RU" sz="18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Arial"/>
                        </a:rPr>
                        <a:t>ль-1%,</a:t>
                      </a:r>
                      <a:endParaRPr lang="ru-RU" sz="18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Arial"/>
                        </a:rPr>
                        <a:t>сутки</a:t>
                      </a:r>
                      <a:endParaRPr lang="ru-RU" sz="18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Arial"/>
                        </a:rPr>
                        <a:t>недель</a:t>
                      </a:r>
                      <a:endParaRPr lang="ru-RU" sz="18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58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Arial"/>
                        </a:rPr>
                        <a:t>5% гель,</a:t>
                      </a:r>
                      <a:endParaRPr lang="ru-RU" sz="18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58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Arial"/>
                        </a:rPr>
                        <a:t>мазь</a:t>
                      </a:r>
                      <a:endParaRPr lang="ru-RU" sz="18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58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30480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rial"/>
                        </a:rPr>
                        <a:t>Витамины</a:t>
                      </a:r>
                      <a:endParaRPr lang="ru-RU" sz="18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117">
                <a:tc>
                  <a:txBody>
                    <a:bodyPr/>
                    <a:lstStyle/>
                    <a:p>
                      <a:pPr marL="76200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+mn-lt"/>
                          <a:ea typeface="Times New Roman"/>
                          <a:cs typeface="Arial"/>
                        </a:rPr>
                        <a:t>Фолиевая</a:t>
                      </a:r>
                      <a:endParaRPr lang="ru-RU" sz="18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Arial"/>
                        </a:rPr>
                        <a:t>витамин</a:t>
                      </a:r>
                      <a:endParaRPr lang="ru-RU" sz="18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Arial"/>
                        </a:rPr>
                        <a:t>Внутрь</a:t>
                      </a:r>
                      <a:endParaRPr lang="ru-RU" sz="18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Arial"/>
                        </a:rPr>
                        <a:t>1 мкг</a:t>
                      </a:r>
                      <a:endParaRPr lang="ru-RU" sz="18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Arial"/>
                        </a:rPr>
                        <a:t>10 мкг в</a:t>
                      </a:r>
                      <a:endParaRPr lang="ru-RU" sz="18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Arial"/>
                        </a:rPr>
                        <a:t>длительно</a:t>
                      </a:r>
                      <a:endParaRPr lang="ru-RU" sz="18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5879">
                <a:tc>
                  <a:txBody>
                    <a:bodyPr/>
                    <a:lstStyle/>
                    <a:p>
                      <a:pPr marL="7620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Arial"/>
                        </a:rPr>
                        <a:t>кислота</a:t>
                      </a:r>
                      <a:endParaRPr lang="ru-RU" sz="18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Arial"/>
                        </a:rPr>
                        <a:t>неделю</a:t>
                      </a:r>
                      <a:endParaRPr lang="ru-RU" sz="18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6913" name="Rectangle 1"/>
          <p:cNvSpPr>
            <a:spLocks noChangeArrowheads="1"/>
          </p:cNvSpPr>
          <p:nvPr/>
        </p:nvSpPr>
        <p:spPr bwMode="auto">
          <a:xfrm>
            <a:off x="428596" y="-2233"/>
            <a:ext cx="8715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Перечень дополнительных лекарственных средств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solidFill>
                  <a:srgbClr val="FF0000"/>
                </a:solidFill>
              </a:rPr>
              <a:t>ПСОРИАТИЧЕСКИЙ </a:t>
            </a:r>
            <a:r>
              <a:rPr lang="ru-RU" sz="5400" b="1" dirty="0">
                <a:ln w="11430"/>
                <a:solidFill>
                  <a:srgbClr val="FF0000"/>
                </a:solidFill>
              </a:rPr>
              <a:t>АРТРИТ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dirty="0" smtClean="0"/>
              <a:t>    </a:t>
            </a:r>
            <a:endParaRPr lang="ru-RU" sz="5400" b="1" dirty="0" smtClean="0">
              <a:solidFill>
                <a:srgbClr val="FF0000"/>
              </a:solidFill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357313"/>
            <a:ext cx="8643938" cy="4929187"/>
          </a:xfrm>
        </p:spPr>
        <p:txBody>
          <a:bodyPr/>
          <a:lstStyle/>
          <a:p>
            <a:pPr eaLnBrk="1" hangingPunct="1"/>
            <a:r>
              <a:rPr lang="ru-RU" b="1" smtClean="0"/>
              <a:t>хроническое системное прогрессирующее заболевание, ассоциированное с псориазом, которое приводит к развитию эрозивного артрита, костной резорбции, множественных энтезитов и </a:t>
            </a:r>
            <a:r>
              <a:rPr lang="ru-RU" b="1" i="1" smtClean="0">
                <a:solidFill>
                  <a:srgbClr val="FF0000"/>
                </a:solidFill>
              </a:rPr>
              <a:t>спондилоартрита. </a:t>
            </a:r>
          </a:p>
          <a:p>
            <a:pPr eaLnBrk="1" hangingPunct="1"/>
            <a:r>
              <a:rPr lang="ru-RU" b="1" smtClean="0"/>
              <a:t>Шифр по МКБ 10 – М07.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1"/>
          <p:cNvSpPr>
            <a:spLocks noChangeArrowheads="1"/>
          </p:cNvSpPr>
          <p:nvPr/>
        </p:nvSpPr>
        <p:spPr bwMode="auto">
          <a:xfrm>
            <a:off x="285720" y="500042"/>
            <a:ext cx="864399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  <a:tab pos="1955800" algn="l"/>
                <a:tab pos="3409950" algn="l"/>
                <a:tab pos="4821238" algn="l"/>
                <a:tab pos="5326063" algn="l"/>
                <a:tab pos="5635625" algn="l"/>
                <a:tab pos="66389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Выделяют 5 основных клинических вариантов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ПсА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08000" algn="l"/>
                <a:tab pos="1955800" algn="l"/>
                <a:tab pos="3409950" algn="l"/>
                <a:tab pos="4821238" algn="l"/>
                <a:tab pos="5326063" algn="l"/>
                <a:tab pos="5635625" algn="l"/>
                <a:tab pos="6638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артрит дистальных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межфаланговых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суставов кистей рук и стоп;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08000" algn="l"/>
                <a:tab pos="1955800" algn="l"/>
                <a:tab pos="3409950" algn="l"/>
                <a:tab pos="4821238" algn="l"/>
                <a:tab pos="5326063" algn="l"/>
                <a:tab pos="5635625" algn="l"/>
                <a:tab pos="6638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ассиметричный моно/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олигоартрит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08000" algn="l"/>
                <a:tab pos="1955800" algn="l"/>
                <a:tab pos="3409950" algn="l"/>
                <a:tab pos="4821238" algn="l"/>
                <a:tab pos="5326063" algn="l"/>
                <a:tab pos="5635625" algn="l"/>
                <a:tab pos="6638925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Мутилирующий</a:t>
            </a:r>
            <a:r>
              <a:rPr lang="ru-RU" sz="2400" dirty="0" smtClean="0">
                <a:latin typeface="+mn-lt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артрит</a:t>
            </a:r>
            <a:r>
              <a:rPr lang="ru-RU" sz="2400" dirty="0" smtClean="0">
                <a:latin typeface="+mn-lt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остеолиз</a:t>
            </a:r>
            <a:r>
              <a:rPr lang="ru-RU" sz="2400" dirty="0" smtClean="0">
                <a:latin typeface="+mn-lt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суставных поверхностей с</a:t>
            </a:r>
            <a:r>
              <a:rPr lang="ru-RU" sz="2400" dirty="0" smtClean="0">
                <a:latin typeface="+mn-lt"/>
                <a:ea typeface="Times New Roman" pitchFamily="18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08000" algn="l"/>
                <a:tab pos="1955800" algn="l"/>
                <a:tab pos="3409950" algn="l"/>
                <a:tab pos="4821238" algn="l"/>
                <a:tab pos="5326063" algn="l"/>
                <a:tab pos="5635625" algn="l"/>
                <a:tab pos="6638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 развитием укорочения пальцев кистей и/или стоп);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08000" algn="l"/>
                <a:tab pos="1955800" algn="l"/>
                <a:tab pos="3409950" algn="l"/>
                <a:tab pos="4821238" algn="l"/>
                <a:tab pos="5326063" algn="l"/>
                <a:tab pos="5635625" algn="l"/>
                <a:tab pos="6638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симметричный полиартрит («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ревматоидоподобный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» вариант);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08000" algn="l"/>
                <a:tab pos="1955800" algn="l"/>
                <a:tab pos="3409950" algn="l"/>
                <a:tab pos="4821238" algn="l"/>
                <a:tab pos="5326063" algn="l"/>
                <a:tab pos="5635625" algn="l"/>
                <a:tab pos="6638925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Псориатический</a:t>
            </a:r>
            <a:r>
              <a:rPr lang="ru-RU" sz="2400" dirty="0" smtClean="0">
                <a:latin typeface="+mn-lt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спондилоартрит</a:t>
            </a:r>
            <a:r>
              <a:rPr lang="ru-RU" sz="2400" dirty="0" smtClean="0">
                <a:latin typeface="+mn-lt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изолированный	или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08000" algn="l"/>
                <a:tab pos="1955800" algn="l"/>
                <a:tab pos="3409950" algn="l"/>
                <a:tab pos="4821238" algn="l"/>
                <a:tab pos="5326063" algn="l"/>
                <a:tab pos="5635625" algn="l"/>
                <a:tab pos="6638925" algn="l"/>
              </a:tabLst>
            </a:pPr>
            <a:r>
              <a:rPr lang="ru-RU" sz="2400" dirty="0" smtClean="0">
                <a:latin typeface="+mn-lt"/>
                <a:ea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сочетании</a:t>
            </a:r>
            <a:r>
              <a:rPr lang="ru-RU" sz="2400" dirty="0" smtClean="0">
                <a:latin typeface="+mn-lt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 периферическим артритом.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488" y="142852"/>
            <a:ext cx="37469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508000" algn="l"/>
                <a:tab pos="1955800" algn="l"/>
                <a:tab pos="3409950" algn="l"/>
                <a:tab pos="4821238" algn="l"/>
                <a:tab pos="5326063" algn="l"/>
                <a:tab pos="5635625" algn="l"/>
                <a:tab pos="6638925" algn="l"/>
              </a:tabLst>
            </a:pPr>
            <a:r>
              <a:rPr lang="ru-RU" sz="3200" b="1" dirty="0" smtClean="0">
                <a:solidFill>
                  <a:srgbClr val="FF0000"/>
                </a:solidFill>
                <a:latin typeface="+mn-lt"/>
                <a:ea typeface="Times New Roman" pitchFamily="18" charset="0"/>
              </a:rPr>
              <a:t>Классификация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  <a:ea typeface="Times New Roman" pitchFamily="18" charset="0"/>
              </a:rPr>
              <a:t>ПсА</a:t>
            </a:r>
            <a:endParaRPr lang="ru-RU" sz="3200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71011" name="Picture 3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r="6603" b="8522"/>
          <a:stretch>
            <a:fillRect/>
          </a:stretch>
        </p:blipFill>
        <p:spPr bwMode="auto">
          <a:xfrm>
            <a:off x="3000364" y="3500438"/>
            <a:ext cx="2643206" cy="1719420"/>
          </a:xfrm>
          <a:prstGeom prst="rect">
            <a:avLst/>
          </a:prstGeom>
          <a:noFill/>
        </p:spPr>
      </p:pic>
      <p:pic>
        <p:nvPicPr>
          <p:cNvPr id="171013" name="Picture 5" descr="ÐÐ°ÑÑÐ¸Ð½ÐºÐ¸ Ð¿Ð¾ Ð·Ð°Ð¿ÑÐ¾ÑÑ Ð°ÑÐ¸Ð¼Ð¼ÐµÑÑÐ¸ÑÐ½ÑÐ¹ Ð¾Ð»Ð¸Ð³Ð¾Ð°ÑÑÑÐ¸Ñ ÐºÐ¾Ð»ÐµÐ½Ð½ÑÑ ÑÑÑÑÐ°Ð²Ð¾Ð²"/>
          <p:cNvPicPr>
            <a:picLocks noChangeAspect="1" noChangeArrowheads="1"/>
          </p:cNvPicPr>
          <p:nvPr/>
        </p:nvPicPr>
        <p:blipFill>
          <a:blip r:embed="rId3" cstate="print"/>
          <a:srcRect l="10417" t="23611" r="10416" b="11111"/>
          <a:stretch>
            <a:fillRect/>
          </a:stretch>
        </p:blipFill>
        <p:spPr bwMode="auto">
          <a:xfrm>
            <a:off x="6072198" y="5065493"/>
            <a:ext cx="2714644" cy="1678793"/>
          </a:xfrm>
          <a:prstGeom prst="rect">
            <a:avLst/>
          </a:prstGeom>
          <a:noFill/>
        </p:spPr>
      </p:pic>
      <p:pic>
        <p:nvPicPr>
          <p:cNvPr id="171015" name="Picture 7" descr="ÐÐ°ÑÑÐ¸Ð½ÐºÐ¸ Ð¿Ð¾ Ð·Ð°Ð¿ÑÐ¾ÑÑ ÐÑÑÐ¸Ð»Ð¸ÑÑÑÑÐ¸Ð¹ Ð°ÑÑÑÐ¸Ñ"/>
          <p:cNvPicPr>
            <a:picLocks noChangeAspect="1" noChangeArrowheads="1"/>
          </p:cNvPicPr>
          <p:nvPr/>
        </p:nvPicPr>
        <p:blipFill>
          <a:blip r:embed="rId4" cstate="print"/>
          <a:srcRect l="3061" r="2040" b="4705"/>
          <a:stretch>
            <a:fillRect/>
          </a:stretch>
        </p:blipFill>
        <p:spPr bwMode="auto">
          <a:xfrm>
            <a:off x="5857884" y="3143248"/>
            <a:ext cx="3075803" cy="1785950"/>
          </a:xfrm>
          <a:prstGeom prst="rect">
            <a:avLst/>
          </a:prstGeom>
          <a:noFill/>
        </p:spPr>
      </p:pic>
      <p:pic>
        <p:nvPicPr>
          <p:cNvPr id="171017" name="Picture 9" descr="ÐÐ°ÑÑÐ¸Ð½ÐºÐ¸ Ð¿Ð¾ Ð·Ð°Ð¿ÑÐ¾ÑÑ ÑÐ¸Ð¼Ð¼ÐµÑÑÐ¸ÑÐ½ÑÐ¹ Ð¿Ð¾Ð»Ð¸Ð°ÑÑÑÐ¸Ñ"/>
          <p:cNvPicPr>
            <a:picLocks noChangeAspect="1" noChangeArrowheads="1"/>
          </p:cNvPicPr>
          <p:nvPr/>
        </p:nvPicPr>
        <p:blipFill>
          <a:blip r:embed="rId5" cstate="print"/>
          <a:srcRect l="37956" t="44067" r="11507" b="4107"/>
          <a:stretch>
            <a:fillRect/>
          </a:stretch>
        </p:blipFill>
        <p:spPr bwMode="auto">
          <a:xfrm>
            <a:off x="3357554" y="5379544"/>
            <a:ext cx="1924782" cy="1478456"/>
          </a:xfrm>
          <a:prstGeom prst="rect">
            <a:avLst/>
          </a:prstGeom>
          <a:noFill/>
        </p:spPr>
      </p:pic>
      <p:pic>
        <p:nvPicPr>
          <p:cNvPr id="171019" name="Picture 11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571876"/>
            <a:ext cx="2723139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9001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По степени функциональной недостаточности суставов 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642918"/>
          <a:ext cx="8572560" cy="5792186"/>
        </p:xfrm>
        <a:graphic>
          <a:graphicData uri="http://schemas.openxmlformats.org/drawingml/2006/table">
            <a:tbl>
              <a:tblPr/>
              <a:tblGrid>
                <a:gridCol w="1576409"/>
                <a:gridCol w="6996151"/>
              </a:tblGrid>
              <a:tr h="1000132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+mn-lt"/>
                          <a:ea typeface="Times New Roman"/>
                          <a:cs typeface="Times New Roman"/>
                        </a:rPr>
                        <a:t>I класс -</a:t>
                      </a:r>
                      <a:endParaRPr lang="ru-RU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+mn-lt"/>
                          <a:ea typeface="Times New Roman"/>
                          <a:cs typeface="Times New Roman"/>
                        </a:rPr>
                        <a:t>полностью сохранены возможности самообслуживания, занятием</a:t>
                      </a:r>
                    </a:p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+mn-lt"/>
                          <a:ea typeface="Times New Roman"/>
                          <a:cs typeface="Times New Roman"/>
                        </a:rPr>
                        <a:t>непрофессиональной и профессиональной деятельностью.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71636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+mn-lt"/>
                          <a:ea typeface="Times New Roman"/>
                          <a:cs typeface="Times New Roman"/>
                        </a:rPr>
                        <a:t>II класс -</a:t>
                      </a:r>
                      <a:endParaRPr lang="ru-RU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+mn-lt"/>
                          <a:ea typeface="Times New Roman"/>
                          <a:cs typeface="Times New Roman"/>
                        </a:rPr>
                        <a:t>сохранены возможности самообслуживания, занятием</a:t>
                      </a:r>
                    </a:p>
                    <a:p>
                      <a:pPr marL="68580" marR="336550">
                        <a:lnSpc>
                          <a:spcPct val="10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+mn-lt"/>
                          <a:ea typeface="Times New Roman"/>
                          <a:cs typeface="Times New Roman"/>
                        </a:rPr>
                        <a:t>непрофессиональной деятельностью, ограничены возможности занятием профессиональной деятельностью.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7359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+mn-lt"/>
                          <a:ea typeface="Times New Roman"/>
                          <a:cs typeface="Times New Roman"/>
                        </a:rPr>
                        <a:t>III класс -</a:t>
                      </a:r>
                      <a:endParaRPr lang="ru-RU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1536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+mn-lt"/>
                          <a:ea typeface="Times New Roman"/>
                          <a:cs typeface="Times New Roman"/>
                        </a:rPr>
                        <a:t>сохранены возможности самообслуживания, ограничены возможности занятием непрофессиональной и профессиональной</a:t>
                      </a:r>
                    </a:p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+mn-lt"/>
                          <a:ea typeface="Times New Roman"/>
                          <a:cs typeface="Times New Roman"/>
                        </a:rPr>
                        <a:t>деятельностью.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8217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+mn-lt"/>
                          <a:ea typeface="Times New Roman"/>
                          <a:cs typeface="Times New Roman"/>
                        </a:rPr>
                        <a:t>IV класс -</a:t>
                      </a:r>
                      <a:endParaRPr lang="ru-RU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+mn-lt"/>
                          <a:ea typeface="Times New Roman"/>
                          <a:cs typeface="Times New Roman"/>
                        </a:rPr>
                        <a:t>ограничены возможности самообслуживания, занятием</a:t>
                      </a:r>
                    </a:p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+mn-lt"/>
                          <a:ea typeface="Times New Roman"/>
                          <a:cs typeface="Times New Roman"/>
                        </a:rPr>
                        <a:t>непрофессиональной и профессиональной деятельностью.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428625" y="644555"/>
            <a:ext cx="82867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 algn="just"/>
            <a:r>
              <a:rPr lang="ru-RU" sz="3200" b="1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Б. Признаки рентгенологические</a:t>
            </a:r>
            <a:endParaRPr lang="ru-RU" sz="3200" b="1" dirty="0">
              <a:solidFill>
                <a:srgbClr val="FF0000"/>
              </a:solidFill>
              <a:latin typeface="Calibri" pitchFamily="34" charset="0"/>
            </a:endParaRPr>
          </a:p>
          <a:p>
            <a:pPr indent="539750" algn="just" eaLnBrk="0" hangingPunct="0"/>
            <a:r>
              <a:rPr lang="ru-RU" sz="3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10. </a:t>
            </a:r>
            <a:r>
              <a:rPr lang="ru-RU" sz="3200" b="1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Сакроилиит</a:t>
            </a:r>
            <a:r>
              <a:rPr lang="ru-RU" sz="32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(двусторонний 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II</a:t>
            </a:r>
            <a:r>
              <a:rPr lang="ru-RU" sz="3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стадии или односторонний 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III</a:t>
            </a:r>
            <a:r>
              <a:rPr lang="ru-RU" sz="3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IV</a:t>
            </a:r>
            <a:r>
              <a:rPr lang="ru-RU" sz="3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стадии) - 3 балла</a:t>
            </a:r>
            <a:endParaRPr lang="ru-RU" sz="3200" b="1" dirty="0">
              <a:latin typeface="Calibri" pitchFamily="34" charset="0"/>
            </a:endParaRPr>
          </a:p>
          <a:p>
            <a:pPr indent="539750" algn="just" eaLnBrk="0" hangingPunct="0"/>
            <a:endParaRPr lang="ru-RU" sz="3200" b="1" i="1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indent="539750" algn="just" eaLnBrk="0" hangingPunct="0"/>
            <a:r>
              <a:rPr lang="ru-RU" sz="3200" b="1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В. Генетические особенности</a:t>
            </a:r>
            <a:endParaRPr lang="ru-RU" sz="3200" b="1" dirty="0">
              <a:solidFill>
                <a:srgbClr val="FF0000"/>
              </a:solidFill>
              <a:latin typeface="Calibri" pitchFamily="34" charset="0"/>
            </a:endParaRPr>
          </a:p>
          <a:p>
            <a:pPr indent="539750" algn="just" eaLnBrk="0" hangingPunct="0"/>
            <a:r>
              <a:rPr lang="ru-RU" sz="3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11. Наличие антигена 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HLA</a:t>
            </a:r>
            <a:r>
              <a:rPr lang="ru-RU" sz="3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В27 и/или наличие у родственников в </a:t>
            </a:r>
            <a:r>
              <a:rPr lang="ru-RU" sz="32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анамнезе </a:t>
            </a:r>
            <a:r>
              <a:rPr lang="ru-RU" sz="3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синдрома Рейтера, псориаза, </a:t>
            </a:r>
            <a:r>
              <a:rPr lang="ru-RU" sz="3200" b="1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увеита</a:t>
            </a:r>
            <a:r>
              <a:rPr lang="ru-RU" sz="3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хронической </a:t>
            </a:r>
            <a:r>
              <a:rPr lang="ru-RU" sz="3200" b="1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энтероколопатии</a:t>
            </a:r>
            <a:r>
              <a:rPr lang="ru-RU" sz="3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- 2 балла</a:t>
            </a:r>
            <a:endParaRPr lang="ru-RU" sz="32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285728"/>
            <a:ext cx="51164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342900" algn="l"/>
              </a:tabLst>
            </a:pP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Диагностические критерии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ПсА</a:t>
            </a:r>
            <a:endParaRPr lang="ru-RU" sz="2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282" y="857232"/>
            <a:ext cx="871543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080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Жалобы: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080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наличие признаков артрита (боль, отечность суставов), кожных проявлений псориаза.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Анамнез: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80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Наличие псориаза или семейный анамнез псориаза.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ПсА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развивается постепенно. Обычно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ассоциированн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 псориазом, развивается у 48%, преимущественно у генетически предрасположенных лиц (носителей HLA-B27).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1945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l="7101" r="4141"/>
          <a:stretch>
            <a:fillRect/>
          </a:stretch>
        </p:blipFill>
        <p:spPr bwMode="auto">
          <a:xfrm>
            <a:off x="214282" y="4000504"/>
            <a:ext cx="3571900" cy="2712036"/>
          </a:xfrm>
          <a:prstGeom prst="rect">
            <a:avLst/>
          </a:prstGeom>
          <a:noFill/>
        </p:spPr>
      </p:pic>
      <p:pic>
        <p:nvPicPr>
          <p:cNvPr id="19460" name="Picture 4" descr="ÐÐ°ÑÑÐ¸Ð½ÐºÐ¸ Ð¿Ð¾ Ð·Ð°Ð¿ÑÐ¾ÑÑ Ð¿ÑÐ¾ÑÐ¸Ð°Ð·  Ð¿ÑÐ¸ Ð¿ÑÐ¾ÑÐ¸Ð°ÑÐ¸ÑÐµÑÐºÐ¾Ð¼ Ð°ÑÑÑÐ¸Ñ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214817"/>
            <a:ext cx="5000660" cy="2500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0"/>
            <a:ext cx="8858312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508000" algn="l"/>
              </a:tabLst>
            </a:pPr>
            <a:r>
              <a:rPr lang="ru-RU" sz="2800" b="1" dirty="0" err="1" smtClean="0">
                <a:solidFill>
                  <a:srgbClr val="FF0000"/>
                </a:solidFill>
                <a:latin typeface="+mn-lt"/>
                <a:ea typeface="Times New Roman" pitchFamily="18" charset="0"/>
              </a:rPr>
              <a:t>Физикальное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  <a:ea typeface="Times New Roman" pitchFamily="18" charset="0"/>
              </a:rPr>
              <a:t> обследование: Артрит:</a:t>
            </a:r>
            <a:endParaRPr lang="ru-RU" sz="2800" dirty="0" smtClean="0">
              <a:solidFill>
                <a:srgbClr val="FF0000"/>
              </a:solidFill>
              <a:latin typeface="+mn-lt"/>
            </a:endParaRPr>
          </a:p>
          <a:p>
            <a:pPr lvl="0" eaLnBrk="0" hangingPunct="0">
              <a:buFontTx/>
              <a:buChar char="•"/>
              <a:tabLst>
                <a:tab pos="508000" algn="l"/>
              </a:tabLst>
            </a:pPr>
            <a:r>
              <a:rPr lang="ru-RU" sz="2200" dirty="0" err="1" smtClean="0">
                <a:latin typeface="+mn-lt"/>
                <a:ea typeface="Times New Roman" pitchFamily="18" charset="0"/>
              </a:rPr>
              <a:t>моно-олиго-артрит</a:t>
            </a:r>
            <a:r>
              <a:rPr lang="ru-RU" sz="2200" dirty="0" smtClean="0">
                <a:latin typeface="+mn-lt"/>
                <a:ea typeface="Times New Roman" pitchFamily="18" charset="0"/>
              </a:rPr>
              <a:t> крупных суставов в сочетании с дактилитом (артрит пястных </a:t>
            </a:r>
            <a:r>
              <a:rPr lang="ru-RU" sz="2200" dirty="0" err="1" smtClean="0">
                <a:latin typeface="+mn-lt"/>
                <a:ea typeface="Times New Roman" pitchFamily="18" charset="0"/>
              </a:rPr>
              <a:t>межфаланговых</a:t>
            </a:r>
            <a:r>
              <a:rPr lang="ru-RU" sz="2200" dirty="0" smtClean="0">
                <a:latin typeface="+mn-lt"/>
                <a:ea typeface="Times New Roman" pitchFamily="18" charset="0"/>
              </a:rPr>
              <a:t> суставов и дистальных </a:t>
            </a:r>
            <a:r>
              <a:rPr lang="ru-RU" sz="2200" dirty="0" err="1" smtClean="0">
                <a:latin typeface="+mn-lt"/>
                <a:ea typeface="Times New Roman" pitchFamily="18" charset="0"/>
              </a:rPr>
              <a:t>межфаланговых</a:t>
            </a:r>
            <a:r>
              <a:rPr lang="ru-RU" sz="2200" dirty="0" smtClean="0">
                <a:latin typeface="+mn-lt"/>
                <a:ea typeface="Times New Roman" pitchFamily="18" charset="0"/>
              </a:rPr>
              <a:t> суставов (ДМФС) и </a:t>
            </a:r>
            <a:r>
              <a:rPr lang="ru-RU" sz="2200" dirty="0" err="1" smtClean="0">
                <a:latin typeface="+mn-lt"/>
                <a:ea typeface="Times New Roman" pitchFamily="18" charset="0"/>
              </a:rPr>
              <a:t>тендосиновиит</a:t>
            </a:r>
            <a:r>
              <a:rPr lang="ru-RU" sz="2200" dirty="0" smtClean="0">
                <a:latin typeface="+mn-lt"/>
                <a:ea typeface="Times New Roman" pitchFamily="18" charset="0"/>
              </a:rPr>
              <a:t>);</a:t>
            </a:r>
            <a:endParaRPr lang="ru-RU" sz="2200" dirty="0" smtClean="0">
              <a:latin typeface="+mn-lt"/>
            </a:endParaRPr>
          </a:p>
          <a:p>
            <a:pPr lvl="0" eaLnBrk="0" hangingPunct="0">
              <a:buFontTx/>
              <a:buChar char="•"/>
              <a:tabLst>
                <a:tab pos="508000" algn="l"/>
              </a:tabLst>
            </a:pPr>
            <a:r>
              <a:rPr lang="ru-RU" sz="2200" dirty="0" smtClean="0">
                <a:latin typeface="+mn-lt"/>
                <a:ea typeface="Times New Roman" pitchFamily="18" charset="0"/>
              </a:rPr>
              <a:t>Симметричный полиартрит, напоминающий </a:t>
            </a:r>
            <a:r>
              <a:rPr lang="ru-RU" sz="2200" dirty="0" err="1" smtClean="0">
                <a:latin typeface="+mn-lt"/>
                <a:ea typeface="Times New Roman" pitchFamily="18" charset="0"/>
              </a:rPr>
              <a:t>ревматоидный</a:t>
            </a:r>
            <a:r>
              <a:rPr lang="ru-RU" sz="2200" dirty="0" smtClean="0">
                <a:latin typeface="+mn-lt"/>
                <a:ea typeface="Times New Roman" pitchFamily="18" charset="0"/>
              </a:rPr>
              <a:t>, но часто сопровождается поражением ДМФС пальцев и их дактилитом (одновременное поражение трех суставов одного пальца, «</a:t>
            </a:r>
            <a:r>
              <a:rPr lang="ru-RU" sz="2200" dirty="0" err="1" smtClean="0">
                <a:latin typeface="+mn-lt"/>
                <a:ea typeface="Times New Roman" pitchFamily="18" charset="0"/>
              </a:rPr>
              <a:t>сосискообразная</a:t>
            </a:r>
            <a:r>
              <a:rPr lang="ru-RU" sz="2200" dirty="0" smtClean="0">
                <a:latin typeface="+mn-lt"/>
                <a:ea typeface="Times New Roman" pitchFamily="18" charset="0"/>
              </a:rPr>
              <a:t>» и «</a:t>
            </a:r>
            <a:r>
              <a:rPr lang="ru-RU" sz="2200" dirty="0" err="1" smtClean="0">
                <a:latin typeface="+mn-lt"/>
                <a:ea typeface="Times New Roman" pitchFamily="18" charset="0"/>
              </a:rPr>
              <a:t>редискообразная</a:t>
            </a:r>
            <a:r>
              <a:rPr lang="ru-RU" sz="2200" dirty="0" smtClean="0">
                <a:latin typeface="+mn-lt"/>
                <a:ea typeface="Times New Roman" pitchFamily="18" charset="0"/>
              </a:rPr>
              <a:t>» деформация пальцев);</a:t>
            </a:r>
            <a:endParaRPr lang="ru-RU" sz="2200" dirty="0" smtClean="0">
              <a:latin typeface="+mn-lt"/>
            </a:endParaRPr>
          </a:p>
          <a:p>
            <a:pPr lvl="0" eaLnBrk="0" hangingPunct="0">
              <a:buFontTx/>
              <a:buChar char="•"/>
              <a:tabLst>
                <a:tab pos="508000" algn="l"/>
              </a:tabLst>
            </a:pPr>
            <a:r>
              <a:rPr lang="ru-RU" sz="2200" dirty="0" smtClean="0">
                <a:latin typeface="+mn-lt"/>
                <a:ea typeface="Times New Roman" pitchFamily="18" charset="0"/>
              </a:rPr>
              <a:t>При </a:t>
            </a:r>
            <a:r>
              <a:rPr lang="ru-RU" sz="2200" dirty="0" err="1" smtClean="0">
                <a:latin typeface="+mn-lt"/>
                <a:ea typeface="Times New Roman" pitchFamily="18" charset="0"/>
              </a:rPr>
              <a:t>остеолизе</a:t>
            </a:r>
            <a:r>
              <a:rPr lang="ru-RU" sz="2200" dirty="0" smtClean="0">
                <a:latin typeface="+mn-lt"/>
                <a:ea typeface="Times New Roman" pitchFamily="18" charset="0"/>
              </a:rPr>
              <a:t> концевых фаланг и головок пястных костей  </a:t>
            </a:r>
          </a:p>
          <a:p>
            <a:pPr lvl="0" eaLnBrk="0" hangingPunct="0">
              <a:tabLst>
                <a:tab pos="508000" algn="l"/>
              </a:tabLst>
            </a:pPr>
            <a:r>
              <a:rPr lang="ru-RU" sz="2200" dirty="0" smtClean="0">
                <a:latin typeface="+mn-lt"/>
                <a:ea typeface="Times New Roman" pitchFamily="18" charset="0"/>
              </a:rPr>
              <a:t>   развивается </a:t>
            </a:r>
            <a:r>
              <a:rPr lang="ru-RU" sz="2200" dirty="0" err="1" smtClean="0">
                <a:latin typeface="+mn-lt"/>
                <a:ea typeface="Times New Roman" pitchFamily="18" charset="0"/>
              </a:rPr>
              <a:t>мутилирующий</a:t>
            </a:r>
            <a:r>
              <a:rPr lang="ru-RU" sz="2200" dirty="0" smtClean="0">
                <a:latin typeface="+mn-lt"/>
                <a:ea typeface="Times New Roman" pitchFamily="18" charset="0"/>
              </a:rPr>
              <a:t> артрит с нарушением функции кисти;</a:t>
            </a:r>
            <a:endParaRPr lang="ru-RU" sz="2200" dirty="0" smtClean="0">
              <a:latin typeface="+mn-lt"/>
            </a:endParaRPr>
          </a:p>
          <a:p>
            <a:pPr lvl="0" eaLnBrk="0" hangingPunct="0">
              <a:buFontTx/>
              <a:buChar char="•"/>
              <a:tabLst>
                <a:tab pos="508000" algn="l"/>
              </a:tabLst>
            </a:pPr>
            <a:r>
              <a:rPr lang="ru-RU" sz="2200" dirty="0" smtClean="0">
                <a:latin typeface="+mn-lt"/>
                <a:ea typeface="Times New Roman" pitchFamily="18" charset="0"/>
              </a:rPr>
              <a:t>Спондилит – на поздних стадиях заболевания: изменения локализуются в крестцово-подвздошных сочленениях, связочном аппарате позвоночника;</a:t>
            </a:r>
            <a:endParaRPr lang="ru-RU" sz="2200" dirty="0" smtClean="0">
              <a:latin typeface="+mn-lt"/>
            </a:endParaRPr>
          </a:p>
          <a:p>
            <a:pPr lvl="0" eaLnBrk="0" hangingPunct="0">
              <a:buFontTx/>
              <a:buChar char="•"/>
              <a:tabLst>
                <a:tab pos="508000" algn="l"/>
              </a:tabLst>
            </a:pPr>
            <a:r>
              <a:rPr lang="ru-RU" sz="2200" dirty="0" err="1" smtClean="0">
                <a:latin typeface="+mn-lt"/>
                <a:ea typeface="Times New Roman" pitchFamily="18" charset="0"/>
              </a:rPr>
              <a:t>ахиллодиния</a:t>
            </a:r>
            <a:r>
              <a:rPr lang="ru-RU" sz="2200" dirty="0" smtClean="0">
                <a:latin typeface="+mn-lt"/>
                <a:ea typeface="Times New Roman" pitchFamily="18" charset="0"/>
              </a:rPr>
              <a:t>, </a:t>
            </a:r>
            <a:r>
              <a:rPr lang="ru-RU" sz="2200" dirty="0" err="1" smtClean="0">
                <a:latin typeface="+mn-lt"/>
                <a:ea typeface="Times New Roman" pitchFamily="18" charset="0"/>
              </a:rPr>
              <a:t>энтезиты</a:t>
            </a:r>
            <a:r>
              <a:rPr lang="ru-RU" sz="2200" dirty="0" smtClean="0">
                <a:latin typeface="+mn-lt"/>
                <a:ea typeface="Times New Roman" pitchFamily="18" charset="0"/>
              </a:rPr>
              <a:t>;</a:t>
            </a:r>
            <a:endParaRPr lang="ru-RU" sz="2200" dirty="0" smtClean="0">
              <a:latin typeface="+mn-lt"/>
            </a:endParaRPr>
          </a:p>
          <a:p>
            <a:pPr lvl="0" eaLnBrk="0" hangingPunct="0">
              <a:buFontTx/>
              <a:buChar char="•"/>
              <a:tabLst>
                <a:tab pos="508000" algn="l"/>
              </a:tabLst>
            </a:pPr>
            <a:r>
              <a:rPr lang="ru-RU" sz="2200" dirty="0" smtClean="0">
                <a:latin typeface="+mn-lt"/>
                <a:ea typeface="Times New Roman" pitchFamily="18" charset="0"/>
              </a:rPr>
              <a:t>Поражение ногтей: </a:t>
            </a:r>
            <a:r>
              <a:rPr lang="ru-RU" sz="2200" dirty="0" err="1" smtClean="0">
                <a:latin typeface="+mn-lt"/>
                <a:ea typeface="Times New Roman" pitchFamily="18" charset="0"/>
              </a:rPr>
              <a:t>онихолизис</a:t>
            </a:r>
            <a:r>
              <a:rPr lang="ru-RU" sz="2200" dirty="0" smtClean="0">
                <a:latin typeface="+mn-lt"/>
                <a:ea typeface="Times New Roman" pitchFamily="18" charset="0"/>
              </a:rPr>
              <a:t>, симптом «наперстка», поперечная </a:t>
            </a:r>
            <a:r>
              <a:rPr lang="ru-RU" sz="2200" dirty="0" err="1" smtClean="0">
                <a:latin typeface="+mn-lt"/>
                <a:ea typeface="Times New Roman" pitchFamily="18" charset="0"/>
              </a:rPr>
              <a:t>исчерченность</a:t>
            </a:r>
            <a:r>
              <a:rPr lang="ru-RU" sz="2200" dirty="0" smtClean="0">
                <a:latin typeface="+mn-lt"/>
                <a:ea typeface="Times New Roman" pitchFamily="18" charset="0"/>
              </a:rPr>
              <a:t>;</a:t>
            </a:r>
            <a:endParaRPr lang="ru-RU" sz="2200" dirty="0" smtClean="0">
              <a:latin typeface="+mn-lt"/>
            </a:endParaRPr>
          </a:p>
          <a:p>
            <a:pPr lvl="0" eaLnBrk="0" hangingPunct="0">
              <a:buFontTx/>
              <a:buChar char="•"/>
              <a:tabLst>
                <a:tab pos="508000" algn="l"/>
              </a:tabLst>
            </a:pPr>
            <a:r>
              <a:rPr lang="ru-RU" sz="2200" dirty="0" smtClean="0">
                <a:latin typeface="+mn-lt"/>
                <a:ea typeface="Times New Roman" pitchFamily="18" charset="0"/>
              </a:rPr>
              <a:t>Поражение кожи: </a:t>
            </a:r>
            <a:r>
              <a:rPr lang="ru-RU" sz="2200" dirty="0" err="1" smtClean="0">
                <a:latin typeface="+mn-lt"/>
                <a:ea typeface="Times New Roman" pitchFamily="18" charset="0"/>
              </a:rPr>
              <a:t>ПсА</a:t>
            </a:r>
            <a:r>
              <a:rPr lang="ru-RU" sz="2200" dirty="0" smtClean="0">
                <a:latin typeface="+mn-lt"/>
                <a:ea typeface="Times New Roman" pitchFamily="18" charset="0"/>
              </a:rPr>
              <a:t> чаще возникает у пациентов с выраженными </a:t>
            </a:r>
            <a:r>
              <a:rPr lang="ru-RU" sz="2200" dirty="0" err="1" smtClean="0">
                <a:latin typeface="+mn-lt"/>
                <a:ea typeface="Times New Roman" pitchFamily="18" charset="0"/>
              </a:rPr>
              <a:t>псориатическими</a:t>
            </a:r>
            <a:r>
              <a:rPr lang="ru-RU" sz="2200" dirty="0" smtClean="0">
                <a:latin typeface="+mn-lt"/>
                <a:ea typeface="Times New Roman" pitchFamily="18" charset="0"/>
              </a:rPr>
              <a:t> кожными бляшками, иногда развитие артрита предшествует поражению кожи;</a:t>
            </a:r>
            <a:endParaRPr lang="ru-RU" sz="2200" dirty="0" smtClean="0">
              <a:latin typeface="+mn-lt"/>
            </a:endParaRPr>
          </a:p>
          <a:p>
            <a:pPr lvl="0" eaLnBrk="0" hangingPunct="0">
              <a:buFontTx/>
              <a:buChar char="•"/>
              <a:tabLst>
                <a:tab pos="508000" algn="l"/>
              </a:tabLst>
            </a:pPr>
            <a:r>
              <a:rPr lang="ru-RU" sz="2200" dirty="0" smtClean="0">
                <a:latin typeface="+mn-lt"/>
                <a:ea typeface="Times New Roman" pitchFamily="18" charset="0"/>
              </a:rPr>
              <a:t>поражение глаз: конъюнктивит, </a:t>
            </a:r>
            <a:r>
              <a:rPr lang="ru-RU" sz="2200" dirty="0" err="1" smtClean="0">
                <a:latin typeface="+mn-lt"/>
                <a:ea typeface="Times New Roman" pitchFamily="18" charset="0"/>
              </a:rPr>
              <a:t>увеит</a:t>
            </a:r>
            <a:r>
              <a:rPr lang="ru-RU" sz="2200" dirty="0" smtClean="0">
                <a:latin typeface="+mn-lt"/>
                <a:ea typeface="Times New Roman" pitchFamily="18" charset="0"/>
              </a:rPr>
              <a:t>.</a:t>
            </a:r>
            <a:endParaRPr lang="ru-RU" sz="2200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142852"/>
            <a:ext cx="8858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+mn-lt"/>
              </a:rPr>
              <a:t>Критерии </a:t>
            </a:r>
            <a:r>
              <a:rPr lang="ru-RU" sz="2200" b="1" dirty="0" err="1" smtClean="0">
                <a:latin typeface="+mn-lt"/>
              </a:rPr>
              <a:t>псориатического</a:t>
            </a:r>
            <a:r>
              <a:rPr lang="ru-RU" sz="2200" b="1" dirty="0" smtClean="0">
                <a:latin typeface="+mn-lt"/>
              </a:rPr>
              <a:t> артрита CASPAR, 2006 г.</a:t>
            </a:r>
          </a:p>
          <a:p>
            <a:pPr algn="ctr"/>
            <a:r>
              <a:rPr lang="ru-RU" sz="2200" dirty="0" smtClean="0">
                <a:latin typeface="+mn-lt"/>
              </a:rPr>
              <a:t>(пациенты должны иметь признаки воспалительного заболевания суставов (артрит, спондилит, </a:t>
            </a:r>
            <a:r>
              <a:rPr lang="ru-RU" sz="2200" dirty="0" err="1" smtClean="0">
                <a:latin typeface="+mn-lt"/>
              </a:rPr>
              <a:t>энтезит</a:t>
            </a:r>
            <a:r>
              <a:rPr lang="ru-RU" sz="2200" dirty="0" smtClean="0">
                <a:latin typeface="+mn-lt"/>
              </a:rPr>
              <a:t>) и 3 и более баллов из следующих 5 категорий)</a:t>
            </a:r>
            <a:endParaRPr lang="ru-RU" sz="2200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643051"/>
          <a:ext cx="8643998" cy="4964965"/>
        </p:xfrm>
        <a:graphic>
          <a:graphicData uri="http://schemas.openxmlformats.org/drawingml/2006/table">
            <a:tbl>
              <a:tblPr/>
              <a:tblGrid>
                <a:gridCol w="7181086"/>
                <a:gridCol w="1462912"/>
              </a:tblGrid>
              <a:tr h="1396497">
                <a:tc>
                  <a:txBody>
                    <a:bodyPr/>
                    <a:lstStyle/>
                    <a:p>
                      <a:pPr marL="69850" algn="l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Псориаз:</a:t>
                      </a:r>
                    </a:p>
                    <a:p>
                      <a:pPr marL="342900" lvl="0" indent="-342900" algn="l">
                        <a:lnSpc>
                          <a:spcPts val="1705"/>
                        </a:lnSpc>
                        <a:spcAft>
                          <a:spcPts val="0"/>
                        </a:spcAft>
                        <a:buSzPts val="1400"/>
                        <a:buFont typeface="Symbol"/>
                        <a:buChar char=""/>
                        <a:tabLst>
                          <a:tab pos="319405" algn="l"/>
                          <a:tab pos="320040" algn="l"/>
                        </a:tabLst>
                      </a:pPr>
                      <a:r>
                        <a:rPr lang="ru-RU" sz="2400" dirty="0">
                          <a:latin typeface="+mn-lt"/>
                          <a:ea typeface="Symbol"/>
                          <a:cs typeface="Symbol"/>
                        </a:rPr>
                        <a:t>псориаз в момент</a:t>
                      </a:r>
                      <a:r>
                        <a:rPr lang="ru-RU" sz="2400" spc="-40" dirty="0">
                          <a:latin typeface="+mn-lt"/>
                          <a:ea typeface="Symbol"/>
                          <a:cs typeface="Symbol"/>
                        </a:rPr>
                        <a:t> </a:t>
                      </a:r>
                      <a:r>
                        <a:rPr lang="ru-RU" sz="2400" dirty="0">
                          <a:latin typeface="+mn-lt"/>
                          <a:ea typeface="Symbol"/>
                          <a:cs typeface="Symbol"/>
                        </a:rPr>
                        <a:t>осмотра</a:t>
                      </a:r>
                      <a:r>
                        <a:rPr lang="ru-RU" sz="2400" dirty="0" smtClean="0">
                          <a:latin typeface="+mn-lt"/>
                          <a:ea typeface="Symbol"/>
                          <a:cs typeface="Symbol"/>
                        </a:rPr>
                        <a:t>;</a:t>
                      </a:r>
                      <a:endParaRPr lang="ru-RU" sz="2400" dirty="0">
                        <a:latin typeface="+mn-lt"/>
                        <a:ea typeface="Symbol"/>
                        <a:cs typeface="Symbol"/>
                      </a:endParaRPr>
                    </a:p>
                    <a:p>
                      <a:pPr marL="342900" lvl="0" indent="-342900" algn="l">
                        <a:lnSpc>
                          <a:spcPts val="1710"/>
                        </a:lnSpc>
                        <a:spcAft>
                          <a:spcPts val="0"/>
                        </a:spcAft>
                        <a:buSzPts val="1400"/>
                        <a:buFont typeface="Symbol"/>
                        <a:buChar char=""/>
                        <a:tabLst>
                          <a:tab pos="319405" algn="l"/>
                          <a:tab pos="320040" algn="l"/>
                        </a:tabLst>
                      </a:pPr>
                      <a:r>
                        <a:rPr lang="ru-RU" sz="2400" dirty="0">
                          <a:latin typeface="+mn-lt"/>
                          <a:ea typeface="Symbol"/>
                          <a:cs typeface="Symbol"/>
                        </a:rPr>
                        <a:t>псориаз в</a:t>
                      </a:r>
                      <a:r>
                        <a:rPr lang="ru-RU" sz="2400" spc="-20" dirty="0">
                          <a:latin typeface="+mn-lt"/>
                          <a:ea typeface="Symbol"/>
                          <a:cs typeface="Symbol"/>
                        </a:rPr>
                        <a:t> </a:t>
                      </a:r>
                      <a:r>
                        <a:rPr lang="ru-RU" sz="2400" dirty="0">
                          <a:latin typeface="+mn-lt"/>
                          <a:ea typeface="Symbol"/>
                          <a:cs typeface="Symbol"/>
                        </a:rPr>
                        <a:t>анамнезе</a:t>
                      </a:r>
                      <a:r>
                        <a:rPr lang="ru-RU" sz="2400" dirty="0" smtClean="0">
                          <a:latin typeface="+mn-lt"/>
                          <a:ea typeface="Symbol"/>
                          <a:cs typeface="Symbol"/>
                        </a:rPr>
                        <a:t>;</a:t>
                      </a:r>
                      <a:endParaRPr lang="ru-RU" sz="2400" dirty="0">
                        <a:latin typeface="+mn-lt"/>
                        <a:ea typeface="Symbol"/>
                        <a:cs typeface="Symbol"/>
                      </a:endParaRPr>
                    </a:p>
                    <a:p>
                      <a:pPr marL="342900" lvl="0" indent="-342900" algn="l">
                        <a:lnSpc>
                          <a:spcPts val="1645"/>
                        </a:lnSpc>
                        <a:spcAft>
                          <a:spcPts val="0"/>
                        </a:spcAft>
                        <a:buSzPts val="1400"/>
                        <a:buFont typeface="Symbol"/>
                        <a:buChar char=""/>
                        <a:tabLst>
                          <a:tab pos="319405" algn="l"/>
                          <a:tab pos="320040" algn="l"/>
                        </a:tabLst>
                      </a:pPr>
                      <a:r>
                        <a:rPr lang="ru-RU" sz="2400" dirty="0">
                          <a:latin typeface="+mn-lt"/>
                          <a:ea typeface="Symbol"/>
                          <a:cs typeface="Symbol"/>
                        </a:rPr>
                        <a:t>семейный анамнез</a:t>
                      </a:r>
                      <a:r>
                        <a:rPr lang="ru-RU" sz="2400" spc="-15" dirty="0">
                          <a:latin typeface="+mn-lt"/>
                          <a:ea typeface="Symbol"/>
                          <a:cs typeface="Symbol"/>
                        </a:rPr>
                        <a:t> </a:t>
                      </a:r>
                      <a:r>
                        <a:rPr lang="ru-RU" sz="2400" dirty="0">
                          <a:latin typeface="+mn-lt"/>
                          <a:ea typeface="Symbol"/>
                          <a:cs typeface="Symbol"/>
                        </a:rPr>
                        <a:t>псориаза.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9560" marR="281940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Баллы </a:t>
                      </a: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     </a:t>
                      </a:r>
                    </a:p>
                    <a:p>
                      <a:pPr marL="289560" marR="281940" algn="l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     2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6985" algn="l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6985" algn="l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       </a:t>
                      </a: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6985" algn="l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         1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942">
                <a:tc>
                  <a:txBody>
                    <a:bodyPr/>
                    <a:lstStyle/>
                    <a:p>
                      <a:pPr marL="69850" algn="l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+mn-lt"/>
                          <a:ea typeface="Times New Roman"/>
                          <a:cs typeface="Times New Roman"/>
                        </a:rPr>
                        <a:t>Псориатическая</a:t>
                      </a: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 дистрофия ногтей:</a:t>
                      </a:r>
                    </a:p>
                    <a:p>
                      <a:pPr marL="342900" lvl="0" indent="-342900" algn="l">
                        <a:lnSpc>
                          <a:spcPts val="1640"/>
                        </a:lnSpc>
                        <a:spcAft>
                          <a:spcPts val="0"/>
                        </a:spcAft>
                        <a:buSzPts val="1400"/>
                        <a:buFont typeface="Symbol"/>
                        <a:buChar char=""/>
                        <a:tabLst>
                          <a:tab pos="289560" algn="l"/>
                        </a:tabLst>
                      </a:pPr>
                      <a:r>
                        <a:rPr lang="ru-RU" sz="2400" dirty="0">
                          <a:latin typeface="+mn-lt"/>
                          <a:ea typeface="Symbol"/>
                          <a:cs typeface="Symbol"/>
                        </a:rPr>
                        <a:t>точечные вдавления, </a:t>
                      </a:r>
                      <a:r>
                        <a:rPr lang="ru-RU" sz="2400" dirty="0" err="1">
                          <a:latin typeface="+mn-lt"/>
                          <a:ea typeface="Symbol"/>
                          <a:cs typeface="Symbol"/>
                        </a:rPr>
                        <a:t>онихолизис</a:t>
                      </a:r>
                      <a:r>
                        <a:rPr lang="ru-RU" sz="2400" dirty="0">
                          <a:latin typeface="+mn-lt"/>
                          <a:ea typeface="Symbol"/>
                          <a:cs typeface="Symbol"/>
                        </a:rPr>
                        <a:t>,</a:t>
                      </a:r>
                      <a:r>
                        <a:rPr lang="ru-RU" sz="2400" spc="-20" dirty="0">
                          <a:latin typeface="+mn-lt"/>
                          <a:ea typeface="Symbol"/>
                          <a:cs typeface="Symbol"/>
                        </a:rPr>
                        <a:t> </a:t>
                      </a:r>
                      <a:r>
                        <a:rPr lang="ru-RU" sz="2400" dirty="0">
                          <a:latin typeface="+mn-lt"/>
                          <a:ea typeface="Symbol"/>
                          <a:cs typeface="Symbol"/>
                        </a:rPr>
                        <a:t>гиперкератоз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4505" algn="l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  1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267">
                <a:tc>
                  <a:txBody>
                    <a:bodyPr/>
                    <a:lstStyle/>
                    <a:p>
                      <a:pPr marL="69850" algn="l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Отрицательный РФ (кроме латекс теста)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4505" algn="l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  1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1579">
                <a:tc>
                  <a:txBody>
                    <a:bodyPr/>
                    <a:lstStyle/>
                    <a:p>
                      <a:pPr marL="69850" algn="l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Дактилит:</a:t>
                      </a:r>
                    </a:p>
                    <a:p>
                      <a:pPr marL="342900" lvl="0" indent="-342900" algn="l">
                        <a:lnSpc>
                          <a:spcPts val="1705"/>
                        </a:lnSpc>
                        <a:spcAft>
                          <a:spcPts val="0"/>
                        </a:spcAft>
                        <a:buSzPts val="1400"/>
                        <a:buFont typeface="Symbol"/>
                        <a:buChar char=""/>
                        <a:tabLst>
                          <a:tab pos="339090" algn="l"/>
                          <a:tab pos="339725" algn="l"/>
                        </a:tabLst>
                      </a:pPr>
                      <a:r>
                        <a:rPr lang="ru-RU" sz="2400" dirty="0">
                          <a:latin typeface="+mn-lt"/>
                          <a:ea typeface="Symbol"/>
                          <a:cs typeface="Symbol"/>
                        </a:rPr>
                        <a:t>припухлость всего пальца в момент</a:t>
                      </a:r>
                      <a:r>
                        <a:rPr lang="ru-RU" sz="2400" spc="-15" dirty="0">
                          <a:latin typeface="+mn-lt"/>
                          <a:ea typeface="Symbol"/>
                          <a:cs typeface="Symbol"/>
                        </a:rPr>
                        <a:t> </a:t>
                      </a:r>
                      <a:r>
                        <a:rPr lang="ru-RU" sz="2400" dirty="0">
                          <a:latin typeface="+mn-lt"/>
                          <a:ea typeface="Symbol"/>
                          <a:cs typeface="Symbol"/>
                        </a:rPr>
                        <a:t>осмотра;</a:t>
                      </a:r>
                    </a:p>
                    <a:p>
                      <a:pPr marL="342900" lvl="0" indent="-342900" algn="l">
                        <a:lnSpc>
                          <a:spcPts val="1650"/>
                        </a:lnSpc>
                        <a:spcAft>
                          <a:spcPts val="0"/>
                        </a:spcAft>
                        <a:buSzPts val="1400"/>
                        <a:buFont typeface="Symbol"/>
                        <a:buChar char=""/>
                        <a:tabLst>
                          <a:tab pos="339090" algn="l"/>
                          <a:tab pos="339725" algn="l"/>
                        </a:tabLst>
                      </a:pPr>
                      <a:r>
                        <a:rPr lang="ru-RU" sz="2400" dirty="0">
                          <a:latin typeface="+mn-lt"/>
                          <a:ea typeface="Symbol"/>
                          <a:cs typeface="Symbol"/>
                        </a:rPr>
                        <a:t>дактилит в</a:t>
                      </a:r>
                      <a:r>
                        <a:rPr lang="ru-RU" sz="2400" spc="-20" dirty="0">
                          <a:latin typeface="+mn-lt"/>
                          <a:ea typeface="Symbol"/>
                          <a:cs typeface="Symbol"/>
                        </a:rPr>
                        <a:t> </a:t>
                      </a:r>
                      <a:r>
                        <a:rPr lang="ru-RU" sz="2400" dirty="0">
                          <a:latin typeface="+mn-lt"/>
                          <a:ea typeface="Symbol"/>
                          <a:cs typeface="Symbol"/>
                        </a:rPr>
                        <a:t>анамнезе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6985" algn="l">
                        <a:lnSpc>
                          <a:spcPts val="161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         1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6985" algn="l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         1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497">
                <a:tc>
                  <a:txBody>
                    <a:bodyPr/>
                    <a:lstStyle/>
                    <a:p>
                      <a:pPr marL="69850" marR="60960" algn="l">
                        <a:spcAft>
                          <a:spcPts val="0"/>
                        </a:spcAft>
                        <a:tabLst>
                          <a:tab pos="2000885" algn="l"/>
                          <a:tab pos="3096895" algn="l"/>
                          <a:tab pos="4514850" algn="l"/>
                        </a:tabLst>
                      </a:pP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Рентгенологические</a:t>
                      </a:r>
                      <a:r>
                        <a:rPr lang="ru-RU" sz="24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признаки</a:t>
                      </a:r>
                      <a:r>
                        <a:rPr lang="ru-RU" sz="24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внесуставной</a:t>
                      </a:r>
                      <a:r>
                        <a:rPr lang="ru-RU" sz="24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spc="-5" dirty="0" smtClean="0">
                          <a:latin typeface="+mn-lt"/>
                          <a:ea typeface="Times New Roman"/>
                          <a:cs typeface="Times New Roman"/>
                        </a:rPr>
                        <a:t>костной </a:t>
                      </a: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пролиферации</a:t>
                      </a:r>
                      <a:r>
                        <a:rPr lang="ru-RU" sz="2400" spc="16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по</a:t>
                      </a:r>
                      <a:r>
                        <a:rPr lang="ru-RU" sz="2400" spc="17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типу</a:t>
                      </a:r>
                      <a:r>
                        <a:rPr lang="ru-RU" sz="2400" spc="16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краевых</a:t>
                      </a:r>
                      <a:r>
                        <a:rPr lang="ru-RU" sz="2400" spc="175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разрастаний</a:t>
                      </a:r>
                      <a:r>
                        <a:rPr lang="ru-RU" sz="2400" spc="18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(кроме</a:t>
                      </a:r>
                      <a:r>
                        <a:rPr lang="ru-RU" sz="2400" spc="16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остеофитов</a:t>
                      </a: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) на рентгенограммах </a:t>
                      </a: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кистей и</a:t>
                      </a:r>
                      <a:r>
                        <a:rPr lang="ru-RU" sz="2400" spc="-1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стоп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84505" algn="l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  1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285728"/>
            <a:ext cx="55183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Лабораторные исследования 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5105" name="Rectangle 1"/>
          <p:cNvSpPr>
            <a:spLocks noChangeArrowheads="1"/>
          </p:cNvSpPr>
          <p:nvPr/>
        </p:nvSpPr>
        <p:spPr bwMode="auto">
          <a:xfrm>
            <a:off x="214282" y="1142984"/>
            <a:ext cx="871543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080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ОАК - показатели обычно остаются нормальными. Может наблюдаться увеличение СОЭ, гипохромная анемия, связанная с хроническим воспалением, скрытым желудочным кровотечением или приемом некоторых лекарственных средств.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080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ОАМ (в пределах нормы)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080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Биохимические исследования крови (изменения показателей неспецифичны,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080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Иммунологические исследования: СРБ, РФ, АЦЦП, HLA-B27 (в некоторых случаях повышается СРБ, редко – РФ, АЦЦП отрицательный)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142852"/>
            <a:ext cx="5485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Инструментальные исследования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6129" name="Rectangle 1"/>
          <p:cNvSpPr>
            <a:spLocks noChangeArrowheads="1"/>
          </p:cNvSpPr>
          <p:nvPr/>
        </p:nvSpPr>
        <p:spPr bwMode="auto">
          <a:xfrm>
            <a:off x="214282" y="928670"/>
            <a:ext cx="871543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080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рентгенография костей таза и тазобедренных суставов с захватом крестцово-подвздошных сочленений (асимметричный двусторонний или односторонний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сакроилиит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паравертебральные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и краевые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синдесмофиты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080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рентгенография суставов (при моно-,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олигоартрите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) - характерно сужение суставной щели, костная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ремодуляция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(резорбция концевых фаланг, крупные эксцентрические эрозии,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остеолиз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– деформация по типу «карандаш в стакане», пролиферации ,периоститы, костные анкилозы);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080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КТ или МРТ–суставов и крестцово-подвздошных сочленении (для ранней диагностики спондилита).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5286388"/>
            <a:ext cx="87154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+mn-lt"/>
              </a:rPr>
              <a:t>Псориатическая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артропатия</a:t>
            </a:r>
            <a:r>
              <a:rPr lang="ru-RU" dirty="0" smtClean="0">
                <a:latin typeface="+mn-lt"/>
              </a:rPr>
              <a:t>. Обзорная рентгенография кистей в прямой проекции. Асимметричный эрозивный полиартрит. Деформация 3-го левого дистального </a:t>
            </a:r>
            <a:r>
              <a:rPr lang="ru-RU" dirty="0" err="1" smtClean="0">
                <a:latin typeface="+mn-lt"/>
              </a:rPr>
              <a:t>межфалангового</a:t>
            </a:r>
            <a:r>
              <a:rPr lang="ru-RU" dirty="0" smtClean="0">
                <a:latin typeface="+mn-lt"/>
              </a:rPr>
              <a:t> сустава по типу «карандаш в стакане». Костный анкилоз 5-го правого проксимального </a:t>
            </a:r>
            <a:r>
              <a:rPr lang="ru-RU" dirty="0" err="1" smtClean="0">
                <a:latin typeface="+mn-lt"/>
              </a:rPr>
              <a:t>межфалангового</a:t>
            </a:r>
            <a:r>
              <a:rPr lang="ru-RU" dirty="0" smtClean="0">
                <a:latin typeface="+mn-lt"/>
              </a:rPr>
              <a:t> сустава и суставов правого запястья. </a:t>
            </a:r>
            <a:r>
              <a:rPr lang="ru-RU" dirty="0" err="1" smtClean="0">
                <a:latin typeface="+mn-lt"/>
              </a:rPr>
              <a:t>Остеолиз</a:t>
            </a:r>
            <a:r>
              <a:rPr lang="ru-RU" dirty="0" smtClean="0">
                <a:latin typeface="+mn-lt"/>
              </a:rPr>
              <a:t> 1-го левого пястно-фалангового и 3-го правого проксимального </a:t>
            </a:r>
            <a:r>
              <a:rPr lang="ru-RU" dirty="0" err="1" smtClean="0">
                <a:latin typeface="+mn-lt"/>
              </a:rPr>
              <a:t>межфалангового</a:t>
            </a:r>
            <a:r>
              <a:rPr lang="ru-RU" dirty="0" smtClean="0">
                <a:latin typeface="+mn-lt"/>
              </a:rPr>
              <a:t> суставов.</a:t>
            </a:r>
            <a:endParaRPr lang="ru-RU" dirty="0">
              <a:latin typeface="+mn-lt"/>
            </a:endParaRPr>
          </a:p>
        </p:txBody>
      </p:sp>
      <p:pic>
        <p:nvPicPr>
          <p:cNvPr id="182274" name="Picture 2" descr="ÐÐ°ÑÑÐ¸Ð½ÐºÐ¸ Ð¿Ð¾ Ð·Ð°Ð¿ÑÐ¾ÑÑ Ð ÐµÐ½ÑÐ³ÐµÐ½Ð¾Ð³ÑÐ°Ð¼Ð¼Ð° ÐºÐ¸ÑÑÐµÐ¹ Ð¿Ð°ÑÐ¸ÐµÐ½ÑÐ° Ñ Ð¿ÑÐ¾ÑÐ¸Ð°ÑÐ¸ÑÐµÑÐºÐ¸Ð¼ Ð°ÑÑÑÐ¸ÑÐ¾Ð¼ ( Ð¿ÑÐ¸Ð·Ð½Ð°ÐºÐ¸ Ð´ÐµÑÑÑÑÐºÑÐ¸Ð²Ð½Ð¾Ð³Ð¾ Ð°ÑÑÑÐ¸ÑÐ° Ñ Ð´ÐµÑÐ¾ÑÐ¼Ð°ÑÐ¸ÐµÐ¹ Ð¿Ð¾ ÑÐ¸Ð¿Ñ Â«ÐºÐ°ÑÐ°Ð½Ð´Ð°Ñ Ð² ÑÑÐ°ÐºÐ°Ð½ÐµÂ»."/>
          <p:cNvPicPr>
            <a:picLocks noChangeAspect="1" noChangeArrowheads="1"/>
          </p:cNvPicPr>
          <p:nvPr/>
        </p:nvPicPr>
        <p:blipFill>
          <a:blip r:embed="rId2" cstate="print"/>
          <a:srcRect b="11825"/>
          <a:stretch>
            <a:fillRect/>
          </a:stretch>
        </p:blipFill>
        <p:spPr bwMode="auto">
          <a:xfrm>
            <a:off x="2071670" y="142852"/>
            <a:ext cx="5453054" cy="4966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14290"/>
            <a:ext cx="5528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Немедикаментозное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лечение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ПсА</a:t>
            </a:r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182231"/>
            <a:ext cx="85011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Tx/>
              <a:buChar char="•"/>
              <a:tabLst>
                <a:tab pos="508000" algn="l"/>
                <a:tab pos="2432050" algn="l"/>
                <a:tab pos="3276600" algn="l"/>
                <a:tab pos="3559175" algn="l"/>
                <a:tab pos="5072063" algn="l"/>
                <a:tab pos="6607175" algn="l"/>
              </a:tabLst>
            </a:pPr>
            <a:r>
              <a:rPr lang="ru-RU" sz="2800" dirty="0" smtClean="0">
                <a:latin typeface="+mn-lt"/>
                <a:ea typeface="Times New Roman" pitchFamily="18" charset="0"/>
              </a:rPr>
              <a:t>избегать факторов, которые потенциально могут провоцировать обострение болезни (</a:t>
            </a:r>
            <a:r>
              <a:rPr lang="ru-RU" sz="2800" dirty="0" err="1" smtClean="0">
                <a:latin typeface="+mn-lt"/>
                <a:ea typeface="Times New Roman" pitchFamily="18" charset="0"/>
              </a:rPr>
              <a:t>интеркуррентные</a:t>
            </a:r>
            <a:r>
              <a:rPr lang="ru-RU" sz="2800" dirty="0" smtClean="0">
                <a:latin typeface="+mn-lt"/>
                <a:ea typeface="Times New Roman" pitchFamily="18" charset="0"/>
              </a:rPr>
              <a:t> инфекции, стресс, курение и </a:t>
            </a:r>
            <a:r>
              <a:rPr lang="ru-RU" sz="2800" dirty="0" err="1" smtClean="0">
                <a:latin typeface="+mn-lt"/>
                <a:ea typeface="Times New Roman" pitchFamily="18" charset="0"/>
              </a:rPr>
              <a:t>приѐм </a:t>
            </a:r>
            <a:r>
              <a:rPr lang="ru-RU" sz="2800" dirty="0" smtClean="0">
                <a:latin typeface="+mn-lt"/>
                <a:ea typeface="Times New Roman" pitchFamily="18" charset="0"/>
              </a:rPr>
              <a:t>алкоголя);</a:t>
            </a:r>
          </a:p>
          <a:p>
            <a:pPr lvl="0" algn="just" eaLnBrk="0" hangingPunct="0">
              <a:buFontTx/>
              <a:buChar char="•"/>
              <a:tabLst>
                <a:tab pos="508000" algn="l"/>
                <a:tab pos="2432050" algn="l"/>
                <a:tab pos="3276600" algn="l"/>
                <a:tab pos="3559175" algn="l"/>
                <a:tab pos="5072063" algn="l"/>
                <a:tab pos="6607175" algn="l"/>
              </a:tabLst>
            </a:pPr>
            <a:r>
              <a:rPr lang="ru-RU" sz="2800" dirty="0" smtClean="0">
                <a:latin typeface="+mn-lt"/>
                <a:ea typeface="Times New Roman" pitchFamily="18" charset="0"/>
              </a:rPr>
              <a:t>лечебная физкультура;</a:t>
            </a:r>
            <a:endParaRPr lang="ru-RU" sz="2800" dirty="0" smtClean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buFontTx/>
              <a:buChar char="•"/>
              <a:tabLst>
                <a:tab pos="508000" algn="l"/>
                <a:tab pos="2432050" algn="l"/>
                <a:tab pos="3276600" algn="l"/>
                <a:tab pos="3559175" algn="l"/>
                <a:tab pos="5072063" algn="l"/>
                <a:tab pos="6607175" algn="l"/>
              </a:tabLst>
            </a:pPr>
            <a:r>
              <a:rPr lang="ru-RU" sz="2800" dirty="0" smtClean="0">
                <a:latin typeface="+mn-lt"/>
                <a:ea typeface="Times New Roman" pitchFamily="18" charset="0"/>
              </a:rPr>
              <a:t>физиотерапия (тепловые или </a:t>
            </a:r>
            <a:r>
              <a:rPr lang="ru-RU" sz="2800" dirty="0" err="1" smtClean="0">
                <a:latin typeface="+mn-lt"/>
                <a:ea typeface="Times New Roman" pitchFamily="18" charset="0"/>
              </a:rPr>
              <a:t>холодовые</a:t>
            </a:r>
            <a:r>
              <a:rPr lang="ru-RU" sz="2800" dirty="0" smtClean="0">
                <a:latin typeface="+mn-lt"/>
                <a:ea typeface="Times New Roman" pitchFamily="18" charset="0"/>
              </a:rPr>
              <a:t> процедуры, ультразвук, </a:t>
            </a:r>
            <a:r>
              <a:rPr lang="ru-RU" sz="2800" dirty="0" err="1" smtClean="0">
                <a:latin typeface="+mn-lt"/>
                <a:ea typeface="Times New Roman" pitchFamily="18" charset="0"/>
              </a:rPr>
              <a:t>лазеро</a:t>
            </a:r>
            <a:r>
              <a:rPr lang="ru-RU" sz="2800" dirty="0" smtClean="0">
                <a:latin typeface="+mn-lt"/>
                <a:ea typeface="Times New Roman" pitchFamily="18" charset="0"/>
              </a:rPr>
              <a:t> - терапия, криотерапия, иглорефлексотерапия);</a:t>
            </a:r>
            <a:endParaRPr lang="ru-RU" sz="2800" dirty="0" smtClean="0">
              <a:latin typeface="+mn-lt"/>
            </a:endParaRPr>
          </a:p>
          <a:p>
            <a:pPr lvl="0" algn="just" eaLnBrk="0" hangingPunct="0">
              <a:buFontTx/>
              <a:buChar char="•"/>
              <a:tabLst>
                <a:tab pos="508000" algn="l"/>
                <a:tab pos="2432050" algn="l"/>
                <a:tab pos="3276600" algn="l"/>
                <a:tab pos="3559175" algn="l"/>
                <a:tab pos="5072063" algn="l"/>
                <a:tab pos="6607175" algn="l"/>
              </a:tabLst>
            </a:pPr>
            <a:r>
              <a:rPr lang="ru-RU" sz="2800" dirty="0" smtClean="0">
                <a:latin typeface="+mn-lt"/>
                <a:ea typeface="Times New Roman" pitchFamily="18" charset="0"/>
              </a:rPr>
              <a:t>санаторно-курортное	лечение	с использованием сероводородных и радоновых ванн.</a:t>
            </a:r>
            <a:endParaRPr lang="ru-RU" sz="2800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5000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Алгоритм терапии ПсА</a:t>
            </a:r>
          </a:p>
        </p:txBody>
      </p:sp>
      <p:sp>
        <p:nvSpPr>
          <p:cNvPr id="89091" name="Содержимое 2"/>
          <p:cNvSpPr>
            <a:spLocks noGrp="1"/>
          </p:cNvSpPr>
          <p:nvPr>
            <p:ph idx="1"/>
          </p:nvPr>
        </p:nvSpPr>
        <p:spPr>
          <a:xfrm>
            <a:off x="285750" y="928688"/>
            <a:ext cx="8572500" cy="5643562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Периферический артрит- НПВП, ВСГК,БПВП: МТ, </a:t>
            </a:r>
            <a:r>
              <a:rPr lang="ru-RU" sz="2400" b="1" dirty="0" err="1" smtClean="0"/>
              <a:t>ЦсА</a:t>
            </a:r>
            <a:r>
              <a:rPr lang="ru-RU" sz="2400" b="1" dirty="0" smtClean="0"/>
              <a:t>, СФС,ЛФ – при отсутствии эффекта и прогрессировании артрита –</a:t>
            </a:r>
            <a:r>
              <a:rPr lang="ru-RU" sz="2400" b="1" dirty="0" err="1" smtClean="0"/>
              <a:t>анти-ФНО</a:t>
            </a:r>
            <a:r>
              <a:rPr lang="el-GR" sz="2400" b="1" dirty="0" smtClean="0"/>
              <a:t>α</a:t>
            </a:r>
            <a:r>
              <a:rPr lang="ru-RU" sz="2400" b="1" dirty="0" smtClean="0"/>
              <a:t>-терапия.</a:t>
            </a:r>
          </a:p>
          <a:p>
            <a:pPr eaLnBrk="1" hangingPunct="1"/>
            <a:r>
              <a:rPr lang="ru-RU" sz="2400" b="1" dirty="0" smtClean="0"/>
              <a:t>Псориаз кожи и ногтей – </a:t>
            </a:r>
            <a:r>
              <a:rPr lang="ru-RU" sz="2400" b="1" dirty="0" err="1" smtClean="0"/>
              <a:t>стероидные</a:t>
            </a:r>
            <a:r>
              <a:rPr lang="ru-RU" sz="2400" b="1" dirty="0" smtClean="0"/>
              <a:t> мази,  фототерапия, системное применение МТ, </a:t>
            </a:r>
            <a:r>
              <a:rPr lang="ru-RU" sz="2400" b="1" dirty="0" err="1" smtClean="0"/>
              <a:t>ЦсА</a:t>
            </a:r>
            <a:r>
              <a:rPr lang="ru-RU" sz="2400" b="1" dirty="0" smtClean="0"/>
              <a:t>, ЛФ, при отсутствии эффекта –</a:t>
            </a:r>
            <a:r>
              <a:rPr lang="ru-RU" sz="2400" b="1" dirty="0" err="1" smtClean="0"/>
              <a:t>анти-ФНО-терапия</a:t>
            </a:r>
            <a:r>
              <a:rPr lang="ru-RU" sz="2400" b="1" dirty="0" smtClean="0"/>
              <a:t>.</a:t>
            </a:r>
          </a:p>
          <a:p>
            <a:pPr eaLnBrk="1" hangingPunct="1"/>
            <a:r>
              <a:rPr lang="ru-RU" sz="2400" b="1" dirty="0" err="1" smtClean="0"/>
              <a:t>Псориатический</a:t>
            </a:r>
            <a:r>
              <a:rPr lang="ru-RU" sz="2400" b="1" dirty="0" smtClean="0"/>
              <a:t> спондилоартрит –НПВП, физиотерапия, при отсутствии эффекта – </a:t>
            </a:r>
            <a:r>
              <a:rPr lang="ru-RU" sz="2400" b="1" dirty="0" err="1" smtClean="0"/>
              <a:t>анти-ФНО-терапия</a:t>
            </a:r>
            <a:r>
              <a:rPr lang="ru-RU" sz="2400" b="1" dirty="0" smtClean="0"/>
              <a:t>.</a:t>
            </a:r>
          </a:p>
          <a:p>
            <a:pPr eaLnBrk="1" hangingPunct="1"/>
            <a:r>
              <a:rPr lang="ru-RU" sz="2400" b="1" dirty="0" smtClean="0"/>
              <a:t>Дактилит –НПВП, ВСГК, при отсутствии эффекта – </a:t>
            </a:r>
            <a:r>
              <a:rPr lang="ru-RU" sz="2400" b="1" dirty="0" err="1" smtClean="0"/>
              <a:t>анти-ФНО-терапия</a:t>
            </a:r>
            <a:r>
              <a:rPr lang="ru-RU" sz="2400" b="1" dirty="0" smtClean="0"/>
              <a:t>.</a:t>
            </a:r>
          </a:p>
          <a:p>
            <a:pPr eaLnBrk="1" hangingPunct="1"/>
            <a:r>
              <a:rPr lang="ru-RU" sz="2400" b="1" dirty="0" err="1" smtClean="0"/>
              <a:t>Энтезит</a:t>
            </a:r>
            <a:r>
              <a:rPr lang="ru-RU" sz="2400" b="1" dirty="0" smtClean="0"/>
              <a:t> –НПВП, ВСГК, при отсутствии эффекта – </a:t>
            </a:r>
            <a:r>
              <a:rPr lang="ru-RU" sz="2400" b="1" dirty="0" err="1" smtClean="0"/>
              <a:t>анти-ФНО-терапия</a:t>
            </a:r>
            <a:r>
              <a:rPr lang="ru-RU" sz="24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642918"/>
          <a:ext cx="8643999" cy="6064463"/>
        </p:xfrm>
        <a:graphic>
          <a:graphicData uri="http://schemas.openxmlformats.org/drawingml/2006/table">
            <a:tbl>
              <a:tblPr/>
              <a:tblGrid>
                <a:gridCol w="1714512"/>
                <a:gridCol w="357191"/>
                <a:gridCol w="2000264"/>
                <a:gridCol w="1071570"/>
                <a:gridCol w="973235"/>
                <a:gridCol w="169773"/>
                <a:gridCol w="1159063"/>
                <a:gridCol w="126821"/>
                <a:gridCol w="1071570"/>
              </a:tblGrid>
              <a:tr h="1285884">
                <a:tc gridSpan="2">
                  <a:txBody>
                    <a:bodyPr/>
                    <a:lstStyle/>
                    <a:p>
                      <a:pPr marL="150495" marR="14478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Лекарственное средство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88265" marR="82550" indent="127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(международное непатентованное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149860" marR="144780" algn="ctr">
                        <a:lnSpc>
                          <a:spcPts val="116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название)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8790" marR="52070" indent="-410845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Фармакологические группы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49530" indent="64135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Способ введения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7330" marR="89535" indent="-117475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Разовая доза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9695" marR="91440" indent="-635" algn="ctr"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99695" marR="91440" indent="-635"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  <a:cs typeface="Times New Roman"/>
                        </a:rPr>
                        <a:t>Кратность применени я</a:t>
                      </a:r>
                      <a:endParaRPr lang="ru-RU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2390" marR="60325" indent="25400" algn="just">
                        <a:spcAft>
                          <a:spcPts val="0"/>
                        </a:spcAft>
                      </a:pPr>
                      <a:endParaRPr lang="ru-RU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marR="60325" indent="25400"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n-lt"/>
                          <a:ea typeface="Times New Roman"/>
                          <a:cs typeface="Times New Roman"/>
                        </a:rPr>
                        <a:t>Длительн ость курса лечения</a:t>
                      </a:r>
                      <a:endParaRPr lang="ru-RU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 gridSpan="9">
                  <a:txBody>
                    <a:bodyPr/>
                    <a:lstStyle/>
                    <a:p>
                      <a:pPr marL="2152015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Глюкокортикостероидная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терапия:</a:t>
                      </a:r>
                      <a:endParaRPr lang="ru-RU" sz="24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0171"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+mn-lt"/>
                          <a:ea typeface="Times New Roman"/>
                          <a:cs typeface="Times New Roman"/>
                        </a:rPr>
                        <a:t>преднизолон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8580" marR="102235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Синтетический </a:t>
                      </a:r>
                      <a:r>
                        <a:rPr lang="ru-RU" sz="1800" dirty="0" err="1">
                          <a:latin typeface="+mn-lt"/>
                          <a:ea typeface="Times New Roman"/>
                          <a:cs typeface="Times New Roman"/>
                        </a:rPr>
                        <a:t>глюкокортикостерои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68580" marR="13398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+mn-lt"/>
                          <a:ea typeface="Times New Roman"/>
                          <a:cs typeface="Times New Roman"/>
                        </a:rPr>
                        <a:t>дный</a:t>
                      </a: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 гормональный препарат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внутрь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5 мг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8580" marR="30226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1-2 раз в сутки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0485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1,5-2</a:t>
                      </a:r>
                    </a:p>
                    <a:p>
                      <a:pPr marL="70485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месяца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4946">
                <a:tc>
                  <a:txBody>
                    <a:bodyPr/>
                    <a:lstStyle/>
                    <a:p>
                      <a:pPr marL="68580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+mn-lt"/>
                          <a:ea typeface="Times New Roman"/>
                          <a:cs typeface="Times New Roman"/>
                        </a:rPr>
                        <a:t>метилпреднизолон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8580" marR="102235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Синтетический </a:t>
                      </a:r>
                      <a:r>
                        <a:rPr lang="ru-RU" sz="1800" dirty="0" err="1">
                          <a:latin typeface="+mn-lt"/>
                          <a:ea typeface="Times New Roman"/>
                          <a:cs typeface="Times New Roman"/>
                        </a:rPr>
                        <a:t>глюкокортикостерои</a:t>
                      </a: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+mn-lt"/>
                          <a:ea typeface="Times New Roman"/>
                          <a:cs typeface="Times New Roman"/>
                        </a:rPr>
                        <a:t>дный</a:t>
                      </a: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 гормональный</a:t>
                      </a:r>
                    </a:p>
                    <a:p>
                      <a:pPr marL="6858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препарат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внутрь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4 мг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8580" marR="24003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1-2 раза в сутки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0485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1,5-2</a:t>
                      </a:r>
                    </a:p>
                    <a:p>
                      <a:pPr marL="7048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месяца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066">
                <a:tc gridSpan="9">
                  <a:txBody>
                    <a:bodyPr/>
                    <a:lstStyle/>
                    <a:p>
                      <a:pPr marL="1807845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                                             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НПВП</a:t>
                      </a:r>
                      <a:endParaRPr lang="ru-RU" sz="24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9724"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+mn-lt"/>
                          <a:ea typeface="Times New Roman"/>
                          <a:cs typeface="Times New Roman"/>
                        </a:rPr>
                        <a:t>диклофенак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8580" marR="267335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Производный уксусной кислоты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Внутрь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75-150 мг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8580" marR="418465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3 раз в сутки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0485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1,5-2</a:t>
                      </a:r>
                    </a:p>
                    <a:p>
                      <a:pPr marL="7048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месяца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6482"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+mn-lt"/>
                          <a:ea typeface="Times New Roman"/>
                          <a:cs typeface="Times New Roman"/>
                        </a:rPr>
                        <a:t>ацеклофенак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Производный</a:t>
                      </a:r>
                    </a:p>
                    <a:p>
                      <a:pPr marL="68580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уксусной кислоты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внутрь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100мг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1-2 раза в</a:t>
                      </a:r>
                    </a:p>
                    <a:p>
                      <a:pPr marL="68580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сутки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0485">
                        <a:lnSpc>
                          <a:spcPts val="123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До 1,5-2</a:t>
                      </a:r>
                    </a:p>
                    <a:p>
                      <a:pPr marL="70485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месяца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817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9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142852"/>
            <a:ext cx="5181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Медикаментозное лечение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ПсА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500042"/>
          <a:ext cx="8786874" cy="6092709"/>
        </p:xfrm>
        <a:graphic>
          <a:graphicData uri="http://schemas.openxmlformats.org/drawingml/2006/table">
            <a:tbl>
              <a:tblPr/>
              <a:tblGrid>
                <a:gridCol w="1830599"/>
                <a:gridCol w="121415"/>
                <a:gridCol w="2142397"/>
                <a:gridCol w="1071672"/>
                <a:gridCol w="1191899"/>
                <a:gridCol w="1386383"/>
                <a:gridCol w="1042509"/>
              </a:tblGrid>
              <a:tr h="857256">
                <a:tc gridSpan="2">
                  <a:txBody>
                    <a:bodyPr/>
                    <a:lstStyle/>
                    <a:p>
                      <a:pPr marL="685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+mn-lt"/>
                          <a:ea typeface="Times New Roman"/>
                          <a:cs typeface="Times New Roman"/>
                        </a:rPr>
                        <a:t>эторикоксиб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Коксибы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внутрь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по 60-120</a:t>
                      </a:r>
                    </a:p>
                    <a:p>
                      <a:pPr marL="70485" marR="295275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мг в сутки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24003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1-2 раза в сутки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длительно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1504">
                <a:tc gridSpan="2">
                  <a:txBody>
                    <a:bodyPr/>
                    <a:lstStyle/>
                    <a:p>
                      <a:pPr marL="68580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+mn-lt"/>
                          <a:ea typeface="Times New Roman"/>
                          <a:cs typeface="Times New Roman"/>
                        </a:rPr>
                        <a:t>мелоксикам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Селективный ЦОГ 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в/м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15 мг 1,5</a:t>
                      </a:r>
                    </a:p>
                    <a:p>
                      <a:pPr marL="70485">
                        <a:lnSpc>
                          <a:spcPts val="122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мл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1 раз в</a:t>
                      </a:r>
                    </a:p>
                    <a:p>
                      <a:pPr marL="68580">
                        <a:lnSpc>
                          <a:spcPts val="122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сутки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5 дней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8628">
                <a:tc gridSpan="7">
                  <a:txBody>
                    <a:bodyPr/>
                    <a:lstStyle/>
                    <a:p>
                      <a:pPr marL="1810385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Базисные противовоспалительные препараты</a:t>
                      </a:r>
                      <a:endParaRPr lang="ru-RU" sz="24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3754">
                <a:tc>
                  <a:txBody>
                    <a:bodyPr/>
                    <a:lstStyle/>
                    <a:p>
                      <a:pPr marL="685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+mn-lt"/>
                          <a:ea typeface="Times New Roman"/>
                          <a:cs typeface="Times New Roman"/>
                        </a:rPr>
                        <a:t>метотрексат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антиметаболит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85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внутрь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2.5-5 мг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85725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От 7.5 до 15 мг в неделю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длительно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62386">
                <a:tc>
                  <a:txBody>
                    <a:bodyPr/>
                    <a:lstStyle/>
                    <a:p>
                      <a:pPr marL="685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+mn-lt"/>
                          <a:ea typeface="Times New Roman"/>
                          <a:cs typeface="Times New Roman"/>
                        </a:rPr>
                        <a:t>метотрексат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антиметаболит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85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+mn-lt"/>
                          <a:ea typeface="Times New Roman"/>
                          <a:cs typeface="Times New Roman"/>
                        </a:rPr>
                        <a:t>п\к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54610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7.5 мг -25 мг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7.5 мг -25 мг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длительно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64397">
                <a:tc>
                  <a:txBody>
                    <a:bodyPr/>
                    <a:lstStyle/>
                    <a:p>
                      <a:pPr marL="685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+mn-lt"/>
                          <a:ea typeface="Times New Roman"/>
                          <a:cs typeface="Times New Roman"/>
                        </a:rPr>
                        <a:t>лефлуномид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иммунодепрессант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85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таблетки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20 мг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6045" marR="9652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1раз в день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длительно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94239">
                <a:tc>
                  <a:txBody>
                    <a:bodyPr/>
                    <a:lstStyle/>
                    <a:p>
                      <a:pPr marL="685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+mn-lt"/>
                          <a:ea typeface="Times New Roman"/>
                          <a:cs typeface="Times New Roman"/>
                        </a:rPr>
                        <a:t>сульфасалазин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+mn-lt"/>
                          <a:ea typeface="Times New Roman"/>
                          <a:cs typeface="Times New Roman"/>
                        </a:rPr>
                        <a:t>сульфониламиды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85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внутрь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500-2000</a:t>
                      </a:r>
                    </a:p>
                    <a:p>
                      <a:pPr marL="70485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мг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24003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2-3 раза в сутки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длительно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20545">
                <a:tc>
                  <a:txBody>
                    <a:bodyPr/>
                    <a:lstStyle/>
                    <a:p>
                      <a:pPr marL="685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+mn-lt"/>
                          <a:ea typeface="Times New Roman"/>
                          <a:cs typeface="Times New Roman"/>
                        </a:rPr>
                        <a:t>циклоспорин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иммунодепресант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85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таблетки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50 мг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2-4 раза в</a:t>
                      </a:r>
                    </a:p>
                    <a:p>
                      <a:pPr marL="68580">
                        <a:lnSpc>
                          <a:spcPts val="122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сутки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длительно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85918" y="142852"/>
            <a:ext cx="4572000" cy="2889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10385">
              <a:lnSpc>
                <a:spcPts val="117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+mn-lt"/>
                <a:ea typeface="Times New Roman"/>
                <a:cs typeface="Times New Roman"/>
              </a:rPr>
              <a:t>продолжение</a:t>
            </a:r>
            <a:endParaRPr lang="ru-RU" sz="2400" dirty="0">
              <a:solidFill>
                <a:srgbClr val="FF0000"/>
              </a:solidFill>
              <a:latin typeface="+mn-lt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214313" y="55563"/>
            <a:ext cx="8786812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/>
            <a:r>
              <a:rPr lang="ru-RU" sz="3200" b="1" i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Г. Чувствительность к лечению</a:t>
            </a:r>
            <a:endParaRPr lang="ru-RU" sz="3200" b="1">
              <a:solidFill>
                <a:srgbClr val="FF0000"/>
              </a:solidFill>
              <a:latin typeface="Calibri" pitchFamily="34" charset="0"/>
            </a:endParaRPr>
          </a:p>
          <a:p>
            <a:pPr indent="539750" eaLnBrk="0" hangingPunct="0"/>
            <a:r>
              <a:rPr lang="ru-RU" sz="32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12. Уменьшение за 48 часов болей при приёме НПВП и/или стабилизация при раннем рецидиве - 1 балл</a:t>
            </a:r>
            <a:endParaRPr lang="ru-RU" sz="3200" b="1">
              <a:latin typeface="Calibri" pitchFamily="34" charset="0"/>
            </a:endParaRPr>
          </a:p>
          <a:p>
            <a:pPr indent="539750" eaLnBrk="0" hangingPunct="0"/>
            <a:r>
              <a:rPr lang="ru-RU" sz="3200" b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Заболевание считается достоверным спондилоартритом, если сумма баллов по 12 критериям больше или равна 6.</a:t>
            </a:r>
            <a:endParaRPr lang="ru-RU" sz="3200" b="1">
              <a:latin typeface="Calibri" pitchFamily="34" charset="0"/>
            </a:endParaRPr>
          </a:p>
          <a:p>
            <a:pPr indent="539750" eaLnBrk="0" hangingPunct="0"/>
            <a:endParaRPr lang="ru-RU">
              <a:latin typeface="Calibri" pitchFamily="34" charset="0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214313" y="3803650"/>
            <a:ext cx="87153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 algn="just"/>
            <a:r>
              <a:rPr lang="ru-RU" sz="24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Следует помнить, что эти критерии позволяют отнести того или иного больного лишь в целом к группе спондилоартритов. Набор указанных критериев может быть ограничен, что позволяет в ряде случаев применять «рабочий» диагноз - «недифференцированный спондилоартрит». Если заболевание развивается исподволь, годами, то диагноз может оставаться неуточненным в течение длительного времени.</a:t>
            </a:r>
            <a:endParaRPr lang="ru-RU" sz="2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Терапия синтетическими БПВП</a:t>
            </a:r>
          </a:p>
        </p:txBody>
      </p:sp>
      <p:sp>
        <p:nvSpPr>
          <p:cNvPr id="931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Их назначают больным с высокой активностью заболевания и потенциально неблагоприятным прогнозом ПсА.</a:t>
            </a:r>
            <a:endParaRPr lang="en-US" b="1" smtClean="0"/>
          </a:p>
          <a:p>
            <a:pPr eaLnBrk="1" hangingPunct="1"/>
            <a:r>
              <a:rPr lang="ru-RU" b="1" smtClean="0"/>
              <a:t>Для начала лечения БПВП учитывается только наличие поражённых суставов (а не энтезиты, дактилиты, боли в спине воспалительного характера).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ъект 2"/>
          <p:cNvSpPr>
            <a:spLocks noGrp="1"/>
          </p:cNvSpPr>
          <p:nvPr>
            <p:ph idx="1"/>
          </p:nvPr>
        </p:nvSpPr>
        <p:spPr>
          <a:xfrm>
            <a:off x="357188" y="642938"/>
            <a:ext cx="8501062" cy="5429250"/>
          </a:xfrm>
        </p:spPr>
        <p:txBody>
          <a:bodyPr/>
          <a:lstStyle/>
          <a:p>
            <a:pPr eaLnBrk="1" hangingPunct="1"/>
            <a:r>
              <a:rPr lang="ru-RU" sz="2800" b="1" smtClean="0"/>
              <a:t>Сравнительных исследований различных БПВП не проводилось.</a:t>
            </a:r>
          </a:p>
          <a:p>
            <a:pPr eaLnBrk="1" hangingPunct="1"/>
            <a:r>
              <a:rPr lang="ru-RU" sz="2800" b="1" smtClean="0"/>
              <a:t>Эксперты рекомендовали МТ, как препарат выбора среди БПВП.</a:t>
            </a:r>
          </a:p>
          <a:p>
            <a:pPr eaLnBrk="1" hangingPunct="1"/>
            <a:r>
              <a:rPr lang="ru-RU" sz="2800" b="1" i="1" smtClean="0">
                <a:solidFill>
                  <a:srgbClr val="FF0000"/>
                </a:solidFill>
              </a:rPr>
              <a:t>Ни один из БПВП не продемонстрировал эффективное влияние на энтезит и воспалительный процесс в позвоночнике.</a:t>
            </a:r>
          </a:p>
          <a:p>
            <a:pPr eaLnBrk="1" hangingPunct="1"/>
            <a:r>
              <a:rPr lang="ru-RU" sz="2800" b="1" smtClean="0"/>
              <a:t>Наиболее эффективная доза МТ при ПсА не определена, но, как и при РА, доза 25 мг в неделю эффективнее, чем более низкие дозы.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142852"/>
          <a:ext cx="8715436" cy="5368387"/>
        </p:xfrm>
        <a:graphic>
          <a:graphicData uri="http://schemas.openxmlformats.org/drawingml/2006/table">
            <a:tbl>
              <a:tblPr/>
              <a:tblGrid>
                <a:gridCol w="2021745"/>
                <a:gridCol w="2345224"/>
                <a:gridCol w="726418"/>
                <a:gridCol w="1073936"/>
                <a:gridCol w="1339817"/>
                <a:gridCol w="1208296"/>
              </a:tblGrid>
              <a:tr h="500066">
                <a:tc gridSpan="6">
                  <a:txBody>
                    <a:bodyPr/>
                    <a:lstStyle/>
                    <a:p>
                      <a:pPr marL="1821180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Генно-инженерные биологические препараты</a:t>
                      </a:r>
                      <a:endParaRPr lang="ru-RU" sz="24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9012">
                <a:tc>
                  <a:txBody>
                    <a:bodyPr/>
                    <a:lstStyle/>
                    <a:p>
                      <a:pPr marL="6858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+mn-lt"/>
                          <a:ea typeface="Times New Roman"/>
                          <a:cs typeface="Times New Roman"/>
                        </a:rPr>
                        <a:t>инфликсимаб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81915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+mn-lt"/>
                          <a:ea typeface="Times New Roman"/>
                          <a:cs typeface="Times New Roman"/>
                        </a:rPr>
                        <a:t>Химерные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 моно- </a:t>
                      </a:r>
                      <a:r>
                        <a:rPr lang="ru-RU" sz="1600" dirty="0" err="1">
                          <a:latin typeface="+mn-lt"/>
                          <a:ea typeface="Times New Roman"/>
                          <a:cs typeface="Times New Roman"/>
                        </a:rPr>
                        <a:t>клональные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 антитела к </a:t>
                      </a:r>
                      <a:r>
                        <a:rPr lang="ru-RU" sz="1600" dirty="0" err="1">
                          <a:latin typeface="+mn-lt"/>
                          <a:ea typeface="Times New Roman"/>
                          <a:cs typeface="Times New Roman"/>
                        </a:rPr>
                        <a:t>ФНО-а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в/в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6225" marR="134620" indent="-123825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5 мг/кг в/в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4775" marR="9652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0,2,6</a:t>
                      </a:r>
                    </a:p>
                    <a:p>
                      <a:pPr marL="169545" marR="161925" indent="1905"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недели, затем</a:t>
                      </a:r>
                    </a:p>
                    <a:p>
                      <a:pPr marL="104140" marR="96520" algn="ctr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каждые 6 недель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длительно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14295">
                <a:tc>
                  <a:txBody>
                    <a:bodyPr/>
                    <a:lstStyle/>
                    <a:p>
                      <a:pPr marL="6858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+mn-lt"/>
                          <a:ea typeface="Times New Roman"/>
                          <a:cs typeface="Times New Roman"/>
                        </a:rPr>
                        <a:t>этанерцепт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275590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+mn-lt"/>
                          <a:ea typeface="Times New Roman"/>
                          <a:cs typeface="Times New Roman"/>
                        </a:rPr>
                        <a:t>Рекомбинантный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+mn-lt"/>
                          <a:ea typeface="Times New Roman"/>
                          <a:cs typeface="Times New Roman"/>
                        </a:rPr>
                        <a:t>химерный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 белок к </a:t>
                      </a:r>
                      <a:r>
                        <a:rPr lang="ru-RU" sz="1600" dirty="0" err="1">
                          <a:latin typeface="+mn-lt"/>
                          <a:ea typeface="Times New Roman"/>
                          <a:cs typeface="Times New Roman"/>
                        </a:rPr>
                        <a:t>ФНО-а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ru-RU" sz="1600" dirty="0" err="1">
                          <a:latin typeface="+mn-lt"/>
                          <a:ea typeface="Times New Roman"/>
                          <a:cs typeface="Times New Roman"/>
                        </a:rPr>
                        <a:t>лимфотоксину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/к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50 мг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36703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1 раз в неделю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длительно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19205">
                <a:tc>
                  <a:txBody>
                    <a:bodyPr/>
                    <a:lstStyle/>
                    <a:p>
                      <a:pPr marL="6858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+mn-lt"/>
                          <a:ea typeface="Times New Roman"/>
                          <a:cs typeface="Times New Roman"/>
                        </a:rPr>
                        <a:t>адалимумаб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52070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+mn-lt"/>
                          <a:ea typeface="Times New Roman"/>
                          <a:cs typeface="Times New Roman"/>
                        </a:rPr>
                        <a:t>Рекомбинантные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 человеческие моно- </a:t>
                      </a:r>
                      <a:r>
                        <a:rPr lang="ru-RU" sz="1600" dirty="0" err="1">
                          <a:latin typeface="+mn-lt"/>
                          <a:ea typeface="Times New Roman"/>
                          <a:cs typeface="Times New Roman"/>
                        </a:rPr>
                        <a:t>клональные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антитела к ФНО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/к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40 мг </a:t>
                      </a:r>
                      <a:r>
                        <a:rPr lang="ru-RU" sz="1600" dirty="0" err="1"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/к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3205" marR="182245" indent="-431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1 раз в 2 недели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длительно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31843">
                <a:tc>
                  <a:txBody>
                    <a:bodyPr/>
                    <a:lstStyle/>
                    <a:p>
                      <a:pPr marL="6858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+mn-lt"/>
                          <a:ea typeface="Times New Roman"/>
                          <a:cs typeface="Times New Roman"/>
                        </a:rPr>
                        <a:t>голимумаб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81915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+mn-lt"/>
                          <a:ea typeface="Times New Roman"/>
                          <a:cs typeface="Times New Roman"/>
                        </a:rPr>
                        <a:t>Рекомбинантные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 человеческие моно- </a:t>
                      </a:r>
                      <a:r>
                        <a:rPr lang="ru-RU" sz="1600" dirty="0" err="1">
                          <a:latin typeface="+mn-lt"/>
                          <a:ea typeface="Times New Roman"/>
                          <a:cs typeface="Times New Roman"/>
                        </a:rPr>
                        <a:t>клональные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 антитела</a:t>
                      </a:r>
                    </a:p>
                    <a:p>
                      <a:pPr marL="68580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к ФНО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/к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50 мг </a:t>
                      </a:r>
                      <a:r>
                        <a:rPr lang="ru-RU" sz="1600" dirty="0" err="1"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/к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685" marR="233680" indent="-203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1 раз в месяц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длительно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93966">
                <a:tc>
                  <a:txBody>
                    <a:bodyPr/>
                    <a:lstStyle/>
                    <a:p>
                      <a:pPr marL="68580" algn="just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+mn-lt"/>
                          <a:ea typeface="Times New Roman"/>
                          <a:cs typeface="Times New Roman"/>
                        </a:rPr>
                        <a:t>устекинумаб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Человеческие</a:t>
                      </a:r>
                    </a:p>
                    <a:p>
                      <a:pPr marL="6858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моноклональные</a:t>
                      </a:r>
                    </a:p>
                    <a:p>
                      <a:pPr marL="68580" marR="51435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  <a:cs typeface="Times New Roman"/>
                        </a:rPr>
                        <a:t>антитела к интерлейкинам 12, 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/к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45-90мг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0, 4 недели,</a:t>
                      </a:r>
                    </a:p>
                    <a:p>
                      <a:pPr marL="134620" indent="15049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затем</a:t>
                      </a:r>
                    </a:p>
                    <a:p>
                      <a:pPr marL="247650" marR="117475" indent="-113030">
                        <a:lnSpc>
                          <a:spcPts val="126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каждые 12 недель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  <a:cs typeface="Times New Roman"/>
                        </a:rPr>
                        <a:t>длительно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1249" name="Rectangle 1"/>
          <p:cNvSpPr>
            <a:spLocks noChangeArrowheads="1"/>
          </p:cNvSpPr>
          <p:nvPr/>
        </p:nvSpPr>
        <p:spPr bwMode="auto">
          <a:xfrm>
            <a:off x="142844" y="5500702"/>
            <a:ext cx="87868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35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Решение о терапии ГИБП принимает региональная экспертная комиссия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635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Лечение ГИБП проводится под контролем врача-ревматолога, имеющего опыт диагностики и лечения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ПсА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;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Инфузии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проводятся в кабинете генно-инженерной терапии согласно инструкции.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Прогноз при ПсА</a:t>
            </a:r>
          </a:p>
        </p:txBody>
      </p:sp>
      <p:sp>
        <p:nvSpPr>
          <p:cNvPr id="95235" name="Содержимое 2"/>
          <p:cNvSpPr>
            <a:spLocks noGrp="1"/>
          </p:cNvSpPr>
          <p:nvPr>
            <p:ph idx="1"/>
          </p:nvPr>
        </p:nvSpPr>
        <p:spPr>
          <a:xfrm>
            <a:off x="285750" y="1071563"/>
            <a:ext cx="8401050" cy="5054600"/>
          </a:xfrm>
        </p:spPr>
        <p:txBody>
          <a:bodyPr/>
          <a:lstStyle/>
          <a:p>
            <a:pPr eaLnBrk="1" hangingPunct="1"/>
            <a:r>
              <a:rPr lang="ru-RU" sz="2800" b="1" smtClean="0"/>
              <a:t>Зависит от возраста начала заболевания, степени воспалительной активности артрита, распространённости и тяжести Пс.</a:t>
            </a:r>
          </a:p>
          <a:p>
            <a:pPr eaLnBrk="1" hangingPunct="1"/>
            <a:r>
              <a:rPr lang="ru-RU" sz="2800" b="1" smtClean="0"/>
              <a:t>Дебют артрита в пожилом возрасте является благоприятным прогностическим признаком (не развиваются тяжёлые деструктивные изменения и нарушения функциональной способности ОДА).</a:t>
            </a:r>
          </a:p>
          <a:p>
            <a:pPr eaLnBrk="1" hangingPunct="1"/>
            <a:r>
              <a:rPr lang="ru-RU" sz="2800" b="1" smtClean="0"/>
              <a:t>У мужчин молодого возраста часто тяжёлое течение артрита, распространённый Пс и атипичные его формы, многочисленные системные проявления.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2820" name="Picture 4" descr="ÐÐ°ÑÑÐ¸Ð½ÐºÐ¸ Ð¿Ð¾ Ð·Ð°Ð¿ÑÐ¾ÑÑ Ð¾ÑÐµÐ½Ñ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85728"/>
            <a:ext cx="886293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БЛАГОДАРЮ ЗА ВНИМАНИЕ!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875" y="500063"/>
            <a:ext cx="9128125" cy="6072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аблица 5. Сравнительная характеристика клинических особенностей основных спондилоартропатий [Kataria R., Brent L., 2004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1"/>
            <a:ext cx="8715436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Патогенетические механизмы спондилоартритов</a:t>
            </a:r>
          </a:p>
          <a:p>
            <a:pPr algn="just"/>
            <a:r>
              <a:rPr lang="ru-RU" sz="2800" dirty="0" smtClean="0">
                <a:latin typeface="+mn-lt"/>
              </a:rPr>
              <a:t>             Группа </a:t>
            </a:r>
            <a:r>
              <a:rPr lang="ru-RU" sz="2800" dirty="0" err="1" smtClean="0">
                <a:latin typeface="+mn-lt"/>
              </a:rPr>
              <a:t>серонегативных</a:t>
            </a:r>
            <a:r>
              <a:rPr lang="ru-RU" sz="2800" dirty="0" smtClean="0">
                <a:latin typeface="+mn-lt"/>
              </a:rPr>
              <a:t> спондилоартритов объединяется сходством патогенетических механизмов. Обнаружено молекулярное сходство между антигеном В</a:t>
            </a:r>
            <a:r>
              <a:rPr lang="ru-RU" sz="2800" baseline="-25000" dirty="0" smtClean="0">
                <a:latin typeface="+mn-lt"/>
              </a:rPr>
              <a:t>27</a:t>
            </a:r>
            <a:r>
              <a:rPr lang="ru-RU" sz="2800" dirty="0" smtClean="0">
                <a:latin typeface="+mn-lt"/>
              </a:rPr>
              <a:t> и антигенами на поверхности </a:t>
            </a:r>
            <a:r>
              <a:rPr lang="ru-RU" sz="2800" dirty="0" err="1" smtClean="0">
                <a:latin typeface="+mn-lt"/>
              </a:rPr>
              <a:t>клебсиелл</a:t>
            </a:r>
            <a:r>
              <a:rPr lang="ru-RU" sz="2800" dirty="0" smtClean="0">
                <a:latin typeface="+mn-lt"/>
              </a:rPr>
              <a:t>, </a:t>
            </a:r>
            <a:r>
              <a:rPr lang="ru-RU" sz="2800" dirty="0" err="1" smtClean="0">
                <a:latin typeface="+mn-lt"/>
              </a:rPr>
              <a:t>иерсиний</a:t>
            </a:r>
            <a:r>
              <a:rPr lang="ru-RU" sz="2800" dirty="0" smtClean="0">
                <a:latin typeface="+mn-lt"/>
              </a:rPr>
              <a:t>, </a:t>
            </a:r>
            <a:r>
              <a:rPr lang="ru-RU" sz="2800" dirty="0" err="1" smtClean="0">
                <a:latin typeface="+mn-lt"/>
              </a:rPr>
              <a:t>хламидий</a:t>
            </a:r>
            <a:r>
              <a:rPr lang="ru-RU" sz="2800" dirty="0" smtClean="0">
                <a:latin typeface="+mn-lt"/>
              </a:rPr>
              <a:t> и других грамотрицательных микробов. Инфицирование организма этими микробами приводит к выработке </a:t>
            </a:r>
            <a:r>
              <a:rPr lang="ru-RU" sz="2800" dirty="0" err="1" smtClean="0">
                <a:latin typeface="+mn-lt"/>
              </a:rPr>
              <a:t>аутоантител</a:t>
            </a:r>
            <a:r>
              <a:rPr lang="ru-RU" sz="2800" dirty="0" smtClean="0">
                <a:latin typeface="+mn-lt"/>
              </a:rPr>
              <a:t>, образованию комплексов </a:t>
            </a:r>
            <a:r>
              <a:rPr lang="ru-RU" sz="2800" dirty="0" err="1" smtClean="0">
                <a:latin typeface="+mn-lt"/>
              </a:rPr>
              <a:t>антиген-аутоантитело</a:t>
            </a:r>
            <a:r>
              <a:rPr lang="ru-RU" sz="2800" dirty="0" smtClean="0">
                <a:latin typeface="+mn-lt"/>
              </a:rPr>
              <a:t> в </a:t>
            </a:r>
            <a:r>
              <a:rPr lang="ru-RU" sz="2800" dirty="0" err="1" smtClean="0">
                <a:latin typeface="+mn-lt"/>
              </a:rPr>
              <a:t>вертебральных</a:t>
            </a:r>
            <a:r>
              <a:rPr lang="ru-RU" sz="2800" dirty="0" smtClean="0">
                <a:latin typeface="+mn-lt"/>
              </a:rPr>
              <a:t>, венозных и лимфатических сплетениях и затем к развитию воспаления в крестцово-подвздошных сочленениях и позвоночнике.</a:t>
            </a:r>
          </a:p>
          <a:p>
            <a:r>
              <a:rPr lang="ru-RU" sz="2800" dirty="0" smtClean="0">
                <a:latin typeface="+mn-lt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29132"/>
            <a:ext cx="9144000" cy="214311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200" b="1" dirty="0" smtClean="0"/>
              <a:t>хроническое воспалительное заболевание </a:t>
            </a:r>
            <a:r>
              <a:rPr lang="ru-RU" sz="2200" b="1" dirty="0" err="1" smtClean="0"/>
              <a:t>илеосакральных</a:t>
            </a:r>
            <a:r>
              <a:rPr lang="ru-RU" sz="2200" b="1" dirty="0" smtClean="0"/>
              <a:t> суставов и мелких суставов позвоночника, приводящее в процессе прогрессирования к </a:t>
            </a:r>
            <a:r>
              <a:rPr lang="ru-RU" sz="2200" b="1" dirty="0" err="1" smtClean="0"/>
              <a:t>анкилозированию</a:t>
            </a:r>
            <a:r>
              <a:rPr lang="ru-RU" sz="2200" b="1" dirty="0" smtClean="0"/>
              <a:t> суставов, обызвествлению спинальных связок, ограничению подвижности позвоночного столба и изменению осанки больного.</a:t>
            </a:r>
            <a:endParaRPr lang="en-US" sz="22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200" b="1" dirty="0" smtClean="0"/>
              <a:t>   </a:t>
            </a:r>
            <a:r>
              <a:rPr lang="ru-RU" sz="2200" b="1" dirty="0" smtClean="0"/>
              <a:t>  По МКБ 10 он идёт под шифром М45 – </a:t>
            </a:r>
            <a:r>
              <a:rPr lang="ru-RU" sz="2200" b="1" dirty="0" err="1" smtClean="0"/>
              <a:t>анкилозирующий</a:t>
            </a:r>
            <a:r>
              <a:rPr lang="ru-RU" sz="2200" b="1" dirty="0" smtClean="0"/>
              <a:t> спондилит.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214290"/>
            <a:ext cx="892971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FF0000"/>
                </a:solidFill>
                <a:latin typeface="+mn-lt"/>
                <a:cs typeface="+mn-cs"/>
              </a:rPr>
              <a:t>АНКИЛОЗИРУЮЩИЙ </a:t>
            </a:r>
            <a:r>
              <a:rPr lang="ru-RU" sz="3600" b="1" dirty="0" smtClean="0">
                <a:ln w="11430"/>
                <a:solidFill>
                  <a:srgbClr val="FF0000"/>
                </a:solidFill>
                <a:latin typeface="+mn-lt"/>
                <a:cs typeface="+mn-cs"/>
              </a:rPr>
              <a:t>СПОНДИЛИТ </a:t>
            </a:r>
          </a:p>
        </p:txBody>
      </p:sp>
      <p:pic>
        <p:nvPicPr>
          <p:cNvPr id="13316" name="Picture 9" descr="C:\Documents and Settings\User\Рабочий стол\0_7cafa_cef9e6b3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928669"/>
            <a:ext cx="4429156" cy="341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401050" cy="491172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sz="2800" dirty="0" smtClean="0"/>
              <a:t>     </a:t>
            </a:r>
            <a:r>
              <a:rPr lang="ru-RU" b="1" dirty="0" smtClean="0"/>
              <a:t>АС –хроническое воспалительное заболевание позвоночника (спондилит) и крестцово-подвздошных сочленений (</a:t>
            </a:r>
            <a:r>
              <a:rPr lang="ru-RU" b="1" dirty="0" err="1" smtClean="0"/>
              <a:t>сакроилиит</a:t>
            </a:r>
            <a:r>
              <a:rPr lang="ru-RU" b="1" dirty="0" smtClean="0"/>
              <a:t>), а также периферических суставов (артрит),  </a:t>
            </a:r>
            <a:r>
              <a:rPr lang="ru-RU" b="1" dirty="0" err="1" smtClean="0"/>
              <a:t>энтезисов</a:t>
            </a:r>
            <a:r>
              <a:rPr lang="ru-RU" b="1" dirty="0" smtClean="0"/>
              <a:t> (</a:t>
            </a:r>
            <a:r>
              <a:rPr lang="ru-RU" b="1" dirty="0" err="1" smtClean="0"/>
              <a:t>энтезит</a:t>
            </a:r>
            <a:r>
              <a:rPr lang="ru-RU" b="1" dirty="0" smtClean="0"/>
              <a:t>), в ряде случаев глаз (</a:t>
            </a:r>
            <a:r>
              <a:rPr lang="ru-RU" b="1" dirty="0" err="1" smtClean="0"/>
              <a:t>увеит</a:t>
            </a:r>
            <a:r>
              <a:rPr lang="ru-RU" b="1" dirty="0" smtClean="0"/>
              <a:t>) и корня аорты (аортит), которым заболевают, как правило, до 40 лет и при котором более чем в 90% случаев выявляется генетический маркёр </a:t>
            </a:r>
            <a:r>
              <a:rPr lang="en-US" b="1" dirty="0" smtClean="0"/>
              <a:t>HLA-B</a:t>
            </a:r>
            <a:r>
              <a:rPr lang="ru-RU" b="1" dirty="0" smtClean="0"/>
              <a:t>27.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285750" y="357188"/>
            <a:ext cx="8443913" cy="5786437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2800" b="1" dirty="0" smtClean="0"/>
              <a:t>Данные МРТ и гистологические исследования позволяют предполагать, что главная мишень иммунного ответа при АС – граница  хрящевой и костной ткани, а также </a:t>
            </a:r>
            <a:r>
              <a:rPr lang="ru-RU" sz="2800" b="1" dirty="0" err="1" smtClean="0"/>
              <a:t>субхондральная</a:t>
            </a:r>
            <a:r>
              <a:rPr lang="ru-RU" sz="2800" b="1" dirty="0" smtClean="0"/>
              <a:t> кость.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b="1" dirty="0" smtClean="0"/>
              <a:t>При этом воспалительный процесс первично наблюдается в костной ткани (остеит), и лишь позже поражаются суставной хрящ, синовиальная оболочка, капсула сустава и связки.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b="1" dirty="0" smtClean="0"/>
              <a:t>Т.о., развитие патологического процесса при АС отличается от такового при РА, при котором воспаление первично локализовано в синовии.</a:t>
            </a:r>
          </a:p>
          <a:p>
            <a:pPr eaLnBrk="1" hangingPunct="1">
              <a:buFont typeface="Wingdings" pitchFamily="2" charset="2"/>
              <a:buNone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500063" y="785813"/>
            <a:ext cx="8229600" cy="4525962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sz="3600" b="1" smtClean="0"/>
              <a:t>   Помимо воспаления, АС характеризуется новообразованием костной ткани с формированием синдесмофитов, которое чаще развивается в аксиальном скелете в местах воспалительного костного отёка.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28662" y="1214422"/>
            <a:ext cx="735811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Спондилоартриты (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СпА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(М46.8)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группа хронических воспалительных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заболеваний позвоночника, суставов,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энтезисов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характеризующаяся общими клиническими, рентгенологическими и генетическими особенностями.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/>
          <a:lstStyle/>
          <a:p>
            <a:pPr eaLnBrk="1" hangingPunct="1"/>
            <a:r>
              <a:rPr lang="ru-RU" b="1" smtClean="0"/>
              <a:t>Активный воспалительный процесс в углах тел позвонков (спондилит) сменяется эрозивным повреждением костной ткани;</a:t>
            </a:r>
          </a:p>
          <a:p>
            <a:pPr eaLnBrk="1" hangingPunct="1"/>
            <a:r>
              <a:rPr lang="ru-RU" b="1" smtClean="0"/>
              <a:t>Вследствие репаративных процессов костные дефекты заполняются фиброзной тканью;</a:t>
            </a:r>
          </a:p>
          <a:p>
            <a:pPr eaLnBrk="1" hangingPunct="1"/>
            <a:r>
              <a:rPr lang="ru-RU" b="1" smtClean="0"/>
              <a:t>Последующая стадия – костная пролиферация с оссификацией фиброзной ткани и образованием синдесмофитов.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715375" cy="120332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0000"/>
                </a:solidFill>
              </a:rPr>
              <a:t>Упрощённо последовательность структурных изменений в позвоночнике можно представить следующим образом:</a:t>
            </a:r>
          </a:p>
        </p:txBody>
      </p:sp>
      <p:pic>
        <p:nvPicPr>
          <p:cNvPr id="19459" name="Picture 2" descr="C:\Documents and Settings\Г.Г.Багирова\Мои документы\scan00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380" r="3174" b="4630"/>
          <a:stretch>
            <a:fillRect/>
          </a:stretch>
        </p:blipFill>
        <p:spPr>
          <a:xfrm>
            <a:off x="214313" y="1208088"/>
            <a:ext cx="8786812" cy="4799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Стадии развития АС</a:t>
            </a:r>
          </a:p>
        </p:txBody>
      </p:sp>
      <p:pic>
        <p:nvPicPr>
          <p:cNvPr id="20483" name="Объект 3" descr="анкилозирующий спондилоартрит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557338"/>
            <a:ext cx="7561263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Распространённость АС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28624" y="1357313"/>
            <a:ext cx="8501093" cy="4525962"/>
          </a:xfrm>
        </p:spPr>
        <p:txBody>
          <a:bodyPr/>
          <a:lstStyle/>
          <a:p>
            <a:pPr algn="ctr" eaLnBrk="1" hangingPunct="1">
              <a:buClr>
                <a:srgbClr val="FF0000"/>
              </a:buClr>
            </a:pPr>
            <a:r>
              <a:rPr lang="ru-RU" sz="3600" b="1" dirty="0" smtClean="0"/>
              <a:t>среди взрослых жителей разных стран от 0,1 до 1,4%.</a:t>
            </a:r>
          </a:p>
          <a:p>
            <a:pPr algn="ctr" eaLnBrk="1" hangingPunct="1">
              <a:buClr>
                <a:srgbClr val="FF0000"/>
              </a:buClr>
            </a:pPr>
            <a:r>
              <a:rPr lang="ru-RU" sz="3600" b="1" dirty="0" smtClean="0"/>
              <a:t>чаще встречается у мужчин, соотношение мужчин к женщинам составляет 2:1 или 3:1. </a:t>
            </a:r>
          </a:p>
          <a:p>
            <a:pPr algn="ctr" eaLnBrk="1" hangingPunct="1">
              <a:buClr>
                <a:srgbClr val="FF0000"/>
              </a:buClr>
            </a:pPr>
            <a:r>
              <a:rPr lang="ru-RU" sz="3600" b="1" dirty="0" smtClean="0"/>
              <a:t>у 90-95% больных HLA-B27</a:t>
            </a:r>
          </a:p>
          <a:p>
            <a:pPr algn="ctr" eaLnBrk="1" hangingPunct="1">
              <a:buNone/>
            </a:pPr>
            <a:endParaRPr lang="ru-RU" sz="3600" b="1" dirty="0" smtClean="0"/>
          </a:p>
          <a:p>
            <a:pPr algn="ctr" eaLnBrk="1" hangingPunct="1">
              <a:buFont typeface="Wingdings" pitchFamily="2" charset="2"/>
              <a:buNone/>
            </a:pPr>
            <a:endParaRPr lang="ru-RU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214313" y="500063"/>
            <a:ext cx="871537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 algn="just"/>
            <a:r>
              <a:rPr lang="ru-RU" sz="28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Несмотря на знание врачей клинической картины АС, диагноз устанавливается у мужчин в среднем через 8 лет, у женщин </a:t>
            </a:r>
            <a:r>
              <a:rPr lang="ru-RU" sz="2800" b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 лет от начала первых проявлений заболевания.</a:t>
            </a:r>
            <a:endParaRPr lang="ru-RU" sz="2800" b="1">
              <a:ea typeface="Calibri" pitchFamily="34" charset="0"/>
              <a:cs typeface="Times New Roman" pitchFamily="18" charset="0"/>
            </a:endParaRPr>
          </a:p>
          <a:p>
            <a:pPr indent="539750" algn="just" eaLnBrk="0" hangingPunct="0"/>
            <a:r>
              <a:rPr lang="ru-RU" sz="28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взрослых причина запаздывания диагноза заключается в нередком субклиническом или </a:t>
            </a:r>
            <a:r>
              <a:rPr lang="ru-RU" sz="2800" b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приступообразном</a:t>
            </a:r>
            <a:r>
              <a:rPr lang="ru-RU" sz="2800" b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дебюте позвоночных проявлений болезни из-за чего пациенты редко обращаются вовремя за медицинской помощью.</a:t>
            </a:r>
            <a:endParaRPr lang="ru-RU" sz="2800" b="1"/>
          </a:p>
          <a:p>
            <a:pPr indent="539750" algn="just" eaLnBrk="0" hangingPunct="0"/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У детей и подростков в течение нескольких лет могут преобладать внепозвоночные проявления АС (артрит периферических суставов).</a:t>
            </a:r>
            <a:endParaRPr lang="ru-RU" sz="28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214282" y="-3175"/>
            <a:ext cx="8572531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539750" algn="just"/>
            <a:r>
              <a:rPr lang="ru-RU" sz="2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Объективной причиной запаздывания диагноза АС </a:t>
            </a: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считать </a:t>
            </a:r>
            <a:r>
              <a:rPr lang="ru-RU" sz="2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медленное развитие рентгенологических признаков </a:t>
            </a:r>
            <a:r>
              <a:rPr lang="ru-RU" sz="26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сакроилиита</a:t>
            </a:r>
            <a:r>
              <a:rPr lang="ru-RU" sz="2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которые имеют решающее диагностическое значение. К тому же на ранних стадиях могут быть трудности в интерпретации состояния крестцово-подвздошных сочленений, особенно у детей и подростков.</a:t>
            </a:r>
            <a:endParaRPr lang="ru-RU" sz="26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3555" name="Picture 3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2928938"/>
            <a:ext cx="49244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714356"/>
            <a:ext cx="87154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+mn-lt"/>
              </a:rPr>
              <a:t>Стадии АС:</a:t>
            </a: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+mn-lt"/>
              </a:rPr>
              <a:t>1-ая стадия </a:t>
            </a:r>
            <a:r>
              <a:rPr lang="ru-RU" sz="2200" i="1" dirty="0" smtClean="0">
                <a:latin typeface="+mn-lt"/>
              </a:rPr>
              <a:t>– </a:t>
            </a:r>
            <a:r>
              <a:rPr lang="ru-RU" sz="2200" i="1" dirty="0" err="1" smtClean="0">
                <a:latin typeface="+mn-lt"/>
              </a:rPr>
              <a:t>дорентгенологическая</a:t>
            </a:r>
            <a:r>
              <a:rPr lang="ru-RU" sz="2200" dirty="0" smtClean="0">
                <a:latin typeface="+mn-lt"/>
              </a:rPr>
              <a:t>. Нет достоверных рентгенологических изменений ни в </a:t>
            </a:r>
            <a:r>
              <a:rPr lang="ru-RU" sz="2200" dirty="0" err="1" smtClean="0">
                <a:latin typeface="+mn-lt"/>
              </a:rPr>
              <a:t>сакроилиальных</a:t>
            </a:r>
            <a:r>
              <a:rPr lang="ru-RU" sz="2200" dirty="0" smtClean="0">
                <a:latin typeface="+mn-lt"/>
              </a:rPr>
              <a:t> суставах (</a:t>
            </a:r>
            <a:r>
              <a:rPr lang="ru-RU" sz="2200" dirty="0" err="1" smtClean="0">
                <a:latin typeface="+mn-lt"/>
              </a:rPr>
              <a:t>сакроилиит</a:t>
            </a:r>
            <a:r>
              <a:rPr lang="ru-RU" sz="2200" dirty="0" smtClean="0">
                <a:latin typeface="+mn-lt"/>
              </a:rPr>
              <a:t> двусторонний второй стадии и выше или односторонний третьей стадии и выше по </a:t>
            </a:r>
            <a:r>
              <a:rPr lang="ru-RU" sz="2200" dirty="0" err="1" smtClean="0">
                <a:latin typeface="+mn-lt"/>
              </a:rPr>
              <a:t>Келлгрену</a:t>
            </a:r>
            <a:r>
              <a:rPr lang="ru-RU" sz="2200" dirty="0" smtClean="0">
                <a:latin typeface="+mn-lt"/>
              </a:rPr>
              <a:t>), ни в позвоночнике (</a:t>
            </a:r>
            <a:r>
              <a:rPr lang="ru-RU" sz="2200" dirty="0" err="1" smtClean="0">
                <a:latin typeface="+mn-lt"/>
              </a:rPr>
              <a:t>синдесмофиты</a:t>
            </a:r>
            <a:r>
              <a:rPr lang="ru-RU" sz="2200" dirty="0" smtClean="0">
                <a:latin typeface="+mn-lt"/>
              </a:rPr>
              <a:t>), однако  имеется достоверный </a:t>
            </a:r>
            <a:r>
              <a:rPr lang="ru-RU" sz="2200" dirty="0" err="1" smtClean="0">
                <a:latin typeface="+mn-lt"/>
              </a:rPr>
              <a:t>сакроилиит</a:t>
            </a:r>
            <a:r>
              <a:rPr lang="ru-RU" sz="2200" dirty="0" smtClean="0">
                <a:latin typeface="+mn-lt"/>
              </a:rPr>
              <a:t> (СИ) по данным МРТ. </a:t>
            </a:r>
            <a:r>
              <a:rPr lang="ru-RU" sz="2200" b="1" dirty="0" err="1" smtClean="0">
                <a:latin typeface="+mn-lt"/>
              </a:rPr>
              <a:t>Сакроилиит</a:t>
            </a:r>
            <a:r>
              <a:rPr lang="ru-RU" sz="2200" b="1" dirty="0" smtClean="0">
                <a:latin typeface="+mn-lt"/>
              </a:rPr>
              <a:t> первой стадии или односторонний второй стадии не является достоверным </a:t>
            </a:r>
            <a:r>
              <a:rPr lang="ru-RU" sz="2200" b="1" dirty="0" err="1" smtClean="0">
                <a:latin typeface="+mn-lt"/>
              </a:rPr>
              <a:t>сакроилиитом</a:t>
            </a:r>
            <a:r>
              <a:rPr lang="ru-RU" sz="2200" dirty="0" smtClean="0">
                <a:latin typeface="+mn-lt"/>
              </a:rPr>
              <a:t>.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 </a:t>
            </a:r>
            <a:r>
              <a:rPr lang="ru-RU" sz="2200" b="1" i="1" u="sng" dirty="0" smtClean="0">
                <a:solidFill>
                  <a:srgbClr val="FF0000"/>
                </a:solidFill>
                <a:latin typeface="+mn-lt"/>
              </a:rPr>
              <a:t>2-ая стадия </a:t>
            </a:r>
            <a:r>
              <a:rPr lang="ru-RU" sz="2200" i="1" u="sng" dirty="0" smtClean="0">
                <a:latin typeface="+mn-lt"/>
              </a:rPr>
              <a:t>– развернутая.</a:t>
            </a:r>
            <a:r>
              <a:rPr lang="ru-RU" sz="2200" dirty="0" smtClean="0">
                <a:latin typeface="+mn-lt"/>
              </a:rPr>
              <a:t> На рентгенограмме определяется достоверный СИ (</a:t>
            </a:r>
            <a:r>
              <a:rPr lang="ru-RU" sz="2200" i="1" dirty="0" smtClean="0">
                <a:latin typeface="+mn-lt"/>
              </a:rPr>
              <a:t>двусторонний второй стадии и выше или односторонний третьей стадии и выше по </a:t>
            </a:r>
            <a:r>
              <a:rPr lang="ru-RU" sz="2200" i="1" dirty="0" err="1" smtClean="0">
                <a:latin typeface="+mn-lt"/>
              </a:rPr>
              <a:t>Келлгрену</a:t>
            </a:r>
            <a:r>
              <a:rPr lang="ru-RU" sz="2200" dirty="0" smtClean="0">
                <a:latin typeface="+mn-lt"/>
              </a:rPr>
              <a:t>), но отсутствуют четкие структурные изменения в позвоночнике в виде </a:t>
            </a:r>
            <a:r>
              <a:rPr lang="ru-RU" sz="2200" dirty="0" err="1" smtClean="0">
                <a:latin typeface="+mn-lt"/>
              </a:rPr>
              <a:t>синдесмофитов</a:t>
            </a:r>
            <a:r>
              <a:rPr lang="ru-RU" sz="2200" dirty="0" smtClean="0">
                <a:latin typeface="+mn-lt"/>
              </a:rPr>
              <a:t>.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 </a:t>
            </a:r>
            <a:r>
              <a:rPr lang="ru-RU" sz="2200" b="1" i="1" u="sng" dirty="0" smtClean="0">
                <a:solidFill>
                  <a:srgbClr val="FF0000"/>
                </a:solidFill>
                <a:latin typeface="+mn-lt"/>
              </a:rPr>
              <a:t>3-я стадия </a:t>
            </a:r>
            <a:r>
              <a:rPr lang="ru-RU" sz="2200" i="1" u="sng" dirty="0" smtClean="0">
                <a:latin typeface="+mn-lt"/>
              </a:rPr>
              <a:t>– поздняя</a:t>
            </a:r>
            <a:r>
              <a:rPr lang="ru-RU" sz="2200" i="1" dirty="0" smtClean="0">
                <a:latin typeface="+mn-lt"/>
              </a:rPr>
              <a:t>.</a:t>
            </a:r>
            <a:r>
              <a:rPr lang="ru-RU" sz="2200" dirty="0" smtClean="0">
                <a:latin typeface="+mn-lt"/>
              </a:rPr>
              <a:t> На рентгенограмме определяется достоверный СИ и четкие структурные изменения в позвоночнике (</a:t>
            </a:r>
            <a:r>
              <a:rPr lang="ru-RU" sz="2200" dirty="0" err="1" smtClean="0">
                <a:latin typeface="+mn-lt"/>
              </a:rPr>
              <a:t>сакроилиит</a:t>
            </a:r>
            <a:r>
              <a:rPr lang="ru-RU" sz="2200" dirty="0" smtClean="0">
                <a:latin typeface="+mn-lt"/>
              </a:rPr>
              <a:t> + </a:t>
            </a:r>
            <a:r>
              <a:rPr lang="ru-RU" sz="2200" dirty="0" err="1" smtClean="0">
                <a:latin typeface="+mn-lt"/>
              </a:rPr>
              <a:t>синдесмофиты</a:t>
            </a:r>
            <a:r>
              <a:rPr lang="ru-RU" sz="2200" dirty="0" smtClean="0">
                <a:latin typeface="+mn-lt"/>
              </a:rPr>
              <a:t>).</a:t>
            </a:r>
            <a:endParaRPr lang="ru-RU" sz="22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142852"/>
            <a:ext cx="3616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Классификация АС </a:t>
            </a:r>
            <a:endParaRPr lang="ru-RU" sz="32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736"/>
            <a:ext cx="87868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Активность АС</a:t>
            </a:r>
            <a:r>
              <a:rPr lang="ru-RU" sz="3600" dirty="0" smtClean="0">
                <a:solidFill>
                  <a:srgbClr val="FF0000"/>
                </a:solidFill>
                <a:latin typeface="+mn-lt"/>
              </a:rPr>
              <a:t> </a:t>
            </a:r>
          </a:p>
          <a:p>
            <a:pPr algn="ctr"/>
            <a:r>
              <a:rPr lang="ru-RU" sz="3600" dirty="0" smtClean="0">
                <a:latin typeface="+mn-lt"/>
              </a:rPr>
              <a:t>Согласно рекомендации Международного общества по изучению спондилоартритов </a:t>
            </a:r>
            <a:r>
              <a:rPr lang="ru-RU" sz="3600" dirty="0" err="1" smtClean="0">
                <a:latin typeface="+mn-lt"/>
              </a:rPr>
              <a:t>Аssessment</a:t>
            </a:r>
            <a:r>
              <a:rPr lang="ru-RU" sz="3600" dirty="0" smtClean="0">
                <a:latin typeface="+mn-lt"/>
              </a:rPr>
              <a:t> </a:t>
            </a:r>
            <a:r>
              <a:rPr lang="ru-RU" sz="3600" dirty="0" err="1" smtClean="0">
                <a:latin typeface="+mn-lt"/>
              </a:rPr>
              <a:t>of</a:t>
            </a:r>
            <a:r>
              <a:rPr lang="ru-RU" sz="3600" dirty="0" smtClean="0">
                <a:latin typeface="+mn-lt"/>
              </a:rPr>
              <a:t> </a:t>
            </a:r>
            <a:r>
              <a:rPr lang="ru-RU" sz="3600" dirty="0" err="1" smtClean="0">
                <a:latin typeface="+mn-lt"/>
              </a:rPr>
              <a:t>SpondyloArthritis</a:t>
            </a:r>
            <a:r>
              <a:rPr lang="ru-RU" sz="3600" dirty="0" smtClean="0">
                <a:latin typeface="+mn-lt"/>
              </a:rPr>
              <a:t> </a:t>
            </a:r>
            <a:r>
              <a:rPr lang="ru-RU" sz="3600" dirty="0" err="1" smtClean="0">
                <a:latin typeface="+mn-lt"/>
              </a:rPr>
              <a:t>International</a:t>
            </a:r>
            <a:r>
              <a:rPr lang="ru-RU" sz="3600" dirty="0" smtClean="0">
                <a:latin typeface="+mn-lt"/>
              </a:rPr>
              <a:t> </a:t>
            </a:r>
            <a:r>
              <a:rPr lang="ru-RU" sz="3600" dirty="0" err="1" smtClean="0">
                <a:latin typeface="+mn-lt"/>
              </a:rPr>
              <a:t>Society</a:t>
            </a:r>
            <a:r>
              <a:rPr lang="ru-RU" sz="3600" dirty="0" smtClean="0">
                <a:latin typeface="+mn-lt"/>
              </a:rPr>
              <a:t> (ASAS) определение активности должно основываться на индексах</a:t>
            </a:r>
          </a:p>
          <a:p>
            <a:pPr algn="ctr"/>
            <a:r>
              <a:rPr lang="ru-RU" sz="3600" dirty="0" smtClean="0">
                <a:latin typeface="+mn-lt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BASDAI</a:t>
            </a:r>
            <a:r>
              <a:rPr lang="ru-RU" sz="3600" i="1" dirty="0" smtClean="0">
                <a:latin typeface="+mn-lt"/>
              </a:rPr>
              <a:t> </a:t>
            </a:r>
            <a:r>
              <a:rPr lang="ru-RU" sz="3600" dirty="0" smtClean="0">
                <a:latin typeface="+mn-lt"/>
              </a:rPr>
              <a:t>и</a:t>
            </a:r>
            <a:r>
              <a:rPr lang="ru-RU" sz="3600" i="1" dirty="0" smtClean="0">
                <a:latin typeface="+mn-lt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ASDAS</a:t>
            </a:r>
            <a:r>
              <a:rPr lang="ru-RU" sz="3600" dirty="0" smtClean="0">
                <a:latin typeface="+mn-lt"/>
              </a:rPr>
              <a:t>. </a:t>
            </a:r>
            <a:br>
              <a:rPr lang="ru-RU" sz="3600" dirty="0" smtClean="0">
                <a:latin typeface="+mn-lt"/>
              </a:rPr>
            </a:br>
            <a:endParaRPr lang="ru-RU" sz="3600" dirty="0"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1"/>
          <p:cNvSpPr>
            <a:spLocks noChangeArrowheads="1"/>
          </p:cNvSpPr>
          <p:nvPr/>
        </p:nvSpPr>
        <p:spPr bwMode="auto">
          <a:xfrm>
            <a:off x="142844" y="101063"/>
            <a:ext cx="885831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Индекс активности BASDAI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основан на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самостоятельном заполнении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опросника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больными и отражает их субъективные ощущения (уровень боли служит субъективным отражением активности АС).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3" name="Объект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00100" y="1357298"/>
            <a:ext cx="7500990" cy="52863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1"/>
          <p:cNvSpPr>
            <a:spLocks noChangeArrowheads="1"/>
          </p:cNvSpPr>
          <p:nvPr/>
        </p:nvSpPr>
        <p:spPr bwMode="auto">
          <a:xfrm>
            <a:off x="214282" y="285728"/>
            <a:ext cx="871543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Индекс активности ASDAS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комбинированный индекс,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основан на сочетанном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анализе субъективных ощущений пациента и лабораторных показателей системного воспаления (скорости оседания эритроцитов (СОЭ) и C-реактивного белка (СРБ)). В зависимости от используемого лабораторного маркера воспаления, имеется две версии индекса. Одна использует СРБ (определяемый высокочувствительным методом), а вторая – СОЭ (по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Вестергрену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643314"/>
            <a:ext cx="8572560" cy="30407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214290"/>
            <a:ext cx="86439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Классификация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серонегативных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спондилоартритов (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Berlin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, 2002)</a:t>
            </a:r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9265" name="Rectangle 1"/>
          <p:cNvSpPr>
            <a:spLocks noChangeArrowheads="1"/>
          </p:cNvSpPr>
          <p:nvPr/>
        </p:nvSpPr>
        <p:spPr bwMode="auto">
          <a:xfrm>
            <a:off x="357158" y="1428736"/>
            <a:ext cx="850112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А.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Анкилозирующий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спондилоартрит.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Б. Реактивный артрит, включая болезнь Рейтера.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В.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Псориатический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артрит.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Г.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Энтеропатические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артриты, связанные с болезнью Крона и неспецифическим язвенным колитом.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Д. Недифференцированные спондилоартриты.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1071546"/>
          <a:ext cx="8643996" cy="4133850"/>
        </p:xfrm>
        <a:graphic>
          <a:graphicData uri="http://schemas.openxmlformats.org/drawingml/2006/table">
            <a:tbl>
              <a:tblPr/>
              <a:tblGrid>
                <a:gridCol w="2285190"/>
                <a:gridCol w="3179403"/>
                <a:gridCol w="3179403"/>
              </a:tblGrid>
              <a:tr h="0">
                <a:tc>
                  <a:txBody>
                    <a:bodyPr/>
                    <a:lstStyle/>
                    <a:p>
                      <a:r>
                        <a:rPr lang="ru-RU" sz="2400" b="1" dirty="0"/>
                        <a:t>Степень активности</a:t>
                      </a:r>
                      <a:endParaRPr lang="ru-RU" sz="2400" dirty="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ASDAS</a:t>
                      </a:r>
                      <a:endParaRPr lang="en-US" sz="2400" dirty="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BASDAI (</a:t>
                      </a:r>
                      <a:r>
                        <a:rPr lang="ru-RU" sz="2400" b="1" dirty="0"/>
                        <a:t>ЧРШ 0-10)</a:t>
                      </a:r>
                      <a:endParaRPr lang="ru-RU" sz="2400" dirty="0"/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400" dirty="0"/>
                        <a:t>Низкая активность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&lt; 1.3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/>
                        <a:t>&lt; 2.0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400"/>
                        <a:t>Умеренная активность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1.3 -2.1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2.0 – 4.0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400"/>
                        <a:t>Высокая активность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2.1 – 3.5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4.0 – 7.0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400"/>
                        <a:t>Очень высокая активность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&gt;3.5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&gt; 7.0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57158" y="214290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Уровни активности, определяемые по индексам ASDAS и BASDAI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0225" name="Rectangle 1"/>
          <p:cNvSpPr>
            <a:spLocks noChangeArrowheads="1"/>
          </p:cNvSpPr>
          <p:nvPr/>
        </p:nvSpPr>
        <p:spPr bwMode="auto">
          <a:xfrm>
            <a:off x="0" y="5232483"/>
            <a:ext cx="88582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Динамика ASDAS ≥ 1,1  - значимое улучшение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Динамика ASDAS ≥ 2,0 – большое улучшение.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0" y="597987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программу расчета индекса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ASDAS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для установки на персональный компьютер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можно скачать на официальном сайте ASAS - </a:t>
            </a:r>
            <a:r>
              <a:rPr kumimoji="0" lang="ru-RU" sz="2000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www.asas-group.org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1"/>
          <p:cNvSpPr>
            <a:spLocks noChangeArrowheads="1"/>
          </p:cNvSpPr>
          <p:nvPr/>
        </p:nvSpPr>
        <p:spPr bwMode="auto">
          <a:xfrm>
            <a:off x="214282" y="214290"/>
            <a:ext cx="892971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Внеаксиальные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проявления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(поражение скелета,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кроме позвоночника)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Периферический артрит (дополнительно отмечается коксит);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Энтезит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Дактилит.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165891" name="Picture 3" descr="ÐÐ°ÑÑÐ¸Ð½ÐºÐ¸ Ð¿Ð¾ Ð·Ð°Ð¿ÑÐ¾ÑÑ Ð¿ÐµÑÐ¸ÑÐµÑÐ¸ÑÐµÑÐºÐ¸Ð¹ Ð°ÑÑÑÐ¸Ñ ÐºÐ¾Ð»ÐµÐ½Ð½Ð¾Ð³Ð¾ ÑÑÑÑÐ°Ð²Ð° Ð¿ÑÐ¸ Ð°Ð½ÐºÐ¸Ð»Ð¾Ð·Ð¸ÑÑÑÑÐµÐ¼ ÑÐ¿Ð¾Ð½Ð´Ð¸Ð»Ð¸Ñ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5" y="1421592"/>
            <a:ext cx="3377997" cy="2364598"/>
          </a:xfrm>
          <a:prstGeom prst="rect">
            <a:avLst/>
          </a:prstGeom>
          <a:noFill/>
        </p:spPr>
      </p:pic>
      <p:pic>
        <p:nvPicPr>
          <p:cNvPr id="165893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3915769"/>
            <a:ext cx="3357586" cy="2732674"/>
          </a:xfrm>
          <a:prstGeom prst="rect">
            <a:avLst/>
          </a:prstGeom>
          <a:noFill/>
        </p:spPr>
      </p:pic>
      <p:pic>
        <p:nvPicPr>
          <p:cNvPr id="165895" name="Picture 7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929066"/>
            <a:ext cx="4643470" cy="2766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1"/>
          <p:cNvSpPr>
            <a:spLocks noChangeArrowheads="1"/>
          </p:cNvSpPr>
          <p:nvPr/>
        </p:nvSpPr>
        <p:spPr bwMode="auto">
          <a:xfrm>
            <a:off x="357158" y="114757"/>
            <a:ext cx="857256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14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Внескелетные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проявления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(патология других,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помимо опорно-двигательного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аппарата, органов и систем, характерных для всей группы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СпА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):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Увеит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Воспалительные заболевания кишечника (ВЗК): болезнь Крона, язвенный колит, неспецифическое воспалительное заболевание кишечника; </a:t>
            </a:r>
          </a:p>
          <a:p>
            <a:pPr marL="0" marR="0" lvl="0" indent="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Псориаз;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IgA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– нефропатия;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Нарушение проводящей системы сердца;  </a:t>
            </a:r>
          </a:p>
          <a:p>
            <a:pPr marL="0" marR="0" lvl="0" indent="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Аортит.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1"/>
          <p:cNvSpPr>
            <a:spLocks noChangeArrowheads="1"/>
          </p:cNvSpPr>
          <p:nvPr/>
        </p:nvSpPr>
        <p:spPr bwMode="auto">
          <a:xfrm>
            <a:off x="357158" y="500042"/>
            <a:ext cx="828680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Дополнительная иммуногенетическая характеристика:</a:t>
            </a:r>
            <a:endParaRPr lang="ru-RU" sz="280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HLA-B27 (+);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HLA-B27 (-).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167939" name="Picture 3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l="511" t="701" r="829" b="2837"/>
          <a:stretch>
            <a:fillRect/>
          </a:stretch>
        </p:blipFill>
        <p:spPr bwMode="auto">
          <a:xfrm>
            <a:off x="357158" y="3429000"/>
            <a:ext cx="8501122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1"/>
          <p:cNvSpPr>
            <a:spLocks noChangeArrowheads="1"/>
          </p:cNvSpPr>
          <p:nvPr/>
        </p:nvSpPr>
        <p:spPr bwMode="auto">
          <a:xfrm>
            <a:off x="285720" y="357166"/>
            <a:ext cx="835824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Осложнения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патологические состояния,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которые могут значительно повлиять 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жизненный прогноз, социализацию, терапию и качество жизни пациента: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Амилоидоз;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Остеопороз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Атеросклероз;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Нарушение ритма сердца;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Аортальный порок сердца;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Перелом позвонков,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синдесмофитов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Подвывих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атланто-аксиального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сустава;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Анкилоз височно-нижнечелюстных суставов;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Шейно-грудной кифоз (расстояние затылок-стена);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Нарушение функции тазобедренных суставов;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Контрактура периферических суставов.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1"/>
          <p:cNvSpPr>
            <a:spLocks noChangeArrowheads="1"/>
          </p:cNvSpPr>
          <p:nvPr/>
        </p:nvSpPr>
        <p:spPr bwMode="auto">
          <a:xfrm>
            <a:off x="428596" y="612140"/>
            <a:ext cx="785818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Функциональный класс (ФК):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— полностью сохранены самообслуживание, непрофессиональная и профессиональная деятельность;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II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— сохранены самообслуживание и профессиональная деятельность, ограничена непрофессиональная деятельность;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— сохранено самообслуживание, ограничена непрофессиональная и профессиональная деятельность;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IV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– ограничены самообслуживание, непрофессиональная и профессиональная деятельность.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1"/>
          <p:cNvSpPr>
            <a:spLocks noChangeArrowheads="1"/>
          </p:cNvSpPr>
          <p:nvPr/>
        </p:nvSpPr>
        <p:spPr bwMode="auto">
          <a:xfrm>
            <a:off x="357158" y="468135"/>
            <a:ext cx="821537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Примеры формулировки диагноза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563" algn="l"/>
              </a:tabLs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563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Анкилозирующий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спондилит, развернутая стадия, активность высокая (BASDAI - 6.4, ASDAS - 3,4), периферический артрит, правосторонний коксит, рецидивирующий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увеит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в стадии ремиссии, HLA B-27 ассоциированный, ФК 1.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563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Анкилозирующий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спондилит, поздняя стадия, активность умеренная (BASDAI- 3.1, ASDAS – 2,0),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энтезиты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больших вертелов, плечевых суставов, HLA B-27 негативный, шейно-грудной кифоз (затылок-стена – 10см), A-V блокада 1 степени, ФК 2.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2563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Анкилозирующий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спондилит,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дорентгенологическая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стадия, очень высокая активность (BASDAI- 9.2, ASDAS – 4,1),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энтезиты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пяток, периферический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олигоартрит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HLA B-27 ассоциированный, ФК 2.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357166"/>
            <a:ext cx="55980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Диагностические критерии АС</a:t>
            </a:r>
            <a:endParaRPr lang="ru-RU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1249" name="Rectangle 1"/>
          <p:cNvSpPr>
            <a:spLocks noChangeArrowheads="1"/>
          </p:cNvSpPr>
          <p:nvPr/>
        </p:nvSpPr>
        <p:spPr bwMode="auto">
          <a:xfrm>
            <a:off x="357158" y="928670"/>
            <a:ext cx="835818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1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Жалобы: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271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постепенно нарастающие по интенсивности боли в нижней части спины, ягодицах или грудной клетке, периферических суставах. Боли сопровождаются утренней скованностью, усилением в покое, во вторую половину ночи и ранние утренние часы, уменьшающиеся при физической нагрузке (воспалительная боль); ограничение движения в позвоночнике во всех направлениях; боль в покое и при движении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энтезисах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различной локализации; боль, покраснение глаз, снижение зрения; боль в области сердца, сердцебиение;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возможно поражение кожи 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псориатические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бляшки;   </a:t>
            </a:r>
          </a:p>
          <a:p>
            <a:pPr marL="0" marR="0" lvl="0" indent="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возможно поражение кишечника;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субфебрильная температура тела, снижение массы тела, общая слабость.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1"/>
          <p:cNvSpPr>
            <a:spLocks noChangeArrowheads="1"/>
          </p:cNvSpPr>
          <p:nvPr/>
        </p:nvSpPr>
        <p:spPr bwMode="auto">
          <a:xfrm>
            <a:off x="214313" y="142875"/>
            <a:ext cx="87153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Поражение </a:t>
            </a:r>
            <a:r>
              <a:rPr lang="ru-RU" sz="2400" b="1" dirty="0" err="1">
                <a:solidFill>
                  <a:srgbClr val="FF0000"/>
                </a:solidFill>
              </a:rPr>
              <a:t>энтезисов</a:t>
            </a:r>
            <a:r>
              <a:rPr lang="ru-RU" sz="2400" b="1" i="1" dirty="0">
                <a:solidFill>
                  <a:srgbClr val="FF0000"/>
                </a:solidFill>
              </a:rPr>
              <a:t>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/>
              <a:t>Характерно </a:t>
            </a:r>
            <a:r>
              <a:rPr lang="ru-RU" sz="2400" b="1" dirty="0"/>
              <a:t>воспаление </a:t>
            </a:r>
            <a:r>
              <a:rPr lang="ru-RU" sz="2400" b="1" dirty="0" err="1"/>
              <a:t>энтезисов</a:t>
            </a:r>
            <a:r>
              <a:rPr lang="ru-RU" sz="2400" b="1" dirty="0"/>
              <a:t> (</a:t>
            </a:r>
            <a:r>
              <a:rPr lang="ru-RU" sz="2400" b="1" dirty="0" err="1"/>
              <a:t>энтезит</a:t>
            </a:r>
            <a:r>
              <a:rPr lang="ru-RU" sz="2400" b="1" dirty="0"/>
              <a:t>) различной локализации, что проявляется болями в покое и при движениях, а иногда (в случае наиболее типичного поражения ахиллова сухожилия) и припухлостью.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43011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9747" y="4714884"/>
            <a:ext cx="277425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Таблица 3. Наиболее частая локализация энтезитов при ССпА"/>
          <p:cNvPicPr/>
          <p:nvPr/>
        </p:nvPicPr>
        <p:blipFill>
          <a:blip r:embed="rId3" cstate="print"/>
          <a:srcRect t="18182"/>
          <a:stretch>
            <a:fillRect/>
          </a:stretch>
        </p:blipFill>
        <p:spPr bwMode="auto">
          <a:xfrm>
            <a:off x="0" y="2357430"/>
            <a:ext cx="628651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285720" y="214290"/>
            <a:ext cx="864393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 algn="just"/>
            <a:r>
              <a:rPr lang="ru-RU" sz="28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Боль</a:t>
            </a:r>
            <a:r>
              <a:rPr lang="ru-RU" sz="28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при </a:t>
            </a:r>
            <a:r>
              <a:rPr lang="ru-RU" sz="2800" b="1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сакроилиите</a:t>
            </a:r>
            <a:r>
              <a:rPr lang="ru-RU" sz="28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чаще носит тупой характер. </a:t>
            </a:r>
            <a:endParaRPr lang="ru-RU" sz="2800" b="1" dirty="0">
              <a:latin typeface="Calibri" pitchFamily="34" charset="0"/>
            </a:endParaRPr>
          </a:p>
          <a:p>
            <a:pPr indent="539750" algn="just" eaLnBrk="0" hangingPunct="0"/>
            <a:r>
              <a:rPr lang="ru-RU" sz="28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В отличие от </a:t>
            </a:r>
            <a:r>
              <a:rPr lang="ru-RU" sz="28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спондилоартроза </a:t>
            </a:r>
            <a:r>
              <a:rPr lang="ru-RU" sz="28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боль и скованность в позвоночнике при АС отмечается в состоянии покоя, в утренние часы и уменьшается при движении, иногда исчезает во второй половине дня (воспалительный характер боли).</a:t>
            </a:r>
            <a:endParaRPr lang="ru-RU" sz="2800" b="1" dirty="0">
              <a:latin typeface="Calibri" pitchFamily="34" charset="0"/>
            </a:endParaRPr>
          </a:p>
        </p:txBody>
      </p:sp>
      <p:pic>
        <p:nvPicPr>
          <p:cNvPr id="108546" name="Picture 2" descr="ÐÐ°ÑÑÐ¸Ð½ÐºÐ¸ Ð¿Ð¾ Ð·Ð°Ð¿ÑÐ¾ÑÑ Ð²Ð¾ÑÐ¿Ð°Ð»Ð¸ÑÐµÐ»ÑÐ½Ð°Ñ Ð±Ð¾Ð»Ñ Ð² ÑÐ¿Ð¸Ð½Ðµ ÑÐ¾Ñ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000372"/>
            <a:ext cx="5429308" cy="3619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42852"/>
            <a:ext cx="71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SAPHO-СИНДРОМ (Синдром САФО)</a:t>
            </a:r>
            <a:endParaRPr lang="ru-RU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785794"/>
            <a:ext cx="84296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+mn-lt"/>
              </a:rPr>
              <a:t>          Комбинация </a:t>
            </a:r>
            <a:r>
              <a:rPr lang="ru-RU" sz="2400" b="1" dirty="0" err="1" smtClean="0">
                <a:latin typeface="+mn-lt"/>
              </a:rPr>
              <a:t>гиперостоза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грудиноключичного</a:t>
            </a:r>
            <a:r>
              <a:rPr lang="ru-RU" sz="2400" b="1" dirty="0" smtClean="0">
                <a:latin typeface="+mn-lt"/>
              </a:rPr>
              <a:t> сочленения с </a:t>
            </a:r>
            <a:r>
              <a:rPr lang="ru-RU" sz="2400" b="1" dirty="0" err="1" smtClean="0">
                <a:latin typeface="+mn-lt"/>
              </a:rPr>
              <a:t>пустулезом</a:t>
            </a:r>
            <a:r>
              <a:rPr lang="ru-RU" sz="2400" b="1" dirty="0" smtClean="0">
                <a:latin typeface="+mn-lt"/>
              </a:rPr>
              <a:t> ладоней и/или подошв, пустулезным/вульгарным псориазом или глубокими угрями; кроме того, отмечают поражение позвоночника, остеит и артрит, в том числе </a:t>
            </a:r>
            <a:r>
              <a:rPr lang="ru-RU" sz="2400" b="1" dirty="0" err="1" smtClean="0">
                <a:latin typeface="+mn-lt"/>
              </a:rPr>
              <a:t>сакроилиит</a:t>
            </a:r>
            <a:r>
              <a:rPr lang="ru-RU" sz="2400" b="1" dirty="0" smtClean="0">
                <a:latin typeface="+mn-lt"/>
              </a:rPr>
              <a:t>.</a:t>
            </a:r>
          </a:p>
          <a:p>
            <a:pPr algn="just"/>
            <a:r>
              <a:rPr lang="ru-RU" sz="2400" b="1" dirty="0" smtClean="0">
                <a:latin typeface="+mn-lt"/>
              </a:rPr>
              <a:t>          Впервые взаимосвязь поражения костно-суставного аппарата и кожи отметили в 1961 году </a:t>
            </a:r>
            <a:r>
              <a:rPr lang="en-US" sz="2400" b="1" dirty="0" smtClean="0">
                <a:latin typeface="+mn-lt"/>
              </a:rPr>
              <a:t>R. Windom</a:t>
            </a:r>
            <a:r>
              <a:rPr lang="ru-RU" sz="2400" b="1" dirty="0" smtClean="0">
                <a:latin typeface="+mn-lt"/>
              </a:rPr>
              <a:t> и </a:t>
            </a:r>
            <a:r>
              <a:rPr lang="ru-RU" sz="2400" b="1" dirty="0" err="1" smtClean="0">
                <a:latin typeface="+mn-lt"/>
              </a:rPr>
              <a:t>соавт</a:t>
            </a:r>
            <a:r>
              <a:rPr lang="ru-RU" sz="2400" b="1" dirty="0" smtClean="0">
                <a:latin typeface="+mn-lt"/>
              </a:rPr>
              <a:t>. аббревиатуру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SAPHO </a:t>
            </a:r>
            <a:r>
              <a:rPr lang="ru-RU" sz="2400" b="1" dirty="0" smtClean="0">
                <a:latin typeface="+mn-lt"/>
              </a:rPr>
              <a:t>предложили в 1992 году:</a:t>
            </a:r>
          </a:p>
          <a:p>
            <a:pPr algn="just"/>
            <a:endParaRPr lang="ru-RU" sz="2400" b="1" dirty="0" smtClean="0">
              <a:latin typeface="+mn-lt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857628"/>
            <a:ext cx="8286692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dirty="0" smtClean="0">
                <a:solidFill>
                  <a:srgbClr val="C00000"/>
                </a:solidFill>
                <a:latin typeface="+mn-lt"/>
              </a:rPr>
              <a:t>S – </a:t>
            </a:r>
            <a:r>
              <a:rPr lang="en-US" sz="2500" b="1" dirty="0" err="1" smtClean="0">
                <a:solidFill>
                  <a:srgbClr val="C00000"/>
                </a:solidFill>
                <a:latin typeface="+mn-lt"/>
              </a:rPr>
              <a:t>synovitis</a:t>
            </a:r>
            <a:r>
              <a:rPr lang="en-US" sz="2500" b="1" dirty="0" smtClean="0">
                <a:solidFill>
                  <a:srgbClr val="C00000"/>
                </a:solidFill>
                <a:latin typeface="+mn-lt"/>
              </a:rPr>
              <a:t> – </a:t>
            </a:r>
            <a:r>
              <a:rPr lang="ru-RU" sz="2500" b="1" dirty="0" smtClean="0">
                <a:latin typeface="+mn-lt"/>
              </a:rPr>
              <a:t>воспаление синовии;</a:t>
            </a:r>
          </a:p>
          <a:p>
            <a:r>
              <a:rPr lang="en-US" sz="2500" b="1" dirty="0" smtClean="0">
                <a:solidFill>
                  <a:srgbClr val="C00000"/>
                </a:solidFill>
                <a:latin typeface="+mn-lt"/>
              </a:rPr>
              <a:t>A – acne – </a:t>
            </a:r>
            <a:r>
              <a:rPr lang="ru-RU" sz="2500" b="1" dirty="0" smtClean="0">
                <a:latin typeface="+mn-lt"/>
              </a:rPr>
              <a:t>угревая сыпь, или воспаление сальных желез;</a:t>
            </a:r>
          </a:p>
          <a:p>
            <a:r>
              <a:rPr lang="en-US" sz="2500" b="1" dirty="0" smtClean="0">
                <a:solidFill>
                  <a:srgbClr val="C00000"/>
                </a:solidFill>
                <a:latin typeface="+mn-lt"/>
              </a:rPr>
              <a:t>P – </a:t>
            </a:r>
            <a:r>
              <a:rPr lang="en-US" sz="2500" b="1" dirty="0" err="1" smtClean="0">
                <a:solidFill>
                  <a:srgbClr val="C00000"/>
                </a:solidFill>
                <a:latin typeface="+mn-lt"/>
              </a:rPr>
              <a:t>pustulosis</a:t>
            </a:r>
            <a:r>
              <a:rPr lang="en-US" sz="2500" b="1" dirty="0" smtClean="0">
                <a:solidFill>
                  <a:srgbClr val="C00000"/>
                </a:solidFill>
                <a:latin typeface="+mn-lt"/>
              </a:rPr>
              <a:t> – </a:t>
            </a:r>
            <a:r>
              <a:rPr lang="ru-RU" sz="2500" b="1" dirty="0" err="1" smtClean="0">
                <a:latin typeface="+mn-lt"/>
              </a:rPr>
              <a:t>пустулез</a:t>
            </a:r>
            <a:r>
              <a:rPr lang="ru-RU" sz="2500" b="1" dirty="0" smtClean="0">
                <a:latin typeface="+mn-lt"/>
              </a:rPr>
              <a:t>, сыпь из пузырьков, </a:t>
            </a:r>
          </a:p>
          <a:p>
            <a:r>
              <a:rPr lang="ru-RU" sz="2500" b="1" dirty="0" smtClean="0">
                <a:latin typeface="+mn-lt"/>
              </a:rPr>
              <a:t>заполненных гнойным содержимым;</a:t>
            </a:r>
          </a:p>
          <a:p>
            <a:r>
              <a:rPr lang="en-US" sz="2500" b="1" dirty="0" smtClean="0">
                <a:solidFill>
                  <a:srgbClr val="C00000"/>
                </a:solidFill>
                <a:latin typeface="+mn-lt"/>
              </a:rPr>
              <a:t>H – hyperostosis – </a:t>
            </a:r>
            <a:r>
              <a:rPr lang="ru-RU" sz="2500" b="1" dirty="0" err="1" smtClean="0">
                <a:latin typeface="+mn-lt"/>
              </a:rPr>
              <a:t>гиперостоз</a:t>
            </a:r>
            <a:r>
              <a:rPr lang="ru-RU" sz="2500" b="1" dirty="0" smtClean="0">
                <a:latin typeface="+mn-lt"/>
              </a:rPr>
              <a:t> – уплотнение костной ткани;</a:t>
            </a:r>
          </a:p>
          <a:p>
            <a:r>
              <a:rPr lang="en-US" sz="2500" b="1" dirty="0" smtClean="0">
                <a:solidFill>
                  <a:srgbClr val="C00000"/>
                </a:solidFill>
                <a:latin typeface="+mn-lt"/>
              </a:rPr>
              <a:t>O – </a:t>
            </a:r>
            <a:r>
              <a:rPr lang="en-US" sz="2500" b="1" dirty="0" err="1" smtClean="0">
                <a:solidFill>
                  <a:srgbClr val="C00000"/>
                </a:solidFill>
                <a:latin typeface="+mn-lt"/>
              </a:rPr>
              <a:t>osteitis</a:t>
            </a:r>
            <a:r>
              <a:rPr lang="en-US" sz="25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500" b="1" dirty="0" smtClean="0">
                <a:solidFill>
                  <a:srgbClr val="C00000"/>
                </a:solidFill>
                <a:latin typeface="+mn-lt"/>
              </a:rPr>
              <a:t>– </a:t>
            </a:r>
            <a:r>
              <a:rPr lang="ru-RU" sz="2500" b="1" dirty="0" smtClean="0">
                <a:latin typeface="+mn-lt"/>
              </a:rPr>
              <a:t>остеит, или воспаление костной ткани.</a:t>
            </a:r>
          </a:p>
          <a:p>
            <a:endParaRPr lang="ru-RU" sz="2400" b="1" dirty="0" smtClean="0">
              <a:solidFill>
                <a:srgbClr val="C00000"/>
              </a:solidFill>
              <a:latin typeface="Calibri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357188" y="355600"/>
            <a:ext cx="8429625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71500" algn="just">
              <a:tabLst>
                <a:tab pos="571500" algn="r"/>
              </a:tabLst>
            </a:pP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отнесения боли в спине к разряду </a:t>
            </a:r>
            <a:r>
              <a:rPr lang="ru-RU" sz="28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воспалительной</a:t>
            </a:r>
            <a:r>
              <a:rPr lang="ru-RU" sz="28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Американской ассоциацией, занимающейся изучением аксиального спондилоартрита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ASAS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разработаны соответствующие критерии. </a:t>
            </a:r>
          </a:p>
          <a:p>
            <a:pPr indent="571500" algn="just">
              <a:tabLst>
                <a:tab pos="571500" algn="r"/>
              </a:tabLst>
            </a:pP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Данный факт имеет существенное значение в 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дифференциальной диагностике 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дегенеративными изменениями в позвоночнике, при которых боль имеет </a:t>
            </a:r>
            <a:r>
              <a:rPr lang="ru-RU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механический</a:t>
            </a:r>
            <a:r>
              <a:rPr lang="ru-RU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характер.</a:t>
            </a:r>
            <a:endParaRPr lang="ru-RU" sz="28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214313" y="1071563"/>
            <a:ext cx="864393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 algn="ctr">
              <a:tabLst>
                <a:tab pos="4572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ASAS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-критерии воспалительной боли в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спине 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539750">
              <a:tabLst>
                <a:tab pos="457200" algn="l"/>
              </a:tabLst>
            </a:pPr>
            <a:endParaRPr lang="ru-RU" sz="2800" b="1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indent="539750" eaLnBrk="0" hangingPunct="0">
              <a:buFontTx/>
              <a:buChar char="•"/>
              <a:tabLst>
                <a:tab pos="45720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 начала БС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&lt;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40 лет</a:t>
            </a:r>
            <a:endParaRPr lang="ru-RU" sz="2800" b="1" dirty="0"/>
          </a:p>
          <a:p>
            <a:pPr indent="539750" eaLnBrk="0" hangingPunct="0">
              <a:buFontTx/>
              <a:buChar char="•"/>
              <a:tabLst>
                <a:tab pos="45720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Постепенное начало БНС</a:t>
            </a:r>
            <a:endParaRPr lang="ru-RU" sz="2800" b="1" dirty="0"/>
          </a:p>
          <a:p>
            <a:pPr indent="539750" eaLnBrk="0" hangingPunct="0">
              <a:buFontTx/>
              <a:buChar char="•"/>
              <a:tabLst>
                <a:tab pos="45720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БС уменьшается после физических упражнений</a:t>
            </a:r>
            <a:endParaRPr lang="ru-RU" sz="2800" b="1" dirty="0"/>
          </a:p>
          <a:p>
            <a:pPr indent="539750" eaLnBrk="0" hangingPunct="0">
              <a:buFontTx/>
              <a:buChar char="•"/>
              <a:tabLst>
                <a:tab pos="45720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БС не уменьшается в покое</a:t>
            </a:r>
            <a:endParaRPr lang="ru-RU" sz="2800" b="1" dirty="0"/>
          </a:p>
          <a:p>
            <a:pPr indent="539750" eaLnBrk="0" hangingPunct="0">
              <a:buFontTx/>
              <a:buChar char="•"/>
              <a:tabLst>
                <a:tab pos="45720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БС присутствует в ночное время (с усилением болевых ощущений после пробуждения)</a:t>
            </a:r>
          </a:p>
          <a:p>
            <a:pPr indent="539750" eaLnBrk="0" hangingPunct="0">
              <a:buFontTx/>
              <a:buChar char="•"/>
              <a:tabLst>
                <a:tab pos="457200" algn="l"/>
              </a:tabLst>
            </a:pPr>
            <a:endParaRPr lang="ru-RU" sz="2800" b="1" dirty="0">
              <a:solidFill>
                <a:srgbClr val="000000"/>
              </a:solidFill>
              <a:latin typeface="Times New Roman" pitchFamily="18" charset="0"/>
              <a:cs typeface="Calibri" pitchFamily="34" charset="0"/>
            </a:endParaRPr>
          </a:p>
          <a:p>
            <a:pPr indent="539750" algn="ctr" eaLnBrk="0" hangingPunct="0">
              <a:tabLst>
                <a:tab pos="45720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ВБС при наличии 4 из 5 критериев</a:t>
            </a:r>
            <a:endParaRPr lang="ru-RU" sz="28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50112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Дифференциальная диагностика боли в пояснице</a:t>
            </a:r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714356"/>
          <a:ext cx="8643996" cy="5854098"/>
        </p:xfrm>
        <a:graphic>
          <a:graphicData uri="http://schemas.openxmlformats.org/drawingml/2006/table">
            <a:tbl>
              <a:tblPr/>
              <a:tblGrid>
                <a:gridCol w="36070"/>
                <a:gridCol w="3302044"/>
                <a:gridCol w="2825581"/>
                <a:gridCol w="2444231"/>
                <a:gridCol w="36070"/>
              </a:tblGrid>
              <a:tr h="771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ВОСПАЛИТЕЛЬНОГО ХАРАКТЕРА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МЕХАНИЧЕСКОГО ХАРАКТЕРА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5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     Возраст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появления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&lt; 40 лет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Любой возраст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5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     Тип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начала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Постепенное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Острое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5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     Длительность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симптомов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&gt; 3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мес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&lt;4нед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5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     Утренняя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скованность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&gt; 60 мин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&lt; 30 мин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5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     Ночная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боль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Часто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Отсутствует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5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     Эффект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упражнений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Улучшение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Ухудшение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5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     Болезненность </a:t>
                      </a:r>
                      <a:r>
                        <a:rPr lang="ru-RU" sz="2000" b="1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крестцово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-  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     подвздошных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суставов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Часто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Отсутствует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5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5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     Движения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в позвоночнике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Нарушены во все стороны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Нарушение сгибания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85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     Дыхательная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экскурсия </a:t>
                      </a:r>
                      <a:endParaRPr lang="ru-RU" sz="2000" b="1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     грудной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клетки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Часто снижена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В норме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5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     Неврологические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     нарушения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Редко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Calibri"/>
                        </a:rPr>
                        <a:t>Возможны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904A6C-7DFF-4AF8-8A64-3FB58417B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1938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Дифференциальная диагностика спондилоартрита со спондилоартрозом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5ADA65DC-40AF-4775-AB3A-A4C48AB697D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5718" y="1214422"/>
          <a:ext cx="8572561" cy="53457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5381">
                  <a:extLst>
                    <a:ext uri="{9D8B030D-6E8A-4147-A177-3AD203B41FA5}">
                      <a16:colId xmlns:a16="http://schemas.microsoft.com/office/drawing/2014/main" xmlns="" val="2547948045"/>
                    </a:ext>
                  </a:extLst>
                </a:gridCol>
                <a:gridCol w="2998882">
                  <a:extLst>
                    <a:ext uri="{9D8B030D-6E8A-4147-A177-3AD203B41FA5}">
                      <a16:colId xmlns:a16="http://schemas.microsoft.com/office/drawing/2014/main" xmlns="" val="3268766391"/>
                    </a:ext>
                  </a:extLst>
                </a:gridCol>
                <a:gridCol w="2938298">
                  <a:extLst>
                    <a:ext uri="{9D8B030D-6E8A-4147-A177-3AD203B41FA5}">
                      <a16:colId xmlns:a16="http://schemas.microsoft.com/office/drawing/2014/main" xmlns="" val="3835948561"/>
                    </a:ext>
                  </a:extLst>
                </a:gridCol>
              </a:tblGrid>
              <a:tr h="295747">
                <a:tc>
                  <a:txBody>
                    <a:bodyPr/>
                    <a:lstStyle/>
                    <a:p>
                      <a:endParaRPr lang="ru-RU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Спондилоартрит </a:t>
                      </a: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Спондилоартроз</a:t>
                      </a: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7919693"/>
                  </a:ext>
                </a:extLst>
              </a:tr>
              <a:tr h="256314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n-lt"/>
                          <a:cs typeface="Arial" panose="020B0604020202020204" pitchFamily="34" charset="0"/>
                        </a:rPr>
                        <a:t>Возраст</a:t>
                      </a: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  <a:cs typeface="Arial" panose="020B0604020202020204" pitchFamily="34" charset="0"/>
                        </a:rPr>
                        <a:t>До 40 лет</a:t>
                      </a: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  <a:cs typeface="Arial" panose="020B0604020202020204" pitchFamily="34" charset="0"/>
                        </a:rPr>
                        <a:t>После 40 лет</a:t>
                      </a: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2075376"/>
                  </a:ext>
                </a:extLst>
              </a:tr>
              <a:tr h="453479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n-lt"/>
                          <a:cs typeface="Arial" panose="020B0604020202020204" pitchFamily="34" charset="0"/>
                        </a:rPr>
                        <a:t>Боли в позвоночнике</a:t>
                      </a: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  <a:cs typeface="Arial" panose="020B0604020202020204" pitchFamily="34" charset="0"/>
                        </a:rPr>
                        <a:t>Воспалительного характера</a:t>
                      </a: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  <a:cs typeface="Arial" panose="020B0604020202020204" pitchFamily="34" charset="0"/>
                        </a:rPr>
                        <a:t>Механического характера</a:t>
                      </a: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5047557"/>
                  </a:ext>
                </a:extLst>
              </a:tr>
              <a:tr h="453479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n-lt"/>
                          <a:cs typeface="Arial" panose="020B0604020202020204" pitchFamily="34" charset="0"/>
                        </a:rPr>
                        <a:t>Движения в позвоночнике</a:t>
                      </a: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  <a:cs typeface="Arial" panose="020B0604020202020204" pitchFamily="34" charset="0"/>
                        </a:rPr>
                        <a:t>Страдают боковые движения</a:t>
                      </a: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  <a:cs typeface="Arial" panose="020B0604020202020204" pitchFamily="34" charset="0"/>
                        </a:rPr>
                        <a:t>Вперед-назад</a:t>
                      </a: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6447524"/>
                  </a:ext>
                </a:extLst>
              </a:tr>
              <a:tr h="650643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n-lt"/>
                          <a:cs typeface="Arial" panose="020B0604020202020204" pitchFamily="34" charset="0"/>
                        </a:rPr>
                        <a:t>Клинические признаки </a:t>
                      </a:r>
                      <a:r>
                        <a:rPr lang="ru-RU" sz="1800" dirty="0" err="1" smtClean="0">
                          <a:latin typeface="+mn-lt"/>
                          <a:cs typeface="Arial" panose="020B0604020202020204" pitchFamily="34" charset="0"/>
                        </a:rPr>
                        <a:t>сакроилиита</a:t>
                      </a:r>
                      <a:endParaRPr lang="ru-RU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  <a:cs typeface="Arial" panose="020B0604020202020204" pitchFamily="34" charset="0"/>
                        </a:rPr>
                        <a:t>Часто</a:t>
                      </a: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  <a:cs typeface="Arial" panose="020B0604020202020204" pitchFamily="34" charset="0"/>
                        </a:rPr>
                        <a:t>Отсутствуют</a:t>
                      </a: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1936945"/>
                  </a:ext>
                </a:extLst>
              </a:tr>
              <a:tr h="256314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n-lt"/>
                          <a:cs typeface="Arial" panose="020B0604020202020204" pitchFamily="34" charset="0"/>
                        </a:rPr>
                        <a:t>Артрит</a:t>
                      </a: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  <a:cs typeface="Arial" panose="020B0604020202020204" pitchFamily="34" charset="0"/>
                        </a:rPr>
                        <a:t>Часто</a:t>
                      </a: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  <a:cs typeface="Arial" panose="020B0604020202020204" pitchFamily="34" charset="0"/>
                        </a:rPr>
                        <a:t>Отсутствует</a:t>
                      </a: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2312572"/>
                  </a:ext>
                </a:extLst>
              </a:tr>
              <a:tr h="453479">
                <a:tc>
                  <a:txBody>
                    <a:bodyPr/>
                    <a:lstStyle/>
                    <a:p>
                      <a:r>
                        <a:rPr lang="ru-RU" sz="1800" dirty="0" err="1">
                          <a:latin typeface="+mn-lt"/>
                          <a:cs typeface="Arial" panose="020B0604020202020204" pitchFamily="34" charset="0"/>
                        </a:rPr>
                        <a:t>Энтезиты</a:t>
                      </a:r>
                      <a:endParaRPr lang="ru-RU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  <a:cs typeface="Arial" panose="020B0604020202020204" pitchFamily="34" charset="0"/>
                        </a:rPr>
                        <a:t>Ахиллов, в спине, в пояснице</a:t>
                      </a: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  <a:cs typeface="Arial" panose="020B0604020202020204" pitchFamily="34" charset="0"/>
                        </a:rPr>
                        <a:t>Отсутствуют</a:t>
                      </a: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9092130"/>
                  </a:ext>
                </a:extLst>
              </a:tr>
              <a:tr h="847808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n-lt"/>
                          <a:cs typeface="Arial" panose="020B0604020202020204" pitchFamily="34" charset="0"/>
                        </a:rPr>
                        <a:t>Рентгенологические</a:t>
                      </a:r>
                    </a:p>
                    <a:p>
                      <a:r>
                        <a:rPr lang="ru-RU" sz="1800" dirty="0">
                          <a:latin typeface="+mn-lt"/>
                          <a:cs typeface="Arial" panose="020B0604020202020204" pitchFamily="34" charset="0"/>
                        </a:rPr>
                        <a:t>изменения</a:t>
                      </a: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  <a:cs typeface="Arial" panose="020B0604020202020204" pitchFamily="34" charset="0"/>
                        </a:rPr>
                        <a:t>Вертикально идущие </a:t>
                      </a:r>
                      <a:r>
                        <a:rPr lang="ru-RU" sz="1800" dirty="0" err="1">
                          <a:latin typeface="+mn-lt"/>
                          <a:cs typeface="Arial" panose="020B0604020202020204" pitchFamily="34" charset="0"/>
                        </a:rPr>
                        <a:t>синдесмофиты</a:t>
                      </a:r>
                      <a:r>
                        <a:rPr lang="ru-RU" sz="1800" dirty="0">
                          <a:latin typeface="+mn-lt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800" dirty="0" err="1" smtClean="0">
                          <a:latin typeface="+mn-lt"/>
                          <a:cs typeface="Arial" panose="020B0604020202020204" pitchFamily="34" charset="0"/>
                        </a:rPr>
                        <a:t>сакроилиит</a:t>
                      </a:r>
                      <a:endParaRPr lang="ru-RU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  <a:cs typeface="Arial" panose="020B0604020202020204" pitchFamily="34" charset="0"/>
                        </a:rPr>
                        <a:t>Горизонтально идущие остеофиты</a:t>
                      </a: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2328592"/>
                  </a:ext>
                </a:extLst>
              </a:tr>
              <a:tr h="256314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n-lt"/>
                          <a:cs typeface="Arial" panose="020B0604020202020204" pitchFamily="34" charset="0"/>
                        </a:rPr>
                        <a:t>Антиген </a:t>
                      </a:r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HLA-B27</a:t>
                      </a:r>
                      <a:endParaRPr lang="ru-RU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  <a:cs typeface="Arial" panose="020B0604020202020204" pitchFamily="34" charset="0"/>
                        </a:rPr>
                        <a:t>Часто</a:t>
                      </a: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  <a:cs typeface="Arial" panose="020B0604020202020204" pitchFamily="34" charset="0"/>
                        </a:rPr>
                        <a:t>Отсутствует</a:t>
                      </a: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7236403"/>
                  </a:ext>
                </a:extLst>
              </a:tr>
              <a:tr h="650643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n-lt"/>
                          <a:cs typeface="Arial" panose="020B0604020202020204" pitchFamily="34" charset="0"/>
                        </a:rPr>
                        <a:t>Повышение СОЭ и др. показателей воспаления</a:t>
                      </a: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  <a:cs typeface="Arial" panose="020B0604020202020204" pitchFamily="34" charset="0"/>
                        </a:rPr>
                        <a:t>Часто</a:t>
                      </a: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  <a:cs typeface="Arial" panose="020B0604020202020204" pitchFamily="34" charset="0"/>
                        </a:rPr>
                        <a:t>Отсутствует</a:t>
                      </a:r>
                    </a:p>
                  </a:txBody>
                  <a:tcPr marL="68580" marR="6858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552223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214290"/>
            <a:ext cx="8229600" cy="2185988"/>
          </a:xfrm>
        </p:spPr>
        <p:txBody>
          <a:bodyPr/>
          <a:lstStyle/>
          <a:p>
            <a:pPr algn="ctr">
              <a:buNone/>
            </a:pPr>
            <a:r>
              <a:rPr lang="ru-RU" sz="2800" b="1" dirty="0">
                <a:solidFill>
                  <a:srgbClr val="FF0000"/>
                </a:solidFill>
              </a:rPr>
              <a:t>Нарушение осанки </a:t>
            </a:r>
            <a:r>
              <a:rPr lang="ru-RU" sz="2800" b="1" dirty="0" smtClean="0">
                <a:solidFill>
                  <a:srgbClr val="FF0000"/>
                </a:solidFill>
              </a:rPr>
              <a:t>при АС:</a:t>
            </a:r>
          </a:p>
          <a:p>
            <a:pPr>
              <a:buNone/>
            </a:pPr>
            <a:r>
              <a:rPr lang="ru-RU" sz="2800" dirty="0" smtClean="0"/>
              <a:t>«</a:t>
            </a:r>
            <a:r>
              <a:rPr lang="ru-RU" sz="2800" dirty="0"/>
              <a:t>поза гордеца</a:t>
            </a:r>
            <a:r>
              <a:rPr lang="ru-RU" sz="2800" dirty="0" smtClean="0"/>
              <a:t>»</a:t>
            </a:r>
          </a:p>
          <a:p>
            <a:pPr>
              <a:buNone/>
            </a:pPr>
            <a:r>
              <a:rPr lang="ru-RU" sz="2800" dirty="0" smtClean="0"/>
              <a:t>«</a:t>
            </a:r>
            <a:r>
              <a:rPr lang="ru-RU" sz="2800" dirty="0"/>
              <a:t>поза просителя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73733" name="Picture 4" descr="7-C-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9364" b="17610"/>
          <a:stretch>
            <a:fillRect/>
          </a:stretch>
        </p:blipFill>
        <p:spPr>
          <a:xfrm>
            <a:off x="900113" y="2924175"/>
            <a:ext cx="7127875" cy="36004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214313" y="184378"/>
            <a:ext cx="87868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 algn="just"/>
            <a:r>
              <a:rPr lang="ru-RU" sz="2400" b="1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При длительном течении </a:t>
            </a:r>
            <a:r>
              <a:rPr lang="ru-RU" sz="2400" b="1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АС </a:t>
            </a:r>
            <a:r>
              <a:rPr lang="ru-RU" sz="2400" b="1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может формироваться </a:t>
            </a:r>
            <a:r>
              <a:rPr lang="ru-RU" sz="2400" b="1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поза просителя</a:t>
            </a:r>
            <a:r>
              <a:rPr lang="ru-RU" sz="2400" b="1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». Она характеризуется выраженным кифозом грудного отдела позвоночника, наклоном вниз и сгибанием ног в коленных суставах, что компенсирует перемещение центра тяжести кпереди. Уменьшается экскурсия грудной клетки, вплоть до полного её отсутствия. В этих случаях дыхание осуществляется только за счёт движений диафрагмы.</a:t>
            </a:r>
            <a:endParaRPr lang="ru-RU" sz="2400" b="1" dirty="0"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8675" name="Picture 3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3286125"/>
            <a:ext cx="5214937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5072066" y="142852"/>
            <a:ext cx="3500433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571500" algn="ctr"/>
            <a:r>
              <a:rPr lang="ru-RU" sz="3200" b="1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В ряде случаев формируется иная осанка - </a:t>
            </a:r>
            <a:r>
              <a:rPr lang="ru-RU" sz="3200" b="1" dirty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«поза гордеца», </a:t>
            </a:r>
            <a:r>
              <a:rPr lang="ru-RU" sz="3200" b="1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когда малоподвижный позвоночник приобретает вид гладильной доски из-за выравнивания грудного кифоза и поясничного лордоза.</a:t>
            </a:r>
            <a:endParaRPr lang="ru-RU" sz="3200" b="1" dirty="0"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4450" name="Picture 2" descr="ÐÐ°ÑÑÐ¸Ð½ÐºÐ¸ Ð¿Ð¾ Ð·Ð°Ð¿ÑÐ¾ÑÑ Ð´Ð¾ÑÐºÐ¾Ð¾Ð±ÑÐ°Ð·Ð½Ð°Ñ ÑÐ¿Ð¸Ð½Ð° Ð¿ÑÐ¸ Ð±Ð¾Ð»ÐµÐ·Ð½Ð¸ Ð±ÐµÑÑÐµÑÐµÐ²Ð° ÑÐ¾ÑÐ¾"/>
          <p:cNvPicPr>
            <a:picLocks noChangeAspect="1" noChangeArrowheads="1"/>
          </p:cNvPicPr>
          <p:nvPr/>
        </p:nvPicPr>
        <p:blipFill>
          <a:blip r:embed="rId2" cstate="print"/>
          <a:srcRect l="5859" t="4889" r="46533" b="8083"/>
          <a:stretch>
            <a:fillRect/>
          </a:stretch>
        </p:blipFill>
        <p:spPr bwMode="auto">
          <a:xfrm>
            <a:off x="260852" y="357166"/>
            <a:ext cx="4382618" cy="6000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14290"/>
            <a:ext cx="8929718" cy="1214422"/>
          </a:xfrm>
          <a:extLst/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Для установления </a:t>
            </a:r>
            <a:r>
              <a:rPr lang="ru-RU" sz="3200" b="1" i="1" dirty="0" smtClean="0">
                <a:solidFill>
                  <a:srgbClr val="FF0000"/>
                </a:solidFill>
              </a:rPr>
              <a:t>диагноза АС</a:t>
            </a:r>
            <a:r>
              <a:rPr lang="ru-RU" sz="3200" b="1" dirty="0" smtClean="0">
                <a:solidFill>
                  <a:srgbClr val="FF0000"/>
                </a:solidFill>
              </a:rPr>
              <a:t> применяются модифицированные Нью-Йоркские критерии.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313" y="1071563"/>
            <a:ext cx="8643937" cy="5500687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i="1" u="sng" dirty="0" smtClean="0"/>
              <a:t>Клинические признаки</a:t>
            </a:r>
            <a:endParaRPr lang="ru-RU" b="1" u="sng" dirty="0" smtClean="0"/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1.Боли в нижней части спины, </a:t>
            </a:r>
            <a:r>
              <a:rPr lang="ru-RU" b="1" dirty="0" smtClean="0"/>
              <a:t>длящиеся не менее 3 мес., уменьшающиеся после физических упражнений и не стихающие в покое.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2.Ограничения движений в поясничном отделе позвоночника</a:t>
            </a:r>
            <a:r>
              <a:rPr lang="ru-RU" b="1" dirty="0" smtClean="0"/>
              <a:t> в сагиттальной и фронтальной плоскости.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3.Уменьшение дыхательной экскурсии грудной клетки</a:t>
            </a:r>
            <a:r>
              <a:rPr lang="ru-RU" b="1" dirty="0" smtClean="0"/>
              <a:t> в сравнении с нормальными значениями (для пола и возраста).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214313" y="31642"/>
            <a:ext cx="871537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2800" b="1" dirty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Рентгенологические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критерии</a:t>
            </a:r>
          </a:p>
          <a:p>
            <a:pPr indent="457200" eaLnBrk="0" hangingPunct="0"/>
            <a:r>
              <a:rPr lang="ru-RU" sz="2400" b="1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1. Двусторонний </a:t>
            </a:r>
            <a:r>
              <a:rPr lang="ru-RU" sz="2400" b="1" dirty="0" err="1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сакроилиит</a:t>
            </a:r>
            <a:r>
              <a:rPr lang="ru-RU" sz="2400" b="1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 (стадии 2-4)</a:t>
            </a:r>
            <a:endParaRPr lang="ru-RU" sz="2400" b="1" dirty="0" smtClean="0">
              <a:latin typeface="+mn-lt"/>
            </a:endParaRPr>
          </a:p>
          <a:p>
            <a:pPr indent="457200" eaLnBrk="0" hangingPunct="0"/>
            <a:r>
              <a:rPr lang="ru-RU" sz="2400" b="1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2</a:t>
            </a:r>
            <a:r>
              <a:rPr lang="ru-RU" sz="2400" b="1" dirty="0">
                <a:solidFill>
                  <a:srgbClr val="000000"/>
                </a:solidFill>
                <a:latin typeface="+mn-lt"/>
                <a:cs typeface="Calibri" pitchFamily="34" charset="0"/>
              </a:rPr>
              <a:t>. Односторонний </a:t>
            </a:r>
            <a:r>
              <a:rPr lang="ru-RU" sz="2400" b="1" dirty="0" err="1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сакроилиит</a:t>
            </a:r>
            <a:r>
              <a:rPr lang="ru-RU" sz="2400" b="1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+mn-lt"/>
                <a:cs typeface="Calibri" pitchFamily="34" charset="0"/>
              </a:rPr>
              <a:t>(стадии </a:t>
            </a:r>
            <a:r>
              <a:rPr lang="ru-RU" sz="2400" b="1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3-4)</a:t>
            </a:r>
            <a:endParaRPr lang="ru-RU" sz="2400" b="1" dirty="0" smtClean="0">
              <a:latin typeface="+mn-lt"/>
            </a:endParaRPr>
          </a:p>
          <a:p>
            <a:pPr indent="457200" algn="just" eaLnBrk="0" hangingPunct="0"/>
            <a:r>
              <a:rPr lang="ru-RU" sz="2400" b="1" i="1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Примечание</a:t>
            </a:r>
            <a:r>
              <a:rPr lang="ru-RU" sz="2400" b="1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: к 1-ой стадии относят подозрение на наличие изменений,</a:t>
            </a:r>
            <a:endParaRPr lang="ru-RU" sz="2400" b="1" dirty="0" smtClean="0">
              <a:latin typeface="+mn-lt"/>
            </a:endParaRPr>
          </a:p>
          <a:p>
            <a:pPr indent="457200" algn="just" eaLnBrk="0" hangingPunct="0"/>
            <a:r>
              <a:rPr lang="ru-RU" sz="2400" b="1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ко </a:t>
            </a:r>
            <a:r>
              <a:rPr lang="ru-RU" sz="2400" b="1" dirty="0">
                <a:solidFill>
                  <a:srgbClr val="000000"/>
                </a:solidFill>
                <a:latin typeface="+mn-lt"/>
                <a:cs typeface="Calibri" pitchFamily="34" charset="0"/>
              </a:rPr>
              <a:t>2-ой -наличие эрозий и склероза,</a:t>
            </a:r>
            <a:endParaRPr lang="ru-RU" sz="2400" b="1" dirty="0">
              <a:latin typeface="+mn-lt"/>
            </a:endParaRPr>
          </a:p>
          <a:p>
            <a:pPr indent="457200" algn="just" eaLnBrk="0" hangingPunct="0"/>
            <a:r>
              <a:rPr lang="ru-RU" sz="2400" b="1" dirty="0">
                <a:solidFill>
                  <a:srgbClr val="000000"/>
                </a:solidFill>
                <a:latin typeface="+mn-lt"/>
                <a:cs typeface="Calibri" pitchFamily="34" charset="0"/>
              </a:rPr>
              <a:t>к 3-ей - наличие эрозий, склероза и частичного анкилоза, </a:t>
            </a:r>
            <a:endParaRPr lang="ru-RU" sz="2400" b="1" dirty="0">
              <a:latin typeface="+mn-lt"/>
            </a:endParaRPr>
          </a:p>
          <a:p>
            <a:pPr indent="457200" algn="just" eaLnBrk="0" hangingPunct="0"/>
            <a:r>
              <a:rPr lang="ru-RU" sz="2400" b="1" dirty="0">
                <a:solidFill>
                  <a:srgbClr val="000000"/>
                </a:solidFill>
                <a:latin typeface="+mn-lt"/>
                <a:cs typeface="Calibri" pitchFamily="34" charset="0"/>
              </a:rPr>
              <a:t>к 4-ой - полный анкилоз.</a:t>
            </a:r>
            <a:endParaRPr lang="ru-RU" sz="2400" b="1" dirty="0">
              <a:latin typeface="+mn-lt"/>
            </a:endParaRPr>
          </a:p>
        </p:txBody>
      </p:sp>
      <p:pic>
        <p:nvPicPr>
          <p:cNvPr id="33795" name="Picture 3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643313"/>
            <a:ext cx="3678268" cy="245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071938" y="3116263"/>
            <a:ext cx="4786312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 algn="just"/>
            <a:r>
              <a:rPr lang="ru-RU" sz="2000" b="1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Диагноз считается достоверным при наличии </a:t>
            </a:r>
            <a:r>
              <a:rPr lang="ru-RU" sz="2000" b="1" dirty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одного рентгенологического признака в сочетании с любым клиническим</a:t>
            </a:r>
            <a:r>
              <a:rPr lang="ru-RU" sz="2000" b="1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. Чувствительность этих критериев составляет 83%, специфичность - 98%. Однако они не позволяют установить диагноз АС в ранние сроки, так как рентгенологические изменения появляются только через много месяцев от начала заболевания.</a:t>
            </a:r>
            <a:endParaRPr lang="ru-RU" sz="2000" b="1" dirty="0">
              <a:latin typeface="+mn-lt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1"/>
          <p:cNvSpPr>
            <a:spLocks noChangeArrowheads="1"/>
          </p:cNvSpPr>
          <p:nvPr/>
        </p:nvSpPr>
        <p:spPr bwMode="auto">
          <a:xfrm>
            <a:off x="500034" y="1136487"/>
            <a:ext cx="821537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Анамнез: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сведения о наличии у прямых родственников пациента заболеваний,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ассоциированных с HLA B27. Наличие эпизодов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увеита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псориаза, признаков хронических воспалительных заболеваний кишечника в прошлом.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71802" y="285728"/>
            <a:ext cx="2977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SAPHO-СИНДРОМ</a:t>
            </a:r>
            <a:endParaRPr lang="ru-RU" sz="28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3" y="928670"/>
            <a:ext cx="8572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+mn-lt"/>
              </a:rPr>
              <a:t>            В качестве </a:t>
            </a:r>
            <a:r>
              <a:rPr lang="ru-RU" sz="2400" b="1" dirty="0" err="1" smtClean="0">
                <a:latin typeface="+mn-lt"/>
              </a:rPr>
              <a:t>триггерных</a:t>
            </a:r>
            <a:r>
              <a:rPr lang="ru-RU" sz="2400" b="1" dirty="0" smtClean="0">
                <a:latin typeface="+mn-lt"/>
              </a:rPr>
              <a:t> факторов рассматривается роль инфекций </a:t>
            </a:r>
            <a:r>
              <a:rPr lang="en-US" sz="2400" b="1" dirty="0" smtClean="0">
                <a:latin typeface="+mn-lt"/>
              </a:rPr>
              <a:t>Staphylococcus </a:t>
            </a:r>
            <a:r>
              <a:rPr lang="en-US" sz="2400" b="1" dirty="0" err="1" smtClean="0">
                <a:latin typeface="+mn-lt"/>
              </a:rPr>
              <a:t>epidermidis</a:t>
            </a:r>
            <a:r>
              <a:rPr lang="ru-RU" sz="2400" b="1" dirty="0" smtClean="0">
                <a:latin typeface="+mn-lt"/>
              </a:rPr>
              <a:t>,</a:t>
            </a:r>
            <a:r>
              <a:rPr lang="en-US" sz="2400" b="1" dirty="0" smtClean="0">
                <a:latin typeface="+mn-lt"/>
              </a:rPr>
              <a:t> </a:t>
            </a:r>
            <a:r>
              <a:rPr lang="ru-RU" sz="2400" b="1" dirty="0" smtClean="0">
                <a:latin typeface="+mn-lt"/>
              </a:rPr>
              <a:t>стрептококков и вирусов. С ними связывают аутоиммунный пост- или </a:t>
            </a:r>
            <a:r>
              <a:rPr lang="ru-RU" sz="2400" b="1" dirty="0" err="1" smtClean="0">
                <a:latin typeface="+mn-lt"/>
              </a:rPr>
              <a:t>параинфекционный</a:t>
            </a:r>
            <a:r>
              <a:rPr lang="ru-RU" sz="2400" b="1" dirty="0" smtClean="0">
                <a:latin typeface="+mn-lt"/>
              </a:rPr>
              <a:t> патогенез синдрома Сафо. Как при прочих </a:t>
            </a:r>
            <a:r>
              <a:rPr lang="ru-RU" sz="2400" b="1" dirty="0" err="1" smtClean="0">
                <a:latin typeface="+mn-lt"/>
              </a:rPr>
              <a:t>серонегативных</a:t>
            </a:r>
            <a:r>
              <a:rPr lang="ru-RU" sz="2400" b="1" dirty="0" smtClean="0">
                <a:latin typeface="+mn-lt"/>
              </a:rPr>
              <a:t> спондилоартритах, значимых для патогенеза синдрома SAPHO является фактор переохлаждения. </a:t>
            </a:r>
            <a:endParaRPr lang="ru-RU" sz="2400" dirty="0">
              <a:latin typeface="+mn-lt"/>
            </a:endParaRPr>
          </a:p>
        </p:txBody>
      </p:sp>
      <p:pic>
        <p:nvPicPr>
          <p:cNvPr id="13312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714752"/>
            <a:ext cx="4724382" cy="2775420"/>
          </a:xfrm>
          <a:prstGeom prst="rect">
            <a:avLst/>
          </a:prstGeom>
          <a:noFill/>
        </p:spPr>
      </p:pic>
      <p:sp>
        <p:nvSpPr>
          <p:cNvPr id="133126" name="AutoShape 6" descr="ÐÐ°ÑÑÐ¸Ð½ÐºÐ¸ Ð¿Ð¾ Ð·Ð°Ð¿ÑÐ¾ÑÑ Ð¾ÑÑÐµÐ¸Ñ Ð¿ÑÐ¸ ÑÐ¸Ð½Ð´ÑÐ¾Ð¼Ðµ Saph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28" name="Picture 8" descr="ÐÐ°ÑÑÐ¸Ð½ÐºÐ¸ Ð¿Ð¾ Ð·Ð°Ð¿ÑÐ¾ÑÑ Ð¾ÑÑÐµÐ¸Ñ Ð¿ÑÐ¸ ÑÐ¸Ð½Ð´ÑÐ¾Ð¼Ðµ Saph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714752"/>
            <a:ext cx="3828258" cy="2794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285750" y="785813"/>
            <a:ext cx="85010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/>
            <a:r>
              <a:rPr lang="ru-RU" sz="3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В настоящее время АС подразделяется на две группы - </a:t>
            </a:r>
            <a:r>
              <a:rPr lang="ru-RU" sz="32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аксиальный</a:t>
            </a:r>
            <a:r>
              <a:rPr lang="ru-RU" sz="3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и </a:t>
            </a:r>
            <a:r>
              <a:rPr lang="ru-RU" sz="32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периферический</a:t>
            </a:r>
            <a:r>
              <a:rPr lang="ru-RU" sz="3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</a:t>
            </a:r>
          </a:p>
          <a:p>
            <a:pPr indent="539750" algn="ctr" eaLnBrk="0" hangingPunct="0"/>
            <a:r>
              <a:rPr lang="ru-RU" sz="3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Термин «аксиальный </a:t>
            </a:r>
            <a:r>
              <a:rPr lang="ru-RU" sz="3200" b="1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СпА</a:t>
            </a:r>
            <a:r>
              <a:rPr lang="ru-RU" sz="3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» применяется для </a:t>
            </a:r>
            <a:r>
              <a:rPr lang="ru-RU" sz="3200" b="1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СпА</a:t>
            </a:r>
            <a:r>
              <a:rPr lang="ru-RU" sz="3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протекающего с вовлечением аксиального (осевого) скелета и соответствующего классификационным критериям данного заболевания. </a:t>
            </a:r>
          </a:p>
          <a:p>
            <a:pPr indent="539750" eaLnBrk="0" hangingPunct="0"/>
            <a:r>
              <a:rPr lang="ru-RU" sz="3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Основной клинический симптом </a:t>
            </a:r>
            <a:r>
              <a:rPr lang="ru-RU" sz="3200" b="1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аксСпА</a:t>
            </a:r>
            <a:r>
              <a:rPr lang="ru-RU" sz="3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- воспалительная боль в нижней части спины. </a:t>
            </a:r>
            <a:endParaRPr lang="ru-RU" sz="32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Классификационные критерии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ASAS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для аксиального спондилоартрита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45259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800" b="1" dirty="0" smtClean="0"/>
              <a:t>Были предложены Международной рабочей группой по изучению АС (</a:t>
            </a:r>
            <a:r>
              <a:rPr lang="en-US" sz="2800" b="1" dirty="0" smtClean="0"/>
              <a:t>ASAS</a:t>
            </a:r>
            <a:r>
              <a:rPr lang="ru-RU" sz="2800" b="1" dirty="0" smtClean="0"/>
              <a:t>) в 2009 году.</a:t>
            </a:r>
          </a:p>
          <a:p>
            <a:pPr eaLnBrk="1" hangingPunct="1"/>
            <a:r>
              <a:rPr lang="ru-RU" sz="2800" b="1" dirty="0" smtClean="0"/>
              <a:t>Особенностью этих критериев является возможность установления диагноза до развития подтвержденного рентгенологически </a:t>
            </a:r>
            <a:r>
              <a:rPr lang="ru-RU" sz="2800" b="1" dirty="0" err="1" smtClean="0"/>
              <a:t>сакроилиита</a:t>
            </a:r>
            <a:r>
              <a:rPr lang="ru-RU" sz="2800" b="1" dirty="0" smtClean="0"/>
              <a:t> (СИ). </a:t>
            </a:r>
          </a:p>
          <a:p>
            <a:pPr eaLnBrk="1" hangingPunct="1"/>
            <a:r>
              <a:rPr lang="ru-RU" sz="2800" b="1" dirty="0" smtClean="0"/>
              <a:t>Созданы 2 варианта этих критериев: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800" b="1" dirty="0" smtClean="0"/>
              <a:t> Один из них базируется на </a:t>
            </a:r>
            <a:r>
              <a:rPr lang="ru-RU" sz="2800" b="1" dirty="0" err="1" smtClean="0"/>
              <a:t>визуализационных</a:t>
            </a:r>
            <a:r>
              <a:rPr lang="ru-RU" sz="2800" b="1" dirty="0" smtClean="0"/>
              <a:t> признаках </a:t>
            </a:r>
            <a:r>
              <a:rPr lang="ru-RU" sz="2800" b="1" dirty="0" err="1" smtClean="0"/>
              <a:t>сакроилиита</a:t>
            </a:r>
            <a:r>
              <a:rPr lang="ru-RU" sz="2800" b="1" dirty="0" smtClean="0"/>
              <a:t> (МРТ или рентгенография), 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800" b="1" dirty="0" smtClean="0"/>
              <a:t>а другой – на выявлении </a:t>
            </a:r>
            <a:r>
              <a:rPr lang="en-US" sz="2800" b="1" dirty="0" smtClean="0"/>
              <a:t>HLA-B</a:t>
            </a:r>
            <a:r>
              <a:rPr lang="ru-RU" sz="2800" b="1" dirty="0" smtClean="0"/>
              <a:t>27 и клинических проявлений, характерных для всей группы СПА.</a:t>
            </a:r>
          </a:p>
          <a:p>
            <a:pPr algn="ctr" eaLnBrk="1" hangingPunct="1">
              <a:buFont typeface="Arial" pitchFamily="34" charset="0"/>
              <a:buNone/>
            </a:pPr>
            <a:endParaRPr lang="ru-RU" b="1" dirty="0" smtClean="0"/>
          </a:p>
          <a:p>
            <a:pPr algn="ctr" eaLnBrk="1" hangingPunct="1">
              <a:buFont typeface="Wingdings" pitchFamily="2" charset="2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500" y="357188"/>
          <a:ext cx="8072438" cy="714375"/>
        </p:xfrm>
        <a:graphic>
          <a:graphicData uri="http://schemas.openxmlformats.org/drawingml/2006/table">
            <a:tbl>
              <a:tblPr/>
              <a:tblGrid>
                <a:gridCol w="4097338"/>
                <a:gridCol w="620712"/>
                <a:gridCol w="3354388"/>
              </a:tblGrid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Сакроилиит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данным визуализации + ≥1 признак СПА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HLA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+ ≥ 2 других признака СПА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2875" y="1428750"/>
          <a:ext cx="8786813" cy="4907280"/>
        </p:xfrm>
        <a:graphic>
          <a:graphicData uri="http://schemas.openxmlformats.org/drawingml/2006/table">
            <a:tbl>
              <a:tblPr/>
              <a:tblGrid>
                <a:gridCol w="4462463"/>
                <a:gridCol w="687387"/>
                <a:gridCol w="3636963"/>
              </a:tblGrid>
              <a:tr h="418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Признаки СПА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воспалительная боль в спине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артрит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энтезит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(в области пяток)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увеит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дактилит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псориаз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болезнь Крона (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неспецифичкский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язвенный колит)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хороший эффект НПВП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СПА-артропатии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 членов семьи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HLA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В27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уровня СРБ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Сакроилиит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данным визуализации: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активное (острое) воспаление по данным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МРТ,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высокой степенью вероятности, указывающей на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сакроилиит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характерный для СПА или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сакроилиит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определенный по данным рентгенографии, соответствующий модифицированным Нью-Йоркским критериям АС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1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3"/>
          <p:cNvSpPr>
            <a:spLocks noChangeArrowheads="1"/>
          </p:cNvSpPr>
          <p:nvPr/>
        </p:nvSpPr>
        <p:spPr bwMode="auto">
          <a:xfrm>
            <a:off x="785813" y="714375"/>
            <a:ext cx="735806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/>
              <a:t>В настоящее время дорентгенологический аксСпА и АС рассматриваются в рамках одного заболевания. Однако вопрос о трансформации аксСпА в «классический» АС недостаточно изучен.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988" y="0"/>
            <a:ext cx="9117012" cy="6751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Таблица 8. ASAS–критерии (The Assessment of SpondyloArthritis international Sosiety) периферического СпА (у пациентов без БС, с дебютом симптомов до 45 лет), 2012 г. (чувствительность – 77,8%, специфичность – 82,9%)"/>
          <p:cNvPicPr>
            <a:picLocks noChangeAspect="1" noChangeArrowheads="1"/>
          </p:cNvPicPr>
          <p:nvPr/>
        </p:nvPicPr>
        <p:blipFill>
          <a:blip r:embed="rId2" cstate="print"/>
          <a:srcRect t="35522"/>
          <a:stretch>
            <a:fillRect/>
          </a:stretch>
        </p:blipFill>
        <p:spPr bwMode="auto">
          <a:xfrm>
            <a:off x="149225" y="1428736"/>
            <a:ext cx="885645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Прямоугольник 4"/>
          <p:cNvSpPr>
            <a:spLocks noChangeArrowheads="1"/>
          </p:cNvSpPr>
          <p:nvPr/>
        </p:nvSpPr>
        <p:spPr bwMode="auto">
          <a:xfrm>
            <a:off x="214313" y="142875"/>
            <a:ext cx="8715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Классификационные критерии </a:t>
            </a:r>
            <a:r>
              <a:rPr lang="en-US" sz="2400" b="1" dirty="0">
                <a:solidFill>
                  <a:srgbClr val="FF0000"/>
                </a:solidFill>
              </a:rPr>
              <a:t>ASAS</a:t>
            </a:r>
            <a:r>
              <a:rPr lang="ru-RU" sz="2400" b="1" dirty="0">
                <a:solidFill>
                  <a:srgbClr val="FF0000"/>
                </a:solidFill>
              </a:rPr>
              <a:t> для периферического спондилоартрита</a:t>
            </a:r>
            <a:endParaRPr lang="ru-RU" sz="2400" dirty="0"/>
          </a:p>
        </p:txBody>
      </p:sp>
      <p:sp>
        <p:nvSpPr>
          <p:cNvPr id="89092" name="AutoShape 4" descr="ÐÐ°ÑÑÐ¸Ð½ÐºÐ¸ Ð¿Ð¾ Ð·Ð°Ð¿ÑÐ¾ÑÑ ÐÐ»Ð°ÑÑÐ¸ÑÐ¸ÐºÐ°ÑÐ¸Ð¾Ð½Ð½ÑÐµ ÐºÑÐ¸ÑÐµÑÐ¸Ð¸ ASAS Ð´Ð»Ñ Ð¿ÐµÑÐ¸ÑÐµÑÐ¸ÑÐµÑÐºÐ¾Ð³Ð¾ ÑÐ¿Ð¾Ð½Ð´Ð¸Ð»Ð¾Ð°ÑÑÑÐ¸Ñ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9094" name="AutoShape 6" descr="ÐÐ°ÑÑÐ¸Ð½ÐºÐ¸ Ð¿Ð¾ Ð·Ð°Ð¿ÑÐ¾ÑÑ ÐÐ»Ð°ÑÑÐ¸ÑÐ¸ÐºÐ°ÑÐ¸Ð¾Ð½Ð½ÑÐµ ÐºÑÐ¸ÑÐµÑÐ¸Ð¸ ASAS Ð´Ð»Ñ Ð¿ÐµÑÐ¸ÑÐµÑÐ¸ÑÐµÑÐºÐ¾Ð³Ð¾ ÑÐ¿Ð¾Ð½Ð´Ð¸Ð»Ð¾Ð°ÑÑÑÐ¸Ñ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9096" name="AutoShape 8" descr="ÐÐ°ÑÑÐ¸Ð½ÐºÐ¸ Ð¿Ð¾ Ð·Ð°Ð¿ÑÐ¾ÑÑ ÐÐ»Ð°ÑÑÐ¸ÑÐ¸ÐºÐ°ÑÐ¸Ð¾Ð½Ð½ÑÐµ ÐºÑÐ¸ÑÐµÑÐ¸Ð¸ ASAS Ð´Ð»Ñ Ð¿ÐµÑÐ¸ÑÐµÑÐ¸ÑÐµÑÐºÐ¾Ð³Ð¾ ÑÐ¿Ð¾Ð½Ð´Ð¸Ð»Ð¾Ð°ÑÑÑÐ¸Ñ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166843"/>
            <a:ext cx="8358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+mn-lt"/>
              </a:rPr>
              <a:t>             В основу критериев положены </a:t>
            </a: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артрит </a:t>
            </a:r>
            <a:r>
              <a:rPr lang="ru-RU" sz="2400" dirty="0" smtClean="0">
                <a:latin typeface="+mn-lt"/>
              </a:rPr>
              <a:t>(преимущественно асимметричный, нижних конечностей) и/или </a:t>
            </a:r>
            <a:r>
              <a:rPr lang="ru-RU" sz="2400" dirty="0" err="1" smtClean="0">
                <a:solidFill>
                  <a:srgbClr val="FF0000"/>
                </a:solidFill>
                <a:latin typeface="+mn-lt"/>
              </a:rPr>
              <a:t>энтезит</a:t>
            </a:r>
            <a:r>
              <a:rPr lang="ru-RU" sz="2400" dirty="0" smtClean="0">
                <a:latin typeface="+mn-lt"/>
              </a:rPr>
              <a:t>, и/или </a:t>
            </a: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дактилит</a:t>
            </a:r>
            <a:r>
              <a:rPr lang="ru-RU" sz="2400" dirty="0" smtClean="0">
                <a:latin typeface="+mn-lt"/>
              </a:rPr>
              <a:t>, сочетающиеся со следующими признаками (одним и более)): псориаз, воспалительные заболевания кишечника, предшествующая инфекция, HLA–B27, </a:t>
            </a:r>
            <a:r>
              <a:rPr lang="ru-RU" sz="2400" dirty="0" err="1" smtClean="0">
                <a:latin typeface="+mn-lt"/>
              </a:rPr>
              <a:t>увеит</a:t>
            </a:r>
            <a:r>
              <a:rPr lang="ru-RU" sz="2400" dirty="0" smtClean="0">
                <a:latin typeface="+mn-lt"/>
              </a:rPr>
              <a:t> и </a:t>
            </a:r>
            <a:r>
              <a:rPr lang="ru-RU" sz="2400" dirty="0" err="1" smtClean="0">
                <a:latin typeface="+mn-lt"/>
              </a:rPr>
              <a:t>сакроилиит</a:t>
            </a:r>
            <a:r>
              <a:rPr lang="ru-RU" sz="2400" dirty="0" smtClean="0">
                <a:latin typeface="+mn-lt"/>
              </a:rPr>
              <a:t> (по данным МРТ или рентгенографии). </a:t>
            </a:r>
          </a:p>
          <a:p>
            <a:pPr algn="just"/>
            <a:r>
              <a:rPr lang="ru-RU" sz="2400" dirty="0" smtClean="0">
                <a:latin typeface="+mn-lt"/>
              </a:rPr>
              <a:t>            Кроме того, для постановки диагноза периферического </a:t>
            </a:r>
            <a:r>
              <a:rPr lang="ru-RU" sz="2400" dirty="0" err="1" smtClean="0">
                <a:latin typeface="+mn-lt"/>
              </a:rPr>
              <a:t>СпА</a:t>
            </a:r>
            <a:r>
              <a:rPr lang="ru-RU" sz="2400" dirty="0" smtClean="0">
                <a:latin typeface="+mn-lt"/>
              </a:rPr>
              <a:t> возможна комбинация основных симптомов и признаков с двумя и более сохраняющимися признаками: артрит, </a:t>
            </a:r>
            <a:r>
              <a:rPr lang="ru-RU" sz="2400" dirty="0" err="1" smtClean="0">
                <a:latin typeface="+mn-lt"/>
              </a:rPr>
              <a:t>энтезит</a:t>
            </a:r>
            <a:r>
              <a:rPr lang="ru-RU" sz="2400" dirty="0" smtClean="0">
                <a:latin typeface="+mn-lt"/>
              </a:rPr>
              <a:t>, дактилит, воспалительная БС в прошлом, семейный анамнез </a:t>
            </a:r>
            <a:r>
              <a:rPr lang="ru-RU" sz="2400" dirty="0" err="1" smtClean="0">
                <a:latin typeface="+mn-lt"/>
              </a:rPr>
              <a:t>ССпА</a:t>
            </a:r>
            <a:r>
              <a:rPr lang="ru-RU" sz="2400" dirty="0" smtClean="0">
                <a:latin typeface="+mn-lt"/>
              </a:rPr>
              <a:t>. 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1"/>
          <p:cNvSpPr>
            <a:spLocks noChangeArrowheads="1"/>
          </p:cNvSpPr>
          <p:nvPr/>
        </p:nvSpPr>
        <p:spPr bwMode="auto">
          <a:xfrm>
            <a:off x="285750" y="357188"/>
            <a:ext cx="857253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       Поражение 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>периферических суставов:</a:t>
            </a:r>
            <a:r>
              <a:rPr lang="ru-RU" sz="2600" b="1" dirty="0">
                <a:latin typeface="+mn-lt"/>
              </a:rPr>
              <a:t/>
            </a:r>
            <a:br>
              <a:rPr lang="ru-RU" sz="2600" b="1" dirty="0">
                <a:latin typeface="+mn-lt"/>
              </a:rPr>
            </a:br>
            <a:r>
              <a:rPr lang="ru-RU" sz="2600" b="1" dirty="0">
                <a:latin typeface="+mn-lt"/>
              </a:rPr>
              <a:t/>
            </a:r>
            <a:br>
              <a:rPr lang="ru-RU" sz="2600" b="1" dirty="0">
                <a:latin typeface="+mn-lt"/>
              </a:rPr>
            </a:br>
            <a:r>
              <a:rPr lang="ru-RU" sz="2600" b="1" dirty="0">
                <a:latin typeface="+mn-lt"/>
              </a:rPr>
              <a:t>Особенности поражения суставов при АС такие же, как при всех спондилоартритах:</a:t>
            </a:r>
            <a:br>
              <a:rPr lang="ru-RU" sz="2600" b="1" dirty="0">
                <a:latin typeface="+mn-lt"/>
              </a:rPr>
            </a:br>
            <a:r>
              <a:rPr lang="ru-RU" sz="2600" b="1" dirty="0">
                <a:latin typeface="+mn-lt"/>
              </a:rPr>
              <a:t>- </a:t>
            </a:r>
            <a:r>
              <a:rPr lang="ru-RU" sz="2600" dirty="0">
                <a:latin typeface="+mn-lt"/>
              </a:rPr>
              <a:t>преимущественное вовлечение крупных и средних суставов нижних конечностей (тазобедренные, коленные и голеностопные);</a:t>
            </a:r>
            <a:br>
              <a:rPr lang="ru-RU" sz="2600" dirty="0">
                <a:latin typeface="+mn-lt"/>
              </a:rPr>
            </a:br>
            <a:r>
              <a:rPr lang="ru-RU" sz="2600" dirty="0">
                <a:latin typeface="+mn-lt"/>
              </a:rPr>
              <a:t>- моно- и </a:t>
            </a:r>
            <a:r>
              <a:rPr lang="ru-RU" sz="2600" dirty="0" err="1">
                <a:latin typeface="+mn-lt"/>
              </a:rPr>
              <a:t>олигоартрит</a:t>
            </a:r>
            <a:r>
              <a:rPr lang="ru-RU" sz="2600" dirty="0">
                <a:latin typeface="+mn-lt"/>
              </a:rPr>
              <a:t>;</a:t>
            </a:r>
            <a:br>
              <a:rPr lang="ru-RU" sz="2600" dirty="0">
                <a:latin typeface="+mn-lt"/>
              </a:rPr>
            </a:br>
            <a:r>
              <a:rPr lang="ru-RU" sz="2600" dirty="0">
                <a:latin typeface="+mn-lt"/>
              </a:rPr>
              <a:t>- возможен артрит отдельных суставов пальцев стоп;</a:t>
            </a:r>
            <a:br>
              <a:rPr lang="ru-RU" sz="2600" dirty="0">
                <a:latin typeface="+mn-lt"/>
              </a:rPr>
            </a:br>
            <a:r>
              <a:rPr lang="ru-RU" sz="2600" dirty="0">
                <a:latin typeface="+mn-lt"/>
              </a:rPr>
              <a:t>- среди других суставов относительно часто поражаются височно-нижнечелюстные суставы.</a:t>
            </a:r>
            <a:r>
              <a:rPr lang="ru-RU" sz="2600" b="1" dirty="0">
                <a:latin typeface="+mn-lt"/>
              </a:rPr>
              <a:t/>
            </a:r>
            <a:br>
              <a:rPr lang="ru-RU" sz="2600" b="1" dirty="0">
                <a:latin typeface="+mn-lt"/>
              </a:rPr>
            </a:br>
            <a:r>
              <a:rPr lang="ru-RU" sz="2600" b="1" dirty="0">
                <a:latin typeface="+mn-lt"/>
              </a:rPr>
              <a:t>Артрит чаще кратковременен, но может быть стойким, плохо поддаваться терапии и составлять главную проблему заболевания</a:t>
            </a:r>
            <a:r>
              <a:rPr lang="ru-RU" sz="2600" b="1" dirty="0" smtClean="0">
                <a:latin typeface="+mn-lt"/>
              </a:rPr>
              <a:t>. Периферический артрит возникает приблизительно у 30 % больных АС.</a:t>
            </a:r>
            <a:endParaRPr lang="ru-RU" sz="2600" b="1" dirty="0">
              <a:latin typeface="+mn-lt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9" name="Picture 8" descr="Описание: Joint coun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428604"/>
            <a:ext cx="4041215" cy="5821883"/>
          </a:xfrm>
          <a:noFill/>
          <a:ln/>
        </p:spPr>
      </p:pic>
      <p:sp>
        <p:nvSpPr>
          <p:cNvPr id="105481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286248" y="214290"/>
            <a:ext cx="4857752" cy="5365771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sz="2200" b="1" dirty="0">
                <a:solidFill>
                  <a:srgbClr val="FF0000"/>
                </a:solidFill>
              </a:rPr>
              <a:t>При АС наличие боли и </a:t>
            </a:r>
            <a:r>
              <a:rPr lang="ru-RU" sz="2200" b="1" dirty="0" smtClean="0">
                <a:solidFill>
                  <a:srgbClr val="FF0000"/>
                </a:solidFill>
              </a:rPr>
              <a:t>припухлости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определяется </a:t>
            </a:r>
            <a:r>
              <a:rPr lang="ru-RU" sz="2200" b="1" dirty="0">
                <a:solidFill>
                  <a:srgbClr val="FF0000"/>
                </a:solidFill>
              </a:rPr>
              <a:t>в 44 суставах, </a:t>
            </a:r>
            <a:endParaRPr lang="ru-RU" sz="22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представленных на </a:t>
            </a:r>
            <a:r>
              <a:rPr lang="ru-RU" sz="2200" b="1" dirty="0">
                <a:solidFill>
                  <a:srgbClr val="FF0000"/>
                </a:solidFill>
              </a:rPr>
              <a:t>схеме, без учета </a:t>
            </a:r>
            <a:endParaRPr lang="ru-RU" sz="22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степени </a:t>
            </a:r>
            <a:r>
              <a:rPr lang="ru-RU" sz="2200" b="1" dirty="0">
                <a:solidFill>
                  <a:srgbClr val="FF0000"/>
                </a:solidFill>
              </a:rPr>
              <a:t>выраженности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200" b="1" dirty="0">
                <a:solidFill>
                  <a:srgbClr val="FF0000"/>
                </a:solidFill>
              </a:rPr>
              <a:t>изменений каждого отдельного </a:t>
            </a:r>
            <a:endParaRPr lang="ru-RU" sz="22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сустава</a:t>
            </a:r>
            <a:r>
              <a:rPr lang="ru-RU" sz="2200" b="1" dirty="0">
                <a:solidFill>
                  <a:srgbClr val="FF0000"/>
                </a:solidFill>
              </a:rPr>
              <a:t>: </a:t>
            </a:r>
          </a:p>
          <a:p>
            <a:pPr>
              <a:lnSpc>
                <a:spcPct val="80000"/>
              </a:lnSpc>
            </a:pPr>
            <a:r>
              <a:rPr lang="ru-RU" sz="2200" b="1" dirty="0" smtClean="0"/>
              <a:t>правый  </a:t>
            </a:r>
            <a:r>
              <a:rPr lang="ru-RU" sz="2200" b="1" dirty="0"/>
              <a:t>и левый грудино-ключичные, </a:t>
            </a:r>
          </a:p>
          <a:p>
            <a:pPr>
              <a:lnSpc>
                <a:spcPct val="80000"/>
              </a:lnSpc>
            </a:pPr>
            <a:r>
              <a:rPr lang="ru-RU" sz="2200" b="1" dirty="0"/>
              <a:t>ключично-акромиальные, </a:t>
            </a:r>
          </a:p>
          <a:p>
            <a:pPr>
              <a:lnSpc>
                <a:spcPct val="80000"/>
              </a:lnSpc>
            </a:pPr>
            <a:r>
              <a:rPr lang="ru-RU" sz="2200" b="1" dirty="0"/>
              <a:t>плечевые, </a:t>
            </a:r>
          </a:p>
          <a:p>
            <a:pPr>
              <a:lnSpc>
                <a:spcPct val="80000"/>
              </a:lnSpc>
            </a:pPr>
            <a:r>
              <a:rPr lang="ru-RU" sz="2200" b="1" dirty="0"/>
              <a:t>локтевые, </a:t>
            </a:r>
          </a:p>
          <a:p>
            <a:pPr>
              <a:lnSpc>
                <a:spcPct val="80000"/>
              </a:lnSpc>
            </a:pPr>
            <a:r>
              <a:rPr lang="ru-RU" sz="2200" b="1" dirty="0"/>
              <a:t>лучезапястные, </a:t>
            </a:r>
          </a:p>
          <a:p>
            <a:pPr>
              <a:lnSpc>
                <a:spcPct val="80000"/>
              </a:lnSpc>
            </a:pPr>
            <a:r>
              <a:rPr lang="ru-RU" sz="2200" b="1" dirty="0"/>
              <a:t>коленные, </a:t>
            </a:r>
          </a:p>
          <a:p>
            <a:pPr>
              <a:lnSpc>
                <a:spcPct val="80000"/>
              </a:lnSpc>
            </a:pPr>
            <a:r>
              <a:rPr lang="ru-RU" sz="2200" b="1" dirty="0"/>
              <a:t>голеностопные суставы, </a:t>
            </a:r>
          </a:p>
          <a:p>
            <a:pPr>
              <a:lnSpc>
                <a:spcPct val="80000"/>
              </a:lnSpc>
            </a:pPr>
            <a:r>
              <a:rPr lang="ru-RU" sz="2200" b="1" dirty="0"/>
              <a:t>10 </a:t>
            </a:r>
            <a:r>
              <a:rPr lang="ru-RU" sz="2200" b="1" dirty="0" err="1"/>
              <a:t>пястнофаланговых</a:t>
            </a:r>
            <a:r>
              <a:rPr lang="ru-RU" sz="2200" b="1" dirty="0"/>
              <a:t>, </a:t>
            </a:r>
          </a:p>
          <a:p>
            <a:pPr>
              <a:lnSpc>
                <a:spcPct val="80000"/>
              </a:lnSpc>
            </a:pPr>
            <a:r>
              <a:rPr lang="ru-RU" sz="2200" b="1" dirty="0"/>
              <a:t>10 проксимальных </a:t>
            </a:r>
            <a:r>
              <a:rPr lang="ru-RU" sz="2200" b="1" dirty="0" err="1"/>
              <a:t>межфаланговых</a:t>
            </a:r>
            <a:r>
              <a:rPr lang="ru-RU" sz="2200" b="1" dirty="0"/>
              <a:t> суставов кистей и </a:t>
            </a:r>
          </a:p>
          <a:p>
            <a:pPr>
              <a:lnSpc>
                <a:spcPct val="80000"/>
              </a:lnSpc>
            </a:pPr>
            <a:r>
              <a:rPr lang="ru-RU" sz="2200" b="1" dirty="0"/>
              <a:t>10 плюснефаланговых суставов.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1"/>
          <p:cNvSpPr>
            <a:spLocks noChangeArrowheads="1"/>
          </p:cNvSpPr>
          <p:nvPr/>
        </p:nvSpPr>
        <p:spPr bwMode="auto">
          <a:xfrm>
            <a:off x="0" y="184666"/>
            <a:ext cx="8929718" cy="642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18911" tIns="544341" rIns="358662" bIns="26661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14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Физикальное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обследование: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271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оценка состояния позвоночника</a:t>
            </a:r>
            <a:r>
              <a:rPr kumimoji="0" lang="ru-RU" sz="24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(осанка, физиологические изгибы, объем движений в шейном, грудном, поясничном отделах, экскурсия грудной клетки);   </a:t>
            </a:r>
          </a:p>
          <a:p>
            <a:pPr marL="0" marR="0" lvl="0" indent="271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оценка состояния суставов</a:t>
            </a:r>
            <a:r>
              <a:rPr kumimoji="0" lang="ru-RU" sz="24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(наличие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дефигураций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болезненности при пальпации, объем движений в периферических суставах), наличие дактилитов;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271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наличие </a:t>
            </a:r>
            <a:r>
              <a:rPr kumimoji="0" lang="ru-RU" sz="2400" b="0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энтезисов</a:t>
            </a: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(болезненность и/или припухлость в местах прикреплений сухожилий и связок подвздошного гребня, седалищных бугров, больших вертелов бедренных костей, бугристости большеберцовых костей, области пяток снизу и сзади, грудино-реберных сочленений); </a:t>
            </a:r>
          </a:p>
          <a:p>
            <a:pPr marL="0" marR="0" lvl="0" indent="271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оценка органов и систем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которые поражаются при АС;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271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конституциональные признаки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: лихорадка, снижение массы тела.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5060"/>
            <a:ext cx="8572560" cy="6426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8715375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+mn-lt"/>
              </a:rPr>
              <a:t>Выявляются положительные симптомы, характеризующие </a:t>
            </a:r>
            <a:r>
              <a:rPr lang="ru-RU" sz="3200" b="1" u="sng" dirty="0">
                <a:latin typeface="+mn-lt"/>
              </a:rPr>
              <a:t>ограничение подвижности </a:t>
            </a:r>
            <a:r>
              <a:rPr lang="ru-RU" sz="3200" b="1" dirty="0">
                <a:latin typeface="+mn-lt"/>
              </a:rPr>
              <a:t>в позвоночнике: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- </a:t>
            </a:r>
            <a:r>
              <a:rPr lang="ru-RU" sz="3200" b="1" i="1" dirty="0">
                <a:solidFill>
                  <a:srgbClr val="FF0000"/>
                </a:solidFill>
                <a:latin typeface="+mn-lt"/>
              </a:rPr>
              <a:t>симптом </a:t>
            </a:r>
            <a:r>
              <a:rPr lang="ru-RU" sz="3200" b="1" i="1" dirty="0" err="1">
                <a:solidFill>
                  <a:srgbClr val="FF0000"/>
                </a:solidFill>
                <a:latin typeface="+mn-lt"/>
              </a:rPr>
              <a:t>Шобера</a:t>
            </a:r>
            <a:r>
              <a:rPr lang="ru-RU" sz="3200" b="1" i="1" dirty="0">
                <a:latin typeface="+mn-lt"/>
              </a:rPr>
              <a:t> </a:t>
            </a:r>
            <a:r>
              <a:rPr lang="ru-RU" sz="3200" b="1" dirty="0">
                <a:latin typeface="+mn-lt"/>
              </a:rPr>
              <a:t>– при наклоне вперед оценивают изменение расстояния между двумя заранее отмеченными точками (пересечением оси позвоночника с линией, соединяющей боковые углы ромба </a:t>
            </a:r>
            <a:r>
              <a:rPr lang="ru-RU" sz="3200" b="1" dirty="0" err="1">
                <a:latin typeface="+mn-lt"/>
              </a:rPr>
              <a:t>Михаэлиса</a:t>
            </a:r>
            <a:r>
              <a:rPr lang="ru-RU" sz="3200" b="1" dirty="0">
                <a:latin typeface="+mn-lt"/>
              </a:rPr>
              <a:t> и точкой на 10 см выше). В норме при полном сгибании это расстояние увеличивается не менее чем на 5-6 см. 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ÐÐ°ÑÑÐ¸Ð½ÐºÐ¸ Ð¿Ð¾ Ð·Ð°Ð¿ÑÐ¾ÑÑ ÑÐ¸Ð¼Ð¿ÑÐ¾Ð¼ ÑÐ¾Ð±ÐµÑÐ° Ð¸ ÑÐ¾Ð¼Ð°Ð¹ÐµÑÐ°"/>
          <p:cNvPicPr>
            <a:picLocks noChangeAspect="1" noChangeArrowheads="1"/>
          </p:cNvPicPr>
          <p:nvPr/>
        </p:nvPicPr>
        <p:blipFill>
          <a:blip r:embed="rId2" cstate="print"/>
          <a:srcRect l="2675" t="1205" r="2380"/>
          <a:stretch>
            <a:fillRect/>
          </a:stretch>
        </p:blipFill>
        <p:spPr bwMode="auto">
          <a:xfrm>
            <a:off x="1357290" y="252524"/>
            <a:ext cx="5500726" cy="63529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2664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+mn-lt"/>
              </a:rPr>
              <a:t>Симптом </a:t>
            </a:r>
            <a:r>
              <a:rPr lang="ru-RU" sz="2400" b="1" i="1" dirty="0" err="1" smtClean="0">
                <a:solidFill>
                  <a:srgbClr val="FF0000"/>
                </a:solidFill>
                <a:latin typeface="+mn-lt"/>
              </a:rPr>
              <a:t>Шобера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Прямоугольник 1"/>
          <p:cNvSpPr>
            <a:spLocks noChangeArrowheads="1"/>
          </p:cNvSpPr>
          <p:nvPr/>
        </p:nvSpPr>
        <p:spPr bwMode="auto">
          <a:xfrm>
            <a:off x="4429124" y="357166"/>
            <a:ext cx="442912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С</a:t>
            </a:r>
            <a:r>
              <a:rPr lang="ru-RU" sz="2800" b="1" i="1" dirty="0" smtClean="0">
                <a:solidFill>
                  <a:srgbClr val="FF0000"/>
                </a:solidFill>
                <a:latin typeface="+mn-lt"/>
              </a:rPr>
              <a:t>имптом </a:t>
            </a:r>
            <a:r>
              <a:rPr lang="ru-RU" sz="2800" b="1" i="1" dirty="0" err="1" smtClean="0">
                <a:solidFill>
                  <a:srgbClr val="FF0000"/>
                </a:solidFill>
                <a:latin typeface="+mn-lt"/>
              </a:rPr>
              <a:t>Томайера</a:t>
            </a:r>
            <a:r>
              <a:rPr lang="ru-RU" sz="2800" b="1" i="1" dirty="0">
                <a:latin typeface="+mn-lt"/>
              </a:rPr>
              <a:t> </a:t>
            </a:r>
            <a:r>
              <a:rPr lang="ru-RU" sz="2800" b="1" dirty="0">
                <a:latin typeface="+mn-lt"/>
              </a:rPr>
              <a:t>– при наклоне вперед больной не может достать кончиками пальцев пола, т.е. чем меньше подвижность в суставах позвоночника, тем больше расстояние от пола до пальцев (в норме расстояние до пола не превышает 10 см).</a:t>
            </a:r>
            <a:endParaRPr lang="ru-RU" sz="2800" dirty="0">
              <a:latin typeface="+mn-lt"/>
            </a:endParaRPr>
          </a:p>
        </p:txBody>
      </p:sp>
      <p:pic>
        <p:nvPicPr>
          <p:cNvPr id="77826" name="Picture 2" descr="ÐÐ°ÑÑÐ¸Ð½ÐºÐ¸ Ð¿Ð¾ Ð·Ð°Ð¿ÑÐ¾ÑÑ ÑÐ¸Ð¼Ð¿ÑÐ¾Ð¼  ÑÐ¾Ð¼Ð°Ð¹ÐµÑÐ° ÑÐ¾Ñ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124" y="214291"/>
            <a:ext cx="3989248" cy="6496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7868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 smtClean="0">
                <a:latin typeface="+mn-lt"/>
              </a:rPr>
              <a:t>Для оценки подвижности в поясничном отделе позвоночника во фронтальной плоскости используют измерение </a:t>
            </a:r>
            <a:r>
              <a:rPr lang="ru-RU" sz="2100" b="1" dirty="0" smtClean="0">
                <a:solidFill>
                  <a:srgbClr val="FF0000"/>
                </a:solidFill>
                <a:latin typeface="+mn-lt"/>
              </a:rPr>
              <a:t>бокового сгибания </a:t>
            </a:r>
            <a:r>
              <a:rPr lang="ru-RU" sz="2100" dirty="0" smtClean="0">
                <a:latin typeface="+mn-lt"/>
              </a:rPr>
              <a:t>в этом отделе. Сначала у пациента определяется расстояние между кончиком среднего пальца руки и полом, после чего его просят наклониться вбок (без наклона туловища вперед и сгибания колен) и снова измеряют это расстояние с помощью вертикальной линейки, стоящей на полу. При этом оценивается разница между исходным расстоянием и расстоянием после наклона. В норме эта разница должна составлять не менее 10 см. </a:t>
            </a:r>
            <a:endParaRPr lang="ru-RU" sz="2100" dirty="0">
              <a:latin typeface="+mn-lt"/>
            </a:endParaRPr>
          </a:p>
        </p:txBody>
      </p:sp>
      <p:sp>
        <p:nvSpPr>
          <p:cNvPr id="1026" name="AutoShape 2" descr="ÐÐ°ÑÑÐ¸Ð½ÐºÐ¸ Ð¿Ð¾ Ð·Ð°Ð¿ÑÐ¾ÑÑ ÑÐ¸Ð¼Ð¿ÑÐ¾Ð¼  Ð±Ð¾ÐºÐ¾Ð²Ð¾Ð³Ð¾ ÑÐ³Ð¸Ð±Ð°Ð½Ð¸Ñ Ð¿ÑÐ¸ Ð°Ð½ÐºÐ¸Ð»Ð¾Ð·Ð¸ÑÑÑÑÐµÐ¼ ÑÐ¿Ð¾Ð½Ð´Ð¸Ð»Ð¸ÑÐµ ÑÐ¾Ñ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ÐÐ°ÑÑÐ¸Ð½ÐºÐ¸ Ð¿Ð¾ Ð·Ð°Ð¿ÑÐ¾ÑÑ ÑÐ¸Ð¼Ð¿ÑÐ¾Ð¼  Ð±Ð¾ÐºÐ¾Ð²Ð¾Ð³Ð¾ ÑÐ³Ð¸Ð±Ð°Ð½Ð¸Ñ Ð¿ÑÐ¸ Ð°Ð½ÐºÐ¸Ð»Ð¾Ð·Ð¸ÑÑÑÑÐµÐ¼ ÑÐ¿Ð¾Ð½Ð´Ð¸Ð»Ð¸ÑÐµ ÑÐ¾Ñ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ÐÐ°ÑÑÐ¸Ð½ÐºÐ¸ Ð¿Ð¾ Ð·Ð°Ð¿ÑÐ¾ÑÑ ÑÐ¸Ð¼Ð¿ÑÐ¾Ð¼  Ð±Ð¾ÐºÐ¾Ð²Ð¾Ð³Ð¾ ÑÐ³Ð¸Ð±Ð°Ð½Ð¸Ñ Ð¿ÑÐ¸ Ð°Ð½ÐºÐ¸Ð»Ð¾Ð·Ð¸ÑÑÑÑÐµÐ¼ ÑÐ¿Ð¾Ð½Ð´Ð¸Ð»Ð¸ÑÐµ ÑÐ¾Ñ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ÐÐ°ÑÑÐ¸Ð½ÐºÐ¸ Ð¿Ð¾ Ð·Ð°Ð¿ÑÐ¾ÑÑ ÑÐ¸Ð¼Ð¿ÑÐ¾Ð¼  Ð±Ð¾ÐºÐ¾Ð²Ð¾Ð³Ð¾ ÑÐ³Ð¸Ð±Ð°Ð½Ð¸Ñ Ð¿ÑÐ¸ Ð°Ð½ÐºÐ¸Ð»Ð¾Ð·Ð¸ÑÑÑÑÐµÐ¼ ÑÐ¿Ð¾Ð½Ð´Ð¸Ð»Ð¸ÑÐµ ÑÐ¾Ñ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image6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34" y="2928934"/>
            <a:ext cx="8143932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6" y="142852"/>
            <a:ext cx="42862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+mn-lt"/>
              </a:rPr>
              <a:t>Для оценки степени выраженности шейного кифоза используется </a:t>
            </a:r>
            <a:r>
              <a:rPr lang="ru-RU" sz="2200" b="1" dirty="0" smtClean="0">
                <a:solidFill>
                  <a:srgbClr val="FF0000"/>
                </a:solidFill>
                <a:latin typeface="+mn-lt"/>
              </a:rPr>
              <a:t>симптом </a:t>
            </a:r>
            <a:r>
              <a:rPr lang="ru-RU" sz="2200" b="1" dirty="0" err="1" smtClean="0">
                <a:solidFill>
                  <a:srgbClr val="FF0000"/>
                </a:solidFill>
                <a:latin typeface="+mn-lt"/>
              </a:rPr>
              <a:t>Форестье</a:t>
            </a:r>
            <a:r>
              <a:rPr lang="ru-RU" sz="2200" b="1" dirty="0" smtClean="0">
                <a:solidFill>
                  <a:srgbClr val="FF0000"/>
                </a:solidFill>
                <a:latin typeface="+mn-lt"/>
              </a:rPr>
              <a:t> (расстояние </a:t>
            </a:r>
            <a:r>
              <a:rPr lang="ru-RU" sz="2200" b="1" dirty="0" err="1" smtClean="0">
                <a:solidFill>
                  <a:srgbClr val="FF0000"/>
                </a:solidFill>
                <a:latin typeface="+mn-lt"/>
              </a:rPr>
              <a:t>козелок-стена</a:t>
            </a:r>
            <a:r>
              <a:rPr lang="ru-RU" sz="2200" b="1" dirty="0" smtClean="0">
                <a:solidFill>
                  <a:srgbClr val="FF0000"/>
                </a:solidFill>
                <a:latin typeface="+mn-lt"/>
              </a:rPr>
              <a:t> и затылок-стена)</a:t>
            </a:r>
            <a:r>
              <a:rPr lang="ru-RU" sz="2200" dirty="0" smtClean="0">
                <a:latin typeface="+mn-lt"/>
              </a:rPr>
              <a:t>: больного ставят спиной к стене и просят прижать к ней лопатки, ягодицы и пятки. После чего ему предлагается коснуться стены затылком, не поднимая подбородка выше обычного уровня. Невозможность доставания затылком до стены свидетельствует о поражении шейного отдела, а расстояние от затылка(</a:t>
            </a:r>
            <a:r>
              <a:rPr lang="ru-RU" sz="2200" dirty="0" err="1" smtClean="0">
                <a:latin typeface="+mn-lt"/>
              </a:rPr>
              <a:t>козелка</a:t>
            </a:r>
            <a:r>
              <a:rPr lang="ru-RU" sz="2200" dirty="0" smtClean="0">
                <a:latin typeface="+mn-lt"/>
              </a:rPr>
              <a:t>) до стены, измеренное в см, может служить динамическим показателем выраженности этого поражения. </a:t>
            </a:r>
            <a:endParaRPr lang="ru-RU" sz="2200" dirty="0">
              <a:latin typeface="+mn-lt"/>
            </a:endParaRPr>
          </a:p>
        </p:txBody>
      </p:sp>
      <p:pic>
        <p:nvPicPr>
          <p:cNvPr id="150530" name="Picture 2" descr="ÐÐ°ÑÑÐ¸Ð½ÐºÐ¸ Ð¿Ð¾ Ð·Ð°Ð¿ÑÐ¾ÑÑ ÐºÐ°Ðº Ð¾Ð¿ÑÐµÐ´ÐµÐ»Ð¸ÑÑ ÑÐ¸Ð¼Ð¿ÑÐ¾Ð¼ ÐºÐ¾Ð·ÐµÐ»Ð¾Ðº-ÑÑÐµÐ½Ð° Ð¿ÑÐ¸ Ð°Ð½ÐºÐ¸Ð»Ð¾Ð·Ð¸ÑÑÑÑÐµÐ¼ ÑÐ¿Ð¾Ð½Ð´Ð¸Ð»Ð¸ÑÐµ ÑÐ¾Ñ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4332075" cy="4714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Ротация в шейном отделе позвоночника </a:t>
            </a:r>
            <a:r>
              <a:rPr lang="ru-RU" sz="2800" dirty="0" smtClean="0">
                <a:latin typeface="+mn-lt"/>
              </a:rPr>
              <a:t>измеряется с помощью гониометра, и в норме угол поворота должен быть не менее 70 градусов.</a:t>
            </a:r>
            <a:endParaRPr lang="ru-RU" sz="2800" dirty="0">
              <a:latin typeface="+mn-lt"/>
            </a:endParaRPr>
          </a:p>
        </p:txBody>
      </p:sp>
      <p:pic>
        <p:nvPicPr>
          <p:cNvPr id="151554" name="Picture 2" descr="ÐÐ°ÑÑÐ¸Ð½ÐºÐ¸ Ð¿Ð¾ Ð·Ð°Ð¿ÑÐ¾ÑÑ ÐºÐ°Ðº Ð¾Ð¿ÑÐµÐ´ÐµÐ»Ð¸ÑÑ ÑÐ¾ÑÐ°ÑÐ¸Ñ Ð² ÑÐµÐ¹Ð½Ð¾Ð¼ Ð¾ÑÐ´ÐµÐ»Ðµ Ð¿Ð¾Ð·Ð²Ð¾Ð½Ð¾ÑÐ½Ð¸ÐºÐ° Ñ Ð¿Ð¾Ð¼Ð¾ÑÑÑ Ð³Ð¾Ð½Ð¸Ð¾Ð¼ÐµÑÑÐ° Ð¿ÑÐ¸ Ð°Ð½ÐºÐ¸Ð»Ð¾Ð·Ð¸ÑÑÑÑÐµÐ¼ ÑÐ¿Ð¾Ð½Ð´Ð¸Ð»Ð¸ÑÐµ ÑÐ¾Ñ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4195888" cy="3199979"/>
          </a:xfrm>
          <a:prstGeom prst="rect">
            <a:avLst/>
          </a:prstGeom>
          <a:noFill/>
        </p:spPr>
      </p:pic>
      <p:pic>
        <p:nvPicPr>
          <p:cNvPr id="15155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6738" y="3357562"/>
            <a:ext cx="4308876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+mn-lt"/>
              </a:rPr>
              <a:t>         Максимальное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расстояние между лодыжками</a:t>
            </a:r>
            <a:r>
              <a:rPr lang="ru-RU" sz="2400" dirty="0" smtClean="0">
                <a:latin typeface="+mn-lt"/>
              </a:rPr>
              <a:t> (</a:t>
            </a:r>
            <a:r>
              <a:rPr lang="ru-RU" sz="2400" dirty="0" err="1" smtClean="0">
                <a:latin typeface="+mn-lt"/>
              </a:rPr>
              <a:t>cм</a:t>
            </a:r>
            <a:r>
              <a:rPr lang="ru-RU" sz="2400" dirty="0" smtClean="0">
                <a:latin typeface="+mn-lt"/>
              </a:rPr>
              <a:t>) измеряется для определения патологии тазобедренных суставов. Для этого, лежа на спине, больного просят максимально раздвинуть ноги и измеряют расстояние между медиальными лодыжками. Нормой считается расстояние 100 см и выше.</a:t>
            </a:r>
            <a:endParaRPr lang="ru-RU" sz="2400" dirty="0">
              <a:latin typeface="+mn-lt"/>
            </a:endParaRPr>
          </a:p>
        </p:txBody>
      </p:sp>
      <p:pic>
        <p:nvPicPr>
          <p:cNvPr id="3" name="image8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472" y="2824700"/>
            <a:ext cx="8072494" cy="3747572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+mn-lt"/>
              </a:rPr>
              <a:t>Отдельно проводится оценка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ограничения дыхательной экскурсии</a:t>
            </a:r>
            <a:r>
              <a:rPr lang="ru-RU" sz="2400" dirty="0" smtClean="0">
                <a:latin typeface="+mn-lt"/>
              </a:rPr>
              <a:t>. Экскурсия грудной клетки определяется как разница между ее окружностью при вдохе и выдохе на уровне 4-го </a:t>
            </a:r>
            <a:r>
              <a:rPr lang="ru-RU" sz="2400" dirty="0" err="1" smtClean="0">
                <a:latin typeface="+mn-lt"/>
              </a:rPr>
              <a:t>межреберья</a:t>
            </a:r>
            <a:r>
              <a:rPr lang="ru-RU" sz="2400" dirty="0" smtClean="0">
                <a:latin typeface="+mn-lt"/>
              </a:rPr>
              <a:t>. В норме она должна быть не менее 5 см. </a:t>
            </a:r>
            <a:endParaRPr lang="ru-RU" sz="2400" dirty="0">
              <a:latin typeface="+mn-lt"/>
            </a:endParaRPr>
          </a:p>
        </p:txBody>
      </p:sp>
      <p:pic>
        <p:nvPicPr>
          <p:cNvPr id="3" name="image1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596" y="2357430"/>
            <a:ext cx="8501122" cy="4143404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Прямоугольник 1"/>
          <p:cNvSpPr>
            <a:spLocks noChangeArrowheads="1"/>
          </p:cNvSpPr>
          <p:nvPr/>
        </p:nvSpPr>
        <p:spPr bwMode="auto">
          <a:xfrm>
            <a:off x="214313" y="357188"/>
            <a:ext cx="8786812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i="1"/>
              <a:t>Выявляются </a:t>
            </a:r>
            <a:r>
              <a:rPr lang="ru-RU" sz="2200" b="1" i="1" u="sng"/>
              <a:t>положительные симптомы</a:t>
            </a:r>
            <a:r>
              <a:rPr lang="ru-RU" sz="2200" b="1" i="1"/>
              <a:t>:</a:t>
            </a:r>
            <a:br>
              <a:rPr lang="ru-RU" sz="2200" b="1" i="1"/>
            </a:br>
            <a:r>
              <a:rPr lang="ru-RU" sz="2200" b="1"/>
              <a:t>- </a:t>
            </a:r>
            <a:r>
              <a:rPr lang="ru-RU" sz="2200" b="1" i="1">
                <a:solidFill>
                  <a:srgbClr val="FF0000"/>
                </a:solidFill>
              </a:rPr>
              <a:t>Макарова I</a:t>
            </a:r>
            <a:r>
              <a:rPr lang="ru-RU" sz="2200" b="1" i="1"/>
              <a:t> </a:t>
            </a:r>
            <a:r>
              <a:rPr lang="ru-RU" sz="2200" b="1"/>
              <a:t>– боль при постукивании молоточком в области проекции крестцово-подвздошного соединения;</a:t>
            </a:r>
            <a:br>
              <a:rPr lang="ru-RU" sz="2200" b="1"/>
            </a:br>
            <a:r>
              <a:rPr lang="ru-RU" sz="2200" b="1"/>
              <a:t>- </a:t>
            </a:r>
            <a:r>
              <a:rPr lang="ru-RU" sz="2200" b="1" i="1">
                <a:solidFill>
                  <a:srgbClr val="FF0000"/>
                </a:solidFill>
              </a:rPr>
              <a:t>Макарова II</a:t>
            </a:r>
            <a:r>
              <a:rPr lang="ru-RU" sz="2200" b="1"/>
              <a:t> – появление боли у больного в положении лежа на спине, когда врач интенсивно разводит и сводит ноги, взяв их выше голеностопного сустава;</a:t>
            </a:r>
            <a:br>
              <a:rPr lang="ru-RU" sz="2200" b="1"/>
            </a:br>
            <a:r>
              <a:rPr lang="ru-RU" sz="2200" b="1"/>
              <a:t>- </a:t>
            </a:r>
            <a:r>
              <a:rPr lang="ru-RU" sz="2200" b="1" i="1">
                <a:solidFill>
                  <a:srgbClr val="FF0000"/>
                </a:solidFill>
              </a:rPr>
              <a:t>симптом Кушелевского I</a:t>
            </a:r>
            <a:r>
              <a:rPr lang="ru-RU" sz="2200" b="1" i="1"/>
              <a:t> </a:t>
            </a:r>
            <a:r>
              <a:rPr lang="ru-RU" sz="2200" b="1"/>
              <a:t>– в положении больного лежа на спине врач надавливает на гребни подвздошных костей, при этом появляется боль;</a:t>
            </a:r>
            <a:br>
              <a:rPr lang="ru-RU" sz="2200" b="1"/>
            </a:br>
            <a:r>
              <a:rPr lang="ru-RU" sz="2200" b="1"/>
              <a:t>- </a:t>
            </a:r>
            <a:r>
              <a:rPr lang="ru-RU" sz="2200" b="1" i="1">
                <a:solidFill>
                  <a:srgbClr val="FF0000"/>
                </a:solidFill>
              </a:rPr>
              <a:t>Кушелевского II</a:t>
            </a:r>
            <a:r>
              <a:rPr lang="ru-RU" sz="2200" b="1"/>
              <a:t> – в положении больного лежа на боку врач нажимает на гребни подвздошных костей, при этом появляется боль в области пораженного сустава;</a:t>
            </a:r>
          </a:p>
          <a:p>
            <a:r>
              <a:rPr lang="ru-RU" sz="2200" b="1"/>
              <a:t>- </a:t>
            </a:r>
            <a:r>
              <a:rPr lang="ru-RU" sz="2200" b="1" i="1">
                <a:solidFill>
                  <a:srgbClr val="FF0000"/>
                </a:solidFill>
              </a:rPr>
              <a:t>Кушелевского III </a:t>
            </a:r>
            <a:r>
              <a:rPr lang="ru-RU" sz="2200" b="1" i="1"/>
              <a:t>-  </a:t>
            </a:r>
            <a:r>
              <a:rPr lang="ru-RU" sz="2200" b="1"/>
              <a:t>в положении больного на спине одновременно надавливают на внутреннюю поверхность согнутого под углом 90 градусов и отведённого коленного сустава и верхнюю переднюю ость противоположного крыла подвздошной кости. </a:t>
            </a:r>
            <a:r>
              <a:rPr lang="ru-RU" sz="2000" b="1"/>
              <a:t/>
            </a:r>
            <a:br>
              <a:rPr lang="ru-RU" sz="2000" b="1"/>
            </a:br>
            <a:endParaRPr lang="ru-RU" sz="2000" b="1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1"/>
          <p:cNvSpPr>
            <a:spLocks noChangeArrowheads="1"/>
          </p:cNvSpPr>
          <p:nvPr/>
        </p:nvSpPr>
        <p:spPr bwMode="auto">
          <a:xfrm>
            <a:off x="142845" y="285750"/>
            <a:ext cx="8786874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                               Лабораторные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исследования:</a:t>
            </a: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1. Специфические лабораторные показатели отсутствуют.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2. </a:t>
            </a:r>
            <a:r>
              <a:rPr lang="ru-RU" sz="2800" dirty="0" smtClean="0">
                <a:latin typeface="+mn-lt"/>
              </a:rPr>
              <a:t>Нередко отмечают увеличение СОЭ, СРБ и уровня </a:t>
            </a:r>
            <a:r>
              <a:rPr lang="ru-RU" sz="2800" dirty="0" err="1" smtClean="0">
                <a:latin typeface="+mn-lt"/>
              </a:rPr>
              <a:t>IgA</a:t>
            </a:r>
            <a:r>
              <a:rPr lang="ru-RU" sz="2800" dirty="0" smtClean="0">
                <a:latin typeface="+mn-lt"/>
              </a:rPr>
              <a:t> в крови, анемию и тромбоцитоз (не имеют существенного значения для оценки степени активности болезни, за исключением СРБ).</a:t>
            </a:r>
          </a:p>
          <a:p>
            <a:r>
              <a:rPr lang="ru-RU" sz="2800" dirty="0" smtClean="0">
                <a:latin typeface="+mn-lt"/>
              </a:rPr>
              <a:t>3</a:t>
            </a:r>
            <a:r>
              <a:rPr lang="ru-RU" sz="2800" dirty="0">
                <a:latin typeface="+mn-lt"/>
              </a:rPr>
              <a:t>. </a:t>
            </a:r>
            <a:r>
              <a:rPr lang="ru-RU" sz="2800" dirty="0" err="1" smtClean="0">
                <a:latin typeface="+mn-lt"/>
              </a:rPr>
              <a:t>Ревматоидный</a:t>
            </a:r>
            <a:r>
              <a:rPr lang="ru-RU" sz="2800" dirty="0" smtClean="0">
                <a:latin typeface="+mn-lt"/>
              </a:rPr>
              <a:t> и </a:t>
            </a:r>
            <a:r>
              <a:rPr lang="ru-RU" sz="2800" dirty="0" err="1" smtClean="0">
                <a:latin typeface="+mn-lt"/>
              </a:rPr>
              <a:t>антинуклеарный</a:t>
            </a:r>
            <a:r>
              <a:rPr lang="ru-RU" sz="2800" dirty="0" smtClean="0">
                <a:latin typeface="+mn-lt"/>
              </a:rPr>
              <a:t> факторы  не обнаруживаются.</a:t>
            </a:r>
          </a:p>
          <a:p>
            <a:r>
              <a:rPr lang="ru-RU" sz="2800" dirty="0" smtClean="0">
                <a:latin typeface="+mn-lt"/>
              </a:rPr>
              <a:t>4</a:t>
            </a:r>
            <a:r>
              <a:rPr lang="ru-RU" sz="2800" dirty="0">
                <a:latin typeface="+mn-lt"/>
              </a:rPr>
              <a:t>. </a:t>
            </a:r>
            <a:r>
              <a:rPr lang="ru-RU" sz="2800" dirty="0" smtClean="0">
                <a:latin typeface="+mn-lt"/>
              </a:rPr>
              <a:t>HLA-B27 </a:t>
            </a:r>
            <a:r>
              <a:rPr lang="ru-RU" sz="2800" dirty="0" err="1" smtClean="0">
                <a:latin typeface="+mn-lt"/>
              </a:rPr>
              <a:t>экспрессируется</a:t>
            </a:r>
            <a:r>
              <a:rPr lang="ru-RU" sz="2800" dirty="0" smtClean="0">
                <a:latin typeface="+mn-lt"/>
              </a:rPr>
              <a:t> у 90-95% пациентов; носительство HLA-B27 </a:t>
            </a:r>
            <a:r>
              <a:rPr lang="ru-RU" sz="2800" dirty="0" err="1" smtClean="0">
                <a:latin typeface="+mn-lt"/>
              </a:rPr>
              <a:t>коррелирует</a:t>
            </a:r>
            <a:r>
              <a:rPr lang="ru-RU" sz="2800" dirty="0" smtClean="0">
                <a:latin typeface="+mn-lt"/>
              </a:rPr>
              <a:t> с более тяжёлым течением заболевания, его выявление может быть полезным для прогнозирования течения заболевания.</a:t>
            </a:r>
          </a:p>
          <a:p>
            <a:endParaRPr lang="ru-RU" sz="2400" dirty="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214290"/>
            <a:ext cx="85011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800" b="1" dirty="0" smtClean="0">
                <a:ln w="11430"/>
                <a:solidFill>
                  <a:srgbClr val="FF0000"/>
                </a:solidFill>
              </a:rPr>
              <a:t>ОБЩИЕ ПРИЗНАКИ СПОНДИЛОАРТРИТОВ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20" y="1142984"/>
            <a:ext cx="842968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•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сакроилиит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(спондилит);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• асимметричный моно- или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олигоартрит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нижних конечностей;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•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энтезопатии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осевого и периферического скелета;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• инфекция мочеполовой системы или кишечника;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• воспалительные заболевания глаз (передний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увеит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кератит, язвы роговицы, конъюнктивит);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Прямоугольник 1"/>
          <p:cNvSpPr>
            <a:spLocks noChangeArrowheads="1"/>
          </p:cNvSpPr>
          <p:nvPr/>
        </p:nvSpPr>
        <p:spPr bwMode="auto">
          <a:xfrm>
            <a:off x="642938" y="0"/>
            <a:ext cx="77152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Инструментальные исследования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Рентгенография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суставов крестцово-подвздошных сочленений</a:t>
            </a:r>
          </a:p>
        </p:txBody>
      </p:sp>
      <p:sp>
        <p:nvSpPr>
          <p:cNvPr id="46083" name="Прямоугольник 2"/>
          <p:cNvSpPr>
            <a:spLocks noChangeArrowheads="1"/>
          </p:cNvSpPr>
          <p:nvPr/>
        </p:nvSpPr>
        <p:spPr bwMode="auto">
          <a:xfrm>
            <a:off x="214283" y="1357298"/>
            <a:ext cx="871543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+mn-lt"/>
              </a:rPr>
              <a:t>Рентгенологические градации </a:t>
            </a:r>
            <a:r>
              <a:rPr lang="ru-RU" sz="2400" b="1" u="sng" dirty="0" err="1" smtClean="0">
                <a:latin typeface="+mn-lt"/>
              </a:rPr>
              <a:t>сакроилиита</a:t>
            </a:r>
            <a:r>
              <a:rPr lang="ru-RU" sz="2400" b="1" u="sng" dirty="0" smtClean="0">
                <a:latin typeface="+mn-lt"/>
              </a:rPr>
              <a:t> </a:t>
            </a:r>
            <a:r>
              <a:rPr lang="ru-RU" sz="2400" b="1" u="sng" dirty="0">
                <a:latin typeface="+mn-lt"/>
              </a:rPr>
              <a:t>в соответствии с модифицированными нью-йоркскими критериями диагноза АС </a:t>
            </a:r>
            <a:r>
              <a:rPr lang="ru-RU" sz="2400" b="1" dirty="0">
                <a:latin typeface="+mn-lt"/>
              </a:rPr>
              <a:t/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solidFill>
                  <a:srgbClr val="FF0000"/>
                </a:solidFill>
                <a:latin typeface="+mn-lt"/>
              </a:rPr>
              <a:t>Стадия 0</a:t>
            </a:r>
            <a:r>
              <a:rPr lang="ru-RU" sz="2400" b="1" dirty="0">
                <a:latin typeface="+mn-lt"/>
              </a:rPr>
              <a:t> - отсутствие изменений 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solidFill>
                  <a:srgbClr val="FF0000"/>
                </a:solidFill>
                <a:latin typeface="+mn-lt"/>
              </a:rPr>
              <a:t>Стадия 1</a:t>
            </a:r>
            <a:r>
              <a:rPr lang="ru-RU" sz="2400" b="1" dirty="0">
                <a:latin typeface="+mn-lt"/>
              </a:rPr>
              <a:t> - подозрение на наличие изменений (отсутствие конкретных изменений) 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solidFill>
                  <a:srgbClr val="FF0000"/>
                </a:solidFill>
                <a:latin typeface="+mn-lt"/>
              </a:rPr>
              <a:t>Стадия 2</a:t>
            </a:r>
            <a:r>
              <a:rPr lang="ru-RU" sz="2400" b="1" dirty="0">
                <a:latin typeface="+mn-lt"/>
              </a:rPr>
              <a:t> - минимальные изменения (небольшие локальные области с эрозиями или склерозом при отсутствии изменений ширины щели) 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solidFill>
                  <a:srgbClr val="FF0000"/>
                </a:solidFill>
                <a:latin typeface="+mn-lt"/>
              </a:rPr>
              <a:t>Стадия 3</a:t>
            </a:r>
            <a:r>
              <a:rPr lang="ru-RU" sz="2400" b="1" dirty="0">
                <a:latin typeface="+mn-lt"/>
              </a:rPr>
              <a:t> - безусловные изменения (умеренный или значительный </a:t>
            </a:r>
            <a:r>
              <a:rPr lang="ru-RU" sz="2400" b="1" dirty="0" err="1" smtClean="0">
                <a:latin typeface="+mn-lt"/>
              </a:rPr>
              <a:t>сакроилиит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с эрозиями, склерозом, расширением, сужением или частичным анкилозом) 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solidFill>
                  <a:srgbClr val="FF0000"/>
                </a:solidFill>
                <a:latin typeface="+mn-lt"/>
              </a:rPr>
              <a:t>Стадия 4</a:t>
            </a:r>
            <a:r>
              <a:rPr lang="ru-RU" sz="2400" b="1" dirty="0">
                <a:latin typeface="+mn-lt"/>
              </a:rPr>
              <a:t> - далеко зашедшие изменения (полный анкилоз)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Картинки по запросу сакроилеита при анкилозирующем спондилите"/>
          <p:cNvPicPr>
            <a:picLocks noChangeAspect="1" noChangeArrowheads="1"/>
          </p:cNvPicPr>
          <p:nvPr/>
        </p:nvPicPr>
        <p:blipFill>
          <a:blip r:embed="rId2" cstate="print"/>
          <a:srcRect b="5487"/>
          <a:stretch>
            <a:fillRect/>
          </a:stretch>
        </p:blipFill>
        <p:spPr bwMode="auto">
          <a:xfrm>
            <a:off x="3071813" y="2928938"/>
            <a:ext cx="5786437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Прямоугольник 2"/>
          <p:cNvSpPr>
            <a:spLocks noChangeArrowheads="1"/>
          </p:cNvSpPr>
          <p:nvPr/>
        </p:nvSpPr>
        <p:spPr bwMode="auto">
          <a:xfrm>
            <a:off x="5572125" y="1000125"/>
            <a:ext cx="29458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u="sng" dirty="0" err="1" smtClean="0">
                <a:solidFill>
                  <a:srgbClr val="FF0000"/>
                </a:solidFill>
              </a:rPr>
              <a:t>Сакроилиит</a:t>
            </a:r>
            <a:endParaRPr lang="ru-RU" dirty="0"/>
          </a:p>
        </p:txBody>
      </p:sp>
      <p:pic>
        <p:nvPicPr>
          <p:cNvPr id="47108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14313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3" y="3286125"/>
            <a:ext cx="4651375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571500"/>
            <a:ext cx="3733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Прямоугольник 3"/>
          <p:cNvSpPr>
            <a:spLocks noChangeArrowheads="1"/>
          </p:cNvSpPr>
          <p:nvPr/>
        </p:nvSpPr>
        <p:spPr bwMode="auto">
          <a:xfrm>
            <a:off x="4071938" y="928688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Поражение позвоночника при </a:t>
            </a:r>
            <a:r>
              <a:rPr lang="ru-RU" sz="2400" b="1" dirty="0" err="1">
                <a:solidFill>
                  <a:srgbClr val="FF0000"/>
                </a:solidFill>
              </a:rPr>
              <a:t>анкилозирующем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спондилите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Прямоугольник 1"/>
          <p:cNvSpPr>
            <a:spLocks noChangeArrowheads="1"/>
          </p:cNvSpPr>
          <p:nvPr/>
        </p:nvSpPr>
        <p:spPr bwMode="auto">
          <a:xfrm>
            <a:off x="428625" y="571500"/>
            <a:ext cx="84296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КТ и магнитно-резонансная томография</a:t>
            </a:r>
            <a:r>
              <a:rPr lang="ru-RU" sz="2800" b="1" dirty="0"/>
              <a:t> с «</a:t>
            </a:r>
            <a:r>
              <a:rPr lang="ru-RU" sz="2800" b="1" dirty="0" err="1"/>
              <a:t>контрастированием</a:t>
            </a:r>
            <a:r>
              <a:rPr lang="ru-RU" sz="2800" b="1" dirty="0"/>
              <a:t>» используется для диагностики </a:t>
            </a:r>
            <a:r>
              <a:rPr lang="ru-RU" sz="2800" b="1" u="sng" dirty="0" err="1" smtClean="0"/>
              <a:t>сакроилиита</a:t>
            </a:r>
            <a:r>
              <a:rPr lang="ru-RU" sz="2800" b="1" dirty="0" smtClean="0"/>
              <a:t> </a:t>
            </a:r>
            <a:r>
              <a:rPr lang="ru-RU" sz="2800" b="1" dirty="0"/>
              <a:t>и поражения позвоночника на ранних стадиях, а также в детском и подростковом возрасте.</a:t>
            </a:r>
          </a:p>
        </p:txBody>
      </p:sp>
      <p:pic>
        <p:nvPicPr>
          <p:cNvPr id="49155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429000"/>
            <a:ext cx="8620125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214290"/>
            <a:ext cx="857256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УЗИ рекомендуется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проводить с целью выявления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энтезитов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;</a:t>
            </a:r>
            <a:r>
              <a:rPr lang="ru-RU" sz="3200" dirty="0" smtClean="0">
                <a:latin typeface="+mn-lt"/>
              </a:rPr>
              <a:t> </a:t>
            </a:r>
          </a:p>
          <a:p>
            <a:pPr algn="just"/>
            <a:r>
              <a:rPr lang="ru-RU" sz="3200" b="1" dirty="0" smtClean="0">
                <a:latin typeface="+mn-lt"/>
              </a:rPr>
              <a:t>УЗИ тазобедренных  суставов</a:t>
            </a:r>
            <a:r>
              <a:rPr lang="ru-RU" sz="3200" dirty="0" smtClean="0">
                <a:latin typeface="+mn-lt"/>
              </a:rPr>
              <a:t>  информативный  метод выявления воспалительного  поражения  сустава,  </a:t>
            </a:r>
            <a:r>
              <a:rPr lang="ru-RU" sz="3200" b="1" dirty="0" smtClean="0">
                <a:latin typeface="+mn-lt"/>
              </a:rPr>
              <a:t>рекомендуется </a:t>
            </a:r>
            <a:r>
              <a:rPr lang="ru-RU" sz="3200" dirty="0" smtClean="0">
                <a:latin typeface="+mn-lt"/>
              </a:rPr>
              <a:t>проводить всем больным с АС, предъявляющим жалобы на боли и ограничение движений в этих суставах.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0" name="Picture 6" descr="ÐÐ°ÑÑÐ¸Ð½ÐºÐ¸ Ð¿Ð¾ Ð·Ð°Ð¿ÑÐ¾ÑÑ ÑÐ·Ð¸ ÑÐ°Ð·Ð¾Ð±ÐµÐ´ÑÐµÐ½Ð½ÑÑ ÑÑÑÑÐ°Ð²Ð¾Ð² ÑÐ¾Ñ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786190"/>
            <a:ext cx="4167735" cy="2857520"/>
          </a:xfrm>
          <a:prstGeom prst="rect">
            <a:avLst/>
          </a:prstGeom>
          <a:noFill/>
        </p:spPr>
      </p:pic>
      <p:pic>
        <p:nvPicPr>
          <p:cNvPr id="103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786190"/>
            <a:ext cx="4000528" cy="2800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Прямоугольник 1"/>
          <p:cNvSpPr>
            <a:spLocks noChangeArrowheads="1"/>
          </p:cNvSpPr>
          <p:nvPr/>
        </p:nvSpPr>
        <p:spPr bwMode="auto">
          <a:xfrm>
            <a:off x="714375" y="214313"/>
            <a:ext cx="7681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Дифференциальная диагностика АС</a:t>
            </a:r>
            <a:endParaRPr lang="ru-RU" sz="3200">
              <a:solidFill>
                <a:srgbClr val="FF0000"/>
              </a:solidFill>
            </a:endParaRPr>
          </a:p>
        </p:txBody>
      </p:sp>
      <p:sp>
        <p:nvSpPr>
          <p:cNvPr id="63491" name="Прямоугольник 2"/>
          <p:cNvSpPr>
            <a:spLocks noChangeArrowheads="1"/>
          </p:cNvSpPr>
          <p:nvPr/>
        </p:nvSpPr>
        <p:spPr bwMode="auto">
          <a:xfrm>
            <a:off x="285750" y="1000125"/>
            <a:ext cx="8429625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err="1"/>
              <a:t>Миофасциальный</a:t>
            </a:r>
            <a:r>
              <a:rPr lang="ru-RU" sz="3200" b="1" dirty="0"/>
              <a:t> синдром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/>
              <a:t>Дегенеративные поражениях    </a:t>
            </a:r>
          </a:p>
          <a:p>
            <a:r>
              <a:rPr lang="ru-RU" sz="3200" b="1" dirty="0"/>
              <a:t>  позвоночника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/>
              <a:t> Инфекционный спондилит,   </a:t>
            </a:r>
          </a:p>
          <a:p>
            <a:r>
              <a:rPr lang="ru-RU" sz="3200" b="1" dirty="0"/>
              <a:t>   </a:t>
            </a:r>
            <a:r>
              <a:rPr lang="ru-RU" sz="3200" b="1" dirty="0" err="1"/>
              <a:t>спондилодисцит</a:t>
            </a:r>
            <a:endParaRPr lang="ru-RU" sz="3200" b="1" dirty="0"/>
          </a:p>
          <a:p>
            <a:pPr>
              <a:buFont typeface="Arial" pitchFamily="34" charset="0"/>
              <a:buChar char="•"/>
            </a:pPr>
            <a:r>
              <a:rPr lang="ru-RU" sz="3200" b="1" dirty="0"/>
              <a:t>Болезнь </a:t>
            </a:r>
            <a:r>
              <a:rPr lang="ru-RU" sz="3200" b="1" dirty="0" err="1"/>
              <a:t>Педжета</a:t>
            </a:r>
            <a:r>
              <a:rPr lang="ru-RU" sz="3200" b="1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/>
              <a:t>Болезнь </a:t>
            </a:r>
            <a:r>
              <a:rPr lang="ru-RU" sz="3200" b="1" dirty="0" err="1"/>
              <a:t>Форестье</a:t>
            </a:r>
            <a:r>
              <a:rPr lang="ru-RU" sz="3200" b="1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/>
              <a:t>Реактивные артриты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err="1"/>
              <a:t>Псориатический</a:t>
            </a:r>
            <a:r>
              <a:rPr lang="ru-RU" sz="3200" b="1" dirty="0"/>
              <a:t> артрит 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err="1" smtClean="0"/>
              <a:t>Остеоартрит</a:t>
            </a:r>
            <a:r>
              <a:rPr lang="ru-RU" sz="3200" b="1" dirty="0" smtClean="0"/>
              <a:t> </a:t>
            </a:r>
            <a:r>
              <a:rPr lang="ru-RU" sz="3200" b="1" dirty="0"/>
              <a:t>крупных суставов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1"/>
          <p:cNvSpPr>
            <a:spLocks noChangeArrowheads="1"/>
          </p:cNvSpPr>
          <p:nvPr/>
        </p:nvSpPr>
        <p:spPr bwMode="auto">
          <a:xfrm>
            <a:off x="214282" y="1501303"/>
            <a:ext cx="871543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42900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АС – потенциально тяжелое заболевание с разнообразными клиническими проявлениями, обычно требующее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мультидисциплинарного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терапевтического подхода, который должен координировать ревматолог;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42900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Терапия должна быть  оптимальной  и  основываться  на взаимопонимании врача и больного;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42900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Оптимальная терапия  АС базируется  на  комбинации нефармакологических и фармакологических методов лечения.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9154" y="214290"/>
            <a:ext cx="73859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Основные методы ведения больных АС 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38"/>
          </a:xfrm>
        </p:spPr>
        <p:txBody>
          <a:bodyPr/>
          <a:lstStyle/>
          <a:p>
            <a:pPr eaLnBrk="1" hangingPunct="1"/>
            <a:r>
              <a:rPr lang="ru-RU" sz="3000" b="1" smtClean="0">
                <a:solidFill>
                  <a:srgbClr val="FF0000"/>
                </a:solidFill>
              </a:rPr>
              <a:t>Рекомендации </a:t>
            </a:r>
            <a:r>
              <a:rPr lang="en-US" sz="3000" b="1" smtClean="0">
                <a:solidFill>
                  <a:srgbClr val="FF0000"/>
                </a:solidFill>
              </a:rPr>
              <a:t>ASAS/EULAR</a:t>
            </a:r>
            <a:r>
              <a:rPr lang="ru-RU" sz="3000" b="1" smtClean="0">
                <a:solidFill>
                  <a:srgbClr val="FF0000"/>
                </a:solidFill>
              </a:rPr>
              <a:t> по ведению больных АС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214422"/>
            <a:ext cx="850112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Нефармакологическое лечение </a:t>
            </a:r>
            <a:r>
              <a:rPr lang="ru-RU" sz="2800" b="1" dirty="0" smtClean="0">
                <a:latin typeface="+mn-lt"/>
              </a:rPr>
              <a:t>АС должно включать образование пациентов и регулярные физические упражнения. Необходимы индивидуальные или групповые занятия  ЛФК. </a:t>
            </a:r>
          </a:p>
          <a:p>
            <a:pPr eaLnBrk="1" hangingPunct="1"/>
            <a:r>
              <a:rPr lang="ru-RU" sz="2800" b="1" dirty="0" smtClean="0">
                <a:latin typeface="+mn-lt"/>
              </a:rPr>
              <a:t>Упражнения, направленные в основном на верхний плечевой пояс, шейный отдел позвоночника и грудную клетку, более полезны и эффективны, чем упражнения для мышц поясничной и тазовой области, бёдер (нижняя половина туловища).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Т.о, занятия ЛФК являются одним из доказанных методов воздействия на течение АС.</a:t>
            </a:r>
          </a:p>
          <a:p>
            <a:pPr eaLnBrk="1" hangingPunct="1">
              <a:buFont typeface="Arial" pitchFamily="34" charset="0"/>
              <a:buNone/>
            </a:pP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1"/>
          <p:cNvSpPr>
            <a:spLocks noChangeArrowheads="1"/>
          </p:cNvSpPr>
          <p:nvPr/>
        </p:nvSpPr>
        <p:spPr bwMode="auto">
          <a:xfrm>
            <a:off x="2143108" y="0"/>
            <a:ext cx="50551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Медикаментозная терапия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285720" y="928670"/>
            <a:ext cx="87154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Лечение направлено на подавление активности воспалительного процесса и сохранение функциональной способности позвоночника и суставов.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89458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9459" name="Rectangle 19"/>
          <p:cNvSpPr>
            <a:spLocks noChangeArrowheads="1"/>
          </p:cNvSpPr>
          <p:nvPr/>
        </p:nvSpPr>
        <p:spPr bwMode="auto">
          <a:xfrm>
            <a:off x="714348" y="2714620"/>
            <a:ext cx="7786742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НПВП;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Анальгетики;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Глюкокортикоиды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(ГК);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Синтетические БПВП;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иФНО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α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3200" dirty="0" smtClean="0">
                <a:latin typeface="+mn-lt"/>
                <a:ea typeface="Times New Roman" pitchFamily="18" charset="0"/>
              </a:rPr>
              <a:t>ингибиторы ИЛ-17 (иИЛ-17).</a:t>
            </a:r>
            <a:endParaRPr lang="ru-RU" sz="3200" dirty="0" smtClean="0"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44" y="642919"/>
            <a:ext cx="87154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+mn-lt"/>
              </a:rPr>
              <a:t>АС является единственным РЗ, при котором длительный прием НПВП </a:t>
            </a:r>
            <a:r>
              <a:rPr lang="ru-RU" sz="2400" dirty="0" err="1" smtClean="0">
                <a:latin typeface="+mn-lt"/>
              </a:rPr>
              <a:t>патогенетически</a:t>
            </a:r>
            <a:r>
              <a:rPr lang="ru-RU" sz="2400" dirty="0" smtClean="0">
                <a:latin typeface="+mn-lt"/>
              </a:rPr>
              <a:t> обоснован, высокоэффективен и не имеет альтернативы, кроме лечения </a:t>
            </a:r>
            <a:r>
              <a:rPr lang="ru-RU" sz="2400" dirty="0" err="1" smtClean="0">
                <a:latin typeface="+mn-lt"/>
              </a:rPr>
              <a:t>иФНО</a:t>
            </a:r>
            <a:r>
              <a:rPr lang="en-US" sz="2400" dirty="0" smtClean="0">
                <a:latin typeface="+mn-lt"/>
              </a:rPr>
              <a:t>α</a:t>
            </a:r>
            <a:r>
              <a:rPr lang="ru-RU" sz="2400" dirty="0" smtClean="0">
                <a:latin typeface="+mn-lt"/>
              </a:rPr>
              <a:t>.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+mn-lt"/>
              </a:rPr>
              <a:t>НПВП рекомендованы в качестве препаратов первой линии при наличии боли и скованности у пациентов АС.</a:t>
            </a:r>
            <a:r>
              <a:rPr lang="ru-RU" sz="2400" b="1" dirty="0" smtClean="0">
                <a:latin typeface="+mn-lt"/>
              </a:rPr>
              <a:t>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b="1" dirty="0" smtClean="0">
                <a:latin typeface="+mn-lt"/>
              </a:rPr>
              <a:t>Рекомендовано </a:t>
            </a:r>
            <a:r>
              <a:rPr lang="ru-RU" sz="2400" dirty="0" smtClean="0">
                <a:latin typeface="+mn-lt"/>
              </a:rPr>
              <a:t>назначать НПВП больному АС сразу после установления диагноза, независимо от стадии заболевания.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 err="1" smtClean="0">
                <a:latin typeface="+mn-lt"/>
              </a:rPr>
              <a:t>Длительное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применение</a:t>
            </a:r>
            <a:r>
              <a:rPr lang="en-US" sz="2400" dirty="0" smtClean="0">
                <a:latin typeface="+mn-lt"/>
              </a:rPr>
              <a:t> НПВП </a:t>
            </a:r>
            <a:r>
              <a:rPr lang="en-US" sz="2400" dirty="0" err="1" smtClean="0">
                <a:latin typeface="+mn-lt"/>
              </a:rPr>
              <a:t>при</a:t>
            </a:r>
            <a:r>
              <a:rPr lang="en-US" sz="2400" dirty="0" smtClean="0">
                <a:latin typeface="+mn-lt"/>
              </a:rPr>
              <a:t> АС </a:t>
            </a:r>
            <a:r>
              <a:rPr lang="en-US" sz="2400" dirty="0" err="1" smtClean="0">
                <a:latin typeface="+mn-lt"/>
              </a:rPr>
              <a:t>предпочтительнее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коротких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курсов</a:t>
            </a:r>
            <a:r>
              <a:rPr lang="en-US" sz="2400" dirty="0" smtClean="0">
                <a:latin typeface="+mn-lt"/>
              </a:rPr>
              <a:t> в </a:t>
            </a:r>
            <a:r>
              <a:rPr lang="en-US" sz="2400" dirty="0" err="1" smtClean="0">
                <a:latin typeface="+mn-lt"/>
              </a:rPr>
              <a:t>связи</a:t>
            </a:r>
            <a:r>
              <a:rPr lang="en-US" sz="2400" dirty="0" smtClean="0">
                <a:latin typeface="+mn-lt"/>
              </a:rPr>
              <a:t> с </a:t>
            </a:r>
            <a:r>
              <a:rPr lang="en-US" sz="2400" dirty="0" err="1" smtClean="0">
                <a:latin typeface="+mn-lt"/>
              </a:rPr>
              <a:t>возможной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способностью</a:t>
            </a:r>
            <a:r>
              <a:rPr lang="en-US" sz="2400" dirty="0" smtClean="0">
                <a:latin typeface="+mn-lt"/>
              </a:rPr>
              <a:t> НПВП </a:t>
            </a:r>
            <a:r>
              <a:rPr lang="en-US" sz="2400" dirty="0" err="1" smtClean="0">
                <a:latin typeface="+mn-lt"/>
              </a:rPr>
              <a:t>предотвращать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структурные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изменения</a:t>
            </a:r>
            <a:r>
              <a:rPr lang="en-US" sz="2400" dirty="0" smtClean="0">
                <a:latin typeface="+mn-lt"/>
              </a:rPr>
              <a:t>. </a:t>
            </a:r>
            <a:r>
              <a:rPr lang="ru-RU" sz="2400" dirty="0" smtClean="0">
                <a:latin typeface="+mn-lt"/>
              </a:rPr>
              <a:t>Уменьшение частоты приема НПВП или отмена препарата возможна после достижения клинической (согласно индексу </a:t>
            </a:r>
            <a:r>
              <a:rPr lang="en-US" sz="2400" dirty="0" smtClean="0">
                <a:latin typeface="+mn-lt"/>
              </a:rPr>
              <a:t>ASDAS</a:t>
            </a:r>
            <a:r>
              <a:rPr lang="ru-RU" sz="2400" dirty="0" smtClean="0">
                <a:latin typeface="+mn-lt"/>
              </a:rPr>
              <a:t>), лабораторной и </a:t>
            </a:r>
            <a:r>
              <a:rPr lang="ru-RU" sz="2400" dirty="0" err="1" smtClean="0">
                <a:latin typeface="+mn-lt"/>
              </a:rPr>
              <a:t>МРТ-ремиссии</a:t>
            </a:r>
            <a:r>
              <a:rPr lang="ru-RU" sz="2400" dirty="0" smtClean="0">
                <a:latin typeface="+mn-lt"/>
              </a:rPr>
              <a:t> (полное исчезновение острых воспалительных изменений в позвоночнике, КПС и тазобедренных суставах (при наличии коксита)).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endParaRPr lang="ru-RU" sz="2400" dirty="0" smtClean="0">
              <a:latin typeface="+mn-lt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57620" y="0"/>
            <a:ext cx="14430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НПВП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1"/>
          <p:cNvSpPr>
            <a:spLocks noChangeArrowheads="1"/>
          </p:cNvSpPr>
          <p:nvPr/>
        </p:nvSpPr>
        <p:spPr bwMode="auto">
          <a:xfrm>
            <a:off x="285720" y="659506"/>
            <a:ext cx="8572560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• поражение кожи, слизистых оболочек и ногтей (псориаз, узловатая эритема, гангренозная пиодермия,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ониходистрофия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);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• поражение внутренних органов 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фиброзирующий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процесс в легких, аорте, створках аортальных клапанов, межжелудочковой перегородке с формированием аортальной недостаточности, нарушений проводимости сердца);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•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серонегативность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по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ревматоидному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фактору;</a:t>
            </a:r>
          </a:p>
          <a:p>
            <a:pPr lvl="0" eaLnBrk="0" hangingPunct="0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• носительство HLA-B27 антигена.</a:t>
            </a:r>
            <a:r>
              <a:rPr lang="ru-RU" sz="2800" dirty="0" smtClean="0">
                <a:latin typeface="+mn-lt"/>
              </a:rPr>
              <a:t> </a:t>
            </a:r>
          </a:p>
          <a:p>
            <a:pPr lvl="0" eaLnBrk="0" hangingPunct="0">
              <a:buFont typeface="Arial" pitchFamily="34" charset="0"/>
              <a:buChar char="•"/>
            </a:pPr>
            <a:r>
              <a:rPr lang="ru-RU" sz="2800" dirty="0" smtClean="0">
                <a:latin typeface="+mn-lt"/>
              </a:rPr>
              <a:t> </a:t>
            </a:r>
            <a:r>
              <a:rPr lang="ru-RU" sz="2800" b="1" dirty="0" smtClean="0">
                <a:latin typeface="+mn-lt"/>
              </a:rPr>
              <a:t>тенденция к «клиническим перекрестам» (''</a:t>
            </a:r>
            <a:r>
              <a:rPr lang="ru-RU" sz="2800" b="1" dirty="0" err="1" smtClean="0">
                <a:latin typeface="+mn-lt"/>
              </a:rPr>
              <a:t>overlap</a:t>
            </a:r>
            <a:r>
              <a:rPr lang="ru-RU" sz="2800" b="1" dirty="0" smtClean="0">
                <a:latin typeface="+mn-lt"/>
              </a:rPr>
              <a:t> </a:t>
            </a:r>
            <a:r>
              <a:rPr lang="ru-RU" sz="2800" b="1" dirty="0" err="1" smtClean="0">
                <a:latin typeface="+mn-lt"/>
              </a:rPr>
              <a:t>syndrom</a:t>
            </a:r>
            <a:r>
              <a:rPr lang="ru-RU" sz="2800" b="1" dirty="0" smtClean="0">
                <a:latin typeface="+mn-lt"/>
              </a:rPr>
              <a:t>'') заболеваний, входящих в группу.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8926" y="142852"/>
            <a:ext cx="3071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n-lt"/>
                <a:ea typeface="Times New Roman" pitchFamily="18" charset="0"/>
              </a:rPr>
              <a:t>Продолжение: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214282" y="214290"/>
            <a:ext cx="850112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Пациентам с  высоким  риском  ЖКО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рекомендовано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назначать неселективные НПВП в сочетании с ингибиторами протонной помпы или ЦОГ2- селективные НПВП с/без ингибиторов протонной помпы. При низком риске  развития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НПВП-гастропатии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возможно использование любых НПВП, с учетом длительности применения – желательно, с ингибиторами протонной помпы.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+mn-lt"/>
              </a:rPr>
              <a:t>Пациентам	с	аксиальным спондилоартритом, соответствующим критериям </a:t>
            </a:r>
            <a:r>
              <a:rPr lang="en-US" sz="2400" dirty="0" smtClean="0">
                <a:latin typeface="+mn-lt"/>
              </a:rPr>
              <a:t>ASAS</a:t>
            </a:r>
            <a:r>
              <a:rPr lang="ru-RU" sz="2400" dirty="0" smtClean="0">
                <a:latin typeface="+mn-lt"/>
              </a:rPr>
              <a:t>, рекомендуется назначать НПВП по тем же принципам, что и пациентам АС, соответствующим модифицированным Нью-Йоркским критериям.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5653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285280"/>
            <a:ext cx="2643206" cy="2572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357190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800" b="1" dirty="0" smtClean="0"/>
              <a:t>Рекомендовано </a:t>
            </a:r>
            <a:r>
              <a:rPr lang="ru-RU" sz="2800" dirty="0" smtClean="0"/>
              <a:t>использовать  анальгетики,  такие  </a:t>
            </a:r>
          </a:p>
          <a:p>
            <a:pPr algn="ctr" eaLnBrk="1" hangingPunct="1">
              <a:buNone/>
            </a:pPr>
            <a:r>
              <a:rPr lang="ru-RU" sz="2800" dirty="0" smtClean="0"/>
              <a:t>как парацетамол и </a:t>
            </a:r>
            <a:r>
              <a:rPr lang="ru-RU" sz="2800" dirty="0" err="1" smtClean="0"/>
              <a:t>трамадол</a:t>
            </a:r>
            <a:r>
              <a:rPr lang="ru-RU" sz="2800" dirty="0" smtClean="0"/>
              <a:t> , в качестве </a:t>
            </a:r>
          </a:p>
          <a:p>
            <a:pPr algn="ctr" eaLnBrk="1" hangingPunct="1">
              <a:buNone/>
            </a:pPr>
            <a:r>
              <a:rPr lang="ru-RU" sz="2800" dirty="0" smtClean="0"/>
              <a:t>дополнительного краткосрочного </a:t>
            </a:r>
          </a:p>
          <a:p>
            <a:pPr algn="ctr" eaLnBrk="1" hangingPunct="1">
              <a:buNone/>
            </a:pPr>
            <a:r>
              <a:rPr lang="ru-RU" sz="2800" dirty="0" smtClean="0"/>
              <a:t>симптоматического лечения, особенно в тех </a:t>
            </a:r>
          </a:p>
          <a:p>
            <a:pPr algn="ctr" eaLnBrk="1" hangingPunct="1">
              <a:buNone/>
            </a:pPr>
            <a:r>
              <a:rPr lang="ru-RU" sz="2800" dirty="0" smtClean="0"/>
              <a:t>случаях, когда терапия боли при помощи НПВП </a:t>
            </a:r>
          </a:p>
          <a:p>
            <a:pPr algn="ctr" eaLnBrk="1" hangingPunct="1">
              <a:buNone/>
            </a:pPr>
            <a:r>
              <a:rPr lang="ru-RU" sz="2800" dirty="0" smtClean="0"/>
              <a:t>неэффективна, противопоказана, и/или плохо </a:t>
            </a:r>
          </a:p>
          <a:p>
            <a:pPr algn="ctr" eaLnBrk="1" hangingPunct="1">
              <a:buNone/>
            </a:pPr>
            <a:r>
              <a:rPr lang="ru-RU" sz="2800" dirty="0" smtClean="0"/>
              <a:t>переносится</a:t>
            </a:r>
            <a:r>
              <a:rPr lang="ru-RU" sz="2800" b="1" dirty="0" smtClean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285728"/>
            <a:ext cx="2449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Анальгетики</a:t>
            </a:r>
            <a:endParaRPr lang="ru-RU" sz="3200" dirty="0">
              <a:latin typeface="+mn-lt"/>
            </a:endParaRPr>
          </a:p>
        </p:txBody>
      </p:sp>
      <p:pic>
        <p:nvPicPr>
          <p:cNvPr id="157698" name="Picture 2" descr="ÐÐ°ÑÑÐ¸Ð½ÐºÐ¸ Ð¿Ð¾ Ð·Ð°Ð¿ÑÐ¾ÑÑ Ð¿Ð°ÑÐ°ÑÐµÑÐ°Ð¼Ð¾Ð» Ð¸ ÑÑÐ°Ð¼Ð°Ð´Ð¾Ð»  ÑÐ¿Ð°ÐºÐ¾Ð²ÐºÐ¸ ÑÐ¾ÑÐ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3" y="4572008"/>
            <a:ext cx="3914759" cy="2285992"/>
          </a:xfrm>
          <a:prstGeom prst="rect">
            <a:avLst/>
          </a:prstGeom>
          <a:noFill/>
        </p:spPr>
      </p:pic>
      <p:pic>
        <p:nvPicPr>
          <p:cNvPr id="1577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2155" y="4296551"/>
            <a:ext cx="3621845" cy="2561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ГЛЮКОКОРТИКОСТЕРОИДЫ</a:t>
            </a:r>
          </a:p>
        </p:txBody>
      </p:sp>
      <p:sp>
        <p:nvSpPr>
          <p:cNvPr id="74755" name="Содержимое 2"/>
          <p:cNvSpPr>
            <a:spLocks noGrp="1"/>
          </p:cNvSpPr>
          <p:nvPr>
            <p:ph idx="1"/>
          </p:nvPr>
        </p:nvSpPr>
        <p:spPr>
          <a:xfrm>
            <a:off x="214313" y="1071563"/>
            <a:ext cx="8715375" cy="5500687"/>
          </a:xfrm>
        </p:spPr>
        <p:txBody>
          <a:bodyPr/>
          <a:lstStyle/>
          <a:p>
            <a:pPr algn="just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3000" b="1" dirty="0" smtClean="0"/>
              <a:t>Не рекомендовано </a:t>
            </a:r>
            <a:r>
              <a:rPr lang="ru-RU" sz="3000" dirty="0" smtClean="0"/>
              <a:t>системное применение ГКС (в таблетках) как при аксиальной форме АС, так и при наличии периферического артрита (</a:t>
            </a:r>
            <a:r>
              <a:rPr lang="ru-RU" sz="3000" dirty="0" err="1" smtClean="0"/>
              <a:t>ов</a:t>
            </a:r>
            <a:r>
              <a:rPr lang="ru-RU" sz="3000" dirty="0" smtClean="0"/>
              <a:t>). Исключение: сочетание АС с воспалительными заболеваниями кишечника (язвенный колит, болезнь Крона).</a:t>
            </a:r>
          </a:p>
          <a:p>
            <a:pPr algn="just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3000" dirty="0" smtClean="0"/>
              <a:t>При	периферическом	артрите,</a:t>
            </a:r>
          </a:p>
          <a:p>
            <a:pPr algn="just" eaLnBrk="1" hangingPunct="1">
              <a:buClr>
                <a:srgbClr val="FF0000"/>
              </a:buClr>
              <a:buNone/>
            </a:pPr>
            <a:r>
              <a:rPr lang="ru-RU" sz="3000" dirty="0" smtClean="0"/>
              <a:t>	</a:t>
            </a:r>
            <a:r>
              <a:rPr lang="ru-RU" sz="3000" dirty="0" err="1" smtClean="0"/>
              <a:t>сакроилиите</a:t>
            </a:r>
            <a:r>
              <a:rPr lang="ru-RU" sz="3000" dirty="0" smtClean="0"/>
              <a:t> и	</a:t>
            </a:r>
            <a:r>
              <a:rPr lang="ru-RU" sz="3000" dirty="0" err="1" smtClean="0"/>
              <a:t>энтезитах</a:t>
            </a:r>
            <a:r>
              <a:rPr lang="ru-RU" sz="3000" dirty="0" smtClean="0"/>
              <a:t> рекомендовано</a:t>
            </a:r>
          </a:p>
          <a:p>
            <a:pPr algn="just" eaLnBrk="1" hangingPunct="1">
              <a:buClr>
                <a:srgbClr val="FF0000"/>
              </a:buClr>
              <a:buNone/>
            </a:pPr>
            <a:r>
              <a:rPr lang="ru-RU" sz="3000" dirty="0" smtClean="0"/>
              <a:t>    использовать локальное введение ГКС.</a:t>
            </a:r>
          </a:p>
          <a:p>
            <a:pPr algn="just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3000" dirty="0" smtClean="0"/>
              <a:t>Рекомендовано местное лечение ГКС при </a:t>
            </a:r>
            <a:r>
              <a:rPr lang="ru-RU" sz="3000" dirty="0" err="1" smtClean="0"/>
              <a:t>увеите</a:t>
            </a:r>
            <a:r>
              <a:rPr lang="ru-RU" sz="3000" dirty="0" smtClean="0"/>
              <a:t>.</a:t>
            </a:r>
          </a:p>
          <a:p>
            <a:pPr eaLnBrk="1" hangingPunct="1">
              <a:buNone/>
            </a:pPr>
            <a:endParaRPr lang="ru-RU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42852"/>
            <a:ext cx="61436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Синтетические базисные противовоспалительные препараты 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873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214282" y="1071546"/>
            <a:ext cx="8648731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Ø"/>
              <a:tabLst>
                <a:tab pos="2830513" algn="l"/>
                <a:tab pos="4295775" algn="l"/>
                <a:tab pos="52371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Для лечения АС только с поражением аксиального скелета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не рекомендовано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назначение синтетических базисных противовоспалительных препаратов, таких как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сульфасалазин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метотрексат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или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лефлуномид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</a:t>
            </a:r>
            <a:r>
              <a:rPr lang="ru-RU" sz="2400" dirty="0" smtClean="0">
                <a:latin typeface="+mn-lt"/>
              </a:rPr>
              <a:t>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  <a:tabLst>
                <a:tab pos="2830513" algn="l"/>
                <a:tab pos="4295775" algn="l"/>
                <a:tab pos="5237163" algn="l"/>
              </a:tabLst>
            </a:pPr>
            <a:r>
              <a:rPr lang="ru-RU" sz="2400" dirty="0" smtClean="0">
                <a:latin typeface="+mn-lt"/>
              </a:rPr>
              <a:t>У пациентов с периферическим артритом </a:t>
            </a:r>
            <a:r>
              <a:rPr lang="ru-RU" sz="2400" b="1" dirty="0" smtClean="0">
                <a:latin typeface="+mn-lt"/>
              </a:rPr>
              <a:t>рекомендовано </a:t>
            </a:r>
            <a:r>
              <a:rPr lang="ru-RU" sz="2400" dirty="0" smtClean="0">
                <a:latin typeface="+mn-lt"/>
              </a:rPr>
              <a:t>лечение </a:t>
            </a:r>
            <a:r>
              <a:rPr lang="ru-RU" sz="2400" dirty="0" err="1" smtClean="0">
                <a:latin typeface="+mn-lt"/>
              </a:rPr>
              <a:t>сульфасалазином</a:t>
            </a:r>
            <a:r>
              <a:rPr lang="ru-RU" sz="2400" dirty="0" smtClean="0">
                <a:latin typeface="+mn-lt"/>
              </a:rPr>
              <a:t> (в дозе до 3 гр. в сутки). Эффективность терапии оценивается не ранее, чем через 3 месяца.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  <a:tabLst>
                <a:tab pos="2830513" algn="l"/>
                <a:tab pos="4295775" algn="l"/>
                <a:tab pos="5237163" algn="l"/>
              </a:tabLst>
            </a:pPr>
            <a:r>
              <a:rPr lang="ru-RU" sz="2400" dirty="0" smtClean="0">
                <a:latin typeface="+mn-lt"/>
              </a:rPr>
              <a:t>У пациентов с периферическим артритом  </a:t>
            </a:r>
            <a:r>
              <a:rPr lang="ru-RU" sz="2400" b="1" dirty="0" smtClean="0">
                <a:latin typeface="+mn-lt"/>
              </a:rPr>
              <a:t>рекомендовано </a:t>
            </a:r>
            <a:r>
              <a:rPr lang="ru-RU" sz="2400" dirty="0" smtClean="0">
                <a:latin typeface="+mn-lt"/>
              </a:rPr>
              <a:t>лечение </a:t>
            </a:r>
            <a:r>
              <a:rPr lang="ru-RU" sz="2400" dirty="0" err="1" smtClean="0">
                <a:latin typeface="+mn-lt"/>
              </a:rPr>
              <a:t>метотрексатом</a:t>
            </a:r>
            <a:r>
              <a:rPr lang="ru-RU" sz="2400" dirty="0" smtClean="0">
                <a:latin typeface="+mn-lt"/>
              </a:rPr>
              <a:t> (</a:t>
            </a:r>
            <a:r>
              <a:rPr lang="ru-RU" sz="2400" i="1" dirty="0" smtClean="0">
                <a:latin typeface="+mn-lt"/>
              </a:rPr>
              <a:t>в дозе не ниже 15 мг в неделю</a:t>
            </a:r>
            <a:r>
              <a:rPr lang="ru-RU" sz="2400" dirty="0" smtClean="0">
                <a:latin typeface="+mn-lt"/>
              </a:rPr>
              <a:t>) при неэ</a:t>
            </a:r>
            <a:r>
              <a:rPr lang="ru-RU" sz="2400" i="1" dirty="0" smtClean="0">
                <a:latin typeface="+mn-lt"/>
              </a:rPr>
              <a:t>ффективности	или непереносимости лечения </a:t>
            </a:r>
            <a:r>
              <a:rPr lang="ru-RU" sz="2400" i="1" dirty="0" err="1" smtClean="0">
                <a:latin typeface="+mn-lt"/>
              </a:rPr>
              <a:t>сульфасалазином</a:t>
            </a:r>
            <a:r>
              <a:rPr lang="ru-RU" sz="2400" i="1" dirty="0" smtClean="0">
                <a:latin typeface="+mn-lt"/>
              </a:rPr>
              <a:t> . </a:t>
            </a:r>
            <a:r>
              <a:rPr lang="en-US" sz="2400" i="1" dirty="0" err="1" smtClean="0">
                <a:latin typeface="+mn-lt"/>
              </a:rPr>
              <a:t>Эффект</a:t>
            </a:r>
            <a:r>
              <a:rPr lang="en-US" sz="2400" i="1" dirty="0" smtClean="0">
                <a:latin typeface="+mn-lt"/>
              </a:rPr>
              <a:t> </a:t>
            </a:r>
            <a:r>
              <a:rPr lang="en-US" sz="2400" i="1" dirty="0" err="1" smtClean="0">
                <a:latin typeface="+mn-lt"/>
              </a:rPr>
              <a:t>должен</a:t>
            </a:r>
            <a:r>
              <a:rPr lang="en-US" sz="2400" i="1" dirty="0" smtClean="0">
                <a:latin typeface="+mn-lt"/>
              </a:rPr>
              <a:t> </a:t>
            </a:r>
            <a:r>
              <a:rPr lang="en-US" sz="2400" i="1" dirty="0" err="1" smtClean="0">
                <a:latin typeface="+mn-lt"/>
              </a:rPr>
              <a:t>оцениваться</a:t>
            </a:r>
            <a:r>
              <a:rPr lang="en-US" sz="2400" i="1" dirty="0" smtClean="0">
                <a:latin typeface="+mn-lt"/>
              </a:rPr>
              <a:t> </a:t>
            </a:r>
            <a:r>
              <a:rPr lang="en-US" sz="2400" i="1" dirty="0" err="1" smtClean="0">
                <a:latin typeface="+mn-lt"/>
              </a:rPr>
              <a:t>не</a:t>
            </a:r>
            <a:r>
              <a:rPr lang="en-US" sz="2400" i="1" dirty="0" smtClean="0">
                <a:latin typeface="+mn-lt"/>
              </a:rPr>
              <a:t> </a:t>
            </a:r>
            <a:r>
              <a:rPr lang="en-US" sz="2400" i="1" dirty="0" err="1" smtClean="0">
                <a:latin typeface="+mn-lt"/>
              </a:rPr>
              <a:t>ранее</a:t>
            </a:r>
            <a:r>
              <a:rPr lang="en-US" sz="2400" i="1" dirty="0" smtClean="0">
                <a:latin typeface="+mn-lt"/>
              </a:rPr>
              <a:t>, </a:t>
            </a:r>
            <a:r>
              <a:rPr lang="en-US" sz="2400" i="1" dirty="0" err="1" smtClean="0">
                <a:latin typeface="+mn-lt"/>
              </a:rPr>
              <a:t>чем</a:t>
            </a:r>
            <a:r>
              <a:rPr lang="en-US" sz="2400" i="1" dirty="0" smtClean="0">
                <a:latin typeface="+mn-lt"/>
              </a:rPr>
              <a:t> </a:t>
            </a:r>
            <a:r>
              <a:rPr lang="en-US" sz="2400" i="1" dirty="0" err="1" smtClean="0">
                <a:latin typeface="+mn-lt"/>
              </a:rPr>
              <a:t>через</a:t>
            </a:r>
            <a:r>
              <a:rPr lang="en-US" sz="2400" i="1" dirty="0" smtClean="0">
                <a:latin typeface="+mn-lt"/>
              </a:rPr>
              <a:t> 3 </a:t>
            </a:r>
            <a:r>
              <a:rPr lang="en-US" sz="2400" i="1" dirty="0" err="1" smtClean="0">
                <a:latin typeface="+mn-lt"/>
              </a:rPr>
              <a:t>месяца</a:t>
            </a:r>
            <a:r>
              <a:rPr lang="ru-RU" sz="2400" i="1" dirty="0" smtClean="0">
                <a:latin typeface="+mn-lt"/>
              </a:rPr>
              <a:t>. </a:t>
            </a:r>
            <a:endParaRPr lang="ru-RU" sz="2400" dirty="0" smtClean="0">
              <a:latin typeface="+mn-lt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  <a:tabLst>
                <a:tab pos="2830513" algn="l"/>
                <a:tab pos="4295775" algn="l"/>
                <a:tab pos="5237163" algn="l"/>
              </a:tabLst>
            </a:pPr>
            <a:endParaRPr lang="ru-RU" sz="14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30513" algn="l"/>
                <a:tab pos="4295775" algn="l"/>
                <a:tab pos="5237163" algn="l"/>
              </a:tabLst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30513" algn="l"/>
                <a:tab pos="4295775" algn="l"/>
                <a:tab pos="523716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64403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  <a:latin typeface="+mn-lt"/>
              </a:rPr>
              <a:t>Ингибиторы фактора некроза опухоли альфа (</a:t>
            </a:r>
            <a:r>
              <a:rPr lang="ru-RU" sz="2600" b="1" dirty="0" err="1" smtClean="0">
                <a:solidFill>
                  <a:srgbClr val="FF0000"/>
                </a:solidFill>
                <a:latin typeface="+mn-lt"/>
              </a:rPr>
              <a:t>иФНО</a:t>
            </a:r>
            <a:r>
              <a:rPr lang="en-US" sz="2600" b="1" dirty="0" smtClean="0">
                <a:solidFill>
                  <a:srgbClr val="FF0000"/>
                </a:solidFill>
                <a:latin typeface="+mn-lt"/>
              </a:rPr>
              <a:t>α</a:t>
            </a:r>
            <a:r>
              <a:rPr lang="ru-RU" sz="2600" b="1" dirty="0" smtClean="0">
                <a:solidFill>
                  <a:srgbClr val="FF0000"/>
                </a:solidFill>
                <a:latin typeface="+mn-lt"/>
              </a:rPr>
              <a:t>) и другие генно-инженерные  биологические  препараты  (ГИБП) </a:t>
            </a:r>
            <a:endParaRPr lang="ru-RU" sz="2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976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9762" name="Rectangle 18"/>
          <p:cNvSpPr>
            <a:spLocks noChangeArrowheads="1"/>
          </p:cNvSpPr>
          <p:nvPr/>
        </p:nvSpPr>
        <p:spPr bwMode="auto">
          <a:xfrm>
            <a:off x="142844" y="1428736"/>
            <a:ext cx="8786874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Эффективность всех разрешенных к использованию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иФНО</a:t>
            </a:r>
            <a:r>
              <a:rPr kumimoji="0" lang="en-US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α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2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инфликсимаб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адалимумаб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этанерцепт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голимумаб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цертолизумаба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пегол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) в отношении основных клинических проявлений АС практически одинакова.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300" b="1" dirty="0" smtClean="0">
                <a:latin typeface="+mn-lt"/>
              </a:rPr>
              <a:t>Рекомендовано </a:t>
            </a:r>
            <a:r>
              <a:rPr lang="ru-RU" sz="2300" dirty="0" smtClean="0">
                <a:latin typeface="+mn-lt"/>
              </a:rPr>
              <a:t>назначать терапию </a:t>
            </a:r>
            <a:r>
              <a:rPr lang="ru-RU" sz="2300" dirty="0" err="1" smtClean="0">
                <a:latin typeface="+mn-lt"/>
              </a:rPr>
              <a:t>иФНО</a:t>
            </a:r>
            <a:r>
              <a:rPr lang="en-US" sz="2300" dirty="0" smtClean="0">
                <a:latin typeface="+mn-lt"/>
              </a:rPr>
              <a:t>α</a:t>
            </a:r>
            <a:r>
              <a:rPr lang="ru-RU" sz="2300" dirty="0" smtClean="0">
                <a:latin typeface="+mn-lt"/>
              </a:rPr>
              <a:t> при </a:t>
            </a:r>
            <a:r>
              <a:rPr lang="ru-RU" sz="2300" dirty="0" err="1" smtClean="0">
                <a:latin typeface="+mn-lt"/>
              </a:rPr>
              <a:t>персистирующей</a:t>
            </a:r>
            <a:r>
              <a:rPr lang="ru-RU" sz="2300" dirty="0" smtClean="0">
                <a:latin typeface="+mn-lt"/>
              </a:rPr>
              <a:t> высокой активности АС, которая сохраняется, несмотря на стандартную терапию </a:t>
            </a:r>
            <a:r>
              <a:rPr lang="en-US" sz="2300" dirty="0" smtClean="0">
                <a:latin typeface="+mn-lt"/>
              </a:rPr>
              <a:t>НПВП </a:t>
            </a:r>
            <a:r>
              <a:rPr lang="en-US" sz="2300" dirty="0" err="1" smtClean="0">
                <a:latin typeface="+mn-lt"/>
              </a:rPr>
              <a:t>при</a:t>
            </a:r>
            <a:r>
              <a:rPr lang="en-US" sz="2300" dirty="0" smtClean="0">
                <a:latin typeface="+mn-lt"/>
              </a:rPr>
              <a:t> </a:t>
            </a:r>
            <a:r>
              <a:rPr lang="en-US" sz="2300" dirty="0" err="1" smtClean="0">
                <a:latin typeface="+mn-lt"/>
              </a:rPr>
              <a:t>аксиальном</a:t>
            </a:r>
            <a:r>
              <a:rPr lang="en-US" sz="2300" dirty="0" smtClean="0">
                <a:latin typeface="+mn-lt"/>
              </a:rPr>
              <a:t> </a:t>
            </a:r>
            <a:r>
              <a:rPr lang="en-US" sz="2300" dirty="0" err="1" smtClean="0">
                <a:latin typeface="+mn-lt"/>
              </a:rPr>
              <a:t>варианте</a:t>
            </a:r>
            <a:r>
              <a:rPr lang="en-US" sz="2300" dirty="0" smtClean="0">
                <a:latin typeface="+mn-lt"/>
              </a:rPr>
              <a:t>, и </a:t>
            </a:r>
            <a:r>
              <a:rPr lang="en-US" sz="2300" dirty="0" err="1" smtClean="0">
                <a:latin typeface="+mn-lt"/>
              </a:rPr>
              <a:t>сульфасалазина</a:t>
            </a:r>
            <a:r>
              <a:rPr lang="en-US" sz="2300" dirty="0" smtClean="0">
                <a:latin typeface="+mn-lt"/>
              </a:rPr>
              <a:t> и </a:t>
            </a:r>
            <a:r>
              <a:rPr lang="en-US" sz="2300" dirty="0" err="1" smtClean="0">
                <a:latin typeface="+mn-lt"/>
              </a:rPr>
              <a:t>локальной</a:t>
            </a:r>
            <a:r>
              <a:rPr lang="en-US" sz="2300" dirty="0" smtClean="0">
                <a:latin typeface="+mn-lt"/>
              </a:rPr>
              <a:t> </a:t>
            </a:r>
            <a:r>
              <a:rPr lang="en-US" sz="2300" dirty="0" err="1" smtClean="0">
                <a:latin typeface="+mn-lt"/>
              </a:rPr>
              <a:t>терапии</a:t>
            </a:r>
            <a:r>
              <a:rPr lang="en-US" sz="2300" dirty="0" smtClean="0">
                <a:latin typeface="+mn-lt"/>
              </a:rPr>
              <a:t> </a:t>
            </a:r>
            <a:r>
              <a:rPr lang="en-US" sz="2300" dirty="0" err="1" smtClean="0">
                <a:latin typeface="+mn-lt"/>
              </a:rPr>
              <a:t>при</a:t>
            </a:r>
            <a:r>
              <a:rPr lang="en-US" sz="2300" dirty="0" smtClean="0">
                <a:latin typeface="+mn-lt"/>
              </a:rPr>
              <a:t> </a:t>
            </a:r>
            <a:r>
              <a:rPr lang="en-US" sz="2300" dirty="0" err="1" smtClean="0">
                <a:latin typeface="+mn-lt"/>
              </a:rPr>
              <a:t>периферическом</a:t>
            </a:r>
            <a:r>
              <a:rPr lang="en-US" sz="2300" dirty="0" smtClean="0">
                <a:latin typeface="+mn-lt"/>
              </a:rPr>
              <a:t> </a:t>
            </a:r>
            <a:r>
              <a:rPr lang="en-US" sz="2300" dirty="0" err="1" smtClean="0">
                <a:latin typeface="+mn-lt"/>
              </a:rPr>
              <a:t>артрите</a:t>
            </a:r>
            <a:r>
              <a:rPr lang="ru-RU" sz="2300" dirty="0" smtClean="0">
                <a:latin typeface="+mn-lt"/>
              </a:rPr>
              <a:t>.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300" dirty="0" smtClean="0">
                <a:latin typeface="+mn-lt"/>
              </a:rPr>
              <a:t>При аксиальном варианте АС </a:t>
            </a:r>
            <a:r>
              <a:rPr lang="ru-RU" sz="2300" b="1" dirty="0" smtClean="0">
                <a:latin typeface="+mn-lt"/>
              </a:rPr>
              <a:t>не рекомендовано </a:t>
            </a:r>
            <a:r>
              <a:rPr lang="ru-RU" sz="2300" dirty="0" smtClean="0">
                <a:latin typeface="+mn-lt"/>
              </a:rPr>
              <a:t>назначать синтетические БПВП перед инициацией терапии </a:t>
            </a:r>
            <a:r>
              <a:rPr lang="ru-RU" sz="2300" dirty="0" err="1" smtClean="0">
                <a:latin typeface="+mn-lt"/>
              </a:rPr>
              <a:t>иФНО</a:t>
            </a:r>
            <a:r>
              <a:rPr lang="en-US" sz="2300" dirty="0" smtClean="0">
                <a:latin typeface="+mn-lt"/>
              </a:rPr>
              <a:t>α</a:t>
            </a:r>
            <a:r>
              <a:rPr lang="ru-RU" sz="2300" dirty="0" smtClean="0">
                <a:latin typeface="+mn-lt"/>
              </a:rPr>
              <a:t> и одновременно с ней.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300" dirty="0" smtClean="0">
                <a:latin typeface="+mn-lt"/>
              </a:rPr>
              <a:t>При потере эффективности одного из </a:t>
            </a:r>
            <a:r>
              <a:rPr lang="ru-RU" sz="2300" dirty="0" err="1" smtClean="0">
                <a:latin typeface="+mn-lt"/>
              </a:rPr>
              <a:t>иФНО</a:t>
            </a:r>
            <a:r>
              <a:rPr lang="en-US" sz="2300" dirty="0" smtClean="0">
                <a:latin typeface="+mn-lt"/>
              </a:rPr>
              <a:t>α</a:t>
            </a:r>
            <a:r>
              <a:rPr lang="ru-RU" sz="2300" dirty="0" smtClean="0">
                <a:latin typeface="+mn-lt"/>
              </a:rPr>
              <a:t> (</a:t>
            </a:r>
            <a:r>
              <a:rPr lang="ru-RU" sz="2300" i="1" dirty="0" smtClean="0">
                <a:latin typeface="+mn-lt"/>
              </a:rPr>
              <a:t>вторичная неэффективность</a:t>
            </a:r>
            <a:r>
              <a:rPr lang="ru-RU" sz="2300" dirty="0" smtClean="0">
                <a:latin typeface="+mn-lt"/>
              </a:rPr>
              <a:t>) </a:t>
            </a:r>
            <a:r>
              <a:rPr lang="ru-RU" sz="2300" b="1" dirty="0" smtClean="0">
                <a:latin typeface="+mn-lt"/>
              </a:rPr>
              <a:t>рекомендовано </a:t>
            </a:r>
            <a:r>
              <a:rPr lang="ru-RU" sz="2300" dirty="0" smtClean="0">
                <a:latin typeface="+mn-lt"/>
              </a:rPr>
              <a:t>назначать другой </a:t>
            </a:r>
            <a:r>
              <a:rPr lang="ru-RU" sz="2300" dirty="0" err="1" smtClean="0">
                <a:latin typeface="+mn-lt"/>
              </a:rPr>
              <a:t>иФНО</a:t>
            </a:r>
            <a:r>
              <a:rPr lang="en-US" sz="2300" dirty="0" smtClean="0">
                <a:latin typeface="+mn-lt"/>
              </a:rPr>
              <a:t>α</a:t>
            </a:r>
            <a:r>
              <a:rPr lang="ru-RU" sz="2300" dirty="0" smtClean="0">
                <a:latin typeface="+mn-lt"/>
              </a:rPr>
              <a:t> или иИЛ-17.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ChangeArrowheads="1"/>
          </p:cNvSpPr>
          <p:nvPr/>
        </p:nvSpPr>
        <p:spPr bwMode="auto">
          <a:xfrm>
            <a:off x="142844" y="168123"/>
            <a:ext cx="878687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FF0000"/>
                </a:solidFill>
                <a:latin typeface="+mn-lt"/>
              </a:rPr>
              <a:t>При отсутствии противопоказаний для назначения </a:t>
            </a:r>
            <a:r>
              <a:rPr lang="ru-RU" sz="2200" b="1" dirty="0" err="1" smtClean="0">
                <a:solidFill>
                  <a:srgbClr val="FF0000"/>
                </a:solidFill>
                <a:latin typeface="+mn-lt"/>
              </a:rPr>
              <a:t>иФНО</a:t>
            </a:r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α</a:t>
            </a:r>
            <a:r>
              <a:rPr lang="ru-RU" sz="2200" b="1" dirty="0" smtClean="0">
                <a:solidFill>
                  <a:srgbClr val="FF0000"/>
                </a:solidFill>
                <a:latin typeface="+mn-lt"/>
              </a:rPr>
              <a:t>, рекомендовано их назначать больным с установленным диагнозом АС в следующих случаях:</a:t>
            </a:r>
            <a:endParaRPr lang="ru-RU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357298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+mn-lt"/>
              </a:rPr>
              <a:t>При высокой активности болезни (</a:t>
            </a:r>
            <a:r>
              <a:rPr lang="en-US" sz="2400" dirty="0" smtClean="0">
                <a:latin typeface="+mn-lt"/>
              </a:rPr>
              <a:t>BASDAI</a:t>
            </a:r>
            <a:r>
              <a:rPr lang="ru-RU" sz="2400" dirty="0" smtClean="0">
                <a:latin typeface="+mn-lt"/>
              </a:rPr>
              <a:t>&gt; 4 или </a:t>
            </a:r>
            <a:r>
              <a:rPr lang="en-US" sz="2400" dirty="0" smtClean="0">
                <a:latin typeface="+mn-lt"/>
              </a:rPr>
              <a:t>ASDAS</a:t>
            </a:r>
            <a:r>
              <a:rPr lang="ru-RU" sz="2400" dirty="0" smtClean="0">
                <a:latin typeface="+mn-lt"/>
              </a:rPr>
              <a:t>&gt; 2,1)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+mn-lt"/>
              </a:rPr>
              <a:t>При наличии у пациента с достоверным диагнозом АС рецидивирующего/хронического (или резистентного к стандартной терапии) </a:t>
            </a:r>
            <a:r>
              <a:rPr lang="ru-RU" sz="2400" dirty="0" err="1" smtClean="0">
                <a:latin typeface="+mn-lt"/>
              </a:rPr>
              <a:t>увеита</a:t>
            </a:r>
            <a:r>
              <a:rPr lang="ru-RU" sz="2400" dirty="0" smtClean="0">
                <a:latin typeface="+mn-lt"/>
              </a:rPr>
              <a:t>, без учета активности болезни;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+mn-lt"/>
              </a:rPr>
              <a:t>При наличии у пациента с достоверным диагнозом АС быстро прогрессирующего коксита, без учета активности болезни.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3571868" y="3929066"/>
            <a:ext cx="53578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Рекомендовано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перед назначением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иФНО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проводить двойной скрининг на туберкулез – внутрикожная проба (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проба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Манту или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Диаскин-тест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) и рентгенография легких с последующим их повторением каждые 6 месяцев на фоне терапии.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35851" name="Picture 11" descr="ÐÐ°ÑÑÐ¸Ð½ÐºÐ¸ Ð¿Ð¾ Ð·Ð°Ð¿ÑÐ¾ÑÑ Ð´Ð¸Ð°ÑÐºÐ¸Ð½-ÑÐµÑÑ ÑÐ¾ÑÐ¾"/>
          <p:cNvPicPr>
            <a:picLocks noChangeAspect="1" noChangeArrowheads="1"/>
          </p:cNvPicPr>
          <p:nvPr/>
        </p:nvPicPr>
        <p:blipFill>
          <a:blip r:embed="rId2" cstate="print"/>
          <a:srcRect l="5999" r="7000" b="4545"/>
          <a:stretch>
            <a:fillRect/>
          </a:stretch>
        </p:blipFill>
        <p:spPr bwMode="auto">
          <a:xfrm>
            <a:off x="214282" y="4000504"/>
            <a:ext cx="3071834" cy="1853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7422" y="214290"/>
            <a:ext cx="4572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</a:rPr>
              <a:t>Хирургическое лечение.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57158" y="928670"/>
            <a:ext cx="829154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Протезирование тазобедренного сустава и/или других суставов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рекомендовано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при наличии тяжелых, стойких болей и выраженного нарушения функции суставов.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31749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t="8004" r="1000" b="2037"/>
          <a:stretch>
            <a:fillRect/>
          </a:stretch>
        </p:blipFill>
        <p:spPr bwMode="auto">
          <a:xfrm>
            <a:off x="1000100" y="2857496"/>
            <a:ext cx="7496704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85728"/>
            <a:ext cx="4922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Реактивные артриты (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РеА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)</a:t>
            </a:r>
            <a:endParaRPr lang="ru-RU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2817" name="Rectangle 1"/>
          <p:cNvSpPr>
            <a:spLocks noChangeArrowheads="1"/>
          </p:cNvSpPr>
          <p:nvPr/>
        </p:nvSpPr>
        <p:spPr bwMode="auto">
          <a:xfrm>
            <a:off x="214282" y="1000108"/>
            <a:ext cx="87154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76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- воспалительные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негнойные заболевания суставов, развивающиеся вскоре (обычно не позднее чем через 1 месяц) после острой кишечной или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урогенитальной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инфекции.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162819" name="Picture 3" descr="ÐÐ°ÑÑÐ¸Ð½ÐºÐ¸ Ð¿Ð¾ Ð·Ð°Ð¿ÑÐ¾ÑÑ ÑÐµÐ°ÐºÑÐ¸Ð²Ð½ÑÐ¹ Ð°ÑÑÑÐ¸Ñ ÑÐ¸Ð¼Ð¿ÑÐ¾Ð¼Ñ  ÑÐ¾ÑÐ¾"/>
          <p:cNvPicPr>
            <a:picLocks noChangeAspect="1" noChangeArrowheads="1"/>
          </p:cNvPicPr>
          <p:nvPr/>
        </p:nvPicPr>
        <p:blipFill>
          <a:blip r:embed="rId2" cstate="print"/>
          <a:srcRect t="6168"/>
          <a:stretch>
            <a:fillRect/>
          </a:stretch>
        </p:blipFill>
        <p:spPr bwMode="auto">
          <a:xfrm>
            <a:off x="2285984" y="2428844"/>
            <a:ext cx="4270003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0"/>
            <a:ext cx="37385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Классификация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РеА</a:t>
            </a:r>
            <a:endParaRPr lang="ru-RU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1793" name="Rectangle 1"/>
          <p:cNvSpPr>
            <a:spLocks noChangeArrowheads="1"/>
          </p:cNvSpPr>
          <p:nvPr/>
        </p:nvSpPr>
        <p:spPr bwMode="auto">
          <a:xfrm>
            <a:off x="357158" y="571480"/>
            <a:ext cx="8215338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14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По этиологии: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постэнтероколитическая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инфекция(возбудители: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Yersinia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enterocolitica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Yersinia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pseudotuberculosis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Salmonella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enteritidis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S.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Typhimurium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Campylobacter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jejuni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Shigella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flexnery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урогенитальная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инфекция(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Chlamidia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trachomatis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По течению: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- острые (до 6 месяцев);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600" dirty="0" smtClean="0">
                <a:latin typeface="+mn-lt"/>
                <a:ea typeface="Times New Roman" pitchFamily="18" charset="0"/>
              </a:rPr>
              <a:t>-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затяжные (от 6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мес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до 1 года); </a:t>
            </a:r>
          </a:p>
          <a:p>
            <a:pPr marL="0" marR="0" lvl="0" indent="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- хронические (свыше 1 года).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По степени активности: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- низкая (I); </a:t>
            </a:r>
          </a:p>
          <a:p>
            <a:pPr marL="0" marR="0" lvl="0" indent="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- средняя (II); </a:t>
            </a:r>
          </a:p>
          <a:p>
            <a:pPr marL="0" marR="0" lvl="0" indent="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- высокая (III); </a:t>
            </a:r>
          </a:p>
          <a:p>
            <a:pPr marL="0" marR="0" lvl="0" indent="271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- ремиссия (0).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1"/>
          <p:cNvSpPr>
            <a:spLocks noChangeArrowheads="1"/>
          </p:cNvSpPr>
          <p:nvPr/>
        </p:nvSpPr>
        <p:spPr bwMode="auto">
          <a:xfrm>
            <a:off x="285720" y="105439"/>
            <a:ext cx="85725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По степени функциональной недостаточности суставов (ФНС):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6" y="1142984"/>
          <a:ext cx="8786873" cy="4929223"/>
        </p:xfrm>
        <a:graphic>
          <a:graphicData uri="http://schemas.openxmlformats.org/drawingml/2006/table">
            <a:tbl>
              <a:tblPr/>
              <a:tblGrid>
                <a:gridCol w="1501272"/>
                <a:gridCol w="1372131"/>
                <a:gridCol w="2232930"/>
                <a:gridCol w="2340694"/>
                <a:gridCol w="1339846"/>
              </a:tblGrid>
              <a:tr h="446150">
                <a:tc>
                  <a:txBody>
                    <a:bodyPr/>
                    <a:lstStyle/>
                    <a:p>
                      <a:pPr marL="254635" algn="ctr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Times New Roman"/>
                          <a:cs typeface="Arial"/>
                        </a:rPr>
                        <a:t>I класс</a:t>
                      </a:r>
                      <a:endParaRPr lang="ru-RU" sz="20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3500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+mn-lt"/>
                          <a:ea typeface="Times New Roman"/>
                          <a:cs typeface="Arial"/>
                        </a:rPr>
                        <a:t>полностью сохранены возможности самообслуживания, </a:t>
                      </a:r>
                      <a:r>
                        <a:rPr lang="ru-RU" sz="1900" dirty="0" smtClean="0">
                          <a:latin typeface="+mn-lt"/>
                          <a:ea typeface="Times New Roman"/>
                          <a:cs typeface="Arial"/>
                        </a:rPr>
                        <a:t>занятием </a:t>
                      </a:r>
                      <a:endParaRPr lang="ru-RU" sz="19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2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+mn-lt"/>
                          <a:ea typeface="Times New Roman"/>
                          <a:cs typeface="Arial"/>
                        </a:rPr>
                        <a:t>непрофессиональной и профессиональной деятельностью.</a:t>
                      </a:r>
                      <a:endParaRPr lang="ru-RU" sz="19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150">
                <a:tc>
                  <a:txBody>
                    <a:bodyPr/>
                    <a:lstStyle/>
                    <a:p>
                      <a:pPr marL="267335" algn="ctr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Times New Roman"/>
                          <a:cs typeface="Arial"/>
                        </a:rPr>
                        <a:t>II класс</a:t>
                      </a:r>
                      <a:endParaRPr lang="ru-RU" sz="20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+mn-lt"/>
                          <a:ea typeface="Times New Roman"/>
                          <a:cs typeface="Arial"/>
                        </a:rPr>
                        <a:t>сохранены</a:t>
                      </a:r>
                      <a:endParaRPr lang="ru-RU" sz="19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+mn-lt"/>
                          <a:ea typeface="Times New Roman"/>
                          <a:cs typeface="Arial"/>
                        </a:rPr>
                        <a:t>возможности</a:t>
                      </a:r>
                      <a:endParaRPr lang="ru-RU" sz="19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+mn-lt"/>
                          <a:ea typeface="Times New Roman"/>
                          <a:cs typeface="Arial"/>
                        </a:rPr>
                        <a:t>самообслуживания</a:t>
                      </a:r>
                      <a:endParaRPr lang="ru-RU" sz="19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+mn-lt"/>
                          <a:ea typeface="Times New Roman"/>
                          <a:cs typeface="Arial"/>
                        </a:rPr>
                        <a:t>занятием</a:t>
                      </a:r>
                      <a:endParaRPr lang="ru-RU" sz="19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+mn-lt"/>
                          <a:ea typeface="Times New Roman"/>
                          <a:cs typeface="Arial"/>
                        </a:rPr>
                        <a:t>непрофессиональной  деятельностью,  ограничены  возможности</a:t>
                      </a:r>
                      <a:endParaRPr lang="ru-RU" sz="19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2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+mn-lt"/>
                          <a:ea typeface="Times New Roman"/>
                          <a:cs typeface="Arial"/>
                        </a:rPr>
                        <a:t>занятием профессиональной деятельностью.</a:t>
                      </a:r>
                      <a:endParaRPr lang="ru-RU" sz="19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9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6150">
                <a:tc>
                  <a:txBody>
                    <a:bodyPr/>
                    <a:lstStyle/>
                    <a:p>
                      <a:pPr marL="254635" algn="ctr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Times New Roman"/>
                          <a:cs typeface="Arial"/>
                        </a:rPr>
                        <a:t>III класс</a:t>
                      </a:r>
                      <a:endParaRPr lang="ru-RU" sz="20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+mn-lt"/>
                          <a:ea typeface="Times New Roman"/>
                          <a:cs typeface="Arial"/>
                        </a:rPr>
                        <a:t>сохранены</a:t>
                      </a:r>
                      <a:endParaRPr lang="ru-RU" sz="19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+mn-lt"/>
                          <a:ea typeface="Times New Roman"/>
                          <a:cs typeface="Arial"/>
                        </a:rPr>
                        <a:t>возможности</a:t>
                      </a:r>
                      <a:endParaRPr lang="ru-RU" sz="19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+mn-lt"/>
                          <a:ea typeface="Times New Roman"/>
                          <a:cs typeface="Arial"/>
                        </a:rPr>
                        <a:t>самообслуживания,</a:t>
                      </a:r>
                      <a:endParaRPr lang="ru-RU" sz="19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+mn-lt"/>
                          <a:ea typeface="Times New Roman"/>
                          <a:cs typeface="Arial"/>
                        </a:rPr>
                        <a:t>ограничены</a:t>
                      </a:r>
                      <a:endParaRPr lang="ru-RU" sz="19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+mn-lt"/>
                          <a:ea typeface="Times New Roman"/>
                          <a:cs typeface="Arial"/>
                        </a:rPr>
                        <a:t>возможности занятием непрофессиональной и </a:t>
                      </a:r>
                      <a:r>
                        <a:rPr lang="ru-RU" sz="1900" dirty="0" smtClean="0">
                          <a:latin typeface="+mn-lt"/>
                          <a:ea typeface="Times New Roman"/>
                          <a:cs typeface="Arial"/>
                        </a:rPr>
                        <a:t>профессиональной </a:t>
                      </a:r>
                      <a:endParaRPr lang="ru-RU" sz="19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3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+mn-lt"/>
                          <a:ea typeface="Times New Roman"/>
                          <a:cs typeface="Arial"/>
                        </a:rPr>
                        <a:t>деятельностью.</a:t>
                      </a:r>
                      <a:endParaRPr lang="ru-RU" sz="19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9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9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6150">
                <a:tc>
                  <a:txBody>
                    <a:bodyPr/>
                    <a:lstStyle/>
                    <a:p>
                      <a:pPr marL="266700" algn="ctr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Times New Roman"/>
                          <a:cs typeface="Arial"/>
                        </a:rPr>
                        <a:t>IV класс</a:t>
                      </a:r>
                      <a:endParaRPr lang="ru-RU" sz="20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+mn-lt"/>
                          <a:ea typeface="Times New Roman"/>
                          <a:cs typeface="Arial"/>
                        </a:rPr>
                        <a:t>ограничены</a:t>
                      </a:r>
                      <a:endParaRPr lang="ru-RU" sz="19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+mn-lt"/>
                          <a:ea typeface="Times New Roman"/>
                          <a:cs typeface="Arial"/>
                        </a:rPr>
                        <a:t>возможности</a:t>
                      </a:r>
                      <a:endParaRPr lang="ru-RU" sz="19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+mn-lt"/>
                          <a:ea typeface="Times New Roman"/>
                          <a:cs typeface="Arial"/>
                        </a:rPr>
                        <a:t>самообслуживания,</a:t>
                      </a:r>
                      <a:endParaRPr lang="ru-RU" sz="19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+mn-lt"/>
                          <a:ea typeface="Times New Roman"/>
                          <a:cs typeface="Arial"/>
                        </a:rPr>
                        <a:t>занятием</a:t>
                      </a:r>
                      <a:endParaRPr lang="ru-RU" sz="19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32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+mn-lt"/>
                          <a:ea typeface="Times New Roman"/>
                          <a:cs typeface="Arial"/>
                        </a:rPr>
                        <a:t>непрофессиональной и профессиональной деятельностью.</a:t>
                      </a:r>
                      <a:endParaRPr lang="ru-RU" sz="19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214313" y="1000135"/>
            <a:ext cx="871537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 algn="ctr"/>
            <a:r>
              <a:rPr lang="ru-RU" sz="36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Для осуществления теоретических и клинических исследований был необходим унифицированный подход к диагностике </a:t>
            </a:r>
            <a:r>
              <a:rPr lang="ru-RU" sz="36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спондилоартритов. </a:t>
            </a:r>
            <a:r>
              <a:rPr lang="ru-RU" sz="36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Европейские исследователи предложили следующие критерии, оцененные в баллах:</a:t>
            </a:r>
            <a:endParaRPr lang="ru-RU" sz="3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1"/>
          <p:cNvSpPr>
            <a:spLocks noChangeArrowheads="1"/>
          </p:cNvSpPr>
          <p:nvPr/>
        </p:nvSpPr>
        <p:spPr bwMode="auto">
          <a:xfrm>
            <a:off x="2285984" y="214290"/>
            <a:ext cx="51084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tabLst>
                <a:tab pos="342900" algn="l"/>
              </a:tabLst>
            </a:pP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Диагностические критерии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РеА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142844" y="964389"/>
            <a:ext cx="8786810" cy="560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7496" tIns="515775" rIns="355488" bIns="27613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Жалобы: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Артрит преимущественно суставов нижних конечностей, развивающийся обычно через месяц после перенесенной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триггерной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(кишечной или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урогенитальной</a:t>
            </a:r>
            <a:r>
              <a:rPr lang="ru-RU" sz="2400" dirty="0" smtClean="0">
                <a:latin typeface="+mn-lt"/>
                <a:ea typeface="Times New Roman" pitchFamily="18" charset="0"/>
              </a:rPr>
              <a:t>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например, цистита, уретрита или диареи) инфекции, признаки которых к моменту развития артрита могут не выявляться. Могут быть стёртые и бессимптомные формы заболевания (особенно в случае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урогенитального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хламидиоза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у женщин). Часто отмечается повышение температуры тела, субфебрилитет, общая слабость, снижение аппетита, иногда похудание.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Анамнез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незащищенные половые связи;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перенесенная диарея.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1"/>
          <p:cNvSpPr>
            <a:spLocks noChangeArrowheads="1"/>
          </p:cNvSpPr>
          <p:nvPr/>
        </p:nvSpPr>
        <p:spPr bwMode="auto">
          <a:xfrm>
            <a:off x="142844" y="142852"/>
            <a:ext cx="878687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14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Физикальное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обследование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271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Поражение суставов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несимметричный артрит с поражением небольшого числа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суставов преимущественно нижних конечностей (общее число воспалённых суставов редко превышает шесть).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271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Поражение крестцово-подвздошных суставов: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сакроилиит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как правило,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односторонний), а также (редко) вышележащих отделов позвоночника (спондилит).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271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Поражение околосуставных тканей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тендениты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бурситы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ахиллобурситы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подпяточные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бурситы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), периостит пяточных бугров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271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Изменения кожи и слизистых оболочек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язвенный стоматит,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глоссит,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кератодермия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(подошвенная часть стоп и ладони),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ониходистрофия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поражение ногтей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эрозивный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баланит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цервицит, проктит.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271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3" name="image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20" y="4071942"/>
            <a:ext cx="3429024" cy="20717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7820" y="6211669"/>
            <a:ext cx="33308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Тендовагинит </a:t>
            </a:r>
            <a:r>
              <a:rPr lang="en-US" dirty="0" smtClean="0">
                <a:latin typeface="+mn-lt"/>
              </a:rPr>
              <a:t>IV</a:t>
            </a:r>
            <a:r>
              <a:rPr lang="ru-RU" dirty="0" smtClean="0">
                <a:latin typeface="+mn-lt"/>
              </a:rPr>
              <a:t> пальца </a:t>
            </a:r>
            <a:r>
              <a:rPr lang="ru-RU" dirty="0" smtClean="0">
                <a:latin typeface="+mn-lt"/>
              </a:rPr>
              <a:t>правой</a:t>
            </a:r>
            <a:r>
              <a:rPr lang="ru-RU" dirty="0" smtClean="0">
                <a:latin typeface="+mn-lt"/>
              </a:rPr>
              <a:t> </a:t>
            </a:r>
            <a:endParaRPr lang="ru-RU" dirty="0" smtClean="0">
              <a:latin typeface="+mn-lt"/>
            </a:endParaRPr>
          </a:p>
          <a:p>
            <a:pPr algn="ctr"/>
            <a:r>
              <a:rPr lang="ru-RU" dirty="0" smtClean="0">
                <a:latin typeface="+mn-lt"/>
              </a:rPr>
              <a:t>стопы </a:t>
            </a:r>
            <a:r>
              <a:rPr lang="ru-RU" dirty="0" smtClean="0">
                <a:latin typeface="+mn-lt"/>
              </a:rPr>
              <a:t>(«палец-сосиска»)</a:t>
            </a:r>
            <a:endParaRPr lang="ru-RU" dirty="0">
              <a:latin typeface="+mn-lt"/>
            </a:endParaRPr>
          </a:p>
        </p:txBody>
      </p:sp>
      <p:pic>
        <p:nvPicPr>
          <p:cNvPr id="5" name="image5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9256" y="4071942"/>
            <a:ext cx="3071834" cy="2071702"/>
          </a:xfrm>
          <a:prstGeom prst="rect">
            <a:avLst/>
          </a:prstGeom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072066" y="6286520"/>
            <a:ext cx="3786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2200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+mn-lt"/>
                <a:ea typeface="Georgia" pitchFamily="18" charset="0"/>
                <a:cs typeface="Georgia" pitchFamily="18" charset="0"/>
              </a:rPr>
              <a:t>Ахиллотендинит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+mn-lt"/>
                <a:ea typeface="Georgia" pitchFamily="18" charset="0"/>
                <a:cs typeface="Georgia" pitchFamily="18" charset="0"/>
              </a:rPr>
              <a:t> у больного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+mn-lt"/>
                <a:ea typeface="Georgia" pitchFamily="18" charset="0"/>
                <a:cs typeface="Georgia" pitchFamily="18" charset="0"/>
              </a:rPr>
              <a:t>РеА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725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1463" algn="just" eaLnBrk="0" hangingPunct="0"/>
            <a:r>
              <a:rPr lang="ru-RU" sz="2400" b="1" dirty="0" smtClean="0">
                <a:latin typeface="+mn-lt"/>
                <a:ea typeface="Times New Roman" pitchFamily="18" charset="0"/>
              </a:rPr>
              <a:t>Системные проявления</a:t>
            </a:r>
            <a:r>
              <a:rPr lang="ru-RU" sz="2400" dirty="0" smtClean="0">
                <a:latin typeface="+mn-lt"/>
                <a:ea typeface="Times New Roman" pitchFamily="18" charset="0"/>
              </a:rPr>
              <a:t>:</a:t>
            </a:r>
            <a:endParaRPr lang="ru-RU" sz="2400" dirty="0" smtClean="0">
              <a:latin typeface="+mn-lt"/>
            </a:endParaRPr>
          </a:p>
          <a:p>
            <a:pPr lvl="0" indent="271463" algn="just" eaLnBrk="0" hangingPunct="0">
              <a:buFont typeface="Arial" pitchFamily="34" charset="0"/>
              <a:buChar char="•"/>
            </a:pPr>
            <a:r>
              <a:rPr lang="ru-RU" sz="2400" dirty="0" smtClean="0">
                <a:latin typeface="+mn-lt"/>
                <a:ea typeface="Times New Roman" pitchFamily="18" charset="0"/>
              </a:rPr>
              <a:t>поражение глаз: </a:t>
            </a:r>
            <a:r>
              <a:rPr lang="ru-RU" sz="2400" dirty="0" err="1" smtClean="0">
                <a:latin typeface="+mn-lt"/>
                <a:ea typeface="Times New Roman" pitchFamily="18" charset="0"/>
              </a:rPr>
              <a:t>конъюктивит</a:t>
            </a:r>
            <a:r>
              <a:rPr lang="ru-RU" sz="2400" dirty="0" smtClean="0">
                <a:latin typeface="+mn-lt"/>
                <a:ea typeface="Times New Roman" pitchFamily="18" charset="0"/>
              </a:rPr>
              <a:t>, передний </a:t>
            </a:r>
            <a:r>
              <a:rPr lang="ru-RU" sz="2400" dirty="0" err="1" smtClean="0">
                <a:latin typeface="+mn-lt"/>
                <a:ea typeface="Times New Roman" pitchFamily="18" charset="0"/>
              </a:rPr>
              <a:t>увеит</a:t>
            </a:r>
            <a:endParaRPr lang="ru-RU" sz="2400" dirty="0" smtClean="0">
              <a:latin typeface="+mn-lt"/>
            </a:endParaRPr>
          </a:p>
          <a:p>
            <a:pPr lvl="0" indent="271463" algn="just" eaLnBrk="0" hangingPunct="0">
              <a:buFont typeface="Arial" pitchFamily="34" charset="0"/>
              <a:buChar char="•"/>
            </a:pPr>
            <a:r>
              <a:rPr lang="ru-RU" sz="2400" dirty="0" smtClean="0">
                <a:latin typeface="+mn-lt"/>
                <a:ea typeface="Times New Roman" pitchFamily="18" charset="0"/>
              </a:rPr>
              <a:t>поражение почек: протеинурия, пиурия, </a:t>
            </a:r>
            <a:r>
              <a:rPr lang="ru-RU" sz="2400" dirty="0" smtClean="0">
                <a:latin typeface="+mn-lt"/>
                <a:ea typeface="Times New Roman" pitchFamily="18" charset="0"/>
              </a:rPr>
              <a:t> </a:t>
            </a:r>
          </a:p>
          <a:p>
            <a:pPr lvl="0" indent="271463" algn="just" eaLnBrk="0" hangingPunct="0"/>
            <a:r>
              <a:rPr lang="ru-RU" sz="2400" dirty="0" err="1" smtClean="0">
                <a:latin typeface="+mn-lt"/>
                <a:ea typeface="Times New Roman" pitchFamily="18" charset="0"/>
              </a:rPr>
              <a:t>гломерулонефрит</a:t>
            </a:r>
            <a:endParaRPr lang="ru-RU" sz="2400" dirty="0" smtClean="0">
              <a:latin typeface="+mn-lt"/>
            </a:endParaRPr>
          </a:p>
          <a:p>
            <a:pPr lvl="0" indent="271463" algn="just" eaLnBrk="0" hangingPunct="0">
              <a:buFont typeface="Arial" pitchFamily="34" charset="0"/>
              <a:buChar char="•"/>
            </a:pPr>
            <a:r>
              <a:rPr lang="ru-RU" sz="2400" dirty="0" smtClean="0">
                <a:latin typeface="+mn-lt"/>
                <a:ea typeface="Times New Roman" pitchFamily="18" charset="0"/>
              </a:rPr>
              <a:t>поражение </a:t>
            </a:r>
            <a:r>
              <a:rPr lang="ru-RU" sz="2400" dirty="0" err="1" smtClean="0">
                <a:latin typeface="+mn-lt"/>
                <a:ea typeface="Times New Roman" pitchFamily="18" charset="0"/>
              </a:rPr>
              <a:t>сердечно-сосудистой</a:t>
            </a:r>
            <a:r>
              <a:rPr lang="ru-RU" sz="2400" dirty="0" smtClean="0">
                <a:latin typeface="+mn-lt"/>
                <a:ea typeface="Times New Roman" pitchFamily="18" charset="0"/>
              </a:rPr>
              <a:t> системы (редко)</a:t>
            </a:r>
            <a:r>
              <a:rPr lang="ru-RU" sz="2400" b="1" dirty="0" smtClean="0">
                <a:latin typeface="+mn-lt"/>
                <a:ea typeface="Times New Roman" pitchFamily="18" charset="0"/>
              </a:rPr>
              <a:t>:</a:t>
            </a:r>
            <a:r>
              <a:rPr lang="ru-RU" sz="2400" dirty="0" smtClean="0">
                <a:latin typeface="+mn-lt"/>
                <a:ea typeface="Times New Roman" pitchFamily="18" charset="0"/>
              </a:rPr>
              <a:t> </a:t>
            </a:r>
            <a:endParaRPr lang="ru-RU" sz="2400" dirty="0" smtClean="0">
              <a:latin typeface="+mn-lt"/>
              <a:ea typeface="Times New Roman" pitchFamily="18" charset="0"/>
            </a:endParaRPr>
          </a:p>
          <a:p>
            <a:pPr lvl="0" indent="271463" algn="just" eaLnBrk="0" hangingPunct="0"/>
            <a:r>
              <a:rPr lang="ru-RU" sz="2400" dirty="0" smtClean="0">
                <a:latin typeface="+mn-lt"/>
                <a:ea typeface="Times New Roman" pitchFamily="18" charset="0"/>
              </a:rPr>
              <a:t>аортит, недостаточность аортального клапана, </a:t>
            </a:r>
          </a:p>
          <a:p>
            <a:pPr lvl="0" indent="271463" algn="just" eaLnBrk="0" hangingPunct="0"/>
            <a:r>
              <a:rPr lang="ru-RU" sz="2400" dirty="0" smtClean="0">
                <a:latin typeface="+mn-lt"/>
                <a:ea typeface="Times New Roman" pitchFamily="18" charset="0"/>
              </a:rPr>
              <a:t>миокардит, нарушение атриовентрикулярной </a:t>
            </a:r>
          </a:p>
          <a:p>
            <a:pPr lvl="0" indent="271463" algn="just" eaLnBrk="0" hangingPunct="0"/>
            <a:r>
              <a:rPr lang="ru-RU" sz="2400" dirty="0" smtClean="0">
                <a:latin typeface="+mn-lt"/>
                <a:ea typeface="Times New Roman" pitchFamily="18" charset="0"/>
              </a:rPr>
              <a:t>проводимости</a:t>
            </a:r>
            <a:endParaRPr lang="ru-RU" sz="2400" dirty="0" smtClean="0">
              <a:latin typeface="+mn-lt"/>
            </a:endParaRPr>
          </a:p>
          <a:p>
            <a:pPr lvl="0" indent="271463" algn="just" eaLnBrk="0" hangingPunct="0"/>
            <a:r>
              <a:rPr lang="ru-RU" sz="2400" b="1" dirty="0" smtClean="0">
                <a:latin typeface="+mn-lt"/>
                <a:ea typeface="Times New Roman" pitchFamily="18" charset="0"/>
              </a:rPr>
              <a:t>Конституциональные признаки:</a:t>
            </a:r>
            <a:endParaRPr lang="ru-RU" sz="2400" dirty="0" smtClean="0">
              <a:latin typeface="+mn-lt"/>
            </a:endParaRPr>
          </a:p>
          <a:p>
            <a:pPr lvl="0" indent="271463" algn="just" eaLnBrk="0" hangingPunct="0"/>
            <a:r>
              <a:rPr lang="ru-RU" sz="2400" dirty="0" smtClean="0">
                <a:latin typeface="+mn-lt"/>
                <a:ea typeface="Times New Roman" pitchFamily="18" charset="0"/>
              </a:rPr>
              <a:t>лихорадка;</a:t>
            </a:r>
            <a:endParaRPr lang="ru-RU" sz="2400" dirty="0" smtClean="0">
              <a:latin typeface="+mn-lt"/>
            </a:endParaRPr>
          </a:p>
          <a:p>
            <a:pPr lvl="0" indent="271463" algn="just" eaLnBrk="0" hangingPunct="0"/>
            <a:r>
              <a:rPr lang="ru-RU" sz="2400" dirty="0" err="1" smtClean="0">
                <a:latin typeface="+mn-lt"/>
                <a:ea typeface="Times New Roman" pitchFamily="18" charset="0"/>
              </a:rPr>
              <a:t>Лимфоаденопатия</a:t>
            </a:r>
            <a:r>
              <a:rPr lang="ru-RU" sz="2400" dirty="0" smtClean="0">
                <a:latin typeface="+mn-lt"/>
                <a:ea typeface="Times New Roman" pitchFamily="18" charset="0"/>
              </a:rPr>
              <a:t>.</a:t>
            </a:r>
            <a:endParaRPr lang="ru-RU" sz="2400" dirty="0">
              <a:latin typeface="+mn-lt"/>
            </a:endParaRPr>
          </a:p>
        </p:txBody>
      </p:sp>
      <p:pic>
        <p:nvPicPr>
          <p:cNvPr id="3" name="image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282" y="4429132"/>
            <a:ext cx="3429024" cy="2214578"/>
          </a:xfrm>
          <a:prstGeom prst="rect">
            <a:avLst/>
          </a:prstGeom>
        </p:spPr>
      </p:pic>
      <p:pic>
        <p:nvPicPr>
          <p:cNvPr id="4" name="image8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9256" y="2928934"/>
            <a:ext cx="3500462" cy="2286016"/>
          </a:xfrm>
          <a:prstGeom prst="rect">
            <a:avLst/>
          </a:prstGeom>
        </p:spPr>
      </p:pic>
      <p:sp>
        <p:nvSpPr>
          <p:cNvPr id="161793" name="Rectangle 1"/>
          <p:cNvSpPr>
            <a:spLocks noChangeArrowheads="1"/>
          </p:cNvSpPr>
          <p:nvPr/>
        </p:nvSpPr>
        <p:spPr bwMode="auto">
          <a:xfrm>
            <a:off x="6143636" y="5357826"/>
            <a:ext cx="27860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+mn-lt"/>
                <a:ea typeface="Georgia" pitchFamily="18" charset="0"/>
                <a:cs typeface="Georgia" pitchFamily="18" charset="0"/>
              </a:rPr>
              <a:t>Кератодермические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+mn-lt"/>
                <a:ea typeface="Georgia" pitchFamily="18" charset="0"/>
                <a:cs typeface="Georgia" pitchFamily="18" charset="0"/>
              </a:rPr>
              <a:t>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+mn-lt"/>
                <a:ea typeface="Georgia" pitchFamily="18" charset="0"/>
                <a:cs typeface="Georgia" pitchFamily="18" charset="0"/>
              </a:rPr>
              <a:t>псориазоподоб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+mn-lt"/>
                <a:ea typeface="Georgia" pitchFamily="18" charset="0"/>
                <a:cs typeface="Georgia" pitchFamily="18" charset="0"/>
              </a:rPr>
              <a:t>-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+mn-lt"/>
                <a:ea typeface="Georgia" pitchFamily="18" charset="0"/>
                <a:cs typeface="Georgia" pitchFamily="18" charset="0"/>
              </a:rPr>
              <a:t>ные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+mn-lt"/>
                <a:ea typeface="Georgia" pitchFamily="18" charset="0"/>
                <a:cs typeface="Georgia" pitchFamily="18" charset="0"/>
              </a:rPr>
              <a:t> высыпания на ладонях у больного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+mn-lt"/>
                <a:ea typeface="Georgia" pitchFamily="18" charset="0"/>
                <a:cs typeface="Georgia" pitchFamily="18" charset="0"/>
              </a:rPr>
              <a:t>РеА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3714744" y="5500702"/>
            <a:ext cx="17859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+mn-lt"/>
                <a:ea typeface="Georgia" pitchFamily="18" charset="0"/>
                <a:cs typeface="Georgia" pitchFamily="18" charset="0"/>
              </a:rPr>
              <a:t>Кератодермия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+mn-lt"/>
                <a:ea typeface="Georgia" pitchFamily="18" charset="0"/>
                <a:cs typeface="Georgia" pitchFamily="18" charset="0"/>
              </a:rPr>
              <a:t> подошв у больного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+mn-lt"/>
                <a:ea typeface="Georgia" pitchFamily="18" charset="0"/>
                <a:cs typeface="Georgia" pitchFamily="18" charset="0"/>
              </a:rPr>
              <a:t>РеА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214282" y="-76942"/>
            <a:ext cx="8786874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663" algn="l"/>
              </a:tabLst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«Большие» критерии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0663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Артрит (необходимо наличие 2 из 3 характеристик):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0663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-ассиметричный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0663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моно-олигоартрит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преимущественно нижних конечностей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663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-поражение суставов нижних конечностей.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0663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Предшествующая клинически выраженная инфекция (наличие одного из двух проявлений):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663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-уретрит/цервицит, предшествующий артриту в течение до 8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нед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663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-энтерит, предшествующий артриту в течение до 6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нед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663" algn="l"/>
              </a:tabLst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«Малый» критерий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Arial" pitchFamily="34" charset="0"/>
            </a:endParaRPr>
          </a:p>
          <a:p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Лабораторное подтверждение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триггерных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инфекций, </a:t>
            </a:r>
            <a:r>
              <a:rPr lang="ru-RU" sz="2200" dirty="0" smtClean="0">
                <a:latin typeface="+mn-lt"/>
              </a:rPr>
              <a:t>вызванных </a:t>
            </a:r>
            <a:r>
              <a:rPr lang="ru-RU" sz="2200" dirty="0" smtClean="0">
                <a:latin typeface="+mn-lt"/>
              </a:rPr>
              <a:t>(один из двух вариантов):</a:t>
            </a:r>
          </a:p>
          <a:p>
            <a:r>
              <a:rPr lang="ru-RU" sz="2200" dirty="0" smtClean="0">
                <a:latin typeface="+mn-lt"/>
              </a:rPr>
              <a:t>а) </a:t>
            </a:r>
            <a:r>
              <a:rPr lang="ru-RU" sz="2200" i="1" dirty="0" err="1" smtClean="0">
                <a:latin typeface="+mn-lt"/>
              </a:rPr>
              <a:t>Chlamydia</a:t>
            </a:r>
            <a:r>
              <a:rPr lang="ru-RU" sz="2200" i="1" dirty="0" smtClean="0">
                <a:latin typeface="+mn-lt"/>
              </a:rPr>
              <a:t> </a:t>
            </a:r>
            <a:r>
              <a:rPr lang="ru-RU" sz="2200" i="1" dirty="0" err="1" smtClean="0">
                <a:latin typeface="+mn-lt"/>
              </a:rPr>
              <a:t>trachomatis</a:t>
            </a:r>
            <a:r>
              <a:rPr lang="ru-RU" sz="2200" dirty="0" smtClean="0">
                <a:latin typeface="+mn-lt"/>
              </a:rPr>
              <a:t>,</a:t>
            </a:r>
          </a:p>
          <a:p>
            <a:r>
              <a:rPr lang="ru-RU" sz="2200" dirty="0" smtClean="0">
                <a:latin typeface="+mn-lt"/>
              </a:rPr>
              <a:t>б) </a:t>
            </a:r>
            <a:r>
              <a:rPr lang="ru-RU" sz="2200" dirty="0" err="1" smtClean="0">
                <a:latin typeface="+mn-lt"/>
              </a:rPr>
              <a:t>энтеробактерии</a:t>
            </a:r>
            <a:r>
              <a:rPr lang="ru-RU" sz="2200" dirty="0" smtClean="0">
                <a:latin typeface="+mn-lt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663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Определенный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РеА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663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устанавливают при наличии обоих «больших» критериев и соответствующего «малого» критерия.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663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Вероятный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РеА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663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устанавливают при наличии обоих «больших» критериев или при наличии первого «большого» критерия и «малого» критерия.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142852"/>
            <a:ext cx="5437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Лабораторные исследования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РеА</a:t>
            </a:r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6913" name="Rectangle 1"/>
          <p:cNvSpPr>
            <a:spLocks noChangeArrowheads="1"/>
          </p:cNvSpPr>
          <p:nvPr/>
        </p:nvSpPr>
        <p:spPr bwMode="auto">
          <a:xfrm>
            <a:off x="214282" y="1118842"/>
            <a:ext cx="871543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71463" algn="just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ОАК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(специфические изменения отсутствуют); может быть увеличение СОЭ и СРБ, </a:t>
            </a:r>
            <a:r>
              <a:rPr lang="ru-RU" sz="2400" dirty="0" smtClean="0">
                <a:latin typeface="+mn-lt"/>
                <a:ea typeface="Times New Roman" pitchFamily="18" charset="0"/>
              </a:rPr>
              <a:t>уровней </a:t>
            </a:r>
            <a:r>
              <a:rPr lang="ru-RU" sz="2400" dirty="0" err="1" smtClean="0">
                <a:latin typeface="+mn-lt"/>
                <a:ea typeface="Times New Roman" pitchFamily="18" charset="0"/>
              </a:rPr>
              <a:t>IgA</a:t>
            </a:r>
            <a:r>
              <a:rPr lang="ru-RU" sz="2400" dirty="0" smtClean="0">
                <a:latin typeface="+mn-lt"/>
                <a:ea typeface="Times New Roman" pitchFamily="18" charset="0"/>
              </a:rPr>
              <a:t>, </a:t>
            </a:r>
            <a:r>
              <a:rPr lang="ru-RU" sz="2400" dirty="0" err="1" smtClean="0">
                <a:latin typeface="+mn-lt"/>
                <a:ea typeface="Times New Roman" pitchFamily="18" charset="0"/>
              </a:rPr>
              <a:t>IgM</a:t>
            </a:r>
            <a:r>
              <a:rPr lang="ru-RU" sz="2400" dirty="0" smtClean="0">
                <a:latin typeface="+mn-lt"/>
                <a:ea typeface="Times New Roman" pitchFamily="18" charset="0"/>
              </a:rPr>
              <a:t>, </a:t>
            </a:r>
            <a:r>
              <a:rPr lang="ru-RU" sz="2400" dirty="0" err="1" smtClean="0">
                <a:latin typeface="+mn-lt"/>
                <a:ea typeface="Times New Roman" pitchFamily="18" charset="0"/>
              </a:rPr>
              <a:t>IgG</a:t>
            </a:r>
            <a:r>
              <a:rPr lang="ru-RU" sz="2400" dirty="0" smtClean="0">
                <a:latin typeface="+mn-lt"/>
                <a:ea typeface="Times New Roman" pitchFamily="18" charset="0"/>
              </a:rPr>
              <a:t>, изменение в </a:t>
            </a:r>
            <a:r>
              <a:rPr lang="ru-RU" sz="2400" dirty="0" err="1" smtClean="0">
                <a:latin typeface="+mn-lt"/>
                <a:ea typeface="Times New Roman" pitchFamily="18" charset="0"/>
              </a:rPr>
              <a:t>протеинограмме</a:t>
            </a:r>
            <a:r>
              <a:rPr lang="ru-RU" sz="2400" dirty="0" smtClean="0">
                <a:latin typeface="+mn-lt"/>
                <a:ea typeface="Times New Roman" pitchFamily="18" charset="0"/>
              </a:rPr>
              <a:t> (увеличение уровней тяжелых фракций – альфа-2, бета, гамма), лейкоцитоз, тромбоцитоз, анемия, увеличение уровня фибриногена, </a:t>
            </a:r>
            <a:r>
              <a:rPr lang="ru-RU" sz="2400" dirty="0" err="1" smtClean="0">
                <a:latin typeface="+mn-lt"/>
                <a:ea typeface="Times New Roman" pitchFamily="18" charset="0"/>
              </a:rPr>
              <a:t>прокальцитонина</a:t>
            </a:r>
            <a:r>
              <a:rPr lang="ru-RU" sz="2400" dirty="0" smtClean="0">
                <a:latin typeface="+mn-lt"/>
                <a:ea typeface="Times New Roman" pitchFamily="18" charset="0"/>
              </a:rPr>
              <a:t>.</a:t>
            </a:r>
            <a:endParaRPr lang="ru-RU" sz="2400" dirty="0" smtClean="0">
              <a:latin typeface="+mn-lt"/>
              <a:ea typeface="Times New Roman" pitchFamily="18" charset="0"/>
            </a:endParaRPr>
          </a:p>
          <a:p>
            <a:pPr marL="0" marR="0" lvl="0" indent="2714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ОАМ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(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небольшая пиурия как следствие уретрита (при проведении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трёхстаканной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271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пробы изменения преобладают в первой порции мочи);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микрогематурия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протеинурия (редко, при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гломерулонефрите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); </a:t>
            </a:r>
          </a:p>
          <a:p>
            <a:pPr marL="0" marR="0" lvl="0" indent="271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БАК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: АЛТ, АСТ,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креатинин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мочевина,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глюкоза,трансаминазы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общий и прямой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271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билирубин, мочевая кислота (отражают вовлечение в патологический процесс внутренние органы на фоне заболевания и лечения); 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42852"/>
            <a:ext cx="864399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 algn="just" eaLnBrk="0" hangingPunct="0"/>
            <a:r>
              <a:rPr lang="ru-RU" sz="2200" b="1" dirty="0" smtClean="0">
                <a:latin typeface="+mn-lt"/>
              </a:rPr>
              <a:t>Иммунологические тесты</a:t>
            </a:r>
            <a:r>
              <a:rPr lang="ru-RU" sz="2200" dirty="0" smtClean="0">
                <a:latin typeface="+mn-lt"/>
              </a:rPr>
              <a:t>.</a:t>
            </a:r>
            <a:r>
              <a:rPr lang="ru-RU" sz="2200" b="1" dirty="0" smtClean="0">
                <a:latin typeface="+mn-lt"/>
              </a:rPr>
              <a:t> </a:t>
            </a:r>
            <a:r>
              <a:rPr lang="ru-RU" sz="2200" dirty="0" smtClean="0">
                <a:latin typeface="+mn-lt"/>
              </a:rPr>
              <a:t>Для пациентов с </a:t>
            </a:r>
            <a:r>
              <a:rPr lang="ru-RU" sz="2200" dirty="0" err="1" smtClean="0">
                <a:latin typeface="+mn-lt"/>
              </a:rPr>
              <a:t>РеА</a:t>
            </a:r>
            <a:r>
              <a:rPr lang="ru-RU" sz="2200" dirty="0" smtClean="0">
                <a:latin typeface="+mn-lt"/>
              </a:rPr>
              <a:t> характера</a:t>
            </a:r>
            <a:r>
              <a:rPr lang="ru-RU" sz="2200" b="1" dirty="0" smtClean="0">
                <a:latin typeface="+mn-lt"/>
              </a:rPr>
              <a:t> </a:t>
            </a:r>
            <a:r>
              <a:rPr lang="ru-RU" sz="2200" dirty="0" smtClean="0">
                <a:latin typeface="+mn-lt"/>
              </a:rPr>
              <a:t>негативность по </a:t>
            </a:r>
            <a:r>
              <a:rPr lang="ru-RU" sz="2200" dirty="0" err="1" smtClean="0">
                <a:latin typeface="+mn-lt"/>
              </a:rPr>
              <a:t>ревматоидному</a:t>
            </a:r>
            <a:r>
              <a:rPr lang="ru-RU" sz="2200" dirty="0" smtClean="0">
                <a:latin typeface="+mn-lt"/>
              </a:rPr>
              <a:t> фактору, выявление которого – повод для пересмотра диагноза. Также характерно отсутствие иных </a:t>
            </a:r>
            <a:r>
              <a:rPr lang="ru-RU" sz="2200" dirty="0" err="1" smtClean="0">
                <a:latin typeface="+mn-lt"/>
              </a:rPr>
              <a:t>аутоантител</a:t>
            </a:r>
            <a:r>
              <a:rPr lang="ru-RU" sz="2200" dirty="0" smtClean="0">
                <a:latin typeface="+mn-lt"/>
              </a:rPr>
              <a:t> (например, АТ к ДНК, ANCA, ANA), выявляемых при различных системных заболеваниях соединительной ткани и воспалительных </a:t>
            </a:r>
            <a:r>
              <a:rPr lang="ru-RU" sz="2200" dirty="0" err="1" smtClean="0">
                <a:latin typeface="+mn-lt"/>
              </a:rPr>
              <a:t>артропатиях</a:t>
            </a:r>
            <a:r>
              <a:rPr lang="ru-RU" sz="2200" dirty="0" smtClean="0">
                <a:latin typeface="+mn-lt"/>
              </a:rPr>
              <a:t>.</a:t>
            </a:r>
          </a:p>
          <a:p>
            <a:pPr lvl="0" indent="271463" algn="just" eaLnBrk="0" hangingPunct="0"/>
            <a:r>
              <a:rPr lang="ru-RU" sz="2200" b="1" dirty="0" smtClean="0">
                <a:latin typeface="+mn-lt"/>
                <a:ea typeface="Times New Roman" pitchFamily="18" charset="0"/>
              </a:rPr>
              <a:t>СРБ</a:t>
            </a:r>
            <a:r>
              <a:rPr lang="ru-RU" sz="2200" dirty="0" smtClean="0">
                <a:latin typeface="+mn-lt"/>
                <a:ea typeface="Times New Roman" pitchFamily="18" charset="0"/>
              </a:rPr>
              <a:t> – положительный; </a:t>
            </a:r>
          </a:p>
          <a:p>
            <a:pPr lvl="0" indent="271463" algn="just" eaLnBrk="0" hangingPunct="0"/>
            <a:r>
              <a:rPr lang="ru-RU" sz="2200" b="1" dirty="0" err="1" smtClean="0">
                <a:latin typeface="+mn-lt"/>
                <a:ea typeface="Times New Roman" pitchFamily="18" charset="0"/>
              </a:rPr>
              <a:t>Антистрептолизин</a:t>
            </a:r>
            <a:r>
              <a:rPr lang="ru-RU" sz="2200" b="1" dirty="0" smtClean="0">
                <a:latin typeface="+mn-lt"/>
                <a:ea typeface="Times New Roman" pitchFamily="18" charset="0"/>
              </a:rPr>
              <a:t> – О </a:t>
            </a:r>
            <a:r>
              <a:rPr lang="ru-RU" sz="2200" dirty="0" smtClean="0">
                <a:latin typeface="+mn-lt"/>
                <a:ea typeface="Times New Roman" pitchFamily="18" charset="0"/>
              </a:rPr>
              <a:t>(повышение титров при стрептококковой инфекции); </a:t>
            </a:r>
          </a:p>
          <a:p>
            <a:pPr lvl="0" indent="271463" algn="just" eaLnBrk="0" hangingPunct="0"/>
            <a:r>
              <a:rPr lang="ru-RU" sz="2200" b="1" dirty="0" smtClean="0">
                <a:latin typeface="+mn-lt"/>
                <a:ea typeface="Times New Roman" pitchFamily="18" charset="0"/>
              </a:rPr>
              <a:t>Кровь на бруцеллез</a:t>
            </a:r>
            <a:r>
              <a:rPr lang="ru-RU" sz="2200" dirty="0" smtClean="0">
                <a:latin typeface="+mn-lt"/>
                <a:ea typeface="Times New Roman" pitchFamily="18" charset="0"/>
              </a:rPr>
              <a:t>;</a:t>
            </a:r>
            <a:endParaRPr lang="ru-RU" sz="2200" dirty="0" smtClean="0">
              <a:latin typeface="+mn-lt"/>
            </a:endParaRPr>
          </a:p>
          <a:p>
            <a:pPr lvl="0" indent="271463" algn="just" eaLnBrk="0" hangingPunct="0"/>
            <a:r>
              <a:rPr lang="ru-RU" sz="2200" b="1" dirty="0" smtClean="0">
                <a:latin typeface="+mn-lt"/>
                <a:ea typeface="Times New Roman" pitchFamily="18" charset="0"/>
              </a:rPr>
              <a:t>ПЦР, ИФА</a:t>
            </a:r>
            <a:r>
              <a:rPr lang="ru-RU" sz="2200" dirty="0" smtClean="0">
                <a:latin typeface="+mn-lt"/>
                <a:ea typeface="Times New Roman" pitchFamily="18" charset="0"/>
              </a:rPr>
              <a:t>: антитела классов </a:t>
            </a:r>
            <a:r>
              <a:rPr lang="ru-RU" sz="2200" dirty="0" err="1" smtClean="0">
                <a:latin typeface="+mn-lt"/>
                <a:ea typeface="Times New Roman" pitchFamily="18" charset="0"/>
              </a:rPr>
              <a:t>IgM</a:t>
            </a:r>
            <a:r>
              <a:rPr lang="ru-RU" sz="2200" dirty="0" smtClean="0">
                <a:latin typeface="+mn-lt"/>
                <a:ea typeface="Times New Roman" pitchFamily="18" charset="0"/>
              </a:rPr>
              <a:t>, </a:t>
            </a:r>
            <a:r>
              <a:rPr lang="ru-RU" sz="2200" dirty="0" err="1" smtClean="0">
                <a:latin typeface="+mn-lt"/>
                <a:ea typeface="Times New Roman" pitchFamily="18" charset="0"/>
              </a:rPr>
              <a:t>IgA</a:t>
            </a:r>
            <a:r>
              <a:rPr lang="ru-RU" sz="2200" dirty="0" smtClean="0">
                <a:latin typeface="+mn-lt"/>
                <a:ea typeface="Times New Roman" pitchFamily="18" charset="0"/>
              </a:rPr>
              <a:t> к инфекционным агентам (к </a:t>
            </a:r>
            <a:r>
              <a:rPr lang="ru-RU" sz="2200" dirty="0" err="1" smtClean="0">
                <a:latin typeface="+mn-lt"/>
                <a:ea typeface="Times New Roman" pitchFamily="18" charset="0"/>
              </a:rPr>
              <a:t>Chlamydia</a:t>
            </a:r>
            <a:r>
              <a:rPr lang="ru-RU" sz="2200" dirty="0" smtClean="0">
                <a:latin typeface="+mn-lt"/>
                <a:ea typeface="Times New Roman" pitchFamily="18" charset="0"/>
              </a:rPr>
              <a:t> </a:t>
            </a:r>
            <a:r>
              <a:rPr lang="ru-RU" sz="2200" dirty="0" err="1" smtClean="0">
                <a:latin typeface="+mn-lt"/>
                <a:ea typeface="Times New Roman" pitchFamily="18" charset="0"/>
              </a:rPr>
              <a:t>trachomatis</a:t>
            </a:r>
            <a:r>
              <a:rPr lang="ru-RU" sz="2200" dirty="0" smtClean="0">
                <a:latin typeface="+mn-lt"/>
                <a:ea typeface="Times New Roman" pitchFamily="18" charset="0"/>
              </a:rPr>
              <a:t>, </a:t>
            </a:r>
            <a:r>
              <a:rPr lang="ru-RU" sz="2200" dirty="0" err="1" smtClean="0">
                <a:latin typeface="+mn-lt"/>
                <a:ea typeface="Times New Roman" pitchFamily="18" charset="0"/>
              </a:rPr>
              <a:t>Yersinia</a:t>
            </a:r>
            <a:r>
              <a:rPr lang="ru-RU" sz="2200" dirty="0" smtClean="0">
                <a:latin typeface="+mn-lt"/>
                <a:ea typeface="Times New Roman" pitchFamily="18" charset="0"/>
              </a:rPr>
              <a:t> </a:t>
            </a:r>
            <a:r>
              <a:rPr lang="ru-RU" sz="2200" dirty="0" err="1" smtClean="0">
                <a:latin typeface="+mn-lt"/>
                <a:ea typeface="Times New Roman" pitchFamily="18" charset="0"/>
              </a:rPr>
              <a:t>enterocolotica</a:t>
            </a:r>
            <a:r>
              <a:rPr lang="ru-RU" sz="2200" dirty="0" smtClean="0">
                <a:latin typeface="+mn-lt"/>
                <a:ea typeface="Times New Roman" pitchFamily="18" charset="0"/>
              </a:rPr>
              <a:t>, </a:t>
            </a:r>
            <a:r>
              <a:rPr lang="ru-RU" sz="2200" dirty="0" err="1" smtClean="0">
                <a:latin typeface="+mn-lt"/>
                <a:ea typeface="Times New Roman" pitchFamily="18" charset="0"/>
              </a:rPr>
              <a:t>Treponema</a:t>
            </a:r>
            <a:r>
              <a:rPr lang="ru-RU" sz="2200" dirty="0" smtClean="0">
                <a:latin typeface="+mn-lt"/>
                <a:ea typeface="Times New Roman" pitchFamily="18" charset="0"/>
              </a:rPr>
              <a:t> </a:t>
            </a:r>
            <a:r>
              <a:rPr lang="ru-RU" sz="2200" dirty="0" err="1" smtClean="0">
                <a:latin typeface="+mn-lt"/>
                <a:ea typeface="Times New Roman" pitchFamily="18" charset="0"/>
              </a:rPr>
              <a:t>pallidum</a:t>
            </a:r>
            <a:r>
              <a:rPr lang="ru-RU" sz="2200" dirty="0" smtClean="0">
                <a:latin typeface="+mn-lt"/>
                <a:ea typeface="Times New Roman" pitchFamily="18" charset="0"/>
              </a:rPr>
              <a:t>, </a:t>
            </a:r>
            <a:r>
              <a:rPr lang="ru-RU" sz="2200" dirty="0" err="1" smtClean="0">
                <a:latin typeface="+mn-lt"/>
                <a:ea typeface="Times New Roman" pitchFamily="18" charset="0"/>
              </a:rPr>
              <a:t>Trichomonas</a:t>
            </a:r>
            <a:r>
              <a:rPr lang="ru-RU" sz="2200" dirty="0" smtClean="0">
                <a:latin typeface="+mn-lt"/>
                <a:ea typeface="Times New Roman" pitchFamily="18" charset="0"/>
              </a:rPr>
              <a:t> </a:t>
            </a:r>
            <a:r>
              <a:rPr lang="ru-RU" sz="2200" dirty="0" err="1" smtClean="0">
                <a:latin typeface="+mn-lt"/>
                <a:ea typeface="Times New Roman" pitchFamily="18" charset="0"/>
              </a:rPr>
              <a:t>vaginalis</a:t>
            </a:r>
            <a:r>
              <a:rPr lang="ru-RU" sz="2200" dirty="0" smtClean="0">
                <a:latin typeface="+mn-lt"/>
                <a:ea typeface="Times New Roman" pitchFamily="18" charset="0"/>
              </a:rPr>
              <a:t> и т.д.)</a:t>
            </a:r>
            <a:endParaRPr lang="ru-RU" sz="2200" dirty="0" smtClean="0">
              <a:latin typeface="+mn-lt"/>
            </a:endParaRPr>
          </a:p>
          <a:p>
            <a:pPr lvl="0" indent="271463" algn="just" eaLnBrk="0" hangingPunct="0"/>
            <a:r>
              <a:rPr lang="ru-RU" sz="2200" dirty="0" smtClean="0">
                <a:latin typeface="+mn-lt"/>
                <a:ea typeface="Times New Roman" pitchFamily="18" charset="0"/>
              </a:rPr>
              <a:t>– (при постановке диагноза) верификация этиологического фактора;</a:t>
            </a:r>
            <a:endParaRPr lang="ru-RU" sz="2200" dirty="0" smtClean="0">
              <a:latin typeface="+mn-lt"/>
            </a:endParaRPr>
          </a:p>
          <a:p>
            <a:pPr lvl="0" indent="271463" algn="just" eaLnBrk="0" hangingPunct="0"/>
            <a:r>
              <a:rPr lang="ru-RU" sz="2200" b="1" dirty="0" smtClean="0">
                <a:latin typeface="+mn-lt"/>
                <a:ea typeface="Times New Roman" pitchFamily="18" charset="0"/>
              </a:rPr>
              <a:t>HLA-B27</a:t>
            </a:r>
            <a:r>
              <a:rPr lang="ru-RU" sz="2200" dirty="0" smtClean="0">
                <a:latin typeface="+mn-lt"/>
                <a:ea typeface="Times New Roman" pitchFamily="18" charset="0"/>
              </a:rPr>
              <a:t> (обнаруживается примерно у 60—80% больных; у носителей HLA-В27 наблюдаются более тяжёлое течение и склонность к </a:t>
            </a:r>
            <a:r>
              <a:rPr lang="ru-RU" sz="2200" dirty="0" err="1" smtClean="0">
                <a:latin typeface="+mn-lt"/>
                <a:ea typeface="Times New Roman" pitchFamily="18" charset="0"/>
              </a:rPr>
              <a:t>хронизации</a:t>
            </a:r>
            <a:r>
              <a:rPr lang="ru-RU" sz="2200" dirty="0" smtClean="0">
                <a:latin typeface="+mn-lt"/>
                <a:ea typeface="Times New Roman" pitchFamily="18" charset="0"/>
              </a:rPr>
              <a:t> заболевания);</a:t>
            </a:r>
            <a:endParaRPr lang="ru-RU" sz="2200" dirty="0" smtClean="0">
              <a:latin typeface="+mn-lt"/>
            </a:endParaRPr>
          </a:p>
          <a:p>
            <a:pPr lvl="0" indent="271463" algn="just" eaLnBrk="0" hangingPunct="0"/>
            <a:r>
              <a:rPr lang="ru-RU" sz="2200" b="1" dirty="0" smtClean="0">
                <a:latin typeface="+mn-lt"/>
                <a:ea typeface="Times New Roman" pitchFamily="18" charset="0"/>
              </a:rPr>
              <a:t>кровь на ВИЧ</a:t>
            </a:r>
            <a:r>
              <a:rPr lang="ru-RU" sz="2200" dirty="0" smtClean="0">
                <a:latin typeface="+mn-lt"/>
                <a:ea typeface="Times New Roman" pitchFamily="18" charset="0"/>
              </a:rPr>
              <a:t>;</a:t>
            </a:r>
            <a:endParaRPr lang="ru-RU" sz="2200" dirty="0" smtClean="0">
              <a:latin typeface="+mn-lt"/>
            </a:endParaRPr>
          </a:p>
          <a:p>
            <a:pPr lvl="0" indent="271463" algn="just" eaLnBrk="0" hangingPunct="0"/>
            <a:r>
              <a:rPr lang="ru-RU" sz="2200" b="1" dirty="0" smtClean="0">
                <a:latin typeface="+mn-lt"/>
                <a:ea typeface="Times New Roman" pitchFamily="18" charset="0"/>
              </a:rPr>
              <a:t>маркеры вирусных гепатитов В и С.</a:t>
            </a:r>
            <a:endParaRPr lang="ru-RU" sz="2200" b="1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142852"/>
            <a:ext cx="6235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Инструментальные исследования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РеА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7937" name="Rectangle 1"/>
          <p:cNvSpPr>
            <a:spLocks noChangeArrowheads="1"/>
          </p:cNvSpPr>
          <p:nvPr/>
        </p:nvSpPr>
        <p:spPr bwMode="auto">
          <a:xfrm>
            <a:off x="214282" y="785794"/>
            <a:ext cx="8572560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14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Рентгенография костей таза и тазобедренных суставов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с захватом крестцово-подвздошных сочленений - односторонний </a:t>
            </a:r>
            <a:r>
              <a:rPr kumimoji="0" 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сакроилиит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 Отличительной особенностью является наличие в области зон воспаления и деструкции остеосклероза, костной пролиферации в области краевых эрозий, воспалённых </a:t>
            </a:r>
            <a:r>
              <a:rPr kumimoji="0" 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энтезисов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и периостита.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271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Рентгенография суставов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(при моно-, </a:t>
            </a:r>
            <a:r>
              <a:rPr kumimoji="0" 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олигоартрите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) - признаки отека мягких тканей вокруг воспаленных суставов и/или </a:t>
            </a:r>
            <a:r>
              <a:rPr kumimoji="0" 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энтезисов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зоны воспаления и деструкции, остеосклероза, костной пролиферации и периостита при хроническом течении возможно сужение суставной щели и развитие костных эрозивных изменений.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271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КТ или МРТ суставов и крестцово-подвздошных сочленении 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- для ранней диагностики спондилита (по показаниям).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1"/>
          <p:cNvSpPr>
            <a:spLocks noChangeArrowheads="1"/>
          </p:cNvSpPr>
          <p:nvPr/>
        </p:nvSpPr>
        <p:spPr bwMode="auto">
          <a:xfrm>
            <a:off x="642910" y="0"/>
            <a:ext cx="80724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261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Дифференциальный диагноз и обоснование дополнительных исследований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4286256"/>
          <a:ext cx="8715436" cy="2420980"/>
        </p:xfrm>
        <a:graphic>
          <a:graphicData uri="http://schemas.openxmlformats.org/drawingml/2006/table">
            <a:tbl>
              <a:tblPr/>
              <a:tblGrid>
                <a:gridCol w="1928826"/>
                <a:gridCol w="2357454"/>
                <a:gridCol w="1785950"/>
                <a:gridCol w="2643206"/>
              </a:tblGrid>
              <a:tr h="467560">
                <a:tc>
                  <a:txBody>
                    <a:bodyPr/>
                    <a:lstStyle/>
                    <a:p>
                      <a:pPr marL="431800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+mn-lt"/>
                          <a:ea typeface="Times New Roman"/>
                          <a:cs typeface="Arial"/>
                        </a:rPr>
                        <a:t>Диагноз</a:t>
                      </a:r>
                      <a:endParaRPr lang="ru-RU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+mn-lt"/>
                          <a:ea typeface="Times New Roman"/>
                          <a:cs typeface="Arial"/>
                        </a:rPr>
                        <a:t>Обоснование для</a:t>
                      </a:r>
                      <a:endParaRPr lang="ru-RU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+mn-lt"/>
                          <a:ea typeface="Times New Roman"/>
                          <a:cs typeface="Arial"/>
                        </a:rPr>
                        <a:t>Обследования</a:t>
                      </a:r>
                      <a:endParaRPr lang="ru-RU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endParaRPr lang="ru-RU" sz="2000" b="1" i="1" dirty="0" smtClean="0"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marL="50800" algn="ctr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+mn-lt"/>
                          <a:ea typeface="Times New Roman"/>
                          <a:cs typeface="Arial"/>
                        </a:rPr>
                        <a:t>Критерии </a:t>
                      </a:r>
                      <a:r>
                        <a:rPr lang="ru-RU" sz="2000" b="1" i="1" dirty="0">
                          <a:latin typeface="+mn-lt"/>
                          <a:ea typeface="Times New Roman"/>
                          <a:cs typeface="Arial"/>
                        </a:rPr>
                        <a:t>исключения</a:t>
                      </a:r>
                      <a:endParaRPr lang="ru-RU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36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+mn-lt"/>
                          <a:ea typeface="Times New Roman"/>
                          <a:cs typeface="Arial"/>
                        </a:rPr>
                        <a:t>дифференциальной</a:t>
                      </a:r>
                      <a:endParaRPr lang="ru-RU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+mn-lt"/>
                          <a:ea typeface="Times New Roman"/>
                          <a:cs typeface="Arial"/>
                        </a:rPr>
                        <a:t>диагноза</a:t>
                      </a:r>
                      <a:endParaRPr lang="ru-RU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36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+mn-lt"/>
                          <a:ea typeface="Times New Roman"/>
                          <a:cs typeface="Arial"/>
                        </a:rPr>
                        <a:t>диагностики</a:t>
                      </a:r>
                      <a:endParaRPr lang="ru-RU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1706">
                <a:tc>
                  <a:txBody>
                    <a:bodyPr/>
                    <a:lstStyle/>
                    <a:p>
                      <a:pPr marL="63500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Times New Roman"/>
                          <a:cs typeface="Arial"/>
                        </a:rPr>
                        <a:t>Инфекционные</a:t>
                      </a:r>
                      <a:endParaRPr lang="ru-RU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marL="50800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Arial"/>
                        </a:rPr>
                        <a:t>Поражение </a:t>
                      </a:r>
                      <a:r>
                        <a:rPr lang="ru-RU" sz="1800" dirty="0">
                          <a:latin typeface="+mn-lt"/>
                          <a:ea typeface="Times New Roman"/>
                          <a:cs typeface="Arial"/>
                        </a:rPr>
                        <a:t>суставов</a:t>
                      </a:r>
                      <a:endParaRPr lang="ru-RU" sz="18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Arial"/>
                        </a:rPr>
                        <a:t>Диагностическая</a:t>
                      </a:r>
                      <a:endParaRPr lang="ru-RU" sz="18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  <a:cs typeface="Arial"/>
                        </a:rPr>
                        <a:t>Наличие септического</a:t>
                      </a:r>
                      <a:endParaRPr lang="ru-RU" sz="18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4242"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Times New Roman"/>
                          <a:cs typeface="Arial"/>
                        </a:rPr>
                        <a:t>артриты</a:t>
                      </a:r>
                      <a:endParaRPr lang="ru-RU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Arial"/>
                        </a:rPr>
                        <a:t>пункция сустава,</a:t>
                      </a:r>
                      <a:endParaRPr lang="ru-RU" sz="18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Arial"/>
                        </a:rPr>
                        <a:t>очага, нейтрофилы и</a:t>
                      </a:r>
                      <a:endParaRPr lang="ru-RU" sz="18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4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Arial"/>
                        </a:rPr>
                        <a:t>УЗИ сустава</a:t>
                      </a:r>
                      <a:endParaRPr lang="ru-RU" sz="18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Arial"/>
                        </a:rPr>
                        <a:t>лейкоциты в </a:t>
                      </a:r>
                      <a:r>
                        <a:rPr lang="ru-RU" sz="1800" dirty="0" err="1">
                          <a:latin typeface="+mn-lt"/>
                          <a:ea typeface="Times New Roman"/>
                          <a:cs typeface="Arial"/>
                        </a:rPr>
                        <a:t>пунктате</a:t>
                      </a:r>
                      <a:endParaRPr lang="ru-RU" sz="18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4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  <a:cs typeface="Arial"/>
                        </a:rPr>
                        <a:t>синовиальной жидкости.</a:t>
                      </a:r>
                      <a:endParaRPr lang="ru-RU" sz="18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928662" y="2928934"/>
            <a:ext cx="7358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Клинико-лабораторная характеристика реактивного артрита,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ревматоидного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 артрита и других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спондилоартропатий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857232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+mn-lt"/>
              </a:rPr>
              <a:t>Проводится с инфекционными и постинфекционными артритами, </a:t>
            </a:r>
            <a:r>
              <a:rPr lang="ru-RU" sz="2000" dirty="0" err="1" smtClean="0">
                <a:latin typeface="+mn-lt"/>
              </a:rPr>
              <a:t>анкилозирующим</a:t>
            </a:r>
            <a:r>
              <a:rPr lang="ru-RU" sz="2000" dirty="0" smtClean="0">
                <a:latin typeface="+mn-lt"/>
              </a:rPr>
              <a:t> спондилитом, </a:t>
            </a:r>
            <a:r>
              <a:rPr lang="ru-RU" sz="2000" dirty="0" err="1" smtClean="0">
                <a:latin typeface="+mn-lt"/>
              </a:rPr>
              <a:t>ювенильным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анкилозирующим</a:t>
            </a:r>
            <a:r>
              <a:rPr lang="ru-RU" sz="2000" dirty="0" smtClean="0">
                <a:latin typeface="+mn-lt"/>
              </a:rPr>
              <a:t> спондилоартритом, </a:t>
            </a:r>
            <a:r>
              <a:rPr lang="ru-RU" sz="2000" dirty="0" err="1" smtClean="0">
                <a:latin typeface="+mn-lt"/>
              </a:rPr>
              <a:t>псориатическим</a:t>
            </a:r>
            <a:r>
              <a:rPr lang="ru-RU" sz="2000" dirty="0" smtClean="0">
                <a:latin typeface="+mn-lt"/>
              </a:rPr>
              <a:t> артритом, артритами при хронических воспалительных заболеваниях кишечника (болезнь Крона, неспецифический язвенный колит, болезнь </a:t>
            </a:r>
            <a:r>
              <a:rPr lang="ru-RU" sz="2000" dirty="0" err="1" smtClean="0">
                <a:latin typeface="+mn-lt"/>
              </a:rPr>
              <a:t>Уиппла</a:t>
            </a:r>
            <a:r>
              <a:rPr lang="ru-RU" sz="2000" dirty="0" smtClean="0">
                <a:latin typeface="+mn-lt"/>
              </a:rPr>
              <a:t>), а также недифференцированным спондилоартритом и другими более редко встречающиеся заболеваниями.</a:t>
            </a:r>
            <a:endParaRPr lang="ru-RU" sz="2000" dirty="0">
              <a:latin typeface="+mn-lt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96172"/>
          <a:ext cx="8643998" cy="6198176"/>
        </p:xfrm>
        <a:graphic>
          <a:graphicData uri="http://schemas.openxmlformats.org/drawingml/2006/table">
            <a:tbl>
              <a:tblPr/>
              <a:tblGrid>
                <a:gridCol w="1643074"/>
                <a:gridCol w="2143140"/>
                <a:gridCol w="2071702"/>
                <a:gridCol w="2786082"/>
              </a:tblGrid>
              <a:tr h="303870">
                <a:tc>
                  <a:txBody>
                    <a:bodyPr/>
                    <a:lstStyle/>
                    <a:p>
                      <a:pPr marL="6350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6350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latin typeface="Times New Roman"/>
                          <a:ea typeface="Times New Roman"/>
                          <a:cs typeface="Arial"/>
                        </a:rPr>
                        <a:t>Ревматоид-ный</a:t>
                      </a:r>
                      <a:endParaRPr lang="ru-RU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Поражение суставов</a:t>
                      </a: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РФ, АЦЦП,</a:t>
                      </a: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Симметричный артрит</a:t>
                      </a: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350">
                <a:tc>
                  <a:txBody>
                    <a:bodyPr/>
                    <a:lstStyle/>
                    <a:p>
                      <a:pPr marL="63500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Arial"/>
                        </a:rPr>
                        <a:t>артрит</a:t>
                      </a:r>
                      <a:endParaRPr lang="ru-RU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рентгенография</a:t>
                      </a: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суставов кистей, утренняя</a:t>
                      </a: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7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Arial"/>
                        </a:rPr>
                        <a:t>суставов кистей.</a:t>
                      </a:r>
                      <a:endParaRPr lang="ru-RU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скованность. На</a:t>
                      </a: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5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рентгенограмме кистей;</a:t>
                      </a: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3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Arial"/>
                        </a:rPr>
                        <a:t>эпифизарный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Arial"/>
                        </a:rPr>
                        <a:t>остеопороз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,</a:t>
                      </a: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сужение суставной щели,</a:t>
                      </a: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5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Arial"/>
                        </a:rPr>
                        <a:t>узуры</a:t>
                      </a: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7442">
                <a:tc>
                  <a:txBody>
                    <a:bodyPr/>
                    <a:lstStyle/>
                    <a:p>
                      <a:pPr marL="63500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63500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Arial"/>
                        </a:rPr>
                        <a:t>Подагра</a:t>
                      </a:r>
                      <a:endParaRPr lang="ru-RU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Поражение суставов</a:t>
                      </a: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Arial"/>
                        </a:rPr>
                        <a:t>Анализ крови на</a:t>
                      </a:r>
                      <a:endParaRPr lang="ru-RU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Преимущественно</a:t>
                      </a: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7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Arial"/>
                        </a:rPr>
                        <a:t>мочевую кислоту</a:t>
                      </a:r>
                      <a:endParaRPr lang="ru-RU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мужчины,</a:t>
                      </a: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7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наличие острого артрита</a:t>
                      </a: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7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(чаще всего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Arial"/>
                        </a:rPr>
                        <a:t>моноартрит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 I</a:t>
                      </a: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7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плюснефалангового</a:t>
                      </a: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7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сустава стопы) в анамнезе,</a:t>
                      </a: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7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Arial"/>
                        </a:rPr>
                        <a:t>гиперурикемия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5065">
                <a:tc>
                  <a:txBody>
                    <a:bodyPr/>
                    <a:lstStyle/>
                    <a:p>
                      <a:pPr marL="635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635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latin typeface="Times New Roman"/>
                          <a:ea typeface="Times New Roman"/>
                          <a:cs typeface="Arial"/>
                        </a:rPr>
                        <a:t>Анкилози-рующий</a:t>
                      </a:r>
                      <a:endParaRPr lang="ru-RU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Поражение суставов</a:t>
                      </a: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Рентгенография, МРТ</a:t>
                      </a: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Отсутствие связи с</a:t>
                      </a: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9188">
                <a:tc>
                  <a:txBody>
                    <a:bodyPr/>
                    <a:lstStyle/>
                    <a:p>
                      <a:pPr marL="63500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Arial"/>
                        </a:rPr>
                        <a:t>спондилит</a:t>
                      </a:r>
                      <a:endParaRPr lang="ru-RU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при периферической</a:t>
                      </a: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Arial"/>
                        </a:rPr>
                        <a:t>илеосакральных</a:t>
                      </a: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инфекцией, постепенное</a:t>
                      </a: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7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Arial"/>
                        </a:rPr>
                        <a:t>форме</a:t>
                      </a:r>
                      <a:endParaRPr lang="ru-RU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сочленений</a:t>
                      </a: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начало болезни, наличие</a:t>
                      </a: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6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утренней скованности,</a:t>
                      </a: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6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2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Arial"/>
                        </a:rPr>
                        <a:t>х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 сторонний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Arial"/>
                        </a:rPr>
                        <a:t>сакроилиит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.</a:t>
                      </a:r>
                      <a:endParaRPr lang="ru-RU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1"/>
          <p:cNvSpPr>
            <a:spLocks noChangeArrowheads="1"/>
          </p:cNvSpPr>
          <p:nvPr/>
        </p:nvSpPr>
        <p:spPr bwMode="auto">
          <a:xfrm>
            <a:off x="285720" y="570350"/>
            <a:ext cx="857256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14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8288" algn="l"/>
              </a:tabLst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Немедикаментозное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лечение: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271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>
                <a:tab pos="268288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избегать факторов, которые потенциально могут провоцировать обострение болезни 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интеркуррентные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инфекции, стресс, курение и приём алкоголя); </a:t>
            </a:r>
          </a:p>
          <a:p>
            <a:pPr marL="0" marR="0" lvl="0" indent="271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>
                <a:tab pos="268288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сбалансированная диета, включающая продукты с высоким содержанием полиненасыщенных жирных кислот (рыбий жир, оливковое масло и др.), фрукты, овощи; </a:t>
            </a:r>
          </a:p>
          <a:p>
            <a:pPr marL="0" marR="0" lvl="0" indent="271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>
                <a:tab pos="268288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лечебная физкультура;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271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>
                <a:tab pos="268288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физиотерапия: тепловые или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холодовые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процедуры, ультразвук,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лазеротерапия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(при умеренной активности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РеА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); </a:t>
            </a:r>
          </a:p>
          <a:p>
            <a:pPr marL="0" marR="0" lvl="0" indent="271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>
                <a:tab pos="268288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санаторно-курортное лечение (в стадии ремиссии).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00430" y="142852"/>
            <a:ext cx="24797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n-lt"/>
                <a:ea typeface="Times New Roman" pitchFamily="18" charset="0"/>
              </a:rPr>
              <a:t>Лечение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  <a:ea typeface="Times New Roman" pitchFamily="18" charset="0"/>
              </a:rPr>
              <a:t>РеА</a:t>
            </a:r>
            <a:endParaRPr lang="ru-RU" sz="32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7492</TotalTime>
  <Words>6842</Words>
  <Application>Microsoft Office PowerPoint</Application>
  <PresentationFormat>Экран (4:3)</PresentationFormat>
  <Paragraphs>1008</Paragraphs>
  <Slides>124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124</vt:i4>
      </vt:variant>
    </vt:vector>
  </HeadingPairs>
  <TitlesOfParts>
    <vt:vector size="125" baseType="lpstr">
      <vt:lpstr>Тема Office</vt:lpstr>
      <vt:lpstr> Серонегативные спондилоартриты. Дифференциальная диагностика.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Упрощённо последовательность структурных изменений в позвоночнике можно представить следующим образом:</vt:lpstr>
      <vt:lpstr>Стадии развития АС</vt:lpstr>
      <vt:lpstr>Распространённость АС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Дифференциальная диагностика спондилоартрита со спондилоартрозом</vt:lpstr>
      <vt:lpstr>Слайд 44</vt:lpstr>
      <vt:lpstr>Слайд 45</vt:lpstr>
      <vt:lpstr>Слайд 46</vt:lpstr>
      <vt:lpstr>  Для установления диагноза АС применяются модифицированные Нью-Йоркские критерии.  </vt:lpstr>
      <vt:lpstr>Слайд 48</vt:lpstr>
      <vt:lpstr>Слайд 49</vt:lpstr>
      <vt:lpstr>Слайд 50</vt:lpstr>
      <vt:lpstr>Классификационные критерии ASAS для аксиального спондилоартрита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Рекомендации ASAS/EULAR по ведению больных АС </vt:lpstr>
      <vt:lpstr>Слайд 78</vt:lpstr>
      <vt:lpstr>Слайд 79</vt:lpstr>
      <vt:lpstr>Слайд 80</vt:lpstr>
      <vt:lpstr>Слайд 81</vt:lpstr>
      <vt:lpstr>ГЛЮКОКОРТИКОСТЕРОИДЫ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  <vt:lpstr>Слайд 100</vt:lpstr>
      <vt:lpstr>Слайд 101</vt:lpstr>
      <vt:lpstr>Слайд 102</vt:lpstr>
      <vt:lpstr>Слайд 103</vt:lpstr>
      <vt:lpstr>Слайд 104</vt:lpstr>
      <vt:lpstr>Слайд 105</vt:lpstr>
      <vt:lpstr>Слайд 106</vt:lpstr>
      <vt:lpstr> ПСОРИАТИЧЕСКИЙ АРТРИТ     </vt:lpstr>
      <vt:lpstr>Слайд 108</vt:lpstr>
      <vt:lpstr>Слайд 109</vt:lpstr>
      <vt:lpstr>Слайд 110</vt:lpstr>
      <vt:lpstr>Слайд 111</vt:lpstr>
      <vt:lpstr>Слайд 112</vt:lpstr>
      <vt:lpstr>Слайд 113</vt:lpstr>
      <vt:lpstr>Слайд 114</vt:lpstr>
      <vt:lpstr>Слайд 115</vt:lpstr>
      <vt:lpstr>Слайд 116</vt:lpstr>
      <vt:lpstr>Алгоритм терапии ПсА</vt:lpstr>
      <vt:lpstr>Слайд 118</vt:lpstr>
      <vt:lpstr>Слайд 119</vt:lpstr>
      <vt:lpstr>Терапия синтетическими БПВП</vt:lpstr>
      <vt:lpstr>Слайд 121</vt:lpstr>
      <vt:lpstr>Слайд 122</vt:lpstr>
      <vt:lpstr>Прогноз при ПсА</vt:lpstr>
      <vt:lpstr>Слайд 124</vt:lpstr>
    </vt:vector>
  </TitlesOfParts>
  <Company>ОрГМА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Боль в спине:  серонегативные спондилоартриты</dc:title>
  <dc:creator>User</dc:creator>
  <cp:lastModifiedBy>user</cp:lastModifiedBy>
  <cp:revision>429</cp:revision>
  <dcterms:created xsi:type="dcterms:W3CDTF">2016-04-28T04:21:45Z</dcterms:created>
  <dcterms:modified xsi:type="dcterms:W3CDTF">2018-09-13T06:56:44Z</dcterms:modified>
</cp:coreProperties>
</file>