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6" r:id="rId10"/>
    <p:sldId id="275" r:id="rId11"/>
    <p:sldId id="264" r:id="rId12"/>
    <p:sldId id="265" r:id="rId13"/>
    <p:sldId id="266" r:id="rId14"/>
    <p:sldId id="267" r:id="rId15"/>
    <p:sldId id="268" r:id="rId16"/>
    <p:sldId id="277" r:id="rId17"/>
    <p:sldId id="278" r:id="rId18"/>
    <p:sldId id="273" r:id="rId19"/>
    <p:sldId id="269" r:id="rId20"/>
    <p:sldId id="270" r:id="rId21"/>
    <p:sldId id="271" r:id="rId22"/>
    <p:sldId id="272" r:id="rId23"/>
    <p:sldId id="274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-672" y="-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922A273-15F2-4DEC-8697-DE927B6496C6}" type="datetimeFigureOut">
              <a:rPr lang="ru-RU" smtClean="0"/>
              <a:t>06.06.2019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614E06D-EE0F-4749-8D42-4E9B41F5310B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70464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2A273-15F2-4DEC-8697-DE927B6496C6}" type="datetimeFigureOut">
              <a:rPr lang="ru-RU" smtClean="0"/>
              <a:t>06.06.2019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4E06D-EE0F-4749-8D42-4E9B41F531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889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2A273-15F2-4DEC-8697-DE927B6496C6}" type="datetimeFigureOut">
              <a:rPr lang="ru-RU" smtClean="0"/>
              <a:t>06.06.2019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4E06D-EE0F-4749-8D42-4E9B41F531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488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2A273-15F2-4DEC-8697-DE927B6496C6}" type="datetimeFigureOut">
              <a:rPr lang="ru-RU" smtClean="0"/>
              <a:t>06.06.2019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4E06D-EE0F-4749-8D42-4E9B41F531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442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922A273-15F2-4DEC-8697-DE927B6496C6}" type="datetimeFigureOut">
              <a:rPr lang="ru-RU" smtClean="0"/>
              <a:t>06.06.2019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614E06D-EE0F-4749-8D42-4E9B41F5310B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1046184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2A273-15F2-4DEC-8697-DE927B6496C6}" type="datetimeFigureOut">
              <a:rPr lang="ru-RU" smtClean="0"/>
              <a:t>06.06.2019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4E06D-EE0F-4749-8D42-4E9B41F531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13874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2A273-15F2-4DEC-8697-DE927B6496C6}" type="datetimeFigureOut">
              <a:rPr lang="ru-RU" smtClean="0"/>
              <a:t>06.06.2019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4E06D-EE0F-4749-8D42-4E9B41F531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71675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2A273-15F2-4DEC-8697-DE927B6496C6}" type="datetimeFigureOut">
              <a:rPr lang="ru-RU" smtClean="0"/>
              <a:t>06.06.2019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4E06D-EE0F-4749-8D42-4E9B41F531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349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2A273-15F2-4DEC-8697-DE927B6496C6}" type="datetimeFigureOut">
              <a:rPr lang="ru-RU" smtClean="0"/>
              <a:t>06.06.2019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4E06D-EE0F-4749-8D42-4E9B41F531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703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C922A273-15F2-4DEC-8697-DE927B6496C6}" type="datetimeFigureOut">
              <a:rPr lang="ru-RU" smtClean="0"/>
              <a:t>06.06.2019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4614E06D-EE0F-4749-8D42-4E9B41F5310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1735363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C922A273-15F2-4DEC-8697-DE927B6496C6}" type="datetimeFigureOut">
              <a:rPr lang="ru-RU" smtClean="0"/>
              <a:t>06.06.2019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4614E06D-EE0F-4749-8D42-4E9B41F531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1588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922A273-15F2-4DEC-8697-DE927B6496C6}" type="datetimeFigureOut">
              <a:rPr lang="ru-RU" smtClean="0"/>
              <a:t>06.06.2019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614E06D-EE0F-4749-8D42-4E9B41F5310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21756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praktik-dietolog.ru/read-download/prakticheskaya-dietologiya-4-12.html" TargetMode="External"/><Relationship Id="rId2" Type="http://schemas.openxmlformats.org/officeDocument/2006/relationships/hyperlink" Target="https://praktik-dietolog.ru/avtoryi/uryutova-o-i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99796" y="1865230"/>
            <a:ext cx="5882186" cy="3047143"/>
          </a:xfrm>
        </p:spPr>
        <p:txBody>
          <a:bodyPr/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собенности питания детей с ФКУ,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галактоземией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дисбактериозом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9033848"/>
            <a:ext cx="9144000" cy="16557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ÐÐ°ÑÑÐ¸Ð½ÐºÐ¸ Ð¿Ð¾ Ð·Ð°Ð¿ÑÐ¾ÑÑ ÑÐµÐ½Ð¸Ð»ÐºÐµÑÐ¾Ð½ÑÑÐ¸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53" y="4333874"/>
            <a:ext cx="3810000" cy="252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ÐÐ°ÑÑÐ¸Ð½ÐºÐ¸ Ð¿Ð¾ Ð·Ð°Ð¿ÑÐ¾ÑÑ Ð´ÐµÑÐ¸ ÐºÑÑÐ°ÑÑ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7450" y="0"/>
            <a:ext cx="3812275" cy="238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ÐÐ°ÑÑÐ¸Ð½ÐºÐ¸ Ð¿Ð¾ Ð·Ð°Ð¿ÑÐ¾ÑÑ Ð²ÑÐ°Ñ Ñ ÑÐµÐ±ÐµÐ½ÐºÐ¾Ð¼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53" y="27650"/>
            <a:ext cx="3118776" cy="2083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41354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Диспансерное наблюдение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1678" y="1433015"/>
            <a:ext cx="10178322" cy="4446577"/>
          </a:xfrm>
        </p:spPr>
        <p:txBody>
          <a:bodyPr/>
          <a:lstStyle/>
          <a:p>
            <a:r>
              <a:rPr lang="ru-RU" dirty="0" smtClean="0"/>
              <a:t>Заболевание </a:t>
            </a:r>
            <a:r>
              <a:rPr lang="ru-RU" dirty="0"/>
              <a:t>диагностируется в результате неонатального скрининга, выявленные больные находятся на диспансерном учете в медико-генетических центрах (консультациях), где назначается лечение, включающее диетотерапию, и осуществляется контроль за адекватностью его проведения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Рекомендуется следующая схема контроля за содержанием </a:t>
            </a:r>
            <a:r>
              <a:rPr lang="ru-RU" dirty="0" err="1"/>
              <a:t>фенилаланина</a:t>
            </a:r>
            <a:r>
              <a:rPr lang="ru-RU" dirty="0"/>
              <a:t> в крови у больных ФКУ</a:t>
            </a:r>
            <a:r>
              <a:rPr lang="ru-RU" dirty="0" smtClean="0"/>
              <a:t>:</a:t>
            </a:r>
          </a:p>
          <a:p>
            <a:r>
              <a:rPr lang="ru-RU" dirty="0" smtClean="0"/>
              <a:t> </a:t>
            </a:r>
            <a:r>
              <a:rPr lang="ru-RU" dirty="0"/>
              <a:t>• в возрасте до 3 месяцев ― 1 раз в неделю (до получения стабильных результатов) и далее 1 раз в 10 дней; </a:t>
            </a:r>
            <a:endParaRPr lang="ru-RU" dirty="0" smtClean="0"/>
          </a:p>
          <a:p>
            <a:r>
              <a:rPr lang="ru-RU" dirty="0" smtClean="0"/>
              <a:t>• </a:t>
            </a:r>
            <a:r>
              <a:rPr lang="ru-RU" dirty="0"/>
              <a:t>с 1 года до 6 лет ― не менее 2 раз в месяц; </a:t>
            </a:r>
            <a:endParaRPr lang="ru-RU" dirty="0" smtClean="0"/>
          </a:p>
          <a:p>
            <a:r>
              <a:rPr lang="ru-RU" dirty="0" smtClean="0"/>
              <a:t>• </a:t>
            </a:r>
            <a:r>
              <a:rPr lang="ru-RU" dirty="0"/>
              <a:t>с 7 до 12 лет ― не менее 1 раза в месяц; • после 12 лет ― 1 раз в 2 месяца</a:t>
            </a:r>
          </a:p>
        </p:txBody>
      </p:sp>
    </p:spTree>
    <p:extLst>
      <p:ext uri="{BB962C8B-B14F-4D97-AF65-F5344CB8AC3E}">
        <p14:creationId xmlns:p14="http://schemas.microsoft.com/office/powerpoint/2010/main" val="2043937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1678" y="382384"/>
            <a:ext cx="10130555" cy="1910439"/>
          </a:xfrm>
        </p:spPr>
        <p:txBody>
          <a:bodyPr>
            <a:noAutofit/>
          </a:bodyPr>
          <a:lstStyle/>
          <a:p>
            <a:r>
              <a:rPr lang="ru-RU" sz="3200" dirty="0" err="1" smtClean="0">
                <a:solidFill>
                  <a:srgbClr val="FF0000"/>
                </a:solidFill>
              </a:rPr>
              <a:t>Галактоземия</a:t>
            </a:r>
            <a:r>
              <a:rPr lang="ru-RU" sz="3200" dirty="0" smtClean="0"/>
              <a:t>- наследственное моногенное заболевание, обусловленное снижением или отсутствием активности одного из ферментов, участвующих в метаболизме галактозы.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1678" y="2395184"/>
            <a:ext cx="10178322" cy="3593591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Классическая – 1 типа, обусловленная недостаточностью (Г1ФУТ)</a:t>
            </a:r>
          </a:p>
          <a:p>
            <a:pPr marL="0" indent="0">
              <a:buNone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Галактоземия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типа вследствие недостаточности фермента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галактокиназы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Галактоземия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3 типа развивается из-за недостаточности уридинфосфат-галактозо-4-эпимеразы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ÐÐ°ÑÑÐ¸Ð½ÐºÐ¸ Ð¿Ð¾ Ð·Ð°Ð¿ÑÐ¾ÑÑ Ð³Ð°Ð»Ð°ÐºÑÐ¾Ð·ÐµÐ¼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126" y="4541223"/>
            <a:ext cx="3797994" cy="2316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928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Клиника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1678" y="1344305"/>
            <a:ext cx="10178322" cy="3593591"/>
          </a:xfrm>
        </p:spPr>
        <p:txBody>
          <a:bodyPr/>
          <a:lstStyle/>
          <a:p>
            <a:r>
              <a:rPr lang="ru-RU" dirty="0" smtClean="0"/>
              <a:t>Рвота, диарея, отсутствие прибавки, задержка роста развиваются через пару дней после начала кормления грудью или молочными смесями.</a:t>
            </a:r>
          </a:p>
          <a:p>
            <a:r>
              <a:rPr lang="ru-RU" dirty="0" smtClean="0"/>
              <a:t>Желтуха(Увеличение НБ), интоксикация, гипогликемия, анемия.</a:t>
            </a:r>
          </a:p>
          <a:p>
            <a:r>
              <a:rPr lang="ru-RU" dirty="0" smtClean="0"/>
              <a:t>Нарастает </a:t>
            </a:r>
            <a:r>
              <a:rPr lang="ru-RU" dirty="0" err="1" smtClean="0"/>
              <a:t>гепатоспленомегалия</a:t>
            </a:r>
            <a:r>
              <a:rPr lang="ru-RU" dirty="0" smtClean="0"/>
              <a:t> с нарушением функции печени, дисфункция почек</a:t>
            </a:r>
          </a:p>
          <a:p>
            <a:r>
              <a:rPr lang="ru-RU" dirty="0" smtClean="0"/>
              <a:t>Возрастает риск развития сепсиса, вызванного кишечной палочкой</a:t>
            </a:r>
          </a:p>
          <a:p>
            <a:r>
              <a:rPr lang="ru-RU" dirty="0" smtClean="0"/>
              <a:t>У 30% катаракта</a:t>
            </a:r>
          </a:p>
          <a:p>
            <a:endParaRPr lang="ru-RU" dirty="0"/>
          </a:p>
        </p:txBody>
      </p:sp>
      <p:pic>
        <p:nvPicPr>
          <p:cNvPr id="1026" name="Picture 2" descr="ÐÐ°ÑÑÐ¸Ð½ÐºÐ¸ Ð¿Ð¾ Ð·Ð°Ð¿ÑÐ¾ÑÑ Ð³Ð°Ð»Ð°ÐºÑÐ¾Ð·ÐµÐ¼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958" y="4250333"/>
            <a:ext cx="3429504" cy="2281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Ð°ÑÑÐ¸Ð½ÐºÐ¸ Ð¿Ð¾ Ð·Ð°Ð¿ÑÐ¾ÑÑ Ð³ÐµÐ¿Ð°ÑÐ¾ÑÐ¿Ð»ÐµÐ½Ð¾Ð¼ÐµÐ³Ð°Ð»Ð¸Ñ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462" y="3522188"/>
            <a:ext cx="4953000" cy="313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85111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Диагностика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Наличие в крови галактозо-1-фосфат</a:t>
            </a:r>
          </a:p>
          <a:p>
            <a:r>
              <a:rPr lang="ru-RU" dirty="0" smtClean="0"/>
              <a:t>Снижение или </a:t>
            </a:r>
            <a:r>
              <a:rPr lang="ru-RU" dirty="0" err="1" smtClean="0"/>
              <a:t>отсутсвие</a:t>
            </a:r>
            <a:r>
              <a:rPr lang="ru-RU" dirty="0" smtClean="0"/>
              <a:t> ферм. Галактозо-1-фосфатуридилтрансферазы в эритроцитах</a:t>
            </a:r>
          </a:p>
          <a:p>
            <a:r>
              <a:rPr lang="ru-RU" dirty="0" smtClean="0"/>
              <a:t>По данным молекулярно-генетического исследования</a:t>
            </a:r>
          </a:p>
          <a:p>
            <a:r>
              <a:rPr lang="ru-RU" dirty="0" smtClean="0"/>
              <a:t>Массовый скрининг на 4 -7 день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11053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Диетотерапия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1678" y="1549022"/>
            <a:ext cx="10178322" cy="3593591"/>
          </a:xfrm>
        </p:spPr>
        <p:txBody>
          <a:bodyPr/>
          <a:lstStyle/>
          <a:p>
            <a:r>
              <a:rPr lang="ru-RU" dirty="0" smtClean="0"/>
              <a:t>Пожизненное исключение из рациона продуктов, содержащих галактозу и лактозу.</a:t>
            </a:r>
          </a:p>
          <a:p>
            <a:r>
              <a:rPr lang="ru-RU" dirty="0" smtClean="0"/>
              <a:t>Полностью исключить любой вид молока и продукты куда оно могло добавляться(</a:t>
            </a:r>
            <a:r>
              <a:rPr lang="ru-RU" dirty="0" err="1" smtClean="0"/>
              <a:t>хлеб,выпечка,карамель,сладости</a:t>
            </a:r>
            <a:r>
              <a:rPr lang="ru-RU" dirty="0" smtClean="0"/>
              <a:t>)</a:t>
            </a:r>
          </a:p>
          <a:p>
            <a:r>
              <a:rPr lang="ru-RU" dirty="0" smtClean="0"/>
              <a:t>Смеси на основе </a:t>
            </a:r>
            <a:r>
              <a:rPr lang="ru-RU" dirty="0" err="1" smtClean="0"/>
              <a:t>изолята</a:t>
            </a:r>
            <a:r>
              <a:rPr lang="ru-RU" dirty="0" smtClean="0"/>
              <a:t> соевого </a:t>
            </a:r>
            <a:r>
              <a:rPr lang="ru-RU" dirty="0" err="1" smtClean="0"/>
              <a:t>белка,гидролизата</a:t>
            </a:r>
            <a:r>
              <a:rPr lang="ru-RU" dirty="0" smtClean="0"/>
              <a:t> казеина.</a:t>
            </a:r>
            <a:endParaRPr lang="ru-RU" dirty="0"/>
          </a:p>
        </p:txBody>
      </p:sp>
      <p:pic>
        <p:nvPicPr>
          <p:cNvPr id="2050" name="Picture 2" descr="ÐÐ°ÑÑÐ¸Ð½ÐºÐ¸ Ð¿Ð¾ Ð·Ð°Ð¿ÑÐ¾ÑÑ Ð³Ð°Ð»Ð°ÐºÑÐ¾Ð·ÐµÐ¼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487" y="3345817"/>
            <a:ext cx="5231009" cy="326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71955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Прикорм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1678" y="1235123"/>
            <a:ext cx="10178322" cy="3593591"/>
          </a:xfrm>
        </p:spPr>
        <p:txBody>
          <a:bodyPr/>
          <a:lstStyle/>
          <a:p>
            <a:r>
              <a:rPr lang="ru-RU" dirty="0" smtClean="0"/>
              <a:t>С 4-х месяцев разрешены фруктовые и ягодные соки</a:t>
            </a:r>
          </a:p>
          <a:p>
            <a:r>
              <a:rPr lang="ru-RU" dirty="0" smtClean="0"/>
              <a:t>С 5 месяца овощные, фруктовые пюре</a:t>
            </a:r>
          </a:p>
          <a:p>
            <a:r>
              <a:rPr lang="ru-RU" dirty="0" smtClean="0"/>
              <a:t>С 6 месяцев безмолочные каши промышленного производства на основе кукурузной, гречневой муки.</a:t>
            </a:r>
          </a:p>
          <a:p>
            <a:r>
              <a:rPr lang="ru-RU" dirty="0" smtClean="0"/>
              <a:t>Мясной прикорм с 6 месяцев</a:t>
            </a:r>
            <a:endParaRPr lang="ru-RU" dirty="0"/>
          </a:p>
        </p:txBody>
      </p:sp>
      <p:pic>
        <p:nvPicPr>
          <p:cNvPr id="12290" name="Picture 2" descr="ÐÐ°ÑÑÐ¸Ð½ÐºÐ¸ Ð¿Ð¾ Ð·Ð°Ð¿ÑÐ¾ÑÑ Ð´ÐµÑÑÐºÐ¾Ðµ Ð¿Ð¸ÑÐ°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860" y="2857499"/>
            <a:ext cx="5257800" cy="400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79064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Профилактика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1678" y="1542197"/>
            <a:ext cx="10178322" cy="4337395"/>
          </a:xfrm>
        </p:spPr>
        <p:txBody>
          <a:bodyPr/>
          <a:lstStyle/>
          <a:p>
            <a:r>
              <a:rPr lang="ru-RU" dirty="0"/>
              <a:t>В</a:t>
            </a:r>
            <a:r>
              <a:rPr lang="ru-RU" dirty="0" smtClean="0"/>
              <a:t>ключает </a:t>
            </a:r>
            <a:r>
              <a:rPr lang="ru-RU" dirty="0"/>
              <a:t>медико-генетическое консультирование. В семье, где есть больной ребенок, имеется 25% риск повторного рождения больного при каждой последующей беременности. У родственников из группы риска также возможно выявление мутаций, если они были идентифицированы у больного ребенка в данной семье. </a:t>
            </a:r>
            <a:endParaRPr lang="ru-RU" dirty="0" smtClean="0"/>
          </a:p>
          <a:p>
            <a:r>
              <a:rPr lang="ru-RU" dirty="0" err="1" smtClean="0"/>
              <a:t>Пренатальная</a:t>
            </a:r>
            <a:r>
              <a:rPr lang="ru-RU" dirty="0" smtClean="0"/>
              <a:t> </a:t>
            </a:r>
            <a:r>
              <a:rPr lang="ru-RU" dirty="0"/>
              <a:t>диагностика заключается в проведении </a:t>
            </a:r>
            <a:r>
              <a:rPr lang="ru-RU" dirty="0" err="1"/>
              <a:t>кордоцентеза</a:t>
            </a:r>
            <a:r>
              <a:rPr lang="ru-RU" dirty="0"/>
              <a:t>, биопсии хориона в 10-12 недель </a:t>
            </a:r>
            <a:r>
              <a:rPr lang="ru-RU" dirty="0" err="1"/>
              <a:t>гестации</a:t>
            </a:r>
            <a:r>
              <a:rPr lang="ru-RU" dirty="0"/>
              <a:t>, </a:t>
            </a:r>
            <a:r>
              <a:rPr lang="ru-RU" dirty="0" err="1"/>
              <a:t>амниоцентеза</a:t>
            </a:r>
            <a:r>
              <a:rPr lang="ru-RU" dirty="0"/>
              <a:t> – в 15-18 недель </a:t>
            </a:r>
            <a:r>
              <a:rPr lang="ru-RU" dirty="0" err="1"/>
              <a:t>гестации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Дородовая </a:t>
            </a:r>
            <a:r>
              <a:rPr lang="ru-RU" dirty="0"/>
              <a:t>диагностика </a:t>
            </a:r>
            <a:r>
              <a:rPr lang="ru-RU" dirty="0" err="1"/>
              <a:t>галактоземии</a:t>
            </a:r>
            <a:r>
              <a:rPr lang="ru-RU" dirty="0"/>
              <a:t> осуществляется путем определения активности галактозо-1- </a:t>
            </a:r>
            <a:r>
              <a:rPr lang="ru-RU" dirty="0" err="1"/>
              <a:t>фосфатуридилтрансферазы</a:t>
            </a:r>
            <a:r>
              <a:rPr lang="ru-RU" dirty="0"/>
              <a:t> (ГАЛТ) в культуре </a:t>
            </a:r>
            <a:r>
              <a:rPr lang="ru-RU" dirty="0" err="1"/>
              <a:t>амниоцитов</a:t>
            </a:r>
            <a:r>
              <a:rPr lang="ru-RU" dirty="0"/>
              <a:t>, биоптате и культуре хориона, а также методами ДНК-анализа, позволяющего выявлять мутации в генах GALT и </a:t>
            </a:r>
            <a:r>
              <a:rPr lang="ru-RU" dirty="0" smtClean="0"/>
              <a:t>GALE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73940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77767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Диспансерное наблюдение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1678" y="1160060"/>
            <a:ext cx="10178322" cy="5697939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Продолжительность </a:t>
            </a:r>
            <a:r>
              <a:rPr lang="ru-RU" dirty="0"/>
              <a:t>госпитализации зависит от скорости восстановления соматического и </a:t>
            </a:r>
            <a:r>
              <a:rPr lang="ru-RU" dirty="0" err="1"/>
              <a:t>нутритивного</a:t>
            </a:r>
            <a:r>
              <a:rPr lang="ru-RU" dirty="0"/>
              <a:t> статуса ребенка, нормализации функции печени и показателей </a:t>
            </a:r>
            <a:r>
              <a:rPr lang="ru-RU" dirty="0" err="1"/>
              <a:t>коагулограммы</a:t>
            </a:r>
            <a:r>
              <a:rPr lang="ru-RU" dirty="0"/>
              <a:t>, что в среднем составляет 21 день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После выписки из стационара ребенок должен находиться на этапе амбулаторно-поликлинического наблюдения у педиатра, невропатолога, офтальмолога, генетика, психолога, логопеда. Консультации других специалистов назначаются по показаниям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Контроль адекватности проводимой терапии осуществляют с помощью определения содержания тотальной галактозы (галактоза + галактозо-1-фосфат) в сыворотке крови не реже 1 раз в 3 месяца на первом году жизни, далее не реже 1 раза в </a:t>
            </a:r>
            <a:r>
              <a:rPr lang="ru-RU" dirty="0" smtClean="0"/>
              <a:t>год.</a:t>
            </a:r>
          </a:p>
          <a:p>
            <a:r>
              <a:rPr lang="ru-RU" dirty="0" smtClean="0"/>
              <a:t>Ежегодно </a:t>
            </a:r>
            <a:r>
              <a:rPr lang="ru-RU" dirty="0"/>
              <a:t>дети должны проходить углубленную диспансеризацию в условиях дневного стационара </a:t>
            </a:r>
            <a:r>
              <a:rPr lang="ru-RU" dirty="0" smtClean="0"/>
              <a:t>(10 </a:t>
            </a:r>
            <a:r>
              <a:rPr lang="ru-RU" dirty="0"/>
              <a:t>суток), где осуществляются контроль функции печени (биохимический анализ крови, УЗИ органов брюшной полости и др.), показателей фосфорно-кальциевого обмена, углубленный осмотр офтальмолога, при необходимости проведение электроэнцефалографии (ЭЭГ), </a:t>
            </a:r>
            <a:r>
              <a:rPr lang="ru-RU" dirty="0" err="1"/>
              <a:t>нейрорадиологического</a:t>
            </a:r>
            <a:r>
              <a:rPr lang="ru-RU" dirty="0"/>
              <a:t> обследования (МРТ/КТ), реабилитационных мероприятий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Девочкам с 12-летнего возраста рекомендуется ультразвуковое исследование органов малого таза 1 раз в год для оценки состояния яичников и соответствия их размеров возрастным нормам. При выявлении первичной аменореи рекомендуется наблюдение гинеколога и эндокринолога и назначение заместительной гормональной терапии девочкам с 15-летнего возраста. </a:t>
            </a:r>
            <a:endParaRPr lang="ru-RU" dirty="0" smtClean="0"/>
          </a:p>
          <a:p>
            <a:r>
              <a:rPr lang="ru-RU" dirty="0" smtClean="0"/>
              <a:t>Родители </a:t>
            </a:r>
            <a:r>
              <a:rPr lang="ru-RU" dirty="0"/>
              <a:t>больных с </a:t>
            </a:r>
            <a:r>
              <a:rPr lang="ru-RU" dirty="0" err="1"/>
              <a:t>галактоземией</a:t>
            </a:r>
            <a:r>
              <a:rPr lang="ru-RU" dirty="0"/>
              <a:t> должны быть обучены правилам организации диетотерапии и контроля за адекватностью ее проведения. </a:t>
            </a:r>
          </a:p>
        </p:txBody>
      </p:sp>
    </p:spTree>
    <p:extLst>
      <p:ext uri="{BB962C8B-B14F-4D97-AF65-F5344CB8AC3E}">
        <p14:creationId xmlns:p14="http://schemas.microsoft.com/office/powerpoint/2010/main" val="26017819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28849" y="566383"/>
            <a:ext cx="10178322" cy="1849271"/>
          </a:xfrm>
        </p:spPr>
        <p:txBody>
          <a:bodyPr/>
          <a:lstStyle/>
          <a:p>
            <a:pPr marL="0" indent="0">
              <a:buNone/>
            </a:pPr>
            <a:r>
              <a:rPr lang="ru-RU" sz="3200" b="1" dirty="0">
                <a:solidFill>
                  <a:srgbClr val="FF0000"/>
                </a:solidFill>
              </a:rPr>
              <a:t>Дисбактериоз</a:t>
            </a:r>
            <a:r>
              <a:rPr lang="ru-RU" b="1" dirty="0"/>
              <a:t> – не самостоятельное заболевание, а следствие какой-то причины, обусловившей нарушение равновесия между полезными и вредными микроорганизмами в организме ребенка.</a:t>
            </a:r>
            <a:endParaRPr lang="ru-RU" dirty="0"/>
          </a:p>
        </p:txBody>
      </p:sp>
      <p:pic>
        <p:nvPicPr>
          <p:cNvPr id="4098" name="Picture 2" descr="ÐÐ°ÑÑÐ¸Ð½ÐºÐ¸ Ð¿Ð¾ Ð·Ð°Ð¿ÑÐ¾ÑÑ Ð´Ð¸ÑÐ±Ð°ÐºÑÐµÑÐ¸Ð¾Ð·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010" y="3022979"/>
            <a:ext cx="4953000" cy="327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ÐÐ°ÑÑÐ¸Ð½ÐºÐ¸ Ð¿Ð¾ Ð·Ð°Ð¿ÑÐ¾ÑÑ Ð´Ð¸ÑÐ±Ð°ÐºÑÐµÑÐ¸Ð¾Ð·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521" y="3022978"/>
            <a:ext cx="3958852" cy="3270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28840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Дисбактериоз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1029" y="1255593"/>
            <a:ext cx="7734300" cy="5431809"/>
          </a:xfrm>
        </p:spPr>
        <p:txBody>
          <a:bodyPr>
            <a:normAutofit fontScale="92500" lnSpcReduction="10000"/>
          </a:bodyPr>
          <a:lstStyle/>
          <a:p>
            <a:pPr marL="0" indent="0" fontAlgn="base">
              <a:buNone/>
            </a:pPr>
            <a:r>
              <a:rPr lang="ru-RU" b="1" dirty="0"/>
              <a:t>Причины дисбаланса микрофлоры</a:t>
            </a:r>
          </a:p>
          <a:p>
            <a:pPr fontAlgn="base"/>
            <a:r>
              <a:rPr lang="ru-RU" dirty="0"/>
              <a:t>Заболевание может возникнуть в любом возрасте, но дети от него страдают чаще из-за несовершенства функций органов пищеварения и иммунной системы. Чем меньше возраст ребенка, тем легче нарушить баланс кишечной флоры. </a:t>
            </a:r>
            <a:endParaRPr lang="ru-RU" dirty="0" smtClean="0"/>
          </a:p>
          <a:p>
            <a:pPr fontAlgn="base"/>
            <a:r>
              <a:rPr lang="ru-RU" dirty="0" smtClean="0"/>
              <a:t>Факторы:</a:t>
            </a:r>
          </a:p>
          <a:p>
            <a:pPr fontAlgn="base"/>
            <a:r>
              <a:rPr lang="ru-RU" dirty="0"/>
              <a:t>проживание в экологически неблагоприятном месте;</a:t>
            </a:r>
          </a:p>
          <a:p>
            <a:pPr fontAlgn="base"/>
            <a:r>
              <a:rPr lang="ru-RU" dirty="0"/>
              <a:t>повторные простудные заболевания;</a:t>
            </a:r>
          </a:p>
          <a:p>
            <a:pPr fontAlgn="base"/>
            <a:r>
              <a:rPr lang="ru-RU" dirty="0"/>
              <a:t>аллергические реакции;</a:t>
            </a:r>
          </a:p>
          <a:p>
            <a:pPr fontAlgn="base"/>
            <a:r>
              <a:rPr lang="ru-RU" dirty="0"/>
              <a:t>прикорм, не соответствующий срокам введения и возрастной группе;</a:t>
            </a:r>
          </a:p>
          <a:p>
            <a:pPr fontAlgn="base"/>
            <a:r>
              <a:rPr lang="ru-RU" dirty="0"/>
              <a:t>нарушение режима питания;</a:t>
            </a:r>
          </a:p>
          <a:p>
            <a:pPr fontAlgn="base"/>
            <a:r>
              <a:rPr lang="ru-RU" dirty="0"/>
              <a:t>переедание;</a:t>
            </a:r>
          </a:p>
          <a:p>
            <a:pPr fontAlgn="base"/>
            <a:r>
              <a:rPr lang="ru-RU" dirty="0"/>
              <a:t>заболевания органов пищеварения;</a:t>
            </a:r>
          </a:p>
          <a:p>
            <a:pPr fontAlgn="base"/>
            <a:r>
              <a:rPr lang="ru-RU" dirty="0"/>
              <a:t>инфекционные болезни и глистная инвазия;</a:t>
            </a:r>
          </a:p>
          <a:p>
            <a:pPr fontAlgn="base"/>
            <a:r>
              <a:rPr lang="ru-RU" dirty="0"/>
              <a:t>лечение антибиотиками.</a:t>
            </a:r>
          </a:p>
          <a:p>
            <a:pPr fontAlgn="base"/>
            <a:endParaRPr lang="ru-RU" dirty="0"/>
          </a:p>
        </p:txBody>
      </p:sp>
      <p:pic>
        <p:nvPicPr>
          <p:cNvPr id="5124" name="Picture 4" descr="ÐÐ°ÑÑÐ¸Ð½ÐºÐ¸ Ð¿Ð¾ Ð·Ð°Ð¿ÑÐ¾ÑÑ Ð´Ð¸ÑÐ±Ð°ÐºÑÐµÑÐ¸Ð¾Ð·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0" y="4271963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1087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116" y="382385"/>
            <a:ext cx="10310884" cy="3357102"/>
          </a:xfrm>
        </p:spPr>
        <p:txBody>
          <a:bodyPr>
            <a:normAutofit/>
          </a:bodyPr>
          <a:lstStyle/>
          <a:p>
            <a:r>
              <a:rPr lang="ru-RU" dirty="0" err="1" smtClean="0"/>
              <a:t>Фенилкетонурия</a:t>
            </a:r>
            <a:r>
              <a:rPr lang="ru-RU" dirty="0" smtClean="0"/>
              <a:t>(ФКУ)- </a:t>
            </a:r>
            <a:r>
              <a:rPr lang="ru-RU" sz="3100" dirty="0" smtClean="0"/>
              <a:t>наследственная патология, в основе которой лежит нарушение аминокислотного обмена, главным образом </a:t>
            </a:r>
            <a:r>
              <a:rPr lang="ru-RU" sz="3100" dirty="0" err="1" smtClean="0"/>
              <a:t>фенилаланина</a:t>
            </a:r>
            <a:r>
              <a:rPr lang="ru-RU" sz="3100" dirty="0" smtClean="0"/>
              <a:t> и тирозина.</a:t>
            </a:r>
            <a:endParaRPr lang="ru-RU" sz="31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16758" y="2760544"/>
            <a:ext cx="10515600" cy="222885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Классификация:</a:t>
            </a:r>
          </a:p>
          <a:p>
            <a:r>
              <a:rPr lang="ru-RU" sz="2400" dirty="0" smtClean="0"/>
              <a:t>ФКУ </a:t>
            </a:r>
            <a:r>
              <a:rPr lang="en-US" sz="2400" dirty="0" smtClean="0"/>
              <a:t>I</a:t>
            </a:r>
            <a:r>
              <a:rPr lang="ru-RU" sz="2400" dirty="0" smtClean="0"/>
              <a:t> типа (классическая) –дефицит фениаланин-4- </a:t>
            </a:r>
            <a:r>
              <a:rPr lang="ru-RU" sz="2400" dirty="0" err="1" smtClean="0"/>
              <a:t>гидроксилазы</a:t>
            </a:r>
            <a:endParaRPr lang="ru-RU" sz="2400" dirty="0" smtClean="0"/>
          </a:p>
          <a:p>
            <a:r>
              <a:rPr lang="ru-RU" sz="2400" dirty="0" smtClean="0"/>
              <a:t>ФКУ </a:t>
            </a:r>
            <a:r>
              <a:rPr lang="en-US" sz="2400" dirty="0" smtClean="0"/>
              <a:t>II</a:t>
            </a:r>
            <a:r>
              <a:rPr lang="ru-RU" sz="2400" dirty="0" smtClean="0"/>
              <a:t> и </a:t>
            </a:r>
            <a:r>
              <a:rPr lang="en-US" sz="2400" dirty="0" smtClean="0"/>
              <a:t>III </a:t>
            </a:r>
            <a:r>
              <a:rPr lang="ru-RU" sz="2400" dirty="0" smtClean="0"/>
              <a:t>типа(атипические)- обусловленные дефектом </a:t>
            </a:r>
            <a:r>
              <a:rPr lang="ru-RU" sz="2400" dirty="0" err="1" smtClean="0"/>
              <a:t>птеринового</a:t>
            </a:r>
            <a:r>
              <a:rPr lang="ru-RU" sz="2400" dirty="0" smtClean="0"/>
              <a:t> фактора.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480951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Симптомы дисбактериоза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4257" y="1128451"/>
            <a:ext cx="10178322" cy="3593591"/>
          </a:xfrm>
        </p:spPr>
        <p:txBody>
          <a:bodyPr>
            <a:normAutofit fontScale="92500" lnSpcReduction="10000"/>
          </a:bodyPr>
          <a:lstStyle/>
          <a:p>
            <a:pPr marL="0" indent="0" fontAlgn="base">
              <a:buNone/>
            </a:pPr>
            <a:r>
              <a:rPr lang="ru-RU" dirty="0" smtClean="0"/>
              <a:t>Дисбактериоз </a:t>
            </a:r>
            <a:r>
              <a:rPr lang="ru-RU" dirty="0"/>
              <a:t>проявляется нарушением функций пищеварительной системы и общего самочувствия ребенка. Без участия нормальной микрофлоры в кишечнике превалируют бродильные и гнилостные процессы, которые клинически проявляются:</a:t>
            </a:r>
          </a:p>
          <a:p>
            <a:pPr fontAlgn="base"/>
            <a:r>
              <a:rPr lang="ru-RU" dirty="0"/>
              <a:t>вздутием живота (метеоризмом);</a:t>
            </a:r>
          </a:p>
          <a:p>
            <a:pPr fontAlgn="base"/>
            <a:r>
              <a:rPr lang="ru-RU" dirty="0"/>
              <a:t>болями в животе;</a:t>
            </a:r>
          </a:p>
          <a:p>
            <a:pPr fontAlgn="base"/>
            <a:r>
              <a:rPr lang="ru-RU" dirty="0"/>
              <a:t>неустойчивым стулом с неравномерным окрашиванием и зловонным запахом, причем поносы могут чередоваться с запорами;</a:t>
            </a:r>
          </a:p>
          <a:p>
            <a:pPr fontAlgn="base"/>
            <a:r>
              <a:rPr lang="ru-RU" dirty="0"/>
              <a:t>наличием в каловых массах слизи, зелени, комочков плохо переваренной пищи;</a:t>
            </a:r>
          </a:p>
          <a:p>
            <a:pPr fontAlgn="base"/>
            <a:r>
              <a:rPr lang="ru-RU" dirty="0"/>
              <a:t>беспокойством у грудничков и раздражительностью у детей старшего возраста;</a:t>
            </a:r>
          </a:p>
          <a:p>
            <a:pPr fontAlgn="base"/>
            <a:r>
              <a:rPr lang="ru-RU" dirty="0"/>
              <a:t>ухудшением аппетита.</a:t>
            </a:r>
          </a:p>
          <a:p>
            <a:endParaRPr lang="ru-RU" dirty="0"/>
          </a:p>
        </p:txBody>
      </p:sp>
      <p:pic>
        <p:nvPicPr>
          <p:cNvPr id="6146" name="Picture 2" descr="ÐÐ°ÑÑÐ¸Ð½ÐºÐ¸ Ð¿Ð¾ Ð·Ð°Ð¿ÑÐ¾ÑÑ Ð´Ð¸ÑÐ±Ð°ÐºÑÐµÑÐ¸Ð¾Ð·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678" y="4857749"/>
            <a:ext cx="2857500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ÐÐ°ÑÑÐ¸Ð½ÐºÐ¸ Ð¿Ð¾ Ð·Ð°Ð¿ÑÐ¾ÑÑ ÑÐµÐ±ÐµÐ½Ð¾Ðº ÐºÑÑÐ°ÐµÑ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984" y="4526765"/>
            <a:ext cx="3611207" cy="2331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13099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Питание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200" y="1128451"/>
            <a:ext cx="10178322" cy="3593591"/>
          </a:xfrm>
        </p:spPr>
        <p:txBody>
          <a:bodyPr/>
          <a:lstStyle/>
          <a:p>
            <a:pPr fontAlgn="base"/>
            <a:r>
              <a:rPr lang="ru-RU" dirty="0"/>
              <a:t>Сочетание ферментов, </a:t>
            </a:r>
            <a:r>
              <a:rPr lang="ru-RU" dirty="0" err="1"/>
              <a:t>пробиотических</a:t>
            </a:r>
            <a:r>
              <a:rPr lang="ru-RU" dirty="0"/>
              <a:t> препаратов и </a:t>
            </a:r>
            <a:r>
              <a:rPr lang="ru-RU" dirty="0" err="1"/>
              <a:t>пребиотиков</a:t>
            </a:r>
            <a:r>
              <a:rPr lang="ru-RU" dirty="0"/>
              <a:t> нормализует состав флоры и ее равновесие.</a:t>
            </a:r>
          </a:p>
          <a:p>
            <a:pPr fontAlgn="base"/>
            <a:r>
              <a:rPr lang="ru-RU" dirty="0"/>
              <a:t>При дисбактериозе малыш должен получать все необходимые по возрасту продукты в рамках полноценного и сбалансированного питания. Главное условие – строгий режим приема пищи, а также исключение из рациона раздражающих кишечник и вызывающих брожение блюд. Для грудничка с дисбактериозом под запретом находятся фруктовые кисловатые соки и сладости.</a:t>
            </a:r>
          </a:p>
          <a:p>
            <a:endParaRPr lang="ru-RU" dirty="0"/>
          </a:p>
        </p:txBody>
      </p:sp>
      <p:pic>
        <p:nvPicPr>
          <p:cNvPr id="717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727" y="3688283"/>
            <a:ext cx="2857500" cy="252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90117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Диетотерапия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200" y="1317010"/>
            <a:ext cx="10178322" cy="3593591"/>
          </a:xfrm>
        </p:spPr>
        <p:txBody>
          <a:bodyPr/>
          <a:lstStyle/>
          <a:p>
            <a:pPr fontAlgn="base"/>
            <a:r>
              <a:rPr lang="ru-RU" dirty="0"/>
              <a:t>До 2-3 дней: овощные пюре, к которым ребенок уже адаптирован, каши из риса, овсянки, гречки, слизистые супы, молочнокислые детские продукты без сахара, запеченное яблоко, компоты, сваренные из сухофруктов или свежих яблок.</a:t>
            </a:r>
          </a:p>
          <a:p>
            <a:pPr fontAlgn="base"/>
            <a:r>
              <a:rPr lang="ru-RU" dirty="0"/>
              <a:t>3-5 дней: супы и бульоны из нежирных сортов рыбы, крольчатины, телятины или курятины, каши, отварные мясо и рыба, рисовые пудинги, несладкий творог с минимальным содержанием жира, кефир, отвар или компот из яблок и сухофруктов, фруктовые соки, разведенные пополам с водой.</a:t>
            </a:r>
          </a:p>
          <a:p>
            <a:endParaRPr lang="ru-RU" dirty="0"/>
          </a:p>
        </p:txBody>
      </p:sp>
      <p:pic>
        <p:nvPicPr>
          <p:cNvPr id="8194" name="Picture 2" descr="ÐÐ°ÑÑÐ¸Ð½ÐºÐ¸ Ð¿Ð¾ Ð·Ð°Ð¿ÑÐ¾ÑÑ Ð´Ð¸ÑÐ±Ð°ÐºÑÐµÑÐ¸Ð¾Ð·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954" y="4008515"/>
            <a:ext cx="3693094" cy="2682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ÐÐ°ÑÑÐ¸Ð½ÐºÐ¸ Ð¿Ð¾ Ð·Ð°Ð¿ÑÐ¾ÑÑ ÑÐµÐ±ÐµÐ½Ð¾Ðº ÐºÑÑÐ°ÐµÑ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372" y="4144835"/>
            <a:ext cx="3642826" cy="2409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02745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Список литературы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Клинические рекомендации </a:t>
            </a:r>
            <a:r>
              <a:rPr lang="ru-RU" dirty="0" smtClean="0"/>
              <a:t>«</a:t>
            </a:r>
            <a:r>
              <a:rPr lang="ru-RU" dirty="0" err="1" smtClean="0"/>
              <a:t>Фенилкетонурия</a:t>
            </a:r>
            <a:r>
              <a:rPr lang="ru-RU" dirty="0" smtClean="0"/>
              <a:t> </a:t>
            </a:r>
            <a:r>
              <a:rPr lang="ru-RU" dirty="0"/>
              <a:t>и нарушения обмена </a:t>
            </a:r>
            <a:r>
              <a:rPr lang="ru-RU" dirty="0" err="1"/>
              <a:t>тетрагидробиоптерина</a:t>
            </a:r>
            <a:r>
              <a:rPr lang="ru-RU" dirty="0"/>
              <a:t> у </a:t>
            </a:r>
            <a:r>
              <a:rPr lang="ru-RU" dirty="0" smtClean="0"/>
              <a:t>детей»</a:t>
            </a:r>
          </a:p>
          <a:p>
            <a:r>
              <a:rPr lang="ru-RU" dirty="0" smtClean="0"/>
              <a:t>Клинические рекомендации «</a:t>
            </a:r>
            <a:r>
              <a:rPr lang="ru-RU" dirty="0" err="1" smtClean="0"/>
              <a:t>Галактоземия</a:t>
            </a:r>
            <a:r>
              <a:rPr lang="ru-RU" dirty="0" smtClean="0"/>
              <a:t> у детей»</a:t>
            </a:r>
          </a:p>
          <a:p>
            <a:r>
              <a:rPr lang="ru-RU" dirty="0"/>
              <a:t> </a:t>
            </a:r>
            <a:r>
              <a:rPr lang="ru-RU" dirty="0" smtClean="0">
                <a:solidFill>
                  <a:schemeClr val="tx1"/>
                </a:solidFill>
                <a:hlinkClick r:id="rId2"/>
              </a:rPr>
              <a:t>Практическая диетология» О. </a:t>
            </a:r>
            <a:r>
              <a:rPr lang="ru-RU" dirty="0" err="1" smtClean="0">
                <a:solidFill>
                  <a:schemeClr val="tx1"/>
                </a:solidFill>
                <a:hlinkClick r:id="rId2"/>
              </a:rPr>
              <a:t>И.</a:t>
            </a:r>
            <a:r>
              <a:rPr lang="ru-RU" dirty="0" err="1" smtClean="0">
                <a:solidFill>
                  <a:schemeClr val="tx1"/>
                </a:solidFill>
                <a:hlinkClick r:id="rId3"/>
              </a:rPr>
              <a:t>«Практическая</a:t>
            </a:r>
            <a:r>
              <a:rPr lang="ru-RU" dirty="0" smtClean="0">
                <a:solidFill>
                  <a:schemeClr val="tx1"/>
                </a:solidFill>
                <a:hlinkClick r:id="rId3"/>
              </a:rPr>
              <a:t> диетология» № 4 (12)</a:t>
            </a:r>
            <a:endParaRPr lang="ru-RU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4613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 данным неонатального скрининга средняя частота ФКУ среди новорожденных составляет 1:8000. Чаще всего встречается классическая форма ФКУ, при которой диетотерапия является единственным эффективным методом лечения.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3732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Клиника: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7527878" cy="4351338"/>
          </a:xfrm>
        </p:spPr>
        <p:txBody>
          <a:bodyPr>
            <a:normAutofit fontScale="92500"/>
          </a:bodyPr>
          <a:lstStyle/>
          <a:p>
            <a:r>
              <a:rPr lang="ru-RU" dirty="0" err="1" smtClean="0"/>
              <a:t>Гипопигментация</a:t>
            </a:r>
            <a:r>
              <a:rPr lang="ru-RU" dirty="0" smtClean="0"/>
              <a:t> кожи, волос, радужной оболочки глаз, своеобразный «мышиный запах» мочи.</a:t>
            </a:r>
          </a:p>
          <a:p>
            <a:r>
              <a:rPr lang="ru-RU" dirty="0" smtClean="0"/>
              <a:t>При отсутствие лечения, симптомы проявляются в 2-6 месяцев. Вследствие повышенной </a:t>
            </a:r>
            <a:r>
              <a:rPr lang="ru-RU" dirty="0" err="1" smtClean="0"/>
              <a:t>нейро</a:t>
            </a:r>
            <a:r>
              <a:rPr lang="ru-RU" dirty="0" smtClean="0"/>
              <a:t>-рефлекторной возбудимости прогрессирует неустойчивость настроения( вялость, повышенная раздражительность, беспокойство)</a:t>
            </a:r>
          </a:p>
          <a:p>
            <a:r>
              <a:rPr lang="ru-RU" dirty="0" smtClean="0"/>
              <a:t>Мышечная гипотония, признаки </a:t>
            </a:r>
            <a:r>
              <a:rPr lang="ru-RU" dirty="0" err="1"/>
              <a:t>а</a:t>
            </a:r>
            <a:r>
              <a:rPr lang="ru-RU" dirty="0" err="1" smtClean="0"/>
              <a:t>топического</a:t>
            </a:r>
            <a:r>
              <a:rPr lang="ru-RU" dirty="0" smtClean="0"/>
              <a:t> дерматита </a:t>
            </a:r>
          </a:p>
          <a:p>
            <a:r>
              <a:rPr lang="ru-RU" dirty="0" smtClean="0"/>
              <a:t>Впоследствии формируется задержка моторного и </a:t>
            </a:r>
            <a:r>
              <a:rPr lang="ru-RU" dirty="0" err="1" smtClean="0"/>
              <a:t>психо</a:t>
            </a:r>
            <a:r>
              <a:rPr lang="ru-RU" dirty="0" smtClean="0"/>
              <a:t>-речевого развития, нередко отмечается микроцефалия, возможны судороги.</a:t>
            </a:r>
          </a:p>
          <a:p>
            <a:r>
              <a:rPr lang="ru-RU" dirty="0" smtClean="0"/>
              <a:t>Во втором полугодии жизни появляются эпилептические приступы, прогрессирует тяжелая умственная отсталость, что приводит к социальной </a:t>
            </a:r>
            <a:r>
              <a:rPr lang="ru-RU" dirty="0" err="1" smtClean="0"/>
              <a:t>дезадаптации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4" name="Picture 2" descr="ÐÐ°ÑÑÐ¸Ð½ÐºÐ¸ Ð¿Ð¾ Ð·Ð°Ð¿ÑÐ¾ÑÑ ÑÐµÐ½Ð¸Ð»ÐºÐµÑÐ¾Ð½ÑÑÐ¸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728" y="0"/>
            <a:ext cx="3333750" cy="320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ÐÐ°ÑÑÐ¸Ð½ÐºÐ¸ Ð¿Ð¾ Ð·Ð°Ð¿ÑÐ¾ÑÑ Ð´ÐµÑÐ¼Ð°ÑÐ¸Ñ Ð°ÑÐ¾Ð¿Ð¸ÑÐµÑÐºÐ¸Ð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728" y="3317757"/>
            <a:ext cx="3372023" cy="2759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1134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Лечебное питание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1678" y="1371689"/>
            <a:ext cx="10178322" cy="4351338"/>
          </a:xfrm>
        </p:spPr>
        <p:txBody>
          <a:bodyPr>
            <a:normAutofit/>
          </a:bodyPr>
          <a:lstStyle/>
          <a:p>
            <a:r>
              <a:rPr lang="ru-RU" dirty="0" smtClean="0"/>
              <a:t>На первом году жизни используют лечебные продукты, сбалансированные по всем пищевым веществам, но лишенные </a:t>
            </a:r>
            <a:r>
              <a:rPr lang="ru-RU" dirty="0" err="1" smtClean="0"/>
              <a:t>фенилаланина</a:t>
            </a:r>
            <a:r>
              <a:rPr lang="ru-RU" dirty="0" smtClean="0"/>
              <a:t> или с низким его содержание.</a:t>
            </a:r>
          </a:p>
          <a:p>
            <a:r>
              <a:rPr lang="ru-RU" dirty="0"/>
              <a:t> «</a:t>
            </a:r>
            <a:r>
              <a:rPr lang="ru-RU" dirty="0" err="1"/>
              <a:t>Афенилак</a:t>
            </a:r>
            <a:r>
              <a:rPr lang="ru-RU" dirty="0"/>
              <a:t> 0–12», «</a:t>
            </a:r>
            <a:r>
              <a:rPr lang="ru-RU" dirty="0" err="1"/>
              <a:t>Афенилак</a:t>
            </a:r>
            <a:r>
              <a:rPr lang="ru-RU" dirty="0"/>
              <a:t>», «</a:t>
            </a:r>
            <a:r>
              <a:rPr lang="ru-RU" dirty="0" err="1"/>
              <a:t>Тетрафен</a:t>
            </a:r>
            <a:r>
              <a:rPr lang="ru-RU" dirty="0"/>
              <a:t> 40», «</a:t>
            </a:r>
            <a:r>
              <a:rPr lang="ru-RU" dirty="0" err="1"/>
              <a:t>Тетрафен</a:t>
            </a:r>
            <a:r>
              <a:rPr lang="ru-RU" dirty="0"/>
              <a:t> 70» («</a:t>
            </a:r>
            <a:r>
              <a:rPr lang="ru-RU" dirty="0" err="1"/>
              <a:t>Нутритек</a:t>
            </a:r>
            <a:r>
              <a:rPr lang="ru-RU" dirty="0"/>
              <a:t>», Россия), «Аналог-ХР» («</a:t>
            </a:r>
            <a:r>
              <a:rPr lang="ru-RU" dirty="0" err="1"/>
              <a:t>Нутриция</a:t>
            </a:r>
            <a:r>
              <a:rPr lang="ru-RU" dirty="0"/>
              <a:t>», Голландия), «М</a:t>
            </a:r>
            <a:r>
              <a:rPr lang="en-US" dirty="0"/>
              <a:t>D</a:t>
            </a:r>
            <a:r>
              <a:rPr lang="ru-RU" dirty="0"/>
              <a:t>мил ФКУ-0», «М</a:t>
            </a:r>
            <a:r>
              <a:rPr lang="en-US" dirty="0"/>
              <a:t>D</a:t>
            </a:r>
            <a:r>
              <a:rPr lang="ru-RU" dirty="0"/>
              <a:t>мил ФКУ-1» (</a:t>
            </a:r>
            <a:r>
              <a:rPr lang="en-US" dirty="0"/>
              <a:t>Hero, </a:t>
            </a:r>
            <a:r>
              <a:rPr lang="ru-RU" dirty="0"/>
              <a:t>Испания), «Фенил Фри 1», «Фенил Фри 2» («</a:t>
            </a:r>
            <a:r>
              <a:rPr lang="ru-RU" dirty="0" err="1"/>
              <a:t>Мид</a:t>
            </a:r>
            <a:r>
              <a:rPr lang="ru-RU" dirty="0"/>
              <a:t> Джонсон», США</a:t>
            </a:r>
            <a:r>
              <a:rPr lang="ru-RU" dirty="0" smtClean="0"/>
              <a:t>).</a:t>
            </a:r>
          </a:p>
          <a:p>
            <a:r>
              <a:rPr lang="ru-RU" dirty="0"/>
              <a:t>Детей, больных </a:t>
            </a:r>
            <a:r>
              <a:rPr lang="ru-RU" dirty="0" err="1"/>
              <a:t>фенилкетонурией</a:t>
            </a:r>
            <a:r>
              <a:rPr lang="ru-RU" dirty="0"/>
              <a:t>, можно кормить грудью. Но при этом кормящей матери нужно придерживаться специальной диеты. </a:t>
            </a:r>
            <a:endParaRPr lang="ru-RU" dirty="0" smtClean="0"/>
          </a:p>
        </p:txBody>
      </p:sp>
      <p:pic>
        <p:nvPicPr>
          <p:cNvPr id="4098" name="Picture 2" descr="ÐÐ°ÑÑÐ¸Ð½ÐºÐ¸ Ð¿Ð¾ Ð·Ð°Ð¿ÑÐ¾ÑÑ Ð°ÑÐµÐ½Ð¸Ð»Ð°Ð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875" y="4740668"/>
            <a:ext cx="3416489" cy="1917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ÐÐ°ÑÑÐ¸Ð½ÐºÐ¸ Ð¿Ð¾ Ð·Ð°Ð¿ÑÐ¾ÑÑ ÑÐµÑÑÐ°ÑÐµÐ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373" y="4466449"/>
            <a:ext cx="1809821" cy="239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ÐÐ°ÑÑÐ¸Ð½ÐºÐ¸ Ð¿Ð¾ Ð·Ð°Ð¿ÑÐ¾ÑÑ ÑÐµÐ½Ð¸Ð» ÑÑÐ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985" y="4703256"/>
            <a:ext cx="1530611" cy="1945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0005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Пищевой светофор</a:t>
            </a:r>
            <a:br>
              <a:rPr lang="ru-RU" b="1" dirty="0"/>
            </a:br>
            <a:endParaRPr lang="ru-RU" dirty="0"/>
          </a:p>
        </p:txBody>
      </p:sp>
      <p:pic>
        <p:nvPicPr>
          <p:cNvPr id="1026" name="Picture 2" descr="https://praktik-dietolog.ru/images/articles/content/_Ris_1_Pishhevoj_svetofor_tiff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463" y="1874517"/>
            <a:ext cx="8838752" cy="4058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4901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5894" y="164020"/>
            <a:ext cx="10178322" cy="1492132"/>
          </a:xfrm>
        </p:spPr>
        <p:txBody>
          <a:bodyPr/>
          <a:lstStyle/>
          <a:p>
            <a:r>
              <a:rPr lang="ru-RU" b="1" dirty="0" smtClean="0"/>
              <a:t>Назначение прикорма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623881" y="1328156"/>
            <a:ext cx="7295866" cy="5277360"/>
          </a:xfrm>
        </p:spPr>
        <p:txBody>
          <a:bodyPr>
            <a:normAutofit/>
          </a:bodyPr>
          <a:lstStyle/>
          <a:p>
            <a:r>
              <a:rPr lang="ru-RU" dirty="0" smtClean="0"/>
              <a:t>С </a:t>
            </a:r>
            <a:r>
              <a:rPr lang="ru-RU" dirty="0"/>
              <a:t>3-месячного возраста рацион больного </a:t>
            </a:r>
            <a:r>
              <a:rPr lang="ru-RU" dirty="0" err="1"/>
              <a:t>фенилкетонурией</a:t>
            </a:r>
            <a:r>
              <a:rPr lang="ru-RU" dirty="0"/>
              <a:t> расширяют за счет фруктовых и ягодных соков (яблочного, грушевого, сливового и др.), начиная с 5–10 капель, постепенно увеличивая объем, доводят его до 30–50 мл/ </a:t>
            </a:r>
            <a:r>
              <a:rPr lang="ru-RU" dirty="0" err="1"/>
              <a:t>сут</a:t>
            </a:r>
            <a:r>
              <a:rPr lang="ru-RU" dirty="0"/>
              <a:t>, к концу года — до 100 мл.</a:t>
            </a:r>
          </a:p>
          <a:p>
            <a:r>
              <a:rPr lang="ru-RU" dirty="0"/>
              <a:t>С 3,5 месяцев назначают фруктовое пюре, количество которого увеличивают так же, как при введении сока.</a:t>
            </a:r>
          </a:p>
          <a:p>
            <a:r>
              <a:rPr lang="ru-RU" dirty="0"/>
              <a:t>С 4–4,5 месяцев в рацион вводят первый прикорм в виде овощного пюре или плодовоовощных консервов для детского питания без добавления молока.</a:t>
            </a:r>
          </a:p>
          <a:p>
            <a:r>
              <a:rPr lang="ru-RU" dirty="0"/>
              <a:t>В 5 месяцев назначают второй прикорм </a:t>
            </a:r>
            <a:r>
              <a:rPr lang="ru-RU" dirty="0" smtClean="0"/>
              <a:t>—безмолочные </a:t>
            </a:r>
            <a:r>
              <a:rPr lang="ru-RU" dirty="0"/>
              <a:t>каши промышленного производства на основе кукурузной и рисовой муки, содержащие не более 1,0 г белка в 100 мл готового к употреблению блюда.</a:t>
            </a:r>
          </a:p>
          <a:p>
            <a:endParaRPr lang="ru-RU" dirty="0"/>
          </a:p>
        </p:txBody>
      </p:sp>
      <p:pic>
        <p:nvPicPr>
          <p:cNvPr id="5122" name="Picture 2" descr="ÐÐ°ÑÑÐ¸Ð½ÐºÐ¸ Ð¿Ð¾ Ð·Ð°Ð¿ÑÐ¾ÑÑ ÑÑÑÐºÑÑ ÑÐ¾ÐºÐ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747" y="409433"/>
            <a:ext cx="4422378" cy="296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ÐÐ°ÑÑÐ¸Ð½ÐºÐ¸ Ð¿Ð¾ Ð·Ð°Ð¿ÑÐ¾ÑÑ Ð´ÐµÑÑÐºÐ¸Ðµ Ð¿ÑÑ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394" y="4656137"/>
            <a:ext cx="4535606" cy="220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1655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Питание детей после 1 года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8223913" cy="4351338"/>
          </a:xfrm>
        </p:spPr>
        <p:txBody>
          <a:bodyPr/>
          <a:lstStyle/>
          <a:p>
            <a:r>
              <a:rPr lang="ru-RU" dirty="0"/>
              <a:t>целесообразно использовать специальные безбелковые продукты на основе кукурузного крахмала: безбелковые макаронные </a:t>
            </a:r>
            <a:r>
              <a:rPr lang="ru-RU" dirty="0" smtClean="0"/>
              <a:t>изделия. общее </a:t>
            </a:r>
            <a:r>
              <a:rPr lang="ru-RU" dirty="0"/>
              <a:t>количество белка не должно превышать 0,8–1,0 г/кг массы тела в сутки</a:t>
            </a:r>
          </a:p>
        </p:txBody>
      </p:sp>
      <p:pic>
        <p:nvPicPr>
          <p:cNvPr id="6146" name="Picture 2" descr="ÐÐ°ÑÑÐ¸Ð½ÐºÐ¸ Ð¿Ð¾ Ð·Ð°Ð¿ÑÐ¾ÑÑ Ð±ÐµÐ·Ð±ÐµÐ»ÐºÐ¾Ð²ÑÐµ Ð¼Ð°ÐºÐ°ÑÐ¾Ð½Ñ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648" y="4458836"/>
            <a:ext cx="3333750" cy="186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ÐÐ°ÑÑÐ¸Ð½ÐºÐ¸ Ð¿Ð¾ Ð·Ð°Ð¿ÑÐ¾ÑÑ ÑÐµÐ±ÐµÐ½Ð¾Ðº ÐµÑÑ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569" y="4343225"/>
            <a:ext cx="3147183" cy="2098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2577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/>
              <a:t> </a:t>
            </a:r>
            <a:br>
              <a:rPr lang="ru-RU" sz="1600" dirty="0"/>
            </a:br>
            <a:r>
              <a:rPr lang="ru-RU" sz="2400" dirty="0"/>
              <a:t>Профилактика ФКУ и ГФА проводится в нескольких направлениях: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1678" y="1501254"/>
            <a:ext cx="10178322" cy="5036023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медико-генетическое консультирование пар,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планирующих беременность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 рекомендацией обследования на гетерозиготное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носительство частых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мутаций в гене РАН. При выявлении ФКУ в семье ―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обследование родственников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уточнения гетерозиготного носительства мутации;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семье, где имеется ребенок с ФКУ, при последующей беременности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―проведение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пренатальной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диагностики с целью определения наличия патологии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плода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неонатального скрининга с охватом 100%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новорожденных, позволяющего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своевременно выявить заболевание и приступить к лечению,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избежать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тяжелых проявлений патологии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ru-RU" dirty="0"/>
          </a:p>
        </p:txBody>
      </p:sp>
      <p:pic>
        <p:nvPicPr>
          <p:cNvPr id="11266" name="Picture 2" descr="ÐÐ°ÑÑÐ¸Ð½ÐºÐ¸ Ð¿Ð¾ Ð·Ð°Ð¿ÑÐ¾ÑÑ Ð¼ÐµÐ´Ð¸ÐºÐ¾Ð³ÐµÐ½ÐµÑÐ¸ÑÐµÑÐºÐ¾Ðµ ÐºÐ¾Ð½ÑÑÐ»ÑÑÐ¸ÑÐ¾Ð²Ð°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465" y="4953000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ÐÐ°ÑÑÐ¸Ð½ÐºÐ¸ Ð¿Ð¾ Ð·Ð°Ð¿ÑÐ¾ÑÑ Ð¼ÐµÐ´Ð¸ÐºÐ¾Ð³ÐµÐ½ÐµÑÐ¸ÑÐµÑÐºÐ¾Ðµ ÐºÐ¾Ð½ÑÑÐ»ÑÑÐ¸ÑÐ¾Ð²Ð°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889" y="4435688"/>
            <a:ext cx="4769956" cy="2939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334074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TM10001106[[fn=Эмблема]]</Template>
  <TotalTime>528</TotalTime>
  <Words>1411</Words>
  <Application>Microsoft Office PowerPoint</Application>
  <PresentationFormat>Произвольный</PresentationFormat>
  <Paragraphs>102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Badge</vt:lpstr>
      <vt:lpstr>особенности питания детей с ФКУ, галактоземией, дисбактериозом.</vt:lpstr>
      <vt:lpstr>Фенилкетонурия(ФКУ)- наследственная патология, в основе которой лежит нарушение аминокислотного обмена, главным образом фенилаланина и тирозина.</vt:lpstr>
      <vt:lpstr>Презентация PowerPoint</vt:lpstr>
      <vt:lpstr>Клиника:</vt:lpstr>
      <vt:lpstr>Лечебное питание</vt:lpstr>
      <vt:lpstr>Пищевой светофор </vt:lpstr>
      <vt:lpstr>Назначение прикорма </vt:lpstr>
      <vt:lpstr>Питание детей после 1 года</vt:lpstr>
      <vt:lpstr>  Профилактика ФКУ и ГФА проводится в нескольких направлениях: </vt:lpstr>
      <vt:lpstr>Диспансерное наблюдение </vt:lpstr>
      <vt:lpstr>Галактоземия- наследственное моногенное заболевание, обусловленное снижением или отсутствием активности одного из ферментов, участвующих в метаболизме галактозы.</vt:lpstr>
      <vt:lpstr>Клиника</vt:lpstr>
      <vt:lpstr>Диагностика</vt:lpstr>
      <vt:lpstr>Диетотерапия</vt:lpstr>
      <vt:lpstr>Прикорм</vt:lpstr>
      <vt:lpstr>Профилактика</vt:lpstr>
      <vt:lpstr>Диспансерное наблюдение</vt:lpstr>
      <vt:lpstr>Презентация PowerPoint</vt:lpstr>
      <vt:lpstr>Дисбактериоз</vt:lpstr>
      <vt:lpstr>Симптомы дисбактериоза </vt:lpstr>
      <vt:lpstr>Питание</vt:lpstr>
      <vt:lpstr>Диетотерапия</vt:lpstr>
      <vt:lpstr>Список литературы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Lenovo</cp:lastModifiedBy>
  <cp:revision>20</cp:revision>
  <dcterms:created xsi:type="dcterms:W3CDTF">2018-10-06T10:19:50Z</dcterms:created>
  <dcterms:modified xsi:type="dcterms:W3CDTF">2019-06-06T19:20:06Z</dcterms:modified>
</cp:coreProperties>
</file>