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68" r:id="rId16"/>
    <p:sldId id="269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Клиническое питание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96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Смеси для решения проблем работы желудочно-кишечного тракта.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Назначаются </a:t>
            </a:r>
            <a:r>
              <a:rPr lang="ru-RU" dirty="0"/>
              <a:t>они при частых </a:t>
            </a:r>
            <a:r>
              <a:rPr lang="ru-RU" dirty="0" err="1"/>
              <a:t>срыгиваниях</a:t>
            </a:r>
            <a:r>
              <a:rPr lang="ru-RU" dirty="0"/>
              <a:t>, запорах, рвотах. </a:t>
            </a:r>
            <a:r>
              <a:rPr lang="ru-RU" dirty="0" err="1"/>
              <a:t>Антирефлюксные</a:t>
            </a:r>
            <a:r>
              <a:rPr lang="ru-RU" dirty="0"/>
              <a:t> смеси включают в состав загустители, которые бывают двух видов: крахмал («</a:t>
            </a:r>
            <a:r>
              <a:rPr lang="ru-RU" dirty="0" err="1"/>
              <a:t>Нутрилон</a:t>
            </a:r>
            <a:r>
              <a:rPr lang="ru-RU" dirty="0"/>
              <a:t> Комфорт», «</a:t>
            </a:r>
            <a:r>
              <a:rPr lang="ru-RU" dirty="0" err="1"/>
              <a:t>Энфамил</a:t>
            </a:r>
            <a:r>
              <a:rPr lang="ru-RU" dirty="0"/>
              <a:t> АР») или камедь из плодов рожкового дерева («</a:t>
            </a:r>
            <a:r>
              <a:rPr lang="ru-RU" dirty="0" err="1"/>
              <a:t>Хумана</a:t>
            </a:r>
            <a:r>
              <a:rPr lang="ru-RU" dirty="0"/>
              <a:t> АР», «</a:t>
            </a:r>
            <a:r>
              <a:rPr lang="ru-RU" dirty="0" err="1"/>
              <a:t>Фрисовом</a:t>
            </a:r>
            <a:r>
              <a:rPr lang="ru-RU" dirty="0"/>
              <a:t>»). Большая густота этих смесей препятствует </a:t>
            </a:r>
            <a:r>
              <a:rPr lang="ru-RU" dirty="0" err="1"/>
              <a:t>срыгиваниям</a:t>
            </a:r>
            <a:r>
              <a:rPr lang="ru-RU" dirty="0"/>
              <a:t> и рвотам, а также может применяться при запорах (камедь, к примеру, мягко стимулирует работу кишечника).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135" y="3837432"/>
            <a:ext cx="2817694" cy="302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8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Смеси с основой в виде </a:t>
            </a:r>
            <a:r>
              <a:rPr lang="ru-RU" dirty="0" err="1"/>
              <a:t>гидролизатов</a:t>
            </a:r>
            <a:r>
              <a:rPr lang="ru-RU" dirty="0"/>
              <a:t> белка.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Эти </a:t>
            </a:r>
            <a:r>
              <a:rPr lang="ru-RU" dirty="0"/>
              <a:t>смеси являются средством лечения и профилактики пищевой аллергии у детей. В случае непереносимости молочного белка вводятся смеси на основе расщепленного молочного протеина. Гидролиз белка может быть частичным (смеси «Хипп-ГА-1») или полным («</a:t>
            </a:r>
            <a:r>
              <a:rPr lang="ru-RU" dirty="0" err="1"/>
              <a:t>Нутрилон-пепти</a:t>
            </a:r>
            <a:r>
              <a:rPr lang="ru-RU" dirty="0"/>
              <a:t>», «</a:t>
            </a:r>
            <a:r>
              <a:rPr lang="ru-RU" dirty="0" err="1"/>
              <a:t>Алфаре</a:t>
            </a:r>
            <a:r>
              <a:rPr lang="ru-RU" dirty="0"/>
              <a:t>»). В первом случае смеси применяют при средней степени нарушения работы пищеварительной системы, а детское питание с высокой степенью гидролиза используют при тяжелых заболеваниях органов пищеварения.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18" y="4333009"/>
            <a:ext cx="2524991" cy="252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0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Смеси на основе белка сои.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/>
              <a:t>основе их содержится </a:t>
            </a:r>
            <a:r>
              <a:rPr lang="ru-RU" dirty="0" err="1"/>
              <a:t>изолят</a:t>
            </a:r>
            <a:r>
              <a:rPr lang="ru-RU" dirty="0"/>
              <a:t> белка сои, причем содержание протеинов при этом достигает 90%, а </a:t>
            </a:r>
            <a:r>
              <a:rPr lang="ru-RU" dirty="0" err="1"/>
              <a:t>неперевариваемые</a:t>
            </a:r>
            <a:r>
              <a:rPr lang="ru-RU" dirty="0"/>
              <a:t> углеводы и другие ненужные вещества устраняются в процессе производства. Такие смеси не содержат лактозу и молочные протеины, а для дополнительной питательности обогащаются витаминами и минералами. Используются при аллергии на коровий белок, но вводиться должны постепенно, чтобы не спровоцировать появление дерматитов. </a:t>
            </a:r>
          </a:p>
        </p:txBody>
      </p:sp>
    </p:spTree>
    <p:extLst>
      <p:ext uri="{BB962C8B-B14F-4D97-AF65-F5344CB8AC3E}">
        <p14:creationId xmlns:p14="http://schemas.microsoft.com/office/powerpoint/2010/main" val="369024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выбора смеси для конкретного ребенка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Состояние здоровья.</a:t>
            </a:r>
          </a:p>
          <a:p>
            <a:r>
              <a:rPr lang="ru-RU" dirty="0" smtClean="0"/>
              <a:t>Возраст ребёнка – в  первые 2-3 недели предпочтительно пресные смеси, а затем сочетать с </a:t>
            </a:r>
            <a:r>
              <a:rPr lang="ru-RU" dirty="0" err="1" smtClean="0"/>
              <a:t>косломолочными</a:t>
            </a:r>
            <a:r>
              <a:rPr lang="ru-RU" dirty="0" smtClean="0"/>
              <a:t>, целесообразно равное их соотношение в рационе.</a:t>
            </a:r>
          </a:p>
          <a:p>
            <a:r>
              <a:rPr lang="ru-RU" dirty="0" smtClean="0"/>
              <a:t>Степень </a:t>
            </a:r>
            <a:r>
              <a:rPr lang="ru-RU" dirty="0" err="1" smtClean="0"/>
              <a:t>адаптированности</a:t>
            </a:r>
            <a:r>
              <a:rPr lang="ru-RU" dirty="0" smtClean="0"/>
              <a:t> смеси. Чем меньше ребёнок, тем более максимально адаптированная смесь.</a:t>
            </a:r>
          </a:p>
          <a:p>
            <a:r>
              <a:rPr lang="ru-RU" dirty="0" smtClean="0"/>
              <a:t>Индивидуальная переносимость смеси.</a:t>
            </a:r>
          </a:p>
          <a:p>
            <a:r>
              <a:rPr lang="ru-RU" dirty="0" smtClean="0"/>
              <a:t>Наличие риска аллергических заболеваний.</a:t>
            </a:r>
          </a:p>
          <a:p>
            <a:r>
              <a:rPr lang="ru-RU" dirty="0" smtClean="0"/>
              <a:t>Материальная </a:t>
            </a:r>
            <a:r>
              <a:rPr lang="ru-RU" dirty="0" err="1" smtClean="0"/>
              <a:t>обеспченность</a:t>
            </a:r>
            <a:r>
              <a:rPr lang="ru-RU" dirty="0" smtClean="0"/>
              <a:t> семьи.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84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Навигатор по продуктам клинического питания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8" r="1205"/>
          <a:stretch/>
        </p:blipFill>
        <p:spPr>
          <a:xfrm rot="16200000">
            <a:off x="3656942" y="2297048"/>
            <a:ext cx="2875990" cy="3643601"/>
          </a:xfrm>
        </p:spPr>
      </p:pic>
    </p:spTree>
    <p:extLst>
      <p:ext uri="{BB962C8B-B14F-4D97-AF65-F5344CB8AC3E}">
        <p14:creationId xmlns:p14="http://schemas.microsoft.com/office/powerpoint/2010/main" val="329224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Особенности применения лечебных смесей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Введение </a:t>
            </a:r>
            <a:r>
              <a:rPr lang="ru-RU" dirty="0"/>
              <a:t>только по показаниям врача.</a:t>
            </a:r>
          </a:p>
          <a:p>
            <a:r>
              <a:rPr lang="ru-RU" dirty="0"/>
              <a:t>Постепенное введение и выведение лечебных смесей.</a:t>
            </a:r>
          </a:p>
          <a:p>
            <a:r>
              <a:rPr lang="ru-RU" dirty="0"/>
              <a:t>Кисломолочные смеси должны занимать не более половины суточного объема пищи малыша, поскольку в большом количестве они раздражают слизистую оболочку кишечника.</a:t>
            </a:r>
          </a:p>
          <a:p>
            <a:r>
              <a:rPr lang="ru-RU" dirty="0"/>
              <a:t>Введение неадаптированных кисломолочных смесей (кефиров) в возрасте не ранее восьми месяцев.</a:t>
            </a:r>
          </a:p>
          <a:p>
            <a:r>
              <a:rPr lang="ru-RU" dirty="0"/>
              <a:t>Введение смесей на основе гидролизованных белков на ограниченный период (2–4 недели) и только после применения других видов смесей (например, на основе козьего молока или соевого белка).</a:t>
            </a:r>
          </a:p>
        </p:txBody>
      </p:sp>
    </p:spTree>
    <p:extLst>
      <p:ext uri="{BB962C8B-B14F-4D97-AF65-F5344CB8AC3E}">
        <p14:creationId xmlns:p14="http://schemas.microsoft.com/office/powerpoint/2010/main" val="361980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3573"/>
            <a:ext cx="8596668" cy="1320800"/>
          </a:xfrm>
        </p:spPr>
        <p:txBody>
          <a:bodyPr/>
          <a:lstStyle/>
          <a:p>
            <a:r>
              <a:rPr lang="ru-RU" dirty="0"/>
              <a:t>Описание продуктов Клинического питания </a:t>
            </a:r>
            <a:r>
              <a:rPr lang="ru-RU" dirty="0" err="1"/>
              <a:t>Nestle</a:t>
            </a:r>
            <a:r>
              <a:rPr lang="ru-RU" dirty="0"/>
              <a:t> </a:t>
            </a:r>
            <a:r>
              <a:rPr lang="ru-RU" dirty="0" err="1"/>
              <a:t>Health</a:t>
            </a:r>
            <a:r>
              <a:rPr lang="ru-RU" dirty="0"/>
              <a:t> </a:t>
            </a:r>
            <a:r>
              <a:rPr lang="ru-RU" dirty="0" err="1"/>
              <a:t>Science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069" y="1504374"/>
            <a:ext cx="8955039" cy="2922154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Пептамен</a:t>
            </a:r>
            <a:r>
              <a:rPr lang="ru-RU" dirty="0"/>
              <a:t> Юниор (</a:t>
            </a:r>
            <a:r>
              <a:rPr lang="en-US" dirty="0" err="1"/>
              <a:t>Peptamen</a:t>
            </a:r>
            <a:r>
              <a:rPr lang="en-US" dirty="0"/>
              <a:t>® Junior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ru-RU" dirty="0" err="1"/>
              <a:t>Cбалансированное</a:t>
            </a:r>
            <a:r>
              <a:rPr lang="ru-RU" dirty="0"/>
              <a:t> </a:t>
            </a:r>
            <a:r>
              <a:rPr lang="ru-RU" dirty="0" err="1"/>
              <a:t>энтеральное</a:t>
            </a:r>
            <a:r>
              <a:rPr lang="ru-RU" dirty="0"/>
              <a:t> питание на основе гидролизованного белка молочной сыворотки для детей от 1 года до 10 лет с нарушением функции желудочно-кишечного тракта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Продукт </a:t>
            </a:r>
            <a:r>
              <a:rPr lang="ru-RU" dirty="0" err="1"/>
              <a:t>Пептамен</a:t>
            </a:r>
            <a:r>
              <a:rPr lang="ru-RU" dirty="0"/>
              <a:t> Юниор представляет собой полуэлементную смесь на основе пептидов и содержит все необходимые питательные вещества. Является полноценной изотонической диетой для детей (1 ккал/мл) и разработан специально для удовлетворения специфических </a:t>
            </a:r>
            <a:r>
              <a:rPr lang="ru-RU" dirty="0" err="1"/>
              <a:t>нутрициональных</a:t>
            </a:r>
            <a:r>
              <a:rPr lang="ru-RU" dirty="0"/>
              <a:t> потребностей ослабленных детей в возрасте 1-10 лет, питание которых представляет трудность</a:t>
            </a:r>
            <a:r>
              <a:rPr lang="ru-RU" dirty="0" smtClean="0"/>
              <a:t>.</a:t>
            </a:r>
          </a:p>
          <a:p>
            <a:r>
              <a:rPr lang="ru-RU" dirty="0" err="1"/>
              <a:t>Пептамен</a:t>
            </a:r>
            <a:r>
              <a:rPr lang="ru-RU" dirty="0"/>
              <a:t> Юниор предназначен для больных с нарушением функции желудочно-кишечного тракта - синдром </a:t>
            </a:r>
            <a:r>
              <a:rPr lang="ru-RU" dirty="0" err="1"/>
              <a:t>мальабсорбции</a:t>
            </a:r>
            <a:r>
              <a:rPr lang="ru-RU" dirty="0"/>
              <a:t>, хроническая диарея, панкреатит, обширная резекция кишечника (синдром короткой кишки).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285" y="4539009"/>
            <a:ext cx="1993323" cy="223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7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3955"/>
          </a:xfrm>
        </p:spPr>
        <p:txBody>
          <a:bodyPr/>
          <a:lstStyle/>
          <a:p>
            <a:r>
              <a:rPr lang="ru-RU" dirty="0" err="1"/>
              <a:t>Пептамен</a:t>
            </a:r>
            <a:r>
              <a:rPr lang="ru-RU" dirty="0"/>
              <a:t> АФ (</a:t>
            </a:r>
            <a:r>
              <a:rPr lang="en-US" dirty="0" err="1"/>
              <a:t>Peptamen</a:t>
            </a:r>
            <a:r>
              <a:rPr lang="en-US" dirty="0"/>
              <a:t>® AF)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8536" y="1340427"/>
            <a:ext cx="8515466" cy="470093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Инновационный продукт для обеспечения полноценного </a:t>
            </a:r>
            <a:r>
              <a:rPr lang="ru-RU" dirty="0" err="1"/>
              <a:t>энтерального</a:t>
            </a:r>
            <a:r>
              <a:rPr lang="ru-RU" dirty="0"/>
              <a:t> питания больных в критических состояниях.</a:t>
            </a:r>
          </a:p>
          <a:p>
            <a:endParaRPr lang="ru-RU" dirty="0"/>
          </a:p>
          <a:p>
            <a:r>
              <a:rPr lang="ru-RU" dirty="0" err="1"/>
              <a:t>Пептамен</a:t>
            </a:r>
            <a:r>
              <a:rPr lang="ru-RU" dirty="0"/>
              <a:t> АФ - жидкое полноценное сбалансированное </a:t>
            </a:r>
            <a:r>
              <a:rPr lang="ru-RU" dirty="0" err="1"/>
              <a:t>энтеральное</a:t>
            </a:r>
            <a:r>
              <a:rPr lang="ru-RU" dirty="0"/>
              <a:t> питание </a:t>
            </a:r>
            <a:r>
              <a:rPr lang="ru-RU" dirty="0" smtClean="0"/>
              <a:t>на </a:t>
            </a:r>
            <a:r>
              <a:rPr lang="ru-RU" dirty="0"/>
              <a:t>основе </a:t>
            </a:r>
            <a:r>
              <a:rPr lang="ru-RU" dirty="0" err="1"/>
              <a:t>гидролизированных</a:t>
            </a:r>
            <a:r>
              <a:rPr lang="ru-RU" dirty="0"/>
              <a:t> белков молочной сыворотки</a:t>
            </a:r>
            <a:r>
              <a:rPr lang="ru-RU" dirty="0" smtClean="0"/>
              <a:t>.</a:t>
            </a:r>
          </a:p>
          <a:p>
            <a:r>
              <a:rPr lang="ru-RU" dirty="0"/>
              <a:t>Омега-3 жирные кислоты помогают справиться с воспалением, снижая продукцию про-воспалительных цитокинов (TNF-б, IL-6) Противовоспалительный профиль жирных кислот (соотношение Щ3:Щ6 равное 1,8:1,0) наиболее благоприятный для больных с респираторным </a:t>
            </a:r>
            <a:r>
              <a:rPr lang="ru-RU" dirty="0" err="1"/>
              <a:t>дистресс</a:t>
            </a:r>
            <a:r>
              <a:rPr lang="ru-RU" dirty="0"/>
              <a:t> синдромом и поражением легких Гидролизованный 100% белок молочной сыворотки поддерживает антиоксидантную защиту организм Высокое содержание белка препятствует развитию диареи Высокое содержание белка молочной сыворотки препятствует процессам катаболизма, способствует сохранению массы тела и ускоряет процессы заживления</a:t>
            </a:r>
          </a:p>
          <a:p>
            <a:r>
              <a:rPr lang="ru-RU" dirty="0" err="1"/>
              <a:t>Пептамен</a:t>
            </a:r>
            <a:r>
              <a:rPr lang="ru-RU" dirty="0"/>
              <a:t> АФ рекомендуется для больных в критических состояниях, обусловленных, в том числе, сепсисом, острым респираторным </a:t>
            </a:r>
            <a:r>
              <a:rPr lang="ru-RU" dirty="0" err="1"/>
              <a:t>дистресс</a:t>
            </a:r>
            <a:r>
              <a:rPr lang="ru-RU" dirty="0"/>
              <a:t> синдромом (ОРДС), травмой и ожогами. Продукт для детей старше 3-х лет и взрослых.</a:t>
            </a:r>
          </a:p>
        </p:txBody>
      </p:sp>
    </p:spTree>
    <p:extLst>
      <p:ext uri="{BB962C8B-B14F-4D97-AF65-F5344CB8AC3E}">
        <p14:creationId xmlns:p14="http://schemas.microsoft.com/office/powerpoint/2010/main" val="85875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Показания к применению:</a:t>
            </a:r>
          </a:p>
          <a:p>
            <a:endParaRPr lang="ru-RU" dirty="0"/>
          </a:p>
          <a:p>
            <a:r>
              <a:rPr lang="ru-RU" dirty="0"/>
              <a:t>Острый респираторный </a:t>
            </a:r>
            <a:r>
              <a:rPr lang="ru-RU" dirty="0" err="1"/>
              <a:t>дистресс</a:t>
            </a:r>
            <a:r>
              <a:rPr lang="ru-RU" dirty="0"/>
              <a:t>-синдром Критические состояния Термическая травма (ожоги) Для пациентов на искусственной вентиляции легких (ИВЛ) Сепсис Потребность в высококалорийном питании и повышенном содержании белка Синдром </a:t>
            </a:r>
            <a:r>
              <a:rPr lang="ru-RU" dirty="0" err="1"/>
              <a:t>мальабсорбции</a:t>
            </a:r>
            <a:r>
              <a:rPr lang="ru-RU" dirty="0"/>
              <a:t> и диарея при онкологических заболеваниях.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49" y="4135621"/>
            <a:ext cx="2273877" cy="25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4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336" y="204354"/>
            <a:ext cx="8596668" cy="1320800"/>
          </a:xfrm>
        </p:spPr>
        <p:txBody>
          <a:bodyPr/>
          <a:lstStyle/>
          <a:p>
            <a:r>
              <a:rPr lang="ru-RU" dirty="0"/>
              <a:t>Ресурс Оптимум (</a:t>
            </a:r>
            <a:r>
              <a:rPr lang="en-US" dirty="0"/>
              <a:t>Resource® Optimum)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336" y="1278083"/>
            <a:ext cx="11107882" cy="369916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Высококачественный белок и энергия для поддержания иммунитета, ускорения выздоровления, восстановления сил в стрессовых ситуациях и при нарушениях метаболизма; Витамин E и витамин В6 для поддержания иммунной функции; Пищевые волокна, способствующие нормальной работе пищеварительной системы и укреплению иммунитета; Полезные живые микроорганизмы </a:t>
            </a:r>
            <a:r>
              <a:rPr lang="ru-RU" dirty="0" err="1"/>
              <a:t>Lactobacilus</a:t>
            </a:r>
            <a:r>
              <a:rPr lang="ru-RU" dirty="0"/>
              <a:t> </a:t>
            </a:r>
            <a:r>
              <a:rPr lang="ru-RU" dirty="0" err="1"/>
              <a:t>Paracasei</a:t>
            </a:r>
            <a:r>
              <a:rPr lang="ru-RU" dirty="0"/>
              <a:t> - </a:t>
            </a:r>
            <a:r>
              <a:rPr lang="ru-RU" dirty="0" err="1"/>
              <a:t>пребиотики</a:t>
            </a:r>
            <a:r>
              <a:rPr lang="ru-RU" dirty="0"/>
              <a:t> способствующие укреплению защитных сил организма; Смесь полезных и легкоусвояемых жиров для поддержания нормальной работы сердца.</a:t>
            </a:r>
          </a:p>
          <a:p>
            <a:r>
              <a:rPr lang="ru-RU" dirty="0"/>
              <a:t>Показания к применению:</a:t>
            </a:r>
          </a:p>
          <a:p>
            <a:endParaRPr lang="ru-RU" dirty="0"/>
          </a:p>
          <a:p>
            <a:r>
              <a:rPr lang="ru-RU" dirty="0"/>
              <a:t>Профилактика и коррекция нарушений пищевого статуса; Профилактика и коррекция гипотрофии в пред - и послеоперационном периоде (в т. ч. у пациентов со злокачественными новообразованиями); Дополнительное питание при анемиях, во время беременности и в послеродовом периоде (кормление грудью); Токсикоз беременных; Анемические состояния; </a:t>
            </a:r>
            <a:r>
              <a:rPr lang="ru-RU" dirty="0" err="1"/>
              <a:t>Гипопротеинемии</a:t>
            </a:r>
            <a:r>
              <a:rPr lang="ru-RU" dirty="0"/>
              <a:t>; При повышенной физической нагрузке; Невозможность самостоятельного приема пищи (в  т. ч. у больных с психическими заболеваниями); Состояния, при которых требуется нормализация работы кишечника (запор, диарея); Программа нормализации массы тела; Длительное </a:t>
            </a:r>
            <a:r>
              <a:rPr lang="ru-RU" dirty="0" err="1"/>
              <a:t>энтеральное</a:t>
            </a:r>
            <a:r>
              <a:rPr lang="ru-RU" dirty="0"/>
              <a:t> питание.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707" y="4903209"/>
            <a:ext cx="16859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3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лечебные смеси?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Обычно лечебные смеси для детей вводятся на первом году жизни, а впоследствии речь ведут о лечебном питании. Сразу следует сказать, что смеси этой группы могут назначаться только врачом. Видов лечебного питания много, и решить, какая именно смесь пойдет малышу для решения конкретной проблемы, может только специалист.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491" y="3812886"/>
            <a:ext cx="50800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9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Алфаре</a:t>
            </a:r>
            <a:r>
              <a:rPr lang="ru-RU" dirty="0"/>
              <a:t> </a:t>
            </a:r>
            <a:r>
              <a:rPr lang="ru-RU" dirty="0" err="1"/>
              <a:t>Аллерджи</a:t>
            </a:r>
            <a:r>
              <a:rPr lang="ru-RU" dirty="0"/>
              <a:t> (</a:t>
            </a:r>
            <a:r>
              <a:rPr lang="en-US" dirty="0" err="1"/>
              <a:t>Alfare</a:t>
            </a:r>
            <a:r>
              <a:rPr lang="en-US" dirty="0"/>
              <a:t>® Allergy)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Алфаре</a:t>
            </a:r>
            <a:r>
              <a:rPr lang="ru-RU" dirty="0"/>
              <a:t> </a:t>
            </a:r>
            <a:r>
              <a:rPr lang="ru-RU" dirty="0" err="1"/>
              <a:t>Аллерджи</a:t>
            </a:r>
            <a:r>
              <a:rPr lang="ru-RU" dirty="0"/>
              <a:t> - продукт первого выбора с доказанной эффективностью в лечении аллергии на белок коровьего молока у детей с рождения. </a:t>
            </a:r>
            <a:r>
              <a:rPr lang="ru-RU" dirty="0" err="1"/>
              <a:t>Алфаре</a:t>
            </a:r>
            <a:r>
              <a:rPr lang="ru-RU" dirty="0"/>
              <a:t> </a:t>
            </a:r>
            <a:r>
              <a:rPr lang="ru-RU" dirty="0" err="1"/>
              <a:t>Аллерджи</a:t>
            </a:r>
            <a:r>
              <a:rPr lang="ru-RU" dirty="0"/>
              <a:t> сочетает качества смеси на основе </a:t>
            </a:r>
            <a:r>
              <a:rPr lang="ru-RU" dirty="0" err="1"/>
              <a:t>высокогидролизованного</a:t>
            </a:r>
            <a:r>
              <a:rPr lang="ru-RU" dirty="0"/>
              <a:t> белка молочной сыворотки с характеристиками стандартной детской смеси и грудного молока.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842" y="3791132"/>
            <a:ext cx="2449657" cy="274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5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716973"/>
            <a:ext cx="8934257" cy="5324389"/>
          </a:xfrm>
        </p:spPr>
        <p:txBody>
          <a:bodyPr>
            <a:normAutofit/>
          </a:bodyPr>
          <a:lstStyle/>
          <a:p>
            <a:r>
              <a:rPr lang="ru-RU" dirty="0"/>
              <a:t>В состав смесей подобного типа входят специальные элементы, отсутствующие в обычных смесях или содержащиеся в них в меньшем количестве. Состав такого лечебного питания позволяет воздействовать на процессы метаболизма детского организма, решать проблемы с пищеварением, усиливать защитные функции и нормализовать работу всех органов. При этом такое питание полностью обеспечивает кроху всеми необходимыми веществами.</a:t>
            </a:r>
          </a:p>
          <a:p>
            <a:endParaRPr lang="ru-RU" dirty="0"/>
          </a:p>
          <a:p>
            <a:r>
              <a:rPr lang="ru-RU" dirty="0"/>
              <a:t>Правильно подобранное питание для детей первого года жизни часто определяет течение и исход заболевания, а в некоторых случаях именно диета выступает в роли единственного лечения.</a:t>
            </a:r>
          </a:p>
          <a:p>
            <a:endParaRPr lang="ru-RU" dirty="0"/>
          </a:p>
          <a:p>
            <a:r>
              <a:rPr lang="ru-RU" dirty="0"/>
              <a:t>Подбор смеси с определенным составом проводят в соответствии с особенностями заболевания и нарушениями обменных процессов. Также лечебные смеси могут назначаться маловесным детям, недоношенным малышам и тем, у кого возникает пищевая аллергия.</a:t>
            </a:r>
          </a:p>
        </p:txBody>
      </p:sp>
    </p:spTree>
    <p:extLst>
      <p:ext uri="{BB962C8B-B14F-4D97-AF65-F5344CB8AC3E}">
        <p14:creationId xmlns:p14="http://schemas.microsoft.com/office/powerpoint/2010/main" val="410876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134" y="235527"/>
            <a:ext cx="6575521" cy="762000"/>
          </a:xfrm>
        </p:spPr>
        <p:txBody>
          <a:bodyPr/>
          <a:lstStyle/>
          <a:p>
            <a:r>
              <a:rPr lang="ru-RU" dirty="0"/>
              <a:t>Виды лечебных смесей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997" y="997527"/>
            <a:ext cx="6513176" cy="5860473"/>
          </a:xfrm>
        </p:spPr>
        <p:txBody>
          <a:bodyPr>
            <a:normAutofit/>
          </a:bodyPr>
          <a:lstStyle/>
          <a:p>
            <a:r>
              <a:rPr lang="ru-RU" dirty="0"/>
              <a:t>Смеси с лечебным воздействием, так же как и обычные, бывают простыми и адаптированными. Простые получают на основе коровьего молока, а состав адаптированного детского питания максимально приближен к молоку матери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Главным фактором, определяющим разделение лечебных смесей на группы, является их состав. Различают следующие типы смесей с лечебным эффектом:</a:t>
            </a:r>
          </a:p>
          <a:p>
            <a:r>
              <a:rPr lang="ru-RU" dirty="0" smtClean="0"/>
              <a:t>Смеси</a:t>
            </a:r>
            <a:r>
              <a:rPr lang="ru-RU" dirty="0"/>
              <a:t>, в основе которых лежит молоко</a:t>
            </a:r>
            <a:r>
              <a:rPr lang="ru-RU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ru-RU" dirty="0"/>
              <a:t>Кисломолочные;</a:t>
            </a:r>
          </a:p>
          <a:p>
            <a:pPr>
              <a:buFont typeface="+mj-lt"/>
              <a:buAutoNum type="arabicPeriod"/>
            </a:pPr>
            <a:r>
              <a:rPr lang="ru-RU" dirty="0" err="1"/>
              <a:t>Безлактозные</a:t>
            </a:r>
            <a:r>
              <a:rPr lang="ru-RU" dirty="0"/>
              <a:t> и </a:t>
            </a:r>
            <a:r>
              <a:rPr lang="ru-RU" dirty="0" err="1"/>
              <a:t>низколактозные</a:t>
            </a:r>
            <a:r>
              <a:rPr lang="ru-RU" dirty="0"/>
              <a:t> смеси;</a:t>
            </a:r>
          </a:p>
          <a:p>
            <a:pPr>
              <a:buFont typeface="+mj-lt"/>
              <a:buAutoNum type="arabicPeriod"/>
            </a:pPr>
            <a:r>
              <a:rPr lang="ru-RU" dirty="0"/>
              <a:t>Смеси для маловесных и недоношенных малышей;</a:t>
            </a:r>
          </a:p>
          <a:p>
            <a:pPr>
              <a:buFont typeface="+mj-lt"/>
              <a:buAutoNum type="arabicPeriod"/>
            </a:pPr>
            <a:r>
              <a:rPr lang="ru-RU" dirty="0"/>
              <a:t>На основе молока коз;</a:t>
            </a:r>
          </a:p>
          <a:p>
            <a:pPr>
              <a:buFont typeface="+mj-lt"/>
              <a:buAutoNum type="arabicPeriod"/>
            </a:pPr>
            <a:r>
              <a:rPr lang="ru-RU" dirty="0"/>
              <a:t>Смеси для решения проблем работы желудочно-кишечного тракта.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316" y="4073236"/>
            <a:ext cx="4897579" cy="214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9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Смеси с основой в виде </a:t>
            </a:r>
            <a:r>
              <a:rPr lang="ru-RU" dirty="0" err="1"/>
              <a:t>гидролизатов</a:t>
            </a:r>
            <a:r>
              <a:rPr lang="ru-RU" dirty="0"/>
              <a:t> белка</a:t>
            </a:r>
            <a:r>
              <a:rPr lang="ru-RU" dirty="0" smtClean="0"/>
              <a:t>.</a:t>
            </a:r>
            <a:endParaRPr lang="ru-RU" dirty="0"/>
          </a:p>
          <a:p>
            <a:pPr>
              <a:buFont typeface="+mj-lt"/>
              <a:buAutoNum type="arabicPeriod"/>
            </a:pPr>
            <a:r>
              <a:rPr lang="ru-RU" dirty="0"/>
              <a:t>С низкой (частичной) степенью гидролиза белка;</a:t>
            </a:r>
          </a:p>
          <a:p>
            <a:pPr>
              <a:buFont typeface="+mj-lt"/>
              <a:buAutoNum type="arabicPeriod"/>
            </a:pPr>
            <a:r>
              <a:rPr lang="ru-RU" dirty="0"/>
              <a:t>С высокой (полной) степенью гидролиза белка</a:t>
            </a:r>
            <a:r>
              <a:rPr lang="ru-RU" dirty="0" smtClean="0"/>
              <a:t>.</a:t>
            </a:r>
          </a:p>
          <a:p>
            <a:pPr>
              <a:buFont typeface="+mj-lt"/>
              <a:buAutoNum type="arabicPeriod"/>
            </a:pPr>
            <a:endParaRPr lang="ru-RU" dirty="0"/>
          </a:p>
          <a:p>
            <a:r>
              <a:rPr lang="ru-RU" dirty="0"/>
              <a:t>Смеси на основе белка сои.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5" t="-882"/>
          <a:stretch/>
        </p:blipFill>
        <p:spPr>
          <a:xfrm>
            <a:off x="2254827" y="4264743"/>
            <a:ext cx="5642264" cy="225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5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Кисломолочные смеси.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Бывают </a:t>
            </a:r>
            <a:r>
              <a:rPr lang="ru-RU" dirty="0"/>
              <a:t>простые («</a:t>
            </a:r>
            <a:r>
              <a:rPr lang="ru-RU" dirty="0" err="1"/>
              <a:t>Биолакт</a:t>
            </a:r>
            <a:r>
              <a:rPr lang="ru-RU" dirty="0"/>
              <a:t>» или «Тема. Кисломолочный напиток») и адаптированные («НАН кисломолочный», «</a:t>
            </a:r>
            <a:r>
              <a:rPr lang="ru-RU" dirty="0" err="1"/>
              <a:t>Агуша</a:t>
            </a:r>
            <a:r>
              <a:rPr lang="ru-RU" dirty="0"/>
              <a:t>»). Ингредиенты таких смесей благотворно влияют на микрофлору кишечника, стимулируют выработку полезных бактерий и борются с </a:t>
            </a:r>
            <a:r>
              <a:rPr lang="ru-RU" dirty="0" err="1"/>
              <a:t>патогоенными</a:t>
            </a:r>
            <a:r>
              <a:rPr lang="ru-RU" dirty="0"/>
              <a:t> микроорганизмами. В целом повышают иммунитет и защитные силы детского организма.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49" y="4073236"/>
            <a:ext cx="2037632" cy="27847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637" y="3843047"/>
            <a:ext cx="3014953" cy="301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4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97873"/>
            <a:ext cx="8596668" cy="1320800"/>
          </a:xfrm>
        </p:spPr>
        <p:txBody>
          <a:bodyPr/>
          <a:lstStyle/>
          <a:p>
            <a:r>
              <a:rPr lang="ru-RU" dirty="0" err="1"/>
              <a:t>Безлактозные</a:t>
            </a:r>
            <a:r>
              <a:rPr lang="ru-RU" dirty="0"/>
              <a:t> и </a:t>
            </a:r>
            <a:r>
              <a:rPr lang="ru-RU" dirty="0" err="1"/>
              <a:t>низколактозные</a:t>
            </a:r>
            <a:r>
              <a:rPr lang="ru-RU" dirty="0"/>
              <a:t> смеси.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18673"/>
            <a:ext cx="8596668" cy="3880773"/>
          </a:xfrm>
        </p:spPr>
        <p:txBody>
          <a:bodyPr/>
          <a:lstStyle/>
          <a:p>
            <a:r>
              <a:rPr lang="ru-RU" dirty="0" smtClean="0"/>
              <a:t>Применяются </a:t>
            </a:r>
            <a:r>
              <a:rPr lang="ru-RU" dirty="0"/>
              <a:t>для вскармливания малышей с </a:t>
            </a:r>
            <a:r>
              <a:rPr lang="ru-RU" dirty="0" err="1"/>
              <a:t>лактазной</a:t>
            </a:r>
            <a:r>
              <a:rPr lang="ru-RU" dirty="0"/>
              <a:t> недостаточностью. В них содержание лактозы (молочного сахара) приближено к нулю, а в качестве жирового компонента выступают растительные масла. При вторичной (приобретенной) </a:t>
            </a:r>
            <a:r>
              <a:rPr lang="ru-RU" dirty="0" err="1"/>
              <a:t>лактазной</a:t>
            </a:r>
            <a:r>
              <a:rPr lang="ru-RU" dirty="0"/>
              <a:t> недостаточности назначают </a:t>
            </a:r>
            <a:r>
              <a:rPr lang="ru-RU" dirty="0" err="1"/>
              <a:t>низколактозные</a:t>
            </a:r>
            <a:r>
              <a:rPr lang="ru-RU" dirty="0"/>
              <a:t> смеси (например, «</a:t>
            </a:r>
            <a:r>
              <a:rPr lang="ru-RU" dirty="0" err="1"/>
              <a:t>Нутрилон</a:t>
            </a:r>
            <a:r>
              <a:rPr lang="ru-RU" dirty="0"/>
              <a:t> </a:t>
            </a:r>
            <a:r>
              <a:rPr lang="ru-RU" dirty="0" err="1"/>
              <a:t>низколактозный</a:t>
            </a:r>
            <a:r>
              <a:rPr lang="ru-RU" dirty="0"/>
              <a:t>», «</a:t>
            </a:r>
            <a:r>
              <a:rPr lang="ru-RU" dirty="0" err="1"/>
              <a:t>Хумана</a:t>
            </a:r>
            <a:r>
              <a:rPr lang="ru-RU" dirty="0"/>
              <a:t> ЛП») до устранения причины этого заболевания, а врожденная </a:t>
            </a:r>
            <a:r>
              <a:rPr lang="ru-RU" dirty="0" err="1"/>
              <a:t>лактазная</a:t>
            </a:r>
            <a:r>
              <a:rPr lang="ru-RU" dirty="0"/>
              <a:t> недостаточность требует постоянного применения </a:t>
            </a:r>
            <a:r>
              <a:rPr lang="ru-RU" dirty="0" err="1"/>
              <a:t>безлактозных</a:t>
            </a:r>
            <a:r>
              <a:rPr lang="ru-RU" dirty="0"/>
              <a:t> смесей («</a:t>
            </a:r>
            <a:r>
              <a:rPr lang="ru-RU" dirty="0" err="1"/>
              <a:t>Бебелак</a:t>
            </a:r>
            <a:r>
              <a:rPr lang="ru-RU" dirty="0"/>
              <a:t>-ФЛ» или «Алл-110» от Нестле), а впоследствии — </a:t>
            </a:r>
            <a:r>
              <a:rPr lang="ru-RU" dirty="0" err="1"/>
              <a:t>безлактозной</a:t>
            </a:r>
            <a:r>
              <a:rPr lang="ru-RU" dirty="0"/>
              <a:t> пожизненной диеты.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4219632"/>
            <a:ext cx="2559627" cy="255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2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Смеси для недоношенных и маловесных малышей.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</a:t>
            </a:r>
            <a:r>
              <a:rPr lang="ru-RU" dirty="0"/>
              <a:t>низкой массе тела (гипотрофии I и II степени), а также недоношенным малышам для набора веса назначают смеси с высоким содержанием белка («</a:t>
            </a:r>
            <a:r>
              <a:rPr lang="ru-RU" dirty="0" err="1"/>
              <a:t>Фрисопре</a:t>
            </a:r>
            <a:r>
              <a:rPr lang="ru-RU" dirty="0"/>
              <a:t>», «Пре-</a:t>
            </a:r>
            <a:r>
              <a:rPr lang="ru-RU" dirty="0" err="1"/>
              <a:t>Нутрилон</a:t>
            </a:r>
            <a:r>
              <a:rPr lang="ru-RU" dirty="0"/>
              <a:t>»).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238500"/>
            <a:ext cx="36195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Смеси на основе молока коз.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Такое </a:t>
            </a:r>
            <a:r>
              <a:rPr lang="ru-RU" dirty="0"/>
              <a:t>лечебное питание для детей назначается при непереносимости коровьего белка или же при </a:t>
            </a:r>
            <a:r>
              <a:rPr lang="ru-RU" dirty="0" err="1"/>
              <a:t>лактазной</a:t>
            </a:r>
            <a:r>
              <a:rPr lang="ru-RU" dirty="0"/>
              <a:t> недостаточности. Примером такого питания могут служить смеси «НЭННИ» и «MD мил Козочка».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602182"/>
            <a:ext cx="3255818" cy="325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6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</TotalTime>
  <Words>1411</Words>
  <Application>Microsoft Office PowerPoint</Application>
  <PresentationFormat>Произвольный</PresentationFormat>
  <Paragraphs>71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Грань</vt:lpstr>
      <vt:lpstr>Клиническое питание</vt:lpstr>
      <vt:lpstr>Что такое лечебные смеси? </vt:lpstr>
      <vt:lpstr>Презентация PowerPoint</vt:lpstr>
      <vt:lpstr>Виды лечебных смесей</vt:lpstr>
      <vt:lpstr>Презентация PowerPoint</vt:lpstr>
      <vt:lpstr>Кисломолочные смеси. </vt:lpstr>
      <vt:lpstr>Безлактозные и низколактозные смеси. </vt:lpstr>
      <vt:lpstr>Смеси для недоношенных и маловесных малышей. </vt:lpstr>
      <vt:lpstr>Смеси на основе молока коз. </vt:lpstr>
      <vt:lpstr>Смеси для решения проблем работы желудочно-кишечного тракта. </vt:lpstr>
      <vt:lpstr>Смеси с основой в виде гидролизатов белка. </vt:lpstr>
      <vt:lpstr>Смеси на основе белка сои. </vt:lpstr>
      <vt:lpstr>Алгоритм выбора смеси для конкретного ребенка</vt:lpstr>
      <vt:lpstr>Навигатор по продуктам клинического питания</vt:lpstr>
      <vt:lpstr>Особенности применения лечебных смесей </vt:lpstr>
      <vt:lpstr>Описание продуктов Клинического питания Nestle Health Science</vt:lpstr>
      <vt:lpstr>Пептамен АФ (Peptamen® AF)</vt:lpstr>
      <vt:lpstr>Презентация PowerPoint</vt:lpstr>
      <vt:lpstr>Ресурс Оптимум (Resource® Optimum)</vt:lpstr>
      <vt:lpstr>Алфаре Аллерджи (Alfare® Allergy)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Клиническое питание</dc:title>
  <dc:creator>каблук Алёша</dc:creator>
  <cp:lastModifiedBy>Lenovo</cp:lastModifiedBy>
  <cp:revision>6</cp:revision>
  <dcterms:created xsi:type="dcterms:W3CDTF">2018-10-07T18:33:58Z</dcterms:created>
  <dcterms:modified xsi:type="dcterms:W3CDTF">2019-06-06T19:13:43Z</dcterms:modified>
</cp:coreProperties>
</file>