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7" r:id="rId2"/>
    <p:sldId id="278" r:id="rId3"/>
    <p:sldId id="279" r:id="rId4"/>
    <p:sldId id="280" r:id="rId5"/>
    <p:sldId id="268" r:id="rId6"/>
    <p:sldId id="281" r:id="rId7"/>
    <p:sldId id="272" r:id="rId8"/>
    <p:sldId id="271" r:id="rId9"/>
    <p:sldId id="257" r:id="rId10"/>
    <p:sldId id="258" r:id="rId11"/>
    <p:sldId id="259" r:id="rId12"/>
    <p:sldId id="260" r:id="rId13"/>
    <p:sldId id="261" r:id="rId14"/>
    <p:sldId id="270" r:id="rId15"/>
    <p:sldId id="262" r:id="rId16"/>
    <p:sldId id="263" r:id="rId17"/>
    <p:sldId id="264" r:id="rId18"/>
    <p:sldId id="265" r:id="rId19"/>
    <p:sldId id="266" r:id="rId20"/>
    <p:sldId id="267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38" autoAdjust="0"/>
  </p:normalViewPr>
  <p:slideViewPr>
    <p:cSldViewPr>
      <p:cViewPr varScale="1">
        <p:scale>
          <a:sx n="59" d="100"/>
          <a:sy n="5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4AFA7-903E-49B0-9426-ABD1B408800D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B8CAE-6EFE-425A-99CA-5CD201A81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B8CAE-6EFE-425A-99CA-5CD201A818A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B8CAE-6EFE-425A-99CA-5CD201A818A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B8CAE-6EFE-425A-99CA-5CD201A818A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B8CAE-6EFE-425A-99CA-5CD201A818A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B8CAE-6EFE-425A-99CA-5CD201A818A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B8CAE-6EFE-425A-99CA-5CD201A818A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B8CAE-6EFE-425A-99CA-5CD201A818A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B8CAE-6EFE-425A-99CA-5CD201A818A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B8CAE-6EFE-425A-99CA-5CD201A818A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КОНЦЕПЦИИ(ТЕОРИИ) </a:t>
            </a:r>
            <a:r>
              <a:rPr lang="ru-RU" dirty="0" smtClean="0"/>
              <a:t>РАЗВИТИЯ НЕВРОЗОВ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112568"/>
          </a:xfrm>
        </p:spPr>
        <p:txBody>
          <a:bodyPr/>
          <a:lstStyle/>
          <a:p>
            <a:r>
              <a:rPr lang="ru-RU" dirty="0" smtClean="0"/>
              <a:t>ПСИХОДИНАМИЧЕСКАЯ </a:t>
            </a:r>
          </a:p>
          <a:p>
            <a:r>
              <a:rPr lang="ru-RU" dirty="0" smtClean="0"/>
              <a:t>БИХЕВИОРАЛЬНАЯ </a:t>
            </a:r>
          </a:p>
          <a:p>
            <a:r>
              <a:rPr lang="ru-RU" dirty="0" smtClean="0"/>
              <a:t>ГУМАНИСТИЧЕСКАЯ</a:t>
            </a:r>
            <a:endParaRPr lang="en-US" dirty="0" smtClean="0"/>
          </a:p>
          <a:p>
            <a:r>
              <a:rPr lang="ru-RU" dirty="0" smtClean="0"/>
              <a:t>БИОПСИХОСОЦИАЛЬНАЯ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ВНУТРИЛИЧНОСТНЫХ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3 типа </a:t>
            </a:r>
            <a:r>
              <a:rPr lang="ru-RU" sz="3600" b="1" dirty="0" err="1" smtClean="0"/>
              <a:t>внутриличностных</a:t>
            </a:r>
            <a:r>
              <a:rPr lang="ru-RU" sz="3600" b="1" dirty="0" smtClean="0"/>
              <a:t> психологических конфликтов</a:t>
            </a:r>
            <a:r>
              <a:rPr lang="ru-RU" sz="3600" dirty="0" smtClean="0"/>
              <a:t>, соответствующих трём основным формам неврозов, выделяемых в российской психиатрии: </a:t>
            </a:r>
            <a:r>
              <a:rPr lang="ru-RU" sz="3600" b="1" dirty="0" smtClean="0"/>
              <a:t>истерический</a:t>
            </a:r>
            <a:r>
              <a:rPr lang="ru-RU" sz="3600" dirty="0" smtClean="0"/>
              <a:t> – при истерическом неврозе; </a:t>
            </a:r>
            <a:r>
              <a:rPr lang="ru-RU" sz="3600" b="1" dirty="0" smtClean="0"/>
              <a:t>психастенический</a:t>
            </a:r>
            <a:r>
              <a:rPr lang="ru-RU" sz="3600" dirty="0" smtClean="0"/>
              <a:t> - при </a:t>
            </a:r>
            <a:r>
              <a:rPr lang="ru-RU" sz="3600" dirty="0" err="1" smtClean="0"/>
              <a:t>обсессивно-фобическом</a:t>
            </a:r>
            <a:r>
              <a:rPr lang="ru-RU" sz="3600" dirty="0" smtClean="0"/>
              <a:t> неврозе; </a:t>
            </a:r>
            <a:r>
              <a:rPr lang="ru-RU" sz="3600" b="1" dirty="0" smtClean="0"/>
              <a:t>неврастенический </a:t>
            </a:r>
            <a:r>
              <a:rPr lang="ru-RU" sz="3600" dirty="0" smtClean="0"/>
              <a:t>– при неврастении.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ИСТЕРИЧЕСКИЙ КОНФЛИКТ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Характерен для </a:t>
            </a:r>
            <a:r>
              <a:rPr lang="ru-RU" sz="4000" b="1" dirty="0" smtClean="0"/>
              <a:t>истерического невроза;</a:t>
            </a:r>
          </a:p>
          <a:p>
            <a:r>
              <a:rPr lang="ru-RU" sz="4000" dirty="0" smtClean="0"/>
              <a:t>определяется, прежде всего, </a:t>
            </a:r>
            <a:r>
              <a:rPr lang="ru-RU" sz="4000" b="1" dirty="0" smtClean="0"/>
              <a:t>чрезмерно завышенными претензиями </a:t>
            </a:r>
            <a:r>
              <a:rPr lang="ru-RU" sz="4000" dirty="0" smtClean="0"/>
              <a:t>личности, всегда сочетающимися </a:t>
            </a:r>
            <a:r>
              <a:rPr lang="ru-RU" sz="4000" b="1" dirty="0" smtClean="0"/>
              <a:t>с недооценкой или полным игнорированием объективных реальных условий </a:t>
            </a:r>
            <a:r>
              <a:rPr lang="ru-RU" sz="4000" dirty="0" smtClean="0"/>
              <a:t>или требований окружающих.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НЕВРАСТЕНИЧЕСКИЙ КОНФЛИКТ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Характерен для </a:t>
            </a:r>
            <a:r>
              <a:rPr lang="ru-RU" b="1" dirty="0" smtClean="0"/>
              <a:t>неврастении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формируется чаще всего в условиях, когда постоянно стимулируется </a:t>
            </a:r>
            <a:r>
              <a:rPr lang="ru-RU" b="1" dirty="0" smtClean="0"/>
              <a:t>чрезмерное стремление к личному успеху без реального учёта сил и возможностей</a:t>
            </a:r>
            <a:r>
              <a:rPr lang="ru-RU" dirty="0" smtClean="0"/>
              <a:t>, чему способствуют высокие требования, предъявляемые возрастающим темпом и напряжением современной жизни.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ПСИХАСТЕНИЧЕСКИЙ КОНФЛИКТ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Характерен для </a:t>
            </a:r>
            <a:r>
              <a:rPr lang="ru-RU" b="1" dirty="0" err="1" smtClean="0"/>
              <a:t>обсессивно-фобического</a:t>
            </a:r>
            <a:r>
              <a:rPr lang="ru-RU" b="1" dirty="0" smtClean="0"/>
              <a:t> невроза;</a:t>
            </a:r>
          </a:p>
          <a:p>
            <a:r>
              <a:rPr lang="ru-RU" dirty="0" smtClean="0"/>
              <a:t>Содержание - противоречивые внутренние тенденции  и потребности, </a:t>
            </a:r>
            <a:r>
              <a:rPr lang="ru-RU" b="1" dirty="0" smtClean="0"/>
              <a:t>борьба между желанием и долгом,</a:t>
            </a:r>
            <a:r>
              <a:rPr lang="ru-RU" dirty="0" smtClean="0"/>
              <a:t> между моральными принципами и личностными привязанностями. Непосредственной причиной появления навязчивых страхов (</a:t>
            </a:r>
            <a:r>
              <a:rPr lang="ru-RU" dirty="0" err="1" smtClean="0"/>
              <a:t>обсессий</a:t>
            </a:r>
            <a:r>
              <a:rPr lang="ru-RU" dirty="0" smtClean="0"/>
              <a:t> и фобий) является предвосхищение психотравмирующей ситуации.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КЛИНИКА НЕВРОЗОВ</a:t>
            </a:r>
            <a:br>
              <a:rPr lang="ru-RU" dirty="0" smtClean="0"/>
            </a:br>
            <a:r>
              <a:rPr lang="ru-RU" dirty="0" smtClean="0"/>
              <a:t>синдромы, присущие всем формам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ПСИХОВЕГЕТАТИВНЫЙ СИНДРОМ</a:t>
            </a:r>
          </a:p>
          <a:p>
            <a:r>
              <a:rPr lang="ru-RU" sz="4800" dirty="0" smtClean="0"/>
              <a:t>АФФЕКТИВНЫЙ СИНДРОМ С ПРЕИМУЩЕСТВЕННЫМ ПРЕОБЛАДАНИЕМ ТРЕВОГИ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КЛИНИКА ИСТЕРИЧЕСКОГО НЕВРОЗА</a:t>
            </a:r>
            <a:br>
              <a:rPr lang="ru-RU" dirty="0" smtClean="0"/>
            </a:br>
            <a:r>
              <a:rPr lang="ru-RU" dirty="0" smtClean="0"/>
              <a:t>(НОЗОСПЕЦИФИЧНЫЕ СИНДРОМЫ)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ru-RU" u="sng" dirty="0" smtClean="0"/>
              <a:t>Конверсионные расстройства:</a:t>
            </a:r>
          </a:p>
          <a:p>
            <a:pPr>
              <a:buNone/>
            </a:pPr>
            <a:r>
              <a:rPr lang="ru-RU" dirty="0" smtClean="0"/>
              <a:t>Истерические «параличи» и «парезы»;</a:t>
            </a:r>
          </a:p>
          <a:p>
            <a:pPr>
              <a:buNone/>
            </a:pPr>
            <a:r>
              <a:rPr lang="ru-RU" dirty="0" smtClean="0"/>
              <a:t>Истерический припадок;</a:t>
            </a:r>
          </a:p>
          <a:p>
            <a:pPr>
              <a:buNone/>
            </a:pPr>
            <a:r>
              <a:rPr lang="ru-RU" dirty="0" smtClean="0"/>
              <a:t>Истерическая астазия-абазия;</a:t>
            </a:r>
          </a:p>
          <a:p>
            <a:pPr>
              <a:buNone/>
            </a:pPr>
            <a:r>
              <a:rPr lang="ru-RU" dirty="0" smtClean="0"/>
              <a:t>Истерический блефароспазм;</a:t>
            </a:r>
          </a:p>
          <a:p>
            <a:pPr>
              <a:buNone/>
            </a:pPr>
            <a:r>
              <a:rPr lang="ru-RU" dirty="0" smtClean="0"/>
              <a:t>Истерическая глухота и немота;</a:t>
            </a:r>
          </a:p>
          <a:p>
            <a:pPr>
              <a:buNone/>
            </a:pPr>
            <a:r>
              <a:rPr lang="ru-RU" dirty="0" smtClean="0"/>
              <a:t>Истерическая анестезия (напр.онемение конечностей по типу «чулок» и «перчаток»)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КЛИНИКА ИСТЕРИЧЕСКОГО НЕВРОЗА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СОМАТОФОРМНЫЕ РАССТРОЙСТВА – преобладание в клинической картине </a:t>
            </a:r>
            <a:r>
              <a:rPr lang="ru-RU" dirty="0" err="1" smtClean="0"/>
              <a:t>соматизированных</a:t>
            </a:r>
            <a:r>
              <a:rPr lang="ru-RU" dirty="0" smtClean="0"/>
              <a:t> симптомов – вегетативно-сосудистой </a:t>
            </a:r>
            <a:r>
              <a:rPr lang="ru-RU" dirty="0" err="1" smtClean="0"/>
              <a:t>дистонии</a:t>
            </a:r>
            <a:r>
              <a:rPr lang="ru-RU" dirty="0" smtClean="0"/>
              <a:t> по </a:t>
            </a:r>
            <a:r>
              <a:rPr lang="ru-RU" dirty="0" err="1" smtClean="0"/>
              <a:t>Вейну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случае затяжного течения - ипохондрический синдром</a:t>
            </a:r>
          </a:p>
          <a:p>
            <a:r>
              <a:rPr lang="ru-RU" dirty="0" smtClean="0"/>
              <a:t>депрессивный синдром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НЕВРАСТЕНИИ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Неврастенический синдром – выраженная истощаемость в ситуации психогении;</a:t>
            </a:r>
          </a:p>
          <a:p>
            <a:r>
              <a:rPr lang="ru-RU" dirty="0" smtClean="0"/>
              <a:t>Тупая стягивающая боль вокруг головы – «каска неврастеника»;</a:t>
            </a:r>
          </a:p>
          <a:p>
            <a:r>
              <a:rPr lang="ru-RU" dirty="0" smtClean="0"/>
              <a:t>Симптомы раздражительной слабости;</a:t>
            </a:r>
          </a:p>
          <a:p>
            <a:r>
              <a:rPr lang="ru-RU" dirty="0" smtClean="0"/>
              <a:t>Вегетативный синдром;</a:t>
            </a:r>
          </a:p>
          <a:p>
            <a:r>
              <a:rPr lang="ru-RU" dirty="0" smtClean="0"/>
              <a:t>В случае затяжного течения - ипохондрический синдром</a:t>
            </a:r>
          </a:p>
          <a:p>
            <a:r>
              <a:rPr lang="ru-RU" dirty="0" smtClean="0"/>
              <a:t>депрессивный синдром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КЛИНИКА НЕВРОЗА НАВЯЗЧИВЫХ СОСТОЯНИЙ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Обсессивно-фобический</a:t>
            </a:r>
            <a:r>
              <a:rPr lang="ru-RU" dirty="0" smtClean="0"/>
              <a:t> синдром</a:t>
            </a:r>
          </a:p>
          <a:p>
            <a:r>
              <a:rPr lang="ru-RU" dirty="0" smtClean="0"/>
              <a:t>навязчивые страхи (фобии), представления, воспоминания, сомнениями (мысли) и действия (ритуалы, тики). </a:t>
            </a:r>
          </a:p>
          <a:p>
            <a:r>
              <a:rPr lang="ru-RU" dirty="0" smtClean="0"/>
              <a:t>В случае затяжного течения - ипохондрический синдром</a:t>
            </a:r>
          </a:p>
          <a:p>
            <a:r>
              <a:rPr lang="ru-RU" dirty="0" smtClean="0"/>
              <a:t>депрессивный синдром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НЕВРОЗОВ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r>
              <a:rPr lang="ru-RU" dirty="0" smtClean="0"/>
              <a:t>НЕВРОТИЧЕСКАЯ РЕАКЦИЯ</a:t>
            </a:r>
          </a:p>
          <a:p>
            <a:r>
              <a:rPr lang="ru-RU" dirty="0" smtClean="0"/>
              <a:t>ОСТРЫЙ НЕВРОЗ</a:t>
            </a:r>
          </a:p>
          <a:p>
            <a:r>
              <a:rPr lang="ru-RU" dirty="0" smtClean="0"/>
              <a:t>ЗАТЯЖНОЙ НЕВРОЗ</a:t>
            </a:r>
          </a:p>
          <a:p>
            <a:r>
              <a:rPr lang="ru-RU" dirty="0" smtClean="0"/>
              <a:t>НЕВРОТИЧЕСКОЕ РАЗВИТИЕ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ПСИХОДИНАМИЧЕСКАЯ КОНЦЕПЦИЯ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патогенезе ведущее значение придаётся конфликту </a:t>
            </a:r>
            <a:r>
              <a:rPr lang="ru-RU" dirty="0" smtClean="0"/>
              <a:t>между инстинктивными бессознательными тенденциями </a:t>
            </a:r>
            <a:r>
              <a:rPr lang="ru-RU" dirty="0" smtClean="0"/>
              <a:t>человека и </a:t>
            </a:r>
            <a:r>
              <a:rPr lang="ru-RU" dirty="0" smtClean="0"/>
              <a:t>социальными требованиями </a:t>
            </a:r>
            <a:r>
              <a:rPr lang="ru-RU" dirty="0" smtClean="0"/>
              <a:t>среды. </a:t>
            </a:r>
          </a:p>
          <a:p>
            <a:r>
              <a:rPr lang="ru-RU" dirty="0" smtClean="0"/>
              <a:t>Положил</a:t>
            </a:r>
            <a:r>
              <a:rPr lang="ru-RU" dirty="0" smtClean="0"/>
              <a:t>а</a:t>
            </a:r>
            <a:r>
              <a:rPr lang="ru-RU" dirty="0" smtClean="0"/>
              <a:t> формированию представления о  неврозе как психогенном заболевании.</a:t>
            </a:r>
          </a:p>
          <a:p>
            <a:r>
              <a:rPr lang="ru-RU" dirty="0" smtClean="0"/>
              <a:t>В основе представлений о болезни – психоаналитические теории.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СХЕМА РАЗВИТИЯ НЕВРОЗОВ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ПСИХОГЕНИЯ </a:t>
            </a:r>
            <a:endParaRPr lang="ru-RU" sz="2800" b="1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 rot="5400000">
            <a:off x="6084168" y="2276872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196752"/>
            <a:ext cx="4536504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Недостаточная работа    МПЗ и КОПИНГА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4149080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ИСТЕРИЧЕСКИЙ </a:t>
            </a:r>
          </a:p>
          <a:p>
            <a:pPr algn="ctr"/>
            <a:r>
              <a:rPr lang="ru-RU" b="1" dirty="0" smtClean="0"/>
              <a:t>ТИП</a:t>
            </a:r>
            <a:endParaRPr lang="ru-RU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427984" y="3501008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619672" y="3501008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419872" y="4149080"/>
            <a:ext cx="2376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НЕВРАСТЕНИЧЕСКИЙ ТИП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56176" y="4221088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ПСИХАСТЕНИЧЕСКИЙ</a:t>
            </a:r>
            <a:r>
              <a:rPr lang="ru-RU" dirty="0" smtClean="0"/>
              <a:t> </a:t>
            </a:r>
            <a:r>
              <a:rPr lang="ru-RU" b="1" dirty="0" smtClean="0"/>
              <a:t>ТИП</a:t>
            </a:r>
            <a:endParaRPr lang="ru-RU" b="1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7236296" y="3429000"/>
            <a:ext cx="2880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619672" y="5085184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499992" y="5085184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236296" y="5013176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5733256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ИСТЕРИЧЕСКИЙ НЕВРОЗ</a:t>
            </a:r>
            <a:endParaRPr lang="ru-RU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63888" y="5733256"/>
            <a:ext cx="2304256" cy="770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НЕВРАСТЕНИЯ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300192" y="5733256"/>
            <a:ext cx="2088232" cy="770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ОБСЕССИВНО-ФОБИЧЕСКИЙ НЕВРОЗ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2564904"/>
            <a:ext cx="81369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ВНУТРИЛИЧНОСТНЫЙ ПСИХОЛОГИЧЕСКИЙ КОНФЛИКТ</a:t>
            </a:r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1691680" y="2060848"/>
            <a:ext cx="288032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лево/вправо 31"/>
          <p:cNvSpPr/>
          <p:nvPr/>
        </p:nvSpPr>
        <p:spPr>
          <a:xfrm>
            <a:off x="3275856" y="1484784"/>
            <a:ext cx="856112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36712"/>
            <a:ext cx="504056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Психотерапия</a:t>
            </a:r>
          </a:p>
          <a:p>
            <a:pPr algn="ctr"/>
            <a:r>
              <a:rPr lang="ru-RU" sz="4000" dirty="0" smtClean="0"/>
              <a:t>(</a:t>
            </a:r>
            <a:r>
              <a:rPr lang="ru-RU" sz="4000" dirty="0" err="1" smtClean="0"/>
              <a:t>этиопатогенез</a:t>
            </a:r>
            <a:r>
              <a:rPr lang="ru-RU" sz="4000" dirty="0" smtClean="0"/>
              <a:t>, симптомы, синдромы)</a:t>
            </a:r>
            <a:endParaRPr lang="ru-RU" sz="4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615608" y="2852936"/>
            <a:ext cx="3528392" cy="1800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Психофармакотерапия</a:t>
            </a:r>
            <a:endParaRPr lang="ru-RU" sz="2400" dirty="0" smtClean="0"/>
          </a:p>
          <a:p>
            <a:pPr algn="ctr"/>
            <a:r>
              <a:rPr lang="ru-RU" sz="2400" dirty="0" smtClean="0"/>
              <a:t>(симптомы, синдромы)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411760" y="3140968"/>
            <a:ext cx="936104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581128"/>
            <a:ext cx="381642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неврозы</a:t>
            </a:r>
            <a:endParaRPr lang="ru-RU" sz="6000" dirty="0"/>
          </a:p>
        </p:txBody>
      </p:sp>
      <p:sp>
        <p:nvSpPr>
          <p:cNvPr id="8" name="Стрелка углом вверх 7"/>
          <p:cNvSpPr/>
          <p:nvPr/>
        </p:nvSpPr>
        <p:spPr>
          <a:xfrm rot="16200000" flipH="1">
            <a:off x="5400092" y="3753036"/>
            <a:ext cx="1368152" cy="27363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БИХЕВИОРАЛЬНАЯ КОНЦЕПЦИЯ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неврозы – это выученные, неправильные и неприспособленные формы поведения – «нет невроза, лежащего в основе симптома, а есть только сам симптом</a:t>
            </a:r>
            <a:r>
              <a:rPr lang="ru-RU" dirty="0" smtClean="0"/>
              <a:t>». </a:t>
            </a:r>
            <a:r>
              <a:rPr lang="ru-RU" dirty="0" smtClean="0"/>
              <a:t>Причины и поддерживающие условия симптомов или отклонений поведения следует искать в конкретных обстоятельствах конкретного же </a:t>
            </a:r>
            <a:r>
              <a:rPr lang="ru-RU" dirty="0" smtClean="0"/>
              <a:t>случая.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ГУМАНИСТИЧЕСКАЯ КОНЦЕПЦИЯ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r>
              <a:rPr lang="ru-RU" dirty="0" smtClean="0"/>
              <a:t>определяет </a:t>
            </a:r>
            <a:r>
              <a:rPr lang="ru-RU" dirty="0" smtClean="0"/>
              <a:t>неврозы как «данность», определённый тип существования в окружающем мире в результате нереализованной потребности в обретении смысла жизни, </a:t>
            </a:r>
            <a:r>
              <a:rPr lang="ru-RU" dirty="0" err="1" smtClean="0"/>
              <a:t>самоактуализации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БИОПСИХОСОЦИАЛЬНАЯ МОДЕЛЬ НЕВРОЗОВ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БИОЛОГИЧЕСКАЯ </a:t>
            </a:r>
            <a:r>
              <a:rPr lang="ru-RU" dirty="0" smtClean="0"/>
              <a:t>–  прежде всего, особенности темперамента личности (в том числе наследственно обусловленная - предрасположенная, напр. тревожная личность)</a:t>
            </a:r>
          </a:p>
          <a:p>
            <a:r>
              <a:rPr lang="ru-RU" b="1" dirty="0" smtClean="0"/>
              <a:t>ПСИХОЛОГИЧЕСКАЯ</a:t>
            </a:r>
            <a:r>
              <a:rPr lang="ru-RU" dirty="0" smtClean="0"/>
              <a:t> – </a:t>
            </a:r>
            <a:r>
              <a:rPr lang="ru-RU" dirty="0" err="1" smtClean="0"/>
              <a:t>внутриличностный</a:t>
            </a:r>
            <a:r>
              <a:rPr lang="ru-RU" dirty="0" smtClean="0"/>
              <a:t> конфликт, особенности характера личности, механизмы психологической защиты, </a:t>
            </a:r>
            <a:r>
              <a:rPr lang="ru-RU" dirty="0" err="1" smtClean="0"/>
              <a:t>копинг-структуры</a:t>
            </a:r>
            <a:endParaRPr lang="ru-RU" dirty="0" smtClean="0"/>
          </a:p>
          <a:p>
            <a:r>
              <a:rPr lang="ru-RU" b="1" dirty="0" smtClean="0"/>
              <a:t>СОЦИАЛЬНАЯ</a:t>
            </a:r>
            <a:r>
              <a:rPr lang="ru-RU" dirty="0" smtClean="0"/>
              <a:t> – психогения, воспитание («социальное </a:t>
            </a:r>
            <a:r>
              <a:rPr lang="ru-RU" dirty="0" err="1" smtClean="0"/>
              <a:t>научение</a:t>
            </a:r>
            <a:r>
              <a:rPr lang="ru-RU" dirty="0" smtClean="0"/>
              <a:t>»).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ОПРЕДЕЛЕНИЕ НЕВРОЗА 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5832648"/>
          </a:xfrm>
        </p:spPr>
        <p:txBody>
          <a:bodyPr>
            <a:noAutofit/>
          </a:bodyPr>
          <a:lstStyle/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Невроз – это </a:t>
            </a:r>
            <a:r>
              <a:rPr lang="ru-RU" sz="3500" b="1" dirty="0" smtClean="0">
                <a:solidFill>
                  <a:schemeClr val="tx1"/>
                </a:solidFill>
              </a:rPr>
              <a:t>психогенное</a:t>
            </a:r>
            <a:r>
              <a:rPr lang="ru-RU" sz="3500" dirty="0" smtClean="0">
                <a:solidFill>
                  <a:schemeClr val="tx1"/>
                </a:solidFill>
              </a:rPr>
              <a:t> (как правило, </a:t>
            </a:r>
            <a:r>
              <a:rPr lang="ru-RU" sz="3500" dirty="0" err="1" smtClean="0">
                <a:solidFill>
                  <a:schemeClr val="tx1"/>
                </a:solidFill>
              </a:rPr>
              <a:t>конфликтогенное</a:t>
            </a:r>
            <a:r>
              <a:rPr lang="ru-RU" sz="3500" dirty="0" smtClean="0">
                <a:solidFill>
                  <a:schemeClr val="tx1"/>
                </a:solidFill>
              </a:rPr>
              <a:t>) психическое заболевание, возникающее в результате нарушения особенно значимых жизненно важных отношений человека, которое проявляется в </a:t>
            </a:r>
            <a:r>
              <a:rPr lang="ru-RU" sz="3500" b="1" dirty="0" smtClean="0">
                <a:solidFill>
                  <a:schemeClr val="tx1"/>
                </a:solidFill>
              </a:rPr>
              <a:t>специфических клинических феноменах </a:t>
            </a:r>
            <a:r>
              <a:rPr lang="ru-RU" sz="3500" dirty="0" smtClean="0">
                <a:solidFill>
                  <a:schemeClr val="tx1"/>
                </a:solidFill>
              </a:rPr>
              <a:t>с вегетативными и аффективными (преимущественно тревожными) синдромами, </a:t>
            </a:r>
            <a:r>
              <a:rPr lang="ru-RU" sz="3500" b="1" dirty="0" smtClean="0">
                <a:solidFill>
                  <a:schemeClr val="tx1"/>
                </a:solidFill>
              </a:rPr>
              <a:t>при отсутствии явлений психоза</a:t>
            </a:r>
            <a:r>
              <a:rPr lang="ru-RU" sz="3500" dirty="0" smtClean="0">
                <a:solidFill>
                  <a:schemeClr val="tx1"/>
                </a:solidFill>
              </a:rPr>
              <a:t>, с ведущими в лечении </a:t>
            </a:r>
            <a:r>
              <a:rPr lang="ru-RU" sz="3500" b="1" dirty="0" smtClean="0">
                <a:solidFill>
                  <a:schemeClr val="tx1"/>
                </a:solidFill>
              </a:rPr>
              <a:t>психологическими методами </a:t>
            </a:r>
            <a:r>
              <a:rPr lang="ru-RU" sz="3500" dirty="0" smtClean="0">
                <a:solidFill>
                  <a:schemeClr val="tx1"/>
                </a:solidFill>
              </a:rPr>
              <a:t>(психотерапия). </a:t>
            </a:r>
            <a:r>
              <a:rPr lang="ru-RU" sz="3500" dirty="0" smtClean="0"/>
              <a:t> 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B78DB-FB60-41B0-B98B-68EE52FADD04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Механизмы психологических защит</a:t>
            </a:r>
            <a:br>
              <a:rPr lang="ru-RU" sz="4000" dirty="0" smtClean="0"/>
            </a:br>
            <a:r>
              <a:rPr lang="ru-RU" sz="4000" dirty="0" smtClean="0"/>
              <a:t>(МПЗ)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953000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Психологические реакции, направленные на снижение личностной тревоги и сохранение психического равновесия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- Носят бессознательный характер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- Направлены на собственную личность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- Пассивны (сохранение психического гомеостаза достигается трансформацией собственного 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68EB3-F74A-4745-862B-DD84CE06C87C}" type="slidenum">
              <a:rPr lang="ru-RU" smtClean="0"/>
              <a:pPr/>
              <a:t>8</a:t>
            </a:fld>
            <a:endParaRPr lang="ru-RU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Механизмы </a:t>
            </a:r>
            <a:r>
              <a:rPr lang="ru-RU" sz="4000" dirty="0" err="1" smtClean="0"/>
              <a:t>совладания</a:t>
            </a:r>
            <a:r>
              <a:rPr lang="ru-RU" sz="4000" dirty="0" smtClean="0"/>
              <a:t> или </a:t>
            </a:r>
            <a:r>
              <a:rPr lang="en-US" sz="4000" dirty="0" smtClean="0"/>
              <a:t>coping</a:t>
            </a:r>
            <a:r>
              <a:rPr lang="ru-RU" sz="4000" dirty="0" smtClean="0"/>
              <a:t>-механизмы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Стратегии действий, предпринимаемые человеком в ситуации психологической угрозы.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- Носят осознанный или </a:t>
            </a:r>
            <a:r>
              <a:rPr lang="ru-RU" dirty="0" err="1" smtClean="0"/>
              <a:t>полуосознанный</a:t>
            </a:r>
            <a:r>
              <a:rPr lang="ru-RU" dirty="0" smtClean="0"/>
              <a:t> характер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- Направлены вовне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- Активны (сохранение психического гомеостаза достигается преодолением травмирующей ситуации)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820472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ВНУТРИЛИЧНОСТНЫЙ ПСИХОЛОГИЧЕСКИЙ  КОНФЛИКТ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5112568"/>
          </a:xfrm>
        </p:spPr>
        <p:txBody>
          <a:bodyPr>
            <a:noAutofit/>
          </a:bodyPr>
          <a:lstStyle/>
          <a:p>
            <a:r>
              <a:rPr lang="ru-RU" sz="4000" dirty="0" smtClean="0"/>
              <a:t>Выраженное субъективное негативное переживание личности, вызванное затянувшейся противоречивой борьбой структур её внутреннего мира во взаимодействии со значимой социальной средой, которая задерживает окончательное принятие решения.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4831</TotalTime>
  <Words>687</Words>
  <Application>Microsoft Office PowerPoint</Application>
  <PresentationFormat>Экран (4:3)</PresentationFormat>
  <Paragraphs>103</Paragraphs>
  <Slides>21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КОНЦЕПЦИИ(ТЕОРИИ) РАЗВИТИЯ НЕВРОЗОВ</vt:lpstr>
      <vt:lpstr>ПСИХОДИНАМИЧЕСКАЯ КОНЦЕПЦИЯ</vt:lpstr>
      <vt:lpstr>БИХЕВИОРАЛЬНАЯ КОНЦЕПЦИЯ</vt:lpstr>
      <vt:lpstr>ГУМАНИСТИЧЕСКАЯ КОНЦЕПЦИЯ</vt:lpstr>
      <vt:lpstr>БИОПСИХОСОЦИАЛЬНАЯ МОДЕЛЬ НЕВРОЗОВ</vt:lpstr>
      <vt:lpstr>ОПРЕДЕЛЕНИЕ НЕВРОЗА  </vt:lpstr>
      <vt:lpstr>Механизмы психологических защит (МПЗ)</vt:lpstr>
      <vt:lpstr>Механизмы совладания или coping-механизмы</vt:lpstr>
      <vt:lpstr>ВНУТРИЛИЧНОСТНЫЙ ПСИХОЛОГИЧЕСКИЙ  КОНФЛИКТ </vt:lpstr>
      <vt:lpstr>ТИПЫ ВНУТРИЛИЧНОСТНЫХ КОНФЛИКТОВ</vt:lpstr>
      <vt:lpstr>ИСТЕРИЧЕСКИЙ КОНФЛИКТ</vt:lpstr>
      <vt:lpstr>НЕВРАСТЕНИЧЕСКИЙ КОНФЛИКТ</vt:lpstr>
      <vt:lpstr>ПСИХАСТЕНИЧЕСКИЙ КОНФЛИКТ</vt:lpstr>
      <vt:lpstr>КЛИНИКА НЕВРОЗОВ синдромы, присущие всем формам</vt:lpstr>
      <vt:lpstr>КЛИНИКА ИСТЕРИЧЕСКОГО НЕВРОЗА (НОЗОСПЕЦИФИЧНЫЕ СИНДРОМЫ)</vt:lpstr>
      <vt:lpstr>КЛИНИКА ИСТЕРИЧЕСКОГО НЕВРОЗА</vt:lpstr>
      <vt:lpstr>КЛИНИКА НЕВРАСТЕНИИ</vt:lpstr>
      <vt:lpstr>КЛИНИКА НЕВРОЗА НАВЯЗЧИВЫХ СОСТОЯНИЙ</vt:lpstr>
      <vt:lpstr>ДИНАМИКА НЕВРОЗОВ</vt:lpstr>
      <vt:lpstr>СХЕМА РАЗВИТИЯ НЕВРОЗОВ</vt:lpstr>
      <vt:lpstr>ЛЕЧЕНИЕ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(Б.Д.Карвасарский, 1990)</dc:title>
  <dc:creator>ева</dc:creator>
  <cp:lastModifiedBy>евгений</cp:lastModifiedBy>
  <cp:revision>69</cp:revision>
  <dcterms:created xsi:type="dcterms:W3CDTF">2014-08-30T13:55:18Z</dcterms:created>
  <dcterms:modified xsi:type="dcterms:W3CDTF">2015-02-08T11:31:27Z</dcterms:modified>
</cp:coreProperties>
</file>