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2" r:id="rId6"/>
    <p:sldId id="261" r:id="rId7"/>
    <p:sldId id="263" r:id="rId8"/>
    <p:sldId id="264" r:id="rId9"/>
    <p:sldId id="266" r:id="rId10"/>
    <p:sldId id="265" r:id="rId11"/>
    <p:sldId id="267" r:id="rId12"/>
    <p:sldId id="269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81" r:id="rId21"/>
    <p:sldId id="282" r:id="rId22"/>
    <p:sldId id="276" r:id="rId23"/>
    <p:sldId id="277" r:id="rId24"/>
    <p:sldId id="278" r:id="rId25"/>
    <p:sldId id="279" r:id="rId26"/>
    <p:sldId id="280" r:id="rId27"/>
    <p:sldId id="283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7.png"/><Relationship Id="rId4" Type="http://schemas.openxmlformats.org/officeDocument/2006/relationships/image" Target="../media/image16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9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2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4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5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28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2%D0%B0%D1%80%D0%B1%D1%83%D1%80%D0%B3,_%D0%9E%D1%82%D1%82%D0%BE_%D0%93%D0%B5%D0%BD%D1%80%D0%B8%D1%85" TargetMode="External"/><Relationship Id="rId2" Type="http://schemas.openxmlformats.org/officeDocument/2006/relationships/hyperlink" Target="http://ru.wikipedia.org/wiki/1934_%D0%B3%D0%BE%D0%B4" TargetMode="Externa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1929_%D0%B3%D0%BE%D0%B4" TargetMode="External"/><Relationship Id="rId2" Type="http://schemas.openxmlformats.org/officeDocument/2006/relationships/hyperlink" Target="http://ru.wikipedia.org/wiki/%D0%90%D0%BD%D0%B3%D0%BB%D0%B8%D0%B9%D1%81%D0%BA%D0%B8%D0%B9_%D1%8F%D0%B7%D1%8B%D0%BA" TargetMode="Externa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37.png"/><Relationship Id="rId5" Type="http://schemas.openxmlformats.org/officeDocument/2006/relationships/hyperlink" Target="http://ru.wikipedia.org/wiki/%D0%A4%D1%80%D0%B8%D1%86_%D0%9B%D0%B8%D0%BF%D0%BC%D0%B0%D0%BD" TargetMode="External"/><Relationship Id="rId4" Type="http://schemas.openxmlformats.org/officeDocument/2006/relationships/hyperlink" Target="http://ru.wikipedia.org/wiki/1941_%D0%B3%D0%BE%D0%B4" TargetMode="Externa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3.png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42938" y="2071688"/>
            <a:ext cx="7772400" cy="147002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88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НУКЛЕИНОВЫЕ КИСЛОТЫ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81F5AC-FE6D-4220-9B74-E9DD67C71C34}" type="slidenum">
              <a:rPr lang="ru-RU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197" name="Rectangle 13"/>
          <p:cNvSpPr>
            <a:spLocks noChangeArrowheads="1"/>
          </p:cNvSpPr>
          <p:nvPr/>
        </p:nvSpPr>
        <p:spPr bwMode="auto">
          <a:xfrm>
            <a:off x="0" y="2276475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graphicFrame>
        <p:nvGraphicFramePr>
          <p:cNvPr id="8194" name="Object 12"/>
          <p:cNvGraphicFramePr>
            <a:graphicFrameLocks noChangeAspect="1"/>
          </p:cNvGraphicFramePr>
          <p:nvPr/>
        </p:nvGraphicFramePr>
        <p:xfrm>
          <a:off x="0" y="1428750"/>
          <a:ext cx="4356100" cy="322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4" name="Document" r:id="rId3" imgW="3952875" imgH="2933700" progId="">
                  <p:embed/>
                </p:oleObj>
              </mc:Choice>
              <mc:Fallback>
                <p:oleObj name="Document" r:id="rId3" imgW="3952875" imgH="2933700" progId="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428750"/>
                        <a:ext cx="4356100" cy="3224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8" name="Rectangle 15"/>
          <p:cNvSpPr>
            <a:spLocks noChangeArrowheads="1"/>
          </p:cNvSpPr>
          <p:nvPr/>
        </p:nvSpPr>
        <p:spPr bwMode="auto">
          <a:xfrm>
            <a:off x="0" y="2281238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graphicFrame>
        <p:nvGraphicFramePr>
          <p:cNvPr id="819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8531791"/>
              </p:ext>
            </p:extLst>
          </p:nvPr>
        </p:nvGraphicFramePr>
        <p:xfrm>
          <a:off x="4499992" y="1285875"/>
          <a:ext cx="4644008" cy="315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5" name="Document" r:id="rId5" imgW="4448175" imgH="2981325" progId="">
                  <p:embed/>
                </p:oleObj>
              </mc:Choice>
              <mc:Fallback>
                <p:oleObj name="Document" r:id="rId5" imgW="4448175" imgH="2981325" progId="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9992" y="1285875"/>
                        <a:ext cx="4644008" cy="31575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357188" y="428625"/>
            <a:ext cx="8353425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НУКЛЕОЗИДЫ, ВХОДЯЩИЕ В СОСТАВ ДНК (ДЕЗОКСИРИБОНУКЛЕОЗИДЫ) 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2276475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0" y="2281238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0" y="2347913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49" name="Rectangle 10"/>
          <p:cNvSpPr>
            <a:spLocks noChangeArrowheads="1"/>
          </p:cNvSpPr>
          <p:nvPr/>
        </p:nvSpPr>
        <p:spPr bwMode="auto">
          <a:xfrm>
            <a:off x="0" y="2424113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50" name="Rectangle 13"/>
          <p:cNvSpPr>
            <a:spLocks noChangeArrowheads="1"/>
          </p:cNvSpPr>
          <p:nvPr/>
        </p:nvSpPr>
        <p:spPr bwMode="auto">
          <a:xfrm>
            <a:off x="0" y="2209800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51" name="Rectangle 15"/>
          <p:cNvSpPr>
            <a:spLocks noChangeArrowheads="1"/>
          </p:cNvSpPr>
          <p:nvPr/>
        </p:nvSpPr>
        <p:spPr bwMode="auto">
          <a:xfrm>
            <a:off x="0" y="2247900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43" name="Object 14"/>
          <p:cNvGraphicFramePr>
            <a:graphicFrameLocks noChangeAspect="1"/>
          </p:cNvGraphicFramePr>
          <p:nvPr/>
        </p:nvGraphicFramePr>
        <p:xfrm>
          <a:off x="4572000" y="2205038"/>
          <a:ext cx="4464050" cy="3265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7" name="Document" r:id="rId3" imgW="3857625" imgH="2828925" progId="">
                  <p:embed/>
                </p:oleObj>
              </mc:Choice>
              <mc:Fallback>
                <p:oleObj name="Document" r:id="rId3" imgW="3857625" imgH="2828925" progId="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205038"/>
                        <a:ext cx="4464050" cy="3265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96" y="2194878"/>
            <a:ext cx="4416544" cy="352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292" name="Rectangle 5"/>
          <p:cNvSpPr>
            <a:spLocks noChangeArrowheads="1"/>
          </p:cNvSpPr>
          <p:nvPr/>
        </p:nvSpPr>
        <p:spPr bwMode="auto">
          <a:xfrm>
            <a:off x="0" y="2276475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12293" name="Rectangle 6"/>
          <p:cNvSpPr>
            <a:spLocks noChangeArrowheads="1"/>
          </p:cNvSpPr>
          <p:nvPr/>
        </p:nvSpPr>
        <p:spPr bwMode="auto">
          <a:xfrm>
            <a:off x="0" y="2281238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12294" name="Rectangle 7"/>
          <p:cNvSpPr>
            <a:spLocks noChangeArrowheads="1"/>
          </p:cNvSpPr>
          <p:nvPr/>
        </p:nvSpPr>
        <p:spPr bwMode="auto">
          <a:xfrm>
            <a:off x="0" y="2347913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295" name="Rectangle 8"/>
          <p:cNvSpPr>
            <a:spLocks noChangeArrowheads="1"/>
          </p:cNvSpPr>
          <p:nvPr/>
        </p:nvSpPr>
        <p:spPr bwMode="auto">
          <a:xfrm>
            <a:off x="0" y="2424113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296" name="Rectangle 9"/>
          <p:cNvSpPr>
            <a:spLocks noChangeArrowheads="1"/>
          </p:cNvSpPr>
          <p:nvPr/>
        </p:nvSpPr>
        <p:spPr bwMode="auto">
          <a:xfrm>
            <a:off x="0" y="2209800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297" name="Rectangle 10"/>
          <p:cNvSpPr>
            <a:spLocks noChangeArrowheads="1"/>
          </p:cNvSpPr>
          <p:nvPr/>
        </p:nvSpPr>
        <p:spPr bwMode="auto">
          <a:xfrm>
            <a:off x="0" y="2247900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298" name="Rectangle 11"/>
          <p:cNvSpPr>
            <a:spLocks noChangeArrowheads="1"/>
          </p:cNvSpPr>
          <p:nvPr/>
        </p:nvSpPr>
        <p:spPr bwMode="auto">
          <a:xfrm>
            <a:off x="0" y="2257425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299" name="Rectangle 12"/>
          <p:cNvSpPr>
            <a:spLocks noChangeArrowheads="1"/>
          </p:cNvSpPr>
          <p:nvPr/>
        </p:nvSpPr>
        <p:spPr bwMode="auto">
          <a:xfrm>
            <a:off x="0" y="2347913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300" name="Rectangle 13"/>
          <p:cNvSpPr>
            <a:spLocks noChangeArrowheads="1"/>
          </p:cNvSpPr>
          <p:nvPr/>
        </p:nvSpPr>
        <p:spPr bwMode="auto">
          <a:xfrm>
            <a:off x="0" y="1552575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301" name="Rectangle 16"/>
          <p:cNvSpPr>
            <a:spLocks noChangeArrowheads="1"/>
          </p:cNvSpPr>
          <p:nvPr/>
        </p:nvSpPr>
        <p:spPr bwMode="auto">
          <a:xfrm>
            <a:off x="0" y="1409700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8" y="1090613"/>
            <a:ext cx="8620125" cy="467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1269" name="Rectangle 6"/>
          <p:cNvSpPr>
            <a:spLocks noChangeArrowheads="1"/>
          </p:cNvSpPr>
          <p:nvPr/>
        </p:nvSpPr>
        <p:spPr bwMode="auto">
          <a:xfrm>
            <a:off x="0" y="2276475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11270" name="Rectangle 7"/>
          <p:cNvSpPr>
            <a:spLocks noChangeArrowheads="1"/>
          </p:cNvSpPr>
          <p:nvPr/>
        </p:nvSpPr>
        <p:spPr bwMode="auto">
          <a:xfrm>
            <a:off x="0" y="2281238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11271" name="Rectangle 8"/>
          <p:cNvSpPr>
            <a:spLocks noChangeArrowheads="1"/>
          </p:cNvSpPr>
          <p:nvPr/>
        </p:nvSpPr>
        <p:spPr bwMode="auto">
          <a:xfrm>
            <a:off x="0" y="2347913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1272" name="Rectangle 9"/>
          <p:cNvSpPr>
            <a:spLocks noChangeArrowheads="1"/>
          </p:cNvSpPr>
          <p:nvPr/>
        </p:nvSpPr>
        <p:spPr bwMode="auto">
          <a:xfrm>
            <a:off x="0" y="2424113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1273" name="Rectangle 10"/>
          <p:cNvSpPr>
            <a:spLocks noChangeArrowheads="1"/>
          </p:cNvSpPr>
          <p:nvPr/>
        </p:nvSpPr>
        <p:spPr bwMode="auto">
          <a:xfrm>
            <a:off x="0" y="2209800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1274" name="Rectangle 12"/>
          <p:cNvSpPr>
            <a:spLocks noChangeArrowheads="1"/>
          </p:cNvSpPr>
          <p:nvPr/>
        </p:nvSpPr>
        <p:spPr bwMode="auto">
          <a:xfrm>
            <a:off x="0" y="2247900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1275" name="Rectangle 15"/>
          <p:cNvSpPr>
            <a:spLocks noChangeArrowheads="1"/>
          </p:cNvSpPr>
          <p:nvPr/>
        </p:nvSpPr>
        <p:spPr bwMode="auto">
          <a:xfrm>
            <a:off x="0" y="2257425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1266" name="Object 14"/>
          <p:cNvGraphicFramePr>
            <a:graphicFrameLocks noChangeAspect="1"/>
          </p:cNvGraphicFramePr>
          <p:nvPr/>
        </p:nvGraphicFramePr>
        <p:xfrm>
          <a:off x="0" y="1357313"/>
          <a:ext cx="4427538" cy="327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6" name="Document" r:id="rId3" imgW="3952875" imgH="2933700" progId="">
                  <p:embed/>
                </p:oleObj>
              </mc:Choice>
              <mc:Fallback>
                <p:oleObj name="Document" r:id="rId3" imgW="3952875" imgH="2933700" progId="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357313"/>
                        <a:ext cx="4427538" cy="3270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6" name="Rectangle 17"/>
          <p:cNvSpPr>
            <a:spLocks noChangeArrowheads="1"/>
          </p:cNvSpPr>
          <p:nvPr/>
        </p:nvSpPr>
        <p:spPr bwMode="auto">
          <a:xfrm>
            <a:off x="0" y="2347913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1267" name="Object 16"/>
          <p:cNvGraphicFramePr>
            <a:graphicFrameLocks noChangeAspect="1"/>
          </p:cNvGraphicFramePr>
          <p:nvPr/>
        </p:nvGraphicFramePr>
        <p:xfrm>
          <a:off x="4427538" y="1357313"/>
          <a:ext cx="4716462" cy="314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7" name="Document" r:id="rId5" imgW="4391025" imgH="2924175" progId="">
                  <p:embed/>
                </p:oleObj>
              </mc:Choice>
              <mc:Fallback>
                <p:oleObj name="Document" r:id="rId5" imgW="4391025" imgH="2924175" progId="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1357313"/>
                        <a:ext cx="4716462" cy="3148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316" name="Rectangle 5"/>
          <p:cNvSpPr>
            <a:spLocks noChangeArrowheads="1"/>
          </p:cNvSpPr>
          <p:nvPr/>
        </p:nvSpPr>
        <p:spPr bwMode="auto">
          <a:xfrm>
            <a:off x="0" y="2276475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13317" name="Rectangle 6"/>
          <p:cNvSpPr>
            <a:spLocks noChangeArrowheads="1"/>
          </p:cNvSpPr>
          <p:nvPr/>
        </p:nvSpPr>
        <p:spPr bwMode="auto">
          <a:xfrm>
            <a:off x="0" y="2281238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13318" name="Rectangle 7"/>
          <p:cNvSpPr>
            <a:spLocks noChangeArrowheads="1"/>
          </p:cNvSpPr>
          <p:nvPr/>
        </p:nvSpPr>
        <p:spPr bwMode="auto">
          <a:xfrm>
            <a:off x="0" y="2347913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319" name="Rectangle 8"/>
          <p:cNvSpPr>
            <a:spLocks noChangeArrowheads="1"/>
          </p:cNvSpPr>
          <p:nvPr/>
        </p:nvSpPr>
        <p:spPr bwMode="auto">
          <a:xfrm>
            <a:off x="0" y="2424113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320" name="Rectangle 9"/>
          <p:cNvSpPr>
            <a:spLocks noChangeArrowheads="1"/>
          </p:cNvSpPr>
          <p:nvPr/>
        </p:nvSpPr>
        <p:spPr bwMode="auto">
          <a:xfrm>
            <a:off x="0" y="2209800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321" name="Rectangle 10"/>
          <p:cNvSpPr>
            <a:spLocks noChangeArrowheads="1"/>
          </p:cNvSpPr>
          <p:nvPr/>
        </p:nvSpPr>
        <p:spPr bwMode="auto">
          <a:xfrm>
            <a:off x="0" y="2247900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322" name="Rectangle 11"/>
          <p:cNvSpPr>
            <a:spLocks noChangeArrowheads="1"/>
          </p:cNvSpPr>
          <p:nvPr/>
        </p:nvSpPr>
        <p:spPr bwMode="auto">
          <a:xfrm>
            <a:off x="0" y="2257425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323" name="Rectangle 12"/>
          <p:cNvSpPr>
            <a:spLocks noChangeArrowheads="1"/>
          </p:cNvSpPr>
          <p:nvPr/>
        </p:nvSpPr>
        <p:spPr bwMode="auto">
          <a:xfrm>
            <a:off x="0" y="2347913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324" name="Rectangle 13"/>
          <p:cNvSpPr>
            <a:spLocks noChangeArrowheads="1"/>
          </p:cNvSpPr>
          <p:nvPr/>
        </p:nvSpPr>
        <p:spPr bwMode="auto">
          <a:xfrm>
            <a:off x="0" y="1552575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325" name="Rectangle 14"/>
          <p:cNvSpPr>
            <a:spLocks noChangeArrowheads="1"/>
          </p:cNvSpPr>
          <p:nvPr/>
        </p:nvSpPr>
        <p:spPr bwMode="auto">
          <a:xfrm>
            <a:off x="0" y="1409700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326" name="Rectangle 17"/>
          <p:cNvSpPr>
            <a:spLocks noChangeArrowheads="1"/>
          </p:cNvSpPr>
          <p:nvPr/>
        </p:nvSpPr>
        <p:spPr bwMode="auto">
          <a:xfrm>
            <a:off x="0" y="2947988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3314" name="Object 16"/>
          <p:cNvGraphicFramePr>
            <a:graphicFrameLocks noChangeAspect="1"/>
          </p:cNvGraphicFramePr>
          <p:nvPr/>
        </p:nvGraphicFramePr>
        <p:xfrm>
          <a:off x="0" y="1214438"/>
          <a:ext cx="9144000" cy="242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4" name="Document" r:id="rId3" imgW="4638675" imgH="962025" progId="">
                  <p:embed/>
                </p:oleObj>
              </mc:Choice>
              <mc:Fallback>
                <p:oleObj name="Document" r:id="rId3" imgW="4638675" imgH="962025" progId="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214438"/>
                        <a:ext cx="9144000" cy="2428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4341" name="Rectangle 13"/>
          <p:cNvSpPr>
            <a:spLocks noChangeArrowheads="1"/>
          </p:cNvSpPr>
          <p:nvPr/>
        </p:nvSpPr>
        <p:spPr bwMode="auto">
          <a:xfrm>
            <a:off x="0" y="1552575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4342" name="Rectangle 14"/>
          <p:cNvSpPr>
            <a:spLocks noChangeArrowheads="1"/>
          </p:cNvSpPr>
          <p:nvPr/>
        </p:nvSpPr>
        <p:spPr bwMode="auto">
          <a:xfrm>
            <a:off x="0" y="1409700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9649" name="Rectangle 17"/>
          <p:cNvSpPr>
            <a:spLocks noChangeArrowheads="1"/>
          </p:cNvSpPr>
          <p:nvPr/>
        </p:nvSpPr>
        <p:spPr bwMode="auto">
          <a:xfrm>
            <a:off x="2428860" y="500042"/>
            <a:ext cx="5251450" cy="11779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tIns="152352" bIns="38088" anchor="ctr">
            <a:spAutoFit/>
          </a:bodyPr>
          <a:lstStyle/>
          <a:p>
            <a:pPr>
              <a:defRPr/>
            </a:pPr>
            <a:r>
              <a:rPr lang="ru-RU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Циклофосфаты</a:t>
            </a:r>
          </a:p>
          <a:p>
            <a:pPr eaLnBrk="0" hangingPunct="0">
              <a:defRPr/>
            </a:pPr>
            <a:endParaRPr lang="ru-RU" sz="2000" dirty="0">
              <a:latin typeface="Arial" charset="0"/>
            </a:endParaRPr>
          </a:p>
        </p:txBody>
      </p:sp>
      <p:sp>
        <p:nvSpPr>
          <p:cNvPr id="14344" name="Rectangle 19"/>
          <p:cNvSpPr>
            <a:spLocks noChangeArrowheads="1"/>
          </p:cNvSpPr>
          <p:nvPr/>
        </p:nvSpPr>
        <p:spPr bwMode="auto">
          <a:xfrm>
            <a:off x="0" y="1871663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4338" name="Object 18"/>
          <p:cNvGraphicFramePr>
            <a:graphicFrameLocks noChangeAspect="1"/>
          </p:cNvGraphicFramePr>
          <p:nvPr/>
        </p:nvGraphicFramePr>
        <p:xfrm>
          <a:off x="179388" y="1871663"/>
          <a:ext cx="4137025" cy="414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8" name="Document" r:id="rId3" imgW="3181350" imgH="3190875" progId="">
                  <p:embed/>
                </p:oleObj>
              </mc:Choice>
              <mc:Fallback>
                <p:oleObj name="Document" r:id="rId3" imgW="3181350" imgH="3190875" progId="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1871663"/>
                        <a:ext cx="4137025" cy="4149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5" name="Rectangle 21"/>
          <p:cNvSpPr>
            <a:spLocks noChangeArrowheads="1"/>
          </p:cNvSpPr>
          <p:nvPr/>
        </p:nvSpPr>
        <p:spPr bwMode="auto">
          <a:xfrm>
            <a:off x="0" y="2090738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4339" name="Object 20"/>
          <p:cNvGraphicFramePr>
            <a:graphicFrameLocks noChangeAspect="1"/>
          </p:cNvGraphicFramePr>
          <p:nvPr/>
        </p:nvGraphicFramePr>
        <p:xfrm>
          <a:off x="3995738" y="1844675"/>
          <a:ext cx="4932362" cy="425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9" name="Document" r:id="rId5" imgW="3695700" imgH="3190875" progId="">
                  <p:embed/>
                </p:oleObj>
              </mc:Choice>
              <mc:Fallback>
                <p:oleObj name="Document" r:id="rId5" imgW="3695700" imgH="3190875" progId="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1844675"/>
                        <a:ext cx="4932362" cy="425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0" y="2000240"/>
          <a:ext cx="8893175" cy="292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4" name="Document" r:id="rId3" imgW="5191125" imgH="1704975" progId="ChemWindow.Document">
                  <p:embed/>
                </p:oleObj>
              </mc:Choice>
              <mc:Fallback>
                <p:oleObj name="Document" r:id="rId3" imgW="5191125" imgH="1704975" progId="ChemWindow.Document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000240"/>
                        <a:ext cx="8893175" cy="292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13"/>
          <p:cNvSpPr>
            <a:spLocks noChangeArrowheads="1"/>
          </p:cNvSpPr>
          <p:nvPr/>
        </p:nvSpPr>
        <p:spPr bwMode="auto">
          <a:xfrm>
            <a:off x="1285852" y="500042"/>
            <a:ext cx="6871946" cy="5232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Первичная структура нуклеиновых кислот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714348" y="428604"/>
            <a:ext cx="7770076" cy="584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Вторичная структура нуклеиновых кислот </a:t>
            </a:r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285720" y="1285860"/>
          <a:ext cx="2879725" cy="1046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8" name="Document" r:id="rId3" imgW="1495425" imgH="542925" progId="ChemWindow.Document">
                  <p:embed/>
                </p:oleObj>
              </mc:Choice>
              <mc:Fallback>
                <p:oleObj name="Document" r:id="rId3" imgW="1495425" imgH="542925" progId="ChemWindow.Document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20" y="1285860"/>
                        <a:ext cx="2879725" cy="1046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5000628" y="1214422"/>
          <a:ext cx="2879725" cy="1049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9" name="Document" r:id="rId5" imgW="1228725" imgH="447675" progId="ChemWindow.Document">
                  <p:embed/>
                </p:oleObj>
              </mc:Choice>
              <mc:Fallback>
                <p:oleObj name="Document" r:id="rId5" imgW="1228725" imgH="447675" progId="ChemWindow.Document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28" y="1214422"/>
                        <a:ext cx="2879725" cy="1049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1928794" y="2571744"/>
          <a:ext cx="5256212" cy="376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0" name="Document" r:id="rId7" imgW="4095750" imgH="2933700" progId="ChemWindow.Document">
                  <p:embed/>
                </p:oleObj>
              </mc:Choice>
              <mc:Fallback>
                <p:oleObj name="Document" r:id="rId7" imgW="4095750" imgH="2933700" progId="ChemWindow.Document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8794" y="2571744"/>
                        <a:ext cx="5256212" cy="3765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1428728" y="1000108"/>
          <a:ext cx="6227763" cy="434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3" name="Document" r:id="rId3" imgW="4391025" imgH="3067050" progId="ChemWindow.Document">
                  <p:embed/>
                </p:oleObj>
              </mc:Choice>
              <mc:Fallback>
                <p:oleObj name="Document" r:id="rId3" imgW="4391025" imgH="3067050" progId="ChemWindow.Document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28" y="1000108"/>
                        <a:ext cx="6227763" cy="434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714348" y="428604"/>
            <a:ext cx="7770076" cy="584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Вторичная структура нуклеиновых кислот </a:t>
            </a:r>
          </a:p>
        </p:txBody>
      </p:sp>
      <p:sp>
        <p:nvSpPr>
          <p:cNvPr id="3" name="Rectangle 12"/>
          <p:cNvSpPr>
            <a:spLocks noChangeArrowheads="1"/>
          </p:cNvSpPr>
          <p:nvPr/>
        </p:nvSpPr>
        <p:spPr bwMode="auto">
          <a:xfrm>
            <a:off x="2786050" y="1142984"/>
            <a:ext cx="3336170" cy="5232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Правила </a:t>
            </a:r>
            <a:r>
              <a:rPr lang="ru-RU" sz="2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Чаргаффа</a:t>
            </a:r>
            <a:r>
              <a:rPr lang="ru-RU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179388" y="1857364"/>
            <a:ext cx="8964612" cy="43211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110000"/>
              </a:lnSpc>
            </a:pPr>
            <a:r>
              <a:rPr lang="ru-RU" sz="2800" b="1" dirty="0">
                <a:latin typeface="Times New Roman" pitchFamily="18" charset="0"/>
              </a:rPr>
              <a:t>1) количество пуриновых оснований равно количеству пиримидиновых оснований;</a:t>
            </a:r>
          </a:p>
          <a:p>
            <a:pPr>
              <a:lnSpc>
                <a:spcPct val="110000"/>
              </a:lnSpc>
            </a:pPr>
            <a:r>
              <a:rPr lang="ru-RU" sz="2800" b="1" dirty="0">
                <a:latin typeface="Times New Roman" pitchFamily="18" charset="0"/>
              </a:rPr>
              <a:t>2) количество </a:t>
            </a:r>
            <a:r>
              <a:rPr lang="ru-RU" sz="2800" b="1" u="sng" dirty="0" err="1">
                <a:latin typeface="Times New Roman" pitchFamily="18" charset="0"/>
              </a:rPr>
              <a:t>аденина</a:t>
            </a:r>
            <a:r>
              <a:rPr lang="ru-RU" sz="2800" b="1" dirty="0">
                <a:latin typeface="Times New Roman" pitchFamily="18" charset="0"/>
              </a:rPr>
              <a:t> равно количеству </a:t>
            </a:r>
            <a:r>
              <a:rPr lang="ru-RU" sz="2800" b="1" u="sng" dirty="0" err="1">
                <a:latin typeface="Times New Roman" pitchFamily="18" charset="0"/>
              </a:rPr>
              <a:t>тимина</a:t>
            </a:r>
            <a:r>
              <a:rPr lang="ru-RU" sz="2800" b="1" dirty="0">
                <a:latin typeface="Times New Roman" pitchFamily="18" charset="0"/>
              </a:rPr>
              <a:t>; количество </a:t>
            </a:r>
            <a:r>
              <a:rPr lang="ru-RU" sz="2800" b="1" u="sng" dirty="0">
                <a:latin typeface="Times New Roman" pitchFamily="18" charset="0"/>
              </a:rPr>
              <a:t>гуанина</a:t>
            </a:r>
            <a:r>
              <a:rPr lang="ru-RU" sz="2800" b="1" dirty="0">
                <a:latin typeface="Times New Roman" pitchFamily="18" charset="0"/>
              </a:rPr>
              <a:t> равно количеству </a:t>
            </a:r>
            <a:r>
              <a:rPr lang="ru-RU" sz="2800" b="1" i="1" dirty="0" err="1">
                <a:latin typeface="Times New Roman" pitchFamily="18" charset="0"/>
              </a:rPr>
              <a:t>цитозина</a:t>
            </a:r>
            <a:r>
              <a:rPr lang="ru-RU" sz="2800" b="1" dirty="0">
                <a:latin typeface="Times New Roman" pitchFamily="18" charset="0"/>
              </a:rPr>
              <a:t>;</a:t>
            </a:r>
          </a:p>
          <a:p>
            <a:pPr>
              <a:lnSpc>
                <a:spcPct val="110000"/>
              </a:lnSpc>
            </a:pPr>
            <a:r>
              <a:rPr lang="ru-RU" sz="2800" b="1" dirty="0">
                <a:latin typeface="Times New Roman" pitchFamily="18" charset="0"/>
              </a:rPr>
              <a:t>3) количество оснований, содержащих аминогруппу в положениях 4  пиримидинового и 6 пуринового ядер, равно количеству оснований, содержащих в этих же положениях </a:t>
            </a:r>
            <a:r>
              <a:rPr lang="ru-RU" sz="2800" b="1" dirty="0" err="1">
                <a:latin typeface="Times New Roman" pitchFamily="18" charset="0"/>
              </a:rPr>
              <a:t>оксогруппу</a:t>
            </a:r>
            <a:r>
              <a:rPr lang="ru-RU" sz="2800" b="1" dirty="0">
                <a:latin typeface="Times New Roman" pitchFamily="18" charset="0"/>
              </a:rPr>
              <a:t>. Это означает, что сумма </a:t>
            </a:r>
            <a:r>
              <a:rPr lang="ru-RU" sz="2800" b="1" dirty="0" err="1">
                <a:latin typeface="Times New Roman" pitchFamily="18" charset="0"/>
              </a:rPr>
              <a:t>аденина</a:t>
            </a:r>
            <a:r>
              <a:rPr lang="ru-RU" sz="2800" b="1" dirty="0">
                <a:latin typeface="Times New Roman" pitchFamily="18" charset="0"/>
              </a:rPr>
              <a:t> и </a:t>
            </a:r>
            <a:r>
              <a:rPr lang="ru-RU" sz="2800" b="1" dirty="0" err="1">
                <a:latin typeface="Times New Roman" pitchFamily="18" charset="0"/>
              </a:rPr>
              <a:t>цитозина</a:t>
            </a:r>
            <a:r>
              <a:rPr lang="ru-RU" sz="2800" b="1" dirty="0">
                <a:latin typeface="Times New Roman" pitchFamily="18" charset="0"/>
              </a:rPr>
              <a:t> равна сумме гуанина и </a:t>
            </a:r>
            <a:r>
              <a:rPr lang="ru-RU" sz="2800" b="1" dirty="0" err="1">
                <a:latin typeface="Times New Roman" pitchFamily="18" charset="0"/>
              </a:rPr>
              <a:t>тимина</a:t>
            </a:r>
            <a:r>
              <a:rPr lang="ru-RU" sz="2800" b="1" dirty="0"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1500188" y="500063"/>
            <a:ext cx="6051550" cy="2038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tIns="152352" bIns="38088" anchor="ctr">
            <a:spAutoFit/>
          </a:bodyPr>
          <a:lstStyle/>
          <a:p>
            <a:pPr algn="ctr">
              <a:defRPr/>
            </a:pPr>
            <a:r>
              <a:rPr lang="ru-RU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Нуклеиновые основания</a:t>
            </a:r>
          </a:p>
          <a:p>
            <a:pPr eaLnBrk="0" hangingPunct="0">
              <a:defRPr/>
            </a:pPr>
            <a:endParaRPr lang="ru-RU" sz="3200" b="1" u="sng" dirty="0">
              <a:latin typeface="Arial" charset="0"/>
            </a:endParaRPr>
          </a:p>
        </p:txBody>
      </p:sp>
      <p:sp>
        <p:nvSpPr>
          <p:cNvPr id="1029" name="Rectangle 11"/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6" name="Object 10"/>
          <p:cNvGraphicFramePr>
            <a:graphicFrameLocks noChangeAspect="1"/>
          </p:cNvGraphicFramePr>
          <p:nvPr/>
        </p:nvGraphicFramePr>
        <p:xfrm>
          <a:off x="827088" y="3213100"/>
          <a:ext cx="1782762" cy="208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Document" r:id="rId3" imgW="781050" imgH="914400" progId="">
                  <p:embed/>
                </p:oleObj>
              </mc:Choice>
              <mc:Fallback>
                <p:oleObj name="Document" r:id="rId3" imgW="781050" imgH="914400" progId="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3213100"/>
                        <a:ext cx="1782762" cy="2087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13"/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7" name="Object 12"/>
          <p:cNvGraphicFramePr>
            <a:graphicFrameLocks noChangeAspect="1"/>
          </p:cNvGraphicFramePr>
          <p:nvPr/>
        </p:nvGraphicFramePr>
        <p:xfrm>
          <a:off x="4932363" y="3284538"/>
          <a:ext cx="3095625" cy="207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Document" r:id="rId5" imgW="1362075" imgH="914400" progId="">
                  <p:embed/>
                </p:oleObj>
              </mc:Choice>
              <mc:Fallback>
                <p:oleObj name="Document" r:id="rId5" imgW="1362075" imgH="914400" progId="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363" y="3284538"/>
                        <a:ext cx="3095625" cy="207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1" name="Rectangle 14"/>
          <p:cNvSpPr>
            <a:spLocks noChangeArrowheads="1"/>
          </p:cNvSpPr>
          <p:nvPr/>
        </p:nvSpPr>
        <p:spPr bwMode="auto">
          <a:xfrm>
            <a:off x="738188" y="5480050"/>
            <a:ext cx="1962150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r>
              <a:rPr lang="ru-RU" sz="2000" b="1"/>
              <a:t>Пиримидин </a:t>
            </a:r>
          </a:p>
        </p:txBody>
      </p:sp>
      <p:sp>
        <p:nvSpPr>
          <p:cNvPr id="1032" name="Rectangle 15"/>
          <p:cNvSpPr>
            <a:spLocks noChangeArrowheads="1"/>
          </p:cNvSpPr>
          <p:nvPr/>
        </p:nvSpPr>
        <p:spPr bwMode="auto">
          <a:xfrm>
            <a:off x="6011863" y="5575300"/>
            <a:ext cx="1192212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r>
              <a:rPr lang="ru-RU" sz="2000" b="1"/>
              <a:t>Пурин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File:RNA polinukleotid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656" y="501824"/>
            <a:ext cx="4608512" cy="5564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979712" y="6165304"/>
            <a:ext cx="58678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/>
              <a:t>Химическое строение полинуклеотида РНК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291397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File:A-DNA, B-DNA and Z-DN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32656"/>
            <a:ext cx="6192688" cy="5096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23528" y="5552365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Разные формы нуклеиновых кислот. На рисунке (слева направо) представлены A (типична для РНК), B (ДНК) и Z (редкая форма ДНК)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051673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25840" y="5013176"/>
            <a:ext cx="5486400" cy="566738"/>
          </a:xfrm>
        </p:spPr>
        <p:txBody>
          <a:bodyPr>
            <a:normAutofit fontScale="90000"/>
          </a:bodyPr>
          <a:lstStyle/>
          <a:p>
            <a:pPr algn="ctr"/>
            <a:r>
              <a:rPr lang="vi-VN" dirty="0"/>
              <a:t>Никотинамидадениндинуклеотидфосфа́т</a:t>
            </a:r>
            <a:r>
              <a:rPr lang="vi-VN" b="0" dirty="0"/>
              <a:t> 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vi-VN" b="0" dirty="0" smtClean="0"/>
              <a:t>(</a:t>
            </a:r>
            <a:r>
              <a:rPr lang="vi-VN" b="0" dirty="0"/>
              <a:t>НАДФ, </a:t>
            </a:r>
            <a:r>
              <a:rPr lang="en-US" b="0" dirty="0"/>
              <a:t>NADP)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563888" y="5661248"/>
            <a:ext cx="5486400" cy="804862"/>
          </a:xfrm>
        </p:spPr>
        <p:txBody>
          <a:bodyPr/>
          <a:lstStyle/>
          <a:p>
            <a:r>
              <a:rPr lang="ru-RU" dirty="0" smtClean="0"/>
              <a:t>*Структура </a:t>
            </a:r>
            <a:r>
              <a:rPr lang="ru-RU" dirty="0"/>
              <a:t>NADP установлена в </a:t>
            </a:r>
            <a:r>
              <a:rPr lang="ru-RU" dirty="0">
                <a:hlinkClick r:id="rId2" tooltip="1934 год"/>
              </a:rPr>
              <a:t>1934 году</a:t>
            </a:r>
            <a:r>
              <a:rPr lang="ru-RU" dirty="0"/>
              <a:t> </a:t>
            </a:r>
            <a:r>
              <a:rPr lang="ru-RU" u="sng" dirty="0">
                <a:hlinkClick r:id="rId3" tooltip="Варбург, Отто Генрих"/>
              </a:rPr>
              <a:t>О. </a:t>
            </a:r>
            <a:r>
              <a:rPr lang="ru-RU" u="sng" dirty="0" err="1">
                <a:hlinkClick r:id="rId3" tooltip="Варбург, Отто Генрих"/>
              </a:rPr>
              <a:t>Варбургом</a:t>
            </a:r>
            <a:r>
              <a:rPr lang="ru-RU" dirty="0"/>
              <a:t>.</a:t>
            </a:r>
            <a:endParaRPr lang="ru-RU" dirty="0"/>
          </a:p>
        </p:txBody>
      </p:sp>
      <p:pic>
        <p:nvPicPr>
          <p:cNvPr id="31746" name="Picture 2" descr="File:NADP+ phys.sv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60648"/>
            <a:ext cx="340995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748" name="Picture 4" descr="File:NADP-3D-balls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16632"/>
            <a:ext cx="4104456" cy="4841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77094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www.zgapa.pl/zgapedia/data_pictures/_uploads_wiki/n/NAD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60647"/>
            <a:ext cx="7200800" cy="4800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596968"/>
            <a:ext cx="4733925" cy="218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31913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55976" y="1700808"/>
            <a:ext cx="4248472" cy="566738"/>
          </a:xfrm>
        </p:spPr>
        <p:txBody>
          <a:bodyPr/>
          <a:lstStyle/>
          <a:p>
            <a:r>
              <a:rPr lang="en-US" dirty="0"/>
              <a:t>FAD</a:t>
            </a:r>
            <a:r>
              <a:rPr lang="en-US" b="0" dirty="0"/>
              <a:t> — </a:t>
            </a:r>
            <a:r>
              <a:rPr lang="ru-RU" dirty="0" err="1"/>
              <a:t>флавинадениндинуклеотид</a:t>
            </a:r>
            <a:endParaRPr lang="ru-RU" dirty="0"/>
          </a:p>
        </p:txBody>
      </p:sp>
      <p:pic>
        <p:nvPicPr>
          <p:cNvPr id="33796" name="Picture 4" descr="http://upload.wikimedia.org/wikipedia/commons/e/ef/Flavin_adenine_dinucleotid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04664"/>
            <a:ext cx="4260149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798" name="Picture 6" descr="http://upload.wikimedia.org/wikipedia/commons/5/5d/FAD_FADH2_equlibriu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917443"/>
            <a:ext cx="6428805" cy="1681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50384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512" y="5647195"/>
            <a:ext cx="8856984" cy="896693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/>
              <a:t>Аденозинтрифосфа́т</a:t>
            </a:r>
            <a:r>
              <a:rPr lang="ru-RU" sz="2800" dirty="0"/>
              <a:t> (сокр. </a:t>
            </a:r>
            <a:r>
              <a:rPr lang="ru-RU" sz="2800" i="1" dirty="0"/>
              <a:t>АТФ</a:t>
            </a:r>
            <a:r>
              <a:rPr lang="ru-RU" sz="2800" dirty="0"/>
              <a:t>, </a:t>
            </a:r>
            <a:r>
              <a:rPr lang="ru-RU" sz="2800" dirty="0">
                <a:hlinkClick r:id="rId2" tooltip="Английский язык"/>
              </a:rPr>
              <a:t>англ.</a:t>
            </a:r>
            <a:r>
              <a:rPr lang="ru-RU" sz="2800" dirty="0"/>
              <a:t> </a:t>
            </a:r>
            <a:r>
              <a:rPr lang="ru-RU" sz="2800" i="1" dirty="0"/>
              <a:t>АТР</a:t>
            </a:r>
            <a:r>
              <a:rPr lang="ru-RU" sz="2800" dirty="0" smtClean="0"/>
              <a:t>)</a:t>
            </a:r>
            <a:endParaRPr lang="en-US" sz="2800" dirty="0" smtClean="0"/>
          </a:p>
          <a:p>
            <a:r>
              <a:rPr lang="ru-RU" sz="2000" dirty="0" smtClean="0"/>
              <a:t>*АТФ </a:t>
            </a:r>
            <a:r>
              <a:rPr lang="ru-RU" sz="2000" dirty="0"/>
              <a:t>был открыт в </a:t>
            </a:r>
            <a:r>
              <a:rPr lang="ru-RU" sz="2000" dirty="0">
                <a:hlinkClick r:id="rId3" tooltip="1929 год"/>
              </a:rPr>
              <a:t>1929 году</a:t>
            </a:r>
            <a:r>
              <a:rPr lang="ru-RU" sz="2000" dirty="0"/>
              <a:t> Карлом </a:t>
            </a:r>
            <a:r>
              <a:rPr lang="ru-RU" sz="2000" dirty="0" smtClean="0"/>
              <a:t>Ломанном, </a:t>
            </a:r>
            <a:r>
              <a:rPr lang="ru-RU" sz="2000" dirty="0"/>
              <a:t>в </a:t>
            </a:r>
            <a:r>
              <a:rPr lang="ru-RU" sz="2000" dirty="0">
                <a:hlinkClick r:id="rId4" tooltip="1941 год"/>
              </a:rPr>
              <a:t>1941 году</a:t>
            </a:r>
            <a:r>
              <a:rPr lang="ru-RU" sz="2000" dirty="0"/>
              <a:t> </a:t>
            </a:r>
            <a:r>
              <a:rPr lang="ru-RU" sz="2000" dirty="0">
                <a:hlinkClick r:id="rId5" tooltip="Фриц Липман"/>
              </a:rPr>
              <a:t>Фриц </a:t>
            </a:r>
            <a:r>
              <a:rPr lang="ru-RU" sz="2000" dirty="0" err="1">
                <a:hlinkClick r:id="rId5" tooltip="Фриц Липман"/>
              </a:rPr>
              <a:t>Липман</a:t>
            </a:r>
            <a:r>
              <a:rPr lang="ru-RU" sz="2000" dirty="0"/>
              <a:t> показал, что АТФ является основным переносчиком энергии в клетке</a:t>
            </a:r>
            <a:endParaRPr lang="ru-RU" sz="2000" dirty="0"/>
          </a:p>
        </p:txBody>
      </p:sp>
      <p:pic>
        <p:nvPicPr>
          <p:cNvPr id="34818" name="Picture 2" descr="Файл:Структура аденозинтрифосфорной кислоты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936" y="116632"/>
            <a:ext cx="7620000" cy="5505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46145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63960" y="4869160"/>
            <a:ext cx="8640960" cy="1164902"/>
          </a:xfrm>
        </p:spPr>
        <p:txBody>
          <a:bodyPr>
            <a:noAutofit/>
          </a:bodyPr>
          <a:lstStyle/>
          <a:p>
            <a:r>
              <a:rPr lang="el-GR" sz="2800" i="1" dirty="0"/>
              <a:t>9-β-</a:t>
            </a:r>
            <a:r>
              <a:rPr lang="en-US" sz="2800" i="1" dirty="0"/>
              <a:t>D-</a:t>
            </a:r>
            <a:r>
              <a:rPr lang="ru-RU" sz="2800" i="1" dirty="0"/>
              <a:t>рибофуранозиладенин-5'-трифосфат</a:t>
            </a:r>
            <a:r>
              <a:rPr lang="ru-RU" sz="2800" dirty="0"/>
              <a:t>, </a:t>
            </a:r>
            <a:r>
              <a:rPr lang="ru-RU" sz="2800" dirty="0" smtClean="0"/>
              <a:t>или</a:t>
            </a:r>
            <a:endParaRPr lang="en-US" sz="2800" dirty="0" smtClean="0"/>
          </a:p>
          <a:p>
            <a:r>
              <a:rPr lang="ru-RU" sz="2800" i="1" dirty="0" smtClean="0"/>
              <a:t>9-</a:t>
            </a:r>
            <a:r>
              <a:rPr lang="el-GR" sz="2800" i="1" dirty="0"/>
              <a:t>β-</a:t>
            </a:r>
            <a:r>
              <a:rPr lang="en-US" sz="2800" i="1" dirty="0"/>
              <a:t>D-</a:t>
            </a:r>
            <a:r>
              <a:rPr lang="ru-RU" sz="2800" i="1" dirty="0"/>
              <a:t>рибофуранозил-6-амино-пурин-5'-</a:t>
            </a:r>
            <a:r>
              <a:rPr lang="ru-RU" sz="2800" i="1" dirty="0" smtClean="0"/>
              <a:t>трифосфат</a:t>
            </a:r>
            <a:endParaRPr lang="ru-RU" sz="2800" dirty="0"/>
          </a:p>
        </p:txBody>
      </p:sp>
      <p:pic>
        <p:nvPicPr>
          <p:cNvPr id="35842" name="Picture 2" descr="File:ATP structure revis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32656"/>
            <a:ext cx="7620000" cy="4352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Текст 3"/>
          <p:cNvSpPr txBox="1">
            <a:spLocks/>
          </p:cNvSpPr>
          <p:nvPr/>
        </p:nvSpPr>
        <p:spPr>
          <a:xfrm>
            <a:off x="389112" y="314158"/>
            <a:ext cx="3534816" cy="8105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/>
              <a:t>Аденозинтрифосфат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6634609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1340768"/>
            <a:ext cx="5486400" cy="2952328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Благодарю за Ваше внимание!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298942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5" name="Rectangle 7"/>
          <p:cNvSpPr>
            <a:spLocks noChangeArrowheads="1"/>
          </p:cNvSpPr>
          <p:nvPr/>
        </p:nvSpPr>
        <p:spPr bwMode="auto">
          <a:xfrm>
            <a:off x="1571625" y="500063"/>
            <a:ext cx="6286500" cy="11080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6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Пуриновые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307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8" name="Rectangle 18"/>
          <p:cNvSpPr>
            <a:spLocks noChangeArrowheads="1"/>
          </p:cNvSpPr>
          <p:nvPr/>
        </p:nvSpPr>
        <p:spPr bwMode="auto">
          <a:xfrm>
            <a:off x="0" y="2605088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074" name="Object 17"/>
          <p:cNvGraphicFramePr>
            <a:graphicFrameLocks noChangeAspect="1"/>
          </p:cNvGraphicFramePr>
          <p:nvPr/>
        </p:nvGraphicFramePr>
        <p:xfrm>
          <a:off x="539750" y="2420938"/>
          <a:ext cx="2798763" cy="338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Document" r:id="rId3" imgW="1362075" imgH="1647825" progId="">
                  <p:embed/>
                </p:oleObj>
              </mc:Choice>
              <mc:Fallback>
                <p:oleObj name="Document" r:id="rId3" imgW="1362075" imgH="1647825" progId="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420938"/>
                        <a:ext cx="2798763" cy="3384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Rectangle 20"/>
          <p:cNvSpPr>
            <a:spLocks noChangeArrowheads="1"/>
          </p:cNvSpPr>
          <p:nvPr/>
        </p:nvSpPr>
        <p:spPr bwMode="auto">
          <a:xfrm>
            <a:off x="0" y="2605088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075" name="Object 19"/>
          <p:cNvGraphicFramePr>
            <a:graphicFrameLocks noChangeAspect="1"/>
          </p:cNvGraphicFramePr>
          <p:nvPr/>
        </p:nvGraphicFramePr>
        <p:xfrm>
          <a:off x="5000628" y="2500306"/>
          <a:ext cx="3313113" cy="290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Document" r:id="rId5" imgW="1876425" imgH="1647825" progId="">
                  <p:embed/>
                </p:oleObj>
              </mc:Choice>
              <mc:Fallback>
                <p:oleObj name="Document" r:id="rId5" imgW="1876425" imgH="1647825" progId="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28" y="2500306"/>
                        <a:ext cx="3313113" cy="2909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21"/>
          <p:cNvSpPr>
            <a:spLocks noChangeArrowheads="1"/>
          </p:cNvSpPr>
          <p:nvPr/>
        </p:nvSpPr>
        <p:spPr bwMode="auto">
          <a:xfrm>
            <a:off x="755650" y="5949950"/>
            <a:ext cx="2024063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1800" dirty="0" err="1"/>
              <a:t>Аденин</a:t>
            </a:r>
            <a:r>
              <a:rPr lang="ru-RU" sz="1800" dirty="0"/>
              <a:t> </a:t>
            </a:r>
            <a:r>
              <a:rPr lang="ru-RU" sz="1800" dirty="0" err="1"/>
              <a:t>Ade</a:t>
            </a:r>
            <a:endParaRPr lang="ru-RU" sz="1800" dirty="0"/>
          </a:p>
          <a:p>
            <a:pPr algn="ctr"/>
            <a:r>
              <a:rPr lang="ru-RU" sz="1800" dirty="0"/>
              <a:t>(6-аминпурин) </a:t>
            </a:r>
          </a:p>
        </p:txBody>
      </p:sp>
      <p:sp>
        <p:nvSpPr>
          <p:cNvPr id="3081" name="Rectangle 22"/>
          <p:cNvSpPr>
            <a:spLocks noChangeArrowheads="1"/>
          </p:cNvSpPr>
          <p:nvPr/>
        </p:nvSpPr>
        <p:spPr bwMode="auto">
          <a:xfrm>
            <a:off x="5219700" y="5876925"/>
            <a:ext cx="3048000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1800"/>
              <a:t>Гуанин Gua</a:t>
            </a:r>
          </a:p>
          <a:p>
            <a:pPr algn="ctr"/>
            <a:r>
              <a:rPr lang="ru-RU" sz="1800"/>
              <a:t>(2-амино-6-оксопурин)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6"/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0" y="2971800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2237" name="Rectangle 13"/>
          <p:cNvSpPr>
            <a:spLocks noChangeArrowheads="1"/>
          </p:cNvSpPr>
          <p:nvPr/>
        </p:nvSpPr>
        <p:spPr bwMode="auto">
          <a:xfrm>
            <a:off x="1500188" y="500063"/>
            <a:ext cx="5776912" cy="7699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ru-RU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Пиримидиновые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2056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0" name="Object 14"/>
          <p:cNvGraphicFramePr>
            <a:graphicFrameLocks noChangeAspect="1"/>
          </p:cNvGraphicFramePr>
          <p:nvPr/>
        </p:nvGraphicFramePr>
        <p:xfrm>
          <a:off x="214313" y="2071688"/>
          <a:ext cx="2041525" cy="316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Document" r:id="rId3" imgW="1104900" imgH="1714500" progId="">
                  <p:embed/>
                </p:oleObj>
              </mc:Choice>
              <mc:Fallback>
                <p:oleObj name="Document" r:id="rId3" imgW="1104900" imgH="1714500" progId="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3" y="2071688"/>
                        <a:ext cx="2041525" cy="3168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7" name="Rectangle 17"/>
          <p:cNvSpPr>
            <a:spLocks noChangeArrowheads="1"/>
          </p:cNvSpPr>
          <p:nvPr/>
        </p:nvSpPr>
        <p:spPr bwMode="auto">
          <a:xfrm>
            <a:off x="0" y="2571750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1" name="Object 16"/>
          <p:cNvGraphicFramePr>
            <a:graphicFrameLocks noChangeAspect="1"/>
          </p:cNvGraphicFramePr>
          <p:nvPr/>
        </p:nvGraphicFramePr>
        <p:xfrm>
          <a:off x="3286125" y="2071688"/>
          <a:ext cx="2925763" cy="309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Document" r:id="rId5" imgW="1619250" imgH="1714500" progId="">
                  <p:embed/>
                </p:oleObj>
              </mc:Choice>
              <mc:Fallback>
                <p:oleObj name="Document" r:id="rId5" imgW="1619250" imgH="1714500" progId="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25" y="2071688"/>
                        <a:ext cx="2925763" cy="3097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8" name="Rectangle 19"/>
          <p:cNvSpPr>
            <a:spLocks noChangeArrowheads="1"/>
          </p:cNvSpPr>
          <p:nvPr/>
        </p:nvSpPr>
        <p:spPr bwMode="auto">
          <a:xfrm>
            <a:off x="0" y="2571750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2" name="Object 18"/>
          <p:cNvGraphicFramePr>
            <a:graphicFrameLocks noChangeAspect="1"/>
          </p:cNvGraphicFramePr>
          <p:nvPr/>
        </p:nvGraphicFramePr>
        <p:xfrm>
          <a:off x="6500813" y="2071688"/>
          <a:ext cx="2181225" cy="338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Document" r:id="rId7" imgW="1104900" imgH="1714500" progId="">
                  <p:embed/>
                </p:oleObj>
              </mc:Choice>
              <mc:Fallback>
                <p:oleObj name="Document" r:id="rId7" imgW="1104900" imgH="1714500" progId="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0813" y="2071688"/>
                        <a:ext cx="2181225" cy="3384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9" name="Rectangle 20"/>
          <p:cNvSpPr>
            <a:spLocks noChangeArrowheads="1"/>
          </p:cNvSpPr>
          <p:nvPr/>
        </p:nvSpPr>
        <p:spPr bwMode="auto">
          <a:xfrm>
            <a:off x="0" y="5876925"/>
            <a:ext cx="3092450" cy="641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1800"/>
              <a:t>Урацил Ura</a:t>
            </a:r>
          </a:p>
          <a:p>
            <a:pPr algn="ctr"/>
            <a:r>
              <a:rPr lang="ru-RU" sz="1800"/>
              <a:t>(2,4-диоксопиримидин) </a:t>
            </a:r>
          </a:p>
        </p:txBody>
      </p:sp>
      <p:sp>
        <p:nvSpPr>
          <p:cNvPr id="2060" name="Rectangle 21"/>
          <p:cNvSpPr>
            <a:spLocks noChangeArrowheads="1"/>
          </p:cNvSpPr>
          <p:nvPr/>
        </p:nvSpPr>
        <p:spPr bwMode="auto">
          <a:xfrm>
            <a:off x="3276600" y="5597525"/>
            <a:ext cx="2663825" cy="11906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pPr algn="ctr"/>
            <a:r>
              <a:rPr lang="ru-RU" sz="1800"/>
              <a:t>Тимин Thy</a:t>
            </a:r>
          </a:p>
          <a:p>
            <a:pPr algn="ctr"/>
            <a:r>
              <a:rPr lang="ru-RU" sz="1800"/>
              <a:t>(5-метил-2,4-диоксопиримидин, </a:t>
            </a:r>
            <a:br>
              <a:rPr lang="ru-RU" sz="1800"/>
            </a:br>
            <a:r>
              <a:rPr lang="ru-RU" sz="1800"/>
              <a:t>5-метилурацил </a:t>
            </a:r>
          </a:p>
        </p:txBody>
      </p:sp>
      <p:sp>
        <p:nvSpPr>
          <p:cNvPr id="2061" name="Rectangle 22"/>
          <p:cNvSpPr>
            <a:spLocks noChangeArrowheads="1"/>
          </p:cNvSpPr>
          <p:nvPr/>
        </p:nvSpPr>
        <p:spPr bwMode="auto">
          <a:xfrm>
            <a:off x="6707188" y="5876925"/>
            <a:ext cx="2257425" cy="9159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pPr algn="ctr"/>
            <a:r>
              <a:rPr lang="ru-RU" sz="1800"/>
              <a:t>Цитозин Cyt</a:t>
            </a:r>
          </a:p>
          <a:p>
            <a:pPr algn="ctr"/>
            <a:r>
              <a:rPr lang="ru-RU" sz="1800"/>
              <a:t>(4-амино-2-оксопиримидин)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2781300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49" name="Rectangle 9"/>
          <p:cNvSpPr>
            <a:spLocks noChangeArrowheads="1"/>
          </p:cNvSpPr>
          <p:nvPr/>
        </p:nvSpPr>
        <p:spPr bwMode="auto">
          <a:xfrm>
            <a:off x="0" y="2366963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146" name="Object 8"/>
          <p:cNvGraphicFramePr>
            <a:graphicFrameLocks noChangeAspect="1"/>
          </p:cNvGraphicFramePr>
          <p:nvPr/>
        </p:nvGraphicFramePr>
        <p:xfrm>
          <a:off x="642938" y="571500"/>
          <a:ext cx="7848600" cy="413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Document" r:id="rId3" imgW="4029075" imgH="2124075" progId="">
                  <p:embed/>
                </p:oleObj>
              </mc:Choice>
              <mc:Fallback>
                <p:oleObj name="Document" r:id="rId3" imgW="4029075" imgH="2124075" progId="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38" y="571500"/>
                        <a:ext cx="7848600" cy="4138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0" name="Rectangle 10"/>
          <p:cNvSpPr>
            <a:spLocks noChangeArrowheads="1"/>
          </p:cNvSpPr>
          <p:nvPr/>
        </p:nvSpPr>
        <p:spPr bwMode="auto">
          <a:xfrm>
            <a:off x="1714500" y="5143500"/>
            <a:ext cx="5387975" cy="11874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r>
              <a:rPr lang="ru-RU" b="1"/>
              <a:t>Общая структура нуклеозида</a:t>
            </a:r>
            <a:r>
              <a:rPr lang="ru-RU"/>
              <a:t/>
            </a:r>
            <a:br>
              <a:rPr lang="ru-RU"/>
            </a:br>
            <a:r>
              <a:rPr lang="ru-RU"/>
              <a:t>R=OH   Рибонуклеозид</a:t>
            </a:r>
            <a:br>
              <a:rPr lang="ru-RU"/>
            </a:br>
            <a:r>
              <a:rPr lang="ru-RU"/>
              <a:t>R=H   Дезоксирибонуклеозид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24" name="Rectangle 21"/>
          <p:cNvSpPr>
            <a:spLocks noChangeArrowheads="1"/>
          </p:cNvSpPr>
          <p:nvPr/>
        </p:nvSpPr>
        <p:spPr bwMode="auto">
          <a:xfrm>
            <a:off x="0" y="2781300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122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9782843"/>
              </p:ext>
            </p:extLst>
          </p:nvPr>
        </p:nvGraphicFramePr>
        <p:xfrm>
          <a:off x="1187624" y="836712"/>
          <a:ext cx="6429375" cy="3500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Document" r:id="rId3" imgW="2162175" imgH="1295400" progId="">
                  <p:embed/>
                </p:oleObj>
              </mc:Choice>
              <mc:Fallback>
                <p:oleObj name="Document" r:id="rId3" imgW="2162175" imgH="1295400" progId="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836712"/>
                        <a:ext cx="6429375" cy="3500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5" name="Rectangle 22"/>
          <p:cNvSpPr>
            <a:spLocks noChangeArrowheads="1"/>
          </p:cNvSpPr>
          <p:nvPr/>
        </p:nvSpPr>
        <p:spPr bwMode="auto">
          <a:xfrm>
            <a:off x="1331913" y="4714875"/>
            <a:ext cx="7013575" cy="9461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r>
              <a:rPr lang="ru-RU" sz="2800"/>
              <a:t>R=OH   </a:t>
            </a:r>
            <a:r>
              <a:rPr lang="ru-RU" sz="2800">
                <a:sym typeface="Symbol" pitchFamily="18" charset="2"/>
              </a:rPr>
              <a:t></a:t>
            </a:r>
            <a:r>
              <a:rPr lang="ru-RU" sz="2800"/>
              <a:t>-D-рибофураноза</a:t>
            </a:r>
            <a:br>
              <a:rPr lang="ru-RU" sz="2800"/>
            </a:br>
            <a:r>
              <a:rPr lang="ru-RU" sz="2800"/>
              <a:t>R=H</a:t>
            </a:r>
            <a:r>
              <a:rPr lang="ru-RU" sz="2800">
                <a:sym typeface="Symbol" pitchFamily="18" charset="2"/>
              </a:rPr>
              <a:t>   2-Дезокси-</a:t>
            </a:r>
            <a:r>
              <a:rPr lang="ru-RU" sz="2800"/>
              <a:t>-D-рибофураноза</a:t>
            </a:r>
            <a:r>
              <a:rPr lang="ru-RU" sz="2800">
                <a:sym typeface="Symbol" pitchFamily="18" charset="2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1" name="Rectangle 5"/>
          <p:cNvSpPr>
            <a:spLocks noChangeArrowheads="1"/>
          </p:cNvSpPr>
          <p:nvPr/>
        </p:nvSpPr>
        <p:spPr bwMode="auto">
          <a:xfrm>
            <a:off x="0" y="2781300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2" name="Rectangle 6"/>
          <p:cNvSpPr>
            <a:spLocks noChangeArrowheads="1"/>
          </p:cNvSpPr>
          <p:nvPr/>
        </p:nvSpPr>
        <p:spPr bwMode="auto">
          <a:xfrm>
            <a:off x="0" y="2366963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3" name="Rectangle 9"/>
          <p:cNvSpPr>
            <a:spLocks noChangeArrowheads="1"/>
          </p:cNvSpPr>
          <p:nvPr/>
        </p:nvSpPr>
        <p:spPr bwMode="auto">
          <a:xfrm>
            <a:off x="142875" y="1643063"/>
            <a:ext cx="8786813" cy="25050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pPr>
              <a:lnSpc>
                <a:spcPct val="140000"/>
              </a:lnSpc>
            </a:pPr>
            <a:r>
              <a:rPr lang="ru-RU" sz="2800">
                <a:latin typeface="Candara" pitchFamily="34" charset="0"/>
              </a:rPr>
              <a:t>Цитозин   +   Рибоза			«Цит</a:t>
            </a:r>
            <a:r>
              <a:rPr lang="ru-RU" sz="2800" b="1">
                <a:latin typeface="Candara" pitchFamily="34" charset="0"/>
              </a:rPr>
              <a:t>идин»</a:t>
            </a:r>
            <a:endParaRPr lang="ru-RU" sz="2800">
              <a:latin typeface="Candara" pitchFamily="34" charset="0"/>
            </a:endParaRPr>
          </a:p>
          <a:p>
            <a:pPr>
              <a:lnSpc>
                <a:spcPct val="140000"/>
              </a:lnSpc>
            </a:pPr>
            <a:r>
              <a:rPr lang="ru-RU" sz="2800">
                <a:latin typeface="Candara" pitchFamily="34" charset="0"/>
              </a:rPr>
              <a:t>Цитозин   +   Дезоксирибоза</a:t>
            </a:r>
            <a:r>
              <a:rPr lang="en-US" sz="2800">
                <a:latin typeface="Candara" pitchFamily="34" charset="0"/>
              </a:rPr>
              <a:t>      </a:t>
            </a:r>
            <a:r>
              <a:rPr lang="ru-RU" sz="2800">
                <a:latin typeface="Candara" pitchFamily="34" charset="0"/>
              </a:rPr>
              <a:t>	«Дезоксицит</a:t>
            </a:r>
            <a:r>
              <a:rPr lang="ru-RU" sz="2800" b="1">
                <a:latin typeface="Candara" pitchFamily="34" charset="0"/>
              </a:rPr>
              <a:t>идин»</a:t>
            </a:r>
            <a:endParaRPr lang="ru-RU" sz="2800">
              <a:latin typeface="Candara" pitchFamily="34" charset="0"/>
            </a:endParaRPr>
          </a:p>
          <a:p>
            <a:pPr>
              <a:lnSpc>
                <a:spcPct val="140000"/>
              </a:lnSpc>
            </a:pPr>
            <a:r>
              <a:rPr lang="ru-RU" sz="2800">
                <a:latin typeface="Candara" pitchFamily="34" charset="0"/>
              </a:rPr>
              <a:t>Аденин   +   Рибоза			«Аден</a:t>
            </a:r>
            <a:r>
              <a:rPr lang="ru-RU" sz="2800" b="1">
                <a:latin typeface="Candara" pitchFamily="34" charset="0"/>
              </a:rPr>
              <a:t>озин»</a:t>
            </a:r>
            <a:endParaRPr lang="ru-RU" sz="2800">
              <a:latin typeface="Candara" pitchFamily="34" charset="0"/>
            </a:endParaRPr>
          </a:p>
          <a:p>
            <a:pPr>
              <a:lnSpc>
                <a:spcPct val="140000"/>
              </a:lnSpc>
            </a:pPr>
            <a:r>
              <a:rPr lang="ru-RU" sz="2800">
                <a:latin typeface="Candara" pitchFamily="34" charset="0"/>
              </a:rPr>
              <a:t>Аденин   +   Дезоксирибоза		«Дезоксиаден</a:t>
            </a:r>
            <a:r>
              <a:rPr lang="ru-RU" sz="2800" b="1">
                <a:latin typeface="Candara" pitchFamily="34" charset="0"/>
              </a:rPr>
              <a:t>озин»</a:t>
            </a:r>
          </a:p>
        </p:txBody>
      </p:sp>
      <p:sp>
        <p:nvSpPr>
          <p:cNvPr id="16" name="Стрелка вправо 15"/>
          <p:cNvSpPr/>
          <p:nvPr/>
        </p:nvSpPr>
        <p:spPr>
          <a:xfrm>
            <a:off x="3429000" y="1928813"/>
            <a:ext cx="2357438" cy="2143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7" name="Стрелка вправо 16"/>
          <p:cNvSpPr/>
          <p:nvPr/>
        </p:nvSpPr>
        <p:spPr>
          <a:xfrm>
            <a:off x="4572000" y="2571750"/>
            <a:ext cx="1143000" cy="2143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8" name="Стрелка вправо 17"/>
          <p:cNvSpPr/>
          <p:nvPr/>
        </p:nvSpPr>
        <p:spPr>
          <a:xfrm>
            <a:off x="3214688" y="3143250"/>
            <a:ext cx="2571750" cy="2143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9" name="Стрелка вправо 18"/>
          <p:cNvSpPr/>
          <p:nvPr/>
        </p:nvSpPr>
        <p:spPr>
          <a:xfrm>
            <a:off x="4500563" y="3714750"/>
            <a:ext cx="1285875" cy="2143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2781300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2366963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448" name="Rectangle 8"/>
          <p:cNvSpPr>
            <a:spLocks noChangeArrowheads="1"/>
          </p:cNvSpPr>
          <p:nvPr/>
        </p:nvSpPr>
        <p:spPr bwMode="auto">
          <a:xfrm>
            <a:off x="357188" y="714375"/>
            <a:ext cx="8353425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НУКЛЕОЗИДЫ, ВХОДЯЩИЕ В СОСТАВ РНК (РИБОНУКЛЕОЗИДЫ) </a:t>
            </a:r>
          </a:p>
        </p:txBody>
      </p:sp>
      <p:sp>
        <p:nvSpPr>
          <p:cNvPr id="7176" name="Rectangle 10"/>
          <p:cNvSpPr>
            <a:spLocks noChangeArrowheads="1"/>
          </p:cNvSpPr>
          <p:nvPr/>
        </p:nvSpPr>
        <p:spPr bwMode="auto">
          <a:xfrm>
            <a:off x="0" y="2257425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graphicFrame>
        <p:nvGraphicFramePr>
          <p:cNvPr id="7170" name="Object 9"/>
          <p:cNvGraphicFramePr>
            <a:graphicFrameLocks noChangeAspect="1"/>
          </p:cNvGraphicFramePr>
          <p:nvPr/>
        </p:nvGraphicFramePr>
        <p:xfrm>
          <a:off x="144463" y="2257425"/>
          <a:ext cx="4427537" cy="330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name="Document" r:id="rId3" imgW="3781425" imgH="2828925" progId="">
                  <p:embed/>
                </p:oleObj>
              </mc:Choice>
              <mc:Fallback>
                <p:oleObj name="Document" r:id="rId3" imgW="3781425" imgH="2828925" progId="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463" y="2257425"/>
                        <a:ext cx="4427537" cy="3309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7" name="Rectangle 12"/>
          <p:cNvSpPr>
            <a:spLocks noChangeArrowheads="1"/>
          </p:cNvSpPr>
          <p:nvPr/>
        </p:nvSpPr>
        <p:spPr bwMode="auto">
          <a:xfrm>
            <a:off x="0" y="2290763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graphicFrame>
        <p:nvGraphicFramePr>
          <p:cNvPr id="7171" name="Object 11"/>
          <p:cNvGraphicFramePr>
            <a:graphicFrameLocks noChangeAspect="1"/>
          </p:cNvGraphicFramePr>
          <p:nvPr/>
        </p:nvGraphicFramePr>
        <p:xfrm>
          <a:off x="4572000" y="2276475"/>
          <a:ext cx="4464050" cy="328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1" name="Document" r:id="rId5" imgW="3857625" imgH="2828925" progId="">
                  <p:embed/>
                </p:oleObj>
              </mc:Choice>
              <mc:Fallback>
                <p:oleObj name="Document" r:id="rId5" imgW="3857625" imgH="2828925" progId="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276475"/>
                        <a:ext cx="4464050" cy="328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21" name="Rectangle 6"/>
          <p:cNvSpPr>
            <a:spLocks noChangeArrowheads="1"/>
          </p:cNvSpPr>
          <p:nvPr/>
        </p:nvSpPr>
        <p:spPr bwMode="auto">
          <a:xfrm>
            <a:off x="0" y="2276475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9222" name="Rectangle 8"/>
          <p:cNvSpPr>
            <a:spLocks noChangeArrowheads="1"/>
          </p:cNvSpPr>
          <p:nvPr/>
        </p:nvSpPr>
        <p:spPr bwMode="auto">
          <a:xfrm>
            <a:off x="0" y="2281238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9223" name="Rectangle 11"/>
          <p:cNvSpPr>
            <a:spLocks noChangeArrowheads="1"/>
          </p:cNvSpPr>
          <p:nvPr/>
        </p:nvSpPr>
        <p:spPr bwMode="auto">
          <a:xfrm>
            <a:off x="0" y="2347913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218" name="Object 10"/>
          <p:cNvGraphicFramePr>
            <a:graphicFrameLocks noChangeAspect="1"/>
          </p:cNvGraphicFramePr>
          <p:nvPr/>
        </p:nvGraphicFramePr>
        <p:xfrm>
          <a:off x="0" y="1214438"/>
          <a:ext cx="4427538" cy="294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" name="Document" r:id="rId3" imgW="4391025" imgH="2924175" progId="">
                  <p:embed/>
                </p:oleObj>
              </mc:Choice>
              <mc:Fallback>
                <p:oleObj name="Document" r:id="rId3" imgW="4391025" imgH="2924175" progId="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214438"/>
                        <a:ext cx="4427538" cy="2947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4" name="Rectangle 13"/>
          <p:cNvSpPr>
            <a:spLocks noChangeArrowheads="1"/>
          </p:cNvSpPr>
          <p:nvPr/>
        </p:nvSpPr>
        <p:spPr bwMode="auto">
          <a:xfrm>
            <a:off x="0" y="2424113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2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124744"/>
            <a:ext cx="4530477" cy="315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202</Words>
  <Application>Microsoft Office PowerPoint</Application>
  <PresentationFormat>Экран (4:3)</PresentationFormat>
  <Paragraphs>44</Paragraphs>
  <Slides>27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9" baseType="lpstr">
      <vt:lpstr>Тема Office</vt:lpstr>
      <vt:lpstr>Document</vt:lpstr>
      <vt:lpstr>НУКЛЕИНОВЫЕ КИСЛОТЫ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Никотинамидадениндинуклеотидфосфа́т  (НАДФ, NADP)</vt:lpstr>
      <vt:lpstr>Презентация PowerPoint</vt:lpstr>
      <vt:lpstr>FAD — флавинадениндинуклеотид</vt:lpstr>
      <vt:lpstr>Презентация PowerPoint</vt:lpstr>
      <vt:lpstr>Презентация PowerPoint</vt:lpstr>
      <vt:lpstr>Благодарю за Ваше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НУКЛЕИНОВЫЕ КИСЛОТЫ</dc:title>
  <dc:creator>Зобнина И.В</dc:creator>
  <cp:lastModifiedBy>User</cp:lastModifiedBy>
  <cp:revision>13</cp:revision>
  <dcterms:modified xsi:type="dcterms:W3CDTF">2012-12-03T05:28:10Z</dcterms:modified>
</cp:coreProperties>
</file>