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 Зарецкий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244E-6F18-4FB2-918A-8D6D0DA51BEB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B3FF5-9295-47D1-8610-8B86A5908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BFF4-A551-49F7-9D1C-272AE10ABDA2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4637C-3EBD-4E33-A6C8-4B8D45340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62B0-0770-49FE-BCF1-F3E3C5E16535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5766-647E-43AA-A6BD-633971A04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BE6A4-8523-43EE-92B6-03CE9786BB67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FD6F4-31CF-4277-BB21-DA1B8CFD4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F1AE-1453-46A9-8E4F-2841EC9DD99C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E7757-0831-4136-9443-49765EC06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B610-5914-4D46-94F5-729E76D3A675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BB03-29AC-4C3F-B826-58B746E37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489AF-3189-4788-819A-139349D4223E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1684-C022-414B-98C2-134AE8612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F3585-59BA-4EFC-864D-1B13918E988B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E8A7-9AD5-4C18-B685-9A7177AB6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8613-4BC4-44BB-AD11-AE1F4CC3E268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D2BCC-E73E-4F44-B84A-BD8EEF643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1BC10-2A6E-4FFD-8618-96C5DFEC3A08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8004-E15D-498F-AE40-606A04807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9E60-05AE-4627-932C-18E8C794D927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EFE3-01DC-4EC1-A45C-A0BBBD4BB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8029-9496-4E1A-A1C7-A3D2E3A1B8CC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F84B-D8D9-4F9D-8149-D00F28BA4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5EFD5-1FCA-41BE-8090-9451F3BA1009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C7CC-8172-4BF8-82B7-197283917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5C970-0528-4F5F-A67E-5DF7D2739661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63B8-8721-48ED-B37B-4068269C0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585B8-1CEF-44CD-A83E-F62CDE8306E7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41AE-AE60-4385-B3A5-A4066AD91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82EF-7C6D-4952-BA4F-00F9EAF8E600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6D1B-597E-4220-95A6-A72C5EC80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14DE-C991-4A74-A39E-5CF8FF51C43C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CABFA-93AC-4300-9C7C-9A2F8DCA1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E909C9-2B22-4204-823C-D855B09E45E8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146714-79BB-435D-8C6F-6E51D7C02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6" r:id="rId12"/>
    <p:sldLayoutId id="2147483684" r:id="rId13"/>
    <p:sldLayoutId id="2147483697" r:id="rId14"/>
    <p:sldLayoutId id="2147483698" r:id="rId15"/>
    <p:sldLayoutId id="2147483683" r:id="rId16"/>
    <p:sldLayoutId id="2147483682" r:id="rId17"/>
  </p:sldLayoutIdLst>
  <p:transition spd="slow">
    <p:wipe/>
  </p:transition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92238" y="-2989263"/>
            <a:ext cx="13065125" cy="5773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ГБОУ ВПО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ОрГМУ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Минздрава России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афедра нормальной физиологии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«Сенсорная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 челюстно-лицевой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99025" y="3152775"/>
            <a:ext cx="7292975" cy="380682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ПОДГОТОВИЛИ СТУДЕНТКИ 23 «с» ГРУППЫ</a:t>
            </a:r>
          </a:p>
          <a:p>
            <a:pPr algn="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СТОМАТОЛОГИЧЕСКОГО ФАКУЛЬТЕТА</a:t>
            </a:r>
          </a:p>
          <a:p>
            <a:pPr algn="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Климова </a:t>
            </a:r>
            <a:r>
              <a:rPr lang="ru-RU" dirty="0" err="1" smtClean="0"/>
              <a:t>а.а</a:t>
            </a:r>
            <a:r>
              <a:rPr lang="ru-RU" dirty="0" smtClean="0"/>
              <a:t>.</a:t>
            </a:r>
          </a:p>
          <a:p>
            <a:pPr algn="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err="1" smtClean="0"/>
              <a:t>Морогова</a:t>
            </a:r>
            <a:r>
              <a:rPr lang="ru-RU" dirty="0" smtClean="0"/>
              <a:t> </a:t>
            </a:r>
            <a:r>
              <a:rPr lang="ru-RU" dirty="0" err="1" smtClean="0"/>
              <a:t>ю.д</a:t>
            </a:r>
            <a:r>
              <a:rPr lang="ru-RU" dirty="0" smtClean="0"/>
              <a:t>.</a:t>
            </a:r>
          </a:p>
          <a:p>
            <a:pPr algn="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Родионова </a:t>
            </a:r>
            <a:r>
              <a:rPr lang="ru-RU" dirty="0" err="1" smtClean="0"/>
              <a:t>а.с</a:t>
            </a:r>
            <a:r>
              <a:rPr lang="ru-RU" dirty="0" smtClean="0"/>
              <a:t>.</a:t>
            </a:r>
          </a:p>
          <a:p>
            <a:pPr algn="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Научный руководитель: доцент кафедры нормальной физиологии</a:t>
            </a:r>
            <a:r>
              <a:rPr lang="ru-RU" smtClean="0"/>
              <a:t>, к.б.н</a:t>
            </a:r>
            <a:r>
              <a:rPr lang="ru-RU" dirty="0" smtClean="0"/>
              <a:t>. </a:t>
            </a:r>
            <a:r>
              <a:rPr lang="ru-RU" dirty="0" err="1" smtClean="0"/>
              <a:t>русанова</a:t>
            </a:r>
            <a:r>
              <a:rPr lang="ru-RU" dirty="0" smtClean="0"/>
              <a:t> </a:t>
            </a:r>
            <a:r>
              <a:rPr lang="ru-RU" dirty="0" err="1" smtClean="0"/>
              <a:t>н.р</a:t>
            </a:r>
            <a:r>
              <a:rPr lang="ru-RU" dirty="0" smtClean="0"/>
              <a:t>.</a:t>
            </a:r>
            <a:endParaRPr lang="ru-RU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Оренбург, 2015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4" descr="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31950" y="0"/>
            <a:ext cx="9088438" cy="6858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975" y="2595563"/>
            <a:ext cx="9956800" cy="19907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95250"/>
            <a:ext cx="9975850" cy="36845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Физиология челюстно-лицевой </a:t>
            </a:r>
            <a:r>
              <a:rPr lang="ru-RU" sz="2800" dirty="0"/>
              <a:t>области является частным разделом физиологии человека и рассматривает вопросы участия органов челюстно-лицевой области в формировании специфических и интегративных функций, а также зависимость этих функций от факторов внешней среды и состояния </a:t>
            </a:r>
            <a:r>
              <a:rPr lang="ru-RU" sz="2800" dirty="0" smtClean="0"/>
              <a:t>организма.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74256" y="2657330"/>
            <a:ext cx="4597947" cy="3566437"/>
          </a:xfrm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05550" cy="65516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Сенсорная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 челюстно-лицевой области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— это частный раздел общей сенсорной физиологии человека. Сенсорная функция осуществляется сенсорными </a:t>
            </a:r>
            <a:r>
              <a:rPr lang="ru-RU" sz="2400" dirty="0" smtClean="0"/>
              <a:t>системами.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Сенсорная система </a:t>
            </a:r>
            <a:r>
              <a:rPr lang="ru-RU" sz="2400" dirty="0"/>
              <a:t>— это совокупность периферических и центральных образований (разного уровня организации), управление функционированием которых осуществляется с помощью прямых и обратных связей.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50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07113" y="1260475"/>
            <a:ext cx="5970587" cy="4430713"/>
          </a:xfrm>
        </p:spPr>
      </p:pic>
      <p:sp>
        <p:nvSpPr>
          <p:cNvPr id="4" name="4-конечная звезда 3"/>
          <p:cNvSpPr/>
          <p:nvPr/>
        </p:nvSpPr>
        <p:spPr>
          <a:xfrm>
            <a:off x="95250" y="0"/>
            <a:ext cx="587375" cy="5048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95250" y="2470150"/>
            <a:ext cx="635000" cy="5048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0575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Тактильная рецепция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Кожная рецепция слизистой оболочки полости рта  </a:t>
            </a:r>
            <a:r>
              <a:rPr lang="ru-RU" sz="2800" dirty="0" smtClean="0"/>
              <a:t>обеспечивает </a:t>
            </a:r>
            <a:r>
              <a:rPr lang="ru-RU" sz="2800" dirty="0"/>
              <a:t>ощущение: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2530" name="Текст 5"/>
          <p:cNvSpPr>
            <a:spLocks noGrp="1"/>
          </p:cNvSpPr>
          <p:nvPr>
            <p:ph type="body" sz="half" idx="2"/>
          </p:nvPr>
        </p:nvSpPr>
        <p:spPr>
          <a:xfrm>
            <a:off x="0" y="1951038"/>
            <a:ext cx="12192000" cy="4073525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 </a:t>
            </a:r>
            <a:r>
              <a:rPr lang="ru-RU" sz="2000" b="1" smtClean="0"/>
              <a:t>прикосновения</a:t>
            </a:r>
            <a:r>
              <a:rPr lang="ru-RU" sz="2000" smtClean="0"/>
              <a:t>(тельца Мейснера)     </a:t>
            </a:r>
            <a:r>
              <a:rPr lang="ru-RU" sz="2000" b="1" smtClean="0"/>
              <a:t>давления</a:t>
            </a:r>
            <a:r>
              <a:rPr lang="ru-RU" sz="2000" smtClean="0"/>
              <a:t>(диски Меркеля)      </a:t>
            </a:r>
            <a:r>
              <a:rPr lang="ru-RU" sz="2000" b="1" smtClean="0"/>
              <a:t>вибрации</a:t>
            </a:r>
            <a:r>
              <a:rPr lang="ru-RU" sz="2000" smtClean="0"/>
              <a:t>(тельца Пачини)</a:t>
            </a:r>
          </a:p>
          <a:p>
            <a:r>
              <a:rPr lang="ru-RU" sz="2000" smtClean="0"/>
              <a:t>        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0290175" y="2151063"/>
            <a:ext cx="587375" cy="63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853113" y="2151063"/>
            <a:ext cx="615950" cy="63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419225" y="2151063"/>
            <a:ext cx="612775" cy="63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4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386138"/>
            <a:ext cx="31750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3763" y="3508375"/>
            <a:ext cx="355282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2325" y="3435350"/>
            <a:ext cx="310673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9" name="Picture 5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89225" y="0"/>
            <a:ext cx="8051800" cy="873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Температурная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рецепция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4138" y="4764088"/>
            <a:ext cx="3078162" cy="2100262"/>
          </a:xfrm>
        </p:spPr>
      </p:pic>
      <p:sp>
        <p:nvSpPr>
          <p:cNvPr id="23555" name="Текст 5"/>
          <p:cNvSpPr>
            <a:spLocks noGrp="1"/>
          </p:cNvSpPr>
          <p:nvPr>
            <p:ph type="body" sz="half" idx="2"/>
          </p:nvPr>
        </p:nvSpPr>
        <p:spPr>
          <a:xfrm>
            <a:off x="0" y="1827213"/>
            <a:ext cx="12192000" cy="1239837"/>
          </a:xfrm>
        </p:spPr>
        <p:txBody>
          <a:bodyPr/>
          <a:lstStyle/>
          <a:p>
            <a:pPr algn="just"/>
            <a:r>
              <a:rPr lang="ru-RU" sz="2000" b="1" smtClean="0"/>
              <a:t>Тепловые рецепторы </a:t>
            </a:r>
            <a:r>
              <a:rPr lang="ru-RU" sz="2000" smtClean="0"/>
              <a:t>(тельца Руффини)                       </a:t>
            </a:r>
            <a:r>
              <a:rPr lang="ru-RU" sz="2000" b="1" smtClean="0"/>
              <a:t>Холодовые рецепторы </a:t>
            </a:r>
            <a:r>
              <a:rPr lang="ru-RU" sz="2000" smtClean="0"/>
              <a:t>(колбы Краузе)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8302625" y="1036638"/>
            <a:ext cx="855663" cy="833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295525" y="995363"/>
            <a:ext cx="785813" cy="831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852488" y="2273300"/>
            <a:ext cx="4081462" cy="2484438"/>
          </a:xfrm>
          <a:prstGeom prst="verticalScroll">
            <a:avLst/>
          </a:prstGeom>
          <a:solidFill>
            <a:srgbClr val="56C14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(40 - 42°С) - расположены в нижнем слое собственно слизистой оболочки полости рта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7642225" y="2273300"/>
            <a:ext cx="3944938" cy="2487613"/>
          </a:xfrm>
          <a:prstGeom prst="verticalScroll">
            <a:avLst/>
          </a:prstGeom>
          <a:solidFill>
            <a:srgbClr val="56C14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(25 - 30°) расположены   в эпителии или непосредственно под ним</a:t>
            </a:r>
          </a:p>
        </p:txBody>
      </p:sp>
      <p:pic>
        <p:nvPicPr>
          <p:cNvPr id="23560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4757738"/>
            <a:ext cx="2881313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11845925" cy="1160463"/>
          </a:xfrm>
        </p:spPr>
        <p:txBody>
          <a:bodyPr>
            <a:noAutofit/>
          </a:bodyPr>
          <a:lstStyle/>
          <a:p>
            <a:pPr algn="ctr"/>
            <a:r>
              <a:rPr lang="ru-RU" sz="4000" b="1" smtClean="0">
                <a:solidFill>
                  <a:srgbClr val="56C14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Вкусовая рецепция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1160463"/>
            <a:ext cx="6973888" cy="56975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cap="none" smtClean="0">
                <a:solidFill>
                  <a:schemeClr val="tx1"/>
                </a:solidFill>
              </a:rPr>
              <a:t>РОЛЬ И ЗНАЧЕНИЕ </a:t>
            </a:r>
            <a:r>
              <a:rPr lang="ru-RU" cap="none" smtClean="0">
                <a:solidFill>
                  <a:schemeClr val="tx1"/>
                </a:solidFill>
              </a:rPr>
              <a:t>ИЗОЛИРОВАННОГО ВКУСОВОГО АНАЛИЗАТОРА  ОПРЕДЕЛИТЬ ТРУДНО, ТАК КАК АДЕКВАТНЫЙ РАЗДРАЖИТЕЛЬ ПИЩИ ПОСТУПАЮЩАЯ В ПОЛОСТЬ РТА ВОЗБУЖДАЕТ ОДНОВРЕМЕННО РЕЦЕПТОРЫ ДРУГИХ АНАЛИЗАТОРОВ. СЛЕДОВАТЕЛЬНО, </a:t>
            </a:r>
            <a:r>
              <a:rPr lang="ru-RU" b="1" cap="none" smtClean="0">
                <a:solidFill>
                  <a:schemeClr val="tx1"/>
                </a:solidFill>
              </a:rPr>
              <a:t>ВКУСОВЫЕ ОЩУЩЕНИЯ ЯВЛЯЮТСЯ СЛОЖНОЙ СУММОЙ ВОЗБУЖДЕНИЙ, </a:t>
            </a:r>
            <a:r>
              <a:rPr lang="ru-RU" cap="none" smtClean="0">
                <a:solidFill>
                  <a:schemeClr val="tx1"/>
                </a:solidFill>
              </a:rPr>
              <a:t>ИДУЩИХ В КОРУ ОТ ВКУСОВЫХ, ОБОНЯТЕЛЬНЫХ, ТАКТИЛЬНЫХ, ТЕМПЕРАТУРНЫХ И БОЛЕВЫХ РЕЦЕПТОРОВ. </a:t>
            </a:r>
          </a:p>
        </p:txBody>
      </p:sp>
      <p:pic>
        <p:nvPicPr>
          <p:cNvPr id="2457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3888" y="1257300"/>
            <a:ext cx="5218112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1613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Болевая рецепция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>Болевое </a:t>
            </a:r>
            <a:r>
              <a:rPr lang="ru-RU" sz="2400" dirty="0"/>
              <a:t>ощущение может возникнуть либо при воздействии повреждающего фактора на специальный болевой рецептор — </a:t>
            </a:r>
            <a:r>
              <a:rPr lang="ru-RU" sz="2400" dirty="0" err="1"/>
              <a:t>ноцицептор</a:t>
            </a:r>
            <a:r>
              <a:rPr lang="ru-RU" sz="2400" dirty="0"/>
              <a:t>, либо при сверхсильных раздражениях других рецепторов. </a:t>
            </a:r>
            <a:r>
              <a:rPr lang="ru-RU" sz="2400" dirty="0" err="1"/>
              <a:t>Ноцицепторы</a:t>
            </a:r>
            <a:r>
              <a:rPr lang="ru-RU" sz="2400" dirty="0"/>
              <a:t> составляют 25 - 40 % всех рецепторных </a:t>
            </a:r>
            <a:r>
              <a:rPr lang="ru-RU" sz="2400" dirty="0" smtClean="0"/>
              <a:t>образований и делятся на: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5602" name="Текст 4"/>
          <p:cNvSpPr>
            <a:spLocks noGrp="1"/>
          </p:cNvSpPr>
          <p:nvPr>
            <p:ph type="body" idx="1"/>
          </p:nvPr>
        </p:nvSpPr>
        <p:spPr>
          <a:xfrm>
            <a:off x="746125" y="2292350"/>
            <a:ext cx="3016250" cy="571500"/>
          </a:xfrm>
        </p:spPr>
        <p:txBody>
          <a:bodyPr/>
          <a:lstStyle/>
          <a:p>
            <a:r>
              <a:rPr lang="ru-RU" sz="2000" b="1" smtClean="0"/>
              <a:t>Меха</a:t>
            </a:r>
            <a:r>
              <a:rPr lang="ru-RU" sz="2000" b="1" smtClean="0">
                <a:latin typeface="Arial" charset="0"/>
              </a:rPr>
              <a:t>но</a:t>
            </a:r>
            <a:r>
              <a:rPr lang="ru-RU" sz="2000" b="1" smtClean="0"/>
              <a:t>ноцицепторы</a:t>
            </a:r>
          </a:p>
        </p:txBody>
      </p:sp>
      <p:sp>
        <p:nvSpPr>
          <p:cNvPr id="25603" name="Текст 7"/>
          <p:cNvSpPr>
            <a:spLocks noGrp="1"/>
          </p:cNvSpPr>
          <p:nvPr>
            <p:ph type="body" sz="half" idx="15"/>
          </p:nvPr>
        </p:nvSpPr>
        <p:spPr>
          <a:xfrm>
            <a:off x="109538" y="3008313"/>
            <a:ext cx="3584575" cy="3589337"/>
          </a:xfrm>
        </p:spPr>
        <p:txBody>
          <a:bodyPr/>
          <a:lstStyle/>
          <a:p>
            <a:r>
              <a:rPr lang="ru-RU" sz="1800" smtClean="0"/>
              <a:t>расположены так, что обеспечивают контроль целостности кожи и слизистых, суставных сумок, периодонта, поверхности мышц. Они возбуждаются в результате механического смещения мембраны, что позволяет ионам натрия проникать внутрь и вызывать деполяризацию нервного окончания. </a:t>
            </a:r>
          </a:p>
        </p:txBody>
      </p:sp>
      <p:sp>
        <p:nvSpPr>
          <p:cNvPr id="25604" name="Текст 5"/>
          <p:cNvSpPr>
            <a:spLocks noGrp="1"/>
          </p:cNvSpPr>
          <p:nvPr>
            <p:ph type="body" sz="quarter" idx="3"/>
          </p:nvPr>
        </p:nvSpPr>
        <p:spPr>
          <a:xfrm>
            <a:off x="3916363" y="2308225"/>
            <a:ext cx="3071812" cy="576263"/>
          </a:xfrm>
        </p:spPr>
        <p:txBody>
          <a:bodyPr/>
          <a:lstStyle/>
          <a:p>
            <a:r>
              <a:rPr lang="ru-RU" sz="2000" b="1" smtClean="0"/>
              <a:t>Термоноцицепторы</a:t>
            </a:r>
          </a:p>
        </p:txBody>
      </p:sp>
      <p:sp>
        <p:nvSpPr>
          <p:cNvPr id="25605" name="Текст 8"/>
          <p:cNvSpPr>
            <a:spLocks noGrp="1"/>
          </p:cNvSpPr>
          <p:nvPr>
            <p:ph type="body" sz="half" idx="16"/>
          </p:nvPr>
        </p:nvSpPr>
        <p:spPr>
          <a:xfrm>
            <a:off x="3916363" y="3008313"/>
            <a:ext cx="3071812" cy="3589337"/>
          </a:xfrm>
        </p:spPr>
        <p:txBody>
          <a:bodyPr/>
          <a:lstStyle/>
          <a:p>
            <a:r>
              <a:rPr lang="ru-RU" sz="1800" smtClean="0"/>
              <a:t>активируются действием высоких и низких температур, передают возбуждения по А-дельта волокнам.</a:t>
            </a:r>
          </a:p>
        </p:txBody>
      </p:sp>
      <p:sp>
        <p:nvSpPr>
          <p:cNvPr id="25606" name="Текст 6"/>
          <p:cNvSpPr>
            <a:spLocks noGrp="1"/>
          </p:cNvSpPr>
          <p:nvPr>
            <p:ph type="body" sz="quarter" idx="13"/>
          </p:nvPr>
        </p:nvSpPr>
        <p:spPr>
          <a:xfrm>
            <a:off x="7778750" y="2308225"/>
            <a:ext cx="2932113" cy="576263"/>
          </a:xfrm>
        </p:spPr>
        <p:txBody>
          <a:bodyPr/>
          <a:lstStyle/>
          <a:p>
            <a:r>
              <a:rPr lang="ru-RU" sz="2000" b="1" smtClean="0"/>
              <a:t>Хемоноцицепторы</a:t>
            </a:r>
          </a:p>
        </p:txBody>
      </p:sp>
      <p:sp>
        <p:nvSpPr>
          <p:cNvPr id="25607" name="Текст 9"/>
          <p:cNvSpPr>
            <a:spLocks noGrp="1"/>
          </p:cNvSpPr>
          <p:nvPr>
            <p:ph type="body" sz="half" idx="17"/>
          </p:nvPr>
        </p:nvSpPr>
        <p:spPr>
          <a:xfrm>
            <a:off x="7656513" y="2965450"/>
            <a:ext cx="3470275" cy="3589338"/>
          </a:xfrm>
        </p:spPr>
        <p:txBody>
          <a:bodyPr/>
          <a:lstStyle/>
          <a:p>
            <a:r>
              <a:rPr lang="ru-RU" sz="1800" smtClean="0"/>
              <a:t>расположены в более глубоких слоях тканей. Специфическими раздражителями для хемоноцицепторов являются алкогены – вещества, выделяющиеся при повреждении клеток или развитии воспалительных процессов в тканях.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55700" y="0"/>
            <a:ext cx="9734550" cy="132397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Проводниковый и центральный отделы болевого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анализатора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19075" y="1446213"/>
            <a:ext cx="5808663" cy="52816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cap="none" smtClean="0">
                <a:solidFill>
                  <a:schemeClr val="tx1"/>
                </a:solidFill>
              </a:rPr>
              <a:t>ВОЗБУЖДЕНИЕ ОТ НОЦИЦЕПТОРОВ СЛИЗИСТОЙ ОБОЛОЧКИ ПОЛОСТИ РТА, РЕЦЕПТОРОВ ПЕРИОДОНТА, ЯЗЫКА И ПУЛЬПЫ ЗУБА ПРОВОДИТСЯ ПО НЕРВНЫМ ВОЛОКНАМ, БОЛЬШАЯ ЧАСТЬ КОТОРЫХ ПРИНАДЛЕЖИТ ВТОРОЙ И ТРЕТЬЕЙ ВЕТВЯМ ТРОЙНИЧНОГО НЕРВА. БОЛЬ МОЖЕТ ПОДРАЗДЕЛЯТЬСЯ НА БЫСТРУЮ И МЕДЛЕННУЮ, ОСТРУЮ И ХРОНИЧЕСКУЮ БЫСТРАЯ БОЛЬ ОЩУЩАЕТСЯ ЧЕРЕЗ 0.1 С ПОСЛЕ НАНЕСЕНИЯ БОЛЕВОГО СТИМУЛА.</a:t>
            </a:r>
            <a:r>
              <a:rPr lang="ru-RU" cap="none" smtClean="0"/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740400" y="1554163"/>
            <a:ext cx="596423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/>
              <a:t>СИГНАЛЫ ОТ РЕЦЕПТОРОВ ПРИ ЭТОМ ПЕРЕДАЮТСЯ НО НЕРВНЫМ ВОЛОКНАМ СО СКОРОСТЬЮ 6-30 М/С. МЕДЛЕННАЯ БОЛЬ ВОЗНИКАЕТ В ТЕЧЕНИЕ 1 С И БОЛЕЕ, И МЕДЛЕННО ВОЗРАСТАЕТ К ТЕЧЕНИЕ МНОГИХ СЕКУНД ИЛИ МИНУТ. МЕДЛЕННАЯ ХРОНИЧЕСКАЯ БОЛЬ ПЕРЕДАЕТСЯ НО НЕРВНЫМ ВОЛОКНАМ СО СКОРОСТЬЮ 0.5 - 2 М/С.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319</TotalTime>
  <Words>392</Words>
  <Application>Microsoft Office PowerPoint</Application>
  <PresentationFormat>Произвольный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ГБОУ ВПО ОрГМУ Минздрава России  Кафедра нормальной физиологии  «Сенсорная функция челюстно-лицевой области» </vt:lpstr>
      <vt:lpstr>Физиология челюстно-лицевой области является частным разделом физиологии человека и рассматривает вопросы участия органов челюстно-лицевой области в формировании специфических и интегративных функций, а также зависимость этих функций от факторов внешней среды и состояния организма.</vt:lpstr>
      <vt:lpstr>       Сенсорная функция челюстно-лицевой области  — это частный раздел общей сенсорной физиологии человека. Сенсорная функция осуществляется сенсорными системами.           Сенсорная система — это совокупность периферических и центральных образований (разного уровня организации), управление функционированием которых осуществляется с помощью прямых и обратных связей.  </vt:lpstr>
      <vt:lpstr>          Тактильная рецепция  Кожная рецепция слизистой оболочки полости рта  обеспечивает ощущение:   </vt:lpstr>
      <vt:lpstr>Презентация PowerPoint</vt:lpstr>
      <vt:lpstr>Температурная рецепция</vt:lpstr>
      <vt:lpstr>Вкусовая рецепция</vt:lpstr>
      <vt:lpstr>Болевая рецепция Болевое ощущение может возникнуть либо при воздействии повреждающего фактора на специальный болевой рецептор — ноцицептор, либо при сверхсильных раздражениях других рецепторов. Ноцицепторы составляют 25 - 40 % всех рецепторных образований и делятся на: </vt:lpstr>
      <vt:lpstr>Проводниковый и центральный отделы болевого анализатора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ВПО ОрГМУ Минздрава России  Кафедра нормальной физиологии  «Сенсорная функция челюстно-лицевой области»</dc:title>
  <dc:creator>Александр Зарецкий</dc:creator>
  <cp:lastModifiedBy>Денисов Евгений Николаевич</cp:lastModifiedBy>
  <cp:revision>18</cp:revision>
  <dcterms:created xsi:type="dcterms:W3CDTF">2015-04-02T20:05:23Z</dcterms:created>
  <dcterms:modified xsi:type="dcterms:W3CDTF">2017-02-15T10:53:01Z</dcterms:modified>
</cp:coreProperties>
</file>