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58" r:id="rId4"/>
    <p:sldId id="261" r:id="rId5"/>
    <p:sldId id="260" r:id="rId6"/>
    <p:sldId id="262" r:id="rId7"/>
    <p:sldId id="311" r:id="rId8"/>
    <p:sldId id="310" r:id="rId9"/>
    <p:sldId id="282" r:id="rId10"/>
    <p:sldId id="265" r:id="rId11"/>
    <p:sldId id="290" r:id="rId12"/>
    <p:sldId id="266" r:id="rId13"/>
    <p:sldId id="306" r:id="rId14"/>
    <p:sldId id="267" r:id="rId15"/>
    <p:sldId id="305" r:id="rId16"/>
    <p:sldId id="289" r:id="rId17"/>
    <p:sldId id="268" r:id="rId18"/>
    <p:sldId id="264" r:id="rId19"/>
    <p:sldId id="277" r:id="rId20"/>
    <p:sldId id="271" r:id="rId21"/>
    <p:sldId id="281" r:id="rId22"/>
    <p:sldId id="294" r:id="rId23"/>
    <p:sldId id="283" r:id="rId24"/>
    <p:sldId id="284" r:id="rId25"/>
    <p:sldId id="275" r:id="rId26"/>
    <p:sldId id="285" r:id="rId27"/>
    <p:sldId id="286" r:id="rId28"/>
    <p:sldId id="287" r:id="rId29"/>
    <p:sldId id="288" r:id="rId30"/>
    <p:sldId id="307" r:id="rId31"/>
    <p:sldId id="276" r:id="rId32"/>
    <p:sldId id="270" r:id="rId33"/>
    <p:sldId id="269" r:id="rId34"/>
    <p:sldId id="278" r:id="rId35"/>
    <p:sldId id="272" r:id="rId36"/>
    <p:sldId id="280" r:id="rId37"/>
    <p:sldId id="298" r:id="rId38"/>
    <p:sldId id="292" r:id="rId39"/>
    <p:sldId id="293" r:id="rId40"/>
    <p:sldId id="296" r:id="rId41"/>
    <p:sldId id="297" r:id="rId42"/>
    <p:sldId id="295" r:id="rId43"/>
    <p:sldId id="308" r:id="rId44"/>
    <p:sldId id="291" r:id="rId45"/>
    <p:sldId id="309" r:id="rId46"/>
    <p:sldId id="303" r:id="rId47"/>
    <p:sldId id="304" r:id="rId48"/>
    <p:sldId id="299" r:id="rId49"/>
    <p:sldId id="300" r:id="rId50"/>
    <p:sldId id="301" r:id="rId51"/>
    <p:sldId id="302" r:id="rId52"/>
    <p:sldId id="279"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8" autoAdjust="0"/>
    <p:restoredTop sz="94660"/>
  </p:normalViewPr>
  <p:slideViewPr>
    <p:cSldViewPr snapToGrid="0">
      <p:cViewPr varScale="1">
        <p:scale>
          <a:sx n="72" d="100"/>
          <a:sy n="72" d="100"/>
        </p:scale>
        <p:origin x="6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244051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70103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256980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20" name="Нижний колонтитул 19"/>
          <p:cNvSpPr>
            <a:spLocks noGrp="1"/>
          </p:cNvSpPr>
          <p:nvPr>
            <p:ph type="ftr" sz="quarter" idx="11"/>
          </p:nvPr>
        </p:nvSpPr>
        <p:spPr/>
        <p:txBody>
          <a:bodyPr/>
          <a:lstStyle/>
          <a:p>
            <a:endParaRPr lang="ru-RU">
              <a:solidFill>
                <a:srgbClr val="E7DEC9">
                  <a:shade val="50000"/>
                  <a:satMod val="200000"/>
                </a:srgbClr>
              </a:solidFill>
            </a:endParaRPr>
          </a:p>
        </p:txBody>
      </p:sp>
      <p:sp>
        <p:nvSpPr>
          <p:cNvPr id="10" name="Номер слайда 9"/>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8065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92307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340709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656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E7DEC9">
                  <a:shade val="50000"/>
                  <a:satMod val="200000"/>
                </a:srgb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03444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E7DEC9">
                  <a:shade val="50000"/>
                  <a:satMod val="200000"/>
                </a:srgb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5550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Дата 1"/>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E7DEC9">
                  <a:shade val="50000"/>
                  <a:satMod val="200000"/>
                </a:srgb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246029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58559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2435596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auto" latinLnBrk="0" hangingPunct="1">
              <a:lnSpc>
                <a:spcPts val="3000"/>
              </a:lnSpc>
              <a:spcBef>
                <a:spcPts val="600"/>
              </a:spcBef>
              <a:spcAft>
                <a:spcPts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extLst>
      <p:ext uri="{BB962C8B-B14F-4D97-AF65-F5344CB8AC3E}">
        <p14:creationId xmlns:p14="http://schemas.microsoft.com/office/powerpoint/2010/main" val="147517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63682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12827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166179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283593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32418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110542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225397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13660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677AB26-E913-46F4-8803-9A49C804884F}" type="datetimeFigureOut">
              <a:rPr lang="ru-RU" smtClean="0"/>
              <a:pPr/>
              <a:t>14.12.2022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84A447-28BD-4587-B1D5-BAB084168195}" type="slidenum">
              <a:rPr lang="ru-RU" smtClean="0"/>
              <a:pPr/>
              <a:t>‹#›</a:t>
            </a:fld>
            <a:endParaRPr lang="ru-RU"/>
          </a:p>
        </p:txBody>
      </p:sp>
    </p:spTree>
    <p:extLst>
      <p:ext uri="{BB962C8B-B14F-4D97-AF65-F5344CB8AC3E}">
        <p14:creationId xmlns:p14="http://schemas.microsoft.com/office/powerpoint/2010/main" val="287112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7AB26-E913-46F4-8803-9A49C804884F}" type="datetimeFigureOut">
              <a:rPr lang="ru-RU" smtClean="0"/>
              <a:pPr/>
              <a:t>14.12.2022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4A447-28BD-4587-B1D5-BAB084168195}" type="slidenum">
              <a:rPr lang="ru-RU" smtClean="0"/>
              <a:pPr/>
              <a:t>‹#›</a:t>
            </a:fld>
            <a:endParaRPr lang="ru-RU"/>
          </a:p>
        </p:txBody>
      </p:sp>
    </p:spTree>
    <p:extLst>
      <p:ext uri="{BB962C8B-B14F-4D97-AF65-F5344CB8AC3E}">
        <p14:creationId xmlns:p14="http://schemas.microsoft.com/office/powerpoint/2010/main" val="1775756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solidFill>
                  <a:srgbClr val="E7DEC9">
                    <a:shade val="50000"/>
                    <a:satMod val="200000"/>
                  </a:srgbClr>
                </a:solidFill>
              </a:rPr>
              <a:pPr/>
              <a:t>14.12.2022</a:t>
            </a:fld>
            <a:endParaRPr lang="ru-RU">
              <a:solidFill>
                <a:srgbClr val="E7DEC9">
                  <a:shade val="50000"/>
                  <a:satMod val="200000"/>
                </a:srgbClr>
              </a:solidFill>
            </a:endParaRPr>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solidFill>
                <a:srgbClr val="E7DEC9">
                  <a:shade val="50000"/>
                  <a:satMod val="200000"/>
                </a:srgbClr>
              </a:solidFill>
            </a:endParaRPr>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792988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99656" y="836712"/>
            <a:ext cx="7378080" cy="3024336"/>
          </a:xfrm>
        </p:spPr>
        <p:txBody>
          <a:bodyPr>
            <a:normAutofit/>
          </a:bodyPr>
          <a:lstStyle/>
          <a:p>
            <a:r>
              <a:rPr lang="ru-RU" sz="5400" dirty="0"/>
              <a:t>Методы исследования нагнетательной </a:t>
            </a:r>
            <a:r>
              <a:rPr lang="ru-RU" sz="5400"/>
              <a:t>функции сердца</a:t>
            </a:r>
            <a:endParaRPr lang="ru-RU" sz="5400" dirty="0"/>
          </a:p>
        </p:txBody>
      </p:sp>
    </p:spTree>
    <p:extLst>
      <p:ext uri="{BB962C8B-B14F-4D97-AF65-F5344CB8AC3E}">
        <p14:creationId xmlns:p14="http://schemas.microsoft.com/office/powerpoint/2010/main" val="427167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9222" y="1201783"/>
            <a:ext cx="4924697" cy="499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7608" y="116632"/>
            <a:ext cx="8100392" cy="6624736"/>
          </a:xfrm>
        </p:spPr>
        <p:txBody>
          <a:bodyPr>
            <a:normAutofit/>
          </a:bodyPr>
          <a:lstStyle/>
          <a:p>
            <a:pPr marL="80963" indent="552450">
              <a:buNone/>
            </a:pPr>
            <a:r>
              <a:rPr lang="ru-RU" dirty="0"/>
              <a:t>Стандартные двухполюсные отведения, предложенные в 1913 г. </a:t>
            </a:r>
            <a:r>
              <a:rPr lang="ru-RU" dirty="0" err="1"/>
              <a:t>Эйнтховеном</a:t>
            </a:r>
            <a:r>
              <a:rPr lang="ru-RU" dirty="0"/>
              <a:t>, </a:t>
            </a:r>
          </a:p>
          <a:p>
            <a:pPr marL="80963" indent="552450">
              <a:buNone/>
            </a:pPr>
            <a:r>
              <a:rPr lang="ru-RU" dirty="0"/>
              <a:t>фиксируют разность потенциалов между двумя точками электрического поля, удаленными от сердца и расположенными во фронтальной плоскости — на конечностях. </a:t>
            </a:r>
          </a:p>
          <a:p>
            <a:pPr marL="80963" indent="552450">
              <a:buNone/>
            </a:pPr>
            <a:r>
              <a:rPr lang="ru-RU" dirty="0"/>
              <a:t>Эти отведения образуют </a:t>
            </a:r>
            <a:r>
              <a:rPr lang="ru-RU" b="1" i="1" dirty="0"/>
              <a:t>равносторонний треугольник </a:t>
            </a:r>
            <a:r>
              <a:rPr lang="ru-RU" b="1" i="1" dirty="0" err="1"/>
              <a:t>Эйнтховена</a:t>
            </a:r>
            <a:r>
              <a:rPr lang="ru-RU" dirty="0"/>
              <a:t>, вершинами которого являются правая рука, левая рука и левая нога с установленными там электродами.</a:t>
            </a:r>
          </a:p>
          <a:p>
            <a:pPr marL="80963" indent="552450">
              <a:buNone/>
            </a:pPr>
            <a:r>
              <a:rPr lang="ru-RU" dirty="0"/>
              <a:t>В середине треугольника находится электрический центр сердца или точечный единый сердечный диполь, одинаково удаленный от всех трех стандартных отведений. </a:t>
            </a:r>
          </a:p>
          <a:p>
            <a:endParaRPr lang="ru-RU" dirty="0"/>
          </a:p>
        </p:txBody>
      </p:sp>
    </p:spTree>
    <p:extLst>
      <p:ext uri="{BB962C8B-B14F-4D97-AF65-F5344CB8AC3E}">
        <p14:creationId xmlns:p14="http://schemas.microsoft.com/office/powerpoint/2010/main" val="342334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8200" y="692331"/>
            <a:ext cx="10515600" cy="5484632"/>
          </a:xfrm>
        </p:spPr>
        <p:txBody>
          <a:bodyPr>
            <a:normAutofit lnSpcReduction="10000"/>
          </a:bodyPr>
          <a:lstStyle/>
          <a:p>
            <a:r>
              <a:rPr lang="ru-RU" dirty="0"/>
              <a:t>Гипотетическая линия, соединяющая два электрода одного отведения называется осью отведения. </a:t>
            </a:r>
          </a:p>
          <a:p>
            <a:r>
              <a:rPr lang="ru-RU" dirty="0"/>
              <a:t>Перпендикуляры, проведенные из центра сердца, т.е. из места расположения единого сердечного диполя, к оси каждого стандартного отведения, делят каждую ось на две равные части: положительную, обращенную в сторону положительного (активного) электрода (+) отведения, и отрицательную, обращенную к отрицательному электроду (-). Если ЭДС сердца в какой-либо момент сердечного цикла проецируется на положительную часть оси отведения, на ЭКГ записывается положительное отклонение </a:t>
            </a:r>
            <a:r>
              <a:rPr lang="ru-RU" i="1" dirty="0">
                <a:solidFill>
                  <a:srgbClr val="FF0000"/>
                </a:solidFill>
              </a:rPr>
              <a:t>(выше изоэлектрической линии)</a:t>
            </a:r>
            <a:r>
              <a:rPr lang="ru-RU" dirty="0"/>
              <a:t>. Если ЭДС сердца проецируется на отрицательную часть оси отведения, на ЭКГ регистрируются отрицательные отклонения </a:t>
            </a:r>
            <a:r>
              <a:rPr lang="ru-RU" i="1" dirty="0">
                <a:solidFill>
                  <a:srgbClr val="FF0000"/>
                </a:solidFill>
              </a:rPr>
              <a:t>(вниз от изоэлектрической	линии)</a:t>
            </a:r>
            <a:r>
              <a:rPr lang="ru-RU" dirty="0"/>
              <a:t>.</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7608" y="0"/>
            <a:ext cx="8100392" cy="7432766"/>
          </a:xfrm>
        </p:spPr>
        <p:txBody>
          <a:bodyPr>
            <a:normAutofit/>
          </a:bodyPr>
          <a:lstStyle/>
          <a:p>
            <a:pPr marL="88900" indent="354013">
              <a:buNone/>
            </a:pPr>
            <a:endParaRPr lang="ru-RU" sz="2200" dirty="0"/>
          </a:p>
          <a:p>
            <a:pPr marL="88900" indent="354013">
              <a:buNone/>
            </a:pPr>
            <a:r>
              <a:rPr lang="ru-RU" sz="2200" b="1" i="1" dirty="0">
                <a:cs typeface="Aharoni" pitchFamily="2" charset="-79"/>
              </a:rPr>
              <a:t>3 усиленных отведения от конечностей (однополюсные): из активного электрода (+) и объединенного электрода </a:t>
            </a:r>
            <a:r>
              <a:rPr lang="ru-RU" sz="2200" b="1" i="1" dirty="0" err="1">
                <a:cs typeface="Aharoni" pitchFamily="2" charset="-79"/>
              </a:rPr>
              <a:t>Гольдбергера</a:t>
            </a:r>
            <a:r>
              <a:rPr lang="ru-RU" sz="2200" b="1" i="1" dirty="0">
                <a:cs typeface="Aharoni" pitchFamily="2" charset="-79"/>
              </a:rPr>
              <a:t> (-) </a:t>
            </a:r>
          </a:p>
          <a:p>
            <a:pPr marL="88900" indent="354013">
              <a:buNone/>
            </a:pPr>
            <a:r>
              <a:rPr lang="ru-RU" sz="2200" b="1" i="1" dirty="0">
                <a:cs typeface="Aharoni" pitchFamily="2" charset="-79"/>
              </a:rPr>
              <a:t>Обозначение усиленных отведений от конечностей происходит от первых букв английских слов: «а» — </a:t>
            </a:r>
            <a:r>
              <a:rPr lang="ru-RU" sz="2200" b="1" i="1" dirty="0" err="1">
                <a:cs typeface="Aharoni" pitchFamily="2" charset="-79"/>
              </a:rPr>
              <a:t>augmented</a:t>
            </a:r>
            <a:r>
              <a:rPr lang="ru-RU" sz="2200" b="1" i="1" dirty="0">
                <a:cs typeface="Aharoni" pitchFamily="2" charset="-79"/>
              </a:rPr>
              <a:t> (усиленный); «V» — </a:t>
            </a:r>
            <a:r>
              <a:rPr lang="ru-RU" sz="2200" b="1" i="1" dirty="0" err="1">
                <a:cs typeface="Aharoni" pitchFamily="2" charset="-79"/>
              </a:rPr>
              <a:t>voltage</a:t>
            </a:r>
            <a:r>
              <a:rPr lang="ru-RU" sz="2200" b="1" i="1" dirty="0">
                <a:cs typeface="Aharoni" pitchFamily="2" charset="-79"/>
              </a:rPr>
              <a:t> (потенциал); «R» — </a:t>
            </a:r>
            <a:r>
              <a:rPr lang="ru-RU" sz="2200" b="1" i="1" dirty="0" err="1">
                <a:cs typeface="Aharoni" pitchFamily="2" charset="-79"/>
              </a:rPr>
              <a:t>right</a:t>
            </a:r>
            <a:r>
              <a:rPr lang="ru-RU" sz="2200" b="1" i="1" dirty="0">
                <a:cs typeface="Aharoni" pitchFamily="2" charset="-79"/>
              </a:rPr>
              <a:t> (правый); «L» — </a:t>
            </a:r>
            <a:r>
              <a:rPr lang="ru-RU" sz="2200" b="1" i="1" dirty="0" err="1">
                <a:cs typeface="Aharoni" pitchFamily="2" charset="-79"/>
              </a:rPr>
              <a:t>left</a:t>
            </a:r>
            <a:r>
              <a:rPr lang="ru-RU" sz="2200" b="1" i="1" dirty="0">
                <a:cs typeface="Aharoni" pitchFamily="2" charset="-79"/>
              </a:rPr>
              <a:t> (левый); «F» — </a:t>
            </a:r>
            <a:r>
              <a:rPr lang="ru-RU" sz="2200" b="1" i="1" dirty="0" err="1">
                <a:cs typeface="Aharoni" pitchFamily="2" charset="-79"/>
              </a:rPr>
              <a:t>foot</a:t>
            </a:r>
            <a:r>
              <a:rPr lang="ru-RU" sz="2200" b="1" i="1" dirty="0">
                <a:cs typeface="Aharoni" pitchFamily="2" charset="-79"/>
              </a:rPr>
              <a:t> (нога). </a:t>
            </a:r>
          </a:p>
          <a:p>
            <a:pPr marL="88900" indent="354013"/>
            <a:r>
              <a:rPr lang="ru-RU" sz="2400" b="1" dirty="0" err="1">
                <a:cs typeface="Aharoni" pitchFamily="2" charset="-79"/>
              </a:rPr>
              <a:t>aVF</a:t>
            </a:r>
            <a:r>
              <a:rPr lang="ru-RU" sz="2400" b="1" dirty="0">
                <a:cs typeface="Aharoni" pitchFamily="2" charset="-79"/>
              </a:rPr>
              <a:t> - </a:t>
            </a:r>
            <a:r>
              <a:rPr lang="ru-RU" sz="2200" b="1" i="1" dirty="0">
                <a:solidFill>
                  <a:srgbClr val="FF0000"/>
                </a:solidFill>
                <a:cs typeface="Aharoni" pitchFamily="2" charset="-79"/>
              </a:rPr>
              <a:t>усиленное отведение от левой руки (между левой ногой и объединенными руками) - это показатель работы </a:t>
            </a:r>
            <a:r>
              <a:rPr lang="ru-RU" sz="2200" b="1" i="1" dirty="0" err="1">
                <a:solidFill>
                  <a:srgbClr val="FF0000"/>
                </a:solidFill>
                <a:cs typeface="Aharoni" pitchFamily="2" charset="-79"/>
              </a:rPr>
              <a:t>задне-нижней</a:t>
            </a:r>
            <a:r>
              <a:rPr lang="ru-RU" sz="2200" b="1" i="1" dirty="0">
                <a:solidFill>
                  <a:srgbClr val="FF0000"/>
                </a:solidFill>
                <a:cs typeface="Aharoni" pitchFamily="2" charset="-79"/>
              </a:rPr>
              <a:t> сердечной стенки;</a:t>
            </a:r>
          </a:p>
          <a:p>
            <a:pPr marL="88900" indent="354013"/>
            <a:r>
              <a:rPr lang="ru-RU" sz="2400" b="1" dirty="0" err="1">
                <a:cs typeface="Aharoni" pitchFamily="2" charset="-79"/>
              </a:rPr>
              <a:t>aVL</a:t>
            </a:r>
            <a:r>
              <a:rPr lang="ru-RU" sz="2400" b="1" dirty="0">
                <a:cs typeface="Aharoni" pitchFamily="2" charset="-79"/>
              </a:rPr>
              <a:t> - </a:t>
            </a:r>
            <a:r>
              <a:rPr lang="ru-RU" sz="2200" b="1" i="1" dirty="0">
                <a:solidFill>
                  <a:srgbClr val="FF0000"/>
                </a:solidFill>
                <a:cs typeface="Aharoni" pitchFamily="2" charset="-79"/>
              </a:rPr>
              <a:t>усиленное отведение от левой руки (между левой рукой и объединенными левой ногой и правой рукой) - это показатель работы левой </a:t>
            </a:r>
            <a:r>
              <a:rPr lang="ru-RU" sz="2200" b="1" i="1" dirty="0" err="1">
                <a:solidFill>
                  <a:srgbClr val="FF0000"/>
                </a:solidFill>
                <a:cs typeface="Aharoni" pitchFamily="2" charset="-79"/>
              </a:rPr>
              <a:t>передне-боковой</a:t>
            </a:r>
            <a:r>
              <a:rPr lang="ru-RU" sz="2200" b="1" i="1" dirty="0">
                <a:solidFill>
                  <a:srgbClr val="FF0000"/>
                </a:solidFill>
                <a:cs typeface="Aharoni" pitchFamily="2" charset="-79"/>
              </a:rPr>
              <a:t> стенки</a:t>
            </a:r>
            <a:r>
              <a:rPr lang="ru-RU" sz="2400" b="1" dirty="0">
                <a:cs typeface="Aharoni" pitchFamily="2" charset="-79"/>
              </a:rPr>
              <a:t>;</a:t>
            </a:r>
          </a:p>
          <a:p>
            <a:pPr marL="88900" indent="354013"/>
            <a:r>
              <a:rPr lang="ru-RU" sz="2400" b="1" dirty="0" err="1">
                <a:cs typeface="Aharoni" pitchFamily="2" charset="-79"/>
              </a:rPr>
              <a:t>aVR</a:t>
            </a:r>
            <a:r>
              <a:rPr lang="ru-RU" sz="2400" b="1" dirty="0">
                <a:cs typeface="Aharoni" pitchFamily="2" charset="-79"/>
              </a:rPr>
              <a:t> - </a:t>
            </a:r>
            <a:r>
              <a:rPr lang="ru-RU" sz="2200" b="1" i="1" dirty="0">
                <a:solidFill>
                  <a:srgbClr val="FF0000"/>
                </a:solidFill>
                <a:cs typeface="Aharoni" pitchFamily="2" charset="-79"/>
              </a:rPr>
              <a:t>усиленное отведение от правой руки (между правой рукой и объединенными левой ногой и левой рукой) - это показатель работы правой боковой стенки</a:t>
            </a:r>
            <a:r>
              <a:rPr lang="ru-RU" sz="2400" b="1" dirty="0">
                <a:cs typeface="Aharoni" pitchFamily="2" charset="-79"/>
              </a:rPr>
              <a:t>.</a:t>
            </a:r>
          </a:p>
        </p:txBody>
      </p:sp>
    </p:spTree>
    <p:extLst>
      <p:ext uri="{BB962C8B-B14F-4D97-AF65-F5344CB8AC3E}">
        <p14:creationId xmlns:p14="http://schemas.microsoft.com/office/powerpoint/2010/main" val="236732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8200" y="875211"/>
            <a:ext cx="10515600" cy="5301752"/>
          </a:xfrm>
        </p:spPr>
        <p:txBody>
          <a:bodyPr/>
          <a:lstStyle/>
          <a:p>
            <a:pPr algn="just"/>
            <a:r>
              <a:rPr lang="ru-RU" dirty="0"/>
              <a:t>Усиленные отведения от конечностей были предложены </a:t>
            </a:r>
            <a:r>
              <a:rPr lang="ru-RU" dirty="0" err="1"/>
              <a:t>Гольдбергером</a:t>
            </a:r>
            <a:r>
              <a:rPr lang="ru-RU" dirty="0"/>
              <a:t> в 1942 г. Они регистрируют разность потенциалов между одной из конечностей, на которой установлен активный положительный электрод данного отведения (правая рука, левая рука или левая нога), и средним потенциалом двух других конечностей. Таким образом, в качестве отрицательного электрода в этих отведениях используют так называемый объединенный электрод </a:t>
            </a:r>
            <a:r>
              <a:rPr lang="ru-RU" dirty="0" err="1"/>
              <a:t>Гольдбергера</a:t>
            </a:r>
            <a:r>
              <a:rPr lang="ru-RU" dirty="0"/>
              <a:t>, который образуется при соединении через дополнительное сопротивление двух конечностей.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Правила наложения электродов</a:t>
            </a:r>
          </a:p>
        </p:txBody>
      </p:sp>
      <p:sp>
        <p:nvSpPr>
          <p:cNvPr id="3" name="Содержимое 2"/>
          <p:cNvSpPr>
            <a:spLocks noGrp="1"/>
          </p:cNvSpPr>
          <p:nvPr>
            <p:ph idx="1"/>
          </p:nvPr>
        </p:nvSpPr>
        <p:spPr/>
        <p:txBody>
          <a:bodyPr/>
          <a:lstStyle/>
          <a:p>
            <a:r>
              <a:rPr lang="ru-RU" dirty="0"/>
              <a:t>Электроды накладываются начиная с правой руки. На правую руку накладывается </a:t>
            </a:r>
            <a:r>
              <a:rPr lang="ru-RU" b="1" dirty="0"/>
              <a:t>к</a:t>
            </a:r>
            <a:r>
              <a:rPr lang="ru-RU" dirty="0"/>
              <a:t>расный электрод (</a:t>
            </a:r>
            <a:r>
              <a:rPr lang="en-US" b="1" dirty="0"/>
              <a:t>R</a:t>
            </a:r>
            <a:r>
              <a:rPr lang="en-US" dirty="0"/>
              <a:t>ed </a:t>
            </a:r>
            <a:r>
              <a:rPr lang="ru-RU" dirty="0"/>
              <a:t> - красный, </a:t>
            </a:r>
            <a:r>
              <a:rPr lang="en-US" b="1" dirty="0"/>
              <a:t>R</a:t>
            </a:r>
            <a:r>
              <a:rPr lang="en-US" dirty="0"/>
              <a:t>ight</a:t>
            </a:r>
            <a:r>
              <a:rPr lang="ru-RU" dirty="0"/>
              <a:t> – правый).</a:t>
            </a:r>
          </a:p>
          <a:p>
            <a:r>
              <a:rPr lang="ru-RU" dirty="0"/>
              <a:t>Далее, следуя по часовой стрелке накладываются электроды в следующей последовательности – </a:t>
            </a:r>
            <a:r>
              <a:rPr lang="ru-RU" b="1" dirty="0"/>
              <a:t>ж</a:t>
            </a:r>
            <a:r>
              <a:rPr lang="ru-RU" dirty="0"/>
              <a:t>елтый, </a:t>
            </a:r>
            <a:r>
              <a:rPr lang="ru-RU" b="1" dirty="0"/>
              <a:t>з</a:t>
            </a:r>
            <a:r>
              <a:rPr lang="ru-RU" dirty="0"/>
              <a:t>еленый, </a:t>
            </a:r>
            <a:r>
              <a:rPr lang="ru-RU" b="1" dirty="0"/>
              <a:t>ч</a:t>
            </a:r>
            <a:r>
              <a:rPr lang="ru-RU" dirty="0"/>
              <a:t>ерный.</a:t>
            </a:r>
          </a:p>
          <a:p>
            <a:r>
              <a:rPr lang="ru-RU" b="1" dirty="0"/>
              <a:t>К</a:t>
            </a:r>
            <a:r>
              <a:rPr lang="ru-RU" dirty="0"/>
              <a:t>аждая </a:t>
            </a:r>
            <a:r>
              <a:rPr lang="ru-RU" b="1" dirty="0"/>
              <a:t>ж</a:t>
            </a:r>
            <a:r>
              <a:rPr lang="ru-RU" dirty="0"/>
              <a:t>енщина </a:t>
            </a:r>
            <a:r>
              <a:rPr lang="ru-RU" b="1" dirty="0"/>
              <a:t>з</a:t>
            </a:r>
            <a:r>
              <a:rPr lang="ru-RU" dirty="0"/>
              <a:t>лее </a:t>
            </a:r>
            <a:r>
              <a:rPr lang="ru-RU" b="1" dirty="0"/>
              <a:t>ч</a:t>
            </a:r>
            <a:r>
              <a:rPr lang="ru-RU" dirty="0"/>
              <a:t>ерта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7608" y="26428"/>
            <a:ext cx="7992888" cy="3258556"/>
          </a:xfrm>
        </p:spPr>
        <p:txBody>
          <a:bodyPr/>
          <a:lstStyle/>
          <a:p>
            <a:pPr marL="88900" indent="354013">
              <a:buClr>
                <a:srgbClr val="3891A7"/>
              </a:buClr>
              <a:buNone/>
            </a:pPr>
            <a:r>
              <a:rPr lang="ru-RU" sz="2000" b="1" i="1" dirty="0">
                <a:solidFill>
                  <a:prstClr val="black"/>
                </a:solidFill>
              </a:rPr>
              <a:t>6 однополюсных грудных отведений</a:t>
            </a:r>
            <a:r>
              <a:rPr lang="ru-RU" sz="2000" dirty="0">
                <a:solidFill>
                  <a:prstClr val="black"/>
                </a:solidFill>
              </a:rPr>
              <a:t>:</a:t>
            </a:r>
          </a:p>
          <a:p>
            <a:pPr marL="88900" indent="354013">
              <a:buClr>
                <a:srgbClr val="3891A7"/>
              </a:buClr>
            </a:pPr>
            <a:r>
              <a:rPr lang="ru-RU" sz="2000" dirty="0">
                <a:solidFill>
                  <a:prstClr val="black"/>
                </a:solidFill>
              </a:rPr>
              <a:t>V1 и V2 - это показатель работы правого желудочка;</a:t>
            </a:r>
          </a:p>
          <a:p>
            <a:pPr marL="88900" indent="354013">
              <a:buClr>
                <a:srgbClr val="3891A7"/>
              </a:buClr>
            </a:pPr>
            <a:r>
              <a:rPr lang="ru-RU" sz="2000" dirty="0">
                <a:solidFill>
                  <a:prstClr val="black"/>
                </a:solidFill>
              </a:rPr>
              <a:t>VЗ - это показатель работы межжелудочковой перегородки;</a:t>
            </a:r>
          </a:p>
          <a:p>
            <a:pPr marL="88900" indent="354013">
              <a:buClr>
                <a:srgbClr val="3891A7"/>
              </a:buClr>
            </a:pPr>
            <a:r>
              <a:rPr lang="ru-RU" sz="2000" dirty="0">
                <a:solidFill>
                  <a:prstClr val="black"/>
                </a:solidFill>
              </a:rPr>
              <a:t>V4 - это показатель работы верхушки;</a:t>
            </a:r>
          </a:p>
          <a:p>
            <a:pPr marL="88900" indent="354013">
              <a:buClr>
                <a:srgbClr val="3891A7"/>
              </a:buClr>
            </a:pPr>
            <a:r>
              <a:rPr lang="ru-RU" sz="2000" dirty="0">
                <a:solidFill>
                  <a:prstClr val="black"/>
                </a:solidFill>
              </a:rPr>
              <a:t>V5 - это показатель работы левого желудочка и </a:t>
            </a:r>
            <a:r>
              <a:rPr lang="ru-RU" sz="2000" dirty="0" err="1">
                <a:solidFill>
                  <a:prstClr val="black"/>
                </a:solidFill>
              </a:rPr>
              <a:t>передне</a:t>
            </a:r>
            <a:r>
              <a:rPr lang="ru-RU" sz="2000" dirty="0">
                <a:solidFill>
                  <a:prstClr val="black"/>
                </a:solidFill>
              </a:rPr>
              <a:t>-боковой стенки;</a:t>
            </a:r>
          </a:p>
          <a:p>
            <a:pPr marL="88900" indent="354013">
              <a:buClr>
                <a:srgbClr val="3891A7"/>
              </a:buClr>
            </a:pPr>
            <a:r>
              <a:rPr lang="ru-RU" sz="2000" dirty="0">
                <a:solidFill>
                  <a:prstClr val="black"/>
                </a:solidFill>
              </a:rPr>
              <a:t>V6 - это показатель работы боковой стенки левого желудочка.</a:t>
            </a:r>
          </a:p>
          <a:p>
            <a:endParaRPr lang="ru-RU"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529" b="17549"/>
          <a:stretch/>
        </p:blipFill>
        <p:spPr bwMode="auto">
          <a:xfrm>
            <a:off x="2748933" y="2978819"/>
            <a:ext cx="7715250" cy="297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14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7608" y="116632"/>
            <a:ext cx="7992888" cy="6741368"/>
          </a:xfrm>
        </p:spPr>
        <p:txBody>
          <a:bodyPr>
            <a:normAutofit fontScale="70000" lnSpcReduction="20000"/>
          </a:bodyPr>
          <a:lstStyle/>
          <a:p>
            <a:pPr marL="82296" indent="0">
              <a:buNone/>
            </a:pPr>
            <a:r>
              <a:rPr lang="ru-RU" sz="3400" b="1" i="1" dirty="0">
                <a:solidFill>
                  <a:srgbClr val="FF0000"/>
                </a:solidFill>
              </a:rPr>
              <a:t>Существует несколько вариантов регистрации ЭКГ:</a:t>
            </a:r>
          </a:p>
          <a:p>
            <a:pPr marL="82296" indent="0">
              <a:buNone/>
            </a:pPr>
            <a:endParaRPr lang="ru-RU" dirty="0"/>
          </a:p>
          <a:p>
            <a:r>
              <a:rPr lang="ru-RU" b="1" dirty="0"/>
              <a:t>Традиционный метод регистрации</a:t>
            </a:r>
            <a:r>
              <a:rPr lang="ru-RU" dirty="0"/>
              <a:t> используется в больницах для постоянного отслеживания состояния лежачего больного. Таким образом, кардиограмма может записываться в течение длительного периода времени.</a:t>
            </a:r>
          </a:p>
          <a:p>
            <a:r>
              <a:rPr lang="ru-RU" b="1" dirty="0"/>
              <a:t>Нагрузочная проба</a:t>
            </a:r>
            <a:r>
              <a:rPr lang="ru-RU" dirty="0"/>
              <a:t> – еще один эффективный метод регистрации. Он подразумевает два основных этапа: регистрацию ЭКГ в состоянии покоя, когда пациент не двигается, а также регистрацию при физических нагрузках. Метод актуален при подозрении врача на развитие ишемической болезни и некоторые другие возможные патологии.</a:t>
            </a:r>
          </a:p>
          <a:p>
            <a:r>
              <a:rPr lang="ru-RU" b="1" dirty="0"/>
              <a:t>Регистрация ЭКГ по </a:t>
            </a:r>
            <a:r>
              <a:rPr lang="ru-RU" b="1" dirty="0" err="1"/>
              <a:t>Холтеру</a:t>
            </a:r>
            <a:r>
              <a:rPr lang="ru-RU" dirty="0"/>
              <a:t> – известный метод, предполагающий проведение исследования в течение суток. Пациенту нужно постоянно носить портативное устройство на себе, так как оно фиксирует сердечные импульсы. Метод помогает обнаруживать многие заболевания, которые не имеют выраженной внешней симптоматики. Например, регистрация ЭКГ по </a:t>
            </a:r>
            <a:r>
              <a:rPr lang="ru-RU" dirty="0" err="1"/>
              <a:t>Холтеру</a:t>
            </a:r>
            <a:r>
              <a:rPr lang="ru-RU" dirty="0"/>
              <a:t> позволяет выявить скрытые процессы аритмии.</a:t>
            </a:r>
          </a:p>
          <a:p>
            <a:r>
              <a:rPr lang="ru-RU" b="1" dirty="0"/>
              <a:t>Метод с применением </a:t>
            </a:r>
            <a:r>
              <a:rPr lang="ru-RU" b="1" dirty="0" err="1"/>
              <a:t>кардиосаундера</a:t>
            </a:r>
            <a:r>
              <a:rPr lang="ru-RU" dirty="0"/>
              <a:t> нужен для долгих исследований. С данной целью используется небольшое устройство, передающее сигналы посредством коммуникационных линий и беспроводных технологий в аналитический центр.</a:t>
            </a:r>
          </a:p>
        </p:txBody>
      </p:sp>
    </p:spTree>
    <p:extLst>
      <p:ext uri="{BB962C8B-B14F-4D97-AF65-F5344CB8AC3E}">
        <p14:creationId xmlns:p14="http://schemas.microsoft.com/office/powerpoint/2010/main" val="257418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Введение. План расшифровки эк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86" y="182879"/>
            <a:ext cx="10699648" cy="544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76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30" name="Picture 6" descr="Как расшифровывают ЭКГ, какие показатели имеют значение"/>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37806" y="940526"/>
            <a:ext cx="8569234" cy="523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9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531" y="-1"/>
            <a:ext cx="9366069" cy="2599509"/>
          </a:xfrm>
        </p:spPr>
        <p:txBody>
          <a:bodyPr>
            <a:noAutofit/>
          </a:bodyPr>
          <a:lstStyle/>
          <a:p>
            <a:pPr algn="just"/>
            <a:r>
              <a:rPr lang="ru-RU" sz="3200" b="1" dirty="0"/>
              <a:t>Сердце</a:t>
            </a:r>
            <a:r>
              <a:rPr lang="ru-RU" sz="2400" b="1" dirty="0"/>
              <a:t> </a:t>
            </a:r>
            <a:r>
              <a:rPr lang="ru-RU" sz="2800" b="1" dirty="0"/>
              <a:t>в сутки перекачивает до 10 тонн крови. В течение жизни человека сердце совершает от 2 до 3 миллиардов сокращений.</a:t>
            </a:r>
            <a:br>
              <a:rPr lang="ru-RU" sz="2800" b="1" dirty="0"/>
            </a:br>
            <a:r>
              <a:rPr lang="ru-RU" sz="2800" b="1" dirty="0" err="1"/>
              <a:t>Кардиомиоциты</a:t>
            </a:r>
            <a:r>
              <a:rPr lang="ru-RU" sz="2800" b="1" dirty="0"/>
              <a:t> преобразуют энергию химических связей в механическую через электрохимическое сопряжение</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61655" y="3314502"/>
            <a:ext cx="4878103" cy="31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5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Элементы ЭКГ</a:t>
            </a:r>
          </a:p>
        </p:txBody>
      </p:sp>
      <p:sp>
        <p:nvSpPr>
          <p:cNvPr id="3" name="Содержимое 2"/>
          <p:cNvSpPr>
            <a:spLocks noGrp="1"/>
          </p:cNvSpPr>
          <p:nvPr>
            <p:ph idx="1"/>
          </p:nvPr>
        </p:nvSpPr>
        <p:spPr/>
        <p:txBody>
          <a:bodyPr>
            <a:normAutofit lnSpcReduction="10000"/>
          </a:bodyPr>
          <a:lstStyle/>
          <a:p>
            <a:r>
              <a:rPr lang="ru-RU" dirty="0"/>
              <a:t>1. Зубцы</a:t>
            </a:r>
          </a:p>
          <a:p>
            <a:r>
              <a:rPr lang="ru-RU" dirty="0"/>
              <a:t>2. Интервалы</a:t>
            </a:r>
          </a:p>
          <a:p>
            <a:r>
              <a:rPr lang="ru-RU" dirty="0"/>
              <a:t>3. Сегменты</a:t>
            </a:r>
          </a:p>
          <a:p>
            <a:pPr algn="just"/>
            <a:r>
              <a:rPr lang="ru-RU" dirty="0"/>
              <a:t>Любая ЭКГ состоит из нескольких зубцов, сегментов и интервалов, отражающих сложный процесс распространения волны возбуждения по сердцу.</a:t>
            </a:r>
          </a:p>
          <a:p>
            <a:pPr algn="just"/>
            <a:r>
              <a:rPr lang="ru-RU" b="1" dirty="0"/>
              <a:t>Изоэлектрическая линия</a:t>
            </a:r>
            <a:r>
              <a:rPr lang="ru-RU" dirty="0"/>
              <a:t> – прямая линия, которая регистрируется во время отсутствия разности потенциалов в сердце (нет возбужденных участков миокарда или миокард предсердий или желудочков полностью охвачен возбуждением).</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USER\Desktop\slide-29.jpg"/>
          <p:cNvPicPr>
            <a:picLocks noGrp="1" noChangeAspect="1" noChangeArrowheads="1"/>
          </p:cNvPicPr>
          <p:nvPr>
            <p:ph idx="1"/>
          </p:nvPr>
        </p:nvPicPr>
        <p:blipFill>
          <a:blip r:embed="rId2" cstate="print"/>
          <a:srcRect/>
          <a:stretch>
            <a:fillRect/>
          </a:stretch>
        </p:blipFill>
        <p:spPr bwMode="auto">
          <a:xfrm>
            <a:off x="1031967" y="444137"/>
            <a:ext cx="9339942" cy="57981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lnSpcReduction="10000"/>
          </a:bodyPr>
          <a:lstStyle/>
          <a:p>
            <a:pPr algn="just"/>
            <a:r>
              <a:rPr lang="ru-RU" b="1" i="1" dirty="0"/>
              <a:t>Зубцы</a:t>
            </a:r>
            <a:r>
              <a:rPr lang="ru-RU" dirty="0"/>
              <a:t> – это отклонения от изоэлектрической линии, указывающие на наличие разности потенциалов (ЭДС) под отводящими электродами. </a:t>
            </a:r>
          </a:p>
          <a:p>
            <a:r>
              <a:rPr lang="ru-RU" dirty="0"/>
              <a:t>Зубцы обозначаются латинскими буквами P, Q, R, S, T </a:t>
            </a:r>
          </a:p>
          <a:p>
            <a:pPr algn="just"/>
            <a:r>
              <a:rPr lang="ru-RU" dirty="0"/>
              <a:t>Зубцы бывают </a:t>
            </a:r>
            <a:r>
              <a:rPr lang="ru-RU" b="1" dirty="0"/>
              <a:t>положительными</a:t>
            </a:r>
            <a:r>
              <a:rPr lang="ru-RU" dirty="0"/>
              <a:t> (отклонения от изоэлектрической линии вверх) – P, R, T и </a:t>
            </a:r>
            <a:r>
              <a:rPr lang="ru-RU" b="1" dirty="0"/>
              <a:t>отрицательными</a:t>
            </a:r>
            <a:r>
              <a:rPr lang="ru-RU" dirty="0"/>
              <a:t> (отклонения от изоэлектрической линии вниз) – Q, S; </a:t>
            </a:r>
          </a:p>
          <a:p>
            <a:r>
              <a:rPr lang="ru-RU" dirty="0"/>
              <a:t>По форме</a:t>
            </a:r>
          </a:p>
          <a:p>
            <a:r>
              <a:rPr lang="ru-RU" dirty="0"/>
              <a:t> - округлыми – P, T </a:t>
            </a:r>
          </a:p>
          <a:p>
            <a:r>
              <a:rPr lang="ru-RU" dirty="0"/>
              <a:t>-  остроконечными – Q, R, S. </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Критерии оценки зубцов ЭКГ</a:t>
            </a:r>
          </a:p>
        </p:txBody>
      </p:sp>
      <p:sp>
        <p:nvSpPr>
          <p:cNvPr id="3" name="Содержимое 2"/>
          <p:cNvSpPr>
            <a:spLocks noGrp="1"/>
          </p:cNvSpPr>
          <p:nvPr>
            <p:ph idx="1"/>
          </p:nvPr>
        </p:nvSpPr>
        <p:spPr/>
        <p:txBody>
          <a:bodyPr/>
          <a:lstStyle/>
          <a:p>
            <a:r>
              <a:rPr lang="ru-RU" dirty="0"/>
              <a:t>1. Знак (положительный, отрицательный, двухфазный)</a:t>
            </a:r>
          </a:p>
          <a:p>
            <a:r>
              <a:rPr lang="ru-RU" dirty="0"/>
              <a:t>2. Длительность</a:t>
            </a:r>
          </a:p>
          <a:p>
            <a:r>
              <a:rPr lang="ru-RU" dirty="0"/>
              <a:t>3. Амплитуда</a:t>
            </a:r>
          </a:p>
          <a:p>
            <a:r>
              <a:rPr lang="ru-RU" dirty="0"/>
              <a:t>4. Форма</a:t>
            </a:r>
          </a:p>
          <a:p>
            <a:endParaRPr lang="ru-RU" dirty="0"/>
          </a:p>
          <a:p>
            <a:r>
              <a:rPr lang="ru-RU" dirty="0"/>
              <a:t>Необходимо знать генез зубца, т.е. процессы, формирующие данный зубец.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Зубец Р</a:t>
            </a:r>
            <a:endParaRPr lang="ru-RU" dirty="0"/>
          </a:p>
        </p:txBody>
      </p:sp>
      <p:sp>
        <p:nvSpPr>
          <p:cNvPr id="4" name="AutoShape 2" descr="ЭКГ в норме и патологии"/>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dirty="0"/>
              <a:t>отражает процесс деполяризации предсердий, восходящая часть зубца отражает деполяризацию правого предсердия, нисходящая часть отражает деполяризацию левого предсердия. </a:t>
            </a:r>
          </a:p>
          <a:p>
            <a:r>
              <a:rPr lang="ru-RU" dirty="0"/>
              <a:t>Продолжительность зубца не превышает 0,1 секунды. </a:t>
            </a:r>
          </a:p>
          <a:p>
            <a:r>
              <a:rPr lang="ru-RU" dirty="0"/>
              <a:t>Амплитуда 0,15 – 0,25 мВ, максимальна во </a:t>
            </a:r>
            <a:r>
              <a:rPr lang="en-US" dirty="0"/>
              <a:t>II</a:t>
            </a:r>
            <a:r>
              <a:rPr lang="ru-RU" dirty="0"/>
              <a:t> отведении. </a:t>
            </a:r>
          </a:p>
          <a:p>
            <a:r>
              <a:rPr lang="ru-RU" dirty="0"/>
              <a:t>Во всех отведениях положительный, кроме </a:t>
            </a:r>
            <a:r>
              <a:rPr lang="en-US" dirty="0" err="1"/>
              <a:t>aVR</a:t>
            </a:r>
            <a:r>
              <a:rPr lang="ru-RU" dirty="0"/>
              <a:t>, где зубец отрицательный, в </a:t>
            </a:r>
            <a:r>
              <a:rPr lang="en-US" dirty="0"/>
              <a:t>V</a:t>
            </a:r>
            <a:r>
              <a:rPr lang="ru-RU" dirty="0"/>
              <a:t>1 может быть двухфазным.</a:t>
            </a:r>
          </a:p>
          <a:p>
            <a:pPr>
              <a:buNone/>
            </a:pPr>
            <a:r>
              <a:rPr lang="ru-RU" b="1" dirty="0"/>
              <a:t> </a:t>
            </a:r>
            <a:endParaRPr lang="ru-RU" dirty="0"/>
          </a:p>
          <a:p>
            <a:endParaRPr lang="ru-RU" dirty="0"/>
          </a:p>
        </p:txBody>
      </p:sp>
    </p:spTree>
    <p:extLst>
      <p:ext uri="{BB962C8B-B14F-4D97-AF65-F5344CB8AC3E}">
        <p14:creationId xmlns:p14="http://schemas.microsoft.com/office/powerpoint/2010/main" val="1972123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Зубец </a:t>
            </a:r>
            <a:r>
              <a:rPr lang="en-US" b="1" dirty="0"/>
              <a:t>Q</a:t>
            </a:r>
            <a:endParaRPr lang="ru-RU" dirty="0"/>
          </a:p>
        </p:txBody>
      </p:sp>
      <p:sp>
        <p:nvSpPr>
          <p:cNvPr id="3" name="Содержимое 2"/>
          <p:cNvSpPr>
            <a:spLocks noGrp="1"/>
          </p:cNvSpPr>
          <p:nvPr>
            <p:ph idx="1"/>
          </p:nvPr>
        </p:nvSpPr>
        <p:spPr/>
        <p:txBody>
          <a:bodyPr/>
          <a:lstStyle/>
          <a:p>
            <a:r>
              <a:rPr lang="ru-RU" dirty="0"/>
              <a:t>обусловлен началом деполяризации межжелудочковой перегородки, </a:t>
            </a:r>
          </a:p>
          <a:p>
            <a:r>
              <a:rPr lang="ru-RU" dirty="0"/>
              <a:t>продолжительность 0,03 секунды</a:t>
            </a:r>
          </a:p>
          <a:p>
            <a:r>
              <a:rPr lang="ru-RU" dirty="0"/>
              <a:t>амплитуда зубца до 0,3мВ и не превышает ¼ зубца </a:t>
            </a:r>
            <a:r>
              <a:rPr lang="en-US" dirty="0"/>
              <a:t>R</a:t>
            </a:r>
            <a:r>
              <a:rPr lang="ru-RU" dirty="0"/>
              <a:t> в этом же отведении.</a:t>
            </a:r>
          </a:p>
          <a:p>
            <a:r>
              <a:rPr lang="ru-RU" dirty="0"/>
              <a:t>Отрицательный</a:t>
            </a:r>
          </a:p>
          <a:p>
            <a:r>
              <a:rPr lang="ru-RU" dirty="0"/>
              <a:t>Не постоянный (может отсутствовать в отведениях </a:t>
            </a:r>
            <a:r>
              <a:rPr lang="en-US" dirty="0"/>
              <a:t>V</a:t>
            </a:r>
            <a:r>
              <a:rPr lang="ru-RU" dirty="0"/>
              <a:t>2, </a:t>
            </a:r>
            <a:r>
              <a:rPr lang="en-US" dirty="0"/>
              <a:t>V</a:t>
            </a:r>
            <a:r>
              <a:rPr lang="ru-RU" dirty="0"/>
              <a:t>3, </a:t>
            </a:r>
            <a:r>
              <a:rPr lang="en-US" dirty="0"/>
              <a:t>V</a:t>
            </a:r>
            <a:r>
              <a:rPr lang="ru-RU" dirty="0"/>
              <a:t>4)</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Зубец </a:t>
            </a:r>
            <a:r>
              <a:rPr lang="en-US" b="1" dirty="0"/>
              <a:t>R</a:t>
            </a:r>
            <a:endParaRPr lang="ru-RU" dirty="0"/>
          </a:p>
        </p:txBody>
      </p:sp>
      <p:sp>
        <p:nvSpPr>
          <p:cNvPr id="3" name="Содержимое 2"/>
          <p:cNvSpPr>
            <a:spLocks noGrp="1"/>
          </p:cNvSpPr>
          <p:nvPr>
            <p:ph idx="1"/>
          </p:nvPr>
        </p:nvSpPr>
        <p:spPr/>
        <p:txBody>
          <a:bodyPr/>
          <a:lstStyle/>
          <a:p>
            <a:r>
              <a:rPr lang="ru-RU" dirty="0"/>
              <a:t>отражает процесс дальнейшего распространения возбуждения по миокарду левого и правого желудочка и его выход на наружные слои миокарда в области верхушки сердца. </a:t>
            </a:r>
          </a:p>
          <a:p>
            <a:r>
              <a:rPr lang="ru-RU" dirty="0"/>
              <a:t>Амплитуда от 0,6 до 2мВ.</a:t>
            </a:r>
          </a:p>
          <a:p>
            <a:r>
              <a:rPr lang="ru-RU" dirty="0"/>
              <a:t>Положительный по знаку, кроме отведения </a:t>
            </a:r>
            <a:r>
              <a:rPr lang="en-US" dirty="0" err="1"/>
              <a:t>aVR</a:t>
            </a:r>
            <a:endParaRPr lang="ru-RU"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Зубец </a:t>
            </a:r>
            <a:r>
              <a:rPr lang="en-US" b="1" dirty="0"/>
              <a:t>S</a:t>
            </a:r>
            <a:endParaRPr lang="ru-RU" dirty="0"/>
          </a:p>
        </p:txBody>
      </p:sp>
      <p:sp>
        <p:nvSpPr>
          <p:cNvPr id="3" name="Содержимое 2"/>
          <p:cNvSpPr>
            <a:spLocks noGrp="1"/>
          </p:cNvSpPr>
          <p:nvPr>
            <p:ph idx="1"/>
          </p:nvPr>
        </p:nvSpPr>
        <p:spPr/>
        <p:txBody>
          <a:bodyPr/>
          <a:lstStyle/>
          <a:p>
            <a:r>
              <a:rPr lang="ru-RU" dirty="0"/>
              <a:t>отражает процесс распространения волны возбуждения в наружных слоях миокарда желудочков у основания сердца. </a:t>
            </a:r>
          </a:p>
          <a:p>
            <a:r>
              <a:rPr lang="ru-RU" dirty="0"/>
              <a:t>Амплитуда зубца </a:t>
            </a:r>
            <a:r>
              <a:rPr lang="en-US" dirty="0"/>
              <a:t>S</a:t>
            </a:r>
            <a:r>
              <a:rPr lang="ru-RU" dirty="0"/>
              <a:t> колеблется в больших пределах в разных электрокардиографических отведениях, но не превышает 0.6  - 2 мВ (максимальна в </a:t>
            </a:r>
            <a:r>
              <a:rPr lang="en-US" dirty="0"/>
              <a:t>V</a:t>
            </a:r>
            <a:r>
              <a:rPr lang="ru-RU" dirty="0"/>
              <a:t>1, </a:t>
            </a:r>
            <a:r>
              <a:rPr lang="en-US" dirty="0"/>
              <a:t>V</a:t>
            </a:r>
            <a:r>
              <a:rPr lang="ru-RU" dirty="0"/>
              <a:t>2). </a:t>
            </a:r>
          </a:p>
          <a:p>
            <a:r>
              <a:rPr lang="ru-RU" dirty="0"/>
              <a:t>В стандартных отведениях амплитуда зубца </a:t>
            </a:r>
            <a:r>
              <a:rPr lang="en-US" dirty="0"/>
              <a:t>S</a:t>
            </a:r>
            <a:r>
              <a:rPr lang="ru-RU" dirty="0"/>
              <a:t> не превышает 1/3 зубца </a:t>
            </a:r>
            <a:r>
              <a:rPr lang="en-US" dirty="0"/>
              <a:t>R</a:t>
            </a:r>
            <a:r>
              <a:rPr lang="ru-RU" dirty="0"/>
              <a:t>.</a:t>
            </a:r>
          </a:p>
          <a:p>
            <a:r>
              <a:rPr lang="ru-RU" dirty="0"/>
              <a:t>Продолжительность 0,02 – 0,04с</a:t>
            </a:r>
          </a:p>
          <a:p>
            <a:r>
              <a:rPr lang="ru-RU" dirty="0"/>
              <a:t>отрицательный</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Зубец Т</a:t>
            </a:r>
            <a:r>
              <a:rPr lang="ru-RU" dirty="0"/>
              <a:t> </a:t>
            </a:r>
          </a:p>
        </p:txBody>
      </p:sp>
      <p:sp>
        <p:nvSpPr>
          <p:cNvPr id="3" name="Содержимое 2"/>
          <p:cNvSpPr>
            <a:spLocks noGrp="1"/>
          </p:cNvSpPr>
          <p:nvPr>
            <p:ph idx="1"/>
          </p:nvPr>
        </p:nvSpPr>
        <p:spPr>
          <a:xfrm>
            <a:off x="838200" y="1463040"/>
            <a:ext cx="10515600" cy="4713923"/>
          </a:xfrm>
        </p:spPr>
        <p:txBody>
          <a:bodyPr>
            <a:normAutofit lnSpcReduction="10000"/>
          </a:bodyPr>
          <a:lstStyle/>
          <a:p>
            <a:pPr algn="just"/>
            <a:r>
              <a:rPr lang="ru-RU" dirty="0"/>
              <a:t>отражает процесс быстрой конечной </a:t>
            </a:r>
            <a:r>
              <a:rPr lang="ru-RU" dirty="0" err="1"/>
              <a:t>реполяризации</a:t>
            </a:r>
            <a:r>
              <a:rPr lang="ru-RU" dirty="0"/>
              <a:t> миокарда желудочков. На пике зубца Т точка относительной </a:t>
            </a:r>
            <a:r>
              <a:rPr lang="ru-RU" dirty="0" err="1"/>
              <a:t>рефрактерности</a:t>
            </a:r>
            <a:r>
              <a:rPr lang="ru-RU" dirty="0"/>
              <a:t> миокарда желудочков</a:t>
            </a:r>
          </a:p>
          <a:p>
            <a:r>
              <a:rPr lang="ru-RU" dirty="0"/>
              <a:t>Амплитуда зубца Т в диапазоне 0,2 – 0,6 мВ в стандартных отведениях (не превышает ½ зубца </a:t>
            </a:r>
            <a:r>
              <a:rPr lang="en-US" dirty="0"/>
              <a:t>R</a:t>
            </a:r>
            <a:r>
              <a:rPr lang="ru-RU" dirty="0"/>
              <a:t>), </a:t>
            </a:r>
          </a:p>
          <a:p>
            <a:r>
              <a:rPr lang="ru-RU" dirty="0"/>
              <a:t>продолжительность 0,16 – 0,24 секунды</a:t>
            </a:r>
          </a:p>
          <a:p>
            <a:r>
              <a:rPr lang="ru-RU" dirty="0"/>
              <a:t>Всегда положительный</a:t>
            </a:r>
            <a:r>
              <a:rPr lang="en-US" dirty="0"/>
              <a:t> </a:t>
            </a:r>
            <a:r>
              <a:rPr lang="ru-RU" dirty="0"/>
              <a:t>в отведениях I, II, </a:t>
            </a:r>
            <a:r>
              <a:rPr lang="ru-RU" dirty="0" err="1"/>
              <a:t>aVF</a:t>
            </a:r>
            <a:r>
              <a:rPr lang="ru-RU" dirty="0"/>
              <a:t>, V2-V6, всегда отрицательный в </a:t>
            </a:r>
            <a:r>
              <a:rPr lang="en-US" dirty="0" err="1"/>
              <a:t>aVR</a:t>
            </a:r>
            <a:r>
              <a:rPr lang="ru-RU" dirty="0"/>
              <a:t>. В отведениях III, </a:t>
            </a:r>
            <a:r>
              <a:rPr lang="ru-RU" dirty="0" err="1"/>
              <a:t>aVL</a:t>
            </a:r>
            <a:r>
              <a:rPr lang="ru-RU" dirty="0"/>
              <a:t> и V1 зубец T может быть положительным, двухфазным или отрицательным.</a:t>
            </a:r>
          </a:p>
          <a:p>
            <a:r>
              <a:rPr lang="ru-RU" dirty="0"/>
              <a:t>Раньше других указывает на метаболические нарушения в миокарде</a:t>
            </a:r>
            <a:endParaRPr lang="en-US" dirty="0"/>
          </a:p>
          <a:p>
            <a:pPr>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Генез зубца Т</a:t>
            </a:r>
          </a:p>
        </p:txBody>
      </p:sp>
      <p:sp>
        <p:nvSpPr>
          <p:cNvPr id="3" name="Содержимое 2"/>
          <p:cNvSpPr>
            <a:spLocks noGrp="1"/>
          </p:cNvSpPr>
          <p:nvPr>
            <p:ph idx="1"/>
          </p:nvPr>
        </p:nvSpPr>
        <p:spPr/>
        <p:txBody>
          <a:bodyPr>
            <a:normAutofit/>
          </a:bodyPr>
          <a:lstStyle/>
          <a:p>
            <a:pPr algn="just"/>
            <a:r>
              <a:rPr lang="ru-RU" dirty="0"/>
              <a:t>Деполяризация происходит от эндокарда к эпикарду, а </a:t>
            </a:r>
            <a:r>
              <a:rPr lang="ru-RU" dirty="0" err="1"/>
              <a:t>реполяризация</a:t>
            </a:r>
            <a:r>
              <a:rPr lang="ru-RU" dirty="0"/>
              <a:t> </a:t>
            </a:r>
            <a:r>
              <a:rPr lang="ru-RU" b="1" dirty="0"/>
              <a:t>— от эпикарда к эндокарду</a:t>
            </a:r>
            <a:r>
              <a:rPr lang="ru-RU" dirty="0"/>
              <a:t>. Это обусловлено тем, что длительность ПД в </a:t>
            </a:r>
            <a:r>
              <a:rPr lang="ru-RU" dirty="0" err="1"/>
              <a:t>субэпикардиальных</a:t>
            </a:r>
            <a:r>
              <a:rPr lang="ru-RU" dirty="0"/>
              <a:t> отделах желудочков на 0,03-0,04 сек. меньше, чем в субэндокардиальных участках, и процесс </a:t>
            </a:r>
            <a:r>
              <a:rPr lang="ru-RU" dirty="0" err="1"/>
              <a:t>реполяризации</a:t>
            </a:r>
            <a:r>
              <a:rPr lang="ru-RU" dirty="0"/>
              <a:t> раньше начнется именно в </a:t>
            </a:r>
            <a:r>
              <a:rPr lang="ru-RU" dirty="0" err="1"/>
              <a:t>субэпикардиальных</a:t>
            </a:r>
            <a:r>
              <a:rPr lang="ru-RU" dirty="0"/>
              <a:t> отделах. Поскольку во время </a:t>
            </a:r>
            <a:r>
              <a:rPr lang="ru-RU" dirty="0" err="1"/>
              <a:t>реполяризации</a:t>
            </a:r>
            <a:r>
              <a:rPr lang="ru-RU" dirty="0"/>
              <a:t> эти отделы приобретают положительный заряд, а субэндокардиальные отделы еще возбуждены, т.е. заряжены отрицательно, электроды отведений будут фиксировать преимущественно положительное отклонение — положительный зубец 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39616" y="116632"/>
            <a:ext cx="7920880" cy="6480720"/>
          </a:xfrm>
        </p:spPr>
        <p:txBody>
          <a:bodyPr>
            <a:normAutofit/>
          </a:bodyPr>
          <a:lstStyle/>
          <a:p>
            <a:pPr marL="82296" indent="0">
              <a:buNone/>
            </a:pPr>
            <a:endParaRPr lang="ru-RU" dirty="0"/>
          </a:p>
          <a:p>
            <a:pPr marL="82296" indent="0" algn="ctr">
              <a:buNone/>
            </a:pPr>
            <a:r>
              <a:rPr lang="ru-RU" sz="3500" b="1" i="1" dirty="0"/>
              <a:t>Деятельность сердца сопровождается внешними проявлениями </a:t>
            </a:r>
          </a:p>
          <a:p>
            <a:pPr marL="82296" indent="0">
              <a:buNone/>
            </a:pPr>
            <a:endParaRPr lang="ru-RU" dirty="0"/>
          </a:p>
          <a:p>
            <a:pPr>
              <a:buFontTx/>
              <a:buChar char="-"/>
            </a:pPr>
            <a:r>
              <a:rPr lang="ru-RU" dirty="0">
                <a:solidFill>
                  <a:srgbClr val="FF0000"/>
                </a:solidFill>
              </a:rPr>
              <a:t>Биоэлектрическими</a:t>
            </a:r>
          </a:p>
          <a:p>
            <a:pPr>
              <a:buFontTx/>
              <a:buChar char="-"/>
            </a:pPr>
            <a:endParaRPr lang="ru-RU" dirty="0">
              <a:solidFill>
                <a:srgbClr val="FF0000"/>
              </a:solidFill>
            </a:endParaRPr>
          </a:p>
          <a:p>
            <a:pPr>
              <a:buFontTx/>
              <a:buChar char="-"/>
            </a:pPr>
            <a:r>
              <a:rPr lang="ru-RU" dirty="0">
                <a:solidFill>
                  <a:srgbClr val="FF0000"/>
                </a:solidFill>
              </a:rPr>
              <a:t>Механическими </a:t>
            </a:r>
          </a:p>
          <a:p>
            <a:pPr>
              <a:buFontTx/>
              <a:buChar char="-"/>
            </a:pPr>
            <a:endParaRPr lang="ru-RU" dirty="0">
              <a:solidFill>
                <a:srgbClr val="FF0000"/>
              </a:solidFill>
            </a:endParaRPr>
          </a:p>
          <a:p>
            <a:pPr>
              <a:buFontTx/>
              <a:buChar char="-"/>
            </a:pPr>
            <a:r>
              <a:rPr lang="ru-RU" dirty="0">
                <a:solidFill>
                  <a:srgbClr val="FF0000"/>
                </a:solidFill>
              </a:rPr>
              <a:t>Звуковыми </a:t>
            </a:r>
          </a:p>
          <a:p>
            <a:pPr>
              <a:buFontTx/>
              <a:buChar char="-"/>
            </a:pPr>
            <a:endParaRPr lang="ru-RU" dirty="0">
              <a:solidFill>
                <a:srgbClr val="FF0000"/>
              </a:solidFill>
            </a:endParaRPr>
          </a:p>
          <a:p>
            <a:pPr marL="82296" indent="0">
              <a:buNone/>
            </a:pPr>
            <a:endParaRPr lang="ru-RU" dirty="0"/>
          </a:p>
        </p:txBody>
      </p:sp>
    </p:spTree>
    <p:extLst>
      <p:ext uri="{BB962C8B-B14F-4D97-AF65-F5344CB8AC3E}">
        <p14:creationId xmlns:p14="http://schemas.microsoft.com/office/powerpoint/2010/main" val="1693095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buNone/>
            </a:pPr>
            <a:endParaRPr lang="ru-RU" dirty="0"/>
          </a:p>
          <a:p>
            <a:pPr algn="just"/>
            <a:r>
              <a:rPr lang="ru-RU" dirty="0"/>
              <a:t>Иногда за зубцом Т через 0,02 – 0,04 секунды после его окончания следует </a:t>
            </a:r>
            <a:r>
              <a:rPr lang="ru-RU" b="1" dirty="0"/>
              <a:t>зубец </a:t>
            </a:r>
            <a:r>
              <a:rPr lang="en-US" b="1" dirty="0"/>
              <a:t>U</a:t>
            </a:r>
            <a:r>
              <a:rPr lang="ru-RU" b="1" dirty="0"/>
              <a:t>:</a:t>
            </a:r>
            <a:r>
              <a:rPr lang="ru-RU" dirty="0"/>
              <a:t> он непостоянен, имеет малую амплитуду. Генез этого зубца остается невыясненным, предполагают, что он является отражением следового потенциала в фазу повышенной возбудимости миокарда желудочков (фаза экзальтации), наступающему после окончания электрической систолы левого желудочка</a:t>
            </a:r>
          </a:p>
          <a:p>
            <a:endParaRPr lang="ru-RU" dirty="0"/>
          </a:p>
        </p:txBody>
      </p:sp>
    </p:spTree>
    <p:extLst>
      <p:ext uri="{BB962C8B-B14F-4D97-AF65-F5344CB8AC3E}">
        <p14:creationId xmlns:p14="http://schemas.microsoft.com/office/powerpoint/2010/main" val="156835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772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7608" y="1"/>
            <a:ext cx="7992888" cy="3398943"/>
          </a:xfrm>
        </p:spPr>
        <p:txBody>
          <a:bodyPr>
            <a:normAutofit fontScale="92500" lnSpcReduction="10000"/>
          </a:bodyPr>
          <a:lstStyle/>
          <a:p>
            <a:pPr marL="80963" indent="273050">
              <a:buNone/>
            </a:pPr>
            <a:r>
              <a:rPr lang="ru-RU" b="1" i="1" dirty="0">
                <a:solidFill>
                  <a:srgbClr val="7030A0"/>
                </a:solidFill>
              </a:rPr>
              <a:t>На записи ЭКГ различают зубцы, сегменты и интервалы. </a:t>
            </a:r>
          </a:p>
          <a:p>
            <a:pPr marL="80963" indent="273050">
              <a:buNone/>
            </a:pPr>
            <a:r>
              <a:rPr lang="ru-RU" b="1" i="1" dirty="0"/>
              <a:t>Сегменты</a:t>
            </a:r>
            <a:r>
              <a:rPr lang="ru-RU" dirty="0"/>
              <a:t> – это участки изоэлектрической линии между зубцами, соответствующие отсутствию ЭДС под электродами. Различают сегменты PQ, ST, TP. </a:t>
            </a:r>
          </a:p>
          <a:p>
            <a:pPr marL="80963" indent="273050">
              <a:buNone/>
            </a:pPr>
            <a:r>
              <a:rPr lang="ru-RU" b="1" i="1" dirty="0"/>
              <a:t>Интервалы </a:t>
            </a:r>
            <a:r>
              <a:rPr lang="ru-RU" dirty="0"/>
              <a:t>(их еще называют комплексами) включают зубцы и сегменты. Различают один </a:t>
            </a:r>
            <a:r>
              <a:rPr lang="ru-RU" dirty="0" err="1"/>
              <a:t>предсердный</a:t>
            </a:r>
            <a:r>
              <a:rPr lang="ru-RU" dirty="0"/>
              <a:t> комплекс РQ и два желудочковых комплекса – QRS и QRST</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2232" y="3226526"/>
            <a:ext cx="6480720" cy="349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402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lnSpcReduction="20000"/>
          </a:bodyPr>
          <a:lstStyle/>
          <a:p>
            <a:r>
              <a:rPr lang="ru-RU" dirty="0"/>
              <a:t>Интервал </a:t>
            </a:r>
            <a:r>
              <a:rPr lang="en-US" dirty="0"/>
              <a:t>PQ</a:t>
            </a:r>
            <a:r>
              <a:rPr lang="ru-RU" dirty="0"/>
              <a:t> 0,12 – 0,20с, у здорового человека зависит в основном от частоты сердечных сокращений: чем она выше, тем короче интервал P-Q</a:t>
            </a:r>
          </a:p>
          <a:p>
            <a:r>
              <a:rPr lang="ru-RU" dirty="0"/>
              <a:t>Интервал P-Q(R) измеряется от начала зубца Р до начала желудочкового комплекса QRS (зубца Q или R). Он отражает продолжительность атриовентрикулярного проведения, т.е. время распространения возбуждения по предсердиям, </a:t>
            </a:r>
            <a:r>
              <a:rPr lang="ru-RU" dirty="0" err="1"/>
              <a:t>АВ-узлу</a:t>
            </a:r>
            <a:r>
              <a:rPr lang="ru-RU" dirty="0"/>
              <a:t>, пучку Гиса и его разветвлениям.</a:t>
            </a:r>
          </a:p>
          <a:p>
            <a:r>
              <a:rPr lang="ru-RU" dirty="0"/>
              <a:t>Длительность сегмент Р</a:t>
            </a:r>
            <a:r>
              <a:rPr lang="en-US" dirty="0"/>
              <a:t>Q</a:t>
            </a:r>
            <a:r>
              <a:rPr lang="ru-RU" dirty="0"/>
              <a:t> составляет 0,1 </a:t>
            </a:r>
            <a:r>
              <a:rPr lang="ru-RU" dirty="0">
                <a:sym typeface="Symbol"/>
              </a:rPr>
              <a:t></a:t>
            </a:r>
            <a:r>
              <a:rPr lang="ru-RU" dirty="0"/>
              <a:t> 0,02 секунды и соответствует длительности атриовентрикулярной задержки.</a:t>
            </a:r>
          </a:p>
          <a:p>
            <a:r>
              <a:rPr lang="en-US" dirty="0"/>
              <a:t>QRS</a:t>
            </a:r>
            <a:r>
              <a:rPr lang="ru-RU" dirty="0"/>
              <a:t> 0,06 – 0,1с отражает проведение возбуждения по желудочкам</a:t>
            </a:r>
          </a:p>
          <a:p>
            <a:r>
              <a:rPr lang="ru-RU" dirty="0"/>
              <a:t>Интервал </a:t>
            </a:r>
            <a:r>
              <a:rPr lang="en-US" dirty="0"/>
              <a:t>QT </a:t>
            </a:r>
            <a:r>
              <a:rPr lang="ru-RU" dirty="0"/>
              <a:t>0,27 – 0,55с (электрическая систола желудочков)</a:t>
            </a:r>
          </a:p>
          <a:p>
            <a:r>
              <a:rPr lang="ru-RU" dirty="0"/>
              <a:t>Сегмент </a:t>
            </a:r>
            <a:r>
              <a:rPr lang="en-US" dirty="0"/>
              <a:t>ST</a:t>
            </a:r>
            <a:r>
              <a:rPr lang="ru-RU" dirty="0"/>
              <a:t> на изолинии, допускается 1мм и ниже изолинии на 0,5мм</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Расшифровка ЭКГ норма, таблица, параметры, элементы."/>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60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Информационная ценность ЭКГ</a:t>
            </a:r>
          </a:p>
        </p:txBody>
      </p:sp>
      <p:sp>
        <p:nvSpPr>
          <p:cNvPr id="3" name="Содержимое 2"/>
          <p:cNvSpPr>
            <a:spLocks noGrp="1"/>
          </p:cNvSpPr>
          <p:nvPr>
            <p:ph idx="1"/>
          </p:nvPr>
        </p:nvSpPr>
        <p:spPr/>
        <p:txBody>
          <a:bodyPr/>
          <a:lstStyle/>
          <a:p>
            <a:r>
              <a:rPr lang="ru-RU" dirty="0"/>
              <a:t>1.  Анализ ЭКГ в одном отведении позволяет непосредственно оценить:</a:t>
            </a:r>
          </a:p>
          <a:p>
            <a:r>
              <a:rPr lang="ru-RU" dirty="0"/>
              <a:t>- </a:t>
            </a:r>
            <a:r>
              <a:rPr lang="ru-RU" dirty="0" err="1"/>
              <a:t>автоматию</a:t>
            </a:r>
            <a:r>
              <a:rPr lang="ru-RU" dirty="0"/>
              <a:t> сердца</a:t>
            </a:r>
          </a:p>
          <a:p>
            <a:r>
              <a:rPr lang="ru-RU" dirty="0"/>
              <a:t>- возбудимость</a:t>
            </a:r>
          </a:p>
          <a:p>
            <a:r>
              <a:rPr lang="ru-RU" dirty="0"/>
              <a:t>- проводимость</a:t>
            </a:r>
          </a:p>
          <a:p>
            <a:r>
              <a:rPr lang="ru-RU" dirty="0"/>
              <a:t>2. Анализ ЭКГ в нескольких отведениях позволяет оценить:</a:t>
            </a:r>
          </a:p>
          <a:p>
            <a:r>
              <a:rPr lang="ru-RU" dirty="0"/>
              <a:t>- направление электрической оси сердца</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USER\Desktop\slide-52.jpg"/>
          <p:cNvPicPr>
            <a:picLocks noGrp="1" noChangeAspect="1" noChangeArrowheads="1"/>
          </p:cNvPicPr>
          <p:nvPr>
            <p:ph idx="1"/>
          </p:nvPr>
        </p:nvPicPr>
        <p:blipFill>
          <a:blip r:embed="rId2" cstate="print"/>
          <a:srcRect/>
          <a:stretch>
            <a:fillRect/>
          </a:stretch>
        </p:blipFill>
        <p:spPr bwMode="auto">
          <a:xfrm>
            <a:off x="509451" y="300446"/>
            <a:ext cx="11390812" cy="694944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Автоматия</a:t>
            </a:r>
            <a:endParaRPr lang="ru-RU" dirty="0"/>
          </a:p>
        </p:txBody>
      </p:sp>
      <p:sp>
        <p:nvSpPr>
          <p:cNvPr id="3" name="Содержимое 2"/>
          <p:cNvSpPr>
            <a:spLocks noGrp="1"/>
          </p:cNvSpPr>
          <p:nvPr>
            <p:ph idx="1"/>
          </p:nvPr>
        </p:nvSpPr>
        <p:spPr/>
        <p:txBody>
          <a:bodyPr/>
          <a:lstStyle/>
          <a:p>
            <a:r>
              <a:rPr lang="ru-RU" dirty="0"/>
              <a:t>1. Определение водителя ритма</a:t>
            </a:r>
          </a:p>
          <a:p>
            <a:r>
              <a:rPr lang="ru-RU" dirty="0"/>
              <a:t>2. Определение ЧСС</a:t>
            </a:r>
          </a:p>
          <a:p>
            <a:r>
              <a:rPr lang="ru-RU" dirty="0"/>
              <a:t>3. Ритмичность (правильность ритма)</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Критерии </a:t>
            </a:r>
            <a:r>
              <a:rPr lang="ru-RU" dirty="0" err="1"/>
              <a:t>синусового</a:t>
            </a:r>
            <a:r>
              <a:rPr lang="ru-RU" dirty="0"/>
              <a:t> ритма</a:t>
            </a:r>
          </a:p>
        </p:txBody>
      </p:sp>
      <p:sp>
        <p:nvSpPr>
          <p:cNvPr id="3" name="Содержимое 2"/>
          <p:cNvSpPr>
            <a:spLocks noGrp="1"/>
          </p:cNvSpPr>
          <p:nvPr>
            <p:ph idx="1"/>
          </p:nvPr>
        </p:nvSpPr>
        <p:spPr/>
        <p:txBody>
          <a:bodyPr/>
          <a:lstStyle/>
          <a:p>
            <a:r>
              <a:rPr lang="ru-RU" dirty="0"/>
              <a:t>1. зубец Р сцеплен с </a:t>
            </a:r>
            <a:r>
              <a:rPr lang="en-US" dirty="0"/>
              <a:t>QRS</a:t>
            </a:r>
            <a:r>
              <a:rPr lang="ru-RU" dirty="0"/>
              <a:t> и всегда предшествует этому комплексу</a:t>
            </a:r>
          </a:p>
          <a:p>
            <a:r>
              <a:rPr lang="ru-RU" dirty="0"/>
              <a:t>2. зубцы Р одинаковые по форме в одном и том же отведении</a:t>
            </a:r>
          </a:p>
          <a:p>
            <a:r>
              <a:rPr lang="ru-RU" dirty="0"/>
              <a:t>3. зубцы Р положительные в отведении </a:t>
            </a:r>
            <a:r>
              <a:rPr lang="en-US" dirty="0"/>
              <a:t>II</a:t>
            </a:r>
            <a:endParaRPr lang="ru-RU" dirty="0"/>
          </a:p>
          <a:p>
            <a:r>
              <a:rPr lang="ru-RU" dirty="0"/>
              <a:t>4. Разница в интервалах</a:t>
            </a:r>
            <a:r>
              <a:rPr lang="en-US" dirty="0"/>
              <a:t> RR</a:t>
            </a:r>
            <a:r>
              <a:rPr lang="ru-RU" dirty="0"/>
              <a:t> 0,15с</a:t>
            </a:r>
          </a:p>
          <a:p>
            <a:r>
              <a:rPr lang="ru-RU" dirty="0"/>
              <a:t>5. ЧСС 60 – 90 в минуту</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Расчет ЧСС</a:t>
            </a:r>
          </a:p>
        </p:txBody>
      </p:sp>
      <p:pic>
        <p:nvPicPr>
          <p:cNvPr id="2050" name="Picture 2" descr="C:\Users\USER\Desktop\slide-37.jpg"/>
          <p:cNvPicPr>
            <a:picLocks noGrp="1" noChangeAspect="1" noChangeArrowheads="1"/>
          </p:cNvPicPr>
          <p:nvPr>
            <p:ph idx="1"/>
          </p:nvPr>
        </p:nvPicPr>
        <p:blipFill>
          <a:blip r:embed="rId2" cstate="print"/>
          <a:srcRect/>
          <a:stretch>
            <a:fillRect/>
          </a:stretch>
        </p:blipFill>
        <p:spPr bwMode="auto">
          <a:xfrm>
            <a:off x="679269" y="0"/>
            <a:ext cx="10816045"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92521"/>
          </a:xfrm>
        </p:spPr>
        <p:txBody>
          <a:bodyPr>
            <a:normAutofit fontScale="90000"/>
          </a:bodyPr>
          <a:lstStyle/>
          <a:p>
            <a:endParaRPr lang="ru-RU" dirty="0"/>
          </a:p>
        </p:txBody>
      </p:sp>
      <p:sp>
        <p:nvSpPr>
          <p:cNvPr id="3" name="Объект 2"/>
          <p:cNvSpPr>
            <a:spLocks noGrp="1"/>
          </p:cNvSpPr>
          <p:nvPr>
            <p:ph idx="1"/>
          </p:nvPr>
        </p:nvSpPr>
        <p:spPr>
          <a:xfrm>
            <a:off x="838200" y="966652"/>
            <a:ext cx="10515600" cy="5210312"/>
          </a:xfrm>
        </p:spPr>
        <p:txBody>
          <a:bodyPr>
            <a:normAutofit fontScale="77500" lnSpcReduction="20000"/>
          </a:bodyPr>
          <a:lstStyle/>
          <a:p>
            <a:r>
              <a:rPr lang="ru-RU" sz="3600" b="1" i="1" dirty="0">
                <a:solidFill>
                  <a:srgbClr val="002060"/>
                </a:solidFill>
                <a:effectLst/>
                <a:ea typeface="+mn-ea"/>
                <a:cs typeface="+mn-cs"/>
              </a:rPr>
              <a:t>Электрокардиография</a:t>
            </a:r>
            <a:r>
              <a:rPr lang="ru-RU" sz="3600" dirty="0">
                <a:solidFill>
                  <a:prstClr val="black"/>
                </a:solidFill>
              </a:rPr>
              <a:t> – это метод регистрации суммарных биотоков или суммарной электродвижущей силы (ЭДС) сердца с поверхности тела на линиях отведений. </a:t>
            </a:r>
          </a:p>
          <a:p>
            <a:r>
              <a:rPr lang="ru-RU" sz="3600" b="1" i="1" dirty="0">
                <a:solidFill>
                  <a:srgbClr val="002060"/>
                </a:solidFill>
              </a:rPr>
              <a:t>Электрокардиография</a:t>
            </a:r>
            <a:r>
              <a:rPr lang="ru-RU" sz="3600" dirty="0"/>
              <a:t> – это запись изменений разности электрических потенциалов сердца с поверхности тела, графически отражающая электрические процессы в проводящей системе сердца и рабочем миокарде.</a:t>
            </a:r>
            <a:r>
              <a:rPr lang="ru-RU" sz="3600" dirty="0">
                <a:solidFill>
                  <a:prstClr val="black"/>
                </a:solidFill>
              </a:rPr>
              <a:t> </a:t>
            </a:r>
            <a:endParaRPr lang="ru-RU" sz="3600" b="1" dirty="0"/>
          </a:p>
          <a:p>
            <a:r>
              <a:rPr lang="ru-RU" sz="3600" b="1" i="1" dirty="0">
                <a:solidFill>
                  <a:srgbClr val="002060"/>
                </a:solidFill>
              </a:rPr>
              <a:t>ЭКГ</a:t>
            </a:r>
            <a:r>
              <a:rPr lang="ru-RU" sz="3600" dirty="0"/>
              <a:t> – это запись изменений разности электрических потенциалов сердца с поверхности тела, графически отражающая электрические процессы в проводящей системе сердца и рабочем миокарде.</a:t>
            </a:r>
          </a:p>
          <a:p>
            <a:r>
              <a:rPr lang="ru-RU" sz="3600" dirty="0"/>
              <a:t>ЭКГ рекомендовано выполнять </a:t>
            </a:r>
            <a:r>
              <a:rPr lang="ru-RU" sz="3600" i="1" dirty="0"/>
              <a:t>ежегодно</a:t>
            </a:r>
            <a:r>
              <a:rPr lang="ru-RU" sz="3600" dirty="0"/>
              <a:t> </a:t>
            </a:r>
            <a:r>
              <a:rPr lang="ru-RU" sz="3600" i="1" dirty="0"/>
              <a:t>всем людям старше 35 лет.</a:t>
            </a:r>
            <a:r>
              <a:rPr lang="ru-RU" sz="3600" dirty="0"/>
              <a:t> Детям электрокардиографию выполняют на первом году жизни, при поступлении в школу, перед занятиями профессиональным спортом.</a:t>
            </a:r>
          </a:p>
        </p:txBody>
      </p:sp>
    </p:spTree>
    <p:extLst>
      <p:ext uri="{BB962C8B-B14F-4D97-AF65-F5344CB8AC3E}">
        <p14:creationId xmlns:p14="http://schemas.microsoft.com/office/powerpoint/2010/main" val="2275149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USER\Desktop\slide-39.jpg"/>
          <p:cNvPicPr>
            <a:picLocks noGrp="1" noChangeAspect="1" noChangeArrowheads="1"/>
          </p:cNvPicPr>
          <p:nvPr>
            <p:ph idx="1"/>
          </p:nvPr>
        </p:nvPicPr>
        <p:blipFill>
          <a:blip r:embed="rId2" cstate="print"/>
          <a:srcRect/>
          <a:stretch>
            <a:fillRect/>
          </a:stretch>
        </p:blipFill>
        <p:spPr bwMode="auto">
          <a:xfrm>
            <a:off x="1476103" y="365760"/>
            <a:ext cx="9000308" cy="649224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Критерий правильного ритма</a:t>
            </a:r>
          </a:p>
        </p:txBody>
      </p:sp>
      <p:sp>
        <p:nvSpPr>
          <p:cNvPr id="3" name="Содержимое 2"/>
          <p:cNvSpPr>
            <a:spLocks noGrp="1"/>
          </p:cNvSpPr>
          <p:nvPr>
            <p:ph idx="1"/>
          </p:nvPr>
        </p:nvSpPr>
        <p:spPr/>
        <p:txBody>
          <a:bodyPr/>
          <a:lstStyle/>
          <a:p>
            <a:r>
              <a:rPr lang="ru-RU" dirty="0"/>
              <a:t>Интервалы </a:t>
            </a:r>
            <a:r>
              <a:rPr lang="en-US" dirty="0"/>
              <a:t>RR</a:t>
            </a:r>
            <a:r>
              <a:rPr lang="ru-RU" dirty="0"/>
              <a:t> одинаковые</a:t>
            </a:r>
          </a:p>
          <a:p>
            <a:r>
              <a:rPr lang="ru-RU" dirty="0"/>
              <a:t>Допускается отклонение по длительности </a:t>
            </a:r>
            <a:r>
              <a:rPr lang="en-US" dirty="0"/>
              <a:t>RR </a:t>
            </a:r>
            <a:r>
              <a:rPr lang="ru-RU" dirty="0"/>
              <a:t>не более ±10% от среднего интервала </a:t>
            </a:r>
            <a:r>
              <a:rPr lang="en-US" dirty="0"/>
              <a:t>RR</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Оценка проводимости</a:t>
            </a:r>
          </a:p>
        </p:txBody>
      </p:sp>
      <p:sp>
        <p:nvSpPr>
          <p:cNvPr id="3" name="Содержимое 2"/>
          <p:cNvSpPr>
            <a:spLocks noGrp="1"/>
          </p:cNvSpPr>
          <p:nvPr>
            <p:ph idx="1"/>
          </p:nvPr>
        </p:nvSpPr>
        <p:spPr/>
        <p:txBody>
          <a:bodyPr/>
          <a:lstStyle/>
          <a:p>
            <a:r>
              <a:rPr lang="ru-RU" dirty="0"/>
              <a:t> длительность зубца Р характеризует скорость проведения электрического импульса по предсердиям, </a:t>
            </a:r>
          </a:p>
          <a:p>
            <a:r>
              <a:rPr lang="ru-RU" dirty="0"/>
              <a:t>продолжительность интервала P-Q характеризует скорость проведения по предсердиям, </a:t>
            </a:r>
            <a:r>
              <a:rPr lang="ru-RU" dirty="0" err="1"/>
              <a:t>АВ-узлу</a:t>
            </a:r>
            <a:r>
              <a:rPr lang="ru-RU" dirty="0"/>
              <a:t> и системе Гиса</a:t>
            </a:r>
          </a:p>
          <a:p>
            <a:r>
              <a:rPr lang="ru-RU" dirty="0"/>
              <a:t>длительность желудочкового комплекса QRS характеризует проведение возбуждения по желудочкам. </a:t>
            </a:r>
          </a:p>
          <a:p>
            <a:r>
              <a:rPr lang="ru-RU" dirty="0"/>
              <a:t>При этих измерениях следует учитывать скорость регистрации ЭКГ.</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Электрическая ось сердца</a:t>
            </a:r>
          </a:p>
        </p:txBody>
      </p:sp>
      <p:sp>
        <p:nvSpPr>
          <p:cNvPr id="3" name="Содержимое 2"/>
          <p:cNvSpPr>
            <a:spLocks noGrp="1"/>
          </p:cNvSpPr>
          <p:nvPr>
            <p:ph idx="1"/>
          </p:nvPr>
        </p:nvSpPr>
        <p:spPr/>
        <p:txBody>
          <a:bodyPr/>
          <a:lstStyle/>
          <a:p>
            <a:r>
              <a:rPr lang="ru-RU" dirty="0"/>
              <a:t>Электрическая ось сердца – проекция суммарного вектора деполяризации желудочков на фронтальную плоскость. Показывает главное направление распространения возбуждения в сердце во фронтальной плоскости тела человека.</a:t>
            </a:r>
          </a:p>
          <a:p>
            <a:r>
              <a:rPr lang="ru-RU" dirty="0"/>
              <a:t>В норме совпадает с анатомической осью</a:t>
            </a:r>
          </a:p>
          <a:p>
            <a:r>
              <a:rPr lang="ru-RU" dirty="0"/>
              <a:t>Направление зависит от положения сердца в грудной полости</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Варианты положения электрической оси сердца</a:t>
            </a:r>
          </a:p>
        </p:txBody>
      </p:sp>
      <p:sp>
        <p:nvSpPr>
          <p:cNvPr id="3" name="Содержимое 2"/>
          <p:cNvSpPr>
            <a:spLocks noGrp="1"/>
          </p:cNvSpPr>
          <p:nvPr>
            <p:ph idx="1"/>
          </p:nvPr>
        </p:nvSpPr>
        <p:spPr/>
        <p:txBody>
          <a:bodyPr/>
          <a:lstStyle/>
          <a:p>
            <a:r>
              <a:rPr lang="ru-RU" dirty="0"/>
              <a:t>1) нормальное положение, когда угол а составляет от +30° до +69°; </a:t>
            </a:r>
          </a:p>
          <a:p>
            <a:r>
              <a:rPr lang="ru-RU" dirty="0"/>
              <a:t>2) вертикальное положение - угол а от +70° до +90°; </a:t>
            </a:r>
          </a:p>
          <a:p>
            <a:r>
              <a:rPr lang="ru-RU" dirty="0"/>
              <a:t>3) горизонтальное положение - угол а от 0° до +29°; </a:t>
            </a:r>
          </a:p>
          <a:p>
            <a:r>
              <a:rPr lang="ru-RU" dirty="0"/>
              <a:t>4) отклонение оси вправо — угол а от +90</a:t>
            </a:r>
            <a:r>
              <a:rPr lang="ru-RU" baseline="30000" dirty="0"/>
              <a:t>0</a:t>
            </a:r>
            <a:r>
              <a:rPr lang="ru-RU" dirty="0"/>
              <a:t> до ±180°; </a:t>
            </a:r>
          </a:p>
          <a:p>
            <a:r>
              <a:rPr lang="ru-RU" dirty="0"/>
              <a:t>5) отклонение оси влево - угол а от 0° до -90°.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USER\Desktop\slide-40.jpg"/>
          <p:cNvPicPr>
            <a:picLocks noGrp="1" noChangeAspect="1" noChangeArrowheads="1"/>
          </p:cNvPicPr>
          <p:nvPr>
            <p:ph idx="1"/>
          </p:nvPr>
        </p:nvPicPr>
        <p:blipFill>
          <a:blip r:embed="rId2" cstate="print"/>
          <a:srcRect/>
          <a:stretch>
            <a:fillRect/>
          </a:stretch>
        </p:blipFill>
        <p:spPr bwMode="auto">
          <a:xfrm>
            <a:off x="3191326" y="1825625"/>
            <a:ext cx="5809348" cy="435133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descr="C:\Users\USER\Desktop\slide-41 (1).jpg"/>
          <p:cNvPicPr>
            <a:picLocks noGrp="1" noChangeAspect="1" noChangeArrowheads="1"/>
          </p:cNvPicPr>
          <p:nvPr>
            <p:ph idx="1"/>
          </p:nvPr>
        </p:nvPicPr>
        <p:blipFill>
          <a:blip r:embed="rId2" cstate="print"/>
          <a:srcRect/>
          <a:stretch>
            <a:fillRect/>
          </a:stretch>
        </p:blipFill>
        <p:spPr bwMode="auto">
          <a:xfrm>
            <a:off x="3191326" y="1825625"/>
            <a:ext cx="5809348" cy="435133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USER\Desktop\slide-54.jpg"/>
          <p:cNvPicPr>
            <a:picLocks noGrp="1" noChangeAspect="1" noChangeArrowheads="1"/>
          </p:cNvPicPr>
          <p:nvPr>
            <p:ph idx="1"/>
          </p:nvPr>
        </p:nvPicPr>
        <p:blipFill>
          <a:blip r:embed="rId2" cstate="print"/>
          <a:srcRect/>
          <a:stretch>
            <a:fillRect/>
          </a:stretch>
        </p:blipFill>
        <p:spPr bwMode="auto">
          <a:xfrm>
            <a:off x="3191326" y="1825625"/>
            <a:ext cx="5809348" cy="435133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USER\Desktop\slide-55.jpg"/>
          <p:cNvPicPr>
            <a:picLocks noGrp="1" noChangeAspect="1" noChangeArrowheads="1"/>
          </p:cNvPicPr>
          <p:nvPr>
            <p:ph idx="1"/>
          </p:nvPr>
        </p:nvPicPr>
        <p:blipFill>
          <a:blip r:embed="rId2" cstate="print"/>
          <a:srcRect/>
          <a:stretch>
            <a:fillRect/>
          </a:stretch>
        </p:blipFill>
        <p:spPr bwMode="auto">
          <a:xfrm>
            <a:off x="408938" y="1564368"/>
            <a:ext cx="5809348" cy="4351338"/>
          </a:xfrm>
          <a:prstGeom prst="rect">
            <a:avLst/>
          </a:prstGeom>
          <a:noFill/>
        </p:spPr>
      </p:pic>
      <p:pic>
        <p:nvPicPr>
          <p:cNvPr id="6147" name="Picture 3" descr="C:\Users\USER\Desktop\slide-56.jpg"/>
          <p:cNvPicPr>
            <a:picLocks noChangeAspect="1" noChangeArrowheads="1"/>
          </p:cNvPicPr>
          <p:nvPr/>
        </p:nvPicPr>
        <p:blipFill>
          <a:blip r:embed="rId3" cstate="print"/>
          <a:srcRect/>
          <a:stretch>
            <a:fillRect/>
          </a:stretch>
        </p:blipFill>
        <p:spPr bwMode="auto">
          <a:xfrm>
            <a:off x="5949950" y="1580606"/>
            <a:ext cx="6242050" cy="435501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USER\Desktop\slide-57.jpg"/>
          <p:cNvPicPr>
            <a:picLocks noGrp="1" noChangeAspect="1" noChangeArrowheads="1"/>
          </p:cNvPicPr>
          <p:nvPr>
            <p:ph idx="1"/>
          </p:nvPr>
        </p:nvPicPr>
        <p:blipFill>
          <a:blip r:embed="rId2" cstate="print"/>
          <a:srcRect/>
          <a:stretch>
            <a:fillRect/>
          </a:stretch>
        </p:blipFill>
        <p:spPr bwMode="auto">
          <a:xfrm>
            <a:off x="3191326" y="1825625"/>
            <a:ext cx="5809348" cy="43513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br>
              <a:rPr lang="ru-RU" sz="3100" dirty="0"/>
            </a:br>
            <a:endParaRPr lang="ru-RU" sz="3100" dirty="0"/>
          </a:p>
        </p:txBody>
      </p:sp>
      <p:sp>
        <p:nvSpPr>
          <p:cNvPr id="5" name="Содержимое 4"/>
          <p:cNvSpPr>
            <a:spLocks noGrp="1"/>
          </p:cNvSpPr>
          <p:nvPr>
            <p:ph idx="1"/>
          </p:nvPr>
        </p:nvSpPr>
        <p:spPr>
          <a:xfrm>
            <a:off x="838200" y="979714"/>
            <a:ext cx="10515600" cy="5197249"/>
          </a:xfrm>
        </p:spPr>
        <p:txBody>
          <a:bodyPr>
            <a:normAutofit/>
          </a:bodyPr>
          <a:lstStyle/>
          <a:p>
            <a:r>
              <a:rPr lang="ru-RU" dirty="0"/>
              <a:t>В состоянии покоя вся наружная поверхность клеточной мембраны заряжена положительно. Между любыми двумя точками этой поверхности разность потенциалов отсутствует. На ЭКГ записывается горизонтальная нулевая (изоэлектрическая) линия. При возбуждении наружная поверхность деполяризованного участка заряжается отрицательно по отношению к поверхности участка, находящегося еще в состоянии покоя (поляризации); между ними появляется разность потенциалов, которая и может быть зарегистрирована на ЭГ.</a:t>
            </a:r>
          </a:p>
        </p:txBody>
      </p:sp>
    </p:spTree>
    <p:extLst>
      <p:ext uri="{BB962C8B-B14F-4D97-AF65-F5344CB8AC3E}">
        <p14:creationId xmlns:p14="http://schemas.microsoft.com/office/powerpoint/2010/main" val="1507620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USER\Desktop\slide-60.jpg"/>
          <p:cNvPicPr>
            <a:picLocks noGrp="1" noChangeAspect="1" noChangeArrowheads="1"/>
          </p:cNvPicPr>
          <p:nvPr>
            <p:ph idx="1"/>
          </p:nvPr>
        </p:nvPicPr>
        <p:blipFill>
          <a:blip r:embed="rId2" cstate="print"/>
          <a:srcRect/>
          <a:stretch>
            <a:fillRect/>
          </a:stretch>
        </p:blipFill>
        <p:spPr bwMode="auto">
          <a:xfrm>
            <a:off x="3191326" y="1825625"/>
            <a:ext cx="5809348" cy="435133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i="1" dirty="0" err="1"/>
              <a:t>Эхокардиография</a:t>
            </a:r>
            <a:r>
              <a:rPr lang="ru-RU" i="1" dirty="0"/>
              <a:t> позволяет оценить функцию сердца (сократительную способность, </a:t>
            </a:r>
            <a:r>
              <a:rPr lang="ru-RU" i="1" dirty="0" err="1"/>
              <a:t>диастолическую</a:t>
            </a:r>
            <a:r>
              <a:rPr lang="ru-RU" i="1" dirty="0"/>
              <a:t> функцию), наличие ишемии, аневризмы, врожденные и приобретенные пороки сердца, патологии клапанов и кровотока, опухоли и тромбы в сердце, объёмную нагрузку на камеры (увеличение размеров), патологию аорты, легочной артерии, нижней полой вены, легочных вен, легочную гипертензию и состояние перикарда.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38200" y="901337"/>
            <a:ext cx="10515600" cy="5275626"/>
          </a:xfrm>
        </p:spPr>
        <p:txBody>
          <a:bodyPr>
            <a:normAutofit/>
          </a:bodyPr>
          <a:lstStyle/>
          <a:p>
            <a:pPr algn="just"/>
            <a:r>
              <a:rPr lang="ru-RU" dirty="0"/>
              <a:t>Изменения разности потенциалов на поверхности тела, возникающие во время работы сердца, записываются с помощью различных систем отведений ЭКГ. </a:t>
            </a:r>
          </a:p>
          <a:p>
            <a:pPr algn="just"/>
            <a:r>
              <a:rPr lang="ru-RU" dirty="0"/>
              <a:t>Каждое отведение регистрирует разность потенциалов, существующую между двумя определенными точками электрического поля сердца, в которых установлены электроды. </a:t>
            </a:r>
          </a:p>
          <a:p>
            <a:pPr algn="just"/>
            <a:r>
              <a:rPr lang="ru-RU" dirty="0"/>
              <a:t>Электроды, установленные в каждой из выбранных точек на поверхности тела, подключаются к гальванометру электрокардиографа. Один из электродов присоединяют к положительному полюсу гальванометра (это положительный, или активный, электрод отведения), второй электрод - к его отрицательному полюсу (отрицательный электрод отведения).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a:t>Регистрация </a:t>
            </a:r>
            <a:r>
              <a:rPr lang="ru-RU" b="1" i="1" dirty="0"/>
              <a:t>электрокардиограммы в 12 отведениях:</a:t>
            </a:r>
          </a:p>
          <a:p>
            <a:r>
              <a:rPr lang="ru-RU" b="1" i="1" dirty="0"/>
              <a:t>- 3 стандартных</a:t>
            </a:r>
          </a:p>
          <a:p>
            <a:r>
              <a:rPr lang="ru-RU" b="1" i="1" dirty="0"/>
              <a:t>- 3 усиленных</a:t>
            </a:r>
          </a:p>
          <a:p>
            <a:r>
              <a:rPr lang="ru-RU" b="1" i="1" dirty="0"/>
              <a:t>- 6 грудных</a:t>
            </a:r>
            <a:r>
              <a:rPr lang="ru-RU" dirty="0"/>
              <a:t>.</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770709" y="378823"/>
            <a:ext cx="10946674" cy="1280160"/>
          </a:xfrm>
        </p:spPr>
        <p:txBody>
          <a:bodyPr>
            <a:noAutofit/>
          </a:bodyPr>
          <a:lstStyle/>
          <a:p>
            <a:pPr marL="82296" indent="0" algn="ctr">
              <a:buNone/>
            </a:pPr>
            <a:endParaRPr lang="ru-RU" sz="1800" b="1" i="1" dirty="0"/>
          </a:p>
          <a:p>
            <a:pPr marL="82296" indent="0" algn="ctr">
              <a:buNone/>
            </a:pPr>
            <a:r>
              <a:rPr lang="ru-RU" b="1" i="1" dirty="0"/>
              <a:t>3 стандартных отведениях (двухполюсных) по </a:t>
            </a:r>
            <a:r>
              <a:rPr lang="ru-RU" b="1" i="1" dirty="0" err="1"/>
              <a:t>Эйнтховену</a:t>
            </a:r>
            <a:r>
              <a:rPr lang="ru-RU" b="1" i="1" dirty="0"/>
              <a:t>. </a:t>
            </a:r>
          </a:p>
          <a:p>
            <a:pPr marL="82296" indent="0">
              <a:buNone/>
            </a:pPr>
            <a:endParaRPr lang="ru-RU" dirty="0"/>
          </a:p>
          <a:p>
            <a:pPr marL="82296" indent="0">
              <a:buNone/>
            </a:pPr>
            <a:r>
              <a:rPr lang="ru-RU" dirty="0"/>
              <a:t>Определяется разность потенциалов между:</a:t>
            </a:r>
          </a:p>
          <a:p>
            <a:r>
              <a:rPr lang="ru-RU" dirty="0"/>
              <a:t>левой рукой (+) и правой рукой (-) - это показатель работы передней стенки сердца (</a:t>
            </a:r>
            <a:r>
              <a:rPr lang="ru-RU" b="1" i="1" dirty="0"/>
              <a:t>I отведение </a:t>
            </a:r>
            <a:r>
              <a:rPr lang="ru-RU" dirty="0"/>
              <a:t>);</a:t>
            </a:r>
          </a:p>
          <a:p>
            <a:r>
              <a:rPr lang="ru-RU" dirty="0"/>
              <a:t>между левой ногой (+) и правой рукой (-) - это суммарное отражение 1 и 3 отведений (</a:t>
            </a:r>
            <a:r>
              <a:rPr lang="ru-RU" b="1" i="1" dirty="0"/>
              <a:t>II отведение </a:t>
            </a:r>
            <a:r>
              <a:rPr lang="ru-RU" dirty="0"/>
              <a:t>);</a:t>
            </a:r>
          </a:p>
          <a:p>
            <a:r>
              <a:rPr lang="ru-RU" dirty="0"/>
              <a:t>между левой ногой (+) и левой рукой (-) - это показатель работы задней стенки сердца (</a:t>
            </a:r>
            <a:r>
              <a:rPr lang="ru-RU" b="1" i="1" dirty="0"/>
              <a:t>III отведение </a:t>
            </a:r>
            <a:r>
              <a:rPr lang="ru-RU" dirty="0"/>
              <a:t>).</a:t>
            </a:r>
          </a:p>
          <a:p>
            <a:pPr algn="just">
              <a:buNone/>
            </a:pPr>
            <a:r>
              <a:rPr lang="ru-RU" dirty="0"/>
              <a:t>Знаками (+) и (-) обозначено подключение электродов к положительному или отрицательному полюсам гальванометра, т.е. указаны положительный и отрицательный полюс каждого отведения</a:t>
            </a:r>
          </a:p>
        </p:txBody>
      </p:sp>
    </p:spTree>
    <p:extLst>
      <p:ext uri="{BB962C8B-B14F-4D97-AF65-F5344CB8AC3E}">
        <p14:creationId xmlns:p14="http://schemas.microsoft.com/office/powerpoint/2010/main" val="6500298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2217</Words>
  <Application>Microsoft Office PowerPoint</Application>
  <PresentationFormat>Широкоэкранный</PresentationFormat>
  <Paragraphs>157</Paragraphs>
  <Slides>51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51</vt:i4>
      </vt:variant>
    </vt:vector>
  </HeadingPairs>
  <TitlesOfParts>
    <vt:vector size="60" baseType="lpstr">
      <vt:lpstr>Arial</vt:lpstr>
      <vt:lpstr>Calibri</vt:lpstr>
      <vt:lpstr>Calibri Light</vt:lpstr>
      <vt:lpstr>Corbel</vt:lpstr>
      <vt:lpstr>Gill Sans MT</vt:lpstr>
      <vt:lpstr>Verdana</vt:lpstr>
      <vt:lpstr>Wingdings 2</vt:lpstr>
      <vt:lpstr>Тема Office</vt:lpstr>
      <vt:lpstr>Солнцестояние</vt:lpstr>
      <vt:lpstr>Методы исследования нагнетательной функции сердца</vt:lpstr>
      <vt:lpstr>Сердце в сутки перекачивает до 10 тонн крови. В течение жизни человека сердце совершает от 2 до 3 миллиардов сокращений. Кардиомиоциты преобразуют энергию химических связей в механическую через электрохимическое сопряжение</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Правила наложения электродов</vt:lpstr>
      <vt:lpstr>Презентация PowerPoint</vt:lpstr>
      <vt:lpstr>Презентация PowerPoint</vt:lpstr>
      <vt:lpstr>Презентация PowerPoint</vt:lpstr>
      <vt:lpstr>Презентация PowerPoint</vt:lpstr>
      <vt:lpstr>Элементы ЭКГ</vt:lpstr>
      <vt:lpstr>Презентация PowerPoint</vt:lpstr>
      <vt:lpstr>Презентация PowerPoint</vt:lpstr>
      <vt:lpstr>Критерии оценки зубцов ЭКГ</vt:lpstr>
      <vt:lpstr>Зубец Р</vt:lpstr>
      <vt:lpstr>Зубец Q</vt:lpstr>
      <vt:lpstr>Зубец R</vt:lpstr>
      <vt:lpstr>Зубец S</vt:lpstr>
      <vt:lpstr>Зубец Т </vt:lpstr>
      <vt:lpstr>Генез зубца Т</vt:lpstr>
      <vt:lpstr>Презентация PowerPoint</vt:lpstr>
      <vt:lpstr>Презентация PowerPoint</vt:lpstr>
      <vt:lpstr>Презентация PowerPoint</vt:lpstr>
      <vt:lpstr>Презентация PowerPoint</vt:lpstr>
      <vt:lpstr>Презентация PowerPoint</vt:lpstr>
      <vt:lpstr>Информационная ценность ЭКГ</vt:lpstr>
      <vt:lpstr>Презентация PowerPoint</vt:lpstr>
      <vt:lpstr>Автоматия</vt:lpstr>
      <vt:lpstr>Критерии синусового ритма</vt:lpstr>
      <vt:lpstr>Расчет ЧСС</vt:lpstr>
      <vt:lpstr>Презентация PowerPoint</vt:lpstr>
      <vt:lpstr>Критерий правильного ритма</vt:lpstr>
      <vt:lpstr>Оценка проводимости</vt:lpstr>
      <vt:lpstr>Электрическая ось сердца</vt:lpstr>
      <vt:lpstr>Варианты положения электрической оси сердца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Внешние проявления сердечной деятельности</dc:title>
  <dc:creator>User</dc:creator>
  <cp:lastModifiedBy>Олег</cp:lastModifiedBy>
  <cp:revision>43</cp:revision>
  <dcterms:created xsi:type="dcterms:W3CDTF">2022-01-29T06:21:20Z</dcterms:created>
  <dcterms:modified xsi:type="dcterms:W3CDTF">2022-12-14T06:07:47Z</dcterms:modified>
</cp:coreProperties>
</file>