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6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2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3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38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0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2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05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1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03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04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3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19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40683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ГЕТЕРОЦИКЛИЧЕСКИЕ </a:t>
            </a: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химические соединения. Производные гистамина, пиридина, </a:t>
            </a:r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тропана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52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Производные </a:t>
            </a:r>
            <a:b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2,6-диалкилпиридина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081351"/>
              </p:ext>
            </p:extLst>
          </p:nvPr>
        </p:nvGraphicFramePr>
        <p:xfrm>
          <a:off x="509972" y="1827334"/>
          <a:ext cx="7620000" cy="2465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2465762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2,6-диметилпиридин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84667" marR="8466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2,6-</a:t>
                      </a:r>
                      <a:r>
                        <a:rPr lang="ru-RU" i="1" dirty="0" smtClean="0">
                          <a:solidFill>
                            <a:schemeClr val="tx1"/>
                          </a:solidFill>
                        </a:rPr>
                        <a:t>бис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-окси-метилпиридин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84667" marR="8466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6-метил-2-этил-пиридин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84667" marR="84667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 rotWithShape="1">
          <a:blip r:embed="rId2"/>
          <a:srcRect r="75208" b="33050"/>
          <a:stretch/>
        </p:blipFill>
        <p:spPr bwMode="auto">
          <a:xfrm>
            <a:off x="683568" y="1827334"/>
            <a:ext cx="2160240" cy="1385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2"/>
          <a:srcRect l="31601" r="38196" b="37288"/>
          <a:stretch/>
        </p:blipFill>
        <p:spPr bwMode="auto">
          <a:xfrm>
            <a:off x="3203848" y="1827334"/>
            <a:ext cx="2232248" cy="1385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2"/>
          <a:srcRect l="69660" r="1882" b="33898"/>
          <a:stretch/>
        </p:blipFill>
        <p:spPr bwMode="auto">
          <a:xfrm>
            <a:off x="5652120" y="1827334"/>
            <a:ext cx="2376264" cy="1385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3568" y="4581128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этой группе относится антиатеросклеротическое средство – п и р и к а р б а т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Пармидин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структурной основой которого является 2,6-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бис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-оксиметилпиридин, и э м о к с и п и н, производное 6-метил-2-этилпиридина.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9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Пирикарбат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пармидин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эмоксипин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57291"/>
              </p:ext>
            </p:extLst>
          </p:nvPr>
        </p:nvGraphicFramePr>
        <p:xfrm>
          <a:off x="467544" y="1397000"/>
          <a:ext cx="8136904" cy="462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216812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56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765402" y="1700808"/>
            <a:ext cx="5184576" cy="18556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5616" y="270892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2,6-пиридиндиметанола-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бис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-метилкарбамат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2735796" y="3988514"/>
            <a:ext cx="3816424" cy="18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23728" y="537321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6-метил-2-этилпиридин-3-ола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гидрохлорид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cap="all" dirty="0" err="1" smtClean="0">
                <a:latin typeface="Times New Roman" pitchFamily="18" charset="0"/>
                <a:cs typeface="Times New Roman" pitchFamily="18" charset="0"/>
              </a:rPr>
              <a:t>Пирикарбат</a:t>
            </a:r>
            <a:r>
              <a:rPr lang="ru-RU" sz="3600" cap="al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cap="all" dirty="0" err="1" smtClean="0">
                <a:latin typeface="Times New Roman" pitchFamily="18" charset="0"/>
                <a:cs typeface="Times New Roman" pitchFamily="18" charset="0"/>
              </a:rPr>
              <a:t>пармидин</a:t>
            </a:r>
            <a:r>
              <a:rPr lang="ru-RU" sz="3600" cap="all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600" cap="all" dirty="0" err="1" smtClean="0">
                <a:latin typeface="Times New Roman" pitchFamily="18" charset="0"/>
                <a:cs typeface="Times New Roman" pitchFamily="18" charset="0"/>
              </a:rPr>
              <a:t>эмоксипин</a:t>
            </a:r>
            <a:endParaRPr lang="ru-RU" sz="3600" cap="al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648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cap="all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Оксиметилпиридиновые</a:t>
            </a:r>
            <a:r>
              <a:rPr lang="ru-RU" sz="29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витамины и их производные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457200" algn="just">
              <a:spcBef>
                <a:spcPts val="0"/>
              </a:spcBef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производным пиридина относится группа витаминов В</a:t>
            </a:r>
            <a:r>
              <a:rPr lang="ru-RU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или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оксиметилпиридиновых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витаминов. Они содержатся в различных растениях и органах животных. Наибольшее их количество находится в дрожжах, неочищенных зернах злаков, картофеле, овощах, мясе, рыбе, печени трески и крупного рогатого скота, яичном желтке.</a:t>
            </a:r>
          </a:p>
          <a:p>
            <a:pPr marL="0" lvl="0" indent="457200" algn="just">
              <a:spcBef>
                <a:spcPts val="0"/>
              </a:spcBef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Вещество, обладающее В</a:t>
            </a:r>
            <a:r>
              <a:rPr lang="ru-RU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-витаминной активностью, получено в нашей стране в 1937 году из дрожжей. Затем было установлено, что витамин В</a:t>
            </a:r>
            <a:r>
              <a:rPr lang="ru-RU" sz="20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 одно, а несколько сходных по химической структуре веществ, общая формула которых:</a:t>
            </a:r>
          </a:p>
          <a:p>
            <a:pPr marL="0" lvl="0" indent="457200" algn="ctr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   </a:t>
            </a:r>
            <a:endParaRPr lang="ru-RU" sz="2400" baseline="-25000" dirty="0" smtClean="0">
              <a:solidFill>
                <a:prstClr val="black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09120"/>
            <a:ext cx="3384376" cy="191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4" y="4661520"/>
            <a:ext cx="3384376" cy="191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5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 структура витаминов В</a:t>
            </a:r>
            <a:r>
              <a:rPr lang="ru-RU" sz="3600" cap="all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6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их производных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484784"/>
            <a:ext cx="2016224" cy="1440160"/>
          </a:xfrm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340768"/>
            <a:ext cx="201622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58243"/>
            <a:ext cx="1812925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2028617"/>
            <a:ext cx="849694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пиридоксин                   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пиридоксаль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пиридоксамин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Характерное свойство витаминов группы </a:t>
            </a:r>
            <a:r>
              <a:rPr kumimoji="0" lang="ru-RU" sz="2400" b="0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2400" b="0" i="0" u="none" strike="noStrike" kern="0" cap="all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ru-RU" sz="2400" b="0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kumimoji="0" lang="ru-RU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взаимопревращаться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друг в друга по схеме: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         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0729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 fontScale="90000"/>
          </a:bodyPr>
          <a:lstStyle/>
          <a:p>
            <a:r>
              <a:rPr lang="ru-RU" cap="all" dirty="0" smtClean="0"/>
              <a:t/>
            </a:r>
            <a:br>
              <a:rPr lang="ru-RU" cap="all" dirty="0" smtClean="0"/>
            </a:b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Гистамин и противогистаминные </a:t>
            </a:r>
            <a:b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лекарственные вещества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7620000" cy="4575249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just"/>
            <a:endParaRPr lang="ru-RU" sz="9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9600" b="0" dirty="0" smtClean="0">
                <a:latin typeface="Times New Roman" pitchFamily="18" charset="0"/>
                <a:cs typeface="Times New Roman" pitchFamily="18" charset="0"/>
              </a:rPr>
              <a:t>Гистамин </a:t>
            </a:r>
            <a:r>
              <a:rPr lang="ru-RU" sz="9600" b="0" dirty="0" smtClean="0">
                <a:latin typeface="Times New Roman" pitchFamily="18" charset="0"/>
                <a:cs typeface="Times New Roman" pitchFamily="18" charset="0"/>
              </a:rPr>
              <a:t>– биогенный амин. Его биосинтез происходит в организме, а получение осуществляется микробиологическим путём (в присутствии </a:t>
            </a:r>
            <a:r>
              <a:rPr lang="en-US" sz="9600" b="0" dirty="0" smtClean="0">
                <a:latin typeface="Times New Roman" pitchFamily="18" charset="0"/>
                <a:cs typeface="Times New Roman" pitchFamily="18" charset="0"/>
              </a:rPr>
              <a:t>Bacillus coli). </a:t>
            </a:r>
            <a:r>
              <a:rPr lang="ru-RU" sz="9600" b="0" dirty="0" smtClean="0">
                <a:latin typeface="Times New Roman" pitchFamily="18" charset="0"/>
                <a:cs typeface="Times New Roman" pitchFamily="18" charset="0"/>
              </a:rPr>
              <a:t>В результате происходит </a:t>
            </a:r>
            <a:r>
              <a:rPr lang="ru-RU" sz="9600" b="0" dirty="0" err="1" smtClean="0">
                <a:latin typeface="Times New Roman" pitchFamily="18" charset="0"/>
                <a:cs typeface="Times New Roman" pitchFamily="18" charset="0"/>
              </a:rPr>
              <a:t>декарбоксилирование</a:t>
            </a:r>
            <a:r>
              <a:rPr lang="ru-RU" sz="9600" b="0" dirty="0" smtClean="0">
                <a:latin typeface="Times New Roman" pitchFamily="18" charset="0"/>
                <a:cs typeface="Times New Roman" pitchFamily="18" charset="0"/>
              </a:rPr>
              <a:t> гистидина (</a:t>
            </a:r>
            <a:r>
              <a:rPr lang="el-GR" sz="9600" b="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9600" b="0" dirty="0" smtClean="0">
                <a:latin typeface="Times New Roman" pitchFamily="18" charset="0"/>
                <a:cs typeface="Times New Roman" pitchFamily="18" charset="0"/>
              </a:rPr>
              <a:t>-аминокислоты):</a:t>
            </a:r>
          </a:p>
          <a:p>
            <a:pPr algn="just"/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                      </a:t>
            </a:r>
          </a:p>
          <a:p>
            <a:pPr algn="just"/>
            <a:endParaRPr lang="ru-RU" dirty="0"/>
          </a:p>
          <a:p>
            <a:pPr algn="just"/>
            <a:endParaRPr lang="ru-RU" sz="2000" dirty="0" smtClean="0"/>
          </a:p>
          <a:p>
            <a:pPr algn="just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5500" dirty="0" smtClean="0"/>
          </a:p>
          <a:p>
            <a:pPr algn="ctr"/>
            <a:r>
              <a:rPr lang="ru-RU" sz="5500" dirty="0" smtClean="0"/>
              <a:t>гистидин                                                                                гистамин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sz="2600" b="0" dirty="0" smtClean="0">
              <a:latin typeface="Times New Roman" pitchFamily="18" charset="0"/>
              <a:cs typeface="Times New Roman" pitchFamily="18" charset="0"/>
            </a:endParaRPr>
          </a:p>
          <a:p>
            <a:pPr defTabSz="179388">
              <a:spcBef>
                <a:spcPts val="0"/>
              </a:spcBef>
              <a:spcAft>
                <a:spcPts val="0"/>
              </a:spcAft>
            </a:pPr>
            <a:endParaRPr lang="ru-RU" sz="8000" b="0" dirty="0" smtClean="0">
              <a:latin typeface="Times New Roman" pitchFamily="18" charset="0"/>
              <a:cs typeface="Times New Roman" pitchFamily="18" charset="0"/>
            </a:endParaRPr>
          </a:p>
          <a:p>
            <a:pPr defTabSz="179388">
              <a:spcBef>
                <a:spcPts val="0"/>
              </a:spcBef>
              <a:spcAft>
                <a:spcPts val="0"/>
              </a:spcAft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defTabSz="179388">
              <a:spcBef>
                <a:spcPts val="0"/>
              </a:spcBef>
              <a:spcAft>
                <a:spcPts val="0"/>
              </a:spcAft>
            </a:pP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8000" b="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000" b="0" dirty="0" err="1" smtClean="0">
                <a:latin typeface="Times New Roman" pitchFamily="18" charset="0"/>
                <a:cs typeface="Times New Roman" pitchFamily="18" charset="0"/>
              </a:rPr>
              <a:t>амино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8000" b="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000" b="0" dirty="0" err="1" smtClean="0">
                <a:latin typeface="Times New Roman" pitchFamily="18" charset="0"/>
                <a:cs typeface="Times New Roman" pitchFamily="18" charset="0"/>
              </a:rPr>
              <a:t>имидазолил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-                       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8000" b="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000" b="0" dirty="0" err="1" smtClean="0">
                <a:latin typeface="Times New Roman" pitchFamily="18" charset="0"/>
                <a:cs typeface="Times New Roman" pitchFamily="18" charset="0"/>
              </a:rPr>
              <a:t>имидазолилэтиламин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)        </a:t>
            </a:r>
            <a:r>
              <a:rPr lang="ru-RU" sz="8000" b="0" dirty="0" err="1" smtClean="0">
                <a:latin typeface="Times New Roman" pitchFamily="18" charset="0"/>
                <a:cs typeface="Times New Roman" pitchFamily="18" charset="0"/>
              </a:rPr>
              <a:t>пропионовая</a:t>
            </a:r>
            <a:r>
              <a:rPr lang="ru-RU" sz="8000" b="0" dirty="0" smtClean="0">
                <a:latin typeface="Times New Roman" pitchFamily="18" charset="0"/>
                <a:cs typeface="Times New Roman" pitchFamily="18" charset="0"/>
              </a:rPr>
              <a:t> кислота)</a:t>
            </a:r>
          </a:p>
          <a:p>
            <a:pPr algn="ctr"/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84984"/>
            <a:ext cx="691276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98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82801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Гистамина </a:t>
            </a:r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дигидрохлорид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Гистамина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дигидрохлорид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применяют при лечении полиартрита, ревматизма, аллергических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заболе-ваний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, мигреней, бронхиальной астмы. Используют его также для диагностических целей и в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экспери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-ментальных исследованиях.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96752"/>
            <a:ext cx="410445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7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Противогистаминные лекарственные вещества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Противогистаминные лекарственные вещества были синтезированы в ряду различных групп органических соединений:</a:t>
            </a:r>
          </a:p>
          <a:p>
            <a:pPr algn="just"/>
            <a:r>
              <a:rPr lang="ru-RU" sz="2600" b="0" i="1" dirty="0" smtClean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sz="2600" b="0" i="1" dirty="0" err="1" smtClean="0">
                <a:latin typeface="Times New Roman" pitchFamily="18" charset="0"/>
                <a:cs typeface="Times New Roman" pitchFamily="18" charset="0"/>
              </a:rPr>
              <a:t>этилендиамина</a:t>
            </a:r>
            <a:r>
              <a:rPr lang="ru-RU" sz="2600" b="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(и его производные) или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тиофеновый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радикалы;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b="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или пиридиновый радикалы.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12976"/>
            <a:ext cx="4824535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9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32066"/>
          </a:xfrm>
        </p:spPr>
        <p:txBody>
          <a:bodyPr>
            <a:noAutofit/>
          </a:bodyPr>
          <a:lstStyle/>
          <a:p>
            <a:pPr algn="ctr"/>
            <a:r>
              <a:rPr lang="ru-RU" sz="4000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Хлоропирамина</a:t>
            </a:r>
            <a:r>
              <a:rPr lang="ru-RU" sz="40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гидрохлорид (супрастин)</a:t>
            </a:r>
            <a:endParaRPr lang="ru-RU" sz="40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728" y="1556792"/>
            <a:ext cx="5616624" cy="27363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429309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-(2-пиридил)-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хлорбензил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N`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N`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диметилэтилендиамина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гидрохлорид</a:t>
            </a:r>
          </a:p>
        </p:txBody>
      </p:sp>
    </p:spTree>
    <p:extLst>
      <p:ext uri="{BB962C8B-B14F-4D97-AF65-F5344CB8AC3E}">
        <p14:creationId xmlns:p14="http://schemas.microsoft.com/office/powerpoint/2010/main" val="9561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Autofit/>
          </a:bodyPr>
          <a:lstStyle/>
          <a:p>
            <a:pPr algn="ctr"/>
            <a:r>
              <a:rPr lang="ru-RU" sz="36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Производные простых эфиров </a:t>
            </a:r>
            <a:r>
              <a:rPr lang="ru-RU" sz="3600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диметиламиноэтанола</a:t>
            </a:r>
            <a:endParaRPr lang="ru-RU" sz="36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628800"/>
            <a:ext cx="6480720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717032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-хлор(бром)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радикалы;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пиридильный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радикалы;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водород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метильная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Дифенгидрамина</a:t>
            </a: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гидрохлорид (димедрол)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1484784"/>
            <a:ext cx="5040560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365104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-диметил-2-(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дифенилметокси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этиламина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гидрохлорид</a:t>
            </a:r>
          </a:p>
          <a:p>
            <a:pPr lvl="0" algn="just"/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Хлоропирамида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гидрохлорид и </a:t>
            </a:r>
            <a:r>
              <a:rPr lang="ru-RU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дифенгидрамина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гидрохлорид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противогистаминные лекарственные вещества, блокирующие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-рецепторы.  </a:t>
            </a:r>
            <a:endParaRPr lang="ru-RU" sz="2800" baseline="-25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6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969" y="188640"/>
            <a:ext cx="8229600" cy="792088"/>
          </a:xfrm>
        </p:spPr>
        <p:txBody>
          <a:bodyPr/>
          <a:lstStyle/>
          <a:p>
            <a:pPr algn="ctr"/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пиперазина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838" y="3335876"/>
            <a:ext cx="1798324" cy="105461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4"/>
            <a:ext cx="11620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488690"/>
            <a:ext cx="98107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98227"/>
            <a:ext cx="34575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9592" y="262216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пиразин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пиперазин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циннамилпиперазин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8650" y="5085184"/>
            <a:ext cx="6692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фенильный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фторфенильный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радикалы;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циннамильный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радикалы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756002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Циннаризин</a:t>
            </a: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cap="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стугерон</a:t>
            </a: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1052736"/>
            <a:ext cx="4968552" cy="23762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3717032"/>
            <a:ext cx="75608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транс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-1-циннамил-4-дифенилметилпиперазин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Циннаризин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избирательно влияет на мозговое,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перифе-рическое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коронарное кровообращение. Оказывает противогистаминное и спазмолитическое действие. Назначают при гипертонической и ишемической болезнях, после инсульта, травм мозга, при расстройствах памяти.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79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426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ГЕТЕРОЦИКЛИЧЕСКИЕ химические соединения. Производные гистамина, пиридина, тропана</vt:lpstr>
      <vt:lpstr> Гистамин и противогистаминные  лекарственные вещества</vt:lpstr>
      <vt:lpstr>Гистамина дигидрохлорид</vt:lpstr>
      <vt:lpstr>Противогистаминные лекарственные вещества</vt:lpstr>
      <vt:lpstr>Хлоропирамина гидрохлорид (супрастин)</vt:lpstr>
      <vt:lpstr>Производные простых эфиров диметиламиноэтанола</vt:lpstr>
      <vt:lpstr>Дифенгидрамина гидрохлорид (димедрол)</vt:lpstr>
      <vt:lpstr>Производные пиперазина</vt:lpstr>
      <vt:lpstr>Циннаризин (стугерон)</vt:lpstr>
      <vt:lpstr>Производные  2,6-диалкилпиридина</vt:lpstr>
      <vt:lpstr>Презентация PowerPoint</vt:lpstr>
      <vt:lpstr>Оксиметилпиридиновые витамины и их производные</vt:lpstr>
      <vt:lpstr>Химическая структура витаминов В6 и их производных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ГЕТЕРОЦИКЛИЧЕСКИЕ химические СОЕДИНЕНИЯ. Производные гистамина, пиридина, тропана</dc:title>
  <dc:creator>Елена</dc:creator>
  <cp:lastModifiedBy>Елена</cp:lastModifiedBy>
  <cp:revision>42</cp:revision>
  <dcterms:created xsi:type="dcterms:W3CDTF">2016-03-09T11:01:13Z</dcterms:created>
  <dcterms:modified xsi:type="dcterms:W3CDTF">2016-03-14T06:54:33Z</dcterms:modified>
</cp:coreProperties>
</file>