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90" r:id="rId3"/>
    <p:sldMasterId id="2147483802" r:id="rId4"/>
    <p:sldMasterId id="2147483806" r:id="rId5"/>
  </p:sldMasterIdLst>
  <p:notesMasterIdLst>
    <p:notesMasterId r:id="rId59"/>
  </p:notesMasterIdLst>
  <p:sldIdLst>
    <p:sldId id="256" r:id="rId6"/>
    <p:sldId id="347" r:id="rId7"/>
    <p:sldId id="390" r:id="rId8"/>
    <p:sldId id="399" r:id="rId9"/>
    <p:sldId id="398" r:id="rId10"/>
    <p:sldId id="376" r:id="rId11"/>
    <p:sldId id="354" r:id="rId12"/>
    <p:sldId id="344" r:id="rId13"/>
    <p:sldId id="261" r:id="rId14"/>
    <p:sldId id="312" r:id="rId15"/>
    <p:sldId id="345" r:id="rId16"/>
    <p:sldId id="353" r:id="rId17"/>
    <p:sldId id="276" r:id="rId18"/>
    <p:sldId id="283" r:id="rId19"/>
    <p:sldId id="350" r:id="rId20"/>
    <p:sldId id="349" r:id="rId21"/>
    <p:sldId id="277" r:id="rId22"/>
    <p:sldId id="378" r:id="rId23"/>
    <p:sldId id="289" r:id="rId24"/>
    <p:sldId id="318" r:id="rId25"/>
    <p:sldId id="286" r:id="rId26"/>
    <p:sldId id="316" r:id="rId27"/>
    <p:sldId id="268" r:id="rId28"/>
    <p:sldId id="329" r:id="rId29"/>
    <p:sldId id="279" r:id="rId30"/>
    <p:sldId id="290" r:id="rId31"/>
    <p:sldId id="291" r:id="rId32"/>
    <p:sldId id="388" r:id="rId33"/>
    <p:sldId id="293" r:id="rId34"/>
    <p:sldId id="367" r:id="rId35"/>
    <p:sldId id="373" r:id="rId36"/>
    <p:sldId id="327" r:id="rId37"/>
    <p:sldId id="380" r:id="rId38"/>
    <p:sldId id="383" r:id="rId39"/>
    <p:sldId id="368" r:id="rId40"/>
    <p:sldId id="386" r:id="rId41"/>
    <p:sldId id="326" r:id="rId42"/>
    <p:sldId id="278" r:id="rId43"/>
    <p:sldId id="401" r:id="rId44"/>
    <p:sldId id="369" r:id="rId45"/>
    <p:sldId id="394" r:id="rId46"/>
    <p:sldId id="370" r:id="rId47"/>
    <p:sldId id="400" r:id="rId48"/>
    <p:sldId id="372" r:id="rId49"/>
    <p:sldId id="371" r:id="rId50"/>
    <p:sldId id="365" r:id="rId51"/>
    <p:sldId id="393" r:id="rId52"/>
    <p:sldId id="396" r:id="rId53"/>
    <p:sldId id="374" r:id="rId54"/>
    <p:sldId id="363" r:id="rId55"/>
    <p:sldId id="395" r:id="rId56"/>
    <p:sldId id="364" r:id="rId57"/>
    <p:sldId id="389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ECFF"/>
    <a:srgbClr val="FFFFFF"/>
    <a:srgbClr val="0000CC"/>
    <a:srgbClr val="FF3300"/>
    <a:srgbClr val="000099"/>
    <a:srgbClr val="CC0066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3414" autoAdjust="0"/>
  </p:normalViewPr>
  <p:slideViewPr>
    <p:cSldViewPr>
      <p:cViewPr>
        <p:scale>
          <a:sx n="90" d="100"/>
          <a:sy n="90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589C5A-3B88-4B2C-95AE-269023C91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C1702-6FFD-479E-A632-ADEE4A67F9AA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ННЫЕ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EBBE-2013-4C32-A374-63A7CA5E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607F-18B3-4D13-823C-1ABFFDFEB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243D-2F55-44AF-867F-113DD096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E0A5-1E26-4623-9078-A401BCAD3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2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2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CCFC-353A-4E1A-96CA-1AA8F900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5B20-AA3D-4B90-83D9-3AD909533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8C3E-3BF2-454F-840F-CE460732F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6DD5-5AC8-456E-8E92-BFA23F639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1989-1077-4C9C-BFFB-4CE8FBB71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9A3F-1EE6-4AED-A902-0EC6CDA0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2C00-7771-4FFA-93E0-D133FEF5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65F0-901C-41F7-A868-F8B77DA5A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0A2E-8782-4670-BB4C-7EA97AE3E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8CE9-4D5A-4638-9083-55BD3495A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2694-B9F6-4674-9E84-2C77E5080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F734-E31B-4860-A0A8-CB35D29B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15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15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68468CE-DEE3-4D24-A947-1E1335BBF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81C7-FBA7-4B57-B33B-C029BCF1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8E90-07C9-4E79-969E-D922DB57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C3A1-194B-4C83-A932-2F041664A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D4CC-8D01-4AD9-A687-DF650CC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F90C-6B51-4914-B6B2-FE82B6DD5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E737-76EC-4656-B522-CE87308AD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905E-8D3C-40C2-A0AB-61E4580BB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2DD4-CF9C-4548-9575-4591BC4B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70E1-7098-408E-A189-BEBB0CF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F410-04A7-4E77-92F4-DBEE3E74B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B29C-E80B-45E2-8565-01EF0EA69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58F6-431C-4922-9FBB-362FF0A2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5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5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8E0B-4ABE-4265-951C-D12EEB45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84AD-A331-4414-B09C-7D3422958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48B4-BF31-4576-979F-E73C5A105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BFD9-E154-4DA2-B133-B5625F7A1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274F-FBB5-49E0-AA31-BBFB487E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B733-C9CE-4788-A8B5-4C142FFB6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9396-17C5-4851-8D7E-EFEF0F16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DEF6-E9E9-4D30-8176-E3A9F10F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4A2F-EEA5-4136-B41B-AB16EB84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9D43-5D0E-4410-A9BD-F22EA9701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D0E9-1A59-474A-8B12-E88569378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1CF0-EBAE-4932-8343-1655AD99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AB01-3B5F-4C5D-81F2-A51E2727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037C-D923-4D05-A7E2-258946677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5ADD-B2D3-4B58-B579-B1DC67DD3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3C52-6632-4AE2-BC71-37390B51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2972-4893-4E8B-AA90-601C728C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9808-ED1B-41D2-8982-9C0B01667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01AC-9FD9-462C-8E40-3CCEC9FC7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A293-15F0-4D88-A425-8F0A64FCC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E898-243C-47D4-BB68-7F39FAAB6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4B59-61D3-469E-84FE-D3EAE64FE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4079-9101-43BE-8F41-3BAF953A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9410-A665-4710-B31D-24979B35E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0874-F3DD-4659-A2D3-8A8ECD6F8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FECD-8B4C-4BB9-9869-2557B8B84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F1CF-FA49-44B1-B573-95BD83196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E636-A0B8-4AA4-A155-B35A3E306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E0A0"/>
            </a:gs>
            <a:gs pos="50000">
              <a:srgbClr val="CDDFE5"/>
            </a:gs>
            <a:gs pos="100000">
              <a:srgbClr val="A5E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C09DD4-4345-4128-AFE1-E091D0356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17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7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17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7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1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7EA1AA3-9F2E-4223-B7C3-E563E8A59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5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034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4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035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5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6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7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8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39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0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1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2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3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4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5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6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7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04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04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4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04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04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461071E-1A9A-40D4-958E-2A3472C5A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4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6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  <p:sldLayoutId id="21474845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4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4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4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4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CD413A-4B15-44BF-BF48-A635F4DD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4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4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7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C582C7-9456-41E2-A25B-8274BD53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chapter1/section1/paragraph1/images/01010102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schools.keldysh.ru/school1413/bio/vilegzh/pict6.jpg" TargetMode="External"/><Relationship Id="rId7" Type="http://schemas.openxmlformats.org/officeDocument/2006/relationships/image" Target="http://schools.keldysh.ru/school1413/bio/vilegzh/pict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http://schools.keldysh.ru/school1413/bio/vilegzh/pict5.jpg" TargetMode="External"/><Relationship Id="rId4" Type="http://schemas.openxmlformats.org/officeDocument/2006/relationships/image" Target="../media/image9.jpeg"/><Relationship Id="rId9" Type="http://schemas.openxmlformats.org/officeDocument/2006/relationships/image" Target="http://schools.keldysh.ru/school1413/bio/vilegzh/pict18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0&amp;img_url=http://www.histol.chuvashia.com/images/epithelia/epith-01.jpg&amp;iorient=&amp;ih=&amp;nojs=1&amp;icolor=&amp;site=&amp;text=%D0%B3%D0%B8%D1%81%D1%82%D0%BE%D0%BB%D0%BE%D0%B3%D0%B8%D1%87%D0%B5%D1%81%D0%BA%D0%B8%D0%B5%20%D1%84%D0%BE%D1%82%D0%BE%D0%B3%D1%80%D0%B0%D1%84%D0%B8%D0%B8%20%D0%BA%D1%83%D0%BB%D1%8C%D1%82%D1%83%D1%80%D1%8B%20%D1%8D%D0%BF%D0%B8%D1%82%D0%B5%D0%BB%D0%B8%D0%B0%D0%BB%D1%8C%D0%BD%D1%8B%D1%85%20%D0%BA%D0%BB%D0%B5%D1%82%D0%BE%D0%BA&amp;iw=&amp;wp=&amp;pos=1&amp;recent=&amp;type=&amp;isize=&amp;rpt=simage&amp;itype=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vit24.net/images/stories/articles/2013/Zdorovie/11-2013/10/viru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433" y="2819400"/>
            <a:ext cx="5508567" cy="40386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Общая вирусология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и методы диагностики вирусных инфекций</a:t>
            </a:r>
            <a:r>
              <a:rPr lang="ru-RU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600" dirty="0" smtClean="0">
                <a:solidFill>
                  <a:schemeClr val="tx1"/>
                </a:solidFill>
              </a:rPr>
              <a:t/>
            </a:r>
            <a:br>
              <a:rPr lang="ru-RU" sz="4600" dirty="0" smtClean="0">
                <a:solidFill>
                  <a:schemeClr val="tx1"/>
                </a:solidFill>
              </a:rPr>
            </a:br>
            <a:r>
              <a:rPr lang="ru-RU" sz="4800" dirty="0" smtClean="0"/>
              <a:t>Респираторные</a:t>
            </a:r>
            <a:br>
              <a:rPr lang="ru-RU" sz="4800" dirty="0" smtClean="0"/>
            </a:br>
            <a:r>
              <a:rPr lang="ru-RU" sz="4800" dirty="0" smtClean="0"/>
              <a:t>вирусы </a:t>
            </a:r>
            <a:endParaRPr lang="ru-RU" sz="4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2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54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ИВАНОВСКИЙ ДМИТРИЙ ИОСИФОВИЧ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(1864-1920)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9982200" cy="762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Периоды развития вирусологии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u="sng" smtClean="0"/>
              <a:t>Первый период</a:t>
            </a:r>
            <a:r>
              <a:rPr lang="ru-RU" sz="2800" b="1" smtClean="0"/>
              <a:t> – открытие вирусов. Уровень организма (с 1892г. до 30гг. ХХв.)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u="sng" smtClean="0"/>
              <a:t>Второй период</a:t>
            </a:r>
            <a:r>
              <a:rPr lang="ru-RU" sz="2800" b="1" smtClean="0"/>
              <a:t> – становление вирусологии. Открытие основных групп вирусов (30-40гг. ХХв.)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u="sng" smtClean="0"/>
              <a:t>Третий период</a:t>
            </a:r>
            <a:r>
              <a:rPr lang="ru-RU" sz="2800" b="1" smtClean="0"/>
              <a:t> – открытие возможности культивирования вирусов в культуре клеток. Уровень клетки (50-60гг. ХХв.)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u="sng" smtClean="0"/>
              <a:t>Четвертый период</a:t>
            </a:r>
            <a:r>
              <a:rPr lang="ru-RU" sz="2800" b="1" smtClean="0"/>
              <a:t> – использование молекулярно-биологических методов. Молекулярный уровень (с 60гг. ХХв. по настоящее время)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u="sng" smtClean="0">
                <a:solidFill>
                  <a:schemeClr val="bg1"/>
                </a:solidFill>
              </a:rPr>
              <a:t>Вирусы</a:t>
            </a:r>
            <a:r>
              <a:rPr lang="ru-RU" sz="3400" b="1" smtClean="0">
                <a:solidFill>
                  <a:schemeClr val="bg1"/>
                </a:solidFill>
              </a:rPr>
              <a:t> – это объекты, геном которых представлен нуклеиновой кислотой – ДНК или РНК; эта нуклеиновая кислота репродуцируется в живых клетках и, используя их синтетический аппарат, заставляет клетки синтезировать специализированные частицы, или вирионы, содержащие геном вируса и способные передать его в другие клетки</a:t>
            </a:r>
          </a:p>
          <a:p>
            <a:pPr algn="r">
              <a:lnSpc>
                <a:spcPct val="90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С. Лурия, Дж. Дарнелл, 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smtClean="0">
                <a:solidFill>
                  <a:schemeClr val="tx1"/>
                </a:solidFill>
              </a:rPr>
              <a:t>ОСНОВНЫЕ  ПРИЗНАКИ  ВИРУСОВ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0"/>
            <a:ext cx="8915400" cy="4800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/>
              <a:t>Малые размеры (</a:t>
            </a:r>
            <a:r>
              <a:rPr lang="en-US" sz="3000" b="1" smtClean="0">
                <a:cs typeface="Arial" charset="0"/>
              </a:rPr>
              <a:t>&lt;</a:t>
            </a:r>
            <a:r>
              <a:rPr lang="ru-RU" sz="3000" b="1" smtClean="0">
                <a:cs typeface="Arial" charset="0"/>
              </a:rPr>
              <a:t> 200 нм)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>
                <a:cs typeface="Arial" charset="0"/>
              </a:rPr>
              <a:t>Облигатный внутриклеточный паразитизм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>
                <a:cs typeface="Arial" charset="0"/>
              </a:rPr>
              <a:t>Отсутствие автономного метаболизма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>
                <a:cs typeface="Arial" charset="0"/>
              </a:rPr>
              <a:t>Наличие только одной нуклеиновой кислоты (ДНК или РНК)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>
                <a:cs typeface="Arial" charset="0"/>
              </a:rPr>
              <a:t>Отсутствие клеточной структуры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3000" b="1" smtClean="0">
                <a:cs typeface="Arial" charset="0"/>
              </a:rPr>
              <a:t>Дисъюнктивный способ размножения</a:t>
            </a:r>
            <a:endParaRPr lang="en-US" sz="3000" b="1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06" descr="Мелкая сетка"/>
          <p:cNvSpPr>
            <a:spLocks noChangeArrowheads="1"/>
          </p:cNvSpPr>
          <p:nvPr/>
        </p:nvSpPr>
        <p:spPr bwMode="auto">
          <a:xfrm>
            <a:off x="3810000" y="3352800"/>
            <a:ext cx="1600200" cy="1600200"/>
          </a:xfrm>
          <a:prstGeom prst="ellipse">
            <a:avLst/>
          </a:prstGeom>
          <a:pattFill prst="smGrid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35" name="Group 109"/>
          <p:cNvGrpSpPr>
            <a:grpSpLocks/>
          </p:cNvGrpSpPr>
          <p:nvPr/>
        </p:nvGrpSpPr>
        <p:grpSpPr bwMode="auto">
          <a:xfrm>
            <a:off x="3505200" y="1295400"/>
            <a:ext cx="1600200" cy="1143000"/>
            <a:chOff x="5094" y="2394"/>
            <a:chExt cx="2520" cy="1800"/>
          </a:xfrm>
        </p:grpSpPr>
        <p:sp>
          <p:nvSpPr>
            <p:cNvPr id="18467" name="Oval 126"/>
            <p:cNvSpPr>
              <a:spLocks noChangeArrowheads="1"/>
            </p:cNvSpPr>
            <p:nvPr/>
          </p:nvSpPr>
          <p:spPr bwMode="auto">
            <a:xfrm>
              <a:off x="5094" y="2394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Oval 125"/>
            <p:cNvSpPr>
              <a:spLocks noChangeArrowheads="1"/>
            </p:cNvSpPr>
            <p:nvPr/>
          </p:nvSpPr>
          <p:spPr bwMode="auto">
            <a:xfrm>
              <a:off x="5454" y="2754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124"/>
            <p:cNvSpPr>
              <a:spLocks/>
            </p:cNvSpPr>
            <p:nvPr/>
          </p:nvSpPr>
          <p:spPr bwMode="auto">
            <a:xfrm>
              <a:off x="5634" y="2934"/>
              <a:ext cx="720" cy="720"/>
            </a:xfrm>
            <a:custGeom>
              <a:avLst/>
              <a:gdLst>
                <a:gd name="T0" fmla="*/ 0 w 1120"/>
                <a:gd name="T1" fmla="*/ 17 h 870"/>
                <a:gd name="T2" fmla="*/ 3 w 1120"/>
                <a:gd name="T3" fmla="*/ 2 h 870"/>
                <a:gd name="T4" fmla="*/ 4 w 1120"/>
                <a:gd name="T5" fmla="*/ 5 h 870"/>
                <a:gd name="T6" fmla="*/ 4 w 1120"/>
                <a:gd name="T7" fmla="*/ 17 h 870"/>
                <a:gd name="T8" fmla="*/ 3 w 1120"/>
                <a:gd name="T9" fmla="*/ 28 h 870"/>
                <a:gd name="T10" fmla="*/ 3 w 1120"/>
                <a:gd name="T11" fmla="*/ 38 h 870"/>
                <a:gd name="T12" fmla="*/ 3 w 1120"/>
                <a:gd name="T13" fmla="*/ 50 h 870"/>
                <a:gd name="T14" fmla="*/ 5 w 1120"/>
                <a:gd name="T15" fmla="*/ 47 h 870"/>
                <a:gd name="T16" fmla="*/ 6 w 1120"/>
                <a:gd name="T17" fmla="*/ 41 h 870"/>
                <a:gd name="T18" fmla="*/ 6 w 1120"/>
                <a:gd name="T19" fmla="*/ 50 h 870"/>
                <a:gd name="T20" fmla="*/ 5 w 1120"/>
                <a:gd name="T21" fmla="*/ 78 h 870"/>
                <a:gd name="T22" fmla="*/ 8 w 1120"/>
                <a:gd name="T23" fmla="*/ 68 h 870"/>
                <a:gd name="T24" fmla="*/ 10 w 1120"/>
                <a:gd name="T25" fmla="*/ 70 h 870"/>
                <a:gd name="T26" fmla="*/ 10 w 1120"/>
                <a:gd name="T27" fmla="*/ 113 h 870"/>
                <a:gd name="T28" fmla="*/ 11 w 1120"/>
                <a:gd name="T29" fmla="*/ 128 h 870"/>
                <a:gd name="T30" fmla="*/ 13 w 1120"/>
                <a:gd name="T31" fmla="*/ 117 h 870"/>
                <a:gd name="T32" fmla="*/ 13 w 1120"/>
                <a:gd name="T33" fmla="*/ 107 h 8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0"/>
                <a:gd name="T52" fmla="*/ 0 h 870"/>
                <a:gd name="T53" fmla="*/ 1120 w 1120"/>
                <a:gd name="T54" fmla="*/ 870 h 8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0" h="870">
                  <a:moveTo>
                    <a:pt x="0" y="111"/>
                  </a:moveTo>
                  <a:cubicBezTo>
                    <a:pt x="143" y="16"/>
                    <a:pt x="73" y="43"/>
                    <a:pt x="200" y="11"/>
                  </a:cubicBezTo>
                  <a:cubicBezTo>
                    <a:pt x="253" y="18"/>
                    <a:pt x="316" y="0"/>
                    <a:pt x="360" y="31"/>
                  </a:cubicBezTo>
                  <a:cubicBezTo>
                    <a:pt x="382" y="47"/>
                    <a:pt x="351" y="86"/>
                    <a:pt x="340" y="111"/>
                  </a:cubicBezTo>
                  <a:cubicBezTo>
                    <a:pt x="310" y="181"/>
                    <a:pt x="304" y="170"/>
                    <a:pt x="240" y="191"/>
                  </a:cubicBezTo>
                  <a:cubicBezTo>
                    <a:pt x="227" y="211"/>
                    <a:pt x="217" y="234"/>
                    <a:pt x="200" y="251"/>
                  </a:cubicBezTo>
                  <a:cubicBezTo>
                    <a:pt x="136" y="315"/>
                    <a:pt x="104" y="267"/>
                    <a:pt x="200" y="331"/>
                  </a:cubicBezTo>
                  <a:cubicBezTo>
                    <a:pt x="280" y="324"/>
                    <a:pt x="361" y="327"/>
                    <a:pt x="440" y="311"/>
                  </a:cubicBezTo>
                  <a:cubicBezTo>
                    <a:pt x="464" y="306"/>
                    <a:pt x="477" y="265"/>
                    <a:pt x="500" y="271"/>
                  </a:cubicBezTo>
                  <a:cubicBezTo>
                    <a:pt x="520" y="276"/>
                    <a:pt x="513" y="311"/>
                    <a:pt x="520" y="331"/>
                  </a:cubicBezTo>
                  <a:cubicBezTo>
                    <a:pt x="498" y="396"/>
                    <a:pt x="462" y="446"/>
                    <a:pt x="440" y="511"/>
                  </a:cubicBezTo>
                  <a:cubicBezTo>
                    <a:pt x="544" y="546"/>
                    <a:pt x="613" y="509"/>
                    <a:pt x="700" y="451"/>
                  </a:cubicBezTo>
                  <a:cubicBezTo>
                    <a:pt x="733" y="458"/>
                    <a:pt x="789" y="439"/>
                    <a:pt x="800" y="471"/>
                  </a:cubicBezTo>
                  <a:cubicBezTo>
                    <a:pt x="829" y="559"/>
                    <a:pt x="789" y="665"/>
                    <a:pt x="760" y="751"/>
                  </a:cubicBezTo>
                  <a:cubicBezTo>
                    <a:pt x="898" y="843"/>
                    <a:pt x="834" y="816"/>
                    <a:pt x="940" y="851"/>
                  </a:cubicBezTo>
                  <a:cubicBezTo>
                    <a:pt x="1034" y="710"/>
                    <a:pt x="907" y="870"/>
                    <a:pt x="1080" y="771"/>
                  </a:cubicBezTo>
                  <a:cubicBezTo>
                    <a:pt x="1101" y="759"/>
                    <a:pt x="1120" y="711"/>
                    <a:pt x="1120" y="7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123"/>
            <p:cNvSpPr>
              <a:spLocks/>
            </p:cNvSpPr>
            <p:nvPr/>
          </p:nvSpPr>
          <p:spPr bwMode="auto">
            <a:xfrm>
              <a:off x="5634" y="3114"/>
              <a:ext cx="540" cy="540"/>
            </a:xfrm>
            <a:custGeom>
              <a:avLst/>
              <a:gdLst>
                <a:gd name="T0" fmla="*/ 1 w 1067"/>
                <a:gd name="T1" fmla="*/ 0 h 1093"/>
                <a:gd name="T2" fmla="*/ 1 w 1067"/>
                <a:gd name="T3" fmla="*/ 0 h 1093"/>
                <a:gd name="T4" fmla="*/ 1 w 1067"/>
                <a:gd name="T5" fmla="*/ 0 h 1093"/>
                <a:gd name="T6" fmla="*/ 1 w 1067"/>
                <a:gd name="T7" fmla="*/ 0 h 1093"/>
                <a:gd name="T8" fmla="*/ 1 w 1067"/>
                <a:gd name="T9" fmla="*/ 0 h 1093"/>
                <a:gd name="T10" fmla="*/ 1 w 1067"/>
                <a:gd name="T11" fmla="*/ 0 h 1093"/>
                <a:gd name="T12" fmla="*/ 1 w 1067"/>
                <a:gd name="T13" fmla="*/ 0 h 1093"/>
                <a:gd name="T14" fmla="*/ 1 w 1067"/>
                <a:gd name="T15" fmla="*/ 0 h 1093"/>
                <a:gd name="T16" fmla="*/ 1 w 1067"/>
                <a:gd name="T17" fmla="*/ 0 h 1093"/>
                <a:gd name="T18" fmla="*/ 1 w 1067"/>
                <a:gd name="T19" fmla="*/ 0 h 1093"/>
                <a:gd name="T20" fmla="*/ 1 w 1067"/>
                <a:gd name="T21" fmla="*/ 0 h 1093"/>
                <a:gd name="T22" fmla="*/ 1 w 1067"/>
                <a:gd name="T23" fmla="*/ 0 h 1093"/>
                <a:gd name="T24" fmla="*/ 1 w 1067"/>
                <a:gd name="T25" fmla="*/ 0 h 1093"/>
                <a:gd name="T26" fmla="*/ 1 w 1067"/>
                <a:gd name="T27" fmla="*/ 0 h 1093"/>
                <a:gd name="T28" fmla="*/ 1 w 1067"/>
                <a:gd name="T29" fmla="*/ 1 h 1093"/>
                <a:gd name="T30" fmla="*/ 1 w 1067"/>
                <a:gd name="T31" fmla="*/ 0 h 1093"/>
                <a:gd name="T32" fmla="*/ 1 w 1067"/>
                <a:gd name="T33" fmla="*/ 0 h 1093"/>
                <a:gd name="T34" fmla="*/ 2 w 1067"/>
                <a:gd name="T35" fmla="*/ 1 h 1093"/>
                <a:gd name="T36" fmla="*/ 2 w 1067"/>
                <a:gd name="T37" fmla="*/ 0 h 1093"/>
                <a:gd name="T38" fmla="*/ 2 w 1067"/>
                <a:gd name="T39" fmla="*/ 0 h 10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7"/>
                <a:gd name="T61" fmla="*/ 0 h 1093"/>
                <a:gd name="T62" fmla="*/ 1067 w 1067"/>
                <a:gd name="T63" fmla="*/ 1093 h 10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7" h="1093">
                  <a:moveTo>
                    <a:pt x="27" y="0"/>
                  </a:moveTo>
                  <a:cubicBezTo>
                    <a:pt x="20" y="113"/>
                    <a:pt x="7" y="226"/>
                    <a:pt x="7" y="340"/>
                  </a:cubicBezTo>
                  <a:cubicBezTo>
                    <a:pt x="7" y="374"/>
                    <a:pt x="0" y="420"/>
                    <a:pt x="27" y="440"/>
                  </a:cubicBezTo>
                  <a:cubicBezTo>
                    <a:pt x="46" y="454"/>
                    <a:pt x="65" y="409"/>
                    <a:pt x="87" y="400"/>
                  </a:cubicBezTo>
                  <a:cubicBezTo>
                    <a:pt x="112" y="389"/>
                    <a:pt x="140" y="387"/>
                    <a:pt x="167" y="380"/>
                  </a:cubicBezTo>
                  <a:cubicBezTo>
                    <a:pt x="234" y="335"/>
                    <a:pt x="300" y="325"/>
                    <a:pt x="367" y="280"/>
                  </a:cubicBezTo>
                  <a:cubicBezTo>
                    <a:pt x="429" y="403"/>
                    <a:pt x="410" y="450"/>
                    <a:pt x="367" y="580"/>
                  </a:cubicBezTo>
                  <a:cubicBezTo>
                    <a:pt x="369" y="602"/>
                    <a:pt x="354" y="805"/>
                    <a:pt x="447" y="820"/>
                  </a:cubicBezTo>
                  <a:cubicBezTo>
                    <a:pt x="471" y="824"/>
                    <a:pt x="487" y="793"/>
                    <a:pt x="507" y="780"/>
                  </a:cubicBezTo>
                  <a:cubicBezTo>
                    <a:pt x="523" y="732"/>
                    <a:pt x="552" y="689"/>
                    <a:pt x="567" y="640"/>
                  </a:cubicBezTo>
                  <a:cubicBezTo>
                    <a:pt x="579" y="601"/>
                    <a:pt x="580" y="560"/>
                    <a:pt x="587" y="520"/>
                  </a:cubicBezTo>
                  <a:cubicBezTo>
                    <a:pt x="669" y="602"/>
                    <a:pt x="689" y="645"/>
                    <a:pt x="727" y="760"/>
                  </a:cubicBezTo>
                  <a:cubicBezTo>
                    <a:pt x="734" y="780"/>
                    <a:pt x="747" y="820"/>
                    <a:pt x="747" y="820"/>
                  </a:cubicBezTo>
                  <a:cubicBezTo>
                    <a:pt x="740" y="873"/>
                    <a:pt x="727" y="926"/>
                    <a:pt x="727" y="980"/>
                  </a:cubicBezTo>
                  <a:cubicBezTo>
                    <a:pt x="727" y="1014"/>
                    <a:pt x="717" y="1065"/>
                    <a:pt x="747" y="1080"/>
                  </a:cubicBezTo>
                  <a:cubicBezTo>
                    <a:pt x="772" y="1093"/>
                    <a:pt x="790" y="1042"/>
                    <a:pt x="807" y="1020"/>
                  </a:cubicBezTo>
                  <a:cubicBezTo>
                    <a:pt x="837" y="982"/>
                    <a:pt x="887" y="900"/>
                    <a:pt x="887" y="900"/>
                  </a:cubicBezTo>
                  <a:cubicBezTo>
                    <a:pt x="927" y="960"/>
                    <a:pt x="947" y="1020"/>
                    <a:pt x="987" y="1080"/>
                  </a:cubicBezTo>
                  <a:cubicBezTo>
                    <a:pt x="1033" y="1049"/>
                    <a:pt x="1067" y="1044"/>
                    <a:pt x="1067" y="980"/>
                  </a:cubicBezTo>
                  <a:cubicBezTo>
                    <a:pt x="1067" y="953"/>
                    <a:pt x="1047" y="900"/>
                    <a:pt x="1047" y="9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Oval 122"/>
            <p:cNvSpPr>
              <a:spLocks noChangeArrowheads="1"/>
            </p:cNvSpPr>
            <p:nvPr/>
          </p:nvSpPr>
          <p:spPr bwMode="auto">
            <a:xfrm>
              <a:off x="5094" y="32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Oval 121"/>
            <p:cNvSpPr>
              <a:spLocks noChangeArrowheads="1"/>
            </p:cNvSpPr>
            <p:nvPr/>
          </p:nvSpPr>
          <p:spPr bwMode="auto">
            <a:xfrm>
              <a:off x="5334" y="35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Oval 120"/>
            <p:cNvSpPr>
              <a:spLocks noChangeArrowheads="1"/>
            </p:cNvSpPr>
            <p:nvPr/>
          </p:nvSpPr>
          <p:spPr bwMode="auto">
            <a:xfrm>
              <a:off x="5574" y="37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Oval 119"/>
            <p:cNvSpPr>
              <a:spLocks noChangeArrowheads="1"/>
            </p:cNvSpPr>
            <p:nvPr/>
          </p:nvSpPr>
          <p:spPr bwMode="auto">
            <a:xfrm>
              <a:off x="6534" y="32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Oval 118"/>
            <p:cNvSpPr>
              <a:spLocks noChangeArrowheads="1"/>
            </p:cNvSpPr>
            <p:nvPr/>
          </p:nvSpPr>
          <p:spPr bwMode="auto">
            <a:xfrm>
              <a:off x="6534" y="29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Oval 117"/>
            <p:cNvSpPr>
              <a:spLocks noChangeArrowheads="1"/>
            </p:cNvSpPr>
            <p:nvPr/>
          </p:nvSpPr>
          <p:spPr bwMode="auto">
            <a:xfrm>
              <a:off x="6354" y="25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Oval 116"/>
            <p:cNvSpPr>
              <a:spLocks noChangeArrowheads="1"/>
            </p:cNvSpPr>
            <p:nvPr/>
          </p:nvSpPr>
          <p:spPr bwMode="auto">
            <a:xfrm>
              <a:off x="5994" y="23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Oval 115"/>
            <p:cNvSpPr>
              <a:spLocks noChangeArrowheads="1"/>
            </p:cNvSpPr>
            <p:nvPr/>
          </p:nvSpPr>
          <p:spPr bwMode="auto">
            <a:xfrm>
              <a:off x="5634" y="23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Oval 114"/>
            <p:cNvSpPr>
              <a:spLocks noChangeArrowheads="1"/>
            </p:cNvSpPr>
            <p:nvPr/>
          </p:nvSpPr>
          <p:spPr bwMode="auto">
            <a:xfrm>
              <a:off x="5274" y="25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Oval 113"/>
            <p:cNvSpPr>
              <a:spLocks noChangeArrowheads="1"/>
            </p:cNvSpPr>
            <p:nvPr/>
          </p:nvSpPr>
          <p:spPr bwMode="auto">
            <a:xfrm>
              <a:off x="5094" y="29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Oval 112"/>
            <p:cNvSpPr>
              <a:spLocks noChangeArrowheads="1"/>
            </p:cNvSpPr>
            <p:nvPr/>
          </p:nvSpPr>
          <p:spPr bwMode="auto">
            <a:xfrm>
              <a:off x="5994" y="38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Oval 111"/>
            <p:cNvSpPr>
              <a:spLocks noChangeArrowheads="1"/>
            </p:cNvSpPr>
            <p:nvPr/>
          </p:nvSpPr>
          <p:spPr bwMode="auto">
            <a:xfrm>
              <a:off x="6354" y="365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110"/>
            <p:cNvSpPr>
              <a:spLocks noChangeShapeType="1"/>
            </p:cNvSpPr>
            <p:nvPr/>
          </p:nvSpPr>
          <p:spPr bwMode="auto">
            <a:xfrm flipH="1" flipV="1">
              <a:off x="6174" y="3474"/>
              <a:ext cx="14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36" name="Group 87"/>
          <p:cNvGrpSpPr>
            <a:grpSpLocks/>
          </p:cNvGrpSpPr>
          <p:nvPr/>
        </p:nvGrpSpPr>
        <p:grpSpPr bwMode="auto">
          <a:xfrm>
            <a:off x="4038600" y="3581400"/>
            <a:ext cx="1600200" cy="1143000"/>
            <a:chOff x="5094" y="2394"/>
            <a:chExt cx="2520" cy="1800"/>
          </a:xfrm>
        </p:grpSpPr>
        <p:sp>
          <p:nvSpPr>
            <p:cNvPr id="18450" name="Oval 104"/>
            <p:cNvSpPr>
              <a:spLocks noChangeArrowheads="1"/>
            </p:cNvSpPr>
            <p:nvPr/>
          </p:nvSpPr>
          <p:spPr bwMode="auto">
            <a:xfrm>
              <a:off x="5094" y="2394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Oval 103"/>
            <p:cNvSpPr>
              <a:spLocks noChangeArrowheads="1"/>
            </p:cNvSpPr>
            <p:nvPr/>
          </p:nvSpPr>
          <p:spPr bwMode="auto">
            <a:xfrm>
              <a:off x="5454" y="2754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102"/>
            <p:cNvSpPr>
              <a:spLocks/>
            </p:cNvSpPr>
            <p:nvPr/>
          </p:nvSpPr>
          <p:spPr bwMode="auto">
            <a:xfrm>
              <a:off x="5634" y="2934"/>
              <a:ext cx="720" cy="720"/>
            </a:xfrm>
            <a:custGeom>
              <a:avLst/>
              <a:gdLst>
                <a:gd name="T0" fmla="*/ 0 w 1120"/>
                <a:gd name="T1" fmla="*/ 17 h 870"/>
                <a:gd name="T2" fmla="*/ 3 w 1120"/>
                <a:gd name="T3" fmla="*/ 2 h 870"/>
                <a:gd name="T4" fmla="*/ 4 w 1120"/>
                <a:gd name="T5" fmla="*/ 5 h 870"/>
                <a:gd name="T6" fmla="*/ 4 w 1120"/>
                <a:gd name="T7" fmla="*/ 17 h 870"/>
                <a:gd name="T8" fmla="*/ 3 w 1120"/>
                <a:gd name="T9" fmla="*/ 28 h 870"/>
                <a:gd name="T10" fmla="*/ 3 w 1120"/>
                <a:gd name="T11" fmla="*/ 38 h 870"/>
                <a:gd name="T12" fmla="*/ 3 w 1120"/>
                <a:gd name="T13" fmla="*/ 50 h 870"/>
                <a:gd name="T14" fmla="*/ 5 w 1120"/>
                <a:gd name="T15" fmla="*/ 47 h 870"/>
                <a:gd name="T16" fmla="*/ 6 w 1120"/>
                <a:gd name="T17" fmla="*/ 41 h 870"/>
                <a:gd name="T18" fmla="*/ 6 w 1120"/>
                <a:gd name="T19" fmla="*/ 50 h 870"/>
                <a:gd name="T20" fmla="*/ 5 w 1120"/>
                <a:gd name="T21" fmla="*/ 78 h 870"/>
                <a:gd name="T22" fmla="*/ 8 w 1120"/>
                <a:gd name="T23" fmla="*/ 68 h 870"/>
                <a:gd name="T24" fmla="*/ 10 w 1120"/>
                <a:gd name="T25" fmla="*/ 70 h 870"/>
                <a:gd name="T26" fmla="*/ 10 w 1120"/>
                <a:gd name="T27" fmla="*/ 113 h 870"/>
                <a:gd name="T28" fmla="*/ 11 w 1120"/>
                <a:gd name="T29" fmla="*/ 128 h 870"/>
                <a:gd name="T30" fmla="*/ 13 w 1120"/>
                <a:gd name="T31" fmla="*/ 117 h 870"/>
                <a:gd name="T32" fmla="*/ 13 w 1120"/>
                <a:gd name="T33" fmla="*/ 107 h 8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0"/>
                <a:gd name="T52" fmla="*/ 0 h 870"/>
                <a:gd name="T53" fmla="*/ 1120 w 1120"/>
                <a:gd name="T54" fmla="*/ 870 h 8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0" h="870">
                  <a:moveTo>
                    <a:pt x="0" y="111"/>
                  </a:moveTo>
                  <a:cubicBezTo>
                    <a:pt x="143" y="16"/>
                    <a:pt x="73" y="43"/>
                    <a:pt x="200" y="11"/>
                  </a:cubicBezTo>
                  <a:cubicBezTo>
                    <a:pt x="253" y="18"/>
                    <a:pt x="316" y="0"/>
                    <a:pt x="360" y="31"/>
                  </a:cubicBezTo>
                  <a:cubicBezTo>
                    <a:pt x="382" y="47"/>
                    <a:pt x="351" y="86"/>
                    <a:pt x="340" y="111"/>
                  </a:cubicBezTo>
                  <a:cubicBezTo>
                    <a:pt x="310" y="181"/>
                    <a:pt x="304" y="170"/>
                    <a:pt x="240" y="191"/>
                  </a:cubicBezTo>
                  <a:cubicBezTo>
                    <a:pt x="227" y="211"/>
                    <a:pt x="217" y="234"/>
                    <a:pt x="200" y="251"/>
                  </a:cubicBezTo>
                  <a:cubicBezTo>
                    <a:pt x="136" y="315"/>
                    <a:pt x="104" y="267"/>
                    <a:pt x="200" y="331"/>
                  </a:cubicBezTo>
                  <a:cubicBezTo>
                    <a:pt x="280" y="324"/>
                    <a:pt x="361" y="327"/>
                    <a:pt x="440" y="311"/>
                  </a:cubicBezTo>
                  <a:cubicBezTo>
                    <a:pt x="464" y="306"/>
                    <a:pt x="477" y="265"/>
                    <a:pt x="500" y="271"/>
                  </a:cubicBezTo>
                  <a:cubicBezTo>
                    <a:pt x="520" y="276"/>
                    <a:pt x="513" y="311"/>
                    <a:pt x="520" y="331"/>
                  </a:cubicBezTo>
                  <a:cubicBezTo>
                    <a:pt x="498" y="396"/>
                    <a:pt x="462" y="446"/>
                    <a:pt x="440" y="511"/>
                  </a:cubicBezTo>
                  <a:cubicBezTo>
                    <a:pt x="544" y="546"/>
                    <a:pt x="613" y="509"/>
                    <a:pt x="700" y="451"/>
                  </a:cubicBezTo>
                  <a:cubicBezTo>
                    <a:pt x="733" y="458"/>
                    <a:pt x="789" y="439"/>
                    <a:pt x="800" y="471"/>
                  </a:cubicBezTo>
                  <a:cubicBezTo>
                    <a:pt x="829" y="559"/>
                    <a:pt x="789" y="665"/>
                    <a:pt x="760" y="751"/>
                  </a:cubicBezTo>
                  <a:cubicBezTo>
                    <a:pt x="898" y="843"/>
                    <a:pt x="834" y="816"/>
                    <a:pt x="940" y="851"/>
                  </a:cubicBezTo>
                  <a:cubicBezTo>
                    <a:pt x="1034" y="710"/>
                    <a:pt x="907" y="870"/>
                    <a:pt x="1080" y="771"/>
                  </a:cubicBezTo>
                  <a:cubicBezTo>
                    <a:pt x="1101" y="759"/>
                    <a:pt x="1120" y="711"/>
                    <a:pt x="1120" y="7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01"/>
            <p:cNvSpPr>
              <a:spLocks/>
            </p:cNvSpPr>
            <p:nvPr/>
          </p:nvSpPr>
          <p:spPr bwMode="auto">
            <a:xfrm>
              <a:off x="5634" y="3114"/>
              <a:ext cx="540" cy="540"/>
            </a:xfrm>
            <a:custGeom>
              <a:avLst/>
              <a:gdLst>
                <a:gd name="T0" fmla="*/ 1 w 1067"/>
                <a:gd name="T1" fmla="*/ 0 h 1093"/>
                <a:gd name="T2" fmla="*/ 1 w 1067"/>
                <a:gd name="T3" fmla="*/ 0 h 1093"/>
                <a:gd name="T4" fmla="*/ 1 w 1067"/>
                <a:gd name="T5" fmla="*/ 0 h 1093"/>
                <a:gd name="T6" fmla="*/ 1 w 1067"/>
                <a:gd name="T7" fmla="*/ 0 h 1093"/>
                <a:gd name="T8" fmla="*/ 1 w 1067"/>
                <a:gd name="T9" fmla="*/ 0 h 1093"/>
                <a:gd name="T10" fmla="*/ 1 w 1067"/>
                <a:gd name="T11" fmla="*/ 0 h 1093"/>
                <a:gd name="T12" fmla="*/ 1 w 1067"/>
                <a:gd name="T13" fmla="*/ 0 h 1093"/>
                <a:gd name="T14" fmla="*/ 1 w 1067"/>
                <a:gd name="T15" fmla="*/ 0 h 1093"/>
                <a:gd name="T16" fmla="*/ 1 w 1067"/>
                <a:gd name="T17" fmla="*/ 0 h 1093"/>
                <a:gd name="T18" fmla="*/ 1 w 1067"/>
                <a:gd name="T19" fmla="*/ 0 h 1093"/>
                <a:gd name="T20" fmla="*/ 1 w 1067"/>
                <a:gd name="T21" fmla="*/ 0 h 1093"/>
                <a:gd name="T22" fmla="*/ 1 w 1067"/>
                <a:gd name="T23" fmla="*/ 0 h 1093"/>
                <a:gd name="T24" fmla="*/ 1 w 1067"/>
                <a:gd name="T25" fmla="*/ 0 h 1093"/>
                <a:gd name="T26" fmla="*/ 1 w 1067"/>
                <a:gd name="T27" fmla="*/ 0 h 1093"/>
                <a:gd name="T28" fmla="*/ 1 w 1067"/>
                <a:gd name="T29" fmla="*/ 1 h 1093"/>
                <a:gd name="T30" fmla="*/ 1 w 1067"/>
                <a:gd name="T31" fmla="*/ 0 h 1093"/>
                <a:gd name="T32" fmla="*/ 1 w 1067"/>
                <a:gd name="T33" fmla="*/ 0 h 1093"/>
                <a:gd name="T34" fmla="*/ 2 w 1067"/>
                <a:gd name="T35" fmla="*/ 1 h 1093"/>
                <a:gd name="T36" fmla="*/ 2 w 1067"/>
                <a:gd name="T37" fmla="*/ 0 h 1093"/>
                <a:gd name="T38" fmla="*/ 2 w 1067"/>
                <a:gd name="T39" fmla="*/ 0 h 10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7"/>
                <a:gd name="T61" fmla="*/ 0 h 1093"/>
                <a:gd name="T62" fmla="*/ 1067 w 1067"/>
                <a:gd name="T63" fmla="*/ 1093 h 10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7" h="1093">
                  <a:moveTo>
                    <a:pt x="27" y="0"/>
                  </a:moveTo>
                  <a:cubicBezTo>
                    <a:pt x="20" y="113"/>
                    <a:pt x="7" y="226"/>
                    <a:pt x="7" y="340"/>
                  </a:cubicBezTo>
                  <a:cubicBezTo>
                    <a:pt x="7" y="374"/>
                    <a:pt x="0" y="420"/>
                    <a:pt x="27" y="440"/>
                  </a:cubicBezTo>
                  <a:cubicBezTo>
                    <a:pt x="46" y="454"/>
                    <a:pt x="65" y="409"/>
                    <a:pt x="87" y="400"/>
                  </a:cubicBezTo>
                  <a:cubicBezTo>
                    <a:pt x="112" y="389"/>
                    <a:pt x="140" y="387"/>
                    <a:pt x="167" y="380"/>
                  </a:cubicBezTo>
                  <a:cubicBezTo>
                    <a:pt x="234" y="335"/>
                    <a:pt x="300" y="325"/>
                    <a:pt x="367" y="280"/>
                  </a:cubicBezTo>
                  <a:cubicBezTo>
                    <a:pt x="429" y="403"/>
                    <a:pt x="410" y="450"/>
                    <a:pt x="367" y="580"/>
                  </a:cubicBezTo>
                  <a:cubicBezTo>
                    <a:pt x="369" y="602"/>
                    <a:pt x="354" y="805"/>
                    <a:pt x="447" y="820"/>
                  </a:cubicBezTo>
                  <a:cubicBezTo>
                    <a:pt x="471" y="824"/>
                    <a:pt x="487" y="793"/>
                    <a:pt x="507" y="780"/>
                  </a:cubicBezTo>
                  <a:cubicBezTo>
                    <a:pt x="523" y="732"/>
                    <a:pt x="552" y="689"/>
                    <a:pt x="567" y="640"/>
                  </a:cubicBezTo>
                  <a:cubicBezTo>
                    <a:pt x="579" y="601"/>
                    <a:pt x="580" y="560"/>
                    <a:pt x="587" y="520"/>
                  </a:cubicBezTo>
                  <a:cubicBezTo>
                    <a:pt x="669" y="602"/>
                    <a:pt x="689" y="645"/>
                    <a:pt x="727" y="760"/>
                  </a:cubicBezTo>
                  <a:cubicBezTo>
                    <a:pt x="734" y="780"/>
                    <a:pt x="747" y="820"/>
                    <a:pt x="747" y="820"/>
                  </a:cubicBezTo>
                  <a:cubicBezTo>
                    <a:pt x="740" y="873"/>
                    <a:pt x="727" y="926"/>
                    <a:pt x="727" y="980"/>
                  </a:cubicBezTo>
                  <a:cubicBezTo>
                    <a:pt x="727" y="1014"/>
                    <a:pt x="717" y="1065"/>
                    <a:pt x="747" y="1080"/>
                  </a:cubicBezTo>
                  <a:cubicBezTo>
                    <a:pt x="772" y="1093"/>
                    <a:pt x="790" y="1042"/>
                    <a:pt x="807" y="1020"/>
                  </a:cubicBezTo>
                  <a:cubicBezTo>
                    <a:pt x="837" y="982"/>
                    <a:pt x="887" y="900"/>
                    <a:pt x="887" y="900"/>
                  </a:cubicBezTo>
                  <a:cubicBezTo>
                    <a:pt x="927" y="960"/>
                    <a:pt x="947" y="1020"/>
                    <a:pt x="987" y="1080"/>
                  </a:cubicBezTo>
                  <a:cubicBezTo>
                    <a:pt x="1033" y="1049"/>
                    <a:pt x="1067" y="1044"/>
                    <a:pt x="1067" y="980"/>
                  </a:cubicBezTo>
                  <a:cubicBezTo>
                    <a:pt x="1067" y="953"/>
                    <a:pt x="1047" y="900"/>
                    <a:pt x="1047" y="9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Oval 100"/>
            <p:cNvSpPr>
              <a:spLocks noChangeArrowheads="1"/>
            </p:cNvSpPr>
            <p:nvPr/>
          </p:nvSpPr>
          <p:spPr bwMode="auto">
            <a:xfrm>
              <a:off x="5094" y="32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Oval 99"/>
            <p:cNvSpPr>
              <a:spLocks noChangeArrowheads="1"/>
            </p:cNvSpPr>
            <p:nvPr/>
          </p:nvSpPr>
          <p:spPr bwMode="auto">
            <a:xfrm>
              <a:off x="5334" y="35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Oval 98"/>
            <p:cNvSpPr>
              <a:spLocks noChangeArrowheads="1"/>
            </p:cNvSpPr>
            <p:nvPr/>
          </p:nvSpPr>
          <p:spPr bwMode="auto">
            <a:xfrm>
              <a:off x="5574" y="37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Oval 97"/>
            <p:cNvSpPr>
              <a:spLocks noChangeArrowheads="1"/>
            </p:cNvSpPr>
            <p:nvPr/>
          </p:nvSpPr>
          <p:spPr bwMode="auto">
            <a:xfrm>
              <a:off x="6534" y="32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Oval 96"/>
            <p:cNvSpPr>
              <a:spLocks noChangeArrowheads="1"/>
            </p:cNvSpPr>
            <p:nvPr/>
          </p:nvSpPr>
          <p:spPr bwMode="auto">
            <a:xfrm>
              <a:off x="6534" y="29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Oval 95"/>
            <p:cNvSpPr>
              <a:spLocks noChangeArrowheads="1"/>
            </p:cNvSpPr>
            <p:nvPr/>
          </p:nvSpPr>
          <p:spPr bwMode="auto">
            <a:xfrm>
              <a:off x="6354" y="25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Oval 94"/>
            <p:cNvSpPr>
              <a:spLocks noChangeArrowheads="1"/>
            </p:cNvSpPr>
            <p:nvPr/>
          </p:nvSpPr>
          <p:spPr bwMode="auto">
            <a:xfrm>
              <a:off x="5994" y="23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Oval 93"/>
            <p:cNvSpPr>
              <a:spLocks noChangeArrowheads="1"/>
            </p:cNvSpPr>
            <p:nvPr/>
          </p:nvSpPr>
          <p:spPr bwMode="auto">
            <a:xfrm>
              <a:off x="5634" y="239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Oval 92"/>
            <p:cNvSpPr>
              <a:spLocks noChangeArrowheads="1"/>
            </p:cNvSpPr>
            <p:nvPr/>
          </p:nvSpPr>
          <p:spPr bwMode="auto">
            <a:xfrm>
              <a:off x="5274" y="257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Oval 91"/>
            <p:cNvSpPr>
              <a:spLocks noChangeArrowheads="1"/>
            </p:cNvSpPr>
            <p:nvPr/>
          </p:nvSpPr>
          <p:spPr bwMode="auto">
            <a:xfrm>
              <a:off x="5094" y="29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Oval 90"/>
            <p:cNvSpPr>
              <a:spLocks noChangeArrowheads="1"/>
            </p:cNvSpPr>
            <p:nvPr/>
          </p:nvSpPr>
          <p:spPr bwMode="auto">
            <a:xfrm>
              <a:off x="5994" y="38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Oval 89"/>
            <p:cNvSpPr>
              <a:spLocks noChangeArrowheads="1"/>
            </p:cNvSpPr>
            <p:nvPr/>
          </p:nvSpPr>
          <p:spPr bwMode="auto">
            <a:xfrm>
              <a:off x="6354" y="365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Line 88"/>
            <p:cNvSpPr>
              <a:spLocks noChangeShapeType="1"/>
            </p:cNvSpPr>
            <p:nvPr/>
          </p:nvSpPr>
          <p:spPr bwMode="auto">
            <a:xfrm flipH="1" flipV="1">
              <a:off x="6174" y="3474"/>
              <a:ext cx="14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7" name="Line 107"/>
          <p:cNvSpPr>
            <a:spLocks noChangeShapeType="1"/>
          </p:cNvSpPr>
          <p:nvPr/>
        </p:nvSpPr>
        <p:spPr bwMode="auto">
          <a:xfrm flipV="1">
            <a:off x="2590800" y="1981200"/>
            <a:ext cx="990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108"/>
          <p:cNvSpPr>
            <a:spLocks noChangeShapeType="1"/>
          </p:cNvSpPr>
          <p:nvPr/>
        </p:nvSpPr>
        <p:spPr bwMode="auto">
          <a:xfrm flipH="1">
            <a:off x="4572000" y="1600200"/>
            <a:ext cx="8382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105"/>
          <p:cNvSpPr>
            <a:spLocks noChangeShapeType="1"/>
          </p:cNvSpPr>
          <p:nvPr/>
        </p:nvSpPr>
        <p:spPr bwMode="auto">
          <a:xfrm flipH="1">
            <a:off x="5029200" y="39624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86"/>
          <p:cNvSpPr>
            <a:spLocks noChangeShapeType="1"/>
          </p:cNvSpPr>
          <p:nvPr/>
        </p:nvSpPr>
        <p:spPr bwMode="auto">
          <a:xfrm flipH="1" flipV="1">
            <a:off x="4724400" y="4648200"/>
            <a:ext cx="9906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Rectangle 127"/>
          <p:cNvSpPr>
            <a:spLocks noChangeArrowheads="1"/>
          </p:cNvSpPr>
          <p:nvPr/>
        </p:nvSpPr>
        <p:spPr bwMode="auto">
          <a:xfrm>
            <a:off x="685800" y="3222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cs typeface="Times New Roman" pitchFamily="18" charset="0"/>
              </a:rPr>
              <a:t>СТРУКТУРА </a:t>
            </a:r>
            <a:r>
              <a:rPr lang="ru-RU" sz="4000" b="1" dirty="0" smtClean="0">
                <a:cs typeface="Times New Roman" pitchFamily="18" charset="0"/>
              </a:rPr>
              <a:t>ВИРИОНОВ</a:t>
            </a:r>
            <a:endParaRPr lang="ru-RU" sz="4000" dirty="0"/>
          </a:p>
          <a:p>
            <a:pPr eaLnBrk="0" hangingPunct="0"/>
            <a:endParaRPr lang="ru-RU" sz="4000" dirty="0"/>
          </a:p>
        </p:txBody>
      </p:sp>
      <p:sp>
        <p:nvSpPr>
          <p:cNvPr id="18442" name="Rectangle 128"/>
          <p:cNvSpPr>
            <a:spLocks noChangeArrowheads="1"/>
          </p:cNvSpPr>
          <p:nvPr/>
        </p:nvSpPr>
        <p:spPr bwMode="auto">
          <a:xfrm>
            <a:off x="1066800" y="1236663"/>
            <a:ext cx="7391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2800" b="1">
                <a:cs typeface="Times New Roman" pitchFamily="18" charset="0"/>
              </a:rPr>
              <a:t>1. Простые                             </a:t>
            </a:r>
            <a:r>
              <a:rPr lang="ru-RU" b="1"/>
              <a:t>Капсид (белок)</a:t>
            </a:r>
          </a:p>
          <a:p>
            <a:pPr eaLnBrk="0" hangingPunct="0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b="1"/>
          </a:p>
        </p:txBody>
      </p:sp>
      <p:sp>
        <p:nvSpPr>
          <p:cNvPr id="18443" name="Rectangle 129"/>
          <p:cNvSpPr>
            <a:spLocks noChangeArrowheads="1"/>
          </p:cNvSpPr>
          <p:nvPr/>
        </p:nvSpPr>
        <p:spPr bwMode="auto">
          <a:xfrm>
            <a:off x="1295400" y="2193925"/>
            <a:ext cx="7086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1600"/>
              <a:t>                                                                   </a:t>
            </a:r>
            <a:r>
              <a:rPr lang="ru-RU" sz="2000" b="1"/>
              <a:t>Н</a:t>
            </a:r>
            <a:r>
              <a:rPr lang="ru-RU" sz="2000" b="1">
                <a:cs typeface="Times New Roman" pitchFamily="18" charset="0"/>
              </a:rPr>
              <a:t>уклеиновая кислота</a:t>
            </a:r>
            <a:endParaRPr lang="ru-RU" sz="2000" b="1"/>
          </a:p>
          <a:p>
            <a:pPr eaLnBrk="0" hangingPunct="0"/>
            <a:r>
              <a:rPr lang="ru-RU" sz="2000" b="1"/>
              <a:t>Капсомеры</a:t>
            </a:r>
            <a:r>
              <a:rPr lang="ru-RU" sz="2000" b="1">
                <a:cs typeface="Times New Roman" pitchFamily="18" charset="0"/>
              </a:rPr>
              <a:t>                                           (ДНК или РНК)</a:t>
            </a:r>
            <a:endParaRPr lang="ru-RU" sz="2000" b="1"/>
          </a:p>
        </p:txBody>
      </p:sp>
      <p:sp>
        <p:nvSpPr>
          <p:cNvPr id="18444" name="Rectangle 130"/>
          <p:cNvSpPr>
            <a:spLocks noChangeArrowheads="1"/>
          </p:cNvSpPr>
          <p:nvPr/>
        </p:nvSpPr>
        <p:spPr bwMode="auto">
          <a:xfrm>
            <a:off x="1371600" y="19875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8445" name="Rectangle 131"/>
          <p:cNvSpPr>
            <a:spLocks noChangeArrowheads="1"/>
          </p:cNvSpPr>
          <p:nvPr/>
        </p:nvSpPr>
        <p:spPr bwMode="auto">
          <a:xfrm>
            <a:off x="990600" y="3592681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2. Сложные</a:t>
            </a:r>
            <a:r>
              <a:rPr lang="ru-RU" sz="1400" b="1" dirty="0">
                <a:cs typeface="Times New Roman" pitchFamily="18" charset="0"/>
              </a:rPr>
              <a:t>                                                             </a:t>
            </a:r>
            <a:r>
              <a:rPr lang="ru-RU" sz="2000" b="1" dirty="0" err="1" smtClean="0">
                <a:cs typeface="Times New Roman" pitchFamily="18" charset="0"/>
              </a:rPr>
              <a:t>Капсид</a:t>
            </a:r>
            <a:r>
              <a:rPr lang="ru-RU" sz="2000" b="1" dirty="0" smtClean="0">
                <a:cs typeface="Times New Roman" pitchFamily="18" charset="0"/>
              </a:rPr>
              <a:t> (белок</a:t>
            </a:r>
            <a:r>
              <a:rPr lang="ru-RU" sz="2000" b="1" dirty="0">
                <a:cs typeface="Times New Roman" pitchFamily="18" charset="0"/>
              </a:rPr>
              <a:t>)</a:t>
            </a:r>
            <a:endParaRPr lang="ru-RU" sz="2000" b="1" dirty="0"/>
          </a:p>
          <a:p>
            <a:pPr eaLnBrk="0" hangingPunct="0"/>
            <a:r>
              <a:rPr lang="ru-RU" sz="1400" b="1" dirty="0"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1100" b="1" dirty="0"/>
          </a:p>
          <a:p>
            <a:pPr eaLnBrk="0" hangingPunct="0"/>
            <a:endParaRPr lang="ru-RU" b="1" dirty="0"/>
          </a:p>
        </p:txBody>
      </p:sp>
      <p:sp>
        <p:nvSpPr>
          <p:cNvPr id="18446" name="Rectangle 132"/>
          <p:cNvSpPr>
            <a:spLocks noChangeArrowheads="1"/>
          </p:cNvSpPr>
          <p:nvPr/>
        </p:nvSpPr>
        <p:spPr bwMode="auto">
          <a:xfrm>
            <a:off x="5334000" y="57912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Капсомеры</a:t>
            </a:r>
            <a:endParaRPr lang="ru-RU" sz="2000" b="1"/>
          </a:p>
          <a:p>
            <a:pPr eaLnBrk="0" hangingPunct="0"/>
            <a:endParaRPr lang="ru-RU" sz="2000" b="1"/>
          </a:p>
        </p:txBody>
      </p:sp>
      <p:sp>
        <p:nvSpPr>
          <p:cNvPr id="18447" name="Rectangle 133"/>
          <p:cNvSpPr>
            <a:spLocks noChangeArrowheads="1"/>
          </p:cNvSpPr>
          <p:nvPr/>
        </p:nvSpPr>
        <p:spPr bwMode="auto">
          <a:xfrm>
            <a:off x="1600200" y="4132263"/>
            <a:ext cx="73152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b="1">
                <a:cs typeface="Times New Roman" pitchFamily="18" charset="0"/>
              </a:rPr>
              <a:t>Суперкапсид</a:t>
            </a:r>
            <a:endParaRPr lang="ru-RU" sz="2000" b="1"/>
          </a:p>
          <a:p>
            <a:pPr eaLnBrk="0" hangingPunct="0"/>
            <a:r>
              <a:rPr lang="ru-RU" sz="2000" b="1">
                <a:cs typeface="Times New Roman" pitchFamily="18" charset="0"/>
              </a:rPr>
              <a:t>                                                            Нуклеиновая кислота</a:t>
            </a:r>
            <a:endParaRPr lang="ru-RU" sz="2000" b="1"/>
          </a:p>
          <a:p>
            <a:pPr eaLnBrk="0" hangingPunct="0"/>
            <a:r>
              <a:rPr lang="ru-RU" sz="2000" b="1"/>
              <a:t>    </a:t>
            </a:r>
            <a:r>
              <a:rPr lang="ru-RU" sz="2000" b="1">
                <a:cs typeface="Times New Roman" pitchFamily="18" charset="0"/>
              </a:rPr>
              <a:t>                                                               (ДНК или РНК) </a:t>
            </a:r>
            <a:endParaRPr lang="ru-RU" sz="2000" b="1"/>
          </a:p>
          <a:p>
            <a:pPr eaLnBrk="0" hangingPunct="0"/>
            <a:endParaRPr lang="ru-RU" sz="2000"/>
          </a:p>
          <a:p>
            <a:pPr eaLnBrk="0" hangingPunct="0"/>
            <a:endParaRPr lang="ru-RU"/>
          </a:p>
        </p:txBody>
      </p:sp>
      <p:sp>
        <p:nvSpPr>
          <p:cNvPr id="18448" name="Rectangle 134"/>
          <p:cNvSpPr>
            <a:spLocks noChangeArrowheads="1"/>
          </p:cNvSpPr>
          <p:nvPr/>
        </p:nvSpPr>
        <p:spPr bwMode="auto">
          <a:xfrm>
            <a:off x="1371600" y="55245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8449" name="Line 136"/>
          <p:cNvSpPr>
            <a:spLocks noChangeShapeType="1"/>
          </p:cNvSpPr>
          <p:nvPr/>
        </p:nvSpPr>
        <p:spPr bwMode="auto">
          <a:xfrm>
            <a:off x="5334000" y="4191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Классификация вирусов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ru-RU" sz="4400" b="1" smtClean="0"/>
              <a:t>Порядок (3 порядка)</a:t>
            </a:r>
          </a:p>
          <a:p>
            <a:pPr eaLnBrk="1" hangingPunct="1"/>
            <a:r>
              <a:rPr lang="ru-RU" sz="4400" b="1" smtClean="0"/>
              <a:t>Семейство (64 семейства)</a:t>
            </a:r>
          </a:p>
          <a:p>
            <a:pPr eaLnBrk="1" hangingPunct="1"/>
            <a:r>
              <a:rPr lang="ru-RU" sz="4400" b="1" smtClean="0"/>
              <a:t>Род (233 рода)</a:t>
            </a:r>
          </a:p>
          <a:p>
            <a:pPr eaLnBrk="1" hangingPunct="1"/>
            <a:r>
              <a:rPr lang="ru-RU" sz="4400" b="1" smtClean="0"/>
              <a:t>Вид (более 1550 видов)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Классификация вирусов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Тип нуклеиновой кислоты (ДНК или РНК)</a:t>
            </a:r>
          </a:p>
          <a:p>
            <a:pPr eaLnBrk="1" hangingPunct="1"/>
            <a:r>
              <a:rPr lang="ru-RU" sz="4000" b="1" smtClean="0"/>
              <a:t>Размер вирусов</a:t>
            </a:r>
          </a:p>
          <a:p>
            <a:pPr eaLnBrk="1" hangingPunct="1"/>
            <a:r>
              <a:rPr lang="ru-RU" sz="4000" b="1" smtClean="0"/>
              <a:t>Форма и тип симметрии </a:t>
            </a:r>
          </a:p>
          <a:p>
            <a:pPr eaLnBrk="1" hangingPunct="1"/>
            <a:r>
              <a:rPr lang="ru-RU" sz="4000" b="1" smtClean="0"/>
              <a:t>Наличие липопротеиновой оболочки</a:t>
            </a:r>
          </a:p>
          <a:p>
            <a:pPr eaLnBrk="1" hangingPunct="1"/>
            <a:endParaRPr lang="ru-RU" sz="4000" b="1" smtClean="0"/>
          </a:p>
          <a:p>
            <a:pPr eaLnBrk="1" hangingPunct="1"/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66"/>
                </a:solidFill>
              </a:rPr>
              <a:t>КЛАССИФИКАЦИЯ   ВИРУСОВ</a:t>
            </a:r>
          </a:p>
        </p:txBody>
      </p:sp>
      <p:graphicFrame>
        <p:nvGraphicFramePr>
          <p:cNvPr id="32854" name="Group 86"/>
          <p:cNvGraphicFramePr>
            <a:graphicFrameLocks noGrp="1"/>
          </p:cNvGraphicFramePr>
          <p:nvPr>
            <p:ph type="tbl" idx="1"/>
          </p:nvPr>
        </p:nvGraphicFramePr>
        <p:xfrm>
          <a:off x="0" y="990600"/>
          <a:ext cx="9144000" cy="5705857"/>
        </p:xfrm>
        <a:graphic>
          <a:graphicData uri="http://schemas.openxmlformats.org/drawingml/2006/table">
            <a:tbl>
              <a:tblPr/>
              <a:tblGrid>
                <a:gridCol w="3641725"/>
                <a:gridCol w="5502275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ДНК-вирусы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Поксвирусы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Натуральная оспа, оспа обезьян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Герпесвирусы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Простой и опоясывающий герпес,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ветряная оспа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Аденовирусы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Гепаднавирусы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Гепатит 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РНК-вирусы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Тогавирусы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Клещевой и японский энцефалиты, Геморрагические лихорадки, краснуха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Парамиксовирусы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Парагрипп, паротит, корь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Ортомиксовирусы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 р и п 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Рабдовирусы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Бешенство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Пикорнавирусы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Полиомиелит, гепатит 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Ретровирусы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ВИЧ-инфекция (СПИД)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8"/>
          <p:cNvSpPr>
            <a:spLocks noChangeArrowheads="1"/>
          </p:cNvSpPr>
          <p:nvPr/>
        </p:nvSpPr>
        <p:spPr bwMode="auto">
          <a:xfrm rot="4918975">
            <a:off x="1928813" y="2724150"/>
            <a:ext cx="5256212" cy="1779588"/>
          </a:xfrm>
          <a:prstGeom prst="curvedDownArrow">
            <a:avLst>
              <a:gd name="adj1" fmla="val 26172"/>
              <a:gd name="adj2" fmla="val 1181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76200" y="3429000"/>
            <a:ext cx="6934200" cy="492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/>
              <a:t>УЛЬТРАЦЕНТРИФУГИРОВАНИЕ</a:t>
            </a:r>
          </a:p>
        </p:txBody>
      </p:sp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457200"/>
            <a:ext cx="7315200" cy="990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МЕТОДЫ ОПРЕДЕЛЕНИЯ </a:t>
            </a:r>
            <a:br>
              <a:rPr lang="ru-RU" sz="3600" b="1" smtClean="0"/>
            </a:br>
            <a:r>
              <a:rPr lang="ru-RU" sz="3600" b="1" smtClean="0"/>
              <a:t>РАЗМЕРОВ ВИРУСОВ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79525" y="1712913"/>
            <a:ext cx="192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572000" y="4267200"/>
            <a:ext cx="4191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800" b="1"/>
              <a:t>УЛЬТРАФИЛЬТРАЦИЯ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7010400" cy="492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200" b="1"/>
              <a:t>ЭЛЕКТРОННАЯ МИКРОСКОПИЯ</a:t>
            </a:r>
          </a:p>
        </p:txBody>
      </p:sp>
      <p:sp>
        <p:nvSpPr>
          <p:cNvPr id="31752" name="AutoShape 16"/>
          <p:cNvSpPr>
            <a:spLocks noChangeArrowheads="1"/>
          </p:cNvSpPr>
          <p:nvPr/>
        </p:nvSpPr>
        <p:spPr bwMode="auto">
          <a:xfrm>
            <a:off x="7239000" y="1371600"/>
            <a:ext cx="1143000" cy="30480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17"/>
          <p:cNvSpPr>
            <a:spLocks noChangeArrowheads="1"/>
          </p:cNvSpPr>
          <p:nvPr/>
        </p:nvSpPr>
        <p:spPr bwMode="auto">
          <a:xfrm>
            <a:off x="1828800" y="1371600"/>
            <a:ext cx="1066800" cy="2057400"/>
          </a:xfrm>
          <a:prstGeom prst="curvedRightArrow">
            <a:avLst>
              <a:gd name="adj1" fmla="val 38571"/>
              <a:gd name="adj2" fmla="val 771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mtClean="0"/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273413" name="Text Box 5"/>
          <p:cNvSpPr txBox="1">
            <a:spLocks noGrp="1" noChangeArrowheads="1"/>
          </p:cNvSpPr>
          <p:nvPr>
            <p:ph type="title"/>
          </p:nvPr>
        </p:nvSpPr>
        <p:spPr>
          <a:solidFill>
            <a:srgbClr val="9933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 smtClean="0"/>
              <a:t>КЛАССИФИКАЦИЯ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3810000" cy="912813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/>
              <a:t>КРУПНЫЕ ВИРУСЫ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/>
              <a:t>&gt;100</a:t>
            </a:r>
            <a:r>
              <a:rPr lang="ru-RU" sz="2800" b="1"/>
              <a:t> нм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3733800" cy="912813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/>
              <a:t>МЕЛКИЕ ВИРУСЫ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/>
              <a:t>&lt;</a:t>
            </a:r>
            <a:r>
              <a:rPr lang="ru-RU" sz="2800" b="1"/>
              <a:t>35 нм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28600" y="3048000"/>
            <a:ext cx="3810000" cy="912813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/>
              <a:t>СРЕДНИЕ ВИРУСЫ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/>
              <a:t> от 35 до 100 нм</a:t>
            </a: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419600" y="2133600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11"/>
          <p:cNvSpPr>
            <a:spLocks noChangeArrowheads="1"/>
          </p:cNvSpPr>
          <p:nvPr/>
        </p:nvSpPr>
        <p:spPr bwMode="auto">
          <a:xfrm>
            <a:off x="4419600" y="3276600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12"/>
          <p:cNvSpPr>
            <a:spLocks noChangeArrowheads="1"/>
          </p:cNvSpPr>
          <p:nvPr/>
        </p:nvSpPr>
        <p:spPr bwMode="auto">
          <a:xfrm>
            <a:off x="4419600" y="4648200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6477000" y="2057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Вирус оспы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6477000" y="30480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Вирус гриппа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5943600" y="45720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Вирус полиомиелита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eelov.ru/upkeep/uploads/2016/01/5656e1bf6d7c6_shutterstock_87645001_1195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946" y="-136525"/>
            <a:ext cx="9322772" cy="699452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</a:rPr>
              <a:t>Значение вирусов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в природе и жизни человека</a:t>
            </a:r>
          </a:p>
        </p:txBody>
      </p:sp>
      <p:sp useBgFill="1"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Вирусы возбудители инфекционных и неинфекционных заболеваний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241550" y="1524000"/>
            <a:ext cx="9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5" name="Picture 4" descr="http://www.college.ru/biology/course/content/chapter1/section1/paragraph1/images/01010102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1143000"/>
            <a:ext cx="685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7631" name="Group 15"/>
          <p:cNvGraphicFramePr>
            <a:graphicFrameLocks noGrp="1"/>
          </p:cNvGraphicFramePr>
          <p:nvPr/>
        </p:nvGraphicFramePr>
        <p:xfrm>
          <a:off x="6721475" y="152400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Сравнительные размеры вирусов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Классификация вирусов </a:t>
            </a:r>
            <a:br>
              <a:rPr lang="ru-RU" b="1" smtClean="0"/>
            </a:br>
            <a:r>
              <a:rPr lang="ru-RU" b="1" smtClean="0"/>
              <a:t>по типу симметрии</a:t>
            </a:r>
          </a:p>
        </p:txBody>
      </p:sp>
      <p:sp>
        <p:nvSpPr>
          <p:cNvPr id="24579" name="Oval 82"/>
          <p:cNvSpPr>
            <a:spLocks noChangeArrowheads="1"/>
          </p:cNvSpPr>
          <p:nvPr/>
        </p:nvSpPr>
        <p:spPr bwMode="auto">
          <a:xfrm>
            <a:off x="2819400" y="22860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Oval 81"/>
          <p:cNvSpPr>
            <a:spLocks noChangeArrowheads="1"/>
          </p:cNvSpPr>
          <p:nvPr/>
        </p:nvSpPr>
        <p:spPr bwMode="auto">
          <a:xfrm>
            <a:off x="3048000" y="22860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Oval 80"/>
          <p:cNvSpPr>
            <a:spLocks noChangeArrowheads="1"/>
          </p:cNvSpPr>
          <p:nvPr/>
        </p:nvSpPr>
        <p:spPr bwMode="auto">
          <a:xfrm>
            <a:off x="3276600" y="22860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Oval 79"/>
          <p:cNvSpPr>
            <a:spLocks noChangeArrowheads="1"/>
          </p:cNvSpPr>
          <p:nvPr/>
        </p:nvSpPr>
        <p:spPr bwMode="auto">
          <a:xfrm>
            <a:off x="2590800" y="22860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Oval 78"/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Oval 77"/>
          <p:cNvSpPr>
            <a:spLocks noChangeArrowheads="1"/>
          </p:cNvSpPr>
          <p:nvPr/>
        </p:nvSpPr>
        <p:spPr bwMode="auto">
          <a:xfrm>
            <a:off x="2819400" y="2514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Oval 76"/>
          <p:cNvSpPr>
            <a:spLocks noChangeArrowheads="1"/>
          </p:cNvSpPr>
          <p:nvPr/>
        </p:nvSpPr>
        <p:spPr bwMode="auto">
          <a:xfrm>
            <a:off x="3048000" y="2514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Oval 75"/>
          <p:cNvSpPr>
            <a:spLocks noChangeArrowheads="1"/>
          </p:cNvSpPr>
          <p:nvPr/>
        </p:nvSpPr>
        <p:spPr bwMode="auto">
          <a:xfrm>
            <a:off x="3276600" y="2514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Oval 74"/>
          <p:cNvSpPr>
            <a:spLocks noChangeArrowheads="1"/>
          </p:cNvSpPr>
          <p:nvPr/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Oval 73"/>
          <p:cNvSpPr>
            <a:spLocks noChangeArrowheads="1"/>
          </p:cNvSpPr>
          <p:nvPr/>
        </p:nvSpPr>
        <p:spPr bwMode="auto">
          <a:xfrm>
            <a:off x="2819400" y="27432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Oval 72"/>
          <p:cNvSpPr>
            <a:spLocks noChangeArrowheads="1"/>
          </p:cNvSpPr>
          <p:nvPr/>
        </p:nvSpPr>
        <p:spPr bwMode="auto">
          <a:xfrm>
            <a:off x="3048000" y="27432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Oval 71"/>
          <p:cNvSpPr>
            <a:spLocks noChangeArrowheads="1"/>
          </p:cNvSpPr>
          <p:nvPr/>
        </p:nvSpPr>
        <p:spPr bwMode="auto">
          <a:xfrm>
            <a:off x="3276600" y="27432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Oval 70"/>
          <p:cNvSpPr>
            <a:spLocks noChangeArrowheads="1"/>
          </p:cNvSpPr>
          <p:nvPr/>
        </p:nvSpPr>
        <p:spPr bwMode="auto">
          <a:xfrm>
            <a:off x="2590800" y="2971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Oval 69"/>
          <p:cNvSpPr>
            <a:spLocks noChangeArrowheads="1"/>
          </p:cNvSpPr>
          <p:nvPr/>
        </p:nvSpPr>
        <p:spPr bwMode="auto">
          <a:xfrm>
            <a:off x="2819400" y="2971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Oval 68"/>
          <p:cNvSpPr>
            <a:spLocks noChangeArrowheads="1"/>
          </p:cNvSpPr>
          <p:nvPr/>
        </p:nvSpPr>
        <p:spPr bwMode="auto">
          <a:xfrm>
            <a:off x="3048000" y="2971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Oval 67"/>
          <p:cNvSpPr>
            <a:spLocks noChangeArrowheads="1"/>
          </p:cNvSpPr>
          <p:nvPr/>
        </p:nvSpPr>
        <p:spPr bwMode="auto">
          <a:xfrm>
            <a:off x="3276600" y="2971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Oval 66"/>
          <p:cNvSpPr>
            <a:spLocks noChangeArrowheads="1"/>
          </p:cNvSpPr>
          <p:nvPr/>
        </p:nvSpPr>
        <p:spPr bwMode="auto">
          <a:xfrm>
            <a:off x="3505200" y="2286000"/>
            <a:ext cx="1143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65"/>
          <p:cNvSpPr>
            <a:spLocks noChangeShapeType="1"/>
          </p:cNvSpPr>
          <p:nvPr/>
        </p:nvSpPr>
        <p:spPr bwMode="auto">
          <a:xfrm>
            <a:off x="2667000" y="22860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64"/>
          <p:cNvSpPr>
            <a:spLocks noChangeShapeType="1"/>
          </p:cNvSpPr>
          <p:nvPr/>
        </p:nvSpPr>
        <p:spPr bwMode="auto">
          <a:xfrm>
            <a:off x="3505200" y="22860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63"/>
          <p:cNvSpPr>
            <a:spLocks noChangeShapeType="1"/>
          </p:cNvSpPr>
          <p:nvPr/>
        </p:nvSpPr>
        <p:spPr bwMode="auto">
          <a:xfrm flipV="1">
            <a:off x="3429000" y="2209800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62"/>
          <p:cNvSpPr>
            <a:spLocks noChangeShapeType="1"/>
          </p:cNvSpPr>
          <p:nvPr/>
        </p:nvSpPr>
        <p:spPr bwMode="auto">
          <a:xfrm>
            <a:off x="3657600" y="2133600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61"/>
          <p:cNvSpPr>
            <a:spLocks noChangeShapeType="1"/>
          </p:cNvSpPr>
          <p:nvPr/>
        </p:nvSpPr>
        <p:spPr bwMode="auto">
          <a:xfrm flipV="1">
            <a:off x="3505200" y="3048000"/>
            <a:ext cx="76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60"/>
          <p:cNvSpPr>
            <a:spLocks noChangeShapeType="1"/>
          </p:cNvSpPr>
          <p:nvPr/>
        </p:nvSpPr>
        <p:spPr bwMode="auto">
          <a:xfrm flipV="1">
            <a:off x="3429000" y="2133600"/>
            <a:ext cx="2286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59"/>
          <p:cNvSpPr>
            <a:spLocks noChangeShapeType="1"/>
          </p:cNvSpPr>
          <p:nvPr/>
        </p:nvSpPr>
        <p:spPr bwMode="auto">
          <a:xfrm>
            <a:off x="2590800" y="21336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Oval 58"/>
          <p:cNvSpPr>
            <a:spLocks noChangeArrowheads="1"/>
          </p:cNvSpPr>
          <p:nvPr/>
        </p:nvSpPr>
        <p:spPr bwMode="auto">
          <a:xfrm>
            <a:off x="3505200" y="2743200"/>
            <a:ext cx="1143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4" name="Oval 57"/>
          <p:cNvSpPr>
            <a:spLocks noChangeArrowheads="1"/>
          </p:cNvSpPr>
          <p:nvPr/>
        </p:nvSpPr>
        <p:spPr bwMode="auto">
          <a:xfrm>
            <a:off x="3505200" y="2514600"/>
            <a:ext cx="1143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5" name="Oval 55"/>
          <p:cNvSpPr>
            <a:spLocks noChangeArrowheads="1"/>
          </p:cNvSpPr>
          <p:nvPr/>
        </p:nvSpPr>
        <p:spPr bwMode="auto">
          <a:xfrm>
            <a:off x="3505200" y="2971800"/>
            <a:ext cx="1143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6" name="Oval 53"/>
          <p:cNvSpPr>
            <a:spLocks noChangeArrowheads="1"/>
          </p:cNvSpPr>
          <p:nvPr/>
        </p:nvSpPr>
        <p:spPr bwMode="auto">
          <a:xfrm>
            <a:off x="3505200" y="21336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7" name="Oval 52"/>
          <p:cNvSpPr>
            <a:spLocks noChangeArrowheads="1"/>
          </p:cNvSpPr>
          <p:nvPr/>
        </p:nvSpPr>
        <p:spPr bwMode="auto">
          <a:xfrm>
            <a:off x="3505200" y="2286000"/>
            <a:ext cx="1143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8" name="Oval 51"/>
          <p:cNvSpPr>
            <a:spLocks noChangeArrowheads="1"/>
          </p:cNvSpPr>
          <p:nvPr/>
        </p:nvSpPr>
        <p:spPr bwMode="auto">
          <a:xfrm>
            <a:off x="3276600" y="2133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9" name="Oval 49"/>
          <p:cNvSpPr>
            <a:spLocks noChangeArrowheads="1"/>
          </p:cNvSpPr>
          <p:nvPr/>
        </p:nvSpPr>
        <p:spPr bwMode="auto">
          <a:xfrm>
            <a:off x="3048000" y="2133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0" name="Oval 46"/>
          <p:cNvSpPr>
            <a:spLocks noChangeArrowheads="1"/>
          </p:cNvSpPr>
          <p:nvPr/>
        </p:nvSpPr>
        <p:spPr bwMode="auto">
          <a:xfrm>
            <a:off x="2819400" y="2133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1" name="Oval 45"/>
          <p:cNvSpPr>
            <a:spLocks noChangeArrowheads="1"/>
          </p:cNvSpPr>
          <p:nvPr/>
        </p:nvSpPr>
        <p:spPr bwMode="auto">
          <a:xfrm>
            <a:off x="2590800" y="2133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2" name="Oval 44"/>
          <p:cNvSpPr>
            <a:spLocks noChangeArrowheads="1"/>
          </p:cNvSpPr>
          <p:nvPr/>
        </p:nvSpPr>
        <p:spPr bwMode="auto">
          <a:xfrm rot="2242887">
            <a:off x="5410200" y="29622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3" name="Oval 43"/>
          <p:cNvSpPr>
            <a:spLocks noChangeArrowheads="1"/>
          </p:cNvSpPr>
          <p:nvPr/>
        </p:nvSpPr>
        <p:spPr bwMode="auto">
          <a:xfrm rot="2242887">
            <a:off x="5638800" y="32543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4" name="Oval 42"/>
          <p:cNvSpPr>
            <a:spLocks noChangeArrowheads="1"/>
          </p:cNvSpPr>
          <p:nvPr/>
        </p:nvSpPr>
        <p:spPr bwMode="auto">
          <a:xfrm rot="2242887">
            <a:off x="5410200" y="31448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5" name="Oval 41"/>
          <p:cNvSpPr>
            <a:spLocks noChangeArrowheads="1"/>
          </p:cNvSpPr>
          <p:nvPr/>
        </p:nvSpPr>
        <p:spPr bwMode="auto">
          <a:xfrm rot="2242887">
            <a:off x="5638800" y="31448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 rot="2242887">
            <a:off x="5867400" y="34115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7" name="Oval 39"/>
          <p:cNvSpPr>
            <a:spLocks noChangeArrowheads="1"/>
          </p:cNvSpPr>
          <p:nvPr/>
        </p:nvSpPr>
        <p:spPr bwMode="auto">
          <a:xfrm rot="2242887">
            <a:off x="5867400" y="32543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8" name="Oval 38"/>
          <p:cNvSpPr>
            <a:spLocks noChangeArrowheads="1"/>
          </p:cNvSpPr>
          <p:nvPr/>
        </p:nvSpPr>
        <p:spPr bwMode="auto">
          <a:xfrm rot="2242887">
            <a:off x="5410200" y="3033713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9" name="Oval 37"/>
          <p:cNvSpPr>
            <a:spLocks noChangeArrowheads="1"/>
          </p:cNvSpPr>
          <p:nvPr/>
        </p:nvSpPr>
        <p:spPr bwMode="auto">
          <a:xfrm rot="2242887">
            <a:off x="5867400" y="2895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0" name="Oval 36"/>
          <p:cNvSpPr>
            <a:spLocks noChangeArrowheads="1"/>
          </p:cNvSpPr>
          <p:nvPr/>
        </p:nvSpPr>
        <p:spPr bwMode="auto">
          <a:xfrm rot="2242887">
            <a:off x="6324600" y="3124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1" name="Oval 35"/>
          <p:cNvSpPr>
            <a:spLocks noChangeArrowheads="1"/>
          </p:cNvSpPr>
          <p:nvPr/>
        </p:nvSpPr>
        <p:spPr bwMode="auto">
          <a:xfrm rot="2242887">
            <a:off x="5638800" y="29622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Oval 34"/>
          <p:cNvSpPr>
            <a:spLocks noChangeArrowheads="1"/>
          </p:cNvSpPr>
          <p:nvPr/>
        </p:nvSpPr>
        <p:spPr bwMode="auto">
          <a:xfrm rot="2242887">
            <a:off x="5867400" y="27384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Oval 33"/>
          <p:cNvSpPr>
            <a:spLocks noChangeArrowheads="1"/>
          </p:cNvSpPr>
          <p:nvPr/>
        </p:nvSpPr>
        <p:spPr bwMode="auto">
          <a:xfrm rot="2242887">
            <a:off x="6096000" y="34290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Oval 32"/>
          <p:cNvSpPr>
            <a:spLocks noChangeArrowheads="1"/>
          </p:cNvSpPr>
          <p:nvPr/>
        </p:nvSpPr>
        <p:spPr bwMode="auto">
          <a:xfrm rot="2242887">
            <a:off x="6324600" y="29622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Oval 31"/>
          <p:cNvSpPr>
            <a:spLocks noChangeArrowheads="1"/>
          </p:cNvSpPr>
          <p:nvPr/>
        </p:nvSpPr>
        <p:spPr bwMode="auto">
          <a:xfrm rot="2242887">
            <a:off x="5867400" y="30765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Oval 30"/>
          <p:cNvSpPr>
            <a:spLocks noChangeArrowheads="1"/>
          </p:cNvSpPr>
          <p:nvPr/>
        </p:nvSpPr>
        <p:spPr bwMode="auto">
          <a:xfrm rot="2242887">
            <a:off x="6324600" y="26670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Oval 29"/>
          <p:cNvSpPr>
            <a:spLocks noChangeArrowheads="1"/>
          </p:cNvSpPr>
          <p:nvPr/>
        </p:nvSpPr>
        <p:spPr bwMode="auto">
          <a:xfrm rot="2242887">
            <a:off x="6324600" y="28194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Oval 28"/>
          <p:cNvSpPr>
            <a:spLocks noChangeArrowheads="1"/>
          </p:cNvSpPr>
          <p:nvPr/>
        </p:nvSpPr>
        <p:spPr bwMode="auto">
          <a:xfrm rot="2242887">
            <a:off x="6132513" y="330358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9" name="Oval 27"/>
          <p:cNvSpPr>
            <a:spLocks noChangeArrowheads="1"/>
          </p:cNvSpPr>
          <p:nvPr/>
        </p:nvSpPr>
        <p:spPr bwMode="auto">
          <a:xfrm rot="2242887">
            <a:off x="5410200" y="2362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0" name="Oval 26"/>
          <p:cNvSpPr>
            <a:spLocks noChangeArrowheads="1"/>
          </p:cNvSpPr>
          <p:nvPr/>
        </p:nvSpPr>
        <p:spPr bwMode="auto">
          <a:xfrm rot="2242887">
            <a:off x="5638800" y="26289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1" name="Oval 25"/>
          <p:cNvSpPr>
            <a:spLocks noChangeArrowheads="1"/>
          </p:cNvSpPr>
          <p:nvPr/>
        </p:nvSpPr>
        <p:spPr bwMode="auto">
          <a:xfrm rot="2242887">
            <a:off x="5638800" y="2743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2" name="Oval 24"/>
          <p:cNvSpPr>
            <a:spLocks noChangeArrowheads="1"/>
          </p:cNvSpPr>
          <p:nvPr/>
        </p:nvSpPr>
        <p:spPr bwMode="auto">
          <a:xfrm rot="2242887">
            <a:off x="5638800" y="28527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3" name="Oval 23"/>
          <p:cNvSpPr>
            <a:spLocks noChangeArrowheads="1"/>
          </p:cNvSpPr>
          <p:nvPr/>
        </p:nvSpPr>
        <p:spPr bwMode="auto">
          <a:xfrm rot="2242887">
            <a:off x="5486400" y="22860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4" name="Oval 22"/>
          <p:cNvSpPr>
            <a:spLocks noChangeArrowheads="1"/>
          </p:cNvSpPr>
          <p:nvPr/>
        </p:nvSpPr>
        <p:spPr bwMode="auto">
          <a:xfrm rot="2242887">
            <a:off x="5410200" y="25860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5" name="Oval 21"/>
          <p:cNvSpPr>
            <a:spLocks noChangeArrowheads="1"/>
          </p:cNvSpPr>
          <p:nvPr/>
        </p:nvSpPr>
        <p:spPr bwMode="auto">
          <a:xfrm rot="2242887">
            <a:off x="5410200" y="26955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6" name="Oval 20"/>
          <p:cNvSpPr>
            <a:spLocks noChangeArrowheads="1"/>
          </p:cNvSpPr>
          <p:nvPr/>
        </p:nvSpPr>
        <p:spPr bwMode="auto">
          <a:xfrm rot="2242887">
            <a:off x="6096000" y="2514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7" name="Oval 19"/>
          <p:cNvSpPr>
            <a:spLocks noChangeArrowheads="1"/>
          </p:cNvSpPr>
          <p:nvPr/>
        </p:nvSpPr>
        <p:spPr bwMode="auto">
          <a:xfrm rot="2242887">
            <a:off x="6096000" y="23241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8" name="Oval 18"/>
          <p:cNvSpPr>
            <a:spLocks noChangeArrowheads="1"/>
          </p:cNvSpPr>
          <p:nvPr/>
        </p:nvSpPr>
        <p:spPr bwMode="auto">
          <a:xfrm rot="2242887">
            <a:off x="5943600" y="22479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9" name="Oval 17"/>
          <p:cNvSpPr>
            <a:spLocks noChangeArrowheads="1"/>
          </p:cNvSpPr>
          <p:nvPr/>
        </p:nvSpPr>
        <p:spPr bwMode="auto">
          <a:xfrm rot="2242887">
            <a:off x="5410200" y="3276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0" name="Oval 16"/>
          <p:cNvSpPr>
            <a:spLocks noChangeArrowheads="1"/>
          </p:cNvSpPr>
          <p:nvPr/>
        </p:nvSpPr>
        <p:spPr bwMode="auto">
          <a:xfrm rot="2242887">
            <a:off x="5791200" y="22479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1" name="Oval 15"/>
          <p:cNvSpPr>
            <a:spLocks noChangeArrowheads="1"/>
          </p:cNvSpPr>
          <p:nvPr/>
        </p:nvSpPr>
        <p:spPr bwMode="auto">
          <a:xfrm rot="2242887">
            <a:off x="5638800" y="22479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2" name="Oval 14"/>
          <p:cNvSpPr>
            <a:spLocks noChangeArrowheads="1"/>
          </p:cNvSpPr>
          <p:nvPr/>
        </p:nvSpPr>
        <p:spPr bwMode="auto">
          <a:xfrm rot="2242887">
            <a:off x="5867400" y="3505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3" name="Oval 13"/>
          <p:cNvSpPr>
            <a:spLocks noChangeArrowheads="1"/>
          </p:cNvSpPr>
          <p:nvPr/>
        </p:nvSpPr>
        <p:spPr bwMode="auto">
          <a:xfrm rot="2242887">
            <a:off x="5638800" y="34290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4" name="Oval 12"/>
          <p:cNvSpPr>
            <a:spLocks noChangeArrowheads="1"/>
          </p:cNvSpPr>
          <p:nvPr/>
        </p:nvSpPr>
        <p:spPr bwMode="auto">
          <a:xfrm rot="2242887">
            <a:off x="6096000" y="26955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5" name="Oval 11"/>
          <p:cNvSpPr>
            <a:spLocks noChangeArrowheads="1"/>
          </p:cNvSpPr>
          <p:nvPr/>
        </p:nvSpPr>
        <p:spPr bwMode="auto">
          <a:xfrm rot="2242887">
            <a:off x="6096000" y="2852738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6" name="Oval 10"/>
          <p:cNvSpPr>
            <a:spLocks noChangeArrowheads="1"/>
          </p:cNvSpPr>
          <p:nvPr/>
        </p:nvSpPr>
        <p:spPr bwMode="auto">
          <a:xfrm rot="2242887">
            <a:off x="6096000" y="2962275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7" name="Oval 9"/>
          <p:cNvSpPr>
            <a:spLocks noChangeArrowheads="1"/>
          </p:cNvSpPr>
          <p:nvPr/>
        </p:nvSpPr>
        <p:spPr bwMode="auto">
          <a:xfrm rot="2242887">
            <a:off x="6248400" y="25146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8" name="Oval 8"/>
          <p:cNvSpPr>
            <a:spLocks noChangeArrowheads="1"/>
          </p:cNvSpPr>
          <p:nvPr/>
        </p:nvSpPr>
        <p:spPr bwMode="auto">
          <a:xfrm rot="2242887">
            <a:off x="6096000" y="3124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9" name="Line 6"/>
          <p:cNvSpPr>
            <a:spLocks noChangeShapeType="1"/>
          </p:cNvSpPr>
          <p:nvPr/>
        </p:nvSpPr>
        <p:spPr bwMode="auto">
          <a:xfrm flipH="1">
            <a:off x="5486400" y="3733800"/>
            <a:ext cx="533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50" name="Line 7"/>
          <p:cNvSpPr>
            <a:spLocks noChangeShapeType="1"/>
          </p:cNvSpPr>
          <p:nvPr/>
        </p:nvSpPr>
        <p:spPr bwMode="auto">
          <a:xfrm>
            <a:off x="3505200" y="4800600"/>
            <a:ext cx="11430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51" name="Line 4"/>
          <p:cNvSpPr>
            <a:spLocks noChangeShapeType="1"/>
          </p:cNvSpPr>
          <p:nvPr/>
        </p:nvSpPr>
        <p:spPr bwMode="auto">
          <a:xfrm>
            <a:off x="3048000" y="3200400"/>
            <a:ext cx="4572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52" name="Line 5"/>
          <p:cNvSpPr>
            <a:spLocks noChangeShapeType="1"/>
          </p:cNvSpPr>
          <p:nvPr/>
        </p:nvSpPr>
        <p:spPr bwMode="auto">
          <a:xfrm flipH="1">
            <a:off x="4800600" y="4800600"/>
            <a:ext cx="9144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53" name="Rectangle 85"/>
          <p:cNvSpPr>
            <a:spLocks noChangeArrowheads="1"/>
          </p:cNvSpPr>
          <p:nvPr/>
        </p:nvSpPr>
        <p:spPr bwMode="auto">
          <a:xfrm>
            <a:off x="2132013" y="28813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4654" name="Oval 87"/>
          <p:cNvSpPr>
            <a:spLocks noChangeArrowheads="1"/>
          </p:cNvSpPr>
          <p:nvPr/>
        </p:nvSpPr>
        <p:spPr bwMode="auto">
          <a:xfrm rot="2242887">
            <a:off x="6248400" y="35814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55" name="Oval 89"/>
          <p:cNvSpPr>
            <a:spLocks noChangeArrowheads="1"/>
          </p:cNvSpPr>
          <p:nvPr/>
        </p:nvSpPr>
        <p:spPr bwMode="auto">
          <a:xfrm rot="2242887">
            <a:off x="6096000" y="35814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56" name="Oval 90"/>
          <p:cNvSpPr>
            <a:spLocks noChangeArrowheads="1"/>
          </p:cNvSpPr>
          <p:nvPr/>
        </p:nvSpPr>
        <p:spPr bwMode="auto">
          <a:xfrm rot="2242887">
            <a:off x="6324600" y="35052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57" name="Oval 91"/>
          <p:cNvSpPr>
            <a:spLocks noChangeArrowheads="1"/>
          </p:cNvSpPr>
          <p:nvPr/>
        </p:nvSpPr>
        <p:spPr bwMode="auto">
          <a:xfrm rot="2242887">
            <a:off x="5410200" y="28194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58" name="Oval 92"/>
          <p:cNvSpPr>
            <a:spLocks noChangeArrowheads="1"/>
          </p:cNvSpPr>
          <p:nvPr/>
        </p:nvSpPr>
        <p:spPr bwMode="auto">
          <a:xfrm rot="2242887">
            <a:off x="6324600" y="3314700"/>
            <a:ext cx="2286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59" name="Rectangle 93"/>
          <p:cNvSpPr>
            <a:spLocks noChangeArrowheads="1"/>
          </p:cNvSpPr>
          <p:nvPr/>
        </p:nvSpPr>
        <p:spPr bwMode="auto">
          <a:xfrm>
            <a:off x="1371600" y="4194175"/>
            <a:ext cx="3071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Кубические </a:t>
            </a:r>
          </a:p>
        </p:txBody>
      </p:sp>
      <p:sp>
        <p:nvSpPr>
          <p:cNvPr id="24660" name="Rectangle 94"/>
          <p:cNvSpPr>
            <a:spLocks noChangeArrowheads="1"/>
          </p:cNvSpPr>
          <p:nvPr/>
        </p:nvSpPr>
        <p:spPr bwMode="auto">
          <a:xfrm>
            <a:off x="4876800" y="4194175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/>
              <a:t>Спиральные</a:t>
            </a:r>
          </a:p>
        </p:txBody>
      </p:sp>
      <p:sp>
        <p:nvSpPr>
          <p:cNvPr id="24661" name="Rectangle 96"/>
          <p:cNvSpPr>
            <a:spLocks noChangeArrowheads="1"/>
          </p:cNvSpPr>
          <p:nvPr/>
        </p:nvSpPr>
        <p:spPr bwMode="auto">
          <a:xfrm>
            <a:off x="3276600" y="5718175"/>
            <a:ext cx="293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/>
              <a:t>Смешанные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1" descr="http://schools.keldysh.ru/school1413/bio/vilegzh/pict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1000" y="22860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0" descr="http://schools.keldysh.ru/school1413/bio/vilegzh/pict5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58000" y="2286000"/>
            <a:ext cx="2047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9" descr="http://schools.keldysh.ru/school1413/bio/vilegzh/pict1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657725" y="2286000"/>
            <a:ext cx="2047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8" descr="http://schools.keldysh.ru/school1413/bio/vilegzh/pict18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590800" y="2286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32"/>
          <p:cNvSpPr>
            <a:spLocks noChangeArrowheads="1"/>
          </p:cNvSpPr>
          <p:nvPr/>
        </p:nvSpPr>
        <p:spPr bwMode="auto">
          <a:xfrm>
            <a:off x="0" y="2428875"/>
            <a:ext cx="228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7" name="Rectangle 34"/>
          <p:cNvSpPr>
            <a:spLocks noChangeArrowheads="1"/>
          </p:cNvSpPr>
          <p:nvPr/>
        </p:nvSpPr>
        <p:spPr bwMode="auto">
          <a:xfrm>
            <a:off x="0" y="2428875"/>
            <a:ext cx="228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8" name="Rectangle 36"/>
          <p:cNvSpPr>
            <a:spLocks noChangeArrowheads="1"/>
          </p:cNvSpPr>
          <p:nvPr/>
        </p:nvSpPr>
        <p:spPr bwMode="auto">
          <a:xfrm>
            <a:off x="0" y="2428875"/>
            <a:ext cx="228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9" name="Rectangle 38"/>
          <p:cNvSpPr>
            <a:spLocks noChangeArrowheads="1"/>
          </p:cNvSpPr>
          <p:nvPr/>
        </p:nvSpPr>
        <p:spPr bwMode="auto">
          <a:xfrm>
            <a:off x="0" y="2428875"/>
            <a:ext cx="228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5620" name="Group 52"/>
          <p:cNvGraphicFramePr>
            <a:graphicFrameLocks noGrp="1"/>
          </p:cNvGraphicFramePr>
          <p:nvPr/>
        </p:nvGraphicFramePr>
        <p:xfrm>
          <a:off x="0" y="1524000"/>
          <a:ext cx="9144000" cy="57912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5" name="Text Box 53"/>
          <p:cNvSpPr txBox="1">
            <a:spLocks noChangeArrowheads="1"/>
          </p:cNvSpPr>
          <p:nvPr/>
        </p:nvSpPr>
        <p:spPr bwMode="auto">
          <a:xfrm>
            <a:off x="457200" y="4648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Спиральный тип симметрии имеет вирус гриппа - </a:t>
            </a:r>
            <a:r>
              <a:rPr lang="ru-RU" sz="2400" b="1" i="1"/>
              <a:t>а</a:t>
            </a:r>
            <a:r>
              <a:rPr lang="ru-RU" sz="2400" b="1"/>
              <a:t>. Кубический тип симметрии у вирусов: герпеса - </a:t>
            </a:r>
            <a:r>
              <a:rPr lang="ru-RU" sz="2400" b="1" i="1"/>
              <a:t>б</a:t>
            </a:r>
            <a:r>
              <a:rPr lang="ru-RU" sz="2400" b="1"/>
              <a:t>, аденовируса - </a:t>
            </a:r>
            <a:r>
              <a:rPr lang="ru-RU" sz="2400" b="1" i="1"/>
              <a:t>в</a:t>
            </a:r>
            <a:r>
              <a:rPr lang="ru-RU" sz="2400" b="1"/>
              <a:t>, полиомиелита - </a:t>
            </a:r>
            <a:r>
              <a:rPr lang="ru-RU" sz="2400" b="1" i="1"/>
              <a:t>г</a:t>
            </a:r>
            <a:r>
              <a:rPr lang="ru-RU" sz="2400" b="1"/>
              <a:t>.</a:t>
            </a:r>
          </a:p>
        </p:txBody>
      </p:sp>
      <p:sp>
        <p:nvSpPr>
          <p:cNvPr id="25616" name="Text Box 55"/>
          <p:cNvSpPr txBox="1">
            <a:spLocks noChangeArrowheads="1"/>
          </p:cNvSpPr>
          <p:nvPr/>
        </p:nvSpPr>
        <p:spPr bwMode="auto">
          <a:xfrm>
            <a:off x="457200" y="457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Схематичное изображение расположения капсомеров в капсиде вирусов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сканирование0010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Простые вирусы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962400" y="47148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Сложные вирусы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828800"/>
          </a:xfrm>
          <a:noFill/>
          <a:ln w="25400">
            <a:solidFill>
              <a:srgbClr val="00CC00"/>
            </a:solidFill>
          </a:ln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6600"/>
                </a:solidFill>
              </a:rPr>
              <a:t>ВИРУСНЫЕ ИНФЕКЦИИ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</a:rPr>
              <a:t>ПРОДУКТИВНАЯ</a:t>
            </a:r>
          </a:p>
          <a:p>
            <a:pPr eaLnBrk="1" hangingPunct="1"/>
            <a:r>
              <a:rPr lang="ru-RU" sz="5400" b="1" smtClean="0">
                <a:solidFill>
                  <a:srgbClr val="006600"/>
                </a:solidFill>
              </a:rPr>
              <a:t>АБОРТИВНАЯ</a:t>
            </a:r>
          </a:p>
          <a:p>
            <a:pPr eaLnBrk="1" hangingPunct="1"/>
            <a:r>
              <a:rPr lang="ru-RU" sz="5400" b="1" smtClean="0">
                <a:solidFill>
                  <a:srgbClr val="006600"/>
                </a:solidFill>
              </a:rPr>
              <a:t>ИНТЕГРАТИВНАЯ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2400" b="1" u="sng" dirty="0" smtClean="0">
                <a:solidFill>
                  <a:schemeClr val="accent2"/>
                </a:solidFill>
              </a:rPr>
              <a:t>ЭТАПЫ  ВЗАИМОДЕЙСТВИЯ ВИРУСА С  КЛЕТКОЙ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181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1. Адсорбция.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2. Проникновение в клетку: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а) </a:t>
            </a:r>
            <a:r>
              <a:rPr lang="ru-RU" sz="2000" b="1" dirty="0" err="1" smtClean="0">
                <a:solidFill>
                  <a:srgbClr val="CC0000"/>
                </a:solidFill>
              </a:rPr>
              <a:t>депротеинизация</a:t>
            </a:r>
            <a:r>
              <a:rPr lang="ru-RU" sz="2000" b="1" dirty="0" smtClean="0">
                <a:solidFill>
                  <a:srgbClr val="CC0000"/>
                </a:solidFill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б) проникновение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нуклеиновой кислоты в ядро.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3. Синтез ранних белков: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а) гистоны;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б) белковые полимеразы.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4. Синтез компонентов вируса: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а) репликация вирусных нуклеиновых кислот;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	б) синтез </a:t>
            </a:r>
            <a:r>
              <a:rPr lang="ru-RU" sz="2400" b="1" dirty="0" err="1" smtClean="0">
                <a:solidFill>
                  <a:srgbClr val="CC0000"/>
                </a:solidFill>
              </a:rPr>
              <a:t>капсидов</a:t>
            </a:r>
            <a:r>
              <a:rPr lang="ru-RU" sz="2000" b="1" dirty="0" smtClean="0">
                <a:solidFill>
                  <a:srgbClr val="CC0000"/>
                </a:solidFill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5. Композиция вирионов.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6. Выход вирионов из клетки. </a:t>
            </a:r>
          </a:p>
        </p:txBody>
      </p:sp>
      <p:pic>
        <p:nvPicPr>
          <p:cNvPr id="4" name="Picture 4" descr="сканирование0006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4191000" y="914400"/>
            <a:ext cx="495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5181600"/>
            <a:ext cx="4419600" cy="13849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Стадии репродукции </a:t>
            </a:r>
            <a:r>
              <a:rPr lang="ru-RU" sz="2400" b="1" dirty="0" smtClean="0"/>
              <a:t>вирусов</a:t>
            </a: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0"/>
          <p:cNvSpPr>
            <a:spLocks noChangeArrowheads="1"/>
          </p:cNvSpPr>
          <p:nvPr/>
        </p:nvSpPr>
        <p:spPr bwMode="auto">
          <a:xfrm>
            <a:off x="1600200" y="2743200"/>
            <a:ext cx="838200" cy="1905000"/>
          </a:xfrm>
          <a:prstGeom prst="curvedLeftArrow">
            <a:avLst>
              <a:gd name="adj1" fmla="val 45455"/>
              <a:gd name="adj2" fmla="val 909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Методы культивирования вирусов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/>
              <a:t>In vivo</a:t>
            </a:r>
            <a:endParaRPr lang="ru-RU" sz="5400" b="1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86400" y="19050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/>
              <a:t>In vitro</a:t>
            </a:r>
            <a:endParaRPr lang="ru-RU" sz="5400" b="1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43000" y="4038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4735513"/>
            <a:ext cx="4038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sz="3600" b="1"/>
              <a:t>Восприимчивое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sz="3600" b="1"/>
              <a:t>животное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3798888"/>
            <a:ext cx="2971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3600" b="1"/>
              <a:t>Куриный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3600" b="1"/>
              <a:t>эмбрион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410200" y="3743325"/>
            <a:ext cx="2971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3600" b="1"/>
              <a:t>Культура клеток</a:t>
            </a:r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2971800" y="2590800"/>
            <a:ext cx="1524000" cy="1066800"/>
          </a:xfrm>
          <a:prstGeom prst="curvedLeftArrow">
            <a:avLst>
              <a:gd name="adj1" fmla="val 20000"/>
              <a:gd name="adj2" fmla="val 40000"/>
              <a:gd name="adj3" fmla="val 47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2"/>
          <p:cNvSpPr>
            <a:spLocks noChangeArrowheads="1"/>
          </p:cNvSpPr>
          <p:nvPr/>
        </p:nvSpPr>
        <p:spPr bwMode="auto">
          <a:xfrm>
            <a:off x="6248400" y="2743200"/>
            <a:ext cx="685800" cy="9144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Культуры клеток</a:t>
            </a:r>
          </a:p>
        </p:txBody>
      </p:sp>
      <p:sp>
        <p:nvSpPr>
          <p:cNvPr id="280582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828800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Перевиваемые</a:t>
            </a:r>
          </a:p>
          <a:p>
            <a:pPr eaLnBrk="1" hangingPunct="1">
              <a:defRPr/>
            </a:pPr>
            <a:endParaRPr lang="ru-RU" sz="32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smtClean="0"/>
          </a:p>
        </p:txBody>
      </p:sp>
      <p:sp>
        <p:nvSpPr>
          <p:cNvPr id="28058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43400" y="1828800"/>
            <a:ext cx="4800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Не перевиваемые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971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Опухолевые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-  Hela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/>
              <a:t> </a:t>
            </a:r>
            <a:r>
              <a:rPr lang="ru-RU" sz="3200" b="1"/>
              <a:t> </a:t>
            </a:r>
            <a:r>
              <a:rPr lang="en-US" sz="3200" b="1"/>
              <a:t>Hep</a:t>
            </a:r>
            <a:endParaRPr lang="ru-RU" sz="3200" b="1"/>
          </a:p>
        </p:txBody>
      </p:sp>
      <p:sp>
        <p:nvSpPr>
          <p:cNvPr id="31750" name="AutoShape 9"/>
          <p:cNvSpPr>
            <a:spLocks noChangeArrowheads="1"/>
          </p:cNvSpPr>
          <p:nvPr/>
        </p:nvSpPr>
        <p:spPr bwMode="auto">
          <a:xfrm>
            <a:off x="1371600" y="25146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10"/>
          <p:cNvSpPr>
            <a:spLocks noChangeArrowheads="1"/>
          </p:cNvSpPr>
          <p:nvPr/>
        </p:nvSpPr>
        <p:spPr bwMode="auto">
          <a:xfrm>
            <a:off x="6324600" y="24384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029200" y="3276600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- Эмбриональные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-  </a:t>
            </a:r>
            <a:r>
              <a:rPr lang="ru-RU" sz="3200" b="1"/>
              <a:t>Фибробласты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620713"/>
            <a:ext cx="5276850" cy="5113337"/>
          </a:xfrm>
        </p:spPr>
        <p:txBody>
          <a:bodyPr/>
          <a:lstStyle/>
          <a:p>
            <a:pPr algn="l"/>
            <a:r>
              <a:rPr lang="ru-RU" dirty="0">
                <a:latin typeface="Times New Roman" pitchFamily="18" charset="0"/>
              </a:rPr>
              <a:t>Генриетта </a:t>
            </a:r>
            <a:r>
              <a:rPr lang="ru-RU" dirty="0" err="1">
                <a:latin typeface="Times New Roman" pitchFamily="18" charset="0"/>
              </a:rPr>
              <a:t>Лакс</a:t>
            </a:r>
            <a:r>
              <a:rPr lang="ru-RU" dirty="0">
                <a:latin typeface="Times New Roman" pitchFamily="18" charset="0"/>
              </a:rPr>
              <a:t> была донором клеточной линии </a:t>
            </a:r>
            <a:r>
              <a:rPr lang="ru-RU" dirty="0" err="1">
                <a:latin typeface="Times New Roman" pitchFamily="18" charset="0"/>
              </a:rPr>
              <a:t>HeLa</a:t>
            </a:r>
            <a:r>
              <a:rPr lang="ru-RU" dirty="0">
                <a:latin typeface="Times New Roman" pitchFamily="18" charset="0"/>
              </a:rPr>
              <a:t>, первой линии человеческих клеток, культивируемой в лаборатории</a:t>
            </a:r>
          </a:p>
        </p:txBody>
      </p:sp>
      <p:pic>
        <p:nvPicPr>
          <p:cNvPr id="3076" name="Picture 4" descr="Генриетта Лакс (Henrietta Lack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2519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</a:rPr>
              <a:t>ВИРУС+КЛЕТКА</a:t>
            </a:r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4114800" y="1295400"/>
            <a:ext cx="914400" cy="1371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2989263"/>
          </a:xfrm>
          <a:prstGeom prst="rect">
            <a:avLst/>
          </a:prstGeom>
          <a:solidFill>
            <a:srgbClr val="FF99CC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ЦИТОПАТИЧЕСКОЕ ДЕЙСТВИЕ</a:t>
            </a:r>
          </a:p>
          <a:p>
            <a:pPr algn="ctr">
              <a:spcBef>
                <a:spcPct val="50000"/>
              </a:spcBef>
            </a:pPr>
            <a:r>
              <a:rPr lang="ru-RU" sz="6600" b="1"/>
              <a:t>(ЦПД)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0988"/>
            <a:ext cx="9296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ru-RU" sz="3600" b="1" smtClean="0"/>
              <a:t>ЦПД </a:t>
            </a:r>
            <a:br>
              <a:rPr lang="ru-RU" sz="3600" b="1" smtClean="0"/>
            </a:br>
            <a:r>
              <a:rPr lang="ru-RU" sz="3600" b="1" smtClean="0"/>
              <a:t>вируса на культуру клеток</a:t>
            </a:r>
            <a:br>
              <a:rPr lang="ru-RU" sz="3600" b="1" smtClean="0"/>
            </a:br>
            <a:endParaRPr lang="ru-RU" sz="3600" smtClean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57200" y="19050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/>
              <a:t>Бляшкообразование</a:t>
            </a:r>
            <a:endParaRPr lang="ru-RU" sz="320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334000" y="16002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2004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r>
              <a:rPr lang="ru-RU" sz="3200" b="1" dirty="0"/>
              <a:t>Микроскопия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ДЕСТРУКЦИЯ ТКАНИ; 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ИЗМЕНЕНИЕ МОРФОЛОГИИ ТКАНИ;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ОБРАЗОВАНИЕ ВКЛЮЧЕНИЙ НЕ СВОЙСТВЕННЫХ ДАННОЙ ТКАНИ</a:t>
            </a:r>
          </a:p>
          <a:p>
            <a:pPr algn="ctr"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22" name="Picture 4" descr="papil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2895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457200" y="5257800"/>
            <a:ext cx="336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Цветная проба</a:t>
            </a:r>
            <a:endParaRPr lang="ru-RU" sz="3200"/>
          </a:p>
        </p:txBody>
      </p:sp>
      <p:sp>
        <p:nvSpPr>
          <p:cNvPr id="34824" name="Rectangle 15"/>
          <p:cNvSpPr>
            <a:spLocks noChangeArrowheads="1"/>
          </p:cNvSpPr>
          <p:nvPr/>
        </p:nvSpPr>
        <p:spPr bwMode="auto">
          <a:xfrm>
            <a:off x="6019800" y="4724400"/>
            <a:ext cx="685800" cy="14478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7086600" y="4724400"/>
            <a:ext cx="6858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6858000" y="6324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КОНТРОЛЬ</a:t>
            </a:r>
          </a:p>
        </p:txBody>
      </p:sp>
      <p:sp>
        <p:nvSpPr>
          <p:cNvPr id="34827" name="Text Box 22"/>
          <p:cNvSpPr txBox="1">
            <a:spLocks noChangeArrowheads="1"/>
          </p:cNvSpPr>
          <p:nvPr/>
        </p:nvSpPr>
        <p:spPr bwMode="auto">
          <a:xfrm>
            <a:off x="5943600" y="63246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ОПЫТ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1"/>
          <p:cNvSpPr>
            <a:spLocks noChangeArrowheads="1"/>
          </p:cNvSpPr>
          <p:nvPr/>
        </p:nvSpPr>
        <p:spPr bwMode="auto">
          <a:xfrm>
            <a:off x="7924800" y="3657600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20"/>
          <p:cNvSpPr>
            <a:spLocks noChangeArrowheads="1"/>
          </p:cNvSpPr>
          <p:nvPr/>
        </p:nvSpPr>
        <p:spPr bwMode="auto">
          <a:xfrm>
            <a:off x="5410200" y="3352800"/>
            <a:ext cx="685800" cy="1447800"/>
          </a:xfrm>
          <a:prstGeom prst="down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457200" y="3200400"/>
            <a:ext cx="990600" cy="14747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   </a:t>
            </a:r>
            <a:r>
              <a:rPr lang="ru-RU" b="1">
                <a:solidFill>
                  <a:srgbClr val="CC0000"/>
                </a:solidFill>
              </a:rPr>
              <a:t>АГ?</a:t>
            </a:r>
            <a:r>
              <a:rPr lang="ru-RU" b="1"/>
              <a:t>   - РИФ    - ИФА      - РПГА  - ИЭМ</a:t>
            </a:r>
          </a:p>
        </p:txBody>
      </p:sp>
      <p:sp>
        <p:nvSpPr>
          <p:cNvPr id="35845" name="AutoShape 11"/>
          <p:cNvSpPr>
            <a:spLocks noChangeArrowheads="1"/>
          </p:cNvSpPr>
          <p:nvPr/>
        </p:nvSpPr>
        <p:spPr bwMode="auto">
          <a:xfrm>
            <a:off x="3276600" y="1676400"/>
            <a:ext cx="685800" cy="1066800"/>
          </a:xfrm>
          <a:prstGeom prst="curvedLeftArrow">
            <a:avLst>
              <a:gd name="adj1" fmla="val 31111"/>
              <a:gd name="adj2" fmla="val 6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16"/>
          <p:cNvSpPr>
            <a:spLocks noChangeArrowheads="1"/>
          </p:cNvSpPr>
          <p:nvPr/>
        </p:nvSpPr>
        <p:spPr bwMode="auto">
          <a:xfrm rot="19667485">
            <a:off x="3161759" y="2654225"/>
            <a:ext cx="532447" cy="2010220"/>
          </a:xfrm>
          <a:prstGeom prst="downArrow">
            <a:avLst>
              <a:gd name="adj1" fmla="val 50000"/>
              <a:gd name="adj2" fmla="val 109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12"/>
          <p:cNvSpPr>
            <a:spLocks noChangeArrowheads="1"/>
          </p:cNvSpPr>
          <p:nvPr/>
        </p:nvSpPr>
        <p:spPr bwMode="auto">
          <a:xfrm rot="-1500934">
            <a:off x="1893938" y="2634452"/>
            <a:ext cx="457200" cy="1130300"/>
          </a:xfrm>
          <a:prstGeom prst="downArrow">
            <a:avLst>
              <a:gd name="adj1" fmla="val 50000"/>
              <a:gd name="adj2" fmla="val 61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457200" y="4749800"/>
            <a:ext cx="4038600" cy="164352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/>
              <a:t>   ЭЛЕМЕНТАРНЫЕ </a:t>
            </a:r>
            <a:r>
              <a:rPr lang="ru-RU" b="1" dirty="0" smtClean="0"/>
              <a:t>ТЕЛЬЦА </a:t>
            </a:r>
            <a:r>
              <a:rPr lang="ru-RU" b="1" dirty="0">
                <a:solidFill>
                  <a:srgbClr val="CC0000"/>
                </a:solidFill>
              </a:rPr>
              <a:t>(СМ)</a:t>
            </a:r>
            <a:endParaRPr lang="ru-RU" b="1" dirty="0"/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  ВНУТРИКЛЕТОЧНЫЕ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b="1" dirty="0"/>
              <a:t>    ВКЛЮЧЕНИЯ </a:t>
            </a:r>
            <a:r>
              <a:rPr lang="ru-RU" b="1" dirty="0">
                <a:solidFill>
                  <a:srgbClr val="CC0000"/>
                </a:solidFill>
              </a:rPr>
              <a:t>(СМ)</a:t>
            </a:r>
            <a:endParaRPr lang="ru-RU" b="1" dirty="0"/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  МОРФОЛОГИЯ И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b="1" dirty="0"/>
              <a:t>    СТРУКТУРА ВИРИОНОВ </a:t>
            </a:r>
            <a:r>
              <a:rPr lang="ru-RU" b="1" dirty="0">
                <a:solidFill>
                  <a:srgbClr val="CC0000"/>
                </a:solidFill>
              </a:rPr>
              <a:t>(ЭМ)</a:t>
            </a:r>
            <a:endParaRPr lang="ru-RU" b="1" dirty="0"/>
          </a:p>
        </p:txBody>
      </p:sp>
      <p:sp>
        <p:nvSpPr>
          <p:cNvPr id="358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1</a:t>
            </a:r>
            <a:r>
              <a:rPr lang="en-US" sz="4000" b="1" smtClean="0"/>
              <a:t> </a:t>
            </a:r>
            <a:r>
              <a:rPr lang="ru-RU" sz="2800" b="1" smtClean="0"/>
              <a:t>ПРИНЦИП: </a:t>
            </a:r>
            <a:br>
              <a:rPr lang="ru-RU" sz="2800" b="1" smtClean="0"/>
            </a:br>
            <a:r>
              <a:rPr lang="ru-RU" sz="2800" b="1" smtClean="0"/>
              <a:t>ОБНАРУЖЕНИЕ ВОЗБУДИТЕЛЯ</a:t>
            </a:r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4800600" y="2895600"/>
            <a:ext cx="40386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ВИРУСОЛОГИЧЕСКИЙ</a:t>
            </a:r>
          </a:p>
        </p:txBody>
      </p:sp>
      <p:sp>
        <p:nvSpPr>
          <p:cNvPr id="35852" name="AutoShape 10"/>
          <p:cNvSpPr>
            <a:spLocks noChangeArrowheads="1"/>
          </p:cNvSpPr>
          <p:nvPr/>
        </p:nvSpPr>
        <p:spPr bwMode="auto">
          <a:xfrm>
            <a:off x="6934200" y="1905000"/>
            <a:ext cx="1143000" cy="1143000"/>
          </a:xfrm>
          <a:prstGeom prst="curvedLeftArrow">
            <a:avLst>
              <a:gd name="adj1" fmla="val 28000"/>
              <a:gd name="adj2" fmla="val 56000"/>
              <a:gd name="adj3" fmla="val 36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4800600" y="3429000"/>
            <a:ext cx="1905000" cy="9525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-  1 ЭТАП -ВЫДЕЛЕНИЕ ЧИСТОЙ КУЛЬТУРЫ</a:t>
            </a: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6858000" y="3429000"/>
            <a:ext cx="1981200" cy="9525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-  2 ЭТАП - ИДЕНТИФИКАЦИЯ ЧИСТОЙ             КУЛЬТУРЫ</a:t>
            </a:r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4648200" y="4800600"/>
            <a:ext cx="2819400" cy="1035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ru-RU" b="1"/>
              <a:t> КУЛЬТУРА  КЛЕТОК   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ru-RU" b="1"/>
              <a:t> КУРИНЫЙ ЭМБРИОН    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ru-RU" b="1"/>
              <a:t> ЖИВОТНОЕ</a:t>
            </a:r>
          </a:p>
        </p:txBody>
      </p:sp>
      <p:sp>
        <p:nvSpPr>
          <p:cNvPr id="35856" name="Text Box 23"/>
          <p:cNvSpPr txBox="1">
            <a:spLocks noChangeArrowheads="1"/>
          </p:cNvSpPr>
          <p:nvPr/>
        </p:nvSpPr>
        <p:spPr bwMode="auto">
          <a:xfrm>
            <a:off x="6553200" y="5867400"/>
            <a:ext cx="2438400" cy="677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ru-RU" b="1"/>
              <a:t> РЕАКЦИЯ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/>
              <a:t>  НЕЙТРАЛИЗАЦИИ</a:t>
            </a:r>
          </a:p>
        </p:txBody>
      </p:sp>
      <p:sp>
        <p:nvSpPr>
          <p:cNvPr id="35857" name="Text Box 25"/>
          <p:cNvSpPr txBox="1">
            <a:spLocks noChangeArrowheads="1"/>
          </p:cNvSpPr>
          <p:nvPr/>
        </p:nvSpPr>
        <p:spPr bwMode="auto">
          <a:xfrm>
            <a:off x="2057400" y="3657600"/>
            <a:ext cx="990600" cy="9255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   </a:t>
            </a:r>
            <a:r>
              <a:rPr lang="ru-RU" b="1">
                <a:solidFill>
                  <a:srgbClr val="CC0000"/>
                </a:solidFill>
              </a:rPr>
              <a:t>ГЕН?</a:t>
            </a:r>
            <a:r>
              <a:rPr lang="ru-RU" b="1"/>
              <a:t>   - ПЦР  - ММГ</a:t>
            </a:r>
          </a:p>
        </p:txBody>
      </p:sp>
      <p:sp>
        <p:nvSpPr>
          <p:cNvPr id="35858" name="AutoShape 26"/>
          <p:cNvSpPr>
            <a:spLocks noChangeArrowheads="1"/>
          </p:cNvSpPr>
          <p:nvPr/>
        </p:nvSpPr>
        <p:spPr bwMode="auto">
          <a:xfrm rot="1609633">
            <a:off x="632125" y="2417783"/>
            <a:ext cx="457200" cy="884237"/>
          </a:xfrm>
          <a:prstGeom prst="downArrow">
            <a:avLst>
              <a:gd name="adj1" fmla="val 50000"/>
              <a:gd name="adj2" fmla="val 48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9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23622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ЭКСПРЕСС</a:t>
            </a:r>
          </a:p>
        </p:txBody>
      </p:sp>
      <p:sp>
        <p:nvSpPr>
          <p:cNvPr id="3586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81534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М   Е   Т   О   Д  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1534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5400" b="1" u="sng"/>
              <a:t>Реакция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5400" b="1" u="sng"/>
              <a:t>нейтрализации</a:t>
            </a:r>
            <a:r>
              <a:rPr lang="ru-RU" sz="5400" b="1"/>
              <a:t>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5400" b="1"/>
              <a:t>(РН) – </a:t>
            </a:r>
          </a:p>
          <a:p>
            <a:pPr algn="ctr">
              <a:spcBef>
                <a:spcPct val="50000"/>
              </a:spcBef>
            </a:pPr>
            <a:r>
              <a:rPr lang="ru-RU" sz="4000" b="1"/>
              <a:t>НЕЙТРАЛИЗАЦИЯ БИОЛОГИЧЕСКОЙ АКТИВНОСТИ ВИРУСА ТИПОСПЕЦИФИЧЕСКОЙ СЫВОРОТКОЙ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</a:rPr>
              <a:t>ВИРУС+АТ+КЛЕТКА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4038600" y="12954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00200" y="2133600"/>
            <a:ext cx="6172200" cy="2149475"/>
          </a:xfrm>
          <a:prstGeom prst="rect">
            <a:avLst/>
          </a:prstGeom>
          <a:solidFill>
            <a:srgbClr val="D60093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ЗАДЕРЖКА ЦИТОПАТИЧЕСКОГО ДЕЙСТВИЯ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4114800" y="4419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1447800" y="5334000"/>
            <a:ext cx="6172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/>
              <a:t>РЗЦПД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 descr="сканирование0030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953000" y="914400"/>
            <a:ext cx="3292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dirty="0" smtClean="0"/>
              <a:t>РЗЦПД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09600" y="1447800"/>
            <a:ext cx="4267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 dirty="0"/>
              <a:t>РН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на </a:t>
            </a:r>
            <a:r>
              <a:rPr lang="ru-RU" sz="3200" b="1" dirty="0"/>
              <a:t>эмбрионе</a:t>
            </a:r>
          </a:p>
          <a:p>
            <a:pPr algn="ctr">
              <a:lnSpc>
                <a:spcPct val="88000"/>
              </a:lnSpc>
            </a:pPr>
            <a:r>
              <a:rPr lang="ru-RU" sz="3200" b="1" dirty="0"/>
              <a:t>(эмбрион живой)</a:t>
            </a:r>
            <a:endParaRPr lang="ru-RU" sz="320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85800" y="441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 dirty="0"/>
              <a:t>ОПЫТ</a:t>
            </a:r>
            <a:endParaRPr lang="ru-RU" sz="2400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800600" y="4343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 dirty="0" smtClean="0"/>
              <a:t>КОНТРОЛЬ </a:t>
            </a:r>
            <a:endParaRPr lang="ru-RU" sz="2400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828800" y="3276600"/>
            <a:ext cx="4876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 dirty="0"/>
              <a:t>РН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на </a:t>
            </a:r>
            <a:r>
              <a:rPr lang="ru-RU" sz="3200" b="1" dirty="0"/>
              <a:t>белых мышах</a:t>
            </a:r>
            <a:endParaRPr lang="ru-RU" sz="3200" dirty="0"/>
          </a:p>
        </p:txBody>
      </p:sp>
      <p:pic>
        <p:nvPicPr>
          <p:cNvPr id="9" name="Picture 9" descr="сканирование003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990600" y="4800600"/>
            <a:ext cx="2438400" cy="18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24400"/>
            <a:ext cx="2667000" cy="1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ru-RU" sz="3600" b="1" smtClean="0"/>
              <a:t>РЗЦПД </a:t>
            </a:r>
            <a:br>
              <a:rPr lang="ru-RU" sz="3600" b="1" smtClean="0"/>
            </a:br>
            <a:r>
              <a:rPr lang="ru-RU" sz="3600" b="1" smtClean="0"/>
              <a:t>вируса на культуру клеток</a:t>
            </a:r>
            <a:br>
              <a:rPr lang="ru-RU" sz="3600" b="1" smtClean="0"/>
            </a:br>
            <a:endParaRPr lang="ru-RU" sz="3600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57200" y="19050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200" b="1"/>
              <a:t> Нет бляшек</a:t>
            </a:r>
            <a:endParaRPr lang="ru-RU" sz="32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32004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endParaRPr lang="ru-RU" b="1" dirty="0"/>
          </a:p>
          <a:p>
            <a:pPr>
              <a:lnSpc>
                <a:spcPct val="90000"/>
              </a:lnSpc>
              <a:defRPr/>
            </a:pPr>
            <a:r>
              <a:rPr lang="ru-RU" sz="3200" b="1" dirty="0"/>
              <a:t> Микроскопия</a:t>
            </a:r>
          </a:p>
          <a:p>
            <a:pPr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381000" y="5257800"/>
            <a:ext cx="3440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Цветная проба</a:t>
            </a:r>
            <a:endParaRPr lang="ru-RU" sz="3200"/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6858000" y="4724400"/>
            <a:ext cx="685800" cy="14478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5486400" y="4724400"/>
            <a:ext cx="6858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Text Box 23"/>
          <p:cNvSpPr txBox="1">
            <a:spLocks noChangeArrowheads="1"/>
          </p:cNvSpPr>
          <p:nvPr/>
        </p:nvSpPr>
        <p:spPr bwMode="auto">
          <a:xfrm>
            <a:off x="6629400" y="6248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КОНТРОЛЬ</a:t>
            </a:r>
          </a:p>
        </p:txBody>
      </p:sp>
      <p:sp>
        <p:nvSpPr>
          <p:cNvPr id="37897" name="Text Box 22"/>
          <p:cNvSpPr txBox="1">
            <a:spLocks noChangeArrowheads="1"/>
          </p:cNvSpPr>
          <p:nvPr/>
        </p:nvSpPr>
        <p:spPr bwMode="auto">
          <a:xfrm>
            <a:off x="5410200" y="6248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ОПЫТ</a:t>
            </a:r>
          </a:p>
        </p:txBody>
      </p:sp>
      <p:pic>
        <p:nvPicPr>
          <p:cNvPr id="37898" name="Picture 4" descr="сканирование0029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5181600" y="1676400"/>
            <a:ext cx="2798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" descr="http://im6-tub-ru.yandex.net/i?id=180003228-3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0"/>
            <a:ext cx="2819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сканирование0006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4267200" y="45720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5" descr="сканирование0010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267200" y="2667000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РЗЦПД</a:t>
            </a:r>
            <a:br>
              <a:rPr lang="ru-RU" b="1" smtClean="0"/>
            </a:br>
            <a:r>
              <a:rPr lang="ru-RU" sz="3200" b="1" smtClean="0"/>
              <a:t>на эритроцитах </a:t>
            </a:r>
            <a:br>
              <a:rPr lang="ru-RU" sz="3200" b="1" smtClean="0"/>
            </a:br>
            <a:r>
              <a:rPr lang="ru-RU" sz="3200" b="1" smtClean="0"/>
              <a:t>(реакция торможения (задержки) гемагглютинации</a:t>
            </a:r>
            <a:endParaRPr lang="ru-RU" b="1" smtClean="0"/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838200" y="27432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/>
              <a:t>РЗГА</a:t>
            </a:r>
          </a:p>
          <a:p>
            <a:pPr algn="ctr"/>
            <a:r>
              <a:rPr lang="ru-RU" sz="4000" b="1"/>
              <a:t>Опыт</a:t>
            </a:r>
          </a:p>
          <a:p>
            <a:pPr algn="ctr"/>
            <a:endParaRPr lang="ru-RU" sz="4000" b="1"/>
          </a:p>
          <a:p>
            <a:pPr algn="ctr"/>
            <a:r>
              <a:rPr lang="ru-RU" sz="4000" b="1"/>
              <a:t>РГА</a:t>
            </a:r>
          </a:p>
          <a:p>
            <a:pPr algn="ctr"/>
            <a:r>
              <a:rPr lang="ru-RU" sz="4000" b="1"/>
              <a:t>контроль</a:t>
            </a:r>
            <a:endParaRPr lang="ru-RU" sz="4000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6629400" y="45720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6629400" y="2667000"/>
            <a:ext cx="25146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2</a:t>
            </a:r>
            <a:r>
              <a:rPr lang="en-US" sz="3600" b="1" dirty="0" smtClean="0"/>
              <a:t> </a:t>
            </a:r>
            <a:r>
              <a:rPr lang="ru-RU" sz="2800" b="1" dirty="0" smtClean="0"/>
              <a:t>ПРИНЦИП: </a:t>
            </a:r>
            <a:br>
              <a:rPr lang="ru-RU" sz="2800" b="1" dirty="0" smtClean="0"/>
            </a:br>
            <a:r>
              <a:rPr lang="ru-RU" sz="2800" b="1" dirty="0" smtClean="0"/>
              <a:t>ОБНАРУЖЕНИЕ СПЕЦИФИЧЕСКИХ </a:t>
            </a:r>
            <a:br>
              <a:rPr lang="ru-RU" sz="2800" b="1" dirty="0" smtClean="0"/>
            </a:br>
            <a:r>
              <a:rPr lang="ru-RU" sz="2800" b="1" dirty="0" smtClean="0"/>
              <a:t>ИЗМЕНЕНИЙ В ОРГАНИЗМЕ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81534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СЕРОЛОГИЧЕСКИЙ  МЕТОД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524000" y="4191000"/>
            <a:ext cx="5791200" cy="94179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2400" b="1" dirty="0"/>
              <a:t>  РЕАКЦИЯ НЕЙТРАЛИЗАЦИИ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ru-RU" sz="2400" b="1" dirty="0"/>
              <a:t>  </a:t>
            </a:r>
            <a:r>
              <a:rPr lang="ru-RU" sz="2400" b="1" dirty="0" smtClean="0"/>
              <a:t>ИФА,   РПГА,   РИА,   </a:t>
            </a:r>
            <a:r>
              <a:rPr lang="ru-RU" sz="2400" b="1" dirty="0"/>
              <a:t>РСК</a:t>
            </a: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581400" y="3124200"/>
            <a:ext cx="1600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CDDFE5"/>
            </a:gs>
            <a:gs pos="100000">
              <a:srgbClr val="A5E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66"/>
                </a:solidFill>
              </a:rPr>
              <a:t>КЛАССИФИКАЦИЯ </a:t>
            </a:r>
            <a:br>
              <a:rPr lang="ru-RU" sz="3600" b="1" smtClean="0">
                <a:solidFill>
                  <a:srgbClr val="003366"/>
                </a:solidFill>
              </a:rPr>
            </a:br>
            <a:r>
              <a:rPr lang="ru-RU" sz="3600" b="1" smtClean="0">
                <a:solidFill>
                  <a:srgbClr val="003366"/>
                </a:solidFill>
              </a:rPr>
              <a:t>ФОРМ ВИРУСНОЙ ИНФЕКЦИИ</a:t>
            </a:r>
          </a:p>
        </p:txBody>
      </p:sp>
      <p:graphicFrame>
        <p:nvGraphicFramePr>
          <p:cNvPr id="35908" name="Group 6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96612"/>
        </p:xfrm>
        <a:graphic>
          <a:graphicData uri="http://schemas.openxmlformats.org/drawingml/2006/table">
            <a:tbl>
              <a:tblPr/>
              <a:tblGrid>
                <a:gridCol w="2133600"/>
                <a:gridCol w="2971800"/>
                <a:gridCol w="3124200"/>
              </a:tblGrid>
              <a:tr h="800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Длительность пребывания вируса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Непродолжи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Продолжительное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Без симптомов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ИНАППАРАНТНАЯ (ОРВИ)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ЛАТЕНТНАЯ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(ГЕРПЕС)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ПЕРСИСТЕНТНАЯ (ГЕПАТИТ 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С симптомами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О С Т Р А 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(ГРИПП)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ХРОНИЧЕСКАЯ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(ГЕПАТИТ 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МЕДЛЕННАЯ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(ВИЧ-ИНФЕКЦИЯ)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24930" name="Picture 2" descr="http://www.pageshalal.fr/images/actualite/allergies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8825" y="114300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Респираторные вирусы </a:t>
            </a:r>
            <a:endParaRPr kumimoji="0" lang="ru-RU" sz="8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8"/>
            <a:ext cx="9144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 descr="Чтобы помнили! . Человечность и жертвенность российских и с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eviewcf.turbosquid.com/Preview/2014/05/26__05_48_32/2.jpg61ad743c-489d-4a35-b8ed-1fdab7ff3a8c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705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Респираторные вирусы </a:t>
            </a:r>
            <a:endParaRPr lang="ru-RU" sz="5400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152400" y="1905000"/>
            <a:ext cx="8693150" cy="41910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Вирус ветряной </a:t>
            </a:r>
          </a:p>
          <a:p>
            <a:pPr>
              <a:buNone/>
              <a:defRPr/>
            </a:pPr>
            <a:r>
              <a:rPr lang="ru-RU" b="1" dirty="0" smtClean="0"/>
              <a:t>   и натуральной оспы, </a:t>
            </a:r>
          </a:p>
          <a:p>
            <a:pPr>
              <a:defRPr/>
            </a:pPr>
            <a:r>
              <a:rPr lang="ru-RU" b="1" dirty="0" smtClean="0"/>
              <a:t>Вирус герпеса, </a:t>
            </a:r>
          </a:p>
          <a:p>
            <a:pPr>
              <a:defRPr/>
            </a:pPr>
            <a:r>
              <a:rPr lang="ru-RU" b="1" dirty="0" smtClean="0"/>
              <a:t>Аденовирусы, </a:t>
            </a:r>
          </a:p>
          <a:p>
            <a:pPr>
              <a:defRPr/>
            </a:pPr>
            <a:r>
              <a:rPr lang="ru-RU" b="1" dirty="0" smtClean="0"/>
              <a:t>Вирус гриппа </a:t>
            </a:r>
          </a:p>
          <a:p>
            <a:pPr>
              <a:buNone/>
              <a:defRPr/>
            </a:pPr>
            <a:r>
              <a:rPr lang="ru-RU" b="1" dirty="0" smtClean="0"/>
              <a:t>   и </a:t>
            </a:r>
            <a:r>
              <a:rPr lang="ru-RU" b="1" dirty="0" err="1" smtClean="0"/>
              <a:t>парагриппа</a:t>
            </a:r>
            <a:r>
              <a:rPr lang="ru-RU" b="1" dirty="0" smtClean="0"/>
              <a:t>,</a:t>
            </a:r>
          </a:p>
          <a:p>
            <a:pPr>
              <a:defRPr/>
            </a:pPr>
            <a:r>
              <a:rPr lang="ru-RU" b="1" dirty="0" smtClean="0"/>
              <a:t>Вирус краснухи, </a:t>
            </a:r>
          </a:p>
          <a:p>
            <a:pPr>
              <a:defRPr/>
            </a:pPr>
            <a:r>
              <a:rPr lang="ru-RU" b="1" dirty="0" smtClean="0"/>
              <a:t>Вирус эпидемического паротита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0" name="Picture 2" descr="Ежегодно гриппом заболевает около 10% насе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686800" cy="6324599"/>
          </a:xfrm>
          <a:prstGeom prst="rect">
            <a:avLst/>
          </a:prstGeom>
          <a:noFill/>
        </p:spPr>
      </p:pic>
      <p:pic>
        <p:nvPicPr>
          <p:cNvPr id="5" name="Picture 2" descr="Ожирение является основным фактором риска для смерти из-за свиного гриппа H1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600200"/>
            <a:ext cx="4876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5638800" cy="1143000"/>
          </a:xfrm>
        </p:spPr>
        <p:txBody>
          <a:bodyPr/>
          <a:lstStyle/>
          <a:p>
            <a:r>
              <a:rPr lang="ru-RU" sz="5400" b="1" dirty="0" smtClean="0"/>
              <a:t>ВИРУС </a:t>
            </a:r>
            <a:br>
              <a:rPr lang="ru-RU" sz="5400" b="1" dirty="0" smtClean="0"/>
            </a:br>
            <a:r>
              <a:rPr lang="ru-RU" sz="5400" b="1" dirty="0" smtClean="0"/>
              <a:t>ГРИППА 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7924800" cy="50292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Семейство – </a:t>
            </a:r>
            <a:r>
              <a:rPr lang="en-US" dirty="0" err="1" smtClean="0"/>
              <a:t>Ortomyxoviridae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РНК;</a:t>
            </a:r>
          </a:p>
          <a:p>
            <a:r>
              <a:rPr lang="ru-RU" dirty="0" smtClean="0"/>
              <a:t>Размер – 80х120 нм;</a:t>
            </a:r>
          </a:p>
          <a:p>
            <a:r>
              <a:rPr lang="ru-RU" dirty="0" smtClean="0"/>
              <a:t>Сферическая форма;</a:t>
            </a:r>
          </a:p>
          <a:p>
            <a:r>
              <a:rPr lang="ru-RU" dirty="0" smtClean="0"/>
              <a:t>Спиральный тип симметрии;</a:t>
            </a:r>
          </a:p>
          <a:p>
            <a:r>
              <a:rPr lang="ru-RU" dirty="0" smtClean="0"/>
              <a:t>Наружная липопротеидная оболочка с шипами </a:t>
            </a:r>
            <a:r>
              <a:rPr lang="ru-RU" dirty="0" err="1" smtClean="0"/>
              <a:t>гликопротеидной</a:t>
            </a:r>
            <a:r>
              <a:rPr lang="ru-RU" dirty="0" smtClean="0"/>
              <a:t> природы</a:t>
            </a:r>
          </a:p>
          <a:p>
            <a:endParaRPr lang="ru-RU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5362" name="Picture 2" descr="https://academia-rs.com/sites/default/files/grip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6" name="Picture 2" descr="http://www.labcy.com/news/Influe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Антигены гриппа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73152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1- Внутренние сердцевинные определяют типовую специфичность: А, В, С;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2 – Поверхностные: гемагглютинин (Н) и нейраминидаза (</a:t>
            </a:r>
            <a:r>
              <a:rPr lang="en-US" b="1" dirty="0" smtClean="0">
                <a:solidFill>
                  <a:schemeClr val="accent2"/>
                </a:solidFill>
              </a:rPr>
              <a:t>N)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определяют </a:t>
            </a:r>
            <a:r>
              <a:rPr lang="ru-RU" b="1" dirty="0" err="1" smtClean="0">
                <a:solidFill>
                  <a:schemeClr val="accent2"/>
                </a:solidFill>
              </a:rPr>
              <a:t>подтиповую</a:t>
            </a:r>
            <a:r>
              <a:rPr lang="ru-RU" b="1" dirty="0" smtClean="0">
                <a:solidFill>
                  <a:schemeClr val="accent2"/>
                </a:solidFill>
              </a:rPr>
              <a:t> и </a:t>
            </a:r>
            <a:r>
              <a:rPr lang="ru-RU" b="1" dirty="0" err="1" smtClean="0">
                <a:solidFill>
                  <a:schemeClr val="accent2"/>
                </a:solidFill>
              </a:rPr>
              <a:t>штаммовую</a:t>
            </a:r>
            <a:r>
              <a:rPr lang="ru-RU" b="1" dirty="0" smtClean="0">
                <a:solidFill>
                  <a:schemeClr val="accent2"/>
                </a:solidFill>
              </a:rPr>
              <a:t> специфичность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A1 (H1N1), A2 (H2N2), A3 (</a:t>
            </a:r>
            <a:r>
              <a:rPr lang="en-US" b="1" dirty="0" smtClean="0">
                <a:solidFill>
                  <a:schemeClr val="accent2"/>
                </a:solidFill>
              </a:rPr>
              <a:t>H3N</a:t>
            </a:r>
            <a:r>
              <a:rPr lang="ru-RU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2" descr="Сердечно - сосудистые средства &quot; Страниц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1600200"/>
            <a:ext cx="3238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Виды изменчивости гриппа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b="1" smtClean="0"/>
              <a:t>Антигенный дрейф </a:t>
            </a:r>
            <a:r>
              <a:rPr lang="ru-RU" smtClean="0"/>
              <a:t>– незначительные изменения </a:t>
            </a:r>
            <a:r>
              <a:rPr lang="en-US" smtClean="0"/>
              <a:t>H </a:t>
            </a:r>
            <a:r>
              <a:rPr lang="ru-RU" smtClean="0"/>
              <a:t>-</a:t>
            </a:r>
            <a:r>
              <a:rPr lang="en-US" smtClean="0"/>
              <a:t> </a:t>
            </a:r>
            <a:r>
              <a:rPr lang="ru-RU" smtClean="0"/>
              <a:t>и</a:t>
            </a:r>
            <a:r>
              <a:rPr lang="en-US" smtClean="0"/>
              <a:t> N –</a:t>
            </a:r>
            <a:r>
              <a:rPr lang="ru-RU" smtClean="0"/>
              <a:t>рецепторов (точечные мутации), приводящие к возникновению новых штаммов (эпидемические вспышки)</a:t>
            </a:r>
          </a:p>
          <a:p>
            <a:r>
              <a:rPr lang="ru-RU" b="1" smtClean="0"/>
              <a:t>Антигенный шифт </a:t>
            </a:r>
            <a:r>
              <a:rPr lang="ru-RU" smtClean="0"/>
              <a:t>(скачок) – значительные изменения</a:t>
            </a:r>
            <a:r>
              <a:rPr lang="en-US" smtClean="0"/>
              <a:t> H </a:t>
            </a:r>
            <a:r>
              <a:rPr lang="ru-RU" smtClean="0"/>
              <a:t>-</a:t>
            </a:r>
            <a:r>
              <a:rPr lang="en-US" smtClean="0"/>
              <a:t> </a:t>
            </a:r>
            <a:r>
              <a:rPr lang="ru-RU" smtClean="0"/>
              <a:t>и</a:t>
            </a:r>
            <a:r>
              <a:rPr lang="en-US" smtClean="0"/>
              <a:t> N –</a:t>
            </a:r>
            <a:r>
              <a:rPr lang="ru-RU" smtClean="0"/>
              <a:t>рецепторов (рекомбинации), приводят к новым подтипам  вируса (пандемии)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50000">
              <a:srgbClr val="CDDFE5"/>
            </a:gs>
            <a:gs pos="100000">
              <a:srgbClr val="A5E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ЖИВОТНЫЕ И ПТИЦЫ – 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РЕЗЕРВУАРЫ ВИРУСОВ ГРИППА</a:t>
            </a:r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623499"/>
        </p:xfrm>
        <a:graphic>
          <a:graphicData uri="http://schemas.openxmlformats.org/drawingml/2006/table">
            <a:tbl>
              <a:tblPr/>
              <a:tblGrid>
                <a:gridCol w="2122487"/>
                <a:gridCol w="3733800"/>
                <a:gridCol w="2373313"/>
              </a:tblGrid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Хозяева – животные и 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Типы вирусов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ДОМАШНИЕ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Свиньи, Лошади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Коровы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А0, А1, 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Утки, Куры, Индюки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А1, 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Собаки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ДИКИЕ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Утки, Цапли, Чайки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Крачки, Бакланы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Кулики, Дятлы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А0, А1, А2,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Морские котики, Киты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А1, А2,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2967038" y="351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18786" name="Picture 2" descr="В Камбодже зафиксирована тяжелейшая вспышка птичьего гриппа Туристические новости от Турпр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91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58" name="Picture 2" descr="Заболеть рискует каждый. В россии каждый год 30 млн заболевш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15000" y="3429000"/>
            <a:ext cx="1371600" cy="685800"/>
            <a:chOff x="5396" y="13490"/>
            <a:chExt cx="1988" cy="1136"/>
          </a:xfrm>
          <a:solidFill>
            <a:schemeClr val="bg1">
              <a:lumMod val="95000"/>
            </a:schemeClr>
          </a:solidFill>
        </p:grpSpPr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5680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6816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6248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5680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6816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6248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5396" y="13632"/>
              <a:ext cx="1988" cy="852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Г Р И П П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11413" y="908050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/>
              <a:t>Экспресс-методы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68313" y="1484313"/>
            <a:ext cx="2374900" cy="1368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Смыв со слизистой </a:t>
            </a:r>
          </a:p>
          <a:p>
            <a:pPr algn="ctr"/>
            <a:r>
              <a:rPr lang="ru-RU" sz="1400" b="1"/>
              <a:t>носоглотки,</a:t>
            </a:r>
          </a:p>
          <a:p>
            <a:pPr algn="ctr"/>
            <a:r>
              <a:rPr lang="ru-RU" sz="1400" b="1"/>
              <a:t>отделяемое полости </a:t>
            </a:r>
          </a:p>
          <a:p>
            <a:pPr algn="ctr"/>
            <a:r>
              <a:rPr lang="ru-RU" sz="1400" b="1"/>
              <a:t>носа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4067175" y="1557338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067175" y="1557338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4427538" y="1557338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4787900" y="1557338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5148263" y="1557338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4067175" y="2060575"/>
            <a:ext cx="360363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4427538" y="2060575"/>
            <a:ext cx="360362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4787900" y="2060575"/>
            <a:ext cx="431800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219700" y="2060575"/>
            <a:ext cx="288925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508625" y="1557338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356100" y="17002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РЗГА</a:t>
            </a: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2843213" y="1700213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916238" y="2349500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700338" y="2565400"/>
            <a:ext cx="12954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4067175" y="2492375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067175" y="2492375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4427538" y="2492375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4787900" y="2492375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5148263" y="2492375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5508625" y="2492375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V="1">
            <a:off x="4067175" y="2997200"/>
            <a:ext cx="360363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4427538" y="2997200"/>
            <a:ext cx="360362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4787900" y="2997200"/>
            <a:ext cx="431800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5219700" y="2997200"/>
            <a:ext cx="288925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4356100" y="26368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РНГА</a:t>
            </a:r>
          </a:p>
        </p:txBody>
      </p:sp>
      <p:sp>
        <p:nvSpPr>
          <p:cNvPr id="47135" name="AutoShape 31"/>
          <p:cNvSpPr>
            <a:spLocks noChangeArrowheads="1"/>
          </p:cNvSpPr>
          <p:nvPr/>
        </p:nvSpPr>
        <p:spPr bwMode="auto">
          <a:xfrm>
            <a:off x="5867400" y="1125538"/>
            <a:ext cx="3097213" cy="1871662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6804025" y="2060575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6804025" y="2060575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 flipV="1">
            <a:off x="6804025" y="2565400"/>
            <a:ext cx="360363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7164388" y="2565400"/>
            <a:ext cx="360362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V="1">
            <a:off x="7524750" y="2565400"/>
            <a:ext cx="431800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7956550" y="2565400"/>
            <a:ext cx="215900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 flipV="1">
            <a:off x="7164388" y="2060575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7524750" y="2060575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V="1">
            <a:off x="7885113" y="2060575"/>
            <a:ext cx="287337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8172450" y="2060575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7019925" y="22050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b="1"/>
              <a:t>РИФ</a:t>
            </a:r>
          </a:p>
        </p:txBody>
      </p:sp>
      <p:sp>
        <p:nvSpPr>
          <p:cNvPr id="47147" name="Text Box 57"/>
          <p:cNvSpPr txBox="1">
            <a:spLocks noChangeArrowheads="1"/>
          </p:cNvSpPr>
          <p:nvPr/>
        </p:nvSpPr>
        <p:spPr bwMode="auto">
          <a:xfrm>
            <a:off x="5867400" y="3505200"/>
            <a:ext cx="990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ПЦР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47148" name="Oval 60"/>
          <p:cNvSpPr>
            <a:spLocks noChangeArrowheads="1"/>
          </p:cNvSpPr>
          <p:nvPr/>
        </p:nvSpPr>
        <p:spPr bwMode="auto">
          <a:xfrm>
            <a:off x="304800" y="4495800"/>
            <a:ext cx="2374900" cy="1152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Слюна </a:t>
            </a:r>
          </a:p>
        </p:txBody>
      </p:sp>
      <p:sp>
        <p:nvSpPr>
          <p:cNvPr id="47149" name="AutoShape 62"/>
          <p:cNvSpPr>
            <a:spLocks noChangeArrowheads="1"/>
          </p:cNvSpPr>
          <p:nvPr/>
        </p:nvSpPr>
        <p:spPr bwMode="auto">
          <a:xfrm rot="5400000">
            <a:off x="7372350" y="4133850"/>
            <a:ext cx="647700" cy="1981200"/>
          </a:xfrm>
          <a:prstGeom prst="plus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50" name="Text Box 64"/>
          <p:cNvSpPr txBox="1">
            <a:spLocks noChangeArrowheads="1"/>
          </p:cNvSpPr>
          <p:nvPr/>
        </p:nvSpPr>
        <p:spPr bwMode="auto">
          <a:xfrm>
            <a:off x="6858000" y="4953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ИФА</a:t>
            </a:r>
            <a:r>
              <a:rPr lang="en-US"/>
              <a:t> (SIgA)  </a:t>
            </a:r>
            <a:endParaRPr lang="ru-RU" b="1"/>
          </a:p>
        </p:txBody>
      </p:sp>
      <p:sp>
        <p:nvSpPr>
          <p:cNvPr id="47151" name="Line 66"/>
          <p:cNvSpPr>
            <a:spLocks noChangeShapeType="1"/>
          </p:cNvSpPr>
          <p:nvPr/>
        </p:nvSpPr>
        <p:spPr bwMode="auto">
          <a:xfrm>
            <a:off x="1905000" y="2819400"/>
            <a:ext cx="3657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2" name="Line 67"/>
          <p:cNvSpPr>
            <a:spLocks noChangeShapeType="1"/>
          </p:cNvSpPr>
          <p:nvPr/>
        </p:nvSpPr>
        <p:spPr bwMode="auto">
          <a:xfrm flipV="1">
            <a:off x="2743200" y="5105400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elov.ru/upkeep/uploads/2016/01/5656e1bf6d7c6_shutterstock_87645001_1195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946" y="-136525"/>
            <a:ext cx="9322772" cy="699452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Значение вирусов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природе и жизни человека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 useBgFill="1"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2868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b="1" dirty="0" smtClean="0"/>
              <a:t>Использование вирусов в генной инженерии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dirty="0" smtClean="0"/>
              <a:t>Роль вирусов в эволюции органического мира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81800" y="1371600"/>
            <a:ext cx="1371600" cy="685800"/>
            <a:chOff x="5396" y="13490"/>
            <a:chExt cx="1988" cy="1136"/>
          </a:xfrm>
          <a:solidFill>
            <a:schemeClr val="bg1">
              <a:lumMod val="95000"/>
            </a:schemeClr>
          </a:solidFill>
        </p:grpSpPr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5680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11"/>
            <p:cNvSpPr>
              <a:spLocks noChangeArrowheads="1"/>
            </p:cNvSpPr>
            <p:nvPr/>
          </p:nvSpPr>
          <p:spPr bwMode="auto">
            <a:xfrm>
              <a:off x="6816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6248" y="13490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>
              <a:off x="5680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6816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6248" y="14342"/>
              <a:ext cx="284" cy="28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5396" y="13632"/>
              <a:ext cx="1988" cy="852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Г Р И П П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908050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/>
              <a:t>Вирусологическое исследование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468313" y="1484313"/>
            <a:ext cx="2374900" cy="13684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Смыв со слизистой </a:t>
            </a:r>
          </a:p>
          <a:p>
            <a:pPr algn="ctr"/>
            <a:r>
              <a:rPr lang="ru-RU" sz="1400" b="1"/>
              <a:t>носоглотки,</a:t>
            </a:r>
          </a:p>
          <a:p>
            <a:pPr algn="ctr"/>
            <a:r>
              <a:rPr lang="ru-RU" sz="1400" b="1"/>
              <a:t>отделяемое полости </a:t>
            </a:r>
          </a:p>
          <a:p>
            <a:pPr algn="ctr"/>
            <a:r>
              <a:rPr lang="ru-RU" sz="1400" b="1"/>
              <a:t>носа, кровь</a:t>
            </a:r>
          </a:p>
        </p:txBody>
      </p:sp>
      <p:sp>
        <p:nvSpPr>
          <p:cNvPr id="48134" name="Line 17"/>
          <p:cNvSpPr>
            <a:spLocks noChangeShapeType="1"/>
          </p:cNvSpPr>
          <p:nvPr/>
        </p:nvSpPr>
        <p:spPr bwMode="auto">
          <a:xfrm flipV="1">
            <a:off x="2895600" y="2209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Line 18"/>
          <p:cNvSpPr>
            <a:spLocks noChangeShapeType="1"/>
          </p:cNvSpPr>
          <p:nvPr/>
        </p:nvSpPr>
        <p:spPr bwMode="auto">
          <a:xfrm flipV="1">
            <a:off x="77724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Line 19"/>
          <p:cNvSpPr>
            <a:spLocks noChangeShapeType="1"/>
          </p:cNvSpPr>
          <p:nvPr/>
        </p:nvSpPr>
        <p:spPr bwMode="auto">
          <a:xfrm>
            <a:off x="6172200" y="2362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AutoShape 44"/>
          <p:cNvSpPr>
            <a:spLocks noChangeArrowheads="1"/>
          </p:cNvSpPr>
          <p:nvPr/>
        </p:nvSpPr>
        <p:spPr bwMode="auto">
          <a:xfrm>
            <a:off x="4038600" y="1905000"/>
            <a:ext cx="2057400" cy="838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Куриный </a:t>
            </a:r>
          </a:p>
          <a:p>
            <a:pPr algn="ctr"/>
            <a:r>
              <a:rPr lang="ru-RU" sz="1400" b="1"/>
              <a:t>эмбрион,</a:t>
            </a:r>
          </a:p>
          <a:p>
            <a:pPr algn="ctr"/>
            <a:r>
              <a:rPr lang="ru-RU" sz="1400" b="1"/>
              <a:t>Культура клеток</a:t>
            </a:r>
          </a:p>
          <a:p>
            <a:pPr algn="ctr"/>
            <a:endParaRPr lang="ru-RU" sz="1400" b="1"/>
          </a:p>
        </p:txBody>
      </p:sp>
      <p:sp>
        <p:nvSpPr>
          <p:cNvPr id="48138" name="AutoShape 45"/>
          <p:cNvSpPr>
            <a:spLocks noChangeArrowheads="1"/>
          </p:cNvSpPr>
          <p:nvPr/>
        </p:nvSpPr>
        <p:spPr bwMode="auto">
          <a:xfrm>
            <a:off x="6781800" y="2590800"/>
            <a:ext cx="19050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выделенный вирус</a:t>
            </a:r>
          </a:p>
        </p:txBody>
      </p:sp>
      <p:sp>
        <p:nvSpPr>
          <p:cNvPr id="52270" name="Line 47"/>
          <p:cNvSpPr>
            <a:spLocks noChangeShapeType="1"/>
          </p:cNvSpPr>
          <p:nvPr/>
        </p:nvSpPr>
        <p:spPr bwMode="auto">
          <a:xfrm>
            <a:off x="6804025" y="3500438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1" name="Line 48"/>
          <p:cNvSpPr>
            <a:spLocks noChangeShapeType="1"/>
          </p:cNvSpPr>
          <p:nvPr/>
        </p:nvSpPr>
        <p:spPr bwMode="auto">
          <a:xfrm>
            <a:off x="6804025" y="3500438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2" name="Line 49"/>
          <p:cNvSpPr>
            <a:spLocks noChangeShapeType="1"/>
          </p:cNvSpPr>
          <p:nvPr/>
        </p:nvSpPr>
        <p:spPr bwMode="auto">
          <a:xfrm flipV="1">
            <a:off x="7164388" y="3500438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3" name="Line 50"/>
          <p:cNvSpPr>
            <a:spLocks noChangeShapeType="1"/>
          </p:cNvSpPr>
          <p:nvPr/>
        </p:nvSpPr>
        <p:spPr bwMode="auto">
          <a:xfrm>
            <a:off x="7524750" y="3500438"/>
            <a:ext cx="360363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4" name="Line 51"/>
          <p:cNvSpPr>
            <a:spLocks noChangeShapeType="1"/>
          </p:cNvSpPr>
          <p:nvPr/>
        </p:nvSpPr>
        <p:spPr bwMode="auto">
          <a:xfrm flipV="1">
            <a:off x="7885113" y="3500438"/>
            <a:ext cx="360362" cy="142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5" name="Line 52"/>
          <p:cNvSpPr>
            <a:spLocks noChangeShapeType="1"/>
          </p:cNvSpPr>
          <p:nvPr/>
        </p:nvSpPr>
        <p:spPr bwMode="auto">
          <a:xfrm>
            <a:off x="8243888" y="3500438"/>
            <a:ext cx="0" cy="647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6" name="Line 53"/>
          <p:cNvSpPr>
            <a:spLocks noChangeShapeType="1"/>
          </p:cNvSpPr>
          <p:nvPr/>
        </p:nvSpPr>
        <p:spPr bwMode="auto">
          <a:xfrm flipV="1">
            <a:off x="6804025" y="4005263"/>
            <a:ext cx="360363" cy="1444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7" name="Line 54"/>
          <p:cNvSpPr>
            <a:spLocks noChangeShapeType="1"/>
          </p:cNvSpPr>
          <p:nvPr/>
        </p:nvSpPr>
        <p:spPr bwMode="auto">
          <a:xfrm>
            <a:off x="7164388" y="4005263"/>
            <a:ext cx="360362" cy="1444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8" name="Line 55"/>
          <p:cNvSpPr>
            <a:spLocks noChangeShapeType="1"/>
          </p:cNvSpPr>
          <p:nvPr/>
        </p:nvSpPr>
        <p:spPr bwMode="auto">
          <a:xfrm flipV="1">
            <a:off x="7524750" y="4005263"/>
            <a:ext cx="431800" cy="1444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79" name="Line 56"/>
          <p:cNvSpPr>
            <a:spLocks noChangeShapeType="1"/>
          </p:cNvSpPr>
          <p:nvPr/>
        </p:nvSpPr>
        <p:spPr bwMode="auto">
          <a:xfrm>
            <a:off x="7956550" y="4005263"/>
            <a:ext cx="288925" cy="1444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49" name="Text Box 57"/>
          <p:cNvSpPr txBox="1">
            <a:spLocks noChangeArrowheads="1"/>
          </p:cNvSpPr>
          <p:nvPr/>
        </p:nvSpPr>
        <p:spPr bwMode="auto">
          <a:xfrm>
            <a:off x="7162800" y="57912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РЗГА</a:t>
            </a:r>
          </a:p>
        </p:txBody>
      </p:sp>
      <p:sp>
        <p:nvSpPr>
          <p:cNvPr id="48150" name="Text Box 58"/>
          <p:cNvSpPr txBox="1">
            <a:spLocks noChangeArrowheads="1"/>
          </p:cNvSpPr>
          <p:nvPr/>
        </p:nvSpPr>
        <p:spPr bwMode="auto">
          <a:xfrm>
            <a:off x="2438400" y="4191000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/>
              <a:t>Серологическое исследование</a:t>
            </a:r>
          </a:p>
        </p:txBody>
      </p:sp>
      <p:sp>
        <p:nvSpPr>
          <p:cNvPr id="48151" name="Oval 60"/>
          <p:cNvSpPr>
            <a:spLocks noChangeArrowheads="1"/>
          </p:cNvSpPr>
          <p:nvPr/>
        </p:nvSpPr>
        <p:spPr bwMode="auto">
          <a:xfrm>
            <a:off x="457200" y="4724400"/>
            <a:ext cx="2374900" cy="1152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Парные сыворотки </a:t>
            </a:r>
          </a:p>
          <a:p>
            <a:pPr algn="ctr"/>
            <a:r>
              <a:rPr lang="ru-RU" sz="1400" b="1"/>
              <a:t>крови больного</a:t>
            </a:r>
          </a:p>
        </p:txBody>
      </p:sp>
      <p:sp>
        <p:nvSpPr>
          <p:cNvPr id="48152" name="AutoShape 62"/>
          <p:cNvSpPr>
            <a:spLocks noChangeArrowheads="1"/>
          </p:cNvSpPr>
          <p:nvPr/>
        </p:nvSpPr>
        <p:spPr bwMode="auto">
          <a:xfrm rot="5400000">
            <a:off x="7258050" y="4400550"/>
            <a:ext cx="647700" cy="1295400"/>
          </a:xfrm>
          <a:prstGeom prst="plus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53" name="AutoShape 63"/>
          <p:cNvSpPr>
            <a:spLocks noChangeArrowheads="1"/>
          </p:cNvSpPr>
          <p:nvPr/>
        </p:nvSpPr>
        <p:spPr bwMode="auto">
          <a:xfrm rot="5400000">
            <a:off x="7258050" y="5314950"/>
            <a:ext cx="647700" cy="1295400"/>
          </a:xfrm>
          <a:prstGeom prst="plus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54" name="Text Box 64"/>
          <p:cNvSpPr txBox="1">
            <a:spLocks noChangeArrowheads="1"/>
          </p:cNvSpPr>
          <p:nvPr/>
        </p:nvSpPr>
        <p:spPr bwMode="auto">
          <a:xfrm>
            <a:off x="7162800" y="48768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b="1"/>
              <a:t>РСК</a:t>
            </a:r>
          </a:p>
        </p:txBody>
      </p:sp>
      <p:sp>
        <p:nvSpPr>
          <p:cNvPr id="48155" name="Text Box 65"/>
          <p:cNvSpPr txBox="1">
            <a:spLocks noChangeArrowheads="1"/>
          </p:cNvSpPr>
          <p:nvPr/>
        </p:nvSpPr>
        <p:spPr bwMode="auto">
          <a:xfrm>
            <a:off x="6858000" y="36449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РЗГА, РСК</a:t>
            </a:r>
          </a:p>
        </p:txBody>
      </p:sp>
      <p:sp>
        <p:nvSpPr>
          <p:cNvPr id="48156" name="Line 66"/>
          <p:cNvSpPr>
            <a:spLocks noChangeShapeType="1"/>
          </p:cNvSpPr>
          <p:nvPr/>
        </p:nvSpPr>
        <p:spPr bwMode="auto">
          <a:xfrm>
            <a:off x="2819400" y="5638800"/>
            <a:ext cx="388937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7" name="Line 67"/>
          <p:cNvSpPr>
            <a:spLocks noChangeShapeType="1"/>
          </p:cNvSpPr>
          <p:nvPr/>
        </p:nvSpPr>
        <p:spPr bwMode="auto">
          <a:xfrm flipV="1">
            <a:off x="2895600" y="4953000"/>
            <a:ext cx="38893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8" name="Text Box 65"/>
          <p:cNvSpPr txBox="1">
            <a:spLocks noChangeArrowheads="1"/>
          </p:cNvSpPr>
          <p:nvPr/>
        </p:nvSpPr>
        <p:spPr bwMode="auto">
          <a:xfrm>
            <a:off x="7162800" y="1524000"/>
            <a:ext cx="101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ММГ</a:t>
            </a:r>
          </a:p>
        </p:txBody>
      </p:sp>
      <p:sp>
        <p:nvSpPr>
          <p:cNvPr id="48159" name="Line 19"/>
          <p:cNvSpPr>
            <a:spLocks noChangeShapeType="1"/>
          </p:cNvSpPr>
          <p:nvPr/>
        </p:nvSpPr>
        <p:spPr bwMode="auto">
          <a:xfrm>
            <a:off x="7772400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4" name="Picture 2" descr="Методы лечения и профилактики - Презентация 5145/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d33782f7f8f80d00f339b53d195ac38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-152399"/>
            <a:ext cx="3581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ХАРАКТЕРИСТИКА ИНАКТИВИРОВАННЫХ ВАКЦИН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ПРИ ГРИППЕ</a:t>
            </a:r>
          </a:p>
        </p:txBody>
      </p:sp>
      <p:graphicFrame>
        <p:nvGraphicFramePr>
          <p:cNvPr id="13517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600200"/>
          <a:ext cx="8713787" cy="5138928"/>
        </p:xfrm>
        <a:graphic>
          <a:graphicData uri="http://schemas.openxmlformats.org/drawingml/2006/table">
            <a:tbl>
              <a:tblPr/>
              <a:tblGrid>
                <a:gridCol w="506412"/>
                <a:gridCol w="1798638"/>
                <a:gridCol w="2663825"/>
                <a:gridCol w="2376487"/>
                <a:gridCol w="1368425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Вид вакцин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Состав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Названия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Иммуно-генность (% приви-тых)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Цельно-вирионные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Суспензия цельных вирионов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Инактивиро-ванная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гриппозная вакцина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Расщеплен-ные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сплит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Разрушенные инактивирован-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вирионы (без липидов и белков эмбрионов)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Ваксигрипп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A/H1N1+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A/H3N2+B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84-90%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Субъеди-ничные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Н-гемагглютинин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-нейраминидаза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Гриппол (полиоксидоний + Н +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57-65%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0"/>
            <a:ext cx="8558212" cy="6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0"/>
            <a:ext cx="8229600" cy="547688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ru-RU" b="1" smtClean="0"/>
              <a:t>Роль вирусов в эволюции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100" b="1" smtClean="0"/>
              <a:t>Изменение наследственных свойств путем встраивания чужеродных генов;</a:t>
            </a:r>
          </a:p>
          <a:p>
            <a:pPr>
              <a:lnSpc>
                <a:spcPct val="80000"/>
              </a:lnSpc>
            </a:pPr>
            <a:r>
              <a:rPr lang="ru-RU" sz="3100" b="1" smtClean="0"/>
              <a:t>Новые генетические свойства возникают при сочетании собственных и интегрированных генов;</a:t>
            </a:r>
          </a:p>
          <a:p>
            <a:pPr>
              <a:lnSpc>
                <a:spcPct val="80000"/>
              </a:lnSpc>
            </a:pPr>
            <a:r>
              <a:rPr lang="ru-RU" sz="3100" b="1" smtClean="0"/>
              <a:t>Интеграция вирусной ДНК с хромосомами клеток приводит к тому, что вирусные гены становятся клеточными генами, выполняющими важные функции</a:t>
            </a:r>
          </a:p>
          <a:p>
            <a:pPr>
              <a:lnSpc>
                <a:spcPct val="80000"/>
              </a:lnSpc>
            </a:pPr>
            <a:endParaRPr lang="ru-RU" sz="3100" b="1" smtClean="0"/>
          </a:p>
          <a:p>
            <a:pPr>
              <a:lnSpc>
                <a:spcPct val="80000"/>
              </a:lnSpc>
            </a:pPr>
            <a:endParaRPr lang="ru-RU" sz="3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431800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chemeClr val="tx1"/>
                </a:solidFill>
                <a:latin typeface="Bookman Old Style" pitchFamily="18" charset="0"/>
              </a:rPr>
              <a:t>НОВЫЕ ВИРУСНЫЕ ИНФЕКЦИИ</a:t>
            </a:r>
            <a:r>
              <a:rPr lang="ru-RU" sz="4000" b="1" u="sng" smtClean="0"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19593" name="Group 137"/>
          <p:cNvGraphicFramePr>
            <a:graphicFrameLocks noGrp="1"/>
          </p:cNvGraphicFramePr>
          <p:nvPr/>
        </p:nvGraphicFramePr>
        <p:xfrm>
          <a:off x="323850" y="620718"/>
          <a:ext cx="8640763" cy="6237281"/>
        </p:xfrm>
        <a:graphic>
          <a:graphicData uri="http://schemas.openxmlformats.org/drawingml/2006/table">
            <a:tbl>
              <a:tblPr/>
              <a:tblGrid>
                <a:gridCol w="719138"/>
                <a:gridCol w="2592387"/>
                <a:gridCol w="5329238"/>
              </a:tblGrid>
              <a:tr h="413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Болезни или вызываемый синдром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Ebola virus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Геморрагическая лихорадка Эбола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Human T-lymphotropic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virus I (HTLV-1)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Т-клеточная лимфома - лейкемия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HTLV-II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Лейкемия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Вич-инфекция (СПИД)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гепатита 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Энтеральный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гепатит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гепатита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Парентеральный гепатит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герпеса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Экзантема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гепатита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Гепатит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гепатита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Гепатит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Sabia virus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Бразильская геморрагическая лихорадка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герпеса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Саркома Капоши у больных СПИДом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Hendra virus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Летальная пневмония у лошадей и кошек, неврологи-ческое заболевание у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H5 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гриппа птиц, поражающий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Enterovirus 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Эпидемический энцефалит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H9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Вирус гриппа птиц, поражающий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SARS-virus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Атип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пневм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– тяжелый острый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респ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синдром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H="1">
            <a:off x="4419600" y="1066800"/>
            <a:ext cx="0" cy="3276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chemeClr val="tx1"/>
                </a:solidFill>
              </a:rPr>
              <a:t>НЕКЛЕТОЧНЫЕ  ФОРМЫ  ЖИЗНИ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2057400"/>
            <a:ext cx="2057400" cy="1752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400" b="1"/>
              <a:t>ПЛАЗМИДЫ</a:t>
            </a:r>
          </a:p>
          <a:p>
            <a:pPr algn="ctr"/>
            <a:endParaRPr lang="ru-RU" sz="2400" b="1"/>
          </a:p>
          <a:p>
            <a:pPr algn="ctr"/>
            <a:r>
              <a:rPr lang="ru-RU" sz="2000"/>
              <a:t>(ЭПИВИРУСЫ)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95600" y="2057400"/>
            <a:ext cx="2971800" cy="1828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000" b="1" u="sng"/>
              <a:t>ДЕФЕКТНЫЕ</a:t>
            </a:r>
          </a:p>
          <a:p>
            <a:pPr algn="ctr"/>
            <a:r>
              <a:rPr lang="ru-RU" sz="2000" b="1" u="sng"/>
              <a:t>ВИРУСЫ</a:t>
            </a:r>
          </a:p>
          <a:p>
            <a:pPr algn="ctr"/>
            <a:endParaRPr lang="ru-RU" sz="2000" b="1" u="sng"/>
          </a:p>
          <a:p>
            <a:pPr algn="ctr"/>
            <a:r>
              <a:rPr lang="ru-RU" sz="2000"/>
              <a:t>(НЕПОЛНЫЙ ГЕНОМ)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38200" y="4572000"/>
            <a:ext cx="2057400" cy="1371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400" b="1"/>
              <a:t>ВИРУСЫ</a:t>
            </a:r>
          </a:p>
          <a:p>
            <a:pPr algn="ctr"/>
            <a:endParaRPr lang="ru-RU" sz="2400" b="1"/>
          </a:p>
          <a:p>
            <a:pPr algn="ctr"/>
            <a:r>
              <a:rPr lang="ru-RU" sz="2000"/>
              <a:t>(НК+ капсид)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19800" y="4572000"/>
            <a:ext cx="2438400" cy="1371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400" b="1"/>
              <a:t>ВИРОИДЫ</a:t>
            </a:r>
          </a:p>
          <a:p>
            <a:pPr algn="ctr"/>
            <a:endParaRPr lang="ru-RU" sz="2400" b="1"/>
          </a:p>
          <a:p>
            <a:pPr algn="ctr"/>
            <a:r>
              <a:rPr lang="ru-RU" sz="2000"/>
              <a:t>(НК без капсида)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324600" y="2057400"/>
            <a:ext cx="2362200" cy="19050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400" b="1" u="sng"/>
              <a:t>ПРИОНЫ</a:t>
            </a:r>
          </a:p>
          <a:p>
            <a:pPr algn="ctr"/>
            <a:endParaRPr lang="ru-RU" sz="2400" b="1" u="sng"/>
          </a:p>
          <a:p>
            <a:pPr algn="ctr"/>
            <a:r>
              <a:rPr lang="ru-RU" sz="2000"/>
              <a:t>(БЕЛКОВЫЕ </a:t>
            </a:r>
          </a:p>
          <a:p>
            <a:pPr algn="ctr"/>
            <a:r>
              <a:rPr lang="ru-RU" sz="2000"/>
              <a:t>ИНФЕКЦИОННЫЕ</a:t>
            </a:r>
          </a:p>
          <a:p>
            <a:pPr algn="ctr"/>
            <a:r>
              <a:rPr lang="ru-RU" sz="2000"/>
              <a:t>ЧАСТИЦЫ)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524000" y="1066800"/>
            <a:ext cx="0" cy="9144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7543800" y="1066800"/>
            <a:ext cx="0" cy="9144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438400" y="1066800"/>
            <a:ext cx="228600" cy="3352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096000" y="1066800"/>
            <a:ext cx="152400" cy="34290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200400" y="4495800"/>
            <a:ext cx="2286000" cy="1828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sz="2000" b="1" u="sng"/>
              <a:t>ВИРУСЫ – </a:t>
            </a:r>
          </a:p>
          <a:p>
            <a:pPr algn="ctr"/>
            <a:r>
              <a:rPr lang="ru-RU" sz="2000" b="1" u="sng"/>
              <a:t>САТТЕЛИТЫ</a:t>
            </a:r>
          </a:p>
          <a:p>
            <a:pPr algn="ctr"/>
            <a:endParaRPr lang="ru-RU" sz="2000" b="1" u="sng"/>
          </a:p>
          <a:p>
            <a:pPr algn="ctr"/>
            <a:r>
              <a:rPr lang="ru-RU" sz="2000"/>
              <a:t>(НЕПОЛНЫЙ </a:t>
            </a:r>
          </a:p>
          <a:p>
            <a:pPr algn="ctr"/>
            <a:r>
              <a:rPr lang="ru-RU" sz="2000"/>
              <a:t>ГЕНОМ)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3366"/>
                </a:solidFill>
              </a:rPr>
              <a:t>ВИРУС – ФОРМА  ЖИЗНИ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981200" y="15240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u="sng">
                <a:solidFill>
                  <a:srgbClr val="CC0000"/>
                </a:solidFill>
              </a:rPr>
              <a:t>СВОЙСТВА  ЖИВОГО</a:t>
            </a: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52400" y="2667000"/>
            <a:ext cx="2514600" cy="914400"/>
          </a:xfrm>
          <a:prstGeom prst="roundRect">
            <a:avLst>
              <a:gd name="adj" fmla="val 4958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РАЗМНОЖЕНИЕ</a:t>
            </a: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2590800" y="3276600"/>
            <a:ext cx="3733800" cy="914400"/>
          </a:xfrm>
          <a:prstGeom prst="roundRect">
            <a:avLst>
              <a:gd name="adj" fmla="val 4958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 НАСЛЕДСТВЕННОСТЬ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6172200" y="2667000"/>
            <a:ext cx="2743200" cy="914400"/>
          </a:xfrm>
          <a:prstGeom prst="roundRect">
            <a:avLst>
              <a:gd name="adj" fmla="val 4958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ИЗМЕНЧИВОСТЬ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57200" y="4419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/>
              <a:t>ТИТРОВАНИЕ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6553200" y="44958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/>
              <a:t>Г Е Н О М</a:t>
            </a:r>
          </a:p>
          <a:p>
            <a:pPr algn="ctr"/>
            <a:r>
              <a:rPr lang="ru-RU" b="1" u="sng"/>
              <a:t>М У Т А Ц И И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895600" y="44958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/>
              <a:t>СПЕКТР ПАТОГЕННОСТИ</a:t>
            </a:r>
          </a:p>
          <a:p>
            <a:pPr algn="ctr"/>
            <a:r>
              <a:rPr lang="ru-RU" b="1" u="sng"/>
              <a:t>ВИДА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3124200" y="5715000"/>
            <a:ext cx="2514600" cy="609600"/>
          </a:xfrm>
          <a:prstGeom prst="roundRect">
            <a:avLst>
              <a:gd name="adj" fmla="val 2421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Эволюция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6477000" y="56388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/>
              <a:t>АДАПТАЦИЯ</a:t>
            </a: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 flipH="1">
            <a:off x="1600200" y="2362200"/>
            <a:ext cx="2743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4724400" y="2362200"/>
            <a:ext cx="2667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Freeform 16"/>
          <p:cNvSpPr>
            <a:spLocks/>
          </p:cNvSpPr>
          <p:nvPr/>
        </p:nvSpPr>
        <p:spPr bwMode="auto">
          <a:xfrm flipH="1">
            <a:off x="4486275" y="2286000"/>
            <a:ext cx="85725" cy="990600"/>
          </a:xfrm>
          <a:custGeom>
            <a:avLst/>
            <a:gdLst>
              <a:gd name="T0" fmla="*/ 0 w 1"/>
              <a:gd name="T1" fmla="*/ 0 h 302"/>
              <a:gd name="T2" fmla="*/ 0 w 1"/>
              <a:gd name="T3" fmla="*/ 2147483647 h 302"/>
              <a:gd name="T4" fmla="*/ 0 60000 65536"/>
              <a:gd name="T5" fmla="*/ 0 60000 65536"/>
              <a:gd name="T6" fmla="*/ 0 w 1"/>
              <a:gd name="T7" fmla="*/ 0 h 302"/>
              <a:gd name="T8" fmla="*/ 1 w 1"/>
              <a:gd name="T9" fmla="*/ 302 h 3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02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>
            <a:off x="1371600" y="3581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>
            <a:off x="44958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21"/>
          <p:cNvSpPr>
            <a:spLocks noChangeShapeType="1"/>
          </p:cNvSpPr>
          <p:nvPr/>
        </p:nvSpPr>
        <p:spPr bwMode="auto">
          <a:xfrm>
            <a:off x="7543800" y="3581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Freeform 22"/>
          <p:cNvSpPr>
            <a:spLocks/>
          </p:cNvSpPr>
          <p:nvPr/>
        </p:nvSpPr>
        <p:spPr bwMode="auto">
          <a:xfrm>
            <a:off x="4495800" y="5124450"/>
            <a:ext cx="1588" cy="514350"/>
          </a:xfrm>
          <a:custGeom>
            <a:avLst/>
            <a:gdLst>
              <a:gd name="T0" fmla="*/ 0 w 1"/>
              <a:gd name="T1" fmla="*/ 0 h 324"/>
              <a:gd name="T2" fmla="*/ 2147483647 w 1"/>
              <a:gd name="T3" fmla="*/ 2147483647 h 324"/>
              <a:gd name="T4" fmla="*/ 0 60000 65536"/>
              <a:gd name="T5" fmla="*/ 0 60000 65536"/>
              <a:gd name="T6" fmla="*/ 0 w 1"/>
              <a:gd name="T7" fmla="*/ 0 h 324"/>
              <a:gd name="T8" fmla="*/ 1 w 1"/>
              <a:gd name="T9" fmla="*/ 324 h 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4">
                <a:moveTo>
                  <a:pt x="0" y="0"/>
                </a:moveTo>
                <a:lnTo>
                  <a:pt x="1" y="32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7543800" y="5105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24"/>
          <p:cNvSpPr>
            <a:spLocks noChangeShapeType="1"/>
          </p:cNvSpPr>
          <p:nvPr/>
        </p:nvSpPr>
        <p:spPr bwMode="auto">
          <a:xfrm flipH="1">
            <a:off x="5715000" y="6019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3155</TotalTime>
  <Words>1279</Words>
  <Application>Microsoft Office PowerPoint</Application>
  <PresentationFormat>Экран (4:3)</PresentationFormat>
  <Paragraphs>421</Paragraphs>
  <Slides>53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Оформление по умолчанию</vt:lpstr>
      <vt:lpstr>Сумерки</vt:lpstr>
      <vt:lpstr>Граница</vt:lpstr>
      <vt:lpstr>Трава</vt:lpstr>
      <vt:lpstr>1_Оформление по умолчанию</vt:lpstr>
      <vt:lpstr>Общая вирусология Принципы и методы диагностики вирусных инфекций  Респираторные вирусы </vt:lpstr>
      <vt:lpstr>Значение вирусов  в природе и жизни человека</vt:lpstr>
      <vt:lpstr>Слайд 3</vt:lpstr>
      <vt:lpstr>Слайд 4</vt:lpstr>
      <vt:lpstr>Значение вирусов  в природе и жизни человека</vt:lpstr>
      <vt:lpstr>Роль вирусов в эволюции</vt:lpstr>
      <vt:lpstr>НОВЫЕ ВИРУСНЫЕ ИНФЕКЦИИ </vt:lpstr>
      <vt:lpstr>НЕКЛЕТОЧНЫЕ  ФОРМЫ  ЖИЗНИ</vt:lpstr>
      <vt:lpstr>ВИРУС – ФОРМА  ЖИЗНИ</vt:lpstr>
      <vt:lpstr>Слайд 10</vt:lpstr>
      <vt:lpstr>Периоды развития вирусологии</vt:lpstr>
      <vt:lpstr>Слайд 12</vt:lpstr>
      <vt:lpstr>ОСНОВНЫЕ  ПРИЗНАКИ  ВИРУСОВ</vt:lpstr>
      <vt:lpstr>Слайд 14</vt:lpstr>
      <vt:lpstr>Классификация вирусов</vt:lpstr>
      <vt:lpstr>Классификация вирусов</vt:lpstr>
      <vt:lpstr>КЛАССИФИКАЦИЯ   ВИРУСОВ</vt:lpstr>
      <vt:lpstr>МЕТОДЫ ОПРЕДЕЛЕНИЯ  РАЗМЕРОВ ВИРУСОВ</vt:lpstr>
      <vt:lpstr>КЛАССИФИКАЦИЯ</vt:lpstr>
      <vt:lpstr>Слайд 20</vt:lpstr>
      <vt:lpstr>Классификация вирусов  по типу симметрии</vt:lpstr>
      <vt:lpstr>Слайд 22</vt:lpstr>
      <vt:lpstr>Слайд 23</vt:lpstr>
      <vt:lpstr>ВИРУСНЫЕ ИНФЕКЦИИ</vt:lpstr>
      <vt:lpstr>ЭТАПЫ  ВЗАИМОДЕЙСТВИЯ ВИРУСА С  КЛЕТКОЙ</vt:lpstr>
      <vt:lpstr>Методы культивирования вирусов</vt:lpstr>
      <vt:lpstr>Культуры клеток</vt:lpstr>
      <vt:lpstr>Генриетта Лакс была донором клеточной линии HeLa, первой линии человеческих клеток, культивируемой в лаборатории</vt:lpstr>
      <vt:lpstr>ВИРУС+КЛЕТКА</vt:lpstr>
      <vt:lpstr>ЦПД  вируса на культуру клеток </vt:lpstr>
      <vt:lpstr>1 ПРИНЦИП:  ОБНАРУЖЕНИЕ ВОЗБУДИТЕЛЯ</vt:lpstr>
      <vt:lpstr>Слайд 32</vt:lpstr>
      <vt:lpstr>ВИРУС+АТ+КЛЕТКА</vt:lpstr>
      <vt:lpstr>РЗЦПД</vt:lpstr>
      <vt:lpstr>РЗЦПД  вируса на культуру клеток </vt:lpstr>
      <vt:lpstr> РЗЦПД на эритроцитах  (реакция торможения (задержки) гемагглютинации</vt:lpstr>
      <vt:lpstr>2 ПРИНЦИП:  ОБНАРУЖЕНИЕ СПЕЦИФИЧЕСКИХ  ИЗМЕНЕНИЙ В ОРГАНИЗМЕ</vt:lpstr>
      <vt:lpstr>КЛАССИФИКАЦИЯ  ФОРМ ВИРУСНОЙ ИНФЕКЦИИ</vt:lpstr>
      <vt:lpstr>Слайд 39</vt:lpstr>
      <vt:lpstr>Респираторные вирусы </vt:lpstr>
      <vt:lpstr>Слайд 41</vt:lpstr>
      <vt:lpstr>ВИРУС  ГРИППА </vt:lpstr>
      <vt:lpstr>Слайд 43</vt:lpstr>
      <vt:lpstr>Антигены гриппа</vt:lpstr>
      <vt:lpstr>Виды изменчивости гриппа</vt:lpstr>
      <vt:lpstr>ЖИВОТНЫЕ И ПТИЦЫ –  РЕЗЕРВУАРЫ ВИРУСОВ ГРИППА</vt:lpstr>
      <vt:lpstr>Слайд 47</vt:lpstr>
      <vt:lpstr>Слайд 48</vt:lpstr>
      <vt:lpstr>Г Р И П П</vt:lpstr>
      <vt:lpstr>Г Р И П П</vt:lpstr>
      <vt:lpstr>Слайд 51</vt:lpstr>
      <vt:lpstr>ХАРАКТЕРИСТИКА ИНАКТИВИРОВАННЫХ ВАКЦИН  ПРИ ГРИППЕ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ДНС</dc:creator>
  <cp:lastModifiedBy>Света</cp:lastModifiedBy>
  <cp:revision>247</cp:revision>
  <cp:lastPrinted>1601-01-01T00:00:00Z</cp:lastPrinted>
  <dcterms:created xsi:type="dcterms:W3CDTF">1601-01-01T00:00:00Z</dcterms:created>
  <dcterms:modified xsi:type="dcterms:W3CDTF">2017-04-11T06:02:37Z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