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97" r:id="rId6"/>
    <p:sldId id="266" r:id="rId7"/>
    <p:sldId id="268" r:id="rId8"/>
    <p:sldId id="341" r:id="rId9"/>
    <p:sldId id="337" r:id="rId10"/>
    <p:sldId id="338" r:id="rId11"/>
    <p:sldId id="354" r:id="rId12"/>
    <p:sldId id="339" r:id="rId13"/>
    <p:sldId id="322" r:id="rId14"/>
    <p:sldId id="346" r:id="rId15"/>
    <p:sldId id="261" r:id="rId16"/>
    <p:sldId id="269" r:id="rId17"/>
    <p:sldId id="283" r:id="rId18"/>
    <p:sldId id="284" r:id="rId19"/>
    <p:sldId id="302" r:id="rId20"/>
    <p:sldId id="271" r:id="rId21"/>
    <p:sldId id="287" r:id="rId22"/>
    <p:sldId id="272" r:id="rId23"/>
    <p:sldId id="359" r:id="rId24"/>
    <p:sldId id="273" r:id="rId25"/>
    <p:sldId id="279" r:id="rId26"/>
    <p:sldId id="289" r:id="rId27"/>
    <p:sldId id="290" r:id="rId28"/>
    <p:sldId id="300" r:id="rId29"/>
    <p:sldId id="301" r:id="rId30"/>
    <p:sldId id="323" r:id="rId31"/>
    <p:sldId id="324" r:id="rId32"/>
    <p:sldId id="325" r:id="rId33"/>
    <p:sldId id="347" r:id="rId34"/>
    <p:sldId id="326" r:id="rId35"/>
    <p:sldId id="349" r:id="rId36"/>
    <p:sldId id="327" r:id="rId37"/>
    <p:sldId id="304" r:id="rId38"/>
    <p:sldId id="292" r:id="rId39"/>
    <p:sldId id="276" r:id="rId40"/>
    <p:sldId id="303" r:id="rId41"/>
    <p:sldId id="350" r:id="rId42"/>
    <p:sldId id="355" r:id="rId43"/>
    <p:sldId id="345" r:id="rId44"/>
    <p:sldId id="344" r:id="rId45"/>
    <p:sldId id="351" r:id="rId46"/>
    <p:sldId id="313" r:id="rId47"/>
    <p:sldId id="311" r:id="rId48"/>
    <p:sldId id="314" r:id="rId49"/>
    <p:sldId id="316" r:id="rId50"/>
    <p:sldId id="309" r:id="rId51"/>
    <p:sldId id="312" r:id="rId52"/>
    <p:sldId id="320" r:id="rId53"/>
    <p:sldId id="321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D2251-D184-4CB4-B34F-7E8DCF85AA33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53263-02FB-47B2-A9B5-B3589B266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7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53263-02FB-47B2-A9B5-B3589B2662A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00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53263-02FB-47B2-A9B5-B3589B2662A9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0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foodpoisonjournal.com/uploads/image/micr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8143900" cy="44660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71480"/>
            <a:ext cx="8058152" cy="1470025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rgbClr val="FFCC00"/>
                </a:solidFill>
              </a:rPr>
              <a:t>Микробиология</a:t>
            </a:r>
            <a:endParaRPr lang="ru-RU" sz="8000" b="1" dirty="0">
              <a:solidFill>
                <a:srgbClr val="FFCC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00636"/>
            <a:ext cx="7772400" cy="1857364"/>
          </a:xfrm>
        </p:spPr>
        <p:txBody>
          <a:bodyPr>
            <a:noAutofit/>
          </a:bodyPr>
          <a:lstStyle/>
          <a:p>
            <a:pPr algn="r"/>
            <a:r>
              <a:rPr lang="ru-RU" sz="4400" b="1" dirty="0" smtClean="0">
                <a:solidFill>
                  <a:srgbClr val="FFC000"/>
                </a:solidFill>
              </a:rPr>
              <a:t>Морфология, систематика, микроорганизмов </a:t>
            </a:r>
            <a:endParaRPr lang="ru-RU" sz="4400" dirty="0" smtClean="0"/>
          </a:p>
          <a:p>
            <a:pPr algn="r"/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Клиническая лабораторная диагностика: национальное руководство. В 2 томах. Том 2 / Под ред. В.В. Долгова. 2013. - 808 с. </a:t>
            </a:r>
            <a:r>
              <a:rPr lang="ru-RU"/>
              <a:t>(Серия "Национальные руководства").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157163"/>
            <a:ext cx="8885237" cy="65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820150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u="sng" smtClean="0">
                <a:solidFill>
                  <a:schemeClr val="tx1"/>
                </a:solidFill>
                <a:latin typeface="Bookman Old Style" pitchFamily="18" charset="0"/>
              </a:rPr>
              <a:t>НОВЫЕ ВИРУСНЫЕ ИНФЕКЦИИ</a:t>
            </a:r>
            <a:r>
              <a:rPr lang="ru-RU" sz="4000" b="1" u="sng" smtClean="0"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9593" name="Group 137"/>
          <p:cNvGraphicFramePr>
            <a:graphicFrameLocks noGrp="1"/>
          </p:cNvGraphicFramePr>
          <p:nvPr/>
        </p:nvGraphicFramePr>
        <p:xfrm>
          <a:off x="323850" y="620714"/>
          <a:ext cx="8677306" cy="6094433"/>
        </p:xfrm>
        <a:graphic>
          <a:graphicData uri="http://schemas.openxmlformats.org/drawingml/2006/table">
            <a:tbl>
              <a:tblPr/>
              <a:tblGrid>
                <a:gridCol w="722179"/>
                <a:gridCol w="2603351"/>
                <a:gridCol w="5351776"/>
              </a:tblGrid>
              <a:tr h="4040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Год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Болезни или вызываемый синдром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1977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Ebola virus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Геморрагическая лихорадка Эбола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Human T-lymphotropic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virus I (HTLV-1)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Т-клеточная лимфома - лейкемия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HTLV-II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Лейкемия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1983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Вич-инфекция (СПИД)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 гепатита 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Энтеральный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гепатит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 гепатита 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Парентеральный гепатит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 герпеса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Экзантема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 гепатита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Гепатит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 гепатита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Гепатит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Sabia virus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Бразильская геморрагическая лихорадка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 герпеса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Саркома Капоши у больных СПИДом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9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Hendra virus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Летальная пневмония у лошадей и кошек, неврологи-ческое заболевание у человека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H5 N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 гриппа птиц, поражающий людей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Enterovirus 70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Эпидемический энцефалит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Вирус гриппа птиц, поражающий людей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SARS-virus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Атип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пневм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– тяжелый острый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респ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синдром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423863"/>
            <a:ext cx="8485187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3"/>
            <a:ext cx="9837738" cy="680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00013"/>
            <a:ext cx="8675687" cy="665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Autofit/>
          </a:bodyPr>
          <a:lstStyle/>
          <a:p>
            <a:pPr eaLnBrk="1" hangingPunct="1"/>
            <a:r>
              <a:rPr lang="ru-RU" sz="4400" b="1" dirty="0" smtClean="0">
                <a:solidFill>
                  <a:srgbClr val="FFFF00"/>
                </a:solidFill>
              </a:rPr>
              <a:t>Не зная прошлого,</a:t>
            </a:r>
            <a:br>
              <a:rPr lang="ru-RU" sz="4400" b="1" dirty="0" smtClean="0">
                <a:solidFill>
                  <a:srgbClr val="FFFF00"/>
                </a:solidFill>
              </a:rPr>
            </a:br>
            <a:r>
              <a:rPr lang="ru-RU" sz="4400" b="1" dirty="0" smtClean="0">
                <a:solidFill>
                  <a:srgbClr val="FFFF00"/>
                </a:solidFill>
              </a:rPr>
              <a:t>невозможно  понять</a:t>
            </a:r>
            <a:br>
              <a:rPr lang="ru-RU" sz="4400" b="1" dirty="0" smtClean="0">
                <a:solidFill>
                  <a:srgbClr val="FFFF00"/>
                </a:solidFill>
              </a:rPr>
            </a:br>
            <a:r>
              <a:rPr lang="ru-RU" sz="4400" b="1" dirty="0" smtClean="0">
                <a:solidFill>
                  <a:srgbClr val="FFFF00"/>
                </a:solidFill>
              </a:rPr>
              <a:t>подлинный  смысл</a:t>
            </a:r>
            <a:br>
              <a:rPr lang="ru-RU" sz="4400" b="1" dirty="0" smtClean="0">
                <a:solidFill>
                  <a:srgbClr val="FFFF00"/>
                </a:solidFill>
              </a:rPr>
            </a:br>
            <a:r>
              <a:rPr lang="ru-RU" sz="4400" b="1" dirty="0" smtClean="0">
                <a:solidFill>
                  <a:srgbClr val="FFFF00"/>
                </a:solidFill>
              </a:rPr>
              <a:t>настоящего  и  цели  будущего</a:t>
            </a:r>
            <a:br>
              <a:rPr lang="ru-RU" sz="4400" b="1" dirty="0" smtClean="0">
                <a:solidFill>
                  <a:srgbClr val="FFFF00"/>
                </a:solidFill>
              </a:rPr>
            </a:br>
            <a:r>
              <a:rPr lang="ru-RU" sz="4400" b="1" dirty="0" smtClean="0">
                <a:solidFill>
                  <a:srgbClr val="FFFF00"/>
                </a:solidFill>
              </a:rPr>
              <a:t/>
            </a:r>
            <a:br>
              <a:rPr lang="ru-RU" sz="44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                                    А.М. Горький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 smtClean="0">
                <a:solidFill>
                  <a:srgbClr val="FFFF00"/>
                </a:solidFill>
              </a:rPr>
              <a:t>ПЕРИОДЫ  В РАЗВИТИИ  МИКРОБИОЛОГИИ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214282" y="1371600"/>
            <a:ext cx="8786874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400" b="1" dirty="0">
                <a:solidFill>
                  <a:srgbClr val="FFFF00"/>
                </a:solidFill>
              </a:rPr>
              <a:t>ОПИСАТЕЛЬНЫЙ </a:t>
            </a:r>
            <a:r>
              <a:rPr lang="ru-RU" sz="2400" b="1" dirty="0" smtClean="0">
                <a:solidFill>
                  <a:srgbClr val="FFFF00"/>
                </a:solidFill>
              </a:rPr>
              <a:t> -  МОРФОЛОГИЧЕСКИЙ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</a:rPr>
              <a:t>         </a:t>
            </a:r>
            <a:r>
              <a:rPr lang="en-US" b="1" dirty="0">
                <a:solidFill>
                  <a:srgbClr val="FFFF00"/>
                </a:solidFill>
              </a:rPr>
              <a:t>XVII</a:t>
            </a:r>
            <a:r>
              <a:rPr lang="ru-RU" b="1" dirty="0">
                <a:solidFill>
                  <a:srgbClr val="FFFF00"/>
                </a:solidFill>
              </a:rPr>
              <a:t>  -  СЕРЕДИНА </a:t>
            </a:r>
            <a:r>
              <a:rPr lang="en-US" b="1" dirty="0">
                <a:solidFill>
                  <a:srgbClr val="FFFF00"/>
                </a:solidFill>
              </a:rPr>
              <a:t>XI</a:t>
            </a:r>
            <a:r>
              <a:rPr lang="ru-RU" b="1" dirty="0">
                <a:solidFill>
                  <a:srgbClr val="FFFF00"/>
                </a:solidFill>
              </a:rPr>
              <a:t>Х </a:t>
            </a:r>
            <a:r>
              <a:rPr lang="ru-RU" b="1" dirty="0" smtClean="0">
                <a:solidFill>
                  <a:srgbClr val="FFFF00"/>
                </a:solidFill>
              </a:rPr>
              <a:t>ВЕКА       </a:t>
            </a:r>
            <a:r>
              <a:rPr lang="ru-RU" b="1" dirty="0">
                <a:solidFill>
                  <a:srgbClr val="FFFF00"/>
                </a:solidFill>
              </a:rPr>
              <a:t>-------  200  ЛЕТ ------</a:t>
            </a: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214282" y="2667000"/>
            <a:ext cx="8715436" cy="11191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400" b="1" dirty="0">
                <a:solidFill>
                  <a:srgbClr val="FFFF00"/>
                </a:solidFill>
              </a:rPr>
              <a:t>ФИЗИОЛОГИЧЕСКИЙ</a:t>
            </a:r>
            <a:r>
              <a:rPr lang="ru-RU" sz="2800" b="1" dirty="0">
                <a:solidFill>
                  <a:srgbClr val="FFFF00"/>
                </a:solidFill>
              </a:rPr>
              <a:t>   </a:t>
            </a:r>
            <a:r>
              <a:rPr lang="ru-RU" b="1" dirty="0">
                <a:solidFill>
                  <a:srgbClr val="FFFF00"/>
                </a:solidFill>
              </a:rPr>
              <a:t>СЕРЕДИНА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XIX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-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90-</a:t>
            </a:r>
            <a:r>
              <a:rPr lang="ru-RU" b="1" dirty="0">
                <a:solidFill>
                  <a:srgbClr val="FFFF00"/>
                </a:solidFill>
              </a:rPr>
              <a:t>е ГОДЫ </a:t>
            </a:r>
            <a:r>
              <a:rPr lang="en-US" b="1" dirty="0">
                <a:solidFill>
                  <a:srgbClr val="FFFF00"/>
                </a:solidFill>
              </a:rPr>
              <a:t>XI</a:t>
            </a:r>
            <a:r>
              <a:rPr lang="ru-RU" b="1" dirty="0">
                <a:solidFill>
                  <a:srgbClr val="FFFF00"/>
                </a:solidFill>
              </a:rPr>
              <a:t>Х ВЕКА</a:t>
            </a:r>
          </a:p>
          <a:p>
            <a:r>
              <a:rPr lang="ru-RU" b="1" dirty="0">
                <a:solidFill>
                  <a:srgbClr val="FFFF00"/>
                </a:solidFill>
              </a:rPr>
              <a:t>                                                                     -------   30  ЛЕТ  ------</a:t>
            </a: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214282" y="4038600"/>
            <a:ext cx="8643998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400" b="1" dirty="0">
                <a:solidFill>
                  <a:srgbClr val="FFFF00"/>
                </a:solidFill>
              </a:rPr>
              <a:t>ИММУНОЛОГИЧЕСКИЙ</a:t>
            </a:r>
            <a:r>
              <a:rPr lang="ru-RU" sz="2800" b="1" dirty="0">
                <a:solidFill>
                  <a:srgbClr val="FFFF00"/>
                </a:solidFill>
              </a:rPr>
              <a:t>          </a:t>
            </a:r>
            <a:r>
              <a:rPr lang="ru-RU" b="1" dirty="0">
                <a:solidFill>
                  <a:srgbClr val="FFFF00"/>
                </a:solidFill>
              </a:rPr>
              <a:t>КОНЕЦ</a:t>
            </a:r>
            <a:r>
              <a:rPr lang="ru-RU" dirty="0">
                <a:solidFill>
                  <a:srgbClr val="FFFF00"/>
                </a:solidFill>
              </a:rPr>
              <a:t>  </a:t>
            </a:r>
            <a:r>
              <a:rPr lang="en-US" b="1" dirty="0">
                <a:solidFill>
                  <a:srgbClr val="FFFF00"/>
                </a:solidFill>
              </a:rPr>
              <a:t>XIX</a:t>
            </a:r>
            <a:r>
              <a:rPr lang="ru-RU" b="1" dirty="0">
                <a:solidFill>
                  <a:srgbClr val="FFFF00"/>
                </a:solidFill>
              </a:rPr>
              <a:t>  </a:t>
            </a:r>
            <a:r>
              <a:rPr lang="en-US" b="1" dirty="0">
                <a:solidFill>
                  <a:srgbClr val="FFFF00"/>
                </a:solidFill>
              </a:rPr>
              <a:t>-</a:t>
            </a:r>
            <a:r>
              <a:rPr lang="ru-RU" b="1" dirty="0">
                <a:solidFill>
                  <a:srgbClr val="FFFF00"/>
                </a:solidFill>
              </a:rPr>
              <a:t>  </a:t>
            </a:r>
            <a:r>
              <a:rPr lang="en-US" b="1" dirty="0">
                <a:solidFill>
                  <a:srgbClr val="FFFF00"/>
                </a:solidFill>
              </a:rPr>
              <a:t>X</a:t>
            </a:r>
            <a:r>
              <a:rPr lang="ru-RU" b="1" dirty="0">
                <a:solidFill>
                  <a:srgbClr val="FFFF00"/>
                </a:solidFill>
              </a:rPr>
              <a:t>Х  ВЕК</a:t>
            </a:r>
          </a:p>
          <a:p>
            <a:r>
              <a:rPr lang="ru-RU" b="1" dirty="0">
                <a:solidFill>
                  <a:srgbClr val="FFFF00"/>
                </a:solidFill>
              </a:rPr>
              <a:t>                                                                     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214282" y="5334000"/>
            <a:ext cx="8786874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400" b="1" dirty="0">
                <a:solidFill>
                  <a:srgbClr val="FFFF00"/>
                </a:solidFill>
              </a:rPr>
              <a:t>МОЛЕКУЛЯРНО-ГЕНЕТИЧЕСКИЙ</a:t>
            </a:r>
            <a:endParaRPr lang="ru-RU" b="1" dirty="0">
              <a:solidFill>
                <a:srgbClr val="FFFF00"/>
              </a:solidFill>
              <a:cs typeface="Arial" charset="0"/>
            </a:endParaRPr>
          </a:p>
          <a:p>
            <a:endParaRPr lang="ru-RU" b="1" dirty="0">
              <a:cs typeface="Arial" charset="0"/>
            </a:endParaRP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6019800" y="5562600"/>
            <a:ext cx="1828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X</a:t>
            </a:r>
            <a:r>
              <a:rPr lang="ru-RU" b="1" dirty="0" smtClean="0">
                <a:solidFill>
                  <a:srgbClr val="FFFF00"/>
                </a:solidFill>
              </a:rPr>
              <a:t>Х -</a:t>
            </a:r>
            <a:r>
              <a:rPr lang="en-US" b="1" dirty="0" smtClean="0">
                <a:solidFill>
                  <a:srgbClr val="FFFF00"/>
                </a:solidFill>
                <a:cs typeface="Arial" charset="0"/>
              </a:rPr>
              <a:t>XXI</a:t>
            </a:r>
            <a:r>
              <a:rPr lang="ru-RU" b="1" dirty="0" smtClean="0">
                <a:solidFill>
                  <a:srgbClr val="FFFF00"/>
                </a:solidFill>
                <a:cs typeface="Arial" charset="0"/>
              </a:rPr>
              <a:t>   </a:t>
            </a:r>
            <a:r>
              <a:rPr lang="ru-RU" b="1" dirty="0">
                <a:solidFill>
                  <a:srgbClr val="FFFF00"/>
                </a:solidFill>
                <a:cs typeface="Arial" charset="0"/>
              </a:rPr>
              <a:t>ВЕК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Морфологический пери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36526"/>
            <a:ext cx="9286908" cy="699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Антони ван Левенгу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9080500" cy="543773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914400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Э. </a:t>
            </a:r>
            <a:r>
              <a:rPr lang="ru-RU" dirty="0" err="1" smtClean="0"/>
              <a:t>Дженнер</a:t>
            </a:r>
            <a:r>
              <a:rPr lang="ru-RU" dirty="0" smtClean="0"/>
              <a:t> (1729 – 1923) в 1796 г. доказал, что прививка людям коровьей оспы создает невосприимчивость к натуральной оспе.</a:t>
            </a:r>
            <a:endParaRPr lang="ru-RU" dirty="0"/>
          </a:p>
        </p:txBody>
      </p:sp>
      <p:pic>
        <p:nvPicPr>
          <p:cNvPr id="72706" name="Picture 2" descr="Иммунологический пери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28604"/>
            <a:ext cx="28575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571472" y="1643050"/>
            <a:ext cx="8229600" cy="4383087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3800" b="1" dirty="0" smtClean="0">
                <a:solidFill>
                  <a:srgbClr val="FFC000"/>
                </a:solidFill>
              </a:rPr>
              <a:t>СУДЬБА  ОДАРИВАЕТ  ТОЛЬКО</a:t>
            </a:r>
            <a:br>
              <a:rPr lang="ru-RU" sz="3800" b="1" dirty="0" smtClean="0">
                <a:solidFill>
                  <a:srgbClr val="FFC000"/>
                </a:solidFill>
              </a:rPr>
            </a:br>
            <a:r>
              <a:rPr lang="ru-RU" sz="3800" b="1" dirty="0" smtClean="0">
                <a:solidFill>
                  <a:srgbClr val="FFC000"/>
                </a:solidFill>
              </a:rPr>
              <a:t>ПОДГОТОВЛЕННЫЕ  УМЫ</a:t>
            </a:r>
            <a:r>
              <a:rPr lang="ru-RU" sz="3200" b="1" dirty="0" smtClean="0">
                <a:solidFill>
                  <a:srgbClr val="FFC000"/>
                </a:solidFill>
              </a:rPr>
              <a:t/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/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                                             Л. Пастер</a:t>
            </a:r>
          </a:p>
        </p:txBody>
      </p:sp>
      <p:pic>
        <p:nvPicPr>
          <p:cNvPr id="40962" name="Picture 2" descr="http://media.nbcconnecticut.com/images/654*491/meningi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0"/>
            <a:ext cx="4786314" cy="1785949"/>
          </a:xfrm>
          <a:prstGeom prst="rect">
            <a:avLst/>
          </a:prstGeom>
          <a:noFill/>
        </p:spPr>
      </p:pic>
      <p:pic>
        <p:nvPicPr>
          <p:cNvPr id="40964" name="Picture 4" descr="http://fwnews.ru/wp-content/uploads/2010/08/1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4"/>
            <a:ext cx="4437062" cy="3327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сканирование0008"/>
          <p:cNvPicPr>
            <a:picLocks noChangeAspect="1" noChangeArrowheads="1"/>
          </p:cNvPicPr>
          <p:nvPr/>
        </p:nvPicPr>
        <p:blipFill>
          <a:blip r:embed="rId2" cstate="print">
            <a:lum bright="6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2400" b="1" dirty="0"/>
              <a:t>Вакцинация (1807).  Художник Луи-Леопольд </a:t>
            </a:r>
            <a:r>
              <a:rPr lang="ru-RU" sz="2400" b="1" dirty="0" err="1"/>
              <a:t>Буали</a:t>
            </a:r>
            <a:r>
              <a:rPr lang="ru-RU" sz="2400" b="1" dirty="0"/>
              <a:t> </a:t>
            </a:r>
            <a:endParaRPr lang="en-US" sz="2400" b="1" dirty="0"/>
          </a:p>
          <a:p>
            <a:pPr algn="ctr"/>
            <a:r>
              <a:rPr lang="ru-RU" sz="2400" b="1" dirty="0"/>
              <a:t>(</a:t>
            </a:r>
            <a:r>
              <a:rPr lang="en-US" sz="2400" b="1" dirty="0"/>
              <a:t>The </a:t>
            </a:r>
            <a:r>
              <a:rPr lang="en-US" sz="2400" b="1" dirty="0" err="1"/>
              <a:t>Wellcome</a:t>
            </a:r>
            <a:r>
              <a:rPr lang="en-US" sz="2400" b="1" dirty="0"/>
              <a:t> Library</a:t>
            </a:r>
            <a:r>
              <a:rPr lang="ru-RU" sz="2400" b="1" dirty="0"/>
              <a:t>, Лондон)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ФИЗИОЛОГИЧЕСКИЙ ПЕРИОД - золотой век микробиологии (с XVII по XIX век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99"/>
            <a:ext cx="9144000" cy="7036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mypresentation.ru/documents/60c19bca8ce82c5c811affe2ba350228/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484716" cy="6143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397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nu.docdat.com/pars_docs/refs/189/188326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1" y="2357430"/>
            <a:ext cx="6000760" cy="4500570"/>
          </a:xfrm>
          <a:prstGeom prst="rect">
            <a:avLst/>
          </a:prstGeom>
          <a:noFill/>
        </p:spPr>
      </p:pic>
      <p:pic>
        <p:nvPicPr>
          <p:cNvPr id="45058" name="Picture 2" descr="http://www.stjoernee.fr/1112/HdA/Liste/Edelfelt_Paste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4810" cy="4827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Генрих Герман Роберт Кох (1843 – 1910) метод выделения чистых культу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Ценковский Л. 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90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Виноградский С.Н. (1856 – 1953) русский микробиолог, эколог, почвовед,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87" y="77765"/>
            <a:ext cx="9040313" cy="6780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Габричевский Г. Н. (1860—1907) русский ученый-микробиолог, эпидемиоло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5"/>
            <a:ext cx="8501122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5720" y="214290"/>
            <a:ext cx="8496300" cy="1008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anchor="b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ИММУНОЛОГИЧЕСКИЙ  ПЕРИОД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mg1.liveinternet.ru/images/attach/c/4/79/220/79220801_large_86_item_pict_sta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0499" cy="69945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rgbClr val="FFC000"/>
                </a:solidFill>
              </a:rPr>
              <a:t>Микробиология</a:t>
            </a:r>
            <a:endParaRPr lang="ru-RU" sz="8000" b="1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28596" y="2000240"/>
            <a:ext cx="8329642" cy="326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800" b="1" dirty="0"/>
              <a:t>«</a:t>
            </a:r>
            <a:r>
              <a:rPr lang="en-US" sz="4800" b="1" dirty="0"/>
              <a:t>MICROS</a:t>
            </a:r>
            <a:r>
              <a:rPr lang="ru-RU" sz="4800" b="1" dirty="0"/>
              <a:t>»  МАЛЫЙ 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«</a:t>
            </a:r>
            <a:r>
              <a:rPr lang="en-US" sz="4800" b="1" dirty="0"/>
              <a:t>BIOS</a:t>
            </a:r>
            <a:r>
              <a:rPr lang="ru-RU" sz="4800" b="1" dirty="0"/>
              <a:t>» ЖИЗНЬ 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«</a:t>
            </a:r>
            <a:r>
              <a:rPr lang="en-US" sz="4800" b="1" dirty="0"/>
              <a:t>LOGOS</a:t>
            </a:r>
            <a:r>
              <a:rPr lang="ru-RU" sz="4800" b="1" dirty="0"/>
              <a:t>» </a:t>
            </a:r>
            <a:r>
              <a:rPr lang="ru-RU" sz="4800" b="1" dirty="0" smtClean="0"/>
              <a:t>УЧЕНИЕ</a:t>
            </a:r>
          </a:p>
          <a:p>
            <a:pPr algn="ctr"/>
            <a:endParaRPr lang="ru-RU" sz="2200" b="1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28596" y="5143512"/>
            <a:ext cx="814393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Arial Narrow" pitchFamily="34" charset="0"/>
              </a:rPr>
              <a:t>Изучает закономерности развития </a:t>
            </a:r>
            <a:endParaRPr lang="ru-RU" sz="3200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Arial Narrow" pitchFamily="34" charset="0"/>
              </a:rPr>
              <a:t>и </a:t>
            </a:r>
            <a:r>
              <a:rPr lang="ru-RU" sz="3200" b="1" dirty="0">
                <a:solidFill>
                  <a:srgbClr val="FFFF00"/>
                </a:solidFill>
                <a:latin typeface="Arial Narrow" pitchFamily="34" charset="0"/>
              </a:rPr>
              <a:t>жизнедеятельности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Arial Narrow" pitchFamily="34" charset="0"/>
              </a:rPr>
              <a:t>микроорганизмов в единстве со средой обитания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88"/>
            <a:ext cx="9780588" cy="67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233363"/>
            <a:ext cx="9075737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1913"/>
            <a:ext cx="8713787" cy="6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824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85800"/>
            <a:ext cx="434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914400" y="5562600"/>
            <a:ext cx="7543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/>
              <a:t>ИВАНОВСКИЙ ДМИТРИЙ ИОСИФОВИЧ </a:t>
            </a:r>
          </a:p>
          <a:p>
            <a:pPr algn="ctr">
              <a:spcBef>
                <a:spcPct val="50000"/>
              </a:spcBef>
            </a:pPr>
            <a:r>
              <a:rPr lang="ru-RU" sz="2400" b="1"/>
              <a:t>(1864-1920)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688"/>
            <a:ext cx="9144000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 descr="Чтобы помнили! . Человечность и жертвенность российских и со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143000"/>
            <a:ext cx="44958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643966" cy="654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Современный молекулярно- генетический эта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86" y="0"/>
            <a:ext cx="92154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Открытие антибиот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9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Чейн Эрнст Борис Флори Хоуард Уолтер (1906 - 1979), (1898 – 1968),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9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http://www.bt.dk/sites/default/files-dk/node-images/84/5/5084121-bakter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5300" b="1" dirty="0" smtClean="0">
                <a:latin typeface="+mn-lt"/>
              </a:rPr>
              <a:t>ПРЕДМЕТ ИЗУЧЕНИЯ </a:t>
            </a:r>
            <a:br>
              <a:rPr lang="ru-RU" sz="5300" b="1" dirty="0" smtClean="0">
                <a:latin typeface="+mn-lt"/>
              </a:rPr>
            </a:br>
            <a:r>
              <a:rPr lang="ru-RU" sz="5300" b="1" dirty="0" smtClean="0">
                <a:latin typeface="+mn-lt"/>
              </a:rPr>
              <a:t>МИКРОБИОЛОГИИ</a:t>
            </a:r>
            <a:endParaRPr lang="ru-RU" sz="5300" dirty="0">
              <a:latin typeface="+mn-lt"/>
            </a:endParaRP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2571736" y="1500174"/>
            <a:ext cx="40005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МИКРОБИОЛОГИЯ</a:t>
            </a: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71472" y="2285992"/>
            <a:ext cx="8001056" cy="4286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Комплекс  биологических наук: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14348" y="3143248"/>
            <a:ext cx="2428892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Морфология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285984" y="4000504"/>
            <a:ext cx="1943100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Генетика</a:t>
            </a:r>
            <a:endParaRPr kumimoji="0" lang="ru-RU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643570" y="3143248"/>
            <a:ext cx="2800356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Физиология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286116" y="3143248"/>
            <a:ext cx="2214578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Экология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857752" y="4000504"/>
            <a:ext cx="1828800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Эволюция</a:t>
            </a:r>
            <a:endParaRPr kumimoji="0" lang="ru-RU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28596" y="5286388"/>
            <a:ext cx="8175654" cy="8080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МИКРООРГАНИЗМЫ</a:t>
            </a:r>
            <a:endParaRPr kumimoji="0" lang="ru-RU" sz="4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З.В. Ермольева (1898 – 197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99" y="-71474"/>
            <a:ext cx="9239299" cy="6929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сканирование0021"/>
          <p:cNvPicPr>
            <a:picLocks noChangeAspect="1" noChangeArrowheads="1"/>
          </p:cNvPicPr>
          <p:nvPr/>
        </p:nvPicPr>
        <p:blipFill>
          <a:blip r:embed="rId2" cstate="print">
            <a:lum bright="-18000" contras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сканирование0021"/>
          <p:cNvPicPr>
            <a:picLocks noChangeAspect="1" noChangeArrowheads="1"/>
          </p:cNvPicPr>
          <p:nvPr/>
        </p:nvPicPr>
        <p:blipFill>
          <a:blip r:embed="rId2" cstate="print">
            <a:lum bright="-18000" contrast="24000"/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752600" y="990600"/>
            <a:ext cx="54864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 sz="2800" u="sng"/>
              <a:t>ПРИКЛАДНЫЕ   АСПЕКТЫ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685800" y="1752600"/>
            <a:ext cx="2209800" cy="533400"/>
          </a:xfrm>
          <a:prstGeom prst="rect">
            <a:avLst/>
          </a:prstGeom>
          <a:solidFill>
            <a:srgbClr val="FFFF89"/>
          </a:solidFill>
          <a:ln w="19050" algn="ctr">
            <a:solidFill>
              <a:srgbClr val="FFFF89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 sz="1600">
                <a:solidFill>
                  <a:schemeClr val="hlink"/>
                </a:solidFill>
                <a:latin typeface="Times New Roman" pitchFamily="18" charset="0"/>
              </a:rPr>
              <a:t>ДИАГНОСТИКА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3429000" y="1752600"/>
            <a:ext cx="2209800" cy="533400"/>
          </a:xfrm>
          <a:prstGeom prst="rect">
            <a:avLst/>
          </a:prstGeom>
          <a:solidFill>
            <a:srgbClr val="FFB5DA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 sz="1600">
                <a:solidFill>
                  <a:srgbClr val="0000BC"/>
                </a:solidFill>
                <a:latin typeface="Times New Roman" pitchFamily="18" charset="0"/>
              </a:rPr>
              <a:t>Л Е Ч Е Н И Е 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6172200" y="1752600"/>
            <a:ext cx="2209800" cy="533400"/>
          </a:xfrm>
          <a:prstGeom prst="rect">
            <a:avLst/>
          </a:prstGeom>
          <a:solidFill>
            <a:srgbClr val="0707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 sz="1600">
                <a:latin typeface="Times New Roman" pitchFamily="18" charset="0"/>
              </a:rPr>
              <a:t>ПРОФИЛАКТИКА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685800" y="2667000"/>
            <a:ext cx="2057400" cy="1219200"/>
          </a:xfrm>
          <a:prstGeom prst="rect">
            <a:avLst/>
          </a:prstGeom>
          <a:solidFill>
            <a:srgbClr val="FFFF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 dirty="0">
                <a:solidFill>
                  <a:srgbClr val="0000BC"/>
                </a:solidFill>
              </a:rPr>
              <a:t>Обнаружение </a:t>
            </a:r>
          </a:p>
          <a:p>
            <a:pPr algn="ctr"/>
            <a:r>
              <a:rPr lang="ru-RU" dirty="0" err="1">
                <a:solidFill>
                  <a:srgbClr val="0000BC"/>
                </a:solidFill>
              </a:rPr>
              <a:t>атипичных</a:t>
            </a:r>
            <a:r>
              <a:rPr lang="ru-RU" dirty="0">
                <a:solidFill>
                  <a:srgbClr val="0000BC"/>
                </a:solidFill>
              </a:rPr>
              <a:t> форм </a:t>
            </a:r>
          </a:p>
          <a:p>
            <a:pPr algn="ctr"/>
            <a:r>
              <a:rPr lang="ru-RU" dirty="0">
                <a:solidFill>
                  <a:srgbClr val="0000BC"/>
                </a:solidFill>
              </a:rPr>
              <a:t>возбудителя </a:t>
            </a:r>
          </a:p>
          <a:p>
            <a:pPr algn="ctr"/>
            <a:r>
              <a:rPr lang="ru-RU" dirty="0">
                <a:solidFill>
                  <a:srgbClr val="0000BC"/>
                </a:solidFill>
              </a:rPr>
              <a:t>(</a:t>
            </a:r>
            <a:r>
              <a:rPr lang="en-US" dirty="0">
                <a:solidFill>
                  <a:srgbClr val="0000BC"/>
                </a:solidFill>
              </a:rPr>
              <a:t>L</a:t>
            </a:r>
            <a:r>
              <a:rPr lang="ru-RU" dirty="0">
                <a:solidFill>
                  <a:srgbClr val="0000BC"/>
                </a:solidFill>
              </a:rPr>
              <a:t>-формы и др.)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381000" y="4267200"/>
            <a:ext cx="2895600" cy="838200"/>
          </a:xfrm>
          <a:prstGeom prst="rect">
            <a:avLst/>
          </a:prstGeom>
          <a:solidFill>
            <a:srgbClr val="FFDAB5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>
                <a:solidFill>
                  <a:srgbClr val="0000BC"/>
                </a:solidFill>
                <a:latin typeface="Arial Narrow" pitchFamily="34" charset="0"/>
              </a:rPr>
              <a:t>Генетические методы: </a:t>
            </a:r>
          </a:p>
          <a:p>
            <a:pPr algn="ctr"/>
            <a:r>
              <a:rPr lang="ru-RU">
                <a:solidFill>
                  <a:srgbClr val="0000BC"/>
                </a:solidFill>
                <a:latin typeface="Arial Narrow" pitchFamily="34" charset="0"/>
              </a:rPr>
              <a:t>ДНК-гибридизация, ПЦР и др.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3581400" y="2667000"/>
            <a:ext cx="1981200" cy="1143000"/>
          </a:xfrm>
          <a:prstGeom prst="rect">
            <a:avLst/>
          </a:prstGeom>
          <a:solidFill>
            <a:srgbClr val="FFB9D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>
                <a:solidFill>
                  <a:srgbClr val="0000BC"/>
                </a:solidFill>
              </a:rPr>
              <a:t>Преодоление </a:t>
            </a:r>
          </a:p>
          <a:p>
            <a:pPr algn="ctr"/>
            <a:r>
              <a:rPr lang="ru-RU">
                <a:solidFill>
                  <a:srgbClr val="0000BC"/>
                </a:solidFill>
              </a:rPr>
              <a:t>антибиотико- </a:t>
            </a:r>
          </a:p>
          <a:p>
            <a:pPr algn="ctr"/>
            <a:r>
              <a:rPr lang="ru-RU">
                <a:solidFill>
                  <a:srgbClr val="0000BC"/>
                </a:solidFill>
              </a:rPr>
              <a:t>резистентности</a:t>
            </a: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6248400" y="2667000"/>
            <a:ext cx="2057400" cy="1143000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 dirty="0">
                <a:solidFill>
                  <a:srgbClr val="0000BC"/>
                </a:solidFill>
              </a:rPr>
              <a:t>Создание </a:t>
            </a:r>
          </a:p>
          <a:p>
            <a:pPr algn="ctr"/>
            <a:r>
              <a:rPr lang="ru-RU" dirty="0">
                <a:solidFill>
                  <a:srgbClr val="0000BC"/>
                </a:solidFill>
              </a:rPr>
              <a:t>искусственных </a:t>
            </a:r>
          </a:p>
          <a:p>
            <a:pPr algn="ctr"/>
            <a:r>
              <a:rPr lang="ru-RU" dirty="0">
                <a:solidFill>
                  <a:srgbClr val="0000BC"/>
                </a:solidFill>
              </a:rPr>
              <a:t>вакцин</a:t>
            </a: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3657600" y="4267200"/>
            <a:ext cx="1447800" cy="838200"/>
          </a:xfrm>
          <a:prstGeom prst="rect">
            <a:avLst/>
          </a:prstGeom>
          <a:solidFill>
            <a:srgbClr val="FFA5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 dirty="0">
                <a:solidFill>
                  <a:srgbClr val="0000BC"/>
                </a:solidFill>
                <a:latin typeface="Arial Narrow" pitchFamily="34" charset="0"/>
              </a:rPr>
              <a:t>Создание </a:t>
            </a:r>
          </a:p>
          <a:p>
            <a:pPr algn="ctr"/>
            <a:r>
              <a:rPr lang="ru-RU" dirty="0" err="1">
                <a:solidFill>
                  <a:srgbClr val="0000BC"/>
                </a:solidFill>
                <a:latin typeface="Arial Narrow" pitchFamily="34" charset="0"/>
              </a:rPr>
              <a:t>эубиотиков</a:t>
            </a:r>
            <a:endParaRPr lang="ru-RU" dirty="0">
              <a:solidFill>
                <a:srgbClr val="0000BC"/>
              </a:solidFill>
              <a:latin typeface="Arial Narrow" pitchFamily="34" charset="0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5638800" y="4419600"/>
            <a:ext cx="1447800" cy="838200"/>
          </a:xfrm>
          <a:prstGeom prst="rect">
            <a:avLst/>
          </a:prstGeom>
          <a:solidFill>
            <a:srgbClr val="ADFF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>
                <a:solidFill>
                  <a:srgbClr val="0000BC"/>
                </a:solidFill>
                <a:latin typeface="Arial Narrow" pitchFamily="34" charset="0"/>
              </a:rPr>
              <a:t>Генно- </a:t>
            </a:r>
          </a:p>
          <a:p>
            <a:pPr algn="ctr"/>
            <a:r>
              <a:rPr lang="ru-RU">
                <a:solidFill>
                  <a:srgbClr val="0000BC"/>
                </a:solidFill>
                <a:latin typeface="Arial Narrow" pitchFamily="34" charset="0"/>
              </a:rPr>
              <a:t>инженерные</a:t>
            </a: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7391400" y="4419600"/>
            <a:ext cx="1219200" cy="838200"/>
          </a:xfrm>
          <a:prstGeom prst="rect">
            <a:avLst/>
          </a:prstGeom>
          <a:solidFill>
            <a:srgbClr val="C5C5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>
                <a:solidFill>
                  <a:srgbClr val="0000BC"/>
                </a:solidFill>
                <a:latin typeface="Arial Narrow" pitchFamily="34" charset="0"/>
              </a:rPr>
              <a:t>Генные</a:t>
            </a: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1547664" y="620688"/>
            <a:ext cx="6336704" cy="817240"/>
          </a:xfrm>
          <a:prstGeom prst="rect">
            <a:avLst/>
          </a:prstGeom>
          <a:solidFill>
            <a:srgbClr val="9ED456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Arial Narrow" pitchFamily="34" charset="0"/>
              </a:rPr>
              <a:t>Г Е Н Н А Я     ИНЖЕНЕРИЯ</a:t>
            </a:r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4495800" y="22860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1600200" y="22860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15" name="Line 19"/>
          <p:cNvSpPr>
            <a:spLocks noChangeShapeType="1"/>
          </p:cNvSpPr>
          <p:nvPr/>
        </p:nvSpPr>
        <p:spPr bwMode="auto">
          <a:xfrm>
            <a:off x="7239000" y="22860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16" name="Line 20"/>
          <p:cNvSpPr>
            <a:spLocks noChangeShapeType="1"/>
          </p:cNvSpPr>
          <p:nvPr/>
        </p:nvSpPr>
        <p:spPr bwMode="auto">
          <a:xfrm flipH="1">
            <a:off x="6477000" y="3810000"/>
            <a:ext cx="685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17" name="Line 21"/>
          <p:cNvSpPr>
            <a:spLocks noChangeShapeType="1"/>
          </p:cNvSpPr>
          <p:nvPr/>
        </p:nvSpPr>
        <p:spPr bwMode="auto">
          <a:xfrm>
            <a:off x="7239000" y="3810000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18" name="Freeform 22"/>
          <p:cNvSpPr>
            <a:spLocks/>
          </p:cNvSpPr>
          <p:nvPr/>
        </p:nvSpPr>
        <p:spPr bwMode="auto">
          <a:xfrm>
            <a:off x="2362200" y="2286000"/>
            <a:ext cx="1588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6"/>
              </a:cxn>
            </a:cxnLst>
            <a:rect l="0" t="0" r="r" b="b"/>
            <a:pathLst>
              <a:path w="1" h="96">
                <a:moveTo>
                  <a:pt x="0" y="0"/>
                </a:moveTo>
                <a:lnTo>
                  <a:pt x="0" y="9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19" name="Freeform 23"/>
          <p:cNvSpPr>
            <a:spLocks/>
          </p:cNvSpPr>
          <p:nvPr/>
        </p:nvSpPr>
        <p:spPr bwMode="auto">
          <a:xfrm>
            <a:off x="3886200" y="2286000"/>
            <a:ext cx="1588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8"/>
              </a:cxn>
            </a:cxnLst>
            <a:rect l="0" t="0" r="r" b="b"/>
            <a:pathLst>
              <a:path w="1" h="88">
                <a:moveTo>
                  <a:pt x="0" y="0"/>
                </a:moveTo>
                <a:lnTo>
                  <a:pt x="0" y="88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20" name="Line 24"/>
          <p:cNvSpPr>
            <a:spLocks noChangeShapeType="1"/>
          </p:cNvSpPr>
          <p:nvPr/>
        </p:nvSpPr>
        <p:spPr bwMode="auto">
          <a:xfrm>
            <a:off x="2362200" y="24384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21" name="Freeform 25"/>
          <p:cNvSpPr>
            <a:spLocks/>
          </p:cNvSpPr>
          <p:nvPr/>
        </p:nvSpPr>
        <p:spPr bwMode="auto">
          <a:xfrm>
            <a:off x="3429000" y="2438400"/>
            <a:ext cx="457200" cy="1588"/>
          </a:xfrm>
          <a:custGeom>
            <a:avLst/>
            <a:gdLst/>
            <a:ahLst/>
            <a:cxnLst>
              <a:cxn ang="0">
                <a:pos x="288" y="0"/>
              </a:cxn>
              <a:cxn ang="0">
                <a:pos x="0" y="0"/>
              </a:cxn>
            </a:cxnLst>
            <a:rect l="0" t="0" r="r" b="b"/>
            <a:pathLst>
              <a:path w="288" h="1">
                <a:moveTo>
                  <a:pt x="288" y="0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22" name="Freeform 26"/>
          <p:cNvSpPr>
            <a:spLocks/>
          </p:cNvSpPr>
          <p:nvPr/>
        </p:nvSpPr>
        <p:spPr bwMode="auto">
          <a:xfrm>
            <a:off x="2971800" y="2438400"/>
            <a:ext cx="1588" cy="1600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008"/>
              </a:cxn>
            </a:cxnLst>
            <a:rect l="0" t="0" r="r" b="b"/>
            <a:pathLst>
              <a:path w="1" h="1008">
                <a:moveTo>
                  <a:pt x="0" y="0"/>
                </a:moveTo>
                <a:lnTo>
                  <a:pt x="0" y="1008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23" name="Freeform 27"/>
          <p:cNvSpPr>
            <a:spLocks/>
          </p:cNvSpPr>
          <p:nvPr/>
        </p:nvSpPr>
        <p:spPr bwMode="auto">
          <a:xfrm>
            <a:off x="3429000" y="2438400"/>
            <a:ext cx="1588" cy="1524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60"/>
              </a:cxn>
            </a:cxnLst>
            <a:rect l="0" t="0" r="r" b="b"/>
            <a:pathLst>
              <a:path w="1" h="960">
                <a:moveTo>
                  <a:pt x="0" y="0"/>
                </a:moveTo>
                <a:lnTo>
                  <a:pt x="0" y="96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24" name="Line 28"/>
          <p:cNvSpPr>
            <a:spLocks noChangeShapeType="1"/>
          </p:cNvSpPr>
          <p:nvPr/>
        </p:nvSpPr>
        <p:spPr bwMode="auto">
          <a:xfrm>
            <a:off x="3429000" y="3962400"/>
            <a:ext cx="99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25" name="Line 29"/>
          <p:cNvSpPr>
            <a:spLocks noChangeShapeType="1"/>
          </p:cNvSpPr>
          <p:nvPr/>
        </p:nvSpPr>
        <p:spPr bwMode="auto">
          <a:xfrm>
            <a:off x="4419600" y="39624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26" name="Line 30"/>
          <p:cNvSpPr>
            <a:spLocks noChangeShapeType="1"/>
          </p:cNvSpPr>
          <p:nvPr/>
        </p:nvSpPr>
        <p:spPr bwMode="auto">
          <a:xfrm flipH="1">
            <a:off x="1524000" y="40386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5327" name="Freeform 31"/>
          <p:cNvSpPr>
            <a:spLocks/>
          </p:cNvSpPr>
          <p:nvPr/>
        </p:nvSpPr>
        <p:spPr bwMode="auto">
          <a:xfrm>
            <a:off x="1600200" y="4038600"/>
            <a:ext cx="1588" cy="17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2"/>
              </a:cxn>
            </a:cxnLst>
            <a:rect l="0" t="0" r="r" b="b"/>
            <a:pathLst>
              <a:path w="1" h="112">
                <a:moveTo>
                  <a:pt x="0" y="0"/>
                </a:moveTo>
                <a:lnTo>
                  <a:pt x="0" y="11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logia.ru/wp-content/uploads/2011/10/istoriya-farmakologii-v-ross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5651" cy="70678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86808" cy="2214578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Методы </a:t>
            </a:r>
            <a:br>
              <a:rPr lang="ru-RU" sz="6000" b="1" dirty="0" smtClean="0"/>
            </a:br>
            <a:r>
              <a:rPr lang="ru-RU" sz="6000" b="1" dirty="0" smtClean="0"/>
              <a:t>изучения микроорганизмов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Микроскопический мет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ttp://media.nbcconnecticut.com/images/654*491/meningi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902243"/>
            <a:ext cx="4643470" cy="2955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rumametmet.com/wp-content/uploads/2008/08/mikrosk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37760"/>
            <a:ext cx="2643174" cy="25202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Виды микроскопии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Световая микроскопия</a:t>
            </a:r>
          </a:p>
          <a:p>
            <a:r>
              <a:rPr lang="ru-RU" sz="4800" dirty="0" smtClean="0"/>
              <a:t>Электронная микроскопия</a:t>
            </a:r>
          </a:p>
          <a:p>
            <a:r>
              <a:rPr lang="ru-RU" sz="4800" dirty="0" smtClean="0"/>
              <a:t>Сканирующая микроскопия</a:t>
            </a:r>
            <a:endParaRPr lang="ru-RU" sz="4800" dirty="0"/>
          </a:p>
        </p:txBody>
      </p:sp>
      <p:pic>
        <p:nvPicPr>
          <p:cNvPr id="13316" name="Picture 4" descr="http://fullref.ru/files/160/f163317a0f0302aed5e7b928032aba96.html_files/rId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286256"/>
            <a:ext cx="3571900" cy="2571744"/>
          </a:xfrm>
          <a:prstGeom prst="rect">
            <a:avLst/>
          </a:prstGeom>
          <a:noFill/>
        </p:spPr>
      </p:pic>
      <p:pic>
        <p:nvPicPr>
          <p:cNvPr id="13318" name="Picture 6" descr="http://www.kyky.su/image/Computerized_Sc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86256"/>
            <a:ext cx="3286116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Микробиологический (бактериологический) мет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774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ЗНАЧЕНИЕ МИКРООРГАНИЗМОВ</a:t>
            </a:r>
            <a:br>
              <a:rPr lang="ru-RU" b="1" dirty="0"/>
            </a:br>
            <a:endParaRPr lang="ru-RU" dirty="0"/>
          </a:p>
        </p:txBody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28596" y="1571612"/>
            <a:ext cx="4357718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ПОЛЕЗНЫЕ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072066" y="1571612"/>
            <a:ext cx="3571900" cy="5572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ВРЕДНЫЕ</a:t>
            </a:r>
            <a:endParaRPr kumimoji="0" lang="ru-RU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786050" y="2357430"/>
            <a:ext cx="4357718" cy="8572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Медицина,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ветеринария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00034" y="2786058"/>
            <a:ext cx="2000264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Производство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00034" y="3500438"/>
            <a:ext cx="2071702" cy="6429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Пищевые продукты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500034" y="4286256"/>
            <a:ext cx="2071702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Лекарства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500034" y="4929198"/>
            <a:ext cx="2071702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Ферменты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7286644" y="2357430"/>
            <a:ext cx="1643074" cy="20002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Коррозия металла, порча продуктов питания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4929190" y="3286124"/>
            <a:ext cx="2214578" cy="1071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Роль в инфекционном процессе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28596" y="5500702"/>
            <a:ext cx="214314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Биодеградация </a:t>
            </a:r>
          </a:p>
        </p:txBody>
      </p:sp>
      <p:pic>
        <p:nvPicPr>
          <p:cNvPr id="56336" name="Picture 16" descr="http://img-fotki.yandex.ru/get/6510/80409098.7/0_a8fad_9187bb14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4429133"/>
            <a:ext cx="5286380" cy="2428867"/>
          </a:xfrm>
          <a:prstGeom prst="rect">
            <a:avLst/>
          </a:prstGeom>
          <a:noFill/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2786050" y="3357562"/>
            <a:ext cx="1928826" cy="10001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Роль  нормальной  микрофлоры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Биологический мет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ИММУНОЛОГИЧЕСКИЙ МЕТОД серологиче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ИММУНОЛОГИЧЕСКИЙ МЕТОД аллергологиче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Молекулярно-биологический мет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1425575"/>
          </a:xfrm>
        </p:spPr>
        <p:txBody>
          <a:bodyPr>
            <a:normAutofit fontScale="90000"/>
          </a:bodyPr>
          <a:lstStyle/>
          <a:p>
            <a:r>
              <a:rPr lang="ru-RU" smtClean="0"/>
              <a:t>Особенности физиологии микробной клетки</a:t>
            </a:r>
            <a:endParaRPr lang="ru-RU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133600"/>
            <a:ext cx="7786688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smtClean="0"/>
              <a:t>1. Разнообразие метаболизма</a:t>
            </a:r>
          </a:p>
          <a:p>
            <a:pPr>
              <a:buFontTx/>
              <a:buNone/>
            </a:pPr>
            <a:endParaRPr lang="ru-RU" sz="3600" smtClean="0"/>
          </a:p>
          <a:p>
            <a:pPr>
              <a:buFontTx/>
              <a:buNone/>
            </a:pPr>
            <a:r>
              <a:rPr lang="ru-RU" sz="3600" smtClean="0"/>
              <a:t>2. Интенсивность метаболизма и размножения</a:t>
            </a:r>
          </a:p>
          <a:p>
            <a:pPr>
              <a:buFontTx/>
              <a:buNone/>
            </a:pPr>
            <a:endParaRPr lang="ru-RU" sz="3600" smtClean="0"/>
          </a:p>
          <a:p>
            <a:pPr>
              <a:buFontTx/>
              <a:buNone/>
            </a:pPr>
            <a:r>
              <a:rPr lang="ru-RU" sz="3600" smtClean="0"/>
              <a:t>3. Устойчивость к факторам внешней среды</a:t>
            </a:r>
            <a:endParaRPr lang="ru-RU" sz="3600"/>
          </a:p>
        </p:txBody>
      </p:sp>
    </p:spTree>
    <p:extLst>
      <p:ext uri="{BB962C8B-B14F-4D97-AF65-F5344CB8AC3E}">
        <p14:creationId xmlns:p14="http://schemas.microsoft.com/office/powerpoint/2010/main" val="35930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>
            <a:normAutofit fontScale="90000"/>
          </a:bodyPr>
          <a:lstStyle/>
          <a:p>
            <a:endParaRPr lang="ru-RU" sz="4000"/>
          </a:p>
        </p:txBody>
      </p:sp>
      <p:pic>
        <p:nvPicPr>
          <p:cNvPr id="104452" name="Picture 4" descr="III_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765175"/>
            <a:ext cx="8497887" cy="47498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9213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1762"/>
          </a:xfrm>
        </p:spPr>
        <p:txBody>
          <a:bodyPr>
            <a:normAutofit fontScale="90000"/>
          </a:bodyPr>
          <a:lstStyle/>
          <a:p>
            <a:endParaRPr lang="ru-RU" sz="4000"/>
          </a:p>
        </p:txBody>
      </p:sp>
      <p:pic>
        <p:nvPicPr>
          <p:cNvPr id="64522" name="Picture 10" descr="III_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333375"/>
            <a:ext cx="8064500" cy="638333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621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2" name="Picture 8" descr="III_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333375"/>
            <a:ext cx="7632700" cy="6181725"/>
          </a:xfrm>
          <a:noFill/>
          <a:ln/>
        </p:spPr>
      </p:pic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5076825" y="4797425"/>
            <a:ext cx="1439863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>
                <a:latin typeface="Times New Roman" pitchFamily="18" charset="0"/>
              </a:rPr>
              <a:t>АЭРОБЫ</a:t>
            </a:r>
          </a:p>
        </p:txBody>
      </p:sp>
    </p:spTree>
    <p:extLst>
      <p:ext uri="{BB962C8B-B14F-4D97-AF65-F5344CB8AC3E}">
        <p14:creationId xmlns:p14="http://schemas.microsoft.com/office/powerpoint/2010/main" val="4710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8" descr="II_2_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549275"/>
            <a:ext cx="8569325" cy="5975350"/>
          </a:xfrm>
          <a:noFill/>
          <a:ln/>
        </p:spPr>
      </p:pic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250825" y="5300663"/>
            <a:ext cx="6121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indent="-457200"/>
            <a:r>
              <a:rPr lang="ru-RU" sz="1600" b="1"/>
              <a:t>    </a:t>
            </a:r>
            <a:r>
              <a:rPr lang="en-US" sz="1500" b="1"/>
              <a:t>I.  Lag-</a:t>
            </a:r>
            <a:r>
              <a:rPr lang="ru-RU" sz="1500" b="1"/>
              <a:t>фаза</a:t>
            </a:r>
          </a:p>
          <a:p>
            <a:pPr marL="457200" indent="-457200"/>
            <a:r>
              <a:rPr lang="ru-RU" sz="1500" b="1"/>
              <a:t>    </a:t>
            </a:r>
            <a:r>
              <a:rPr lang="en-US" sz="1500" b="1"/>
              <a:t>II. </a:t>
            </a:r>
            <a:r>
              <a:rPr lang="ru-RU" sz="1500" b="1"/>
              <a:t>Фаза логарифмического (экспоненциального) роста</a:t>
            </a:r>
            <a:endParaRPr lang="en-US" sz="1500" b="1"/>
          </a:p>
          <a:p>
            <a:pPr marL="457200" indent="-457200"/>
            <a:r>
              <a:rPr lang="ru-RU" sz="1500" b="1"/>
              <a:t>   </a:t>
            </a:r>
            <a:r>
              <a:rPr lang="en-US" sz="1500" b="1"/>
              <a:t>III. </a:t>
            </a:r>
            <a:r>
              <a:rPr lang="ru-RU" sz="1500" b="1"/>
              <a:t>Макс. стационарная фаза</a:t>
            </a:r>
            <a:endParaRPr lang="en-US" sz="1500" b="1"/>
          </a:p>
          <a:p>
            <a:pPr marL="457200" indent="-457200"/>
            <a:r>
              <a:rPr lang="ru-RU" sz="1500" b="1"/>
              <a:t>  </a:t>
            </a:r>
            <a:r>
              <a:rPr lang="en-US" sz="1500" b="1"/>
              <a:t>IV.</a:t>
            </a:r>
            <a:r>
              <a:rPr lang="ru-RU" sz="1500" b="1"/>
              <a:t> Фаза отмирания</a:t>
            </a:r>
            <a:endParaRPr lang="en-US" sz="1500" b="1"/>
          </a:p>
          <a:p>
            <a:pPr marL="457200" indent="-457200"/>
            <a:r>
              <a:rPr lang="ru-RU" sz="1500" b="1"/>
              <a:t>   </a:t>
            </a:r>
            <a:r>
              <a:rPr lang="en-US" sz="1500" b="1"/>
              <a:t>V.</a:t>
            </a:r>
            <a:r>
              <a:rPr lang="ru-RU" sz="1500" b="1"/>
              <a:t> Фаза сохранения (покоящиеся клетки, споры)</a:t>
            </a:r>
          </a:p>
        </p:txBody>
      </p:sp>
    </p:spTree>
    <p:extLst>
      <p:ext uri="{BB962C8B-B14F-4D97-AF65-F5344CB8AC3E}">
        <p14:creationId xmlns:p14="http://schemas.microsoft.com/office/powerpoint/2010/main" val="6897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I_1_вн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8496300" cy="61928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6077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500034" y="609600"/>
            <a:ext cx="8286808" cy="1371600"/>
          </a:xfrm>
          <a:prstGeom prst="rect">
            <a:avLst/>
          </a:prstGeom>
          <a:solidFill>
            <a:srgbClr val="00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 dirty="0">
                <a:solidFill>
                  <a:srgbClr val="0000CC"/>
                </a:solidFill>
              </a:rPr>
              <a:t>ОТРАСЛИ   МИКРОБИОЛОГИИ</a:t>
            </a: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381000" y="2514600"/>
            <a:ext cx="32004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ПРОМЫШЛЕННАЯ</a:t>
            </a: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381000" y="3581400"/>
            <a:ext cx="32004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ПОЧВЕННАЯ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381000" y="4648200"/>
            <a:ext cx="32004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КОСМИЧЕСКАЯ</a:t>
            </a:r>
          </a:p>
        </p:txBody>
      </p:sp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5105400" y="2514600"/>
            <a:ext cx="32004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МЕДИЦИНСКАЯ</a:t>
            </a:r>
          </a:p>
        </p:txBody>
      </p:sp>
      <p:sp>
        <p:nvSpPr>
          <p:cNvPr id="5128" name="Rectangle 11"/>
          <p:cNvSpPr>
            <a:spLocks noChangeArrowheads="1"/>
          </p:cNvSpPr>
          <p:nvPr/>
        </p:nvSpPr>
        <p:spPr bwMode="auto">
          <a:xfrm>
            <a:off x="5257800" y="4648200"/>
            <a:ext cx="32004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ВЕТЕРИНАРНАЯ</a:t>
            </a:r>
          </a:p>
        </p:txBody>
      </p:sp>
      <p:sp>
        <p:nvSpPr>
          <p:cNvPr id="5129" name="Rectangle 12"/>
          <p:cNvSpPr>
            <a:spLocks noChangeArrowheads="1"/>
          </p:cNvSpPr>
          <p:nvPr/>
        </p:nvSpPr>
        <p:spPr bwMode="auto">
          <a:xfrm>
            <a:off x="2555776" y="5517232"/>
            <a:ext cx="32004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М О Р С К А Я</a:t>
            </a:r>
          </a:p>
        </p:txBody>
      </p:sp>
      <p:sp>
        <p:nvSpPr>
          <p:cNvPr id="5130" name="Rectangle 13"/>
          <p:cNvSpPr>
            <a:spLocks noChangeArrowheads="1"/>
          </p:cNvSpPr>
          <p:nvPr/>
        </p:nvSpPr>
        <p:spPr bwMode="auto">
          <a:xfrm>
            <a:off x="4572000" y="3581400"/>
            <a:ext cx="14478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1700" b="1" dirty="0">
                <a:solidFill>
                  <a:srgbClr val="FFFF00"/>
                </a:solidFill>
              </a:rPr>
              <a:t>Клини-</a:t>
            </a:r>
          </a:p>
          <a:p>
            <a:pPr algn="ctr">
              <a:lnSpc>
                <a:spcPct val="80000"/>
              </a:lnSpc>
            </a:pPr>
            <a:r>
              <a:rPr lang="ru-RU" sz="1700" b="1" dirty="0" err="1">
                <a:solidFill>
                  <a:srgbClr val="FFFF00"/>
                </a:solidFill>
              </a:rPr>
              <a:t>ческая</a:t>
            </a:r>
            <a:endParaRPr lang="ru-RU" sz="1700" b="1" dirty="0">
              <a:solidFill>
                <a:srgbClr val="FFFF00"/>
              </a:solidFill>
            </a:endParaRPr>
          </a:p>
        </p:txBody>
      </p:sp>
      <p:sp>
        <p:nvSpPr>
          <p:cNvPr id="5131" name="Rectangle 14"/>
          <p:cNvSpPr>
            <a:spLocks noChangeArrowheads="1"/>
          </p:cNvSpPr>
          <p:nvPr/>
        </p:nvSpPr>
        <p:spPr bwMode="auto">
          <a:xfrm>
            <a:off x="6324600" y="3581400"/>
            <a:ext cx="9906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1700" b="1" dirty="0">
                <a:solidFill>
                  <a:srgbClr val="FFFF00"/>
                </a:solidFill>
              </a:rPr>
              <a:t>Сани-</a:t>
            </a:r>
          </a:p>
          <a:p>
            <a:pPr algn="ctr">
              <a:lnSpc>
                <a:spcPct val="80000"/>
              </a:lnSpc>
            </a:pPr>
            <a:r>
              <a:rPr lang="ru-RU" sz="1700" b="1" dirty="0">
                <a:solidFill>
                  <a:srgbClr val="FFFF00"/>
                </a:solidFill>
              </a:rPr>
              <a:t>тарная</a:t>
            </a:r>
          </a:p>
        </p:txBody>
      </p:sp>
      <p:sp>
        <p:nvSpPr>
          <p:cNvPr id="5132" name="Rectangle 15"/>
          <p:cNvSpPr>
            <a:spLocks noChangeArrowheads="1"/>
          </p:cNvSpPr>
          <p:nvPr/>
        </p:nvSpPr>
        <p:spPr bwMode="auto">
          <a:xfrm>
            <a:off x="7620000" y="3581400"/>
            <a:ext cx="12954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1700" b="1" dirty="0" err="1">
                <a:solidFill>
                  <a:srgbClr val="FFFF00"/>
                </a:solidFill>
              </a:rPr>
              <a:t>Фармацев</a:t>
            </a:r>
            <a:r>
              <a:rPr lang="ru-RU" sz="1700" b="1" dirty="0">
                <a:solidFill>
                  <a:srgbClr val="FFFF00"/>
                </a:solidFill>
              </a:rPr>
              <a:t>-</a:t>
            </a:r>
          </a:p>
          <a:p>
            <a:pPr algn="ctr">
              <a:lnSpc>
                <a:spcPct val="80000"/>
              </a:lnSpc>
            </a:pPr>
            <a:r>
              <a:rPr lang="ru-RU" sz="1700" b="1" dirty="0" err="1">
                <a:solidFill>
                  <a:srgbClr val="FFFF00"/>
                </a:solidFill>
              </a:rPr>
              <a:t>тическая</a:t>
            </a:r>
            <a:endParaRPr lang="ru-RU" sz="1700" b="1" dirty="0">
              <a:solidFill>
                <a:srgbClr val="FFFF00"/>
              </a:solidFill>
            </a:endParaRPr>
          </a:p>
        </p:txBody>
      </p:sp>
      <p:sp>
        <p:nvSpPr>
          <p:cNvPr id="5133" name="Line 16"/>
          <p:cNvSpPr>
            <a:spLocks noChangeShapeType="1"/>
          </p:cNvSpPr>
          <p:nvPr/>
        </p:nvSpPr>
        <p:spPr bwMode="auto">
          <a:xfrm>
            <a:off x="54102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34" name="Line 17"/>
          <p:cNvSpPr>
            <a:spLocks noChangeShapeType="1"/>
          </p:cNvSpPr>
          <p:nvPr/>
        </p:nvSpPr>
        <p:spPr bwMode="auto">
          <a:xfrm>
            <a:off x="67818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35" name="Line 18"/>
          <p:cNvSpPr>
            <a:spLocks noChangeShapeType="1"/>
          </p:cNvSpPr>
          <p:nvPr/>
        </p:nvSpPr>
        <p:spPr bwMode="auto">
          <a:xfrm>
            <a:off x="80010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36" name="Freeform 19"/>
          <p:cNvSpPr>
            <a:spLocks/>
          </p:cNvSpPr>
          <p:nvPr/>
        </p:nvSpPr>
        <p:spPr bwMode="auto">
          <a:xfrm>
            <a:off x="3963988" y="1987550"/>
            <a:ext cx="4762" cy="3498850"/>
          </a:xfrm>
          <a:custGeom>
            <a:avLst/>
            <a:gdLst>
              <a:gd name="T0" fmla="*/ 3 w 3"/>
              <a:gd name="T1" fmla="*/ 0 h 2204"/>
              <a:gd name="T2" fmla="*/ 0 w 3"/>
              <a:gd name="T3" fmla="*/ 2204 h 2204"/>
              <a:gd name="T4" fmla="*/ 0 60000 65536"/>
              <a:gd name="T5" fmla="*/ 0 60000 65536"/>
              <a:gd name="T6" fmla="*/ 0 w 3"/>
              <a:gd name="T7" fmla="*/ 0 h 2204"/>
              <a:gd name="T8" fmla="*/ 3 w 3"/>
              <a:gd name="T9" fmla="*/ 2204 h 22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2204">
                <a:moveTo>
                  <a:pt x="3" y="0"/>
                </a:moveTo>
                <a:lnTo>
                  <a:pt x="0" y="2204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7" name="Freeform 20"/>
          <p:cNvSpPr>
            <a:spLocks/>
          </p:cNvSpPr>
          <p:nvPr/>
        </p:nvSpPr>
        <p:spPr bwMode="auto">
          <a:xfrm>
            <a:off x="4337050" y="1987550"/>
            <a:ext cx="7938" cy="3498850"/>
          </a:xfrm>
          <a:custGeom>
            <a:avLst/>
            <a:gdLst>
              <a:gd name="T0" fmla="*/ 0 w 5"/>
              <a:gd name="T1" fmla="*/ 0 h 2204"/>
              <a:gd name="T2" fmla="*/ 5 w 5"/>
              <a:gd name="T3" fmla="*/ 2204 h 2204"/>
              <a:gd name="T4" fmla="*/ 0 60000 65536"/>
              <a:gd name="T5" fmla="*/ 0 60000 65536"/>
              <a:gd name="T6" fmla="*/ 0 w 5"/>
              <a:gd name="T7" fmla="*/ 0 h 2204"/>
              <a:gd name="T8" fmla="*/ 5 w 5"/>
              <a:gd name="T9" fmla="*/ 2204 h 22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" h="2204">
                <a:moveTo>
                  <a:pt x="0" y="0"/>
                </a:moveTo>
                <a:lnTo>
                  <a:pt x="5" y="2204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Line 22"/>
          <p:cNvSpPr>
            <a:spLocks noChangeShapeType="1"/>
          </p:cNvSpPr>
          <p:nvPr/>
        </p:nvSpPr>
        <p:spPr bwMode="auto">
          <a:xfrm flipH="1">
            <a:off x="1981200" y="4343400"/>
            <a:ext cx="1981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Freeform 23"/>
          <p:cNvSpPr>
            <a:spLocks/>
          </p:cNvSpPr>
          <p:nvPr/>
        </p:nvSpPr>
        <p:spPr bwMode="auto">
          <a:xfrm>
            <a:off x="2047875" y="3282950"/>
            <a:ext cx="1914525" cy="3175"/>
          </a:xfrm>
          <a:custGeom>
            <a:avLst/>
            <a:gdLst>
              <a:gd name="T0" fmla="*/ 1206 w 1206"/>
              <a:gd name="T1" fmla="*/ 0 h 2"/>
              <a:gd name="T2" fmla="*/ 0 w 1206"/>
              <a:gd name="T3" fmla="*/ 2 h 2"/>
              <a:gd name="T4" fmla="*/ 0 60000 65536"/>
              <a:gd name="T5" fmla="*/ 0 60000 65536"/>
              <a:gd name="T6" fmla="*/ 0 w 1206"/>
              <a:gd name="T7" fmla="*/ 0 h 2"/>
              <a:gd name="T8" fmla="*/ 1206 w 1206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06" h="2">
                <a:moveTo>
                  <a:pt x="1206" y="0"/>
                </a:moveTo>
                <a:lnTo>
                  <a:pt x="0" y="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1" name="Line 24"/>
          <p:cNvSpPr>
            <a:spLocks noChangeShapeType="1"/>
          </p:cNvSpPr>
          <p:nvPr/>
        </p:nvSpPr>
        <p:spPr bwMode="auto">
          <a:xfrm flipH="1">
            <a:off x="2057400" y="228600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2" name="Line 25"/>
          <p:cNvSpPr>
            <a:spLocks noChangeShapeType="1"/>
          </p:cNvSpPr>
          <p:nvPr/>
        </p:nvSpPr>
        <p:spPr bwMode="auto">
          <a:xfrm>
            <a:off x="4343400" y="2286000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4" name="Freeform 27"/>
          <p:cNvSpPr>
            <a:spLocks/>
          </p:cNvSpPr>
          <p:nvPr/>
        </p:nvSpPr>
        <p:spPr bwMode="auto">
          <a:xfrm>
            <a:off x="4343400" y="4337050"/>
            <a:ext cx="2603500" cy="6350"/>
          </a:xfrm>
          <a:custGeom>
            <a:avLst/>
            <a:gdLst>
              <a:gd name="T0" fmla="*/ 0 w 1640"/>
              <a:gd name="T1" fmla="*/ 4 h 4"/>
              <a:gd name="T2" fmla="*/ 1640 w 1640"/>
              <a:gd name="T3" fmla="*/ 0 h 4"/>
              <a:gd name="T4" fmla="*/ 0 60000 65536"/>
              <a:gd name="T5" fmla="*/ 0 60000 65536"/>
              <a:gd name="T6" fmla="*/ 0 w 1640"/>
              <a:gd name="T7" fmla="*/ 0 h 4"/>
              <a:gd name="T8" fmla="*/ 1640 w 1640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40" h="4">
                <a:moveTo>
                  <a:pt x="0" y="4"/>
                </a:moveTo>
                <a:lnTo>
                  <a:pt x="164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5" name="Line 28"/>
          <p:cNvSpPr>
            <a:spLocks noChangeShapeType="1"/>
          </p:cNvSpPr>
          <p:nvPr/>
        </p:nvSpPr>
        <p:spPr bwMode="auto">
          <a:xfrm>
            <a:off x="2057400" y="2286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46" name="Line 29"/>
          <p:cNvSpPr>
            <a:spLocks noChangeShapeType="1"/>
          </p:cNvSpPr>
          <p:nvPr/>
        </p:nvSpPr>
        <p:spPr bwMode="auto">
          <a:xfrm>
            <a:off x="2057400" y="32766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47" name="Line 30"/>
          <p:cNvSpPr>
            <a:spLocks noChangeShapeType="1"/>
          </p:cNvSpPr>
          <p:nvPr/>
        </p:nvSpPr>
        <p:spPr bwMode="auto">
          <a:xfrm>
            <a:off x="1981200" y="43434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50" name="Line 33"/>
          <p:cNvSpPr>
            <a:spLocks noChangeShapeType="1"/>
          </p:cNvSpPr>
          <p:nvPr/>
        </p:nvSpPr>
        <p:spPr bwMode="auto">
          <a:xfrm>
            <a:off x="6934200" y="43434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51" name="Freeform 34"/>
          <p:cNvSpPr>
            <a:spLocks/>
          </p:cNvSpPr>
          <p:nvPr/>
        </p:nvSpPr>
        <p:spPr bwMode="auto">
          <a:xfrm>
            <a:off x="6781800" y="2286000"/>
            <a:ext cx="9525" cy="219075"/>
          </a:xfrm>
          <a:custGeom>
            <a:avLst/>
            <a:gdLst>
              <a:gd name="T0" fmla="*/ 0 w 6"/>
              <a:gd name="T1" fmla="*/ 0 h 138"/>
              <a:gd name="T2" fmla="*/ 6 w 6"/>
              <a:gd name="T3" fmla="*/ 138 h 138"/>
              <a:gd name="T4" fmla="*/ 0 60000 65536"/>
              <a:gd name="T5" fmla="*/ 0 60000 65536"/>
              <a:gd name="T6" fmla="*/ 0 w 6"/>
              <a:gd name="T7" fmla="*/ 0 h 138"/>
              <a:gd name="T8" fmla="*/ 6 w 6"/>
              <a:gd name="T9" fmla="*/ 138 h 1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" h="138">
                <a:moveTo>
                  <a:pt x="0" y="0"/>
                </a:moveTo>
                <a:lnTo>
                  <a:pt x="6" y="13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III_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8424862" cy="62642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736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III_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404813"/>
            <a:ext cx="8713788" cy="61198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61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8" descr="III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549275"/>
            <a:ext cx="8820150" cy="56880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678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III_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404813"/>
            <a:ext cx="8496300" cy="61198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3021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III_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33375"/>
            <a:ext cx="8785225" cy="63357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599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III_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04813"/>
            <a:ext cx="8078788" cy="61198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0237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II_5_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>
          <a:xfrm>
            <a:off x="468313" y="476250"/>
            <a:ext cx="8351837" cy="6048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0151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4787900" y="381000"/>
            <a:ext cx="40497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/>
          <a:lstStyle/>
          <a:p>
            <a:pPr marL="342900" indent="-342900" algn="ctr">
              <a:spcBef>
                <a:spcPct val="20000"/>
              </a:spcBef>
            </a:pPr>
            <a:endParaRPr lang="ru-RU" sz="2800" b="1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400" b="1">
                <a:latin typeface="Times New Roman" pitchFamily="18" charset="0"/>
              </a:rPr>
              <a:t>В НАУКЕ НЕ МОЖЕТ </a:t>
            </a:r>
          </a:p>
          <a:p>
            <a:pPr marL="342900" indent="-342900" algn="ctr">
              <a:spcBef>
                <a:spcPct val="20000"/>
              </a:spcBef>
            </a:pPr>
            <a:endParaRPr lang="ru-RU" sz="2400" b="1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400" b="1">
                <a:latin typeface="Times New Roman" pitchFamily="18" charset="0"/>
              </a:rPr>
              <a:t>БЫТЬ </a:t>
            </a:r>
          </a:p>
          <a:p>
            <a:pPr marL="342900" indent="-342900" algn="ctr">
              <a:spcBef>
                <a:spcPct val="20000"/>
              </a:spcBef>
            </a:pPr>
            <a:endParaRPr lang="ru-RU" sz="2400" b="1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400" b="1">
                <a:latin typeface="Times New Roman" pitchFamily="18" charset="0"/>
              </a:rPr>
              <a:t>ДИКТАТА, ИНАЧЕ ОНА </a:t>
            </a:r>
          </a:p>
          <a:p>
            <a:pPr marL="342900" indent="-342900" algn="ctr">
              <a:spcBef>
                <a:spcPct val="20000"/>
              </a:spcBef>
            </a:pPr>
            <a:endParaRPr lang="ru-RU" sz="2400" b="1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400" b="1">
                <a:latin typeface="Times New Roman" pitchFamily="18" charset="0"/>
              </a:rPr>
              <a:t>ПЕРЕСТАНЕТ БЫТЬ </a:t>
            </a:r>
          </a:p>
          <a:p>
            <a:pPr marL="342900" indent="-342900" algn="ctr">
              <a:spcBef>
                <a:spcPct val="20000"/>
              </a:spcBef>
            </a:pPr>
            <a:endParaRPr lang="ru-RU" sz="2400" b="1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400" b="1">
                <a:latin typeface="Times New Roman" pitchFamily="18" charset="0"/>
              </a:rPr>
              <a:t>НАУКОЙ</a:t>
            </a:r>
          </a:p>
          <a:p>
            <a:pPr marL="342900" indent="-342900" algn="ctr">
              <a:spcBef>
                <a:spcPct val="20000"/>
              </a:spcBef>
            </a:pPr>
            <a:endParaRPr lang="ru-RU" sz="2400" b="1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400" b="1">
                <a:latin typeface="Times New Roman" pitchFamily="18" charset="0"/>
              </a:rPr>
              <a:t>Н.И. Вавилов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2400" b="1">
                <a:latin typeface="Times New Roman" pitchFamily="18" charset="0"/>
              </a:rPr>
              <a:t>(1887 – 1943)</a:t>
            </a:r>
          </a:p>
        </p:txBody>
      </p:sp>
      <p:graphicFrame>
        <p:nvGraphicFramePr>
          <p:cNvPr id="34824" name="Object 8"/>
          <p:cNvGraphicFramePr>
            <a:graphicFrameLocks noChangeAspect="1"/>
          </p:cNvGraphicFramePr>
          <p:nvPr/>
        </p:nvGraphicFramePr>
        <p:xfrm>
          <a:off x="685800" y="914400"/>
          <a:ext cx="3905250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Точечный рисунок" r:id="rId3" imgW="3905795" imgH="4904762" progId="PBrush">
                  <p:embed/>
                </p:oleObj>
              </mc:Choice>
              <mc:Fallback>
                <p:oleObj name="Точечный рисунок" r:id="rId3" imgW="3905795" imgH="490476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14400"/>
                        <a:ext cx="3905250" cy="490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01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сканирование0048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</a:blip>
          <a:srcRect/>
          <a:stretch>
            <a:fillRect/>
          </a:stretch>
        </p:blipFill>
        <p:spPr bwMode="auto">
          <a:xfrm>
            <a:off x="609600" y="260350"/>
            <a:ext cx="8001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3" y="0"/>
            <a:ext cx="9018587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309563"/>
            <a:ext cx="8656637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</TotalTime>
  <Words>489</Words>
  <Application>Microsoft Office PowerPoint</Application>
  <PresentationFormat>Экран (4:3)</PresentationFormat>
  <Paragraphs>175</Paragraphs>
  <Slides>67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6" baseType="lpstr">
      <vt:lpstr>Arial</vt:lpstr>
      <vt:lpstr>Arial Narrow</vt:lpstr>
      <vt:lpstr>Bookman Old Style</vt:lpstr>
      <vt:lpstr>Calibri</vt:lpstr>
      <vt:lpstr>Times New Roman</vt:lpstr>
      <vt:lpstr>Verdana</vt:lpstr>
      <vt:lpstr>Wingdings</vt:lpstr>
      <vt:lpstr>Тема Office</vt:lpstr>
      <vt:lpstr>Точечный рисунок</vt:lpstr>
      <vt:lpstr>Микробиология</vt:lpstr>
      <vt:lpstr>Презентация PowerPoint</vt:lpstr>
      <vt:lpstr>Микробиология</vt:lpstr>
      <vt:lpstr> ПРЕДМЕТ ИЗУЧЕНИЯ  МИКРОБИОЛОГИИ</vt:lpstr>
      <vt:lpstr>ЗНАЧЕНИЕ МИКРООРГАНИЗМОВ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ВИРУСНЫЕ ИНФЕКЦИИ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ПЕРИОДЫ  В РАЗВИТИИ  МИКРОБИОЛОГИИ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 изучения микроорганизмов</vt:lpstr>
      <vt:lpstr>Презентация PowerPoint</vt:lpstr>
      <vt:lpstr>Виды микроскопии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физиологии микробной клетки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Микробиология</dc:title>
  <dc:creator>Света</dc:creator>
  <cp:lastModifiedBy>Сергей Николаевич</cp:lastModifiedBy>
  <cp:revision>80</cp:revision>
  <dcterms:created xsi:type="dcterms:W3CDTF">2015-08-13T09:49:26Z</dcterms:created>
  <dcterms:modified xsi:type="dcterms:W3CDTF">2019-06-26T04:25:34Z</dcterms:modified>
</cp:coreProperties>
</file>