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57" r:id="rId18"/>
    <p:sldId id="258" r:id="rId19"/>
    <p:sldId id="259" r:id="rId20"/>
    <p:sldId id="261" r:id="rId21"/>
    <p:sldId id="276" r:id="rId22"/>
    <p:sldId id="277" r:id="rId23"/>
    <p:sldId id="278" r:id="rId24"/>
    <p:sldId id="279" r:id="rId25"/>
    <p:sldId id="280" r:id="rId26"/>
    <p:sldId id="281" r:id="rId27"/>
    <p:sldId id="282" r:id="rId28"/>
    <p:sldId id="284" r:id="rId29"/>
    <p:sldId id="285" r:id="rId30"/>
    <p:sldId id="286" r:id="rId31"/>
    <p:sldId id="283" r:id="rId32"/>
    <p:sldId id="287" r:id="rId33"/>
    <p:sldId id="288"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EB0688A2-FBAF-4CD8-82BE-0CFCCFBD4A59}"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B0688A2-FBAF-4CD8-82BE-0CFCCFBD4A59}"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B0688A2-FBAF-4CD8-82BE-0CFCCFBD4A59}"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B0688A2-FBAF-4CD8-82BE-0CFCCFBD4A5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222965D-1C6A-497D-8FF3-5B8D518DA3D3}" type="datetimeFigureOut">
              <a:rPr lang="ru-RU" smtClean="0"/>
              <a:t>15.01.2017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B0688A2-FBAF-4CD8-82BE-0CFCCFBD4A59}"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222965D-1C6A-497D-8FF3-5B8D518DA3D3}" type="datetimeFigureOut">
              <a:rPr lang="ru-RU" smtClean="0"/>
              <a:t>15.01.2017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B0688A2-FBAF-4CD8-82BE-0CFCCFBD4A59}"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med-pravo.ru/Law/Psych/ZakPsych.1.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consultantplus://offline/ref=F1D8FF26C6E29D1098E381FD1017E901707505C3102434751AE8D1227788F0A1I7u1O"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consultantplus://offline/ref=0A8675C24469F08A76B818EE46E359F4A1BBE7FEE34856CF19BF0D0E187623CE58DDAD08AC1CCA45qA13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effectLst/>
              </a:rPr>
              <a:t>Законодательство в сфере охраны здоровья граждан</a:t>
            </a:r>
            <a:endParaRPr lang="ru-RU" dirty="0"/>
          </a:p>
        </p:txBody>
      </p:sp>
      <p:sp>
        <p:nvSpPr>
          <p:cNvPr id="3" name="Подзаголовок 2"/>
          <p:cNvSpPr>
            <a:spLocks noGrp="1"/>
          </p:cNvSpPr>
          <p:nvPr>
            <p:ph type="subTitle" idx="1"/>
          </p:nvPr>
        </p:nvSpPr>
        <p:spPr/>
        <p:txBody>
          <a:bodyPr/>
          <a:lstStyle/>
          <a:p>
            <a:r>
              <a:rPr lang="ru-RU" dirty="0" smtClean="0"/>
              <a:t>Лекция №1</a:t>
            </a:r>
            <a:endParaRPr lang="ru-RU" dirty="0"/>
          </a:p>
        </p:txBody>
      </p:sp>
    </p:spTree>
    <p:extLst>
      <p:ext uri="{BB962C8B-B14F-4D97-AF65-F5344CB8AC3E}">
        <p14:creationId xmlns:p14="http://schemas.microsoft.com/office/powerpoint/2010/main" val="2273859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Примеры МНПА</a:t>
            </a:r>
          </a:p>
        </p:txBody>
      </p:sp>
      <p:sp>
        <p:nvSpPr>
          <p:cNvPr id="3" name="Объект 2"/>
          <p:cNvSpPr>
            <a:spLocks noGrp="1"/>
          </p:cNvSpPr>
          <p:nvPr>
            <p:ph idx="1"/>
          </p:nvPr>
        </p:nvSpPr>
        <p:spPr/>
        <p:txBody>
          <a:bodyPr/>
          <a:lstStyle/>
          <a:p>
            <a:r>
              <a:rPr lang="ru-RU" b="1" dirty="0" smtClean="0"/>
              <a:t>межгосударственный договор</a:t>
            </a:r>
            <a:r>
              <a:rPr lang="ru-RU" dirty="0" smtClean="0"/>
              <a:t> </a:t>
            </a:r>
            <a:r>
              <a:rPr lang="ru-RU" dirty="0"/>
              <a:t>– </a:t>
            </a:r>
            <a:r>
              <a:rPr lang="ru-RU" dirty="0" smtClean="0"/>
              <a:t>Договор </a:t>
            </a:r>
            <a:r>
              <a:rPr lang="ru-RU" dirty="0"/>
              <a:t>между РФ и Республикой Беларусь от 25.12.1998 «О равных правах граждан» (ст. 8). Данным актом также установлено, что взаиморасчеты не производятся за оказание скорой и неотложной медицинской помощи и лечение социально значимых заболеваний</a:t>
            </a:r>
            <a:endParaRPr lang="ru-RU" dirty="0"/>
          </a:p>
        </p:txBody>
      </p:sp>
    </p:spTree>
    <p:extLst>
      <p:ext uri="{BB962C8B-B14F-4D97-AF65-F5344CB8AC3E}">
        <p14:creationId xmlns:p14="http://schemas.microsoft.com/office/powerpoint/2010/main" val="3890909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Примеры МНПА</a:t>
            </a:r>
          </a:p>
        </p:txBody>
      </p:sp>
      <p:sp>
        <p:nvSpPr>
          <p:cNvPr id="3" name="Объект 2"/>
          <p:cNvSpPr>
            <a:spLocks noGrp="1"/>
          </p:cNvSpPr>
          <p:nvPr>
            <p:ph idx="1"/>
          </p:nvPr>
        </p:nvSpPr>
        <p:spPr/>
        <p:txBody>
          <a:bodyPr>
            <a:normAutofit fontScale="85000" lnSpcReduction="10000"/>
          </a:bodyPr>
          <a:lstStyle/>
          <a:p>
            <a:r>
              <a:rPr lang="ru-RU" b="1" dirty="0"/>
              <a:t>Международный медицинский </a:t>
            </a:r>
            <a:r>
              <a:rPr lang="ru-RU" b="1" dirty="0" smtClean="0"/>
              <a:t>о</a:t>
            </a:r>
            <a:r>
              <a:rPr lang="ru-RU" b="1" dirty="0"/>
              <a:t>бычай</a:t>
            </a:r>
            <a:r>
              <a:rPr lang="ru-RU" dirty="0"/>
              <a:t> </a:t>
            </a:r>
          </a:p>
          <a:p>
            <a:r>
              <a:rPr lang="ru-RU" dirty="0" err="1" smtClean="0"/>
              <a:t>Например,нормы</a:t>
            </a:r>
            <a:r>
              <a:rPr lang="ru-RU" dirty="0" smtClean="0"/>
              <a:t> </a:t>
            </a:r>
            <a:r>
              <a:rPr lang="ru-RU" dirty="0"/>
              <a:t>международного гуманитарного права в отношении раненых, больных, терпящих кораблекрушение и военнопленных, которым должна предоставляться медицинская помощь на недискриминационной </a:t>
            </a:r>
            <a:r>
              <a:rPr lang="ru-RU" dirty="0" smtClean="0"/>
              <a:t>основе (</a:t>
            </a:r>
            <a:r>
              <a:rPr lang="ru-RU" dirty="0"/>
              <a:t>IV Гаагская конвенция о законах и обычаях сухопутной </a:t>
            </a:r>
            <a:r>
              <a:rPr lang="ru-RU" dirty="0" smtClean="0"/>
              <a:t>войны, </a:t>
            </a:r>
            <a:r>
              <a:rPr lang="ru-RU" dirty="0"/>
              <a:t>Протокол о запрещении применения на войне удушливых, ядовитых или других подобных </a:t>
            </a:r>
            <a:r>
              <a:rPr lang="ru-RU" dirty="0" smtClean="0"/>
              <a:t>газов </a:t>
            </a:r>
            <a:r>
              <a:rPr lang="ru-RU" dirty="0"/>
              <a:t>и др.). </a:t>
            </a:r>
          </a:p>
        </p:txBody>
      </p:sp>
    </p:spTree>
    <p:extLst>
      <p:ext uri="{BB962C8B-B14F-4D97-AF65-F5344CB8AC3E}">
        <p14:creationId xmlns:p14="http://schemas.microsoft.com/office/powerpoint/2010/main" val="109405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Российское законодательство</a:t>
            </a:r>
            <a:br>
              <a:rPr lang="ru-RU" b="1" dirty="0">
                <a:effectLst/>
              </a:rPr>
            </a:br>
            <a:r>
              <a:rPr lang="ru-RU" b="1" dirty="0">
                <a:effectLst/>
              </a:rPr>
              <a:t>Конституция РФ</a:t>
            </a:r>
            <a:r>
              <a:rPr lang="ru-RU" dirty="0">
                <a:effectLst/>
              </a:rPr>
              <a:t> </a:t>
            </a:r>
            <a:endParaRPr lang="ru-RU" dirty="0"/>
          </a:p>
        </p:txBody>
      </p:sp>
      <p:sp>
        <p:nvSpPr>
          <p:cNvPr id="3" name="Объект 2"/>
          <p:cNvSpPr>
            <a:spLocks noGrp="1"/>
          </p:cNvSpPr>
          <p:nvPr>
            <p:ph idx="1"/>
          </p:nvPr>
        </p:nvSpPr>
        <p:spPr/>
        <p:txBody>
          <a:bodyPr>
            <a:normAutofit fontScale="62500" lnSpcReduction="20000"/>
          </a:bodyPr>
          <a:lstStyle/>
          <a:p>
            <a:r>
              <a:rPr lang="ru-RU" dirty="0"/>
              <a:t>определила основные принципы и гарантии прав участников общественных отношений в сфере </a:t>
            </a:r>
            <a:r>
              <a:rPr lang="ru-RU" dirty="0" smtClean="0"/>
              <a:t>медицины.</a:t>
            </a:r>
          </a:p>
          <a:p>
            <a:r>
              <a:rPr lang="ru-RU" dirty="0"/>
              <a:t>. Медицинская помощь в государственных и муниципальных учреждениях здравоохранения оказывается гражданам бесплатно за счет средств соответствующего бюджета, страховых взносов, других поступлений (ст. 41). В России обеспечивается право на благоприятную окружающую среду, достоверную информацию о ее состоянии и на возмещение ущерба, причиненного его здоровью или имуществу экологическим правонарушением (ст. 42). Каждому гарантируется социальное обеспечение по возрасту, в случае болезни, инвалидности, потери кормильца, для воспитания детей и в иных случаях, установленных законом (ст. 39). Никто без добровольного согласия не может быть подвергнут медицинским, научным или иным опытам (ст. 21). </a:t>
            </a:r>
          </a:p>
          <a:p>
            <a:endParaRPr lang="ru-RU" dirty="0"/>
          </a:p>
        </p:txBody>
      </p:sp>
    </p:spTree>
    <p:extLst>
      <p:ext uri="{BB962C8B-B14F-4D97-AF65-F5344CB8AC3E}">
        <p14:creationId xmlns:p14="http://schemas.microsoft.com/office/powerpoint/2010/main" val="3636140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effectLst/>
              </a:rPr>
              <a:t>Федеральные </a:t>
            </a:r>
            <a:r>
              <a:rPr lang="ru-RU" b="1" dirty="0" smtClean="0">
                <a:effectLst/>
              </a:rPr>
              <a:t>законы </a:t>
            </a:r>
            <a:endParaRPr lang="ru-RU" dirty="0"/>
          </a:p>
        </p:txBody>
      </p:sp>
      <p:sp>
        <p:nvSpPr>
          <p:cNvPr id="3" name="Объект 2"/>
          <p:cNvSpPr>
            <a:spLocks noGrp="1"/>
          </p:cNvSpPr>
          <p:nvPr>
            <p:ph idx="1"/>
          </p:nvPr>
        </p:nvSpPr>
        <p:spPr/>
        <p:txBody>
          <a:bodyPr>
            <a:normAutofit fontScale="77500" lnSpcReduction="20000"/>
          </a:bodyPr>
          <a:lstStyle/>
          <a:p>
            <a:r>
              <a:rPr lang="ru-RU" dirty="0"/>
              <a:t>ГК РФ закрепляет правовое положение медицинских и фармацевтических организаций с правами юридического лица (гл. 4), индивидуальных предпринимателей, осуществляющих медицинскую деятельность (ст. 23). Статья 401 ГК РФ устанавливает ответственность за неисполнение либо ненадлежащее исполнение обязательств при осуществлении предпринимательской деятельности (в т. ч. медицинской деятельности). Статьями 1084–1094 определена ответственность за вред, причиненный жизни и здоровью гражданина. Положения ст. 151, 1099–1101 ГК РФ предусматривают возможность компенсации морального вреда. </a:t>
            </a:r>
            <a:endParaRPr lang="ru-RU" dirty="0"/>
          </a:p>
        </p:txBody>
      </p:sp>
    </p:spTree>
    <p:extLst>
      <p:ext uri="{BB962C8B-B14F-4D97-AF65-F5344CB8AC3E}">
        <p14:creationId xmlns:p14="http://schemas.microsoft.com/office/powerpoint/2010/main" val="3798603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effectLst/>
              </a:rPr>
              <a:t>Федеральные законы </a:t>
            </a:r>
            <a:endParaRPr lang="ru-RU" dirty="0"/>
          </a:p>
        </p:txBody>
      </p:sp>
      <p:sp>
        <p:nvSpPr>
          <p:cNvPr id="3" name="Объект 2"/>
          <p:cNvSpPr>
            <a:spLocks noGrp="1"/>
          </p:cNvSpPr>
          <p:nvPr>
            <p:ph idx="1"/>
          </p:nvPr>
        </p:nvSpPr>
        <p:spPr/>
        <p:txBody>
          <a:bodyPr>
            <a:normAutofit fontScale="62500" lnSpcReduction="20000"/>
          </a:bodyPr>
          <a:lstStyle/>
          <a:p>
            <a:r>
              <a:rPr lang="ru-RU" dirty="0"/>
              <a:t>КоАП РФ – закреплена ответственность за правонарушения в сфере здравоохранения, в частности: </a:t>
            </a:r>
          </a:p>
          <a:p>
            <a:pPr lvl="0"/>
            <a:r>
              <a:rPr lang="ru-RU" dirty="0"/>
              <a:t>за незаконное занятие народной медициной (ст. 6.2);</a:t>
            </a:r>
          </a:p>
          <a:p>
            <a:pPr lvl="0"/>
            <a:r>
              <a:rPr lang="ru-RU" dirty="0"/>
              <a:t>нарушение установленных правил в сфере обращения медицинских изделий (ст. 6.28);</a:t>
            </a:r>
          </a:p>
          <a:p>
            <a:pPr lvl="0"/>
            <a:r>
              <a:rPr lang="ru-RU" dirty="0"/>
              <a:t>невыполнение обязанностей о представлении информации о конфликте интересов при осуществлении медицинской и фармацевтической деятельности (ст. 6.29); </a:t>
            </a:r>
          </a:p>
          <a:p>
            <a:pPr lvl="0"/>
            <a:r>
              <a:rPr lang="ru-RU" dirty="0"/>
              <a:t>невыполнение обязанностей об информировании граждан о получении медицинской помощи в рамках программы государственных гарантий бесплатного оказания гражданам медицинской помощи и территориальных программ госгарантий (ст. 6.30); </a:t>
            </a:r>
          </a:p>
          <a:p>
            <a:pPr lvl="0"/>
            <a:r>
              <a:rPr lang="ru-RU" dirty="0"/>
              <a:t>нарушение законодательства об обращении лекарственных средств (ст. 14.4.2);</a:t>
            </a:r>
          </a:p>
          <a:p>
            <a:pPr lvl="0"/>
            <a:r>
              <a:rPr lang="ru-RU" dirty="0"/>
              <a:t>заведомо ложный вызов специализированных служб (в т. ч. службы скорой медицинской помощи) (ст. 19.13) и др. </a:t>
            </a:r>
          </a:p>
          <a:p>
            <a:endParaRPr lang="ru-RU" dirty="0"/>
          </a:p>
        </p:txBody>
      </p:sp>
    </p:spTree>
    <p:extLst>
      <p:ext uri="{BB962C8B-B14F-4D97-AF65-F5344CB8AC3E}">
        <p14:creationId xmlns:p14="http://schemas.microsoft.com/office/powerpoint/2010/main" val="2377686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effectLst/>
              </a:rPr>
              <a:t>Федеральные законы </a:t>
            </a:r>
            <a:endParaRPr lang="ru-RU" dirty="0"/>
          </a:p>
        </p:txBody>
      </p:sp>
      <p:sp>
        <p:nvSpPr>
          <p:cNvPr id="3" name="Объект 2"/>
          <p:cNvSpPr>
            <a:spLocks noGrp="1"/>
          </p:cNvSpPr>
          <p:nvPr>
            <p:ph idx="1"/>
          </p:nvPr>
        </p:nvSpPr>
        <p:spPr/>
        <p:txBody>
          <a:bodyPr>
            <a:normAutofit fontScale="85000" lnSpcReduction="20000"/>
          </a:bodyPr>
          <a:lstStyle/>
          <a:p>
            <a:r>
              <a:rPr lang="ru-RU" dirty="0"/>
              <a:t>Государственная защита здоровья граждан обеспечивается закреплением в УК РФ уголовной ответственности за преступления против жизни и здоровья граждан, в том числе:</a:t>
            </a:r>
            <a:br>
              <a:rPr lang="ru-RU" dirty="0"/>
            </a:br>
            <a:r>
              <a:rPr lang="ru-RU" dirty="0"/>
              <a:t>– за принуждение к изъятию органов или тканей человека для трансплантации (ст. 120);</a:t>
            </a:r>
            <a:br>
              <a:rPr lang="ru-RU" dirty="0"/>
            </a:br>
            <a:r>
              <a:rPr lang="ru-RU" dirty="0"/>
              <a:t>– заражение венерической болезнью (ст. 121) и ВИЧ-инфекцией (ст. 122);</a:t>
            </a:r>
            <a:br>
              <a:rPr lang="ru-RU" dirty="0"/>
            </a:br>
            <a:r>
              <a:rPr lang="ru-RU" dirty="0"/>
              <a:t>– незаконное проведение искусственного прерывания беременности (ст. 123);</a:t>
            </a:r>
            <a:br>
              <a:rPr lang="ru-RU" dirty="0"/>
            </a:br>
            <a:r>
              <a:rPr lang="ru-RU" dirty="0"/>
              <a:t>– неоказание помощи больному (ст. 124);</a:t>
            </a:r>
            <a:br>
              <a:rPr lang="ru-RU" dirty="0"/>
            </a:br>
            <a:r>
              <a:rPr lang="ru-RU" dirty="0"/>
              <a:t>– оставление в опасности (ст. 125) и др. </a:t>
            </a:r>
            <a:endParaRPr lang="ru-RU" dirty="0"/>
          </a:p>
        </p:txBody>
      </p:sp>
    </p:spTree>
    <p:extLst>
      <p:ext uri="{BB962C8B-B14F-4D97-AF65-F5344CB8AC3E}">
        <p14:creationId xmlns:p14="http://schemas.microsoft.com/office/powerpoint/2010/main" val="3919097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1556792"/>
          </a:xfrm>
        </p:spPr>
        <p:txBody>
          <a:bodyPr>
            <a:normAutofit fontScale="90000"/>
          </a:bodyPr>
          <a:lstStyle/>
          <a:p>
            <a:r>
              <a:rPr lang="ru-RU" sz="3600" dirty="0" smtClean="0"/>
              <a:t/>
            </a:r>
            <a:br>
              <a:rPr lang="ru-RU" sz="3600" dirty="0" smtClean="0"/>
            </a:br>
            <a:r>
              <a:rPr lang="ru-RU" sz="3600" dirty="0" smtClean="0"/>
              <a:t>ФЗ </a:t>
            </a:r>
            <a:r>
              <a:rPr lang="ru-RU" sz="3600" dirty="0"/>
              <a:t>от 21 ноября 2011 г. N 323-ФЗ "Об основах охраны здоровья граждан в Российской </a:t>
            </a:r>
            <a:r>
              <a:rPr lang="ru-RU" sz="3600" dirty="0" smtClean="0"/>
              <a:t>Федерации</a:t>
            </a:r>
            <a:r>
              <a:rPr lang="ru-RU" dirty="0" smtClean="0"/>
              <a:t>»</a:t>
            </a:r>
            <a:br>
              <a:rPr lang="ru-RU" dirty="0" smtClean="0"/>
            </a:br>
            <a:endParaRPr lang="ru-RU" dirty="0"/>
          </a:p>
        </p:txBody>
      </p:sp>
      <p:sp>
        <p:nvSpPr>
          <p:cNvPr id="3" name="Объект 2"/>
          <p:cNvSpPr>
            <a:spLocks noGrp="1"/>
          </p:cNvSpPr>
          <p:nvPr>
            <p:ph idx="1"/>
          </p:nvPr>
        </p:nvSpPr>
        <p:spPr>
          <a:xfrm>
            <a:off x="1435608" y="1772816"/>
            <a:ext cx="7498080" cy="4475584"/>
          </a:xfrm>
        </p:spPr>
        <p:txBody>
          <a:bodyPr>
            <a:normAutofit fontScale="70000" lnSpcReduction="20000"/>
          </a:bodyPr>
          <a:lstStyle/>
          <a:p>
            <a:r>
              <a:rPr lang="ru-RU" dirty="0"/>
              <a:t>Законом об охране здоровья регулируются отношения, возникающие в сфере охраны здоровья граждан в России, включая правовые, организационные и экономические основы охраны здоровья, права и обязанности человека и гражданина, отдельных групп населения в сфере охраны здоровья, гарантии реализации этих прав. Определены полномочия и ответственность органов государственной власти РФ, органов государственной власти субъектов РФ и органов местного самоуправления в сфере охраны здоровья. Установлены права и обязанности медицинских организаций, иных организаций, индивидуальных предпринимателей при осуществлении деятельности в сфере охраны здоровья, права и обязанности медицинских и фармацевтических работников</a:t>
            </a:r>
            <a:endParaRPr lang="ru-RU" dirty="0"/>
          </a:p>
        </p:txBody>
      </p:sp>
    </p:spTree>
    <p:extLst>
      <p:ext uri="{BB962C8B-B14F-4D97-AF65-F5344CB8AC3E}">
        <p14:creationId xmlns:p14="http://schemas.microsoft.com/office/powerpoint/2010/main" val="1130474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effectLst/>
              </a:rPr>
              <a:t>Федеральный закон "Об обязательном медицинском страховании в Российской Федерации" от 29.11.2010 N 326-ФЗ</a:t>
            </a:r>
            <a:endParaRPr lang="ru-RU" sz="2800" b="1" dirty="0"/>
          </a:p>
        </p:txBody>
      </p:sp>
      <p:sp>
        <p:nvSpPr>
          <p:cNvPr id="3" name="Объект 2"/>
          <p:cNvSpPr>
            <a:spLocks noGrp="1"/>
          </p:cNvSpPr>
          <p:nvPr>
            <p:ph idx="1"/>
          </p:nvPr>
        </p:nvSpPr>
        <p:spPr/>
        <p:txBody>
          <a:bodyPr>
            <a:normAutofit fontScale="92500" lnSpcReduction="20000"/>
          </a:bodyPr>
          <a:lstStyle/>
          <a:p>
            <a:r>
              <a:rPr lang="ru-RU" dirty="0"/>
              <a:t>Правовой режим отношений в сфере реализации системы обязательного медицинского страхования (ОМС), в т. ч. правовое положение субъектов ОМС и участников ОМС, основания возникновения их прав и обязанностей, гарантии их реализации, отношения и ответственность, связанные с уплатой страховых взносов на ОМС неработающего населения, и иные положения определяются Законом об ОМС</a:t>
            </a:r>
            <a:endParaRPr lang="ru-RU" dirty="0"/>
          </a:p>
        </p:txBody>
      </p:sp>
    </p:spTree>
    <p:extLst>
      <p:ext uri="{BB962C8B-B14F-4D97-AF65-F5344CB8AC3E}">
        <p14:creationId xmlns:p14="http://schemas.microsoft.com/office/powerpoint/2010/main" val="2676538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dirty="0"/>
              <a:t>Федеральным законом от 20.07.2012 № 125-ФЗ «О донорстве крови и ее компонентов» устанавливаются правовые, экономические и социальные основы развития донорства крови и ее компонентов в России</a:t>
            </a:r>
            <a:endParaRPr lang="ru-RU" dirty="0"/>
          </a:p>
        </p:txBody>
      </p:sp>
    </p:spTree>
    <p:extLst>
      <p:ext uri="{BB962C8B-B14F-4D97-AF65-F5344CB8AC3E}">
        <p14:creationId xmlns:p14="http://schemas.microsoft.com/office/powerpoint/2010/main" val="1142023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2800" dirty="0"/>
              <a:t>Федеральные законы</a:t>
            </a:r>
            <a:r>
              <a:rPr lang="ru-RU" sz="2800" dirty="0" smtClean="0"/>
              <a:t>, обеспечивающие </a:t>
            </a:r>
            <a:r>
              <a:rPr lang="ru-RU" sz="2800" dirty="0"/>
              <a:t>экологическое благополучие </a:t>
            </a:r>
            <a:r>
              <a:rPr lang="ru-RU" sz="2800" dirty="0" smtClean="0"/>
              <a:t>населения: </a:t>
            </a:r>
          </a:p>
          <a:p>
            <a:r>
              <a:rPr lang="ru-RU" sz="2800" dirty="0" smtClean="0"/>
              <a:t>от </a:t>
            </a:r>
            <a:r>
              <a:rPr lang="ru-RU" sz="2800" dirty="0"/>
              <a:t>10.01.2002 № 7-ФЗ «Об охране окружающей среды</a:t>
            </a:r>
            <a:r>
              <a:rPr lang="ru-RU" sz="2800" dirty="0" smtClean="0"/>
              <a:t>»,</a:t>
            </a:r>
          </a:p>
          <a:p>
            <a:r>
              <a:rPr lang="ru-RU" sz="2800" dirty="0" smtClean="0"/>
              <a:t> </a:t>
            </a:r>
            <a:r>
              <a:rPr lang="ru-RU" sz="2800" dirty="0"/>
              <a:t>от 09.01.1996 № 3-ФЗ «О радиационной безопасности населения» и др. </a:t>
            </a:r>
            <a:endParaRPr lang="ru-RU" sz="2800" dirty="0" smtClean="0"/>
          </a:p>
          <a:p>
            <a:r>
              <a:rPr lang="ru-RU" sz="2800" dirty="0"/>
              <a:t>  </a:t>
            </a:r>
            <a:r>
              <a:rPr lang="ru-RU" sz="2800" dirty="0" smtClean="0"/>
              <a:t> от 30</a:t>
            </a:r>
            <a:r>
              <a:rPr lang="ru-RU" sz="2800" dirty="0"/>
              <a:t> марта 1999 года N </a:t>
            </a:r>
            <a:r>
              <a:rPr lang="ru-RU" sz="2800" dirty="0" smtClean="0"/>
              <a:t>52-ФЗ  «О санитарно-эпидемиологическом благополучии населения»</a:t>
            </a:r>
            <a:endParaRPr lang="ru-RU" sz="2800" dirty="0"/>
          </a:p>
        </p:txBody>
      </p:sp>
    </p:spTree>
    <p:extLst>
      <p:ext uri="{BB962C8B-B14F-4D97-AF65-F5344CB8AC3E}">
        <p14:creationId xmlns:p14="http://schemas.microsoft.com/office/powerpoint/2010/main" val="298502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ru-RU" dirty="0" smtClean="0"/>
              <a:t>медицинское право </a:t>
            </a:r>
            <a:r>
              <a:rPr lang="ru-RU" dirty="0"/>
              <a:t>образует уникальную структуру источников правового регулирования, состоящую из международной и внутренней частей российской правовой системы. Кроме того, правовое регулирование медицинской деятельности объединяет нормы права с нормами морали, этики, психологии, социологии и иными не правовыми категориями. </a:t>
            </a:r>
            <a:endParaRPr lang="ru-RU" dirty="0"/>
          </a:p>
        </p:txBody>
      </p:sp>
    </p:spTree>
    <p:extLst>
      <p:ext uri="{BB962C8B-B14F-4D97-AF65-F5344CB8AC3E}">
        <p14:creationId xmlns:p14="http://schemas.microsoft.com/office/powerpoint/2010/main" val="217903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994122"/>
          </a:xfrm>
        </p:spPr>
        <p:txBody>
          <a:bodyPr>
            <a:normAutofit fontScale="90000"/>
          </a:bodyPr>
          <a:lstStyle/>
          <a:p>
            <a:r>
              <a:rPr lang="ru-RU" sz="2700" dirty="0" smtClean="0"/>
              <a:t/>
            </a:r>
            <a:br>
              <a:rPr lang="ru-RU" sz="2700" dirty="0" smtClean="0"/>
            </a:br>
            <a:r>
              <a:rPr lang="ru-RU" sz="2700" dirty="0" smtClean="0"/>
              <a:t>Закон </a:t>
            </a:r>
            <a:r>
              <a:rPr lang="ru-RU" sz="2700" dirty="0"/>
              <a:t>РФ от 22.12.1992 N 4180-1 (ред. от 23.05.2016) "О трансплантации органов и (или) тканей человека</a:t>
            </a:r>
            <a:r>
              <a:rPr lang="ru-RU" dirty="0"/>
              <a:t>"</a:t>
            </a:r>
            <a:br>
              <a:rPr lang="ru-RU" dirty="0"/>
            </a:br>
            <a:endParaRPr lang="ru-RU" dirty="0"/>
          </a:p>
        </p:txBody>
      </p:sp>
      <p:sp>
        <p:nvSpPr>
          <p:cNvPr id="3" name="Объект 2"/>
          <p:cNvSpPr>
            <a:spLocks noGrp="1"/>
          </p:cNvSpPr>
          <p:nvPr>
            <p:ph idx="1"/>
          </p:nvPr>
        </p:nvSpPr>
        <p:spPr/>
        <p:txBody>
          <a:bodyPr>
            <a:normAutofit fontScale="92500" lnSpcReduction="20000"/>
          </a:bodyPr>
          <a:lstStyle/>
          <a:p>
            <a:r>
              <a:rPr lang="ru-RU" dirty="0" smtClean="0"/>
              <a:t>Трансплантация </a:t>
            </a:r>
            <a:r>
              <a:rPr lang="ru-RU" dirty="0"/>
              <a:t>рассматривается исключительно как средство спасения жизни и восстановления здоровья граждан и должна осуществляться на основе соблюдения законодательства РФ и прав человека в соответствии с гуманными принципами, провозглашенными международным сообществом. При этом интересы человека должны превалировать над интересами общества или науки (преамбула закона)</a:t>
            </a:r>
            <a:endParaRPr lang="ru-RU" dirty="0"/>
          </a:p>
        </p:txBody>
      </p:sp>
    </p:spTree>
    <p:extLst>
      <p:ext uri="{BB962C8B-B14F-4D97-AF65-F5344CB8AC3E}">
        <p14:creationId xmlns:p14="http://schemas.microsoft.com/office/powerpoint/2010/main" val="3804106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b="1" dirty="0"/>
              <a:t>Федеральный закон Российской Федерации от 02.07.92 № 3185-1 </a:t>
            </a:r>
            <a:r>
              <a:rPr lang="ru-RU" b="1" dirty="0">
                <a:hlinkClick r:id="rId2"/>
              </a:rPr>
              <a:t>«О психиатрической помощи и гарантиях прав граждан при ее оказании»</a:t>
            </a:r>
            <a:r>
              <a:rPr lang="ru-RU" b="1" i="1" dirty="0"/>
              <a:t> (в редакции Федерального закона от 21.07.98 № 117-ФЗ</a:t>
            </a:r>
            <a:r>
              <a:rPr lang="ru-RU" b="1" i="1" dirty="0" smtClean="0"/>
              <a:t>)</a:t>
            </a:r>
          </a:p>
          <a:p>
            <a:endParaRPr lang="ru-RU" dirty="0"/>
          </a:p>
        </p:txBody>
      </p:sp>
    </p:spTree>
    <p:extLst>
      <p:ext uri="{BB962C8B-B14F-4D97-AF65-F5344CB8AC3E}">
        <p14:creationId xmlns:p14="http://schemas.microsoft.com/office/powerpoint/2010/main" val="2020541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Федеральный закон от 23.02.1995 N 26-ФЗ (ред. от 28.12.2013) "О природных лечебных ресурсах, лечебно-оздоровительных местностях и курортах"</a:t>
            </a:r>
          </a:p>
          <a:p>
            <a:r>
              <a:rPr lang="ru-RU" dirty="0"/>
              <a:t>Федеральный закон от 30.03.1995 N 38-ФЗ (ред. от 23.05.2016) "О предупреждении распространения в Российской Федерации заболевания, вызываемого вирусом иммунодефицита человека (ВИЧ-инфекции)" (с изм. и доп., вступ. в силу с 01.01.2017</a:t>
            </a:r>
            <a:r>
              <a:rPr lang="ru-RU" dirty="0" smtClean="0"/>
              <a:t>)</a:t>
            </a:r>
          </a:p>
          <a:p>
            <a:r>
              <a:rPr lang="ru-RU" dirty="0"/>
              <a:t>Федеральный закон от 12.01.1996 N 8-ФЗ (ред. от 03.07.2016, с изм. от 19.12.2016) "О погребении и похоронном деле" (с изм. и доп., вступ. в силу с 01.01.2017)</a:t>
            </a:r>
          </a:p>
          <a:p>
            <a:endParaRPr lang="ru-RU" dirty="0"/>
          </a:p>
          <a:p>
            <a:endParaRPr lang="ru-RU" dirty="0"/>
          </a:p>
        </p:txBody>
      </p:sp>
    </p:spTree>
    <p:extLst>
      <p:ext uri="{BB962C8B-B14F-4D97-AF65-F5344CB8AC3E}">
        <p14:creationId xmlns:p14="http://schemas.microsoft.com/office/powerpoint/2010/main" val="3709850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Федеральный закон от 05.07.1996 N 86-ФЗ (ред. от 03.07.2016) "О государственном регулировании в области генно-инженерной деятельности"</a:t>
            </a:r>
          </a:p>
          <a:p>
            <a:r>
              <a:rPr lang="ru-RU" dirty="0"/>
              <a:t>Федеральный закон от 08.01.1998 N 3-ФЗ (ред. от 03.07.2016) "О наркотических средствах и психотропных веществах" (с изм. и доп., вступ. в силу с 01.01.2017)</a:t>
            </a:r>
          </a:p>
          <a:p>
            <a:r>
              <a:rPr lang="ru-RU" dirty="0"/>
              <a:t>Федеральный закон от 12.04.2010 N 61-ФЗ (ред. от 03.07.2016) "Об обращении лекарственных средств" (с изм. и доп., вступ. в силу с 01.01.2017)</a:t>
            </a:r>
          </a:p>
          <a:p>
            <a:endParaRPr lang="ru-RU" dirty="0"/>
          </a:p>
        </p:txBody>
      </p:sp>
    </p:spTree>
    <p:extLst>
      <p:ext uri="{BB962C8B-B14F-4D97-AF65-F5344CB8AC3E}">
        <p14:creationId xmlns:p14="http://schemas.microsoft.com/office/powerpoint/2010/main" val="852120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Федеральный закон от 17.09.1998 N 157-ФЗ (ред. от 31.12.2014, с изм. от 19.12.2016) "Об иммунопрофилактике инфекционных </a:t>
            </a:r>
            <a:r>
              <a:rPr lang="ru-RU" dirty="0" smtClean="0"/>
              <a:t>болезней«</a:t>
            </a:r>
          </a:p>
          <a:p>
            <a:r>
              <a:rPr lang="ru-RU" dirty="0"/>
              <a:t> Федеральный закон от 18.06.2001 г. № 77-ФЗ "О предупреждении распространения туберкулеза в Российской </a:t>
            </a:r>
            <a:r>
              <a:rPr lang="ru-RU" dirty="0" smtClean="0"/>
              <a:t>Федерации«</a:t>
            </a:r>
          </a:p>
          <a:p>
            <a:r>
              <a:rPr lang="ru-RU" dirty="0"/>
              <a:t>Федеральный закон от 09.01.1996 N 3-ФЗ (ред. от 19.07.2011) "О радиационной безопасности населения"</a:t>
            </a:r>
          </a:p>
          <a:p>
            <a:endParaRPr lang="ru-RU" dirty="0"/>
          </a:p>
          <a:p>
            <a:endParaRPr lang="ru-RU" dirty="0"/>
          </a:p>
        </p:txBody>
      </p:sp>
    </p:spTree>
    <p:extLst>
      <p:ext uri="{BB962C8B-B14F-4D97-AF65-F5344CB8AC3E}">
        <p14:creationId xmlns:p14="http://schemas.microsoft.com/office/powerpoint/2010/main" val="1826473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региональные законы в сфере здравоохранения</a:t>
            </a:r>
            <a:endParaRPr lang="ru-RU" dirty="0"/>
          </a:p>
        </p:txBody>
      </p:sp>
      <p:sp>
        <p:nvSpPr>
          <p:cNvPr id="3" name="Объект 2"/>
          <p:cNvSpPr>
            <a:spLocks noGrp="1"/>
          </p:cNvSpPr>
          <p:nvPr>
            <p:ph idx="1"/>
          </p:nvPr>
        </p:nvSpPr>
        <p:spPr/>
        <p:txBody>
          <a:bodyPr>
            <a:normAutofit fontScale="77500" lnSpcReduction="20000"/>
          </a:bodyPr>
          <a:lstStyle/>
          <a:p>
            <a:r>
              <a:rPr lang="ru-RU" dirty="0">
                <a:hlinkClick r:id="rId2"/>
              </a:rPr>
              <a:t>Закон Оренбургской области от 30 августа 2012 года N 1066/310-V-ОЗ "Об охране здоровья граждан на территории Оренбургской области"</a:t>
            </a:r>
            <a:endParaRPr lang="ru-RU" dirty="0"/>
          </a:p>
          <a:p>
            <a:r>
              <a:rPr lang="ru-RU" dirty="0"/>
              <a:t>Закон Оренбургской области от 18.03.2013 N 1419/407-V-ОЗ (ред. от 03.10.2014) "Об обеспечении полноценным питанием беременных женщин, кормящих матерей, а также детей в возрасте до трех лет в Оренбургской области и внесении изменений в Закон Оренбургской области "Об охране здоровья граждан на территории Оренбургской области" (принят постановлением Законодательного Собрания Оренбургской области от 27.02.2013 N 1419)</a:t>
            </a:r>
          </a:p>
          <a:p>
            <a:endParaRPr lang="ru-RU" dirty="0"/>
          </a:p>
        </p:txBody>
      </p:sp>
    </p:spTree>
    <p:extLst>
      <p:ext uri="{BB962C8B-B14F-4D97-AF65-F5344CB8AC3E}">
        <p14:creationId xmlns:p14="http://schemas.microsoft.com/office/powerpoint/2010/main" val="1915301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1800" b="1" dirty="0" smtClean="0">
                <a:effectLst/>
              </a:rPr>
              <a:t>Подзаконные нормативно- </a:t>
            </a:r>
            <a:r>
              <a:rPr lang="ru-RU" sz="1800" b="1" dirty="0">
                <a:effectLst/>
              </a:rPr>
              <a:t>правовые акты( на примере Федеральный закон от 04.05.2011 N 99-ФЗ (ред. от 30.12.2015) "О лицензировании отдельных видов деятельности" (с изм. и доп., вступ. в силу с 01.01.2017)</a:t>
            </a:r>
            <a:endParaRPr lang="ru-RU" sz="1800" dirty="0"/>
          </a:p>
        </p:txBody>
      </p:sp>
      <p:sp>
        <p:nvSpPr>
          <p:cNvPr id="3" name="Объект 2"/>
          <p:cNvSpPr>
            <a:spLocks noGrp="1"/>
          </p:cNvSpPr>
          <p:nvPr>
            <p:ph idx="1"/>
          </p:nvPr>
        </p:nvSpPr>
        <p:spPr/>
        <p:txBody>
          <a:bodyPr>
            <a:normAutofit fontScale="77500" lnSpcReduction="20000"/>
          </a:bodyPr>
          <a:lstStyle/>
          <a:p>
            <a:r>
              <a:rPr lang="ru-RU" dirty="0"/>
              <a:t>Согласно ст. 12 Закона о лицензировании (федеральный закон) лицензированию подлежит: </a:t>
            </a:r>
          </a:p>
          <a:p>
            <a:pPr lvl="0"/>
            <a:r>
              <a:rPr lang="ru-RU" dirty="0"/>
              <a:t>медицинская деятельность;</a:t>
            </a:r>
          </a:p>
          <a:p>
            <a:pPr lvl="0"/>
            <a:r>
              <a:rPr lang="ru-RU" dirty="0"/>
              <a:t>деятельность по производству лекарственных средств;</a:t>
            </a:r>
          </a:p>
          <a:p>
            <a:pPr lvl="0"/>
            <a:r>
              <a:rPr lang="ru-RU" dirty="0"/>
              <a:t>деятельность в области использования возбудителей инфекционных заболеваний человека и животных (за исключением случая, если указанная деятельность осуществляется в медицинских целях) и генно-инженерно-модифицированных организмов III и IV степеней потенциальной опасности, осуществляемая в замкнутых системах; </a:t>
            </a:r>
          </a:p>
          <a:p>
            <a:pPr lvl="0"/>
            <a:r>
              <a:rPr lang="ru-RU" dirty="0"/>
              <a:t>фармацевтическая деятельность и др.</a:t>
            </a:r>
          </a:p>
          <a:p>
            <a:endParaRPr lang="ru-RU" dirty="0"/>
          </a:p>
        </p:txBody>
      </p:sp>
      <p:sp>
        <p:nvSpPr>
          <p:cNvPr id="4" name="Прямоугольник 3"/>
          <p:cNvSpPr/>
          <p:nvPr/>
        </p:nvSpPr>
        <p:spPr>
          <a:xfrm>
            <a:off x="2260438" y="3244334"/>
            <a:ext cx="231154" cy="369332"/>
          </a:xfrm>
          <a:prstGeom prst="rect">
            <a:avLst/>
          </a:prstGeom>
        </p:spPr>
        <p:txBody>
          <a:bodyPr wrap="none">
            <a:spAutoFit/>
          </a:bodyPr>
          <a:lstStyle/>
          <a:p>
            <a:r>
              <a:rPr lang="ru-RU" dirty="0" smtClean="0"/>
              <a:t> </a:t>
            </a:r>
            <a:endParaRPr lang="ru-RU" dirty="0"/>
          </a:p>
        </p:txBody>
      </p:sp>
    </p:spTree>
    <p:extLst>
      <p:ext uri="{BB962C8B-B14F-4D97-AF65-F5344CB8AC3E}">
        <p14:creationId xmlns:p14="http://schemas.microsoft.com/office/powerpoint/2010/main" val="4246874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pPr marL="82296" indent="0">
              <a:buNone/>
            </a:pPr>
            <a:r>
              <a:rPr lang="ru-RU" dirty="0" smtClean="0"/>
              <a:t>Постановление </a:t>
            </a:r>
            <a:r>
              <a:rPr lang="ru-RU" dirty="0"/>
              <a:t>Правительства РФ от 16.04.2012 № 291 «О лицензировании медицинской деятельности (за исключением указанной деятельности, осуществляемой медицинскими организациями и другими организациями, входящими в частную систему здравоохранения, на территории инновационного центра “</a:t>
            </a:r>
            <a:r>
              <a:rPr lang="ru-RU" dirty="0" err="1"/>
              <a:t>Сколково</a:t>
            </a:r>
            <a:r>
              <a:rPr lang="ru-RU" dirty="0" smtClean="0"/>
              <a:t>”)»,</a:t>
            </a:r>
          </a:p>
          <a:p>
            <a:pPr marL="82296" indent="0">
              <a:buNone/>
            </a:pPr>
            <a:r>
              <a:rPr lang="ru-RU" dirty="0" smtClean="0"/>
              <a:t> Постановление </a:t>
            </a:r>
            <a:r>
              <a:rPr lang="ru-RU" dirty="0"/>
              <a:t>Правительства РФ </a:t>
            </a:r>
            <a:r>
              <a:rPr lang="ru-RU" dirty="0" smtClean="0"/>
              <a:t>от </a:t>
            </a:r>
            <a:r>
              <a:rPr lang="ru-RU" dirty="0"/>
              <a:t>16.04.2012 № 317 «О лицензировании деятельности в области использования возбудителей инфекционных заболеваний человека и животных (за исключением случая, если указанная деятельность осуществляется в медицинских целях) и генно-инженерно-модифицированных организмов III и IV степеней потенциальной опасности, осуществляемой в замкнутых системах», от 22.12.2011 № 1081 «О лицензировании фармацевтической деятельности» и др. </a:t>
            </a:r>
            <a:endParaRPr lang="ru-RU" dirty="0" smtClean="0"/>
          </a:p>
          <a:p>
            <a:pPr marL="82296" indent="0">
              <a:buNone/>
            </a:pPr>
            <a:r>
              <a:rPr lang="ru-RU" dirty="0" smtClean="0"/>
              <a:t>Постановление </a:t>
            </a:r>
            <a:r>
              <a:rPr lang="ru-RU" dirty="0"/>
              <a:t>Правительства РФ от 04.10.2012 № 1006 </a:t>
            </a:r>
            <a:r>
              <a:rPr lang="ru-RU" dirty="0" smtClean="0"/>
              <a:t>-утверждены </a:t>
            </a:r>
            <a:r>
              <a:rPr lang="ru-RU" dirty="0"/>
              <a:t>Правила предоставления медицинскими организациями платных медицинских услуг, детально регулирующие условия, порядок заключения договора и оплаты медицинских услуг, а также ответственность исполнителя и контроль предоставления </a:t>
            </a:r>
            <a:r>
              <a:rPr lang="ru-RU" dirty="0" smtClean="0"/>
              <a:t>услуг </a:t>
            </a:r>
            <a:endParaRPr lang="ru-RU" dirty="0"/>
          </a:p>
          <a:p>
            <a:endParaRPr lang="ru-RU" dirty="0"/>
          </a:p>
        </p:txBody>
      </p:sp>
    </p:spTree>
    <p:extLst>
      <p:ext uri="{BB962C8B-B14F-4D97-AF65-F5344CB8AC3E}">
        <p14:creationId xmlns:p14="http://schemas.microsoft.com/office/powerpoint/2010/main" val="3573328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ru-RU" dirty="0"/>
              <a:t>Постановление Правительства РФ от 19.12.2016 N 1403 "О Программе государственных гарантий бесплатного оказания гражданам медицинской помощи на 2017 год и на плановый период 2018 и 2019 годов"</a:t>
            </a:r>
          </a:p>
        </p:txBody>
      </p:sp>
    </p:spTree>
    <p:extLst>
      <p:ext uri="{BB962C8B-B14F-4D97-AF65-F5344CB8AC3E}">
        <p14:creationId xmlns:p14="http://schemas.microsoft.com/office/powerpoint/2010/main" val="522668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Постановление Правительства РФ от 13.08.1997 N 1009 (ред. от 15.10.2016) "Об утверждении Правил подготовки нормативных правовых актов федеральных органов исполнительной власти и их государственной регистрации"</a:t>
            </a:r>
          </a:p>
          <a:p>
            <a:r>
              <a:rPr lang="ru-RU" b="1" dirty="0"/>
              <a:t>Издание нормативных правовых актов в виде писем и телеграмм не допускается (</a:t>
            </a:r>
            <a:r>
              <a:rPr lang="ru-RU" b="1" dirty="0" err="1"/>
              <a:t>абз</a:t>
            </a:r>
            <a:r>
              <a:rPr lang="ru-RU" b="1" dirty="0"/>
              <a:t>. 2 п. 2 Правил).</a:t>
            </a:r>
            <a:r>
              <a:rPr lang="ru-RU" dirty="0"/>
              <a:t> Вместе с тем существуют письма Минздрава России, имеющие рекомендательный </a:t>
            </a:r>
            <a:r>
              <a:rPr lang="ru-RU" dirty="0" smtClean="0"/>
              <a:t>характер</a:t>
            </a:r>
            <a:endParaRPr lang="ru-RU" dirty="0"/>
          </a:p>
        </p:txBody>
      </p:sp>
    </p:spTree>
    <p:extLst>
      <p:ext uri="{BB962C8B-B14F-4D97-AF65-F5344CB8AC3E}">
        <p14:creationId xmlns:p14="http://schemas.microsoft.com/office/powerpoint/2010/main" val="17815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effectLst/>
              </a:rPr>
              <a:t/>
            </a:r>
            <a:br>
              <a:rPr lang="ru-RU" b="1" dirty="0" smtClean="0">
                <a:effectLst/>
              </a:rPr>
            </a:br>
            <a:r>
              <a:rPr lang="ru-RU" b="1" dirty="0" smtClean="0">
                <a:effectLst/>
              </a:rPr>
              <a:t>Классификация </a:t>
            </a:r>
            <a:r>
              <a:rPr lang="ru-RU" b="1" dirty="0">
                <a:effectLst/>
              </a:rPr>
              <a:t>норм медицинского права</a:t>
            </a:r>
            <a:br>
              <a:rPr lang="ru-RU" b="1" dirty="0">
                <a:effectLst/>
              </a:rPr>
            </a:br>
            <a:endParaRPr lang="ru-RU" dirty="0"/>
          </a:p>
        </p:txBody>
      </p:sp>
      <p:sp>
        <p:nvSpPr>
          <p:cNvPr id="3" name="Объект 2"/>
          <p:cNvSpPr>
            <a:spLocks noGrp="1"/>
          </p:cNvSpPr>
          <p:nvPr>
            <p:ph idx="1"/>
          </p:nvPr>
        </p:nvSpPr>
        <p:spPr/>
        <p:txBody>
          <a:bodyPr>
            <a:normAutofit fontScale="70000" lnSpcReduction="20000"/>
          </a:bodyPr>
          <a:lstStyle/>
          <a:p>
            <a:pPr lvl="0"/>
            <a:r>
              <a:rPr lang="ru-RU" b="1" i="1" dirty="0" smtClean="0"/>
              <a:t>По юридической силе выделяют</a:t>
            </a:r>
          </a:p>
          <a:p>
            <a:pPr lvl="0"/>
            <a:r>
              <a:rPr lang="ru-RU" dirty="0" smtClean="0"/>
              <a:t>общепризнанные </a:t>
            </a:r>
            <a:r>
              <a:rPr lang="ru-RU" dirty="0"/>
              <a:t>нормы и принципы международного права; международные договоры;</a:t>
            </a:r>
          </a:p>
          <a:p>
            <a:pPr lvl="0"/>
            <a:r>
              <a:rPr lang="ru-RU" dirty="0"/>
              <a:t>федеральные законы (основной закон – Конституция РФ, законы о поправках в Конституцию РФ, федеральные конституционные законы, федеральные законы) и законы субъектов РФ; </a:t>
            </a:r>
          </a:p>
          <a:p>
            <a:pPr lvl="0"/>
            <a:r>
              <a:rPr lang="ru-RU" dirty="0"/>
              <a:t>подзаконные нормативные акты (федеральные, региональные и местные);</a:t>
            </a:r>
          </a:p>
          <a:p>
            <a:pPr lvl="0"/>
            <a:r>
              <a:rPr lang="ru-RU" dirty="0"/>
              <a:t>нормативные правовые договоры;</a:t>
            </a:r>
          </a:p>
          <a:p>
            <a:pPr lvl="0"/>
            <a:r>
              <a:rPr lang="ru-RU" dirty="0"/>
              <a:t>локальные нормативные акты;</a:t>
            </a:r>
          </a:p>
          <a:p>
            <a:pPr lvl="0"/>
            <a:r>
              <a:rPr lang="ru-RU" dirty="0"/>
              <a:t>медицинские правовые обычаи;</a:t>
            </a:r>
          </a:p>
          <a:p>
            <a:pPr lvl="0"/>
            <a:r>
              <a:rPr lang="ru-RU" dirty="0"/>
              <a:t>акты судебных органов.</a:t>
            </a:r>
          </a:p>
          <a:p>
            <a:endParaRPr lang="ru-RU" dirty="0"/>
          </a:p>
        </p:txBody>
      </p:sp>
    </p:spTree>
    <p:extLst>
      <p:ext uri="{BB962C8B-B14F-4D97-AF65-F5344CB8AC3E}">
        <p14:creationId xmlns:p14="http://schemas.microsoft.com/office/powerpoint/2010/main" val="3860186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ru-RU" dirty="0"/>
              <a:t>Письмо&gt; Минздрава России от 29.03.2016 N 15-4/10/2-1895 &lt;О направлении информационно-методического письма "О направлении граждан Российской Федерации для проведения процедуры ЭКО"&gt; (вместе с Информационно-методическим письмом "О направлении граждан Российской Федерации для проведения процедуры ЭКО", утв. Минздравом России 22.03.2016)</a:t>
            </a:r>
          </a:p>
          <a:p>
            <a:endParaRPr lang="ru-RU" dirty="0"/>
          </a:p>
        </p:txBody>
      </p:sp>
    </p:spTree>
    <p:extLst>
      <p:ext uri="{BB962C8B-B14F-4D97-AF65-F5344CB8AC3E}">
        <p14:creationId xmlns:p14="http://schemas.microsoft.com/office/powerpoint/2010/main" val="2874293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НПА МЗ РФ</a:t>
            </a:r>
            <a:r>
              <a:rPr lang="ru-RU" dirty="0"/>
              <a:t/>
            </a:r>
            <a:br>
              <a:rPr lang="ru-RU" dirty="0"/>
            </a:br>
            <a:endParaRPr lang="ru-RU" dirty="0"/>
          </a:p>
        </p:txBody>
      </p:sp>
      <p:sp>
        <p:nvSpPr>
          <p:cNvPr id="3" name="Объект 2"/>
          <p:cNvSpPr>
            <a:spLocks noGrp="1"/>
          </p:cNvSpPr>
          <p:nvPr>
            <p:ph idx="1"/>
          </p:nvPr>
        </p:nvSpPr>
        <p:spPr/>
        <p:txBody>
          <a:bodyPr>
            <a:normAutofit fontScale="77500" lnSpcReduction="20000"/>
          </a:bodyPr>
          <a:lstStyle/>
          <a:p>
            <a:r>
              <a:rPr lang="ru-RU" dirty="0"/>
              <a:t>Статья 37. Порядки оказания медицинской помощи и стандарты медицинской помощи</a:t>
            </a:r>
            <a:br>
              <a:rPr lang="ru-RU" dirty="0"/>
            </a:br>
            <a:r>
              <a:rPr lang="ru-RU" dirty="0" smtClean="0">
                <a:hlinkClick r:id="rId2"/>
              </a:rPr>
              <a:t>помощь </a:t>
            </a:r>
            <a:r>
              <a:rPr lang="ru-RU" dirty="0">
                <a:hlinkClick r:id="rId2"/>
              </a:rPr>
              <a:t>организуется и оказывается в соответствии </a:t>
            </a:r>
            <a:r>
              <a:rPr lang="ru-RU" b="1" dirty="0">
                <a:hlinkClick r:id="rId2"/>
              </a:rPr>
              <a:t>с порядками </a:t>
            </a:r>
            <a:r>
              <a:rPr lang="ru-RU" dirty="0">
                <a:hlinkClick r:id="rId2"/>
              </a:rPr>
              <a:t>оказания медицинской помощи, обязательными для исполнения на территории Российской Федерации всеми медицинскими организациями, а также на основе </a:t>
            </a:r>
            <a:r>
              <a:rPr lang="ru-RU" b="1" dirty="0">
                <a:hlinkClick r:id="rId2"/>
              </a:rPr>
              <a:t>стандартов</a:t>
            </a:r>
            <a:r>
              <a:rPr lang="ru-RU" dirty="0">
                <a:hlinkClick r:id="rId2"/>
              </a:rPr>
              <a:t> медицинской помощи, за исключением медицинской помощи, оказываемой в рамках клинической апробации.</a:t>
            </a:r>
            <a:r>
              <a:rPr lang="ru-RU" dirty="0"/>
              <a:t/>
            </a:r>
            <a:br>
              <a:rPr lang="ru-RU" dirty="0"/>
            </a:br>
            <a:r>
              <a:rPr lang="ru-RU" dirty="0"/>
              <a:t>2. Порядки оказания медицинской помощи и стандарты медицинской помощи утверждаются уполномоченным федеральным органом исполнительной власти (Минздравом России).</a:t>
            </a:r>
          </a:p>
        </p:txBody>
      </p:sp>
    </p:spTree>
    <p:extLst>
      <p:ext uri="{BB962C8B-B14F-4D97-AF65-F5344CB8AC3E}">
        <p14:creationId xmlns:p14="http://schemas.microsoft.com/office/powerpoint/2010/main" val="1544128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a:effectLst/>
              </a:rPr>
              <a:t>нормативные договоры и локальные нормативные акты медицинских организаций</a:t>
            </a:r>
            <a:endParaRPr lang="ru-RU" sz="2800" dirty="0"/>
          </a:p>
        </p:txBody>
      </p:sp>
      <p:sp>
        <p:nvSpPr>
          <p:cNvPr id="3" name="Объект 2"/>
          <p:cNvSpPr>
            <a:spLocks noGrp="1"/>
          </p:cNvSpPr>
          <p:nvPr>
            <p:ph idx="1"/>
          </p:nvPr>
        </p:nvSpPr>
        <p:spPr/>
        <p:txBody>
          <a:bodyPr/>
          <a:lstStyle/>
          <a:p>
            <a:r>
              <a:rPr lang="ru-RU" dirty="0"/>
              <a:t>Данные источники права регулируют складывающиеся корпоративные, трудовые и иные отношения в рамках медицинских организаций</a:t>
            </a:r>
            <a:endParaRPr lang="ru-RU" dirty="0"/>
          </a:p>
        </p:txBody>
      </p:sp>
    </p:spTree>
    <p:extLst>
      <p:ext uri="{BB962C8B-B14F-4D97-AF65-F5344CB8AC3E}">
        <p14:creationId xmlns:p14="http://schemas.microsoft.com/office/powerpoint/2010/main" val="2260427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1417638"/>
          </a:xfrm>
        </p:spPr>
        <p:txBody>
          <a:bodyPr>
            <a:normAutofit fontScale="90000"/>
          </a:bodyPr>
          <a:lstStyle/>
          <a:p>
            <a:r>
              <a:rPr lang="ru-RU" dirty="0" smtClean="0"/>
              <a:t/>
            </a:r>
            <a:br>
              <a:rPr lang="ru-RU" dirty="0" smtClean="0"/>
            </a:br>
            <a:r>
              <a:rPr lang="ru-RU" dirty="0" smtClean="0"/>
              <a:t>Формы </a:t>
            </a:r>
            <a:r>
              <a:rPr lang="ru-RU" dirty="0"/>
              <a:t>выражения (закрепления) локальных нормативных актов:</a:t>
            </a:r>
            <a:br>
              <a:rPr lang="ru-RU" dirty="0"/>
            </a:br>
            <a:endParaRPr lang="ru-RU" dirty="0"/>
          </a:p>
        </p:txBody>
      </p:sp>
      <p:sp>
        <p:nvSpPr>
          <p:cNvPr id="3" name="Объект 2"/>
          <p:cNvSpPr>
            <a:spLocks noGrp="1"/>
          </p:cNvSpPr>
          <p:nvPr>
            <p:ph idx="1"/>
          </p:nvPr>
        </p:nvSpPr>
        <p:spPr/>
        <p:txBody>
          <a:bodyPr>
            <a:normAutofit fontScale="77500" lnSpcReduction="20000"/>
          </a:bodyPr>
          <a:lstStyle/>
          <a:p>
            <a:r>
              <a:rPr lang="ru-RU" dirty="0" smtClean="0"/>
              <a:t>устав </a:t>
            </a:r>
            <a:r>
              <a:rPr lang="ru-RU" dirty="0"/>
              <a:t>организации (учредительный договор в хозяйственных товариществах);</a:t>
            </a:r>
          </a:p>
          <a:p>
            <a:pPr lvl="0"/>
            <a:r>
              <a:rPr lang="ru-RU" dirty="0"/>
              <a:t>положение об обособленном структурном подразделении (филиале, представительстве);</a:t>
            </a:r>
          </a:p>
          <a:p>
            <a:pPr lvl="0"/>
            <a:r>
              <a:rPr lang="ru-RU" dirty="0"/>
              <a:t>положение об информационной политике;</a:t>
            </a:r>
          </a:p>
          <a:p>
            <a:pPr lvl="0"/>
            <a:r>
              <a:rPr lang="ru-RU" dirty="0"/>
              <a:t>положение об охране конфиденциальной информации;</a:t>
            </a:r>
          </a:p>
          <a:p>
            <a:pPr lvl="0"/>
            <a:r>
              <a:rPr lang="ru-RU" dirty="0"/>
              <a:t>положение о коммерческой тайне;</a:t>
            </a:r>
          </a:p>
          <a:p>
            <a:pPr lvl="0"/>
            <a:r>
              <a:rPr lang="ru-RU" dirty="0"/>
              <a:t>правила внутреннего трудового распорядка;</a:t>
            </a:r>
          </a:p>
          <a:p>
            <a:pPr lvl="0"/>
            <a:r>
              <a:rPr lang="ru-RU" dirty="0"/>
              <a:t>положение об оплате труда и премировании;</a:t>
            </a:r>
          </a:p>
          <a:p>
            <a:pPr lvl="0"/>
            <a:r>
              <a:rPr lang="ru-RU" dirty="0"/>
              <a:t>правила и инструкции по охране труда; </a:t>
            </a:r>
          </a:p>
          <a:p>
            <a:r>
              <a:rPr lang="ru-RU" dirty="0"/>
              <a:t>штатное расписание и </a:t>
            </a:r>
            <a:r>
              <a:rPr lang="ru-RU" dirty="0" err="1"/>
              <a:t>др</a:t>
            </a:r>
            <a:endParaRPr lang="ru-RU" dirty="0"/>
          </a:p>
        </p:txBody>
      </p:sp>
    </p:spTree>
    <p:extLst>
      <p:ext uri="{BB962C8B-B14F-4D97-AF65-F5344CB8AC3E}">
        <p14:creationId xmlns:p14="http://schemas.microsoft.com/office/powerpoint/2010/main" val="1382221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effectLst/>
              </a:rPr>
              <a:t>Правовой обычай в медицине </a:t>
            </a:r>
            <a:endParaRPr lang="ru-RU" dirty="0"/>
          </a:p>
        </p:txBody>
      </p:sp>
      <p:sp>
        <p:nvSpPr>
          <p:cNvPr id="3" name="Объект 2"/>
          <p:cNvSpPr>
            <a:spLocks noGrp="1"/>
          </p:cNvSpPr>
          <p:nvPr>
            <p:ph idx="1"/>
          </p:nvPr>
        </p:nvSpPr>
        <p:spPr/>
        <p:txBody>
          <a:bodyPr/>
          <a:lstStyle/>
          <a:p>
            <a:r>
              <a:rPr lang="ru-RU" b="1" dirty="0"/>
              <a:t>Обычаем медицинской практики</a:t>
            </a:r>
            <a:r>
              <a:rPr lang="ru-RU" dirty="0"/>
              <a:t> признается исторически сложившееся правило поведения при проведении лечебных мероприятий (операций), диагностических и профилактических процедур</a:t>
            </a:r>
            <a:endParaRPr lang="ru-RU" dirty="0"/>
          </a:p>
        </p:txBody>
      </p:sp>
    </p:spTree>
    <p:extLst>
      <p:ext uri="{BB962C8B-B14F-4D97-AF65-F5344CB8AC3E}">
        <p14:creationId xmlns:p14="http://schemas.microsoft.com/office/powerpoint/2010/main" val="25863639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effectLst/>
              </a:rPr>
              <a:t>Судебные акты </a:t>
            </a:r>
            <a:endParaRPr lang="ru-RU" dirty="0"/>
          </a:p>
        </p:txBody>
      </p:sp>
      <p:sp>
        <p:nvSpPr>
          <p:cNvPr id="3" name="Объект 2"/>
          <p:cNvSpPr>
            <a:spLocks noGrp="1"/>
          </p:cNvSpPr>
          <p:nvPr>
            <p:ph idx="1"/>
          </p:nvPr>
        </p:nvSpPr>
        <p:spPr/>
        <p:txBody>
          <a:bodyPr/>
          <a:lstStyle/>
          <a:p>
            <a:r>
              <a:rPr lang="ru-RU" smtClean="0"/>
              <a:t> Необходимо обобщение </a:t>
            </a:r>
            <a:r>
              <a:rPr lang="ru-RU" dirty="0" smtClean="0"/>
              <a:t>сложившейся практики рассмотрения судами дел в сфере оказания медицинской помощи</a:t>
            </a:r>
            <a:endParaRPr lang="ru-RU" dirty="0"/>
          </a:p>
        </p:txBody>
      </p:sp>
    </p:spTree>
    <p:extLst>
      <p:ext uri="{BB962C8B-B14F-4D97-AF65-F5344CB8AC3E}">
        <p14:creationId xmlns:p14="http://schemas.microsoft.com/office/powerpoint/2010/main" val="243184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Классификация норм медицинского права</a:t>
            </a:r>
            <a:endParaRPr lang="ru-RU" dirty="0"/>
          </a:p>
        </p:txBody>
      </p:sp>
      <p:sp>
        <p:nvSpPr>
          <p:cNvPr id="3" name="Объект 2"/>
          <p:cNvSpPr>
            <a:spLocks noGrp="1"/>
          </p:cNvSpPr>
          <p:nvPr>
            <p:ph idx="1"/>
          </p:nvPr>
        </p:nvSpPr>
        <p:spPr/>
        <p:txBody>
          <a:bodyPr/>
          <a:lstStyle/>
          <a:p>
            <a:r>
              <a:rPr lang="ru-RU" dirty="0" smtClean="0"/>
              <a:t> </a:t>
            </a:r>
            <a:r>
              <a:rPr lang="ru-RU" dirty="0"/>
              <a:t>по </a:t>
            </a:r>
            <a:r>
              <a:rPr lang="ru-RU" b="1" dirty="0"/>
              <a:t>территориальному </a:t>
            </a:r>
            <a:r>
              <a:rPr lang="ru-RU" b="1" dirty="0" smtClean="0"/>
              <a:t>принципу </a:t>
            </a:r>
            <a:r>
              <a:rPr lang="ru-RU" dirty="0" smtClean="0"/>
              <a:t> </a:t>
            </a:r>
            <a:r>
              <a:rPr lang="ru-RU" dirty="0"/>
              <a:t>в зависимости от уровня принятия и сферы </a:t>
            </a:r>
            <a:r>
              <a:rPr lang="ru-RU" dirty="0" smtClean="0"/>
              <a:t>деятельности</a:t>
            </a:r>
          </a:p>
          <a:p>
            <a:r>
              <a:rPr lang="ru-RU" dirty="0" smtClean="0"/>
              <a:t>-федеральные</a:t>
            </a:r>
          </a:p>
          <a:p>
            <a:r>
              <a:rPr lang="ru-RU" dirty="0"/>
              <a:t>-</a:t>
            </a:r>
            <a:r>
              <a:rPr lang="ru-RU" dirty="0" smtClean="0"/>
              <a:t> региональные</a:t>
            </a:r>
          </a:p>
          <a:p>
            <a:r>
              <a:rPr lang="ru-RU" dirty="0"/>
              <a:t>-</a:t>
            </a:r>
            <a:r>
              <a:rPr lang="ru-RU" dirty="0" smtClean="0"/>
              <a:t> </a:t>
            </a:r>
            <a:r>
              <a:rPr lang="ru-RU" dirty="0"/>
              <a:t>местные </a:t>
            </a:r>
            <a:endParaRPr lang="ru-RU" dirty="0" smtClean="0"/>
          </a:p>
          <a:p>
            <a:r>
              <a:rPr lang="ru-RU" dirty="0" smtClean="0"/>
              <a:t>- </a:t>
            </a:r>
            <a:r>
              <a:rPr lang="ru-RU" dirty="0"/>
              <a:t>локальные</a:t>
            </a:r>
            <a:endParaRPr lang="ru-RU" dirty="0"/>
          </a:p>
        </p:txBody>
      </p:sp>
    </p:spTree>
    <p:extLst>
      <p:ext uri="{BB962C8B-B14F-4D97-AF65-F5344CB8AC3E}">
        <p14:creationId xmlns:p14="http://schemas.microsoft.com/office/powerpoint/2010/main" val="41188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Классификация норм медицинского права</a:t>
            </a:r>
            <a:endParaRPr lang="ru-RU" dirty="0"/>
          </a:p>
        </p:txBody>
      </p:sp>
      <p:sp>
        <p:nvSpPr>
          <p:cNvPr id="3" name="Объект 2"/>
          <p:cNvSpPr>
            <a:spLocks noGrp="1"/>
          </p:cNvSpPr>
          <p:nvPr>
            <p:ph idx="1"/>
          </p:nvPr>
        </p:nvSpPr>
        <p:spPr/>
        <p:txBody>
          <a:bodyPr>
            <a:normAutofit fontScale="77500" lnSpcReduction="20000"/>
          </a:bodyPr>
          <a:lstStyle/>
          <a:p>
            <a:r>
              <a:rPr lang="ru-RU" dirty="0"/>
              <a:t>По </a:t>
            </a:r>
            <a:r>
              <a:rPr lang="ru-RU" b="1" dirty="0"/>
              <a:t>сферам медицинской деятельности</a:t>
            </a:r>
            <a:r>
              <a:rPr lang="ru-RU" dirty="0"/>
              <a:t> выделяются источники правового регулирования таких видов профессиональной деятельности, как:</a:t>
            </a:r>
            <a:br>
              <a:rPr lang="ru-RU" dirty="0"/>
            </a:br>
            <a:r>
              <a:rPr lang="ru-RU" b="1" dirty="0"/>
              <a:t>1)</a:t>
            </a:r>
            <a:r>
              <a:rPr lang="ru-RU" dirty="0"/>
              <a:t> оказание медицинской помощи (ст. 2 Закона об охране здоровья);</a:t>
            </a:r>
            <a:br>
              <a:rPr lang="ru-RU" dirty="0"/>
            </a:br>
            <a:r>
              <a:rPr lang="ru-RU" b="1" dirty="0"/>
              <a:t>2)</a:t>
            </a:r>
            <a:r>
              <a:rPr lang="ru-RU" dirty="0"/>
              <a:t> проведение медицинских экспертиз, медицинских осмотров и медицинских освидетельствований, санитарно-противоэпидемических (профилактических) мероприятий;</a:t>
            </a:r>
            <a:br>
              <a:rPr lang="ru-RU" dirty="0"/>
            </a:br>
            <a:r>
              <a:rPr lang="ru-RU" b="1" dirty="0"/>
              <a:t>3)</a:t>
            </a:r>
            <a:r>
              <a:rPr lang="ru-RU" dirty="0"/>
              <a:t> деятельность, связанная с трансплантацией органов и (или) тканей, обращением донорской крови и ее компонентов в медицинских </a:t>
            </a:r>
            <a:r>
              <a:rPr lang="ru-RU" dirty="0" smtClean="0"/>
              <a:t>целях и т.д. </a:t>
            </a:r>
            <a:endParaRPr lang="ru-RU" dirty="0"/>
          </a:p>
          <a:p>
            <a:endParaRPr lang="ru-RU" dirty="0"/>
          </a:p>
        </p:txBody>
      </p:sp>
    </p:spTree>
    <p:extLst>
      <p:ext uri="{BB962C8B-B14F-4D97-AF65-F5344CB8AC3E}">
        <p14:creationId xmlns:p14="http://schemas.microsoft.com/office/powerpoint/2010/main" val="4117335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Источники медицинского права</a:t>
            </a:r>
            <a:r>
              <a:rPr lang="ru-RU" dirty="0"/>
              <a:t> </a:t>
            </a:r>
          </a:p>
        </p:txBody>
      </p:sp>
      <p:sp>
        <p:nvSpPr>
          <p:cNvPr id="3" name="Объект 2"/>
          <p:cNvSpPr>
            <a:spLocks noGrp="1"/>
          </p:cNvSpPr>
          <p:nvPr>
            <p:ph idx="1"/>
          </p:nvPr>
        </p:nvSpPr>
        <p:spPr/>
        <p:txBody>
          <a:bodyPr>
            <a:normAutofit/>
          </a:bodyPr>
          <a:lstStyle/>
          <a:p>
            <a:r>
              <a:rPr lang="ru-RU" dirty="0"/>
              <a:t> </a:t>
            </a:r>
            <a:r>
              <a:rPr lang="ru-RU" dirty="0" smtClean="0"/>
              <a:t>совокупность </a:t>
            </a:r>
            <a:r>
              <a:rPr lang="ru-RU" dirty="0"/>
              <a:t>норм права, регулирующих медицинскую деятельность; внешними формами выражения источников медицинского права выступают конкретные нормы, закрепленные в установленном порядке в виде законов, подзаконных актов, локальных нормативных актов, корпоративных обычаев и т. д. </a:t>
            </a:r>
            <a:endParaRPr lang="ru-RU" dirty="0"/>
          </a:p>
        </p:txBody>
      </p:sp>
    </p:spTree>
    <p:extLst>
      <p:ext uri="{BB962C8B-B14F-4D97-AF65-F5344CB8AC3E}">
        <p14:creationId xmlns:p14="http://schemas.microsoft.com/office/powerpoint/2010/main" val="348657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effectLst/>
              </a:rPr>
              <a:t>Международное право</a:t>
            </a:r>
            <a:br>
              <a:rPr lang="ru-RU" b="1" dirty="0">
                <a:effectLst/>
              </a:rPr>
            </a:br>
            <a:endParaRPr lang="ru-RU" dirty="0"/>
          </a:p>
        </p:txBody>
      </p:sp>
      <p:sp>
        <p:nvSpPr>
          <p:cNvPr id="3" name="Объект 2"/>
          <p:cNvSpPr>
            <a:spLocks noGrp="1"/>
          </p:cNvSpPr>
          <p:nvPr>
            <p:ph idx="1"/>
          </p:nvPr>
        </p:nvSpPr>
        <p:spPr/>
        <p:txBody>
          <a:bodyPr>
            <a:normAutofit fontScale="92500" lnSpcReduction="10000"/>
          </a:bodyPr>
          <a:lstStyle/>
          <a:p>
            <a:r>
              <a:rPr lang="ru-RU" dirty="0" smtClean="0"/>
              <a:t>-в  части </a:t>
            </a:r>
            <a:r>
              <a:rPr lang="ru-RU" dirty="0"/>
              <a:t>4 ст. 15 Конституции РФ закреплен приоритет международной части российского права перед нормами внутреннего </a:t>
            </a:r>
            <a:r>
              <a:rPr lang="ru-RU" dirty="0" smtClean="0"/>
              <a:t>права;</a:t>
            </a:r>
          </a:p>
          <a:p>
            <a:r>
              <a:rPr lang="ru-RU" dirty="0" smtClean="0"/>
              <a:t>-</a:t>
            </a:r>
            <a:r>
              <a:rPr lang="ru-RU" dirty="0"/>
              <a:t> Постановлением Верховного Суда РФ от 10.10.2003 № 5 «О применении судами общей юрисдикции общепризнанных принципов и норм международного права и международных договоров Российской Федерации» </a:t>
            </a:r>
            <a:r>
              <a:rPr lang="ru-RU" dirty="0"/>
              <a:t>разъяснено </a:t>
            </a:r>
            <a:r>
              <a:rPr lang="ru-RU" dirty="0" smtClean="0"/>
              <a:t>содержание </a:t>
            </a:r>
            <a:r>
              <a:rPr lang="ru-RU" dirty="0"/>
              <a:t>данных источников </a:t>
            </a:r>
            <a:r>
              <a:rPr lang="ru-RU" dirty="0" smtClean="0"/>
              <a:t>права</a:t>
            </a:r>
            <a:endParaRPr lang="ru-RU" dirty="0"/>
          </a:p>
        </p:txBody>
      </p:sp>
    </p:spTree>
    <p:extLst>
      <p:ext uri="{BB962C8B-B14F-4D97-AF65-F5344CB8AC3E}">
        <p14:creationId xmlns:p14="http://schemas.microsoft.com/office/powerpoint/2010/main" val="348801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МНПА</a:t>
            </a:r>
            <a:endParaRPr lang="ru-RU" dirty="0"/>
          </a:p>
        </p:txBody>
      </p:sp>
      <p:sp>
        <p:nvSpPr>
          <p:cNvPr id="3" name="Объект 2"/>
          <p:cNvSpPr>
            <a:spLocks noGrp="1"/>
          </p:cNvSpPr>
          <p:nvPr>
            <p:ph idx="1"/>
          </p:nvPr>
        </p:nvSpPr>
        <p:spPr/>
        <p:txBody>
          <a:bodyPr/>
          <a:lstStyle/>
          <a:p>
            <a:r>
              <a:rPr lang="ru-RU" dirty="0"/>
              <a:t>Фундаментальным международным актом признается Всеобщая декларация прав человека (принята резолюцией 217 А (III) Генеральной Ассамблеи ООН от 10 декабря 1948 г.), закрепившая право человека на медицинский уход, который необходим для поддержания здоровья (ст. 25)</a:t>
            </a:r>
            <a:endParaRPr lang="ru-RU" dirty="0"/>
          </a:p>
        </p:txBody>
      </p:sp>
    </p:spTree>
    <p:extLst>
      <p:ext uri="{BB962C8B-B14F-4D97-AF65-F5344CB8AC3E}">
        <p14:creationId xmlns:p14="http://schemas.microsoft.com/office/powerpoint/2010/main" val="47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Примеры МНПА</a:t>
            </a:r>
          </a:p>
        </p:txBody>
      </p:sp>
      <p:sp>
        <p:nvSpPr>
          <p:cNvPr id="3" name="Объект 2"/>
          <p:cNvSpPr>
            <a:spLocks noGrp="1"/>
          </p:cNvSpPr>
          <p:nvPr>
            <p:ph idx="1"/>
          </p:nvPr>
        </p:nvSpPr>
        <p:spPr/>
        <p:txBody>
          <a:bodyPr>
            <a:normAutofit fontScale="92500" lnSpcReduction="10000"/>
          </a:bodyPr>
          <a:lstStyle/>
          <a:p>
            <a:r>
              <a:rPr lang="ru-RU" dirty="0"/>
              <a:t>Конвенцией о правах ребенка (принята резолюцией 44/25 Генеральной Ассамблеи ООН от 20 ноября 1989 г.) закреплены особые права неполноценного ребенка на медицинское обслуживание (ст. 23), а также права ребенка на пользование наиболее совершенными услугами здравоохранения и средствами лечения болезней и восстановления здоровья (ст. 24)</a:t>
            </a:r>
            <a:endParaRPr lang="ru-RU" dirty="0"/>
          </a:p>
        </p:txBody>
      </p:sp>
    </p:spTree>
    <p:extLst>
      <p:ext uri="{BB962C8B-B14F-4D97-AF65-F5344CB8AC3E}">
        <p14:creationId xmlns:p14="http://schemas.microsoft.com/office/powerpoint/2010/main" val="3187893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121</TotalTime>
  <Words>1856</Words>
  <Application>Microsoft Office PowerPoint</Application>
  <PresentationFormat>Экран (4:3)</PresentationFormat>
  <Paragraphs>105</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Солнцестояние</vt:lpstr>
      <vt:lpstr>Законодательство в сфере охраны здоровья граждан</vt:lpstr>
      <vt:lpstr>Презентация PowerPoint</vt:lpstr>
      <vt:lpstr> Классификация норм медицинского права </vt:lpstr>
      <vt:lpstr>Классификация норм медицинского права</vt:lpstr>
      <vt:lpstr>Классификация норм медицинского права</vt:lpstr>
      <vt:lpstr>Источники медицинского права </vt:lpstr>
      <vt:lpstr>Международное право </vt:lpstr>
      <vt:lpstr>Примеры МНПА</vt:lpstr>
      <vt:lpstr>Примеры МНПА</vt:lpstr>
      <vt:lpstr>Примеры МНПА</vt:lpstr>
      <vt:lpstr>Примеры МНПА</vt:lpstr>
      <vt:lpstr>Российское законодательство Конституция РФ </vt:lpstr>
      <vt:lpstr>Федеральные законы </vt:lpstr>
      <vt:lpstr>Федеральные законы </vt:lpstr>
      <vt:lpstr>Федеральные законы </vt:lpstr>
      <vt:lpstr> ФЗ от 21 ноября 2011 г. N 323-ФЗ "Об основах охраны здоровья граждан в Российской Федерации» </vt:lpstr>
      <vt:lpstr>Федеральный закон "Об обязательном медицинском страховании в Российской Федерации" от 29.11.2010 N 326-ФЗ</vt:lpstr>
      <vt:lpstr>Презентация PowerPoint</vt:lpstr>
      <vt:lpstr>Презентация PowerPoint</vt:lpstr>
      <vt:lpstr> Закон РФ от 22.12.1992 N 4180-1 (ред. от 23.05.2016) "О трансплантации органов и (или) тканей человека" </vt:lpstr>
      <vt:lpstr>Презентация PowerPoint</vt:lpstr>
      <vt:lpstr>Презентация PowerPoint</vt:lpstr>
      <vt:lpstr>Презентация PowerPoint</vt:lpstr>
      <vt:lpstr>Презентация PowerPoint</vt:lpstr>
      <vt:lpstr>региональные законы в сфере здравоохранения</vt:lpstr>
      <vt:lpstr>Подзаконные нормативно- правовые акты( на примере Федеральный закон от 04.05.2011 N 99-ФЗ (ред. от 30.12.2015) "О лицензировании отдельных видов деятельности" (с изм. и доп., вступ. в силу с 01.01.2017)</vt:lpstr>
      <vt:lpstr>Презентация PowerPoint</vt:lpstr>
      <vt:lpstr>Презентация PowerPoint</vt:lpstr>
      <vt:lpstr>Презентация PowerPoint</vt:lpstr>
      <vt:lpstr>Презентация PowerPoint</vt:lpstr>
      <vt:lpstr>НПА МЗ РФ </vt:lpstr>
      <vt:lpstr>нормативные договоры и локальные нормативные акты медицинских организаций</vt:lpstr>
      <vt:lpstr> Формы выражения (закрепления) локальных нормативных актов: </vt:lpstr>
      <vt:lpstr>Правовой обычай в медицине </vt:lpstr>
      <vt:lpstr>Судебные акты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Законодательство в сфере охраны здоровья граждан</dc:title>
  <dc:creator>user</dc:creator>
  <cp:lastModifiedBy>user</cp:lastModifiedBy>
  <cp:revision>24</cp:revision>
  <dcterms:created xsi:type="dcterms:W3CDTF">2017-01-15T13:31:10Z</dcterms:created>
  <dcterms:modified xsi:type="dcterms:W3CDTF">2017-01-15T15:32:10Z</dcterms:modified>
</cp:coreProperties>
</file>