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301" r:id="rId18"/>
    <p:sldId id="298" r:id="rId19"/>
    <p:sldId id="257" r:id="rId20"/>
    <p:sldId id="258" r:id="rId21"/>
    <p:sldId id="259" r:id="rId22"/>
    <p:sldId id="261" r:id="rId23"/>
    <p:sldId id="276" r:id="rId24"/>
    <p:sldId id="277" r:id="rId25"/>
    <p:sldId id="278" r:id="rId26"/>
    <p:sldId id="279" r:id="rId27"/>
    <p:sldId id="280" r:id="rId28"/>
    <p:sldId id="281" r:id="rId29"/>
    <p:sldId id="284" r:id="rId30"/>
    <p:sldId id="285" r:id="rId31"/>
    <p:sldId id="286" r:id="rId32"/>
    <p:sldId id="283" r:id="rId33"/>
    <p:sldId id="287" r:id="rId34"/>
    <p:sldId id="288" r:id="rId35"/>
    <p:sldId id="299" r:id="rId36"/>
    <p:sldId id="289" r:id="rId37"/>
    <p:sldId id="300" r:id="rId38"/>
    <p:sldId id="290" r:id="rId39"/>
    <p:sldId id="292" r:id="rId40"/>
    <p:sldId id="294" r:id="rId41"/>
    <p:sldId id="296" r:id="rId42"/>
    <p:sldId id="297" r:id="rId43"/>
    <p:sldId id="302"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9"/>
  </p:normalViewPr>
  <p:slideViewPr>
    <p:cSldViewPr>
      <p:cViewPr varScale="1">
        <p:scale>
          <a:sx n="104" d="100"/>
          <a:sy n="104" d="100"/>
        </p:scale>
        <p:origin x="1880"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B222965D-1C6A-497D-8FF3-5B8D518DA3D3}" type="datetimeFigureOut">
              <a:rPr lang="ru-RU" smtClean="0"/>
              <a:t>25.10.2021</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EB0688A2-FBAF-4CD8-82BE-0CFCCFBD4A59}"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222965D-1C6A-497D-8FF3-5B8D518DA3D3}"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0688A2-FBAF-4CD8-82BE-0CFCCFBD4A5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222965D-1C6A-497D-8FF3-5B8D518DA3D3}"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0688A2-FBAF-4CD8-82BE-0CFCCFBD4A5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222965D-1C6A-497D-8FF3-5B8D518DA3D3}"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0688A2-FBAF-4CD8-82BE-0CFCCFBD4A5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222965D-1C6A-497D-8FF3-5B8D518DA3D3}"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0688A2-FBAF-4CD8-82BE-0CFCCFBD4A59}"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222965D-1C6A-497D-8FF3-5B8D518DA3D3}" type="datetimeFigureOut">
              <a:rPr lang="ru-RU" smtClean="0"/>
              <a:t>25.10.2021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0688A2-FBAF-4CD8-82BE-0CFCCFBD4A5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222965D-1C6A-497D-8FF3-5B8D518DA3D3}" type="datetimeFigureOut">
              <a:rPr lang="ru-RU" smtClean="0"/>
              <a:t>25.10.2021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0688A2-FBAF-4CD8-82BE-0CFCCFBD4A5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222965D-1C6A-497D-8FF3-5B8D518DA3D3}" type="datetimeFigureOut">
              <a:rPr lang="ru-RU" smtClean="0"/>
              <a:t>25.10.2021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0688A2-FBAF-4CD8-82BE-0CFCCFBD4A5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222965D-1C6A-497D-8FF3-5B8D518DA3D3}" type="datetimeFigureOut">
              <a:rPr lang="ru-RU" smtClean="0"/>
              <a:t>25.10.2021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0688A2-FBAF-4CD8-82BE-0CFCCFBD4A59}"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222965D-1C6A-497D-8FF3-5B8D518DA3D3}" type="datetimeFigureOut">
              <a:rPr lang="ru-RU" smtClean="0"/>
              <a:t>25.10.2021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0688A2-FBAF-4CD8-82BE-0CFCCFBD4A5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222965D-1C6A-497D-8FF3-5B8D518DA3D3}" type="datetimeFigureOut">
              <a:rPr lang="ru-RU" smtClean="0"/>
              <a:t>25.10.2021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0688A2-FBAF-4CD8-82BE-0CFCCFBD4A59}"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222965D-1C6A-497D-8FF3-5B8D518DA3D3}" type="datetimeFigureOut">
              <a:rPr lang="ru-RU" smtClean="0"/>
              <a:t>25.10.2021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B0688A2-FBAF-4CD8-82BE-0CFCCFBD4A59}"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onsultant.ru/document/cons_doc_LAW_12189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onsultant.ru/document/cons_doc_LAW_121895/ddcfddbdbb49e64f085b65473218611b4bb6cd65/#dst90" TargetMode="External"/><Relationship Id="rId2" Type="http://schemas.openxmlformats.org/officeDocument/2006/relationships/hyperlink" Target="http://www.consultant.ru/document/cons_doc_LAW_131762/" TargetMode="External"/><Relationship Id="rId1" Type="http://schemas.openxmlformats.org/officeDocument/2006/relationships/slideLayout" Target="../slideLayouts/slideLayout2.xml"/><Relationship Id="rId5" Type="http://schemas.openxmlformats.org/officeDocument/2006/relationships/hyperlink" Target="http://www.consultant.ru/document/cons_doc_LAW_121895/ddcfddbdbb49e64f085b65473218611b4bb6cd65/#dst91" TargetMode="External"/><Relationship Id="rId4" Type="http://schemas.openxmlformats.org/officeDocument/2006/relationships/hyperlink" Target="http://www.consultant.ru/document/cons_doc_LAW_388999/0000000000000000000000000000000000000000/#dst10001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ed-pravo.ru/Law/Psych/ZakPsych.1.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consultantplus://offline/ref=F1D8FF26C6E29D1098E381FD1017E901707505C3102434751AE8D1227788F0A1I7u1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onsultant.ru/document/cons_doc_LAW_105168/0ec7863a5fc0538ef27947154e202b6a38dd4f6d/#dst100201" TargetMode="External"/><Relationship Id="rId2" Type="http://schemas.openxmlformats.org/officeDocument/2006/relationships/hyperlink" Target="http://www.consultant.ru/document/cons_doc_LAW_385633/0c7bf8d00f19dbae8d6d2053e9f9971b0b4f9a31/#dst10002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onsultant.ru/document/cons_doc_LAW_314269/30b3f8c55f65557c253227a65b908cc075ce114a/#dst100081" TargetMode="External"/><Relationship Id="rId2" Type="http://schemas.openxmlformats.org/officeDocument/2006/relationships/hyperlink" Target="http://www.consultant.ru/document/cons_doc_LAW_141711/a561c729a5c41cc7f478b665c356e27638a45269/#dst100003" TargetMode="External"/><Relationship Id="rId1" Type="http://schemas.openxmlformats.org/officeDocument/2006/relationships/slideLayout" Target="../slideLayouts/slideLayout2.xml"/><Relationship Id="rId4" Type="http://schemas.openxmlformats.org/officeDocument/2006/relationships/hyperlink" Target="http://www.consultant.ru/document/cons_doc_LAW_141711/c335af07929c2b2a5df5b1a0380b9e39598f60be/#dst100005"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sudact.ru/vsrf/doc/Z1csuWLxTm1t/?vsrf-txt=%D0%BE%D1%85%D1%80%D0%B0%D0%BD%D0%B0+%D0%B7%D0%B4%D0%BE%D1%80%D0%BE%D0%B2%D1%8C%D1%8F&amp;vsrf-case_doc=&amp;vsrf-lawchunkinfo=&amp;vsrf-date_from=&amp;vsrf-date_to=&amp;vsrf-judge=&amp;_=1631210158638&amp;snippet_pos=936#snippe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tudy.garant.ru/#/document/401564914/entry/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tudy.garant.ru/#/document/70178292/entry/2000" TargetMode="External"/><Relationship Id="rId2" Type="http://schemas.openxmlformats.org/officeDocument/2006/relationships/hyperlink" Target="http://study.garant.ru/#/document/72264534/entry/1000" TargetMode="External"/><Relationship Id="rId1" Type="http://schemas.openxmlformats.org/officeDocument/2006/relationships/slideLayout" Target="../slideLayouts/slideLayout2.xml"/><Relationship Id="rId4" Type="http://schemas.openxmlformats.org/officeDocument/2006/relationships/hyperlink" Target="http://study.garant.ru/#/document/12191967/entry/3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4869302"/>
          </a:xfrm>
        </p:spPr>
        <p:txBody>
          <a:bodyPr>
            <a:normAutofit/>
          </a:bodyPr>
          <a:lstStyle/>
          <a:p>
            <a:r>
              <a:rPr lang="ru-RU" b="1" dirty="0">
                <a:effectLst/>
              </a:rPr>
              <a:t>Медицинское </a:t>
            </a:r>
            <a:r>
              <a:rPr lang="ru-RU" b="1" err="1">
                <a:effectLst/>
              </a:rPr>
              <a:t>право</a:t>
            </a:r>
            <a:r>
              <a:rPr lang="ru-RU" b="1">
                <a:effectLst/>
              </a:rPr>
              <a:t>. Законодательство </a:t>
            </a:r>
            <a:r>
              <a:rPr lang="ru-RU" b="1" dirty="0">
                <a:effectLst/>
              </a:rPr>
              <a:t>в сфере охраны здоровья граждан</a:t>
            </a:r>
            <a:endParaRPr lang="ru-RU" dirty="0"/>
          </a:p>
        </p:txBody>
      </p:sp>
      <p:sp>
        <p:nvSpPr>
          <p:cNvPr id="3" name="Подзаголовок 2"/>
          <p:cNvSpPr>
            <a:spLocks noGrp="1"/>
          </p:cNvSpPr>
          <p:nvPr>
            <p:ph type="subTitle" idx="1"/>
          </p:nvPr>
        </p:nvSpPr>
        <p:spPr/>
        <p:txBody>
          <a:bodyPr/>
          <a:lstStyle/>
          <a:p>
            <a:r>
              <a:rPr lang="ru-RU"/>
              <a:t>Лекция</a:t>
            </a:r>
            <a:endParaRPr lang="ru-RU" dirty="0"/>
          </a:p>
        </p:txBody>
      </p:sp>
    </p:spTree>
    <p:extLst>
      <p:ext uri="{BB962C8B-B14F-4D97-AF65-F5344CB8AC3E}">
        <p14:creationId xmlns:p14="http://schemas.microsoft.com/office/powerpoint/2010/main" val="227385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МНПА</a:t>
            </a:r>
          </a:p>
        </p:txBody>
      </p:sp>
      <p:sp>
        <p:nvSpPr>
          <p:cNvPr id="3" name="Объект 2"/>
          <p:cNvSpPr>
            <a:spLocks noGrp="1"/>
          </p:cNvSpPr>
          <p:nvPr>
            <p:ph idx="1"/>
          </p:nvPr>
        </p:nvSpPr>
        <p:spPr/>
        <p:txBody>
          <a:bodyPr/>
          <a:lstStyle/>
          <a:p>
            <a:r>
              <a:rPr lang="ru-RU" b="1" dirty="0"/>
              <a:t>межгосударственный договор</a:t>
            </a:r>
            <a:r>
              <a:rPr lang="ru-RU" dirty="0"/>
              <a:t> – Договор между РФ и Республикой Беларусь от 25.12.1998 «О равных правах граждан» (ст. 8). Данным актом также установлено, что взаиморасчеты не производятся за оказание скорой и неотложной медицинской помощи и лечение социально значимых заболеваний</a:t>
            </a:r>
          </a:p>
        </p:txBody>
      </p:sp>
    </p:spTree>
    <p:extLst>
      <p:ext uri="{BB962C8B-B14F-4D97-AF65-F5344CB8AC3E}">
        <p14:creationId xmlns:p14="http://schemas.microsoft.com/office/powerpoint/2010/main" val="389090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МНПА</a:t>
            </a:r>
          </a:p>
        </p:txBody>
      </p:sp>
      <p:sp>
        <p:nvSpPr>
          <p:cNvPr id="3" name="Объект 2"/>
          <p:cNvSpPr>
            <a:spLocks noGrp="1"/>
          </p:cNvSpPr>
          <p:nvPr>
            <p:ph idx="1"/>
          </p:nvPr>
        </p:nvSpPr>
        <p:spPr/>
        <p:txBody>
          <a:bodyPr>
            <a:normAutofit fontScale="85000" lnSpcReduction="10000"/>
          </a:bodyPr>
          <a:lstStyle/>
          <a:p>
            <a:r>
              <a:rPr lang="ru-RU" b="1" dirty="0"/>
              <a:t>Международный медицинский обычай</a:t>
            </a:r>
            <a:r>
              <a:rPr lang="ru-RU" dirty="0"/>
              <a:t> </a:t>
            </a:r>
          </a:p>
          <a:p>
            <a:r>
              <a:rPr lang="ru-RU" dirty="0" err="1"/>
              <a:t>Например,нормы</a:t>
            </a:r>
            <a:r>
              <a:rPr lang="ru-RU" dirty="0"/>
              <a:t> международного гуманитарного права в отношении раненых, больных, терпящих кораблекрушение и военнопленных, которым должна предоставляться медицинская помощь на недискриминационной основе (IV Гаагская конвенция о законах и обычаях сухопутной войны, Протокол о запрещении применения на войне удушливых, ядовитых или других подобных газов и др.). </a:t>
            </a:r>
          </a:p>
        </p:txBody>
      </p:sp>
    </p:spTree>
    <p:extLst>
      <p:ext uri="{BB962C8B-B14F-4D97-AF65-F5344CB8AC3E}">
        <p14:creationId xmlns:p14="http://schemas.microsoft.com/office/powerpoint/2010/main" val="1094055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rPr>
              <a:t>Российское законодательство</a:t>
            </a:r>
            <a:br>
              <a:rPr lang="ru-RU" b="1" dirty="0">
                <a:effectLst/>
              </a:rPr>
            </a:br>
            <a:r>
              <a:rPr lang="ru-RU" b="1" dirty="0">
                <a:effectLst/>
              </a:rPr>
              <a:t>Конституция РФ</a:t>
            </a:r>
            <a:r>
              <a:rPr lang="ru-RU" dirty="0">
                <a:effectLst/>
              </a:rPr>
              <a:t> </a:t>
            </a:r>
            <a:endParaRPr lang="ru-RU" dirty="0"/>
          </a:p>
        </p:txBody>
      </p:sp>
      <p:sp>
        <p:nvSpPr>
          <p:cNvPr id="3" name="Объект 2"/>
          <p:cNvSpPr>
            <a:spLocks noGrp="1"/>
          </p:cNvSpPr>
          <p:nvPr>
            <p:ph idx="1"/>
          </p:nvPr>
        </p:nvSpPr>
        <p:spPr/>
        <p:txBody>
          <a:bodyPr>
            <a:normAutofit fontScale="62500" lnSpcReduction="20000"/>
          </a:bodyPr>
          <a:lstStyle/>
          <a:p>
            <a:r>
              <a:rPr lang="ru-RU" dirty="0"/>
              <a:t>определила основные принципы и гарантии прав участников общественных отношений в сфере медицины.</a:t>
            </a:r>
          </a:p>
          <a:p>
            <a:r>
              <a:rPr lang="ru-RU" dirty="0"/>
              <a:t>.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 страховых взносов, других поступлений (ст. 41). В России обеспечивается право на благоприятную окружающую среду, достоверную информацию о ее состоянии и на возмещение ущерба, причиненного его здоровью или имуществу экологическим правонарушением (ст. 42). Каждому гарантируется социальное обеспечение по возрасту, в случае болезни, инвалидности, потери кормильца, для воспитания детей и в иных случаях, установленных законом (ст. 39). Никто без добровольного согласия не может быть подвергнут медицинским, научным или иным опытам (ст. 21). </a:t>
            </a:r>
          </a:p>
          <a:p>
            <a:endParaRPr lang="ru-RU" dirty="0"/>
          </a:p>
        </p:txBody>
      </p:sp>
    </p:spTree>
    <p:extLst>
      <p:ext uri="{BB962C8B-B14F-4D97-AF65-F5344CB8AC3E}">
        <p14:creationId xmlns:p14="http://schemas.microsoft.com/office/powerpoint/2010/main" val="3636140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effectLst/>
              </a:rPr>
              <a:t>Федеральные законы </a:t>
            </a:r>
            <a:endParaRPr lang="ru-RU" dirty="0"/>
          </a:p>
        </p:txBody>
      </p:sp>
      <p:sp>
        <p:nvSpPr>
          <p:cNvPr id="3" name="Объект 2"/>
          <p:cNvSpPr>
            <a:spLocks noGrp="1"/>
          </p:cNvSpPr>
          <p:nvPr>
            <p:ph idx="1"/>
          </p:nvPr>
        </p:nvSpPr>
        <p:spPr/>
        <p:txBody>
          <a:bodyPr>
            <a:normAutofit fontScale="70000" lnSpcReduction="20000"/>
          </a:bodyPr>
          <a:lstStyle/>
          <a:p>
            <a:r>
              <a:rPr lang="ru-RU" dirty="0"/>
              <a:t>ГК РФ (</a:t>
            </a:r>
            <a:r>
              <a:rPr lang="ru-RU" b="1" dirty="0"/>
              <a:t>Редакция от 01.07.2021) </a:t>
            </a:r>
            <a:r>
              <a:rPr lang="ru-RU" dirty="0"/>
              <a:t>закрепляет правовое положение медицинских и фармацевтических организаций с правами юридического лица (гл. 4), индивидуальных предпринимателей, осуществляющих медицинскую деятельность (ст. 23). Статья 401 ГК РФ устанавливает ответственность за неисполнение либо ненадлежащее исполнение обязательств при осуществлении предпринимательской деятельности (в т. ч. медицинской деятельности). Статьями 1084–1094 определена ответственность за вред, причиненный жизни и здоровью гражданина. Положения ст. 151, 1099–1101 ГК РФ предусматривают возможность компенсации морального вреда. </a:t>
            </a:r>
          </a:p>
        </p:txBody>
      </p:sp>
    </p:spTree>
    <p:extLst>
      <p:ext uri="{BB962C8B-B14F-4D97-AF65-F5344CB8AC3E}">
        <p14:creationId xmlns:p14="http://schemas.microsoft.com/office/powerpoint/2010/main" val="379860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Федеральные законы </a:t>
            </a:r>
            <a:endParaRPr lang="ru-RU" dirty="0"/>
          </a:p>
        </p:txBody>
      </p:sp>
      <p:sp>
        <p:nvSpPr>
          <p:cNvPr id="3" name="Объект 2"/>
          <p:cNvSpPr>
            <a:spLocks noGrp="1"/>
          </p:cNvSpPr>
          <p:nvPr>
            <p:ph idx="1"/>
          </p:nvPr>
        </p:nvSpPr>
        <p:spPr/>
        <p:txBody>
          <a:bodyPr>
            <a:normAutofit fontScale="47500" lnSpcReduction="20000"/>
          </a:bodyPr>
          <a:lstStyle/>
          <a:p>
            <a:r>
              <a:rPr lang="ru-RU" dirty="0"/>
              <a:t>КоАП </a:t>
            </a:r>
            <a:r>
              <a:rPr lang="ru-RU" dirty="0" err="1"/>
              <a:t>РФ</a:t>
            </a:r>
            <a:r>
              <a:rPr lang="ru-RU" b="1" dirty="0" err="1"/>
              <a:t>Редакция</a:t>
            </a:r>
            <a:r>
              <a:rPr lang="ru-RU" b="1" dirty="0"/>
              <a:t> от 01.07.2021</a:t>
            </a:r>
          </a:p>
          <a:p>
            <a:r>
              <a:rPr lang="ru-RU" b="1" dirty="0"/>
              <a:t>(с изм. и доп., вступ. в силу с 01.09.2021)</a:t>
            </a:r>
          </a:p>
          <a:p>
            <a:r>
              <a:rPr lang="ru-RU" sz="3800" dirty="0"/>
              <a:t> – закреплена ответственность за правонарушения в сфере здравоохранения, в частности: </a:t>
            </a:r>
          </a:p>
          <a:p>
            <a:pPr lvl="0"/>
            <a:r>
              <a:rPr lang="ru-RU" sz="3800" dirty="0"/>
              <a:t>за незаконное занятие народной медициной (ст. 6.2);</a:t>
            </a:r>
          </a:p>
          <a:p>
            <a:pPr lvl="0"/>
            <a:r>
              <a:rPr lang="ru-RU" sz="3800" dirty="0"/>
              <a:t>нарушение установленных правил в сфере обращения медицинских изделий (ст. 6.28);</a:t>
            </a:r>
          </a:p>
          <a:p>
            <a:pPr lvl="0"/>
            <a:r>
              <a:rPr lang="ru-RU" sz="3800" dirty="0"/>
              <a:t>невыполнение обязанностей о представлении информации о конфликте интересов при осуществлении медицинской и фармацевтической деятельности (ст. 6.29); </a:t>
            </a:r>
          </a:p>
          <a:p>
            <a:pPr lvl="0"/>
            <a:r>
              <a:rPr lang="ru-RU" sz="3800" dirty="0"/>
              <a:t>невыполнение обязанностей об информировании граждан о получении медицинской помощи в рамках программы государственных гарантий бесплатного оказания гражданам медицинской помощи и территориальных программ госгарантий (ст. 6.30); </a:t>
            </a:r>
          </a:p>
          <a:p>
            <a:pPr lvl="0"/>
            <a:r>
              <a:rPr lang="ru-RU" sz="3800" dirty="0"/>
              <a:t>нарушение законодательства об обращении лекарственных средств (ст. 14.4.2);</a:t>
            </a:r>
          </a:p>
          <a:p>
            <a:pPr lvl="0"/>
            <a:r>
              <a:rPr lang="ru-RU" sz="3800" dirty="0"/>
              <a:t>заведомо ложный вызов специализированных служб (в т. ч. службы скорой медицинской помощи) (ст. 19.13) и др. </a:t>
            </a:r>
          </a:p>
          <a:p>
            <a:endParaRPr lang="ru-RU" dirty="0"/>
          </a:p>
        </p:txBody>
      </p:sp>
    </p:spTree>
    <p:extLst>
      <p:ext uri="{BB962C8B-B14F-4D97-AF65-F5344CB8AC3E}">
        <p14:creationId xmlns:p14="http://schemas.microsoft.com/office/powerpoint/2010/main" val="237768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Федеральные законы </a:t>
            </a:r>
            <a:endParaRPr lang="ru-RU" dirty="0"/>
          </a:p>
        </p:txBody>
      </p:sp>
      <p:sp>
        <p:nvSpPr>
          <p:cNvPr id="3" name="Объект 2"/>
          <p:cNvSpPr>
            <a:spLocks noGrp="1"/>
          </p:cNvSpPr>
          <p:nvPr>
            <p:ph idx="1"/>
          </p:nvPr>
        </p:nvSpPr>
        <p:spPr/>
        <p:txBody>
          <a:bodyPr>
            <a:normAutofit fontScale="77500" lnSpcReduction="20000"/>
          </a:bodyPr>
          <a:lstStyle/>
          <a:p>
            <a:r>
              <a:rPr lang="ru-RU" dirty="0"/>
              <a:t>Государственная защита здоровья граждан обеспечивается закреплением в УК РФ</a:t>
            </a:r>
            <a:r>
              <a:rPr lang="ru-RU" b="1" dirty="0"/>
              <a:t>(ред. от 01.07.2021) (с изм. и доп., вступ. в силу с 22.08.2021)</a:t>
            </a:r>
          </a:p>
          <a:p>
            <a:r>
              <a:rPr lang="ru-RU" dirty="0"/>
              <a:t> уголовной ответственности за преступления против жизни и здоровья граждан, в том числе:</a:t>
            </a:r>
            <a:br>
              <a:rPr lang="ru-RU" dirty="0"/>
            </a:br>
            <a:r>
              <a:rPr lang="ru-RU" dirty="0"/>
              <a:t>– за принуждение к изъятию органов или тканей человека для трансплантации (ст. 120);</a:t>
            </a:r>
            <a:br>
              <a:rPr lang="ru-RU" dirty="0"/>
            </a:br>
            <a:r>
              <a:rPr lang="ru-RU" dirty="0"/>
              <a:t>– заражение венерической болезнью (ст. 121) и ВИЧ-инфекцией (ст. 122);</a:t>
            </a:r>
            <a:br>
              <a:rPr lang="ru-RU" dirty="0"/>
            </a:br>
            <a:r>
              <a:rPr lang="ru-RU" dirty="0"/>
              <a:t>– незаконное проведение искусственного прерывания беременности (ст. 123);</a:t>
            </a:r>
            <a:br>
              <a:rPr lang="ru-RU" dirty="0"/>
            </a:br>
            <a:r>
              <a:rPr lang="ru-RU" dirty="0"/>
              <a:t>– неоказание помощи больному (ст. 124);</a:t>
            </a:r>
            <a:br>
              <a:rPr lang="ru-RU" dirty="0"/>
            </a:br>
            <a:r>
              <a:rPr lang="ru-RU" dirty="0"/>
              <a:t>– оставление в опасности (ст. 125) и др. </a:t>
            </a:r>
          </a:p>
        </p:txBody>
      </p:sp>
    </p:spTree>
    <p:extLst>
      <p:ext uri="{BB962C8B-B14F-4D97-AF65-F5344CB8AC3E}">
        <p14:creationId xmlns:p14="http://schemas.microsoft.com/office/powerpoint/2010/main" val="3919097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1556792"/>
          </a:xfrm>
        </p:spPr>
        <p:txBody>
          <a:bodyPr>
            <a:normAutofit fontScale="90000"/>
          </a:bodyPr>
          <a:lstStyle/>
          <a:p>
            <a:pPr algn="ctr"/>
            <a:br>
              <a:rPr lang="ru-RU" sz="3600" dirty="0"/>
            </a:br>
            <a:r>
              <a:rPr lang="ru-RU" sz="2700" b="1" u="sng" dirty="0">
                <a:effectLst/>
                <a:hlinkClick r:id="rId2"/>
              </a:rPr>
              <a:t>Федеральный закон от 21.11.2011 </a:t>
            </a:r>
            <a:r>
              <a:rPr lang="en-GB" sz="2700" b="1" u="sng" dirty="0">
                <a:effectLst/>
                <a:hlinkClick r:id="rId2"/>
              </a:rPr>
              <a:t>N 323-</a:t>
            </a:r>
            <a:r>
              <a:rPr lang="ru-RU" sz="2700" b="1" u="sng" dirty="0">
                <a:effectLst/>
                <a:hlinkClick r:id="rId2"/>
              </a:rPr>
              <a:t>ФЗ (ред. от 02.07.2021) "Об основах охраны здоровья граждан в Российской Федерации" (с изм. и доп., вступ. в силу с 13.07.2021)</a:t>
            </a:r>
            <a:br>
              <a:rPr lang="ru-RU" sz="2700" dirty="0"/>
            </a:br>
            <a:endParaRPr lang="ru-RU" sz="2700" dirty="0"/>
          </a:p>
        </p:txBody>
      </p:sp>
      <p:sp>
        <p:nvSpPr>
          <p:cNvPr id="3" name="Объект 2"/>
          <p:cNvSpPr>
            <a:spLocks noGrp="1"/>
          </p:cNvSpPr>
          <p:nvPr>
            <p:ph idx="1"/>
          </p:nvPr>
        </p:nvSpPr>
        <p:spPr>
          <a:xfrm>
            <a:off x="1435608" y="1772816"/>
            <a:ext cx="7498080" cy="4475584"/>
          </a:xfrm>
        </p:spPr>
        <p:txBody>
          <a:bodyPr>
            <a:normAutofit fontScale="70000" lnSpcReduction="20000"/>
          </a:bodyPr>
          <a:lstStyle/>
          <a:p>
            <a:r>
              <a:rPr lang="ru-RU" dirty="0"/>
              <a:t>Законом об охране здоровья регулируются отношения, возникающие в сфере охраны здоровья граждан в России, включая правовые, организационные и экономические основы охраны здоровья, права и обязанности человека и гражданина, отдельных групп населения в сфере охраны здоровья, гарантии реализации этих прав. Определены полномочия и ответственность органов государственной власти РФ, органов государственной власти субъектов РФ и органов местного самоуправления в сфере охраны здоровья. Установлены права и обязанности медицинских организаций, иных организаций, индивидуальных предпринимателей при осуществлении деятельности в сфере охраны здоровья, права и обязанности медицинских и фармацевтических работников</a:t>
            </a:r>
          </a:p>
        </p:txBody>
      </p:sp>
    </p:spTree>
    <p:extLst>
      <p:ext uri="{BB962C8B-B14F-4D97-AF65-F5344CB8AC3E}">
        <p14:creationId xmlns:p14="http://schemas.microsoft.com/office/powerpoint/2010/main" val="1130474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233CC2-529E-3E4A-BB49-2BA3C0F36538}"/>
              </a:ext>
            </a:extLst>
          </p:cNvPr>
          <p:cNvSpPr>
            <a:spLocks noGrp="1"/>
          </p:cNvSpPr>
          <p:nvPr>
            <p:ph type="title"/>
          </p:nvPr>
        </p:nvSpPr>
        <p:spPr/>
        <p:txBody>
          <a:bodyPr/>
          <a:lstStyle/>
          <a:p>
            <a:pPr algn="ctr"/>
            <a:r>
              <a:rPr lang="ru-RU"/>
              <a:t>Клятва врача</a:t>
            </a:r>
          </a:p>
        </p:txBody>
      </p:sp>
      <p:pic>
        <p:nvPicPr>
          <p:cNvPr id="4" name="Объект 3">
            <a:extLst>
              <a:ext uri="{FF2B5EF4-FFF2-40B4-BE49-F238E27FC236}">
                <a16:creationId xmlns:a16="http://schemas.microsoft.com/office/drawing/2014/main" id="{F5E95F55-DBE0-4A47-9DC2-8832ACC8124E}"/>
              </a:ext>
            </a:extLst>
          </p:cNvPr>
          <p:cNvPicPr>
            <a:picLocks noGrp="1" noChangeAspect="1"/>
          </p:cNvPicPr>
          <p:nvPr>
            <p:ph idx="1"/>
          </p:nvPr>
        </p:nvPicPr>
        <p:blipFill>
          <a:blip r:embed="rId2"/>
          <a:stretch>
            <a:fillRect/>
          </a:stretch>
        </p:blipFill>
        <p:spPr>
          <a:xfrm>
            <a:off x="1435100" y="1504553"/>
            <a:ext cx="7499350" cy="4687093"/>
          </a:xfrm>
          <a:prstGeom prst="rect">
            <a:avLst/>
          </a:prstGeom>
        </p:spPr>
      </p:pic>
    </p:spTree>
    <p:extLst>
      <p:ext uri="{BB962C8B-B14F-4D97-AF65-F5344CB8AC3E}">
        <p14:creationId xmlns:p14="http://schemas.microsoft.com/office/powerpoint/2010/main" val="187983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D435F8-D8FB-BB4C-97D2-C48CE60F1ED1}"/>
              </a:ext>
            </a:extLst>
          </p:cNvPr>
          <p:cNvSpPr>
            <a:spLocks noGrp="1"/>
          </p:cNvSpPr>
          <p:nvPr>
            <p:ph type="title"/>
          </p:nvPr>
        </p:nvSpPr>
        <p:spPr/>
        <p:txBody>
          <a:bodyPr>
            <a:noAutofit/>
          </a:bodyPr>
          <a:lstStyle/>
          <a:p>
            <a:pPr algn="ctr"/>
            <a:r>
              <a:rPr lang="ru-RU" sz="2400" b="1" u="sng" dirty="0">
                <a:effectLst/>
                <a:hlinkClick r:id="rId2"/>
              </a:rPr>
              <a:t>Обзор изменений Федерального закона от 21.11.2011 </a:t>
            </a:r>
            <a:r>
              <a:rPr lang="en-GB" sz="2400" b="1" u="sng" dirty="0">
                <a:effectLst/>
                <a:hlinkClick r:id="rId2"/>
              </a:rPr>
              <a:t>N 323-</a:t>
            </a:r>
            <a:r>
              <a:rPr lang="ru-RU" sz="2400" b="1" u="sng" dirty="0">
                <a:effectLst/>
                <a:hlinkClick r:id="rId2"/>
              </a:rPr>
              <a:t>ФЗ "Об основах охраны здоровья граждан в Российской Федерации"</a:t>
            </a:r>
            <a:endParaRPr lang="ru-RU" sz="2400" dirty="0"/>
          </a:p>
        </p:txBody>
      </p:sp>
      <p:sp>
        <p:nvSpPr>
          <p:cNvPr id="3" name="Объект 2">
            <a:extLst>
              <a:ext uri="{FF2B5EF4-FFF2-40B4-BE49-F238E27FC236}">
                <a16:creationId xmlns:a16="http://schemas.microsoft.com/office/drawing/2014/main" id="{0A78B8FD-112B-6B48-A51E-329AD4E0BF8F}"/>
              </a:ext>
            </a:extLst>
          </p:cNvPr>
          <p:cNvSpPr>
            <a:spLocks noGrp="1"/>
          </p:cNvSpPr>
          <p:nvPr>
            <p:ph idx="1"/>
          </p:nvPr>
        </p:nvSpPr>
        <p:spPr/>
        <p:txBody>
          <a:bodyPr>
            <a:normAutofit fontScale="47500" lnSpcReduction="20000"/>
          </a:bodyPr>
          <a:lstStyle/>
          <a:p>
            <a:r>
              <a:rPr lang="ru-RU" dirty="0">
                <a:hlinkClick r:id="rId3"/>
              </a:rPr>
              <a:t>новая редакция</a:t>
            </a:r>
            <a:r>
              <a:rPr lang="ru-RU" dirty="0"/>
              <a:t>  19. Порядок уничтожения изъятых 19. Фальсифицированные фальсифицированных медицинских медицинские изделия и изделий, недоброкачественных недоброкачественные медицинские медицинских изделий и изделия подлежат изъятию из контрафактных медицинских изделий обращения и уничтожению на устанавливается Правительством основании решения владельца Российской Федерации. медицинских изделий, решения уполномоченного федерального органа исполнительной власти, осуществляющего функции по контролю и надзору в сфере охраны здоровья, или решения суда. Контрафактные медицинские изделия подлежат изъятию из обращения и уничтожению по решению суда. Порядок изъятия из обращения и уничтожения фальсифицированных медицинских изделий, недоброкачественных медицинских изделий и контрафактных медицинских изделий устанавливается Правительством Российской Федерации. ───────────────────────────────────────────────────────────────────────── </a:t>
            </a:r>
            <a:r>
              <a:rPr lang="ru-RU" b="1" dirty="0">
                <a:hlinkClick r:id="rId4"/>
              </a:rPr>
              <a:t>Изменение</a:t>
            </a:r>
            <a:r>
              <a:rPr lang="ru-RU" b="1" dirty="0"/>
              <a:t> части 20 статьи 38</a:t>
            </a:r>
            <a:r>
              <a:rPr lang="ru-RU" dirty="0"/>
              <a:t>  старая редакция </a:t>
            </a:r>
            <a:r>
              <a:rPr lang="ru-RU" dirty="0">
                <a:hlinkClick r:id="rId5"/>
              </a:rPr>
              <a:t>новая редакция</a:t>
            </a:r>
            <a:r>
              <a:rPr lang="ru-RU" dirty="0"/>
              <a:t>  20. Расходы, связанные с 20. Расходы, связанные с уничтожением фальсифицированных </a:t>
            </a:r>
            <a:r>
              <a:rPr lang="ru-RU" b="1" dirty="0"/>
              <a:t>изъятием из обращения и</a:t>
            </a:r>
            <a:r>
              <a:rPr lang="ru-RU" dirty="0"/>
              <a:t> медицинских изделий, уничтожением фальсифицированных недоброкачественных медицинских медицинских изделий, изделий и контрафактных недоброкачественных медицинских медицинских изделий, возмещаются изделий и контрафактных их владельцем. медицинских изделий, возмещаются их владельцем.</a:t>
            </a:r>
          </a:p>
        </p:txBody>
      </p:sp>
    </p:spTree>
    <p:extLst>
      <p:ext uri="{BB962C8B-B14F-4D97-AF65-F5344CB8AC3E}">
        <p14:creationId xmlns:p14="http://schemas.microsoft.com/office/powerpoint/2010/main" val="218559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effectLst/>
              </a:rPr>
              <a:t>Федеральный закон "Об обязательном медицинском страховании в Российской Федерации" от 29.11.2010 </a:t>
            </a:r>
            <a:r>
              <a:rPr lang="ru-RU" sz="2400" b="1" dirty="0" err="1">
                <a:effectLst/>
              </a:rPr>
              <a:t>N</a:t>
            </a:r>
            <a:r>
              <a:rPr lang="ru-RU" sz="2400" b="1" dirty="0">
                <a:effectLst/>
              </a:rPr>
              <a:t> 326-ФЗ (Редакция от 24.02.2021)</a:t>
            </a:r>
            <a:endParaRPr lang="ru-RU" sz="2400" b="1" dirty="0"/>
          </a:p>
        </p:txBody>
      </p:sp>
      <p:sp>
        <p:nvSpPr>
          <p:cNvPr id="3" name="Объект 2"/>
          <p:cNvSpPr>
            <a:spLocks noGrp="1"/>
          </p:cNvSpPr>
          <p:nvPr>
            <p:ph idx="1"/>
          </p:nvPr>
        </p:nvSpPr>
        <p:spPr/>
        <p:txBody>
          <a:bodyPr>
            <a:normAutofit fontScale="92500" lnSpcReduction="20000"/>
          </a:bodyPr>
          <a:lstStyle/>
          <a:p>
            <a:r>
              <a:rPr lang="ru-RU" dirty="0"/>
              <a:t>Правовой режим отношений в сфере реализации системы обязательного медицинского страхования (ОМС), в т. ч. правовое положение субъектов ОМС и участников ОМС, основания возникновения их прав и обязанностей, гарантии их реализации, отношения и ответственность, связанные с уплатой страховых взносов на ОМС неработающего населения, и иные положения определяются Законом об ОМС</a:t>
            </a:r>
          </a:p>
        </p:txBody>
      </p:sp>
    </p:spTree>
    <p:extLst>
      <p:ext uri="{BB962C8B-B14F-4D97-AF65-F5344CB8AC3E}">
        <p14:creationId xmlns:p14="http://schemas.microsoft.com/office/powerpoint/2010/main" val="267653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Медицинское право</a:t>
            </a:r>
          </a:p>
        </p:txBody>
      </p:sp>
      <p:sp>
        <p:nvSpPr>
          <p:cNvPr id="3" name="Объект 2"/>
          <p:cNvSpPr>
            <a:spLocks noGrp="1"/>
          </p:cNvSpPr>
          <p:nvPr>
            <p:ph idx="1"/>
          </p:nvPr>
        </p:nvSpPr>
        <p:spPr/>
        <p:txBody>
          <a:bodyPr>
            <a:normAutofit fontScale="77500" lnSpcReduction="20000"/>
          </a:bodyPr>
          <a:lstStyle/>
          <a:p>
            <a:r>
              <a:rPr lang="ru-RU" dirty="0"/>
              <a:t>медицинское право образует уникальную структуру источников правового регулирования, состоящую из международной и внутренней частей российской правовой системы. Кроме того, правовое регулирование медицинской деятельности объединяет нормы права с нормами морали, этики, психологии, социологии и иными не правовыми категориями. </a:t>
            </a:r>
          </a:p>
          <a:p>
            <a:r>
              <a:rPr lang="ru-RU" dirty="0"/>
              <a:t>Медицинское право –комплексная  отрасль права, систематизированная совокупность правовых норм , регулирующих правоотношения в сфере охраны здоровья граждан</a:t>
            </a:r>
          </a:p>
        </p:txBody>
      </p:sp>
    </p:spTree>
    <p:extLst>
      <p:ext uri="{BB962C8B-B14F-4D97-AF65-F5344CB8AC3E}">
        <p14:creationId xmlns:p14="http://schemas.microsoft.com/office/powerpoint/2010/main" val="217903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Федеральные законы </a:t>
            </a:r>
            <a:endParaRPr lang="ru-RU" dirty="0"/>
          </a:p>
        </p:txBody>
      </p:sp>
      <p:sp>
        <p:nvSpPr>
          <p:cNvPr id="3" name="Объект 2"/>
          <p:cNvSpPr>
            <a:spLocks noGrp="1"/>
          </p:cNvSpPr>
          <p:nvPr>
            <p:ph idx="1"/>
          </p:nvPr>
        </p:nvSpPr>
        <p:spPr/>
        <p:txBody>
          <a:bodyPr>
            <a:normAutofit/>
          </a:bodyPr>
          <a:lstStyle/>
          <a:p>
            <a:r>
              <a:rPr lang="ru-RU" dirty="0"/>
              <a:t>Федеральным законом от 20.07.2012 № 125-ФЗ «О донорстве крови и ее компонентов» (Редакция от 11.06.2021) устанавливаются правовые, экономические и социальные основы развития донорства крови и ее компонентов в России</a:t>
            </a:r>
          </a:p>
        </p:txBody>
      </p:sp>
    </p:spTree>
    <p:extLst>
      <p:ext uri="{BB962C8B-B14F-4D97-AF65-F5344CB8AC3E}">
        <p14:creationId xmlns:p14="http://schemas.microsoft.com/office/powerpoint/2010/main" val="114202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Федеральные законы </a:t>
            </a:r>
            <a:endParaRPr lang="ru-RU" dirty="0"/>
          </a:p>
        </p:txBody>
      </p:sp>
      <p:sp>
        <p:nvSpPr>
          <p:cNvPr id="3" name="Объект 2"/>
          <p:cNvSpPr>
            <a:spLocks noGrp="1"/>
          </p:cNvSpPr>
          <p:nvPr>
            <p:ph idx="1"/>
          </p:nvPr>
        </p:nvSpPr>
        <p:spPr/>
        <p:txBody>
          <a:bodyPr>
            <a:noAutofit/>
          </a:bodyPr>
          <a:lstStyle/>
          <a:p>
            <a:r>
              <a:rPr lang="ru-RU" sz="2400" dirty="0"/>
              <a:t>Федеральные законы, обеспечивающие экологическое благополучие населения: </a:t>
            </a:r>
          </a:p>
          <a:p>
            <a:r>
              <a:rPr lang="ru-RU" sz="2400" dirty="0"/>
              <a:t>от 10.01.2002 № 7-ФЗ «Об охране окружающей среды» Редакция от 02.07.2021,</a:t>
            </a:r>
          </a:p>
          <a:p>
            <a:r>
              <a:rPr lang="ru-RU" sz="2400" dirty="0"/>
              <a:t> от 09.01.1996 № 3-ФЗ «О радиационной безопасности населения» Редакция от 11.06.2021 и др. </a:t>
            </a:r>
          </a:p>
          <a:p>
            <a:r>
              <a:rPr lang="ru-RU" sz="2400" dirty="0"/>
              <a:t>   от 30 марта 1999 года N 52-ФЗ  «О санитарно-эпидемиологическом благополучии населения» Редакция от 02.07.2021</a:t>
            </a:r>
          </a:p>
        </p:txBody>
      </p:sp>
    </p:spTree>
    <p:extLst>
      <p:ext uri="{BB962C8B-B14F-4D97-AF65-F5344CB8AC3E}">
        <p14:creationId xmlns:p14="http://schemas.microsoft.com/office/powerpoint/2010/main" val="2985020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994122"/>
          </a:xfrm>
        </p:spPr>
        <p:txBody>
          <a:bodyPr>
            <a:normAutofit fontScale="90000"/>
          </a:bodyPr>
          <a:lstStyle/>
          <a:p>
            <a:br>
              <a:rPr lang="ru-RU" sz="2700" dirty="0"/>
            </a:br>
            <a:r>
              <a:rPr lang="ru-RU" sz="2700" dirty="0"/>
              <a:t>Закон РФ от 22.12.1992 N 4180-1 "О трансплантации органов и (или) тканей человека</a:t>
            </a:r>
            <a:r>
              <a:rPr lang="ru-RU" dirty="0"/>
              <a:t>"</a:t>
            </a:r>
            <a:br>
              <a:rPr lang="ru-RU" dirty="0"/>
            </a:br>
            <a:endParaRPr lang="ru-RU" dirty="0"/>
          </a:p>
        </p:txBody>
      </p:sp>
      <p:sp>
        <p:nvSpPr>
          <p:cNvPr id="3" name="Объект 2"/>
          <p:cNvSpPr>
            <a:spLocks noGrp="1"/>
          </p:cNvSpPr>
          <p:nvPr>
            <p:ph idx="1"/>
          </p:nvPr>
        </p:nvSpPr>
        <p:spPr/>
        <p:txBody>
          <a:bodyPr>
            <a:normAutofit fontScale="92500" lnSpcReduction="20000"/>
          </a:bodyPr>
          <a:lstStyle/>
          <a:p>
            <a:r>
              <a:rPr lang="ru-RU" dirty="0"/>
              <a:t>Трансплантация рассматривается исключительно как средство спасения жизни и восстановления здоровья граждан и должна осуществляться на основе соблюдения законодательства РФ и прав человека в соответствии с гуманными принципами, провозглашенными международным сообществом. При этом интересы человека должны превалировать над интересами общества или науки (преамбула закона)</a:t>
            </a:r>
          </a:p>
        </p:txBody>
      </p:sp>
    </p:spTree>
    <p:extLst>
      <p:ext uri="{BB962C8B-B14F-4D97-AF65-F5344CB8AC3E}">
        <p14:creationId xmlns:p14="http://schemas.microsoft.com/office/powerpoint/2010/main" val="3804106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Федеральные законы </a:t>
            </a:r>
            <a:endParaRPr lang="ru-RU" dirty="0"/>
          </a:p>
        </p:txBody>
      </p:sp>
      <p:sp>
        <p:nvSpPr>
          <p:cNvPr id="3" name="Объект 2"/>
          <p:cNvSpPr>
            <a:spLocks noGrp="1"/>
          </p:cNvSpPr>
          <p:nvPr>
            <p:ph idx="1"/>
          </p:nvPr>
        </p:nvSpPr>
        <p:spPr/>
        <p:txBody>
          <a:bodyPr/>
          <a:lstStyle/>
          <a:p>
            <a:r>
              <a:rPr lang="ru-RU" dirty="0"/>
              <a:t>Федеральный закон Российской Федерации от 02.07.92 № 3185-1 </a:t>
            </a:r>
            <a:r>
              <a:rPr lang="ru-RU" dirty="0">
                <a:hlinkClick r:id="rId2">
                  <a:extLst>
                    <a:ext uri="{A12FA001-AC4F-418D-AE19-62706E023703}">
                      <ahyp:hlinkClr xmlns:ahyp="http://schemas.microsoft.com/office/drawing/2018/hyperlinkcolor" val="tx"/>
                    </a:ext>
                  </a:extLst>
                </a:hlinkClick>
              </a:rPr>
              <a:t>«О психиатрической помощи и гарантиях прав граждан при ее оказании»</a:t>
            </a:r>
            <a:r>
              <a:rPr lang="ru-RU" i="1" dirty="0"/>
              <a:t> (</a:t>
            </a:r>
            <a:r>
              <a:rPr lang="ru-RU" dirty="0"/>
              <a:t>Редакция от 08.12.2020</a:t>
            </a:r>
            <a:r>
              <a:rPr lang="ru-RU" i="1" dirty="0"/>
              <a:t>)</a:t>
            </a:r>
          </a:p>
          <a:p>
            <a:endParaRPr lang="ru-RU" dirty="0"/>
          </a:p>
        </p:txBody>
      </p:sp>
    </p:spTree>
    <p:extLst>
      <p:ext uri="{BB962C8B-B14F-4D97-AF65-F5344CB8AC3E}">
        <p14:creationId xmlns:p14="http://schemas.microsoft.com/office/powerpoint/2010/main" val="202054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Федеральные законы </a:t>
            </a:r>
            <a:endParaRPr lang="ru-RU" dirty="0"/>
          </a:p>
        </p:txBody>
      </p:sp>
      <p:sp>
        <p:nvSpPr>
          <p:cNvPr id="3" name="Объект 2"/>
          <p:cNvSpPr>
            <a:spLocks noGrp="1"/>
          </p:cNvSpPr>
          <p:nvPr>
            <p:ph idx="1"/>
          </p:nvPr>
        </p:nvSpPr>
        <p:spPr/>
        <p:txBody>
          <a:bodyPr>
            <a:normAutofit fontScale="85000" lnSpcReduction="10000"/>
          </a:bodyPr>
          <a:lstStyle/>
          <a:p>
            <a:r>
              <a:rPr lang="ru-RU" dirty="0"/>
              <a:t>Федеральный закон от 23.02.1995 N 26-ФЗ (Редакция от 26.05.2021) "О природных лечебных ресурсах, лечебно-оздоровительных местностях и курортах"</a:t>
            </a:r>
          </a:p>
          <a:p>
            <a:r>
              <a:rPr lang="ru-RU" dirty="0"/>
              <a:t>Федеральный закон от 30.03.1995 N 38-ФЗ (Редакция от 08.12.2020) "О предупреждении распространения в Российской Федерации заболевания, вызываемого вирусом иммунодефицита человека (ВИЧ-инфекции)" </a:t>
            </a:r>
          </a:p>
          <a:p>
            <a:r>
              <a:rPr lang="ru-RU" dirty="0"/>
              <a:t>Федеральный закон от 12.01.1996 N 8-ФЗ (Редакция от 30.04.2021) "О погребении и похоронном деле"</a:t>
            </a:r>
          </a:p>
          <a:p>
            <a:endParaRPr lang="ru-RU" dirty="0"/>
          </a:p>
          <a:p>
            <a:endParaRPr lang="ru-RU" dirty="0"/>
          </a:p>
        </p:txBody>
      </p:sp>
    </p:spTree>
    <p:extLst>
      <p:ext uri="{BB962C8B-B14F-4D97-AF65-F5344CB8AC3E}">
        <p14:creationId xmlns:p14="http://schemas.microsoft.com/office/powerpoint/2010/main" val="3709850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Федеральные законы </a:t>
            </a:r>
            <a:endParaRPr lang="ru-RU" dirty="0"/>
          </a:p>
        </p:txBody>
      </p:sp>
      <p:sp>
        <p:nvSpPr>
          <p:cNvPr id="3" name="Объект 2"/>
          <p:cNvSpPr>
            <a:spLocks noGrp="1"/>
          </p:cNvSpPr>
          <p:nvPr>
            <p:ph idx="1"/>
          </p:nvPr>
        </p:nvSpPr>
        <p:spPr/>
        <p:txBody>
          <a:bodyPr>
            <a:normAutofit fontScale="92500" lnSpcReduction="10000"/>
          </a:bodyPr>
          <a:lstStyle/>
          <a:p>
            <a:r>
              <a:rPr lang="ru-RU" dirty="0"/>
              <a:t>Федеральный закон от 05.07.1996 N 86-ФЗ (ред. от 03.07.2016) "О государственном регулировании в области генно-инженерной деятельности"</a:t>
            </a:r>
          </a:p>
          <a:p>
            <a:r>
              <a:rPr lang="ru-RU" dirty="0"/>
              <a:t>Федеральный закон от 08.01.1998 N 3-ФЗ (ред. от 03.07.2016) "О наркотических средствах и психотропных веществах"</a:t>
            </a:r>
          </a:p>
          <a:p>
            <a:r>
              <a:rPr lang="ru-RU" dirty="0"/>
              <a:t>Федеральный закон от 12.04.2010 N 61-ФЗ (ред. от 03.07.2016) "Об обращении лекарственных средств"</a:t>
            </a:r>
          </a:p>
          <a:p>
            <a:endParaRPr lang="ru-RU" dirty="0"/>
          </a:p>
        </p:txBody>
      </p:sp>
    </p:spTree>
    <p:extLst>
      <p:ext uri="{BB962C8B-B14F-4D97-AF65-F5344CB8AC3E}">
        <p14:creationId xmlns:p14="http://schemas.microsoft.com/office/powerpoint/2010/main" val="85212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Федеральные законы </a:t>
            </a:r>
            <a:endParaRPr lang="ru-RU" dirty="0"/>
          </a:p>
        </p:txBody>
      </p:sp>
      <p:sp>
        <p:nvSpPr>
          <p:cNvPr id="3" name="Объект 2"/>
          <p:cNvSpPr>
            <a:spLocks noGrp="1"/>
          </p:cNvSpPr>
          <p:nvPr>
            <p:ph idx="1"/>
          </p:nvPr>
        </p:nvSpPr>
        <p:spPr/>
        <p:txBody>
          <a:bodyPr>
            <a:normAutofit fontScale="92500" lnSpcReduction="10000"/>
          </a:bodyPr>
          <a:lstStyle/>
          <a:p>
            <a:r>
              <a:rPr lang="ru-RU" dirty="0"/>
              <a:t>Федеральный закон от 17.09.1998 N 157-ФЗ (Редакция от 11.06.2021) «Об иммунопрофилактике инфекционных болезней»</a:t>
            </a:r>
          </a:p>
          <a:p>
            <a:r>
              <a:rPr lang="ru-RU" dirty="0"/>
              <a:t> Федеральный закон от 18.06.2001 г. № 77-ФЗ «О предупреждении распространения туберкулеза в Российской Федерации» (Редакция от 26.05.2021)</a:t>
            </a:r>
          </a:p>
          <a:p>
            <a:r>
              <a:rPr lang="ru-RU" dirty="0"/>
              <a:t>Федеральный закон от 09.01.1996 N 3-ФЗ (Редакция от 11.06.2021) «О радиационной безопасности населения»</a:t>
            </a:r>
          </a:p>
          <a:p>
            <a:endParaRPr lang="ru-RU" dirty="0"/>
          </a:p>
          <a:p>
            <a:endParaRPr lang="ru-RU" dirty="0"/>
          </a:p>
        </p:txBody>
      </p:sp>
    </p:spTree>
    <p:extLst>
      <p:ext uri="{BB962C8B-B14F-4D97-AF65-F5344CB8AC3E}">
        <p14:creationId xmlns:p14="http://schemas.microsoft.com/office/powerpoint/2010/main" val="1826473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rPr>
              <a:t>региональные законы в сфере здравоохранения</a:t>
            </a:r>
            <a:endParaRPr lang="ru-RU" dirty="0"/>
          </a:p>
        </p:txBody>
      </p:sp>
      <p:sp>
        <p:nvSpPr>
          <p:cNvPr id="3" name="Объект 2"/>
          <p:cNvSpPr>
            <a:spLocks noGrp="1"/>
          </p:cNvSpPr>
          <p:nvPr>
            <p:ph idx="1"/>
          </p:nvPr>
        </p:nvSpPr>
        <p:spPr/>
        <p:txBody>
          <a:bodyPr>
            <a:normAutofit/>
          </a:bodyPr>
          <a:lstStyle/>
          <a:p>
            <a:r>
              <a:rPr lang="ru-RU" dirty="0">
                <a:hlinkClick r:id="rId2">
                  <a:extLst>
                    <a:ext uri="{A12FA001-AC4F-418D-AE19-62706E023703}">
                      <ahyp:hlinkClr xmlns:ahyp="http://schemas.microsoft.com/office/drawing/2018/hyperlinkcolor" val="tx"/>
                    </a:ext>
                  </a:extLst>
                </a:hlinkClick>
              </a:rPr>
              <a:t>Закон Оренбургской области от 30 августа 2012 года N 1066/310-V-ОЗ "Об охране здоровья граждан на территории Оренбургской области"</a:t>
            </a:r>
            <a:r>
              <a:rPr lang="ru-RU" dirty="0"/>
              <a:t>(с изменениями на 1 марта 2021 года)</a:t>
            </a:r>
          </a:p>
          <a:p>
            <a:endParaRPr lang="ru-RU" dirty="0"/>
          </a:p>
        </p:txBody>
      </p:sp>
    </p:spTree>
    <p:extLst>
      <p:ext uri="{BB962C8B-B14F-4D97-AF65-F5344CB8AC3E}">
        <p14:creationId xmlns:p14="http://schemas.microsoft.com/office/powerpoint/2010/main" val="1915301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b="1" dirty="0">
                <a:effectLst/>
              </a:rPr>
              <a:t>Федеральный закон от 04.05.2011 N 99-ФЗ (Редакция от 02.07.2021) "О лицензировании отдельных видов </a:t>
            </a:r>
            <a:r>
              <a:rPr lang="ru-RU" sz="1800" b="1" dirty="0">
                <a:effectLst/>
              </a:rPr>
              <a:t>деятельности"</a:t>
            </a:r>
            <a:endParaRPr lang="ru-RU" sz="1800" dirty="0"/>
          </a:p>
        </p:txBody>
      </p:sp>
      <p:sp>
        <p:nvSpPr>
          <p:cNvPr id="3" name="Объект 2"/>
          <p:cNvSpPr>
            <a:spLocks noGrp="1"/>
          </p:cNvSpPr>
          <p:nvPr>
            <p:ph idx="1"/>
          </p:nvPr>
        </p:nvSpPr>
        <p:spPr>
          <a:xfrm>
            <a:off x="1435608" y="1447800"/>
            <a:ext cx="7498080" cy="5410200"/>
          </a:xfrm>
        </p:spPr>
        <p:txBody>
          <a:bodyPr>
            <a:normAutofit fontScale="55000" lnSpcReduction="20000"/>
          </a:bodyPr>
          <a:lstStyle/>
          <a:p>
            <a:r>
              <a:rPr lang="ru-RU" sz="3400" dirty="0"/>
              <a:t>Согласно ст. 12 Закона о лицензировании (федеральный закон) лицензированию подлежит: </a:t>
            </a:r>
          </a:p>
          <a:p>
            <a:r>
              <a:rPr lang="ru-RU" sz="3400" dirty="0"/>
              <a:t>46) медицинская </a:t>
            </a:r>
            <a:r>
              <a:rPr lang="ru-RU" sz="3400" dirty="0">
                <a:hlinkClick r:id="rId2"/>
              </a:rPr>
              <a:t>деятельность</a:t>
            </a:r>
            <a:r>
              <a:rPr lang="ru-RU" sz="3400" dirty="0"/>
              <a:t> (за исключением указанной </a:t>
            </a:r>
            <a:r>
              <a:rPr lang="ru-RU" sz="3400" dirty="0">
                <a:hlinkClick r:id="rId3"/>
              </a:rPr>
              <a:t>деятельности</a:t>
            </a:r>
            <a:r>
              <a:rPr lang="ru-RU" sz="3400" dirty="0"/>
              <a:t>, осуществляемой медицинскими организациями и другими организациями, входящими в частную систему здравоохранения, на территории инновационного центра "</a:t>
            </a:r>
            <a:r>
              <a:rPr lang="ru-RU" sz="3400" dirty="0" err="1"/>
              <a:t>Сколково</a:t>
            </a:r>
            <a:r>
              <a:rPr lang="ru-RU" sz="3400" dirty="0"/>
              <a:t>");</a:t>
            </a:r>
          </a:p>
          <a:p>
            <a:r>
              <a:rPr lang="ru-RU" sz="3400" b="1" dirty="0"/>
              <a:t>Подзаконные нормативно- правовые акты на примере закона</a:t>
            </a:r>
          </a:p>
          <a:p>
            <a:r>
              <a:rPr lang="ru-RU" sz="3400" dirty="0"/>
              <a:t>Постановление Правительства РФ от 1 июня 2021 г. </a:t>
            </a:r>
            <a:r>
              <a:rPr lang="en-GB" sz="3400" dirty="0"/>
              <a:t>N 852</a:t>
            </a:r>
            <a:br>
              <a:rPr lang="en-GB" sz="3400" dirty="0"/>
            </a:br>
            <a:r>
              <a:rPr lang="en-GB" sz="3400" dirty="0"/>
              <a:t>"</a:t>
            </a:r>
            <a:r>
              <a:rPr lang="ru-RU" sz="3400" dirty="0"/>
              <a:t>О лицензировании медицинской деятельности (за исключением указанной деятельности, осуществляемой медицинскими организациями и другими организациями, входящими в частную систему здравоохранения, на территории инновационного центра "</a:t>
            </a:r>
            <a:r>
              <a:rPr lang="ru-RU" sz="3400" dirty="0" err="1"/>
              <a:t>Сколково</a:t>
            </a:r>
            <a:r>
              <a:rPr lang="ru-RU" sz="3400" dirty="0"/>
              <a:t>") и признании утратившими силу некоторых актов Правительства Российской Федерации»</a:t>
            </a:r>
          </a:p>
          <a:p>
            <a:r>
              <a:rPr lang="ru-RU" sz="3400" dirty="0"/>
              <a:t>Приказ Министерства здравоохранения РФ от 19 августа 2021 г. </a:t>
            </a:r>
            <a:r>
              <a:rPr lang="en-GB" sz="3400" dirty="0"/>
              <a:t>N 866</a:t>
            </a:r>
            <a:r>
              <a:rPr lang="ru-RU" sz="3400" dirty="0"/>
              <a:t>н «Об утверждении классификатора работ (услуг), составляющих медицинскую деятельность»</a:t>
            </a:r>
          </a:p>
          <a:p>
            <a:r>
              <a:rPr lang="ru-RU" b="1" dirty="0"/>
              <a:t> Периоды действия редакции</a:t>
            </a:r>
          </a:p>
          <a:p>
            <a:r>
              <a:rPr lang="ru-RU" dirty="0"/>
              <a:t>11.09.2021 - 31.08.2027</a:t>
            </a:r>
          </a:p>
          <a:p>
            <a:endParaRPr lang="ru-RU" sz="3400" dirty="0"/>
          </a:p>
          <a:p>
            <a:endParaRPr lang="ru-RU" dirty="0"/>
          </a:p>
          <a:p>
            <a:endParaRPr lang="ru-RU" dirty="0"/>
          </a:p>
          <a:p>
            <a:endParaRPr lang="ru-RU" dirty="0"/>
          </a:p>
          <a:p>
            <a:endParaRPr lang="ru-RU" dirty="0"/>
          </a:p>
        </p:txBody>
      </p:sp>
      <p:sp>
        <p:nvSpPr>
          <p:cNvPr id="4" name="Прямоугольник 3"/>
          <p:cNvSpPr/>
          <p:nvPr/>
        </p:nvSpPr>
        <p:spPr>
          <a:xfrm>
            <a:off x="2260438" y="3244334"/>
            <a:ext cx="231154" cy="369332"/>
          </a:xfrm>
          <a:prstGeom prst="rect">
            <a:avLst/>
          </a:prstGeom>
        </p:spPr>
        <p:txBody>
          <a:bodyPr wrap="none">
            <a:spAutoFit/>
          </a:bodyPr>
          <a:lstStyle/>
          <a:p>
            <a:r>
              <a:rPr lang="ru-RU" dirty="0"/>
              <a:t> </a:t>
            </a:r>
          </a:p>
        </p:txBody>
      </p:sp>
    </p:spTree>
    <p:extLst>
      <p:ext uri="{BB962C8B-B14F-4D97-AF65-F5344CB8AC3E}">
        <p14:creationId xmlns:p14="http://schemas.microsoft.com/office/powerpoint/2010/main" val="4246874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Подзаконные НПА</a:t>
            </a:r>
          </a:p>
        </p:txBody>
      </p:sp>
      <p:sp>
        <p:nvSpPr>
          <p:cNvPr id="3" name="Объект 2"/>
          <p:cNvSpPr>
            <a:spLocks noGrp="1"/>
          </p:cNvSpPr>
          <p:nvPr>
            <p:ph idx="1"/>
          </p:nvPr>
        </p:nvSpPr>
        <p:spPr/>
        <p:txBody>
          <a:bodyPr/>
          <a:lstStyle/>
          <a:p>
            <a:r>
              <a:rPr lang="ru-RU" b="1" dirty="0"/>
              <a:t>Постановление Правительства РФ от 28.12.2020 </a:t>
            </a:r>
            <a:r>
              <a:rPr lang="en-GB" b="1" dirty="0"/>
              <a:t>N 2299 (</a:t>
            </a:r>
            <a:r>
              <a:rPr lang="ru-RU" b="1" dirty="0"/>
              <a:t>ред. от 28.08.2021) "О Программе государственных гарантий бесплатного оказания гражданам медицинской помощи на 2021 год и на плановый период 2022 и 2023 годов"</a:t>
            </a:r>
          </a:p>
          <a:p>
            <a:endParaRPr lang="ru-RU" dirty="0"/>
          </a:p>
        </p:txBody>
      </p:sp>
    </p:spTree>
    <p:extLst>
      <p:ext uri="{BB962C8B-B14F-4D97-AF65-F5344CB8AC3E}">
        <p14:creationId xmlns:p14="http://schemas.microsoft.com/office/powerpoint/2010/main" val="52266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br>
              <a:rPr lang="ru-RU" b="1" dirty="0">
                <a:effectLst/>
              </a:rPr>
            </a:br>
            <a:r>
              <a:rPr lang="ru-RU" b="1" dirty="0">
                <a:effectLst/>
              </a:rPr>
              <a:t>Классификация норм медицинского права</a:t>
            </a:r>
            <a:br>
              <a:rPr lang="ru-RU" b="1" dirty="0">
                <a:effectLst/>
              </a:rPr>
            </a:br>
            <a:endParaRPr lang="ru-RU" dirty="0"/>
          </a:p>
        </p:txBody>
      </p:sp>
      <p:sp>
        <p:nvSpPr>
          <p:cNvPr id="3" name="Объект 2"/>
          <p:cNvSpPr>
            <a:spLocks noGrp="1"/>
          </p:cNvSpPr>
          <p:nvPr>
            <p:ph idx="1"/>
          </p:nvPr>
        </p:nvSpPr>
        <p:spPr/>
        <p:txBody>
          <a:bodyPr>
            <a:normAutofit fontScale="70000" lnSpcReduction="20000"/>
          </a:bodyPr>
          <a:lstStyle/>
          <a:p>
            <a:pPr lvl="0"/>
            <a:r>
              <a:rPr lang="ru-RU" b="1" i="1" dirty="0"/>
              <a:t>По юридической силе выделяют</a:t>
            </a:r>
          </a:p>
          <a:p>
            <a:pPr lvl="0"/>
            <a:r>
              <a:rPr lang="ru-RU" dirty="0"/>
              <a:t>общепризнанные нормы и принципы международного права; международные договоры;</a:t>
            </a:r>
          </a:p>
          <a:p>
            <a:pPr lvl="0"/>
            <a:r>
              <a:rPr lang="ru-RU" dirty="0"/>
              <a:t>федеральные законы (основной закон – Конституция РФ, законы о поправках в Конституцию РФ, федеральные конституционные законы, федеральные законы) и законы субъектов РФ; </a:t>
            </a:r>
          </a:p>
          <a:p>
            <a:pPr lvl="0"/>
            <a:r>
              <a:rPr lang="ru-RU" dirty="0"/>
              <a:t>подзаконные нормативные акты (федеральные, региональные и местные);</a:t>
            </a:r>
          </a:p>
          <a:p>
            <a:pPr lvl="0"/>
            <a:r>
              <a:rPr lang="ru-RU" dirty="0"/>
              <a:t>нормативные правовые договоры;</a:t>
            </a:r>
          </a:p>
          <a:p>
            <a:pPr lvl="0"/>
            <a:r>
              <a:rPr lang="ru-RU" dirty="0"/>
              <a:t>локальные нормативные акты;</a:t>
            </a:r>
          </a:p>
          <a:p>
            <a:pPr lvl="0"/>
            <a:r>
              <a:rPr lang="ru-RU" dirty="0"/>
              <a:t>медицинские правовые обычаи;</a:t>
            </a:r>
          </a:p>
          <a:p>
            <a:pPr lvl="0"/>
            <a:r>
              <a:rPr lang="ru-RU" dirty="0"/>
              <a:t>акты судебных органов.</a:t>
            </a:r>
          </a:p>
          <a:p>
            <a:endParaRPr lang="ru-RU" dirty="0"/>
          </a:p>
        </p:txBody>
      </p:sp>
    </p:spTree>
    <p:extLst>
      <p:ext uri="{BB962C8B-B14F-4D97-AF65-F5344CB8AC3E}">
        <p14:creationId xmlns:p14="http://schemas.microsoft.com/office/powerpoint/2010/main" val="3860186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Подзаконные НПА</a:t>
            </a:r>
          </a:p>
        </p:txBody>
      </p:sp>
      <p:sp>
        <p:nvSpPr>
          <p:cNvPr id="3" name="Объект 2"/>
          <p:cNvSpPr>
            <a:spLocks noGrp="1"/>
          </p:cNvSpPr>
          <p:nvPr>
            <p:ph idx="1"/>
          </p:nvPr>
        </p:nvSpPr>
        <p:spPr/>
        <p:txBody>
          <a:bodyPr>
            <a:normAutofit fontScale="85000" lnSpcReduction="10000"/>
          </a:bodyPr>
          <a:lstStyle/>
          <a:p>
            <a:r>
              <a:rPr lang="ru-RU" b="1" dirty="0"/>
              <a:t>Постановление Правительства РФ от 13.08.1997 </a:t>
            </a:r>
            <a:r>
              <a:rPr lang="en-GB" b="1" dirty="0"/>
              <a:t>N 1009 (</a:t>
            </a:r>
            <a:r>
              <a:rPr lang="ru-RU" b="1" dirty="0"/>
              <a:t>ред. от 18.03.2021) "Об утверждении Правил подготовки нормативных правовых актов федеральных органов исполнительной власти и их государственной регистрации"</a:t>
            </a:r>
          </a:p>
          <a:p>
            <a:r>
              <a:rPr lang="en-GB" dirty="0"/>
              <a:t>NB! </a:t>
            </a:r>
            <a:r>
              <a:rPr lang="ru-RU" dirty="0"/>
              <a:t>Издание нормативных правовых актов в виде писем и телеграмм не допускается (</a:t>
            </a:r>
            <a:r>
              <a:rPr lang="ru-RU" dirty="0" err="1"/>
              <a:t>абз</a:t>
            </a:r>
            <a:r>
              <a:rPr lang="ru-RU" dirty="0"/>
              <a:t>. 2 п. 2 Правил). Вместе с тем существуют письма Минздрава России, имеющие рекомендательный характер</a:t>
            </a:r>
          </a:p>
        </p:txBody>
      </p:sp>
    </p:spTree>
    <p:extLst>
      <p:ext uri="{BB962C8B-B14F-4D97-AF65-F5344CB8AC3E}">
        <p14:creationId xmlns:p14="http://schemas.microsoft.com/office/powerpoint/2010/main" val="178154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Документы МЗ РФ</a:t>
            </a:r>
          </a:p>
        </p:txBody>
      </p:sp>
      <p:sp>
        <p:nvSpPr>
          <p:cNvPr id="3" name="Объект 2"/>
          <p:cNvSpPr>
            <a:spLocks noGrp="1"/>
          </p:cNvSpPr>
          <p:nvPr>
            <p:ph idx="1"/>
          </p:nvPr>
        </p:nvSpPr>
        <p:spPr/>
        <p:txBody>
          <a:bodyPr>
            <a:normAutofit/>
          </a:bodyPr>
          <a:lstStyle/>
          <a:p>
            <a:r>
              <a:rPr lang="ru-RU" dirty="0"/>
              <a:t>Перечень редких (</a:t>
            </a:r>
            <a:r>
              <a:rPr lang="ru-RU" dirty="0" err="1"/>
              <a:t>орфанных</a:t>
            </a:r>
            <a:r>
              <a:rPr lang="ru-RU" dirty="0"/>
              <a:t>) заболеваний</a:t>
            </a:r>
            <a:r>
              <a:rPr lang="ru-RU" sz="1600" i="1" dirty="0"/>
              <a:t>( Минздрав России, 08 сентября 2021)</a:t>
            </a:r>
          </a:p>
          <a:p>
            <a:r>
              <a:rPr lang="ru-RU" dirty="0"/>
              <a:t>Инструкция по оказанию первой помощи с применением укладки для оказания первой помощи в сельских поселениях </a:t>
            </a:r>
            <a:r>
              <a:rPr lang="ru-RU" sz="1600" i="1" dirty="0"/>
              <a:t>(Минздрав России, 24 августа 2021)</a:t>
            </a:r>
          </a:p>
          <a:p>
            <a:endParaRPr lang="ru-RU" sz="1600" i="1" dirty="0"/>
          </a:p>
          <a:p>
            <a:endParaRPr lang="ru-RU" dirty="0"/>
          </a:p>
        </p:txBody>
      </p:sp>
    </p:spTree>
    <p:extLst>
      <p:ext uri="{BB962C8B-B14F-4D97-AF65-F5344CB8AC3E}">
        <p14:creationId xmlns:p14="http://schemas.microsoft.com/office/powerpoint/2010/main" val="2874293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674056" cy="1301006"/>
          </a:xfrm>
        </p:spPr>
        <p:txBody>
          <a:bodyPr>
            <a:normAutofit fontScale="90000"/>
          </a:bodyPr>
          <a:lstStyle/>
          <a:p>
            <a:pPr algn="ctr"/>
            <a:br>
              <a:rPr lang="ru-RU" dirty="0"/>
            </a:br>
            <a:r>
              <a:rPr lang="ru-RU" dirty="0"/>
              <a:t>порядки, стандарты и протоколы</a:t>
            </a:r>
            <a:br>
              <a:rPr lang="ru-RU" dirty="0"/>
            </a:br>
            <a:endParaRPr lang="ru-RU" dirty="0"/>
          </a:p>
        </p:txBody>
      </p:sp>
      <p:sp>
        <p:nvSpPr>
          <p:cNvPr id="3" name="Объект 2"/>
          <p:cNvSpPr>
            <a:spLocks noGrp="1"/>
          </p:cNvSpPr>
          <p:nvPr>
            <p:ph idx="1"/>
          </p:nvPr>
        </p:nvSpPr>
        <p:spPr/>
        <p:txBody>
          <a:bodyPr>
            <a:normAutofit fontScale="55000" lnSpcReduction="20000"/>
          </a:bodyPr>
          <a:lstStyle/>
          <a:p>
            <a:r>
              <a:rPr lang="ru-RU" b="1" dirty="0"/>
              <a:t>Статья 37. Организация оказания медицинской помощи )№323-ФЗ</a:t>
            </a:r>
          </a:p>
          <a:p>
            <a:r>
              <a:rPr lang="ru-RU" dirty="0"/>
              <a:t> </a:t>
            </a:r>
          </a:p>
          <a:p>
            <a:r>
              <a:rPr lang="ru-RU" dirty="0"/>
              <a:t>1. Медицинская помощь, за исключением медицинской помощи, оказываемой в рамках клинической апробации, организуется и оказывается:</a:t>
            </a:r>
          </a:p>
          <a:p>
            <a:r>
              <a:rPr lang="ru-RU" dirty="0"/>
              <a:t>1) в соответствии с положением об организации оказания медицинской помощи по видам медицинской помощи, которое утверждается уполномоченным федеральным органом исполнительной власти;</a:t>
            </a:r>
          </a:p>
          <a:p>
            <a:r>
              <a:rPr lang="ru-RU" dirty="0"/>
              <a:t>2) в соответствии с </a:t>
            </a:r>
            <a:r>
              <a:rPr lang="ru-RU" dirty="0">
                <a:hlinkClick r:id="rId2"/>
              </a:rPr>
              <a:t>порядками</a:t>
            </a:r>
            <a:r>
              <a:rPr lang="ru-RU" dirty="0"/>
              <a:t> оказания медицинской помощи, утверждаемыми уполномоченным федеральным органом исполнительной власти и обязательными для исполнения на территории Российской Федерации всеми медицинскими организациями;</a:t>
            </a:r>
          </a:p>
          <a:p>
            <a:r>
              <a:rPr lang="ru-RU" dirty="0"/>
              <a:t>П. 3 ч. 1 ст. 37 </a:t>
            </a:r>
            <a:r>
              <a:rPr lang="ru-RU" dirty="0">
                <a:hlinkClick r:id="rId3"/>
              </a:rPr>
              <a:t>вступает</a:t>
            </a:r>
            <a:r>
              <a:rPr lang="ru-RU" dirty="0"/>
              <a:t> в силу с 01.01.2022.</a:t>
            </a:r>
          </a:p>
          <a:p>
            <a:r>
              <a:rPr lang="ru-RU" dirty="0"/>
              <a:t>3) на основе клинических рекомендаций;</a:t>
            </a:r>
          </a:p>
          <a:p>
            <a:r>
              <a:rPr lang="ru-RU" dirty="0"/>
              <a:t>4) с учетом </a:t>
            </a:r>
            <a:r>
              <a:rPr lang="ru-RU" dirty="0">
                <a:hlinkClick r:id="rId4"/>
              </a:rPr>
              <a:t>стандартов</a:t>
            </a:r>
            <a:r>
              <a:rPr lang="ru-RU" dirty="0"/>
              <a:t> медицинской помощи, утверждаемых уполномоченным федеральным органом исполнительной власти.</a:t>
            </a:r>
          </a:p>
          <a:p>
            <a:endParaRPr lang="ru-RU" dirty="0"/>
          </a:p>
        </p:txBody>
      </p:sp>
    </p:spTree>
    <p:extLst>
      <p:ext uri="{BB962C8B-B14F-4D97-AF65-F5344CB8AC3E}">
        <p14:creationId xmlns:p14="http://schemas.microsoft.com/office/powerpoint/2010/main" val="1544128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a:effectLst/>
              </a:rPr>
              <a:t>нормативные договоры и локальные нормативные акты медицинских организаций</a:t>
            </a:r>
            <a:endParaRPr lang="ru-RU" sz="2800" dirty="0"/>
          </a:p>
        </p:txBody>
      </p:sp>
      <p:sp>
        <p:nvSpPr>
          <p:cNvPr id="3" name="Объект 2"/>
          <p:cNvSpPr>
            <a:spLocks noGrp="1"/>
          </p:cNvSpPr>
          <p:nvPr>
            <p:ph idx="1"/>
          </p:nvPr>
        </p:nvSpPr>
        <p:spPr/>
        <p:txBody>
          <a:bodyPr/>
          <a:lstStyle/>
          <a:p>
            <a:r>
              <a:rPr lang="ru-RU" dirty="0"/>
              <a:t>Данные источники права регулируют складывающиеся корпоративные, трудовые и иные отношения в рамках медицинских организаций</a:t>
            </a:r>
          </a:p>
        </p:txBody>
      </p:sp>
    </p:spTree>
    <p:extLst>
      <p:ext uri="{BB962C8B-B14F-4D97-AF65-F5344CB8AC3E}">
        <p14:creationId xmlns:p14="http://schemas.microsoft.com/office/powerpoint/2010/main" val="2260427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1417638"/>
          </a:xfrm>
        </p:spPr>
        <p:txBody>
          <a:bodyPr>
            <a:normAutofit fontScale="90000"/>
          </a:bodyPr>
          <a:lstStyle/>
          <a:p>
            <a:br>
              <a:rPr lang="ru-RU" dirty="0"/>
            </a:br>
            <a:r>
              <a:rPr lang="ru-RU" dirty="0"/>
              <a:t>Формы выражения (закрепления) локальных нормативных актов:</a:t>
            </a:r>
            <a:br>
              <a:rPr lang="ru-RU" dirty="0"/>
            </a:br>
            <a:endParaRPr lang="ru-RU" dirty="0"/>
          </a:p>
        </p:txBody>
      </p:sp>
      <p:sp>
        <p:nvSpPr>
          <p:cNvPr id="3" name="Объект 2"/>
          <p:cNvSpPr>
            <a:spLocks noGrp="1"/>
          </p:cNvSpPr>
          <p:nvPr>
            <p:ph idx="1"/>
          </p:nvPr>
        </p:nvSpPr>
        <p:spPr/>
        <p:txBody>
          <a:bodyPr>
            <a:normAutofit fontScale="77500" lnSpcReduction="20000"/>
          </a:bodyPr>
          <a:lstStyle/>
          <a:p>
            <a:r>
              <a:rPr lang="ru-RU" dirty="0"/>
              <a:t>устав организации (учредительный договор в хозяйственных товариществах);</a:t>
            </a:r>
          </a:p>
          <a:p>
            <a:pPr lvl="0"/>
            <a:r>
              <a:rPr lang="ru-RU" dirty="0"/>
              <a:t>положение об обособленном структурном подразделении (филиале, представительстве);</a:t>
            </a:r>
          </a:p>
          <a:p>
            <a:pPr lvl="0"/>
            <a:r>
              <a:rPr lang="ru-RU" dirty="0"/>
              <a:t>положение об информационной политике;</a:t>
            </a:r>
          </a:p>
          <a:p>
            <a:pPr lvl="0"/>
            <a:r>
              <a:rPr lang="ru-RU" dirty="0"/>
              <a:t>положение об охране конфиденциальной информации;</a:t>
            </a:r>
          </a:p>
          <a:p>
            <a:pPr lvl="0"/>
            <a:r>
              <a:rPr lang="ru-RU" dirty="0"/>
              <a:t>положение о коммерческой тайне;</a:t>
            </a:r>
          </a:p>
          <a:p>
            <a:pPr lvl="0"/>
            <a:r>
              <a:rPr lang="ru-RU" dirty="0"/>
              <a:t>правила внутреннего трудового распорядка;</a:t>
            </a:r>
          </a:p>
          <a:p>
            <a:pPr lvl="0"/>
            <a:r>
              <a:rPr lang="ru-RU" dirty="0"/>
              <a:t>положение об оплате труда и премировании;</a:t>
            </a:r>
          </a:p>
          <a:p>
            <a:pPr lvl="0"/>
            <a:r>
              <a:rPr lang="ru-RU" dirty="0"/>
              <a:t>правила и инструкции по охране труда; </a:t>
            </a:r>
          </a:p>
          <a:p>
            <a:r>
              <a:rPr lang="ru-RU" dirty="0"/>
              <a:t>штатное расписание и </a:t>
            </a:r>
            <a:r>
              <a:rPr lang="ru-RU" dirty="0" err="1"/>
              <a:t>др</a:t>
            </a:r>
            <a:endParaRPr lang="ru-RU" dirty="0"/>
          </a:p>
        </p:txBody>
      </p:sp>
    </p:spTree>
    <p:extLst>
      <p:ext uri="{BB962C8B-B14F-4D97-AF65-F5344CB8AC3E}">
        <p14:creationId xmlns:p14="http://schemas.microsoft.com/office/powerpoint/2010/main" val="1382221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EEB635-B8AC-744D-A4FA-6516E6095A5D}"/>
              </a:ext>
            </a:extLst>
          </p:cNvPr>
          <p:cNvSpPr>
            <a:spLocks noGrp="1"/>
          </p:cNvSpPr>
          <p:nvPr>
            <p:ph type="title"/>
          </p:nvPr>
        </p:nvSpPr>
        <p:spPr/>
        <p:txBody>
          <a:bodyPr/>
          <a:lstStyle/>
          <a:p>
            <a:r>
              <a:rPr lang="ru-RU" dirty="0"/>
              <a:t>Локальные НПА</a:t>
            </a:r>
          </a:p>
        </p:txBody>
      </p:sp>
      <p:pic>
        <p:nvPicPr>
          <p:cNvPr id="4" name="Объект 3">
            <a:extLst>
              <a:ext uri="{FF2B5EF4-FFF2-40B4-BE49-F238E27FC236}">
                <a16:creationId xmlns:a16="http://schemas.microsoft.com/office/drawing/2014/main" id="{BE4609EA-6BFA-6348-AFA4-B3986A0B2B1F}"/>
              </a:ext>
            </a:extLst>
          </p:cNvPr>
          <p:cNvPicPr>
            <a:picLocks noGrp="1" noChangeAspect="1"/>
          </p:cNvPicPr>
          <p:nvPr>
            <p:ph idx="1"/>
          </p:nvPr>
        </p:nvPicPr>
        <p:blipFill>
          <a:blip r:embed="rId2"/>
          <a:stretch>
            <a:fillRect/>
          </a:stretch>
        </p:blipFill>
        <p:spPr>
          <a:xfrm>
            <a:off x="1435100" y="1504553"/>
            <a:ext cx="7499350" cy="4687093"/>
          </a:xfrm>
          <a:prstGeom prst="rect">
            <a:avLst/>
          </a:prstGeom>
        </p:spPr>
      </p:pic>
    </p:spTree>
    <p:extLst>
      <p:ext uri="{BB962C8B-B14F-4D97-AF65-F5344CB8AC3E}">
        <p14:creationId xmlns:p14="http://schemas.microsoft.com/office/powerpoint/2010/main" val="1613525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Правовой обычай в медицине </a:t>
            </a:r>
            <a:endParaRPr lang="ru-RU" dirty="0"/>
          </a:p>
        </p:txBody>
      </p:sp>
      <p:sp>
        <p:nvSpPr>
          <p:cNvPr id="3" name="Объект 2"/>
          <p:cNvSpPr>
            <a:spLocks noGrp="1"/>
          </p:cNvSpPr>
          <p:nvPr>
            <p:ph idx="1"/>
          </p:nvPr>
        </p:nvSpPr>
        <p:spPr/>
        <p:txBody>
          <a:bodyPr/>
          <a:lstStyle/>
          <a:p>
            <a:r>
              <a:rPr lang="ru-RU" b="1" dirty="0"/>
              <a:t>Обычаем медицинской практики</a:t>
            </a:r>
            <a:r>
              <a:rPr lang="ru-RU" dirty="0"/>
              <a:t> признается исторически сложившееся правило поведения при проведении лечебных мероприятий (операций), диагностических и профилактических процедур</a:t>
            </a:r>
          </a:p>
        </p:txBody>
      </p:sp>
    </p:spTree>
    <p:extLst>
      <p:ext uri="{BB962C8B-B14F-4D97-AF65-F5344CB8AC3E}">
        <p14:creationId xmlns:p14="http://schemas.microsoft.com/office/powerpoint/2010/main" val="2586363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16CC5079-06FC-4C4A-A866-4FD92BE4B626}"/>
              </a:ext>
            </a:extLst>
          </p:cNvPr>
          <p:cNvPicPr>
            <a:picLocks noGrp="1" noChangeAspect="1"/>
          </p:cNvPicPr>
          <p:nvPr>
            <p:ph idx="4294967295"/>
          </p:nvPr>
        </p:nvPicPr>
        <p:blipFill rotWithShape="1">
          <a:blip r:embed="rId2"/>
          <a:srcRect l="16864" t="11869" b="26679"/>
          <a:stretch/>
        </p:blipFill>
        <p:spPr>
          <a:xfrm>
            <a:off x="1043608" y="1124745"/>
            <a:ext cx="8100392" cy="3817144"/>
          </a:xfrm>
          <a:prstGeom prst="rect">
            <a:avLst/>
          </a:prstGeom>
        </p:spPr>
      </p:pic>
    </p:spTree>
    <p:extLst>
      <p:ext uri="{BB962C8B-B14F-4D97-AF65-F5344CB8AC3E}">
        <p14:creationId xmlns:p14="http://schemas.microsoft.com/office/powerpoint/2010/main" val="785550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Судебные акты-индивидуальные правоприменительные акты </a:t>
            </a:r>
            <a:endParaRPr lang="ru-RU" dirty="0"/>
          </a:p>
        </p:txBody>
      </p:sp>
      <p:sp>
        <p:nvSpPr>
          <p:cNvPr id="3" name="Объект 2"/>
          <p:cNvSpPr>
            <a:spLocks noGrp="1"/>
          </p:cNvSpPr>
          <p:nvPr>
            <p:ph idx="1"/>
          </p:nvPr>
        </p:nvSpPr>
        <p:spPr/>
        <p:txBody>
          <a:bodyPr>
            <a:normAutofit fontScale="55000" lnSpcReduction="20000"/>
          </a:bodyPr>
          <a:lstStyle/>
          <a:p>
            <a:r>
              <a:rPr lang="ru-RU" dirty="0"/>
              <a:t> Необходимо обобщение сложившейся практики рассмотрения судами дел в сфере оказания медицинской помощи </a:t>
            </a:r>
          </a:p>
          <a:p>
            <a:r>
              <a:rPr lang="ru-RU" b="1" dirty="0">
                <a:hlinkClick r:id="rId2"/>
              </a:rPr>
              <a:t>Определение от 18 августа 2021 г. по делу № А40-44289/2020</a:t>
            </a:r>
            <a:endParaRPr lang="ru-RU" dirty="0"/>
          </a:p>
          <a:p>
            <a:r>
              <a:rPr lang="ru-RU" dirty="0"/>
              <a:t>Верховный Суд Российской Федерации</a:t>
            </a:r>
          </a:p>
          <a:p>
            <a:pPr marL="82296" indent="0">
              <a:buNone/>
            </a:pPr>
            <a:r>
              <a:rPr lang="ru-RU" dirty="0"/>
              <a:t>«Действующее законодательство Российской Федерации в сфере обязательного медицинского страхования, договор об оказании и оплате медицинской помощи по обязательному медицинскому страхованию, заключаемый между страховой медицинской организацией и медицинской организацией по типовой форме, договор о финансовом обеспечении обязательного медицинского страхования, заключаемый между страховой медицинской организацией и территориальным фондом обязательного медицинского страхования по типовой форме, не предоставляют страховой медицинской организации право производить оплату медицинской помощи, оказанной застрахованному лицу сверх объемов предоставления медицинской помощи, установленных для медицинской организации решением Комиссии по разработке ТП ОМС, а медицинской организации – требовать производства такой оплаты от страховой медицинской организации».</a:t>
            </a:r>
          </a:p>
        </p:txBody>
      </p:sp>
    </p:spTree>
    <p:extLst>
      <p:ext uri="{BB962C8B-B14F-4D97-AF65-F5344CB8AC3E}">
        <p14:creationId xmlns:p14="http://schemas.microsoft.com/office/powerpoint/2010/main" val="2431848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5F2CF2-9358-0447-827E-56C3DCC9E650}"/>
              </a:ext>
            </a:extLst>
          </p:cNvPr>
          <p:cNvSpPr>
            <a:spLocks noGrp="1"/>
          </p:cNvSpPr>
          <p:nvPr>
            <p:ph type="title"/>
          </p:nvPr>
        </p:nvSpPr>
        <p:spPr/>
        <p:txBody>
          <a:bodyPr>
            <a:normAutofit fontScale="90000"/>
          </a:bodyPr>
          <a:lstStyle/>
          <a:p>
            <a:br>
              <a:rPr lang="ru-RU" dirty="0"/>
            </a:br>
            <a:r>
              <a:rPr lang="ru-RU" sz="3100" dirty="0"/>
              <a:t>Государственная программа Российской Федерации "Развитие здравоохранения"</a:t>
            </a:r>
            <a:br>
              <a:rPr lang="ru-RU" dirty="0"/>
            </a:br>
            <a:endParaRPr lang="ru-RU" dirty="0"/>
          </a:p>
        </p:txBody>
      </p:sp>
      <p:sp>
        <p:nvSpPr>
          <p:cNvPr id="3" name="Объект 2">
            <a:extLst>
              <a:ext uri="{FF2B5EF4-FFF2-40B4-BE49-F238E27FC236}">
                <a16:creationId xmlns:a16="http://schemas.microsoft.com/office/drawing/2014/main" id="{6A55E6C7-9A2C-0F46-970F-821FF3D71EAA}"/>
              </a:ext>
            </a:extLst>
          </p:cNvPr>
          <p:cNvSpPr>
            <a:spLocks noGrp="1"/>
          </p:cNvSpPr>
          <p:nvPr>
            <p:ph idx="1"/>
          </p:nvPr>
        </p:nvSpPr>
        <p:spPr/>
        <p:txBody>
          <a:bodyPr>
            <a:normAutofit fontScale="47500" lnSpcReduction="20000"/>
          </a:bodyPr>
          <a:lstStyle/>
          <a:p>
            <a:r>
              <a:rPr lang="ru-RU" dirty="0"/>
              <a:t>Постановление Правительства РФ от 26 декабря 2017 г. </a:t>
            </a:r>
            <a:r>
              <a:rPr lang="en-GB" dirty="0"/>
              <a:t>N 1640</a:t>
            </a:r>
            <a:br>
              <a:rPr lang="en-GB" dirty="0"/>
            </a:br>
            <a:r>
              <a:rPr lang="en-GB" dirty="0"/>
              <a:t>"</a:t>
            </a:r>
            <a:r>
              <a:rPr lang="ru-RU" dirty="0"/>
              <a:t>Об утверждении государственной программы Российской Федерации "Развитие здравоохранения"</a:t>
            </a:r>
          </a:p>
          <a:p>
            <a:r>
              <a:rPr lang="ru-RU" dirty="0"/>
              <a:t>С изменениями и дополнениями от:</a:t>
            </a:r>
          </a:p>
          <a:p>
            <a:r>
              <a:rPr lang="ru-RU" dirty="0"/>
              <a:t>1 марта, 20 ноября, 24 декабря 2018 г., 24 января, 14, 29 марта, 18 октября, 30 ноября 2019 г., 27 марта, 17 августа, 11, 23 декабря 2020 г., 31 марта, 24 июля 2021 г.</a:t>
            </a:r>
          </a:p>
          <a:p>
            <a:r>
              <a:rPr lang="ru-RU" b="1" dirty="0">
                <a:hlinkClick r:id="rId2"/>
              </a:rPr>
              <a:t>Постановление</a:t>
            </a:r>
            <a:r>
              <a:rPr lang="ru-RU" b="1" dirty="0"/>
              <a:t> Правительства РФ от 24 июля 2021 г. </a:t>
            </a:r>
            <a:r>
              <a:rPr lang="en-GB" b="1" dirty="0"/>
              <a:t>N 1254 "</a:t>
            </a:r>
            <a:r>
              <a:rPr lang="ru-RU" b="1" dirty="0"/>
              <a:t>О внесении изменений в приложение </a:t>
            </a:r>
            <a:r>
              <a:rPr lang="en-GB" b="1" dirty="0"/>
              <a:t>N 10 </a:t>
            </a:r>
            <a:r>
              <a:rPr lang="ru-RU" b="1" dirty="0"/>
              <a:t>к государственной программе Российской Федерации "Развитие здравоохранения"</a:t>
            </a:r>
            <a:endParaRPr lang="ru-RU" dirty="0"/>
          </a:p>
          <a:p>
            <a:r>
              <a:rPr lang="ru-RU" b="1" dirty="0"/>
              <a:t>Сердечники смогут получать бесплатные лекарства в течение двух, а не одного года после постановки на учет.</a:t>
            </a:r>
            <a:endParaRPr lang="ru-RU" dirty="0"/>
          </a:p>
          <a:p>
            <a:r>
              <a:rPr lang="ru-RU" dirty="0"/>
              <a:t>Люди, страдающие от острых сердечно-сосудистых заболеваний, смогут получать бесплатные лекарства в течение двух лет после постановки на диспансерное наблюдение. Это касается тех, кто встал на учет с 1 января 2021 г.</a:t>
            </a:r>
          </a:p>
          <a:p>
            <a:r>
              <a:rPr lang="ru-RU" dirty="0"/>
              <a:t>В перечень препаратов, полагающихся сердечникам, входит более 20 наименований, необходимых для полноценной лекарственной терапии. Всего же на эту меру поддержки в бюджете заложено около 10 млрд руб.</a:t>
            </a:r>
          </a:p>
          <a:p>
            <a:r>
              <a:rPr lang="ru-RU" dirty="0"/>
              <a:t>Ранее срок льготного обеспечения медикаментами ограничивался одним годом.</a:t>
            </a:r>
          </a:p>
          <a:p>
            <a:endParaRPr lang="ru-RU" dirty="0"/>
          </a:p>
        </p:txBody>
      </p:sp>
    </p:spTree>
    <p:extLst>
      <p:ext uri="{BB962C8B-B14F-4D97-AF65-F5344CB8AC3E}">
        <p14:creationId xmlns:p14="http://schemas.microsoft.com/office/powerpoint/2010/main" val="251401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rPr>
              <a:t>Классификация норм медицинского права</a:t>
            </a:r>
            <a:endParaRPr lang="ru-RU" dirty="0"/>
          </a:p>
        </p:txBody>
      </p:sp>
      <p:sp>
        <p:nvSpPr>
          <p:cNvPr id="3" name="Объект 2"/>
          <p:cNvSpPr>
            <a:spLocks noGrp="1"/>
          </p:cNvSpPr>
          <p:nvPr>
            <p:ph idx="1"/>
          </p:nvPr>
        </p:nvSpPr>
        <p:spPr/>
        <p:txBody>
          <a:bodyPr/>
          <a:lstStyle/>
          <a:p>
            <a:r>
              <a:rPr lang="ru-RU" dirty="0"/>
              <a:t> по </a:t>
            </a:r>
            <a:r>
              <a:rPr lang="ru-RU" b="1" dirty="0"/>
              <a:t>территориальному принципу </a:t>
            </a:r>
            <a:r>
              <a:rPr lang="ru-RU" dirty="0"/>
              <a:t> в зависимости от уровня принятия и сферы деятельности</a:t>
            </a:r>
          </a:p>
          <a:p>
            <a:r>
              <a:rPr lang="ru-RU" dirty="0"/>
              <a:t>-федеральные</a:t>
            </a:r>
          </a:p>
          <a:p>
            <a:r>
              <a:rPr lang="ru-RU" dirty="0"/>
              <a:t>- региональные</a:t>
            </a:r>
          </a:p>
          <a:p>
            <a:r>
              <a:rPr lang="ru-RU" dirty="0"/>
              <a:t>- местные </a:t>
            </a:r>
          </a:p>
          <a:p>
            <a:r>
              <a:rPr lang="ru-RU" dirty="0"/>
              <a:t>- локальные</a:t>
            </a:r>
          </a:p>
        </p:txBody>
      </p:sp>
    </p:spTree>
    <p:extLst>
      <p:ext uri="{BB962C8B-B14F-4D97-AF65-F5344CB8AC3E}">
        <p14:creationId xmlns:p14="http://schemas.microsoft.com/office/powerpoint/2010/main" val="41188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99D2BF-D155-EA4F-A59E-45C73C41BAF0}"/>
              </a:ext>
            </a:extLst>
          </p:cNvPr>
          <p:cNvSpPr>
            <a:spLocks noGrp="1"/>
          </p:cNvSpPr>
          <p:nvPr>
            <p:ph type="title"/>
          </p:nvPr>
        </p:nvSpPr>
        <p:spPr/>
        <p:txBody>
          <a:bodyPr>
            <a:normAutofit fontScale="90000"/>
          </a:bodyPr>
          <a:lstStyle/>
          <a:p>
            <a:r>
              <a:rPr lang="ru-RU" dirty="0"/>
              <a:t>Госпрограмма подготовлена с учетом положений:</a:t>
            </a:r>
          </a:p>
        </p:txBody>
      </p:sp>
      <p:sp>
        <p:nvSpPr>
          <p:cNvPr id="3" name="Объект 2">
            <a:extLst>
              <a:ext uri="{FF2B5EF4-FFF2-40B4-BE49-F238E27FC236}">
                <a16:creationId xmlns:a16="http://schemas.microsoft.com/office/drawing/2014/main" id="{CB059AC8-365D-BF4C-A127-170D7D562C97}"/>
              </a:ext>
            </a:extLst>
          </p:cNvPr>
          <p:cNvSpPr>
            <a:spLocks noGrp="1"/>
          </p:cNvSpPr>
          <p:nvPr>
            <p:ph idx="1"/>
          </p:nvPr>
        </p:nvSpPr>
        <p:spPr/>
        <p:txBody>
          <a:bodyPr>
            <a:normAutofit fontScale="47500" lnSpcReduction="20000"/>
          </a:bodyPr>
          <a:lstStyle/>
          <a:p>
            <a:r>
              <a:rPr lang="ru-RU" dirty="0"/>
              <a:t>Посланий Президента Российской Федерации Федеральному Собранию Российской Федерации от 1 марта 2018 года; от 20 февраля 2019 года;</a:t>
            </a:r>
          </a:p>
          <a:p>
            <a:r>
              <a:rPr lang="ru-RU" dirty="0"/>
              <a:t>Указа Президента Российской Федерации от 7 мая 2018 г. № 204</a:t>
            </a:r>
            <a:br>
              <a:rPr lang="ru-RU" dirty="0"/>
            </a:br>
            <a:r>
              <a:rPr lang="ru-RU" dirty="0"/>
              <a:t>«О национальных целях и стратегических задачах развития Российской Федерации</a:t>
            </a:r>
            <a:br>
              <a:rPr lang="ru-RU" dirty="0"/>
            </a:br>
            <a:r>
              <a:rPr lang="ru-RU" dirty="0"/>
              <a:t>на период до 2024 года»;</a:t>
            </a:r>
          </a:p>
          <a:p>
            <a:r>
              <a:rPr lang="ru-RU" dirty="0"/>
              <a:t>Основных направлений деятельности Правительства Российской Федерации на период до 2024 года, утвержденных Председателем Правительства Российской Федерации Д.А. Медведевым 29 сентября 2018 г.           № 8028п-П13;</a:t>
            </a:r>
          </a:p>
          <a:p>
            <a:r>
              <a:rPr lang="ru-RU" dirty="0"/>
              <a:t>Методических указаний по разработке национальных проектов (программ), утвержденных Председателем Правительства Российской Федерации Д.А. Медведевым 4 июня 2018 г. № 4072п-П6;</a:t>
            </a:r>
          </a:p>
          <a:p>
            <a:r>
              <a:rPr lang="ru-RU" dirty="0"/>
              <a:t>Положения об организации проектной деятельности в Правительстве Российской Федерации, утвержденного постановлением Правительства</a:t>
            </a:r>
            <a:br>
              <a:rPr lang="ru-RU" dirty="0"/>
            </a:br>
            <a:r>
              <a:rPr lang="ru-RU" dirty="0"/>
              <a:t>Российской Федерации от 31 октября 2018 г. № 1288;</a:t>
            </a:r>
          </a:p>
          <a:p>
            <a:r>
              <a:rPr lang="ru-RU" dirty="0"/>
              <a:t>документов стратегического планирования Российской Федерации</a:t>
            </a:r>
            <a:br>
              <a:rPr lang="ru-RU" dirty="0"/>
            </a:br>
            <a:r>
              <a:rPr lang="ru-RU" dirty="0"/>
              <a:t>в сфере здравоохранения;</a:t>
            </a:r>
          </a:p>
          <a:p>
            <a:r>
              <a:rPr lang="ru-RU" dirty="0"/>
              <a:t>решений (поручений) Президента Российской Федерации</a:t>
            </a:r>
            <a:br>
              <a:rPr lang="ru-RU" dirty="0"/>
            </a:br>
            <a:r>
              <a:rPr lang="ru-RU" dirty="0"/>
              <a:t>и Правительства Российской Федерации; и др.</a:t>
            </a:r>
          </a:p>
          <a:p>
            <a:endParaRPr lang="ru-RU" dirty="0"/>
          </a:p>
        </p:txBody>
      </p:sp>
    </p:spTree>
    <p:extLst>
      <p:ext uri="{BB962C8B-B14F-4D97-AF65-F5344CB8AC3E}">
        <p14:creationId xmlns:p14="http://schemas.microsoft.com/office/powerpoint/2010/main" val="359869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CE4B76-6D4D-2443-A121-A62740F52EE8}"/>
              </a:ext>
            </a:extLst>
          </p:cNvPr>
          <p:cNvSpPr>
            <a:spLocks noGrp="1"/>
          </p:cNvSpPr>
          <p:nvPr>
            <p:ph type="title"/>
          </p:nvPr>
        </p:nvSpPr>
        <p:spPr/>
        <p:txBody>
          <a:bodyPr/>
          <a:lstStyle/>
          <a:p>
            <a:r>
              <a:rPr lang="ru-RU" dirty="0"/>
              <a:t>Цели Госпрограммы:</a:t>
            </a:r>
          </a:p>
        </p:txBody>
      </p:sp>
      <p:sp>
        <p:nvSpPr>
          <p:cNvPr id="3" name="Объект 2">
            <a:extLst>
              <a:ext uri="{FF2B5EF4-FFF2-40B4-BE49-F238E27FC236}">
                <a16:creationId xmlns:a16="http://schemas.microsoft.com/office/drawing/2014/main" id="{79F64BCF-A4A4-9442-8624-DE322AFB541E}"/>
              </a:ext>
            </a:extLst>
          </p:cNvPr>
          <p:cNvSpPr>
            <a:spLocks noGrp="1"/>
          </p:cNvSpPr>
          <p:nvPr>
            <p:ph idx="1"/>
          </p:nvPr>
        </p:nvSpPr>
        <p:spPr/>
        <p:txBody>
          <a:bodyPr>
            <a:normAutofit fontScale="85000" lnSpcReduction="20000"/>
          </a:bodyPr>
          <a:lstStyle/>
          <a:p>
            <a:r>
              <a:rPr lang="ru-RU" dirty="0"/>
              <a:t>1) снижение к 2024 году смертности населения трудоспособного возраста</a:t>
            </a:r>
            <a:br>
              <a:rPr lang="ru-RU" dirty="0"/>
            </a:br>
            <a:r>
              <a:rPr lang="ru-RU" dirty="0"/>
              <a:t>до 350 случаев на 100 тыс. населения;</a:t>
            </a:r>
          </a:p>
          <a:p>
            <a:r>
              <a:rPr lang="ru-RU" dirty="0"/>
              <a:t>2) снижение к 2024 году смертности от болезней системы кровообращения до 450 случаев на 100 тыс. населения;</a:t>
            </a:r>
          </a:p>
          <a:p>
            <a:r>
              <a:rPr lang="ru-RU" dirty="0"/>
              <a:t>3) снижение к 2024 году смертности от новообразований, в том числе</a:t>
            </a:r>
            <a:br>
              <a:rPr lang="ru-RU" dirty="0"/>
            </a:br>
            <a:r>
              <a:rPr lang="ru-RU" dirty="0"/>
              <a:t>от злокачественных, до 185 случаев на 100 тыс. населения;</a:t>
            </a:r>
          </a:p>
          <a:p>
            <a:r>
              <a:rPr lang="ru-RU" dirty="0"/>
              <a:t>4) снижение к 2024 году младенческой смертности до 4,5 случая на 1 тыс. родившихся живыми.</a:t>
            </a:r>
          </a:p>
          <a:p>
            <a:endParaRPr lang="ru-RU" dirty="0"/>
          </a:p>
        </p:txBody>
      </p:sp>
    </p:spTree>
    <p:extLst>
      <p:ext uri="{BB962C8B-B14F-4D97-AF65-F5344CB8AC3E}">
        <p14:creationId xmlns:p14="http://schemas.microsoft.com/office/powerpoint/2010/main" val="1194102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E5D830-3E10-254B-9B8A-3D4323B5F92B}"/>
              </a:ext>
            </a:extLst>
          </p:cNvPr>
          <p:cNvSpPr>
            <a:spLocks noGrp="1"/>
          </p:cNvSpPr>
          <p:nvPr>
            <p:ph type="title"/>
          </p:nvPr>
        </p:nvSpPr>
        <p:spPr/>
        <p:txBody>
          <a:bodyPr/>
          <a:lstStyle/>
          <a:p>
            <a:r>
              <a:rPr lang="ru-RU" dirty="0"/>
              <a:t>Изменение законодательства</a:t>
            </a:r>
          </a:p>
        </p:txBody>
      </p:sp>
      <p:sp>
        <p:nvSpPr>
          <p:cNvPr id="5" name="Объект 4">
            <a:extLst>
              <a:ext uri="{FF2B5EF4-FFF2-40B4-BE49-F238E27FC236}">
                <a16:creationId xmlns:a16="http://schemas.microsoft.com/office/drawing/2014/main" id="{AA8EA6BB-0386-C748-A475-8991E7747999}"/>
              </a:ext>
            </a:extLst>
          </p:cNvPr>
          <p:cNvSpPr>
            <a:spLocks noGrp="1"/>
          </p:cNvSpPr>
          <p:nvPr>
            <p:ph idx="1"/>
          </p:nvPr>
        </p:nvSpPr>
        <p:spPr>
          <a:xfrm>
            <a:off x="1435608" y="1124744"/>
            <a:ext cx="7498080" cy="5832648"/>
          </a:xfrm>
        </p:spPr>
        <p:txBody>
          <a:bodyPr>
            <a:normAutofit fontScale="25000" lnSpcReduction="20000"/>
          </a:bodyPr>
          <a:lstStyle/>
          <a:p>
            <a:r>
              <a:rPr lang="ru-RU" sz="5600" dirty="0" err="1"/>
              <a:t>Кабмин</a:t>
            </a:r>
            <a:r>
              <a:rPr lang="ru-RU" sz="5600" dirty="0"/>
              <a:t> утвердил план мероприятий по реализации </a:t>
            </a:r>
            <a:r>
              <a:rPr lang="ru-RU" sz="5600" u="sng" dirty="0">
                <a:hlinkClick r:id="rId2"/>
              </a:rPr>
              <a:t>Стратегии</a:t>
            </a:r>
            <a:r>
              <a:rPr lang="ru-RU" sz="5600" dirty="0"/>
              <a:t> развития здравоохранения в РФ на ближайшую пятилетку.</a:t>
            </a:r>
          </a:p>
          <a:p>
            <a:r>
              <a:rPr lang="ru-RU" sz="5600" dirty="0"/>
              <a:t>Многие запланированные мероприятия неопределенно поименованы "совершенствованием" организации чего-либо (подходов к этому либо законодательства в некоей сфере), однако в план внесены и очень любопытные разработки:</a:t>
            </a:r>
          </a:p>
          <a:p>
            <a:r>
              <a:rPr lang="ru-RU" sz="5600" dirty="0"/>
              <a:t>- Федеральный регистр лекарственных льготников сформируют в течение двух лет (доклад в Правительство назначен на декабрь 2022 года),</a:t>
            </a:r>
          </a:p>
          <a:p>
            <a:r>
              <a:rPr lang="ru-RU" sz="5600" dirty="0"/>
              <a:t>- в этот же срок будет расширен </a:t>
            </a:r>
            <a:r>
              <a:rPr lang="ru-RU" sz="5600" dirty="0" err="1"/>
              <a:t>Нацкалендарь</a:t>
            </a:r>
            <a:r>
              <a:rPr lang="ru-RU" sz="5600" dirty="0"/>
              <a:t> профилактических прививок,</a:t>
            </a:r>
          </a:p>
          <a:p>
            <a:r>
              <a:rPr lang="ru-RU" sz="5600" dirty="0"/>
              <a:t>- денежные потоки в системе ОМС станут прозрачнее, будет организован персонифицированный учет сведений о медпомощи в ОМС (к 2024 году появится проект соответствующего федерального закона),</a:t>
            </a:r>
          </a:p>
          <a:p>
            <a:r>
              <a:rPr lang="ru-RU" sz="5600" dirty="0"/>
              <a:t>- регистрация смертей (фактов смерти и ее причин) будет единой, причем на базе ЕГИСЗ, уже в 2021;</a:t>
            </a:r>
          </a:p>
          <a:p>
            <a:r>
              <a:rPr lang="ru-RU" sz="5600" dirty="0"/>
              <a:t>- </a:t>
            </a:r>
            <a:r>
              <a:rPr lang="ru-RU" sz="5600" u="sng" dirty="0">
                <a:hlinkClick r:id="rId3"/>
              </a:rPr>
              <a:t>объем</a:t>
            </a:r>
            <a:r>
              <a:rPr lang="ru-RU" sz="5600" dirty="0"/>
              <a:t> первой </a:t>
            </a:r>
            <a:r>
              <a:rPr lang="ru-RU" sz="5600" u="sng" dirty="0">
                <a:hlinkClick r:id="rId4"/>
              </a:rPr>
              <a:t>помощи</a:t>
            </a:r>
            <a:r>
              <a:rPr lang="ru-RU" sz="5600" dirty="0"/>
              <a:t> будет расширен (будет принят федеральный закон по этому вопросу, проект ФЗ должен быть готов через год),</a:t>
            </a:r>
          </a:p>
          <a:p>
            <a:r>
              <a:rPr lang="ru-RU" sz="5600" dirty="0"/>
              <a:t>- будут думать над внедрением механизмов, направленных на повышение ответственности граждан за свое здоровье (например, неоплата больничного по гриппу тем, кто не вакцинировался). Срок реализации - декабрь 2021;</a:t>
            </a:r>
          </a:p>
          <a:p>
            <a:r>
              <a:rPr lang="ru-RU" sz="5600" dirty="0"/>
              <a:t>- будет развиваться подзаконное нормотворчество, направленное на укрепление психического здоровья граждан (к сожалению, более четкие предложения в план не попали, но всего через год по вопросу будут приняты акты Правительства и ведомственные);</a:t>
            </a:r>
          </a:p>
          <a:p>
            <a:r>
              <a:rPr lang="ru-RU" sz="5600" dirty="0"/>
              <a:t>- будет модернизирована многоуровневая система государственных судебно-экспертных учреждений (также потребуется новый федеральный закон, проект подготовят через год),</a:t>
            </a:r>
          </a:p>
          <a:p>
            <a:r>
              <a:rPr lang="ru-RU" sz="5600" dirty="0"/>
              <a:t>- к 2024 году намерены создать условия для разработки новых средств и методов профилактики, диагностики, лечения и реабилитации за счет развития генетических технологий.</a:t>
            </a:r>
          </a:p>
          <a:p>
            <a:endParaRPr lang="ru-RU" dirty="0"/>
          </a:p>
        </p:txBody>
      </p:sp>
    </p:spTree>
    <p:extLst>
      <p:ext uri="{BB962C8B-B14F-4D97-AF65-F5344CB8AC3E}">
        <p14:creationId xmlns:p14="http://schemas.microsoft.com/office/powerpoint/2010/main" val="3055635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D6593C-0BBA-AF4D-A056-88E7B5BA7F3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81CB46B-866F-9149-9677-F1B11EC04383}"/>
              </a:ext>
            </a:extLst>
          </p:cNvPr>
          <p:cNvSpPr>
            <a:spLocks noGrp="1"/>
          </p:cNvSpPr>
          <p:nvPr>
            <p:ph idx="1"/>
          </p:nvPr>
        </p:nvSpPr>
        <p:spPr/>
        <p:txBody>
          <a:bodyPr/>
          <a:lstStyle/>
          <a:p>
            <a:r>
              <a:rPr lang="ru-RU"/>
              <a:t>СанПиН 3.3686-21 "Санитарно-эпидемиологические требования по профилактике инфекционных болезней"</a:t>
            </a:r>
          </a:p>
        </p:txBody>
      </p:sp>
    </p:spTree>
    <p:extLst>
      <p:ext uri="{BB962C8B-B14F-4D97-AF65-F5344CB8AC3E}">
        <p14:creationId xmlns:p14="http://schemas.microsoft.com/office/powerpoint/2010/main" val="131498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rPr>
              <a:t>Классификация норм медицинского права</a:t>
            </a:r>
            <a:endParaRPr lang="ru-RU" dirty="0"/>
          </a:p>
        </p:txBody>
      </p:sp>
      <p:sp>
        <p:nvSpPr>
          <p:cNvPr id="3" name="Объект 2"/>
          <p:cNvSpPr>
            <a:spLocks noGrp="1"/>
          </p:cNvSpPr>
          <p:nvPr>
            <p:ph idx="1"/>
          </p:nvPr>
        </p:nvSpPr>
        <p:spPr/>
        <p:txBody>
          <a:bodyPr>
            <a:normAutofit fontScale="77500" lnSpcReduction="20000"/>
          </a:bodyPr>
          <a:lstStyle/>
          <a:p>
            <a:r>
              <a:rPr lang="ru-RU" dirty="0"/>
              <a:t>По </a:t>
            </a:r>
            <a:r>
              <a:rPr lang="ru-RU" b="1" dirty="0"/>
              <a:t>сферам медицинской деятельности</a:t>
            </a:r>
            <a:r>
              <a:rPr lang="ru-RU" dirty="0"/>
              <a:t> выделяются источники правового регулирования таких видов профессиональной деятельности, как:</a:t>
            </a:r>
            <a:br>
              <a:rPr lang="ru-RU" dirty="0"/>
            </a:br>
            <a:r>
              <a:rPr lang="ru-RU" b="1" dirty="0"/>
              <a:t>1)</a:t>
            </a:r>
            <a:r>
              <a:rPr lang="ru-RU" dirty="0"/>
              <a:t> оказание медицинской помощи (ст. 2 Закона об охране здоровья);</a:t>
            </a:r>
            <a:br>
              <a:rPr lang="ru-RU" dirty="0"/>
            </a:br>
            <a:r>
              <a:rPr lang="ru-RU" b="1" dirty="0"/>
              <a:t>2)</a:t>
            </a:r>
            <a:r>
              <a:rPr lang="ru-RU" dirty="0"/>
              <a:t> проведение медицинских экспертиз, медицинских осмотров и медицинских освидетельствований, санитарно-противоэпидемических (профилактических) мероприятий;</a:t>
            </a:r>
            <a:br>
              <a:rPr lang="ru-RU" dirty="0"/>
            </a:br>
            <a:r>
              <a:rPr lang="ru-RU" b="1" dirty="0"/>
              <a:t>3)</a:t>
            </a:r>
            <a:r>
              <a:rPr lang="ru-RU" dirty="0"/>
              <a:t> деятельность, связанная с трансплантацией органов и (или) тканей, обращением донорской крови и ее компонентов в медицинских целях и т.д. </a:t>
            </a:r>
          </a:p>
          <a:p>
            <a:endParaRPr lang="ru-RU" dirty="0"/>
          </a:p>
        </p:txBody>
      </p:sp>
    </p:spTree>
    <p:extLst>
      <p:ext uri="{BB962C8B-B14F-4D97-AF65-F5344CB8AC3E}">
        <p14:creationId xmlns:p14="http://schemas.microsoft.com/office/powerpoint/2010/main" val="411733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Источники медицинского права</a:t>
            </a:r>
            <a:r>
              <a:rPr lang="ru-RU" dirty="0"/>
              <a:t> </a:t>
            </a:r>
          </a:p>
        </p:txBody>
      </p:sp>
      <p:sp>
        <p:nvSpPr>
          <p:cNvPr id="3" name="Объект 2"/>
          <p:cNvSpPr>
            <a:spLocks noGrp="1"/>
          </p:cNvSpPr>
          <p:nvPr>
            <p:ph idx="1"/>
          </p:nvPr>
        </p:nvSpPr>
        <p:spPr/>
        <p:txBody>
          <a:bodyPr>
            <a:normAutofit lnSpcReduction="10000"/>
          </a:bodyPr>
          <a:lstStyle/>
          <a:p>
            <a:r>
              <a:rPr lang="ru-RU" dirty="0"/>
              <a:t> совокупность нормативно-правовых актов, регулирующих медицинскую деятельность;  это внешние формы выражения норм права. В качестве  источников медицинского права выступают конкретные нормы, закрепленные в установленном порядке в виде законов, подзаконных актов, локальных нормативных актов, корпоративных обычаев и т. д. </a:t>
            </a:r>
          </a:p>
        </p:txBody>
      </p:sp>
    </p:spTree>
    <p:extLst>
      <p:ext uri="{BB962C8B-B14F-4D97-AF65-F5344CB8AC3E}">
        <p14:creationId xmlns:p14="http://schemas.microsoft.com/office/powerpoint/2010/main" val="348657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effectLst/>
              </a:rPr>
              <a:t>Международное право</a:t>
            </a:r>
            <a:br>
              <a:rPr lang="ru-RU" b="1" dirty="0">
                <a:effectLst/>
              </a:rPr>
            </a:br>
            <a:endParaRPr lang="ru-RU" dirty="0"/>
          </a:p>
        </p:txBody>
      </p:sp>
      <p:sp>
        <p:nvSpPr>
          <p:cNvPr id="3" name="Объект 2"/>
          <p:cNvSpPr>
            <a:spLocks noGrp="1"/>
          </p:cNvSpPr>
          <p:nvPr>
            <p:ph idx="1"/>
          </p:nvPr>
        </p:nvSpPr>
        <p:spPr/>
        <p:txBody>
          <a:bodyPr>
            <a:normAutofit fontScale="92500" lnSpcReduction="10000"/>
          </a:bodyPr>
          <a:lstStyle/>
          <a:p>
            <a:r>
              <a:rPr lang="ru-RU" dirty="0"/>
              <a:t>-в  части 4 ст. 15 Конституции п4. Общепризнанные принципы и нормы международного права и международные договоры Российской Федерации являются составной частью ее правовой системы. Если международным договором Российской Федерации установлены иные правила, чем предусмотренные законом, то применяются правила международного договора.</a:t>
            </a:r>
          </a:p>
        </p:txBody>
      </p:sp>
    </p:spTree>
    <p:extLst>
      <p:ext uri="{BB962C8B-B14F-4D97-AF65-F5344CB8AC3E}">
        <p14:creationId xmlns:p14="http://schemas.microsoft.com/office/powerpoint/2010/main" val="348801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МНПА</a:t>
            </a:r>
          </a:p>
        </p:txBody>
      </p:sp>
      <p:sp>
        <p:nvSpPr>
          <p:cNvPr id="3" name="Объект 2"/>
          <p:cNvSpPr>
            <a:spLocks noGrp="1"/>
          </p:cNvSpPr>
          <p:nvPr>
            <p:ph idx="1"/>
          </p:nvPr>
        </p:nvSpPr>
        <p:spPr/>
        <p:txBody>
          <a:bodyPr/>
          <a:lstStyle/>
          <a:p>
            <a:r>
              <a:rPr lang="ru-RU" dirty="0"/>
              <a:t>Фундаментальным международным актом признается Всеобщая декларация прав человека (принята резолюцией 217 А (III) Генеральной Ассамблеи ООН от 10 декабря 1948 г.), закрепившая право человека на медицинский уход, который необходим для поддержания здоровья (ст. 25)</a:t>
            </a:r>
          </a:p>
        </p:txBody>
      </p:sp>
    </p:spTree>
    <p:extLst>
      <p:ext uri="{BB962C8B-B14F-4D97-AF65-F5344CB8AC3E}">
        <p14:creationId xmlns:p14="http://schemas.microsoft.com/office/powerpoint/2010/main" val="47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МНПА</a:t>
            </a:r>
          </a:p>
        </p:txBody>
      </p:sp>
      <p:sp>
        <p:nvSpPr>
          <p:cNvPr id="3" name="Объект 2"/>
          <p:cNvSpPr>
            <a:spLocks noGrp="1"/>
          </p:cNvSpPr>
          <p:nvPr>
            <p:ph idx="1"/>
          </p:nvPr>
        </p:nvSpPr>
        <p:spPr/>
        <p:txBody>
          <a:bodyPr>
            <a:normAutofit fontScale="92500" lnSpcReduction="10000"/>
          </a:bodyPr>
          <a:lstStyle/>
          <a:p>
            <a:r>
              <a:rPr lang="ru-RU" dirty="0"/>
              <a:t>Конвенцией о правах ребенка (принята резолюцией 44/25 Генеральной Ассамблеи ООН от 20 ноября 1989 г.) закреплены особые права неполноценного ребенка на медицинское обслуживание (ст. 23), а также права ребенка на пользование наиболее совершенными услугами здравоохранения и средствами лечения болезней и восстановления здоровья (ст. 24)</a:t>
            </a:r>
          </a:p>
        </p:txBody>
      </p:sp>
    </p:spTree>
    <p:extLst>
      <p:ext uri="{BB962C8B-B14F-4D97-AF65-F5344CB8AC3E}">
        <p14:creationId xmlns:p14="http://schemas.microsoft.com/office/powerpoint/2010/main" val="31878933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864</TotalTime>
  <Words>3241</Words>
  <Application>Microsoft Macintosh PowerPoint</Application>
  <PresentationFormat>Экран (4:3)</PresentationFormat>
  <Paragraphs>169</Paragraphs>
  <Slides>43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43</vt:i4>
      </vt:variant>
    </vt:vector>
  </HeadingPairs>
  <TitlesOfParts>
    <vt:vector size="48" baseType="lpstr">
      <vt:lpstr>Corbel</vt:lpstr>
      <vt:lpstr>Gill Sans MT</vt:lpstr>
      <vt:lpstr>Verdana</vt:lpstr>
      <vt:lpstr>Wingdings 2</vt:lpstr>
      <vt:lpstr>Солнцестояние</vt:lpstr>
      <vt:lpstr>Медицинское право. Законодательство в сфере охраны здоровья граждан</vt:lpstr>
      <vt:lpstr>Медицинское право</vt:lpstr>
      <vt:lpstr> Классификация норм медицинского права </vt:lpstr>
      <vt:lpstr>Классификация норм медицинского права</vt:lpstr>
      <vt:lpstr>Классификация норм медицинского права</vt:lpstr>
      <vt:lpstr>Источники медицинского права </vt:lpstr>
      <vt:lpstr>Международное право </vt:lpstr>
      <vt:lpstr>Примеры МНПА</vt:lpstr>
      <vt:lpstr>Примеры МНПА</vt:lpstr>
      <vt:lpstr>Примеры МНПА</vt:lpstr>
      <vt:lpstr>Примеры МНПА</vt:lpstr>
      <vt:lpstr>Российское законодательство Конституция РФ </vt:lpstr>
      <vt:lpstr>Федеральные законы </vt:lpstr>
      <vt:lpstr>Федеральные законы </vt:lpstr>
      <vt:lpstr>Федеральные законы </vt:lpstr>
      <vt:lpstr> Федеральный закон от 21.11.2011 N 323-ФЗ (ред. от 02.07.2021) "Об основах охраны здоровья граждан в Российской Федерации" (с изм. и доп., вступ. в силу с 13.07.2021) </vt:lpstr>
      <vt:lpstr>Клятва врача</vt:lpstr>
      <vt:lpstr>Обзор изменений Федерального закона от 21.11.2011 N 323-ФЗ "Об основах охраны здоровья граждан в Российской Федерации"</vt:lpstr>
      <vt:lpstr>Федеральный закон "Об обязательном медицинском страховании в Российской Федерации" от 29.11.2010 N 326-ФЗ (Редакция от 24.02.2021)</vt:lpstr>
      <vt:lpstr>Федеральные законы </vt:lpstr>
      <vt:lpstr>Федеральные законы </vt:lpstr>
      <vt:lpstr> Закон РФ от 22.12.1992 N 4180-1 "О трансплантации органов и (или) тканей человека" </vt:lpstr>
      <vt:lpstr>Федеральные законы </vt:lpstr>
      <vt:lpstr>Федеральные законы </vt:lpstr>
      <vt:lpstr>Федеральные законы </vt:lpstr>
      <vt:lpstr>Федеральные законы </vt:lpstr>
      <vt:lpstr>региональные законы в сфере здравоохранения</vt:lpstr>
      <vt:lpstr>Федеральный закон от 04.05.2011 N 99-ФЗ (Редакция от 02.07.2021) "О лицензировании отдельных видов деятельности"</vt:lpstr>
      <vt:lpstr>Подзаконные НПА</vt:lpstr>
      <vt:lpstr>Подзаконные НПА</vt:lpstr>
      <vt:lpstr>Документы МЗ РФ</vt:lpstr>
      <vt:lpstr> порядки, стандарты и протоколы </vt:lpstr>
      <vt:lpstr>нормативные договоры и локальные нормативные акты медицинских организаций</vt:lpstr>
      <vt:lpstr> Формы выражения (закрепления) локальных нормативных актов: </vt:lpstr>
      <vt:lpstr>Локальные НПА</vt:lpstr>
      <vt:lpstr>Правовой обычай в медицине </vt:lpstr>
      <vt:lpstr>Презентация PowerPoint</vt:lpstr>
      <vt:lpstr>Судебные акты-индивидуальные правоприменительные акты </vt:lpstr>
      <vt:lpstr> Государственная программа Российской Федерации "Развитие здравоохранения" </vt:lpstr>
      <vt:lpstr>Госпрограмма подготовлена с учетом положений:</vt:lpstr>
      <vt:lpstr>Цели Госпрограммы:</vt:lpstr>
      <vt:lpstr>Изменение законодательства</vt:lpstr>
      <vt:lpstr>Презентация PowerPoint</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Законодательство в сфере охраны здоровья граждан</dc:title>
  <dc:creator>user</dc:creator>
  <cp:lastModifiedBy>igrezina@gmail.com</cp:lastModifiedBy>
  <cp:revision>70</cp:revision>
  <dcterms:created xsi:type="dcterms:W3CDTF">2017-01-15T13:31:10Z</dcterms:created>
  <dcterms:modified xsi:type="dcterms:W3CDTF">2021-10-25T12:48:57Z</dcterms:modified>
</cp:coreProperties>
</file>