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65" r:id="rId11"/>
    <p:sldId id="266" r:id="rId12"/>
    <p:sldId id="297" r:id="rId13"/>
    <p:sldId id="27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99" r:id="rId22"/>
    <p:sldId id="300" r:id="rId23"/>
    <p:sldId id="301" r:id="rId24"/>
    <p:sldId id="302" r:id="rId25"/>
    <p:sldId id="276" r:id="rId26"/>
    <p:sldId id="282" r:id="rId27"/>
    <p:sldId id="283" r:id="rId28"/>
    <p:sldId id="284" r:id="rId29"/>
    <p:sldId id="285" r:id="rId30"/>
    <p:sldId id="286" r:id="rId31"/>
    <p:sldId id="287" r:id="rId32"/>
    <p:sldId id="281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4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37881.1200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5D18EA0F25E10548107E5C12847AF055A126F1435069F58540B1B7127C3D5E36576640AB5v1W2T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udy.garant.ru/#/document/12191967/entry/24" TargetMode="External"/><Relationship Id="rId2" Type="http://schemas.openxmlformats.org/officeDocument/2006/relationships/hyperlink" Target="http://study.garant.ru/#/document/12191967/entry/16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udy.garant.ru/#/document/12191967/entry/4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tudy.garant.ru/#/document/57863640/entry/1003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14488"/>
            <a:ext cx="8686800" cy="43656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«Правовой статус пациента»</a:t>
            </a:r>
          </a:p>
          <a:p>
            <a:pPr algn="r"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Гражданин с момента обращения за медицинской помощью наделяется статусом пациента независимо от того , будет ли в дальнейшем оказываться ему медицинская помощь или нет.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«Пациент – это физическое лицо , которому оказывается медицинская помощь или которое обратилось за медицинской помощью независимо от наличия у него заболевания и от его состояния»(ст.2 ФЗ №323 «Об основах охраны здоровья граждан в РФ»).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Элементы </a:t>
            </a:r>
            <a:r>
              <a:rPr lang="ru-RU" dirty="0">
                <a:effectLst/>
              </a:rPr>
              <a:t>правового статуса пациента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правосубъектность</a:t>
            </a:r>
            <a:r>
              <a:rPr lang="ru-RU" dirty="0"/>
              <a:t> пациента (сочетание правоспособности и </a:t>
            </a:r>
            <a:r>
              <a:rPr lang="ru-RU" dirty="0" err="1"/>
              <a:t>дееспо</a:t>
            </a:r>
            <a:r>
              <a:rPr lang="ru-RU" dirty="0"/>
              <a:t>-</a:t>
            </a:r>
          </a:p>
          <a:p>
            <a:r>
              <a:rPr lang="ru-RU" dirty="0" err="1"/>
              <a:t>собности</a:t>
            </a:r>
            <a:r>
              <a:rPr lang="ru-RU" dirty="0"/>
              <a:t> пациента).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2) принципы правового статуса пациента;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3) права и обязанности пациента;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4) гарантии основных прав и обязанностей пациента;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5) юридическая ответственность пациента</a:t>
            </a:r>
          </a:p>
        </p:txBody>
      </p:sp>
    </p:spTree>
    <p:extLst>
      <p:ext uri="{BB962C8B-B14F-4D97-AF65-F5344CB8AC3E}">
        <p14:creationId xmlns:p14="http://schemas.microsoft.com/office/powerpoint/2010/main" val="411289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823710"/>
              </p:ext>
            </p:extLst>
          </p:nvPr>
        </p:nvGraphicFramePr>
        <p:xfrm>
          <a:off x="395536" y="1412776"/>
          <a:ext cx="7992888" cy="5184577"/>
        </p:xfrm>
        <a:graphic>
          <a:graphicData uri="http://schemas.openxmlformats.org/drawingml/2006/table">
            <a:tbl>
              <a:tblPr/>
              <a:tblGrid>
                <a:gridCol w="3945419"/>
                <a:gridCol w="4047469"/>
              </a:tblGrid>
              <a:tr h="168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Несовершеннолетний гражданин, в отношении которого согласие на медицинское вмешательство дает один из родителей (законный представитель)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Вид медицинского вмешательства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Не достигший 15 лет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Любые виды медицинской помощи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Не достигший 16 лет, больной наркоманией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Любые виды медицинской помощи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Не достигший 18 лет (не приобретший полной дееспособности)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Наркологическая помощь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Не достигший 18 лет (не приобретший полной дееспособности)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Медицинское освидетельствование в целях установления состояния наркотического либо иного токсического опьянения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67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Правовой статус пациента включает в себя закрепленные законом права и свободы, законные интересы и обязанности.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правового статуса пациента.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Права, гарантии их реализации и защиты , а также обязанности пациентов закреплены в различных источниках. Среди них следует выделить гражданский кодекс , закон о защите прав потребителей, закон об основах охраны здоровья граждан, уголовный кодекс, кодекс РФ об административных правонарушениях.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Права пациента делятся на общие, специальные и дополнительные.</a:t>
            </a:r>
          </a:p>
          <a:p>
            <a:r>
              <a:rPr lang="ru-RU" b="1" dirty="0" smtClean="0"/>
              <a:t>Общие права </a:t>
            </a:r>
            <a:r>
              <a:rPr lang="ru-RU" dirty="0" smtClean="0"/>
              <a:t>– это права для всех пациентов.</a:t>
            </a:r>
          </a:p>
          <a:p>
            <a:r>
              <a:rPr lang="ru-RU" dirty="0" smtClean="0"/>
              <a:t>Этими правами наделены только граждане, вступившие в правоотношения с медицинским работником и учреждением в связи с необходимостью получения медицинской помощи или по иным причинам.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/>
          </a:bodyPr>
          <a:lstStyle/>
          <a:p>
            <a:r>
              <a:rPr lang="ru-RU" dirty="0" smtClean="0"/>
              <a:t>Пациент имеет право на выбор врача и выбор </a:t>
            </a:r>
            <a:r>
              <a:rPr lang="ru-RU" dirty="0" err="1" smtClean="0"/>
              <a:t>мед.организации</a:t>
            </a:r>
            <a:r>
              <a:rPr lang="ru-RU" dirty="0" smtClean="0"/>
              <a:t>, на профилактику, диагностику, лечение и реабилитацию в </a:t>
            </a:r>
            <a:r>
              <a:rPr lang="ru-RU" dirty="0" err="1" smtClean="0"/>
              <a:t>мед.организациях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условиях , соответствующих санитарно – гигиеническим требованиям, на получение консультаций врачей- специалистов, на облегчение боли, связанной с заболеванием и </a:t>
            </a:r>
            <a:r>
              <a:rPr lang="ru-RU" dirty="0" err="1" smtClean="0"/>
              <a:t>мед.вмешательством</a:t>
            </a:r>
            <a:r>
              <a:rPr lang="ru-RU" dirty="0" smtClean="0"/>
              <a:t>, на защиту сведений, составляющих врачебную тайну и </a:t>
            </a:r>
            <a:r>
              <a:rPr lang="ru-RU" dirty="0" err="1" smtClean="0"/>
              <a:t>тд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Специальные права </a:t>
            </a:r>
            <a:r>
              <a:rPr lang="ru-RU" dirty="0" smtClean="0"/>
              <a:t>предоставлены отдельным категориям пациентов, выделяемым по возрасту, полу, принадлежности к определенной профессии и роду занятий, виду заболеваний (ст.24-26, 42-44, 51-57 закона №323.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Дополнительными правами </a:t>
            </a:r>
            <a:r>
              <a:rPr lang="ru-RU" dirty="0" smtClean="0"/>
              <a:t>пациенты наделяются при оказании некоторых видов медицинских услуг, например, по трансплантации органов и тканей ( закон №4180-1 «О трансплантации органов и тканей человека»),донорству или трансфузии крови и ее компонентов (ФЗ № 125 «О донорстве крови и ее компонентов»).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Права граждан в сфере медицинской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- </a:t>
            </a:r>
            <a:r>
              <a:rPr lang="ru-RU" b="1" dirty="0"/>
              <a:t>это предусмотренные международными и внутригосударственными нормативно-правовыми актами положения, гарантирующие гражданам охрану здоровья и предоставление медицинской помощи, в случае возникновения заболевания.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954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реализации пациентами своего ключевого права – права на медицинскую помощь- необходимо возникновение организационных вспомогательных правоотношений : должен быть заключен договор о финансовом обеспечении ОМС , а также договор на оплату и оказание медицинских услуг между страховой организацией и исполнителем.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права пациента с определенной долей условности можно разделить по хронологическому критерию на права, реализуемые до, во время и после оказания медицинской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3725711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08012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До оказания медицинской помощи пациент имеет право на выбор врача и выбор медицинской </a:t>
            </a:r>
            <a:r>
              <a:rPr lang="ru-RU" dirty="0" smtClean="0"/>
              <a:t>организации;</a:t>
            </a:r>
          </a:p>
          <a:p>
            <a:r>
              <a:rPr lang="ru-RU" dirty="0"/>
              <a:t>П</a:t>
            </a:r>
            <a:r>
              <a:rPr lang="ru-RU" dirty="0" smtClean="0"/>
              <a:t>равомочия</a:t>
            </a:r>
            <a:r>
              <a:rPr lang="ru-RU" dirty="0"/>
              <a:t>, реализация которых возможна во время оказания медицинской </a:t>
            </a:r>
            <a:r>
              <a:rPr lang="ru-RU" dirty="0" smtClean="0"/>
              <a:t>помощи: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права, реализация которых возможна только в стационарных условиях, и права, реализация которых не зависит от условий оказания медицинской помощи;</a:t>
            </a:r>
          </a:p>
          <a:p>
            <a:r>
              <a:rPr lang="ru-RU" dirty="0"/>
              <a:t>- права, связанные с организацией оказания медицинской помощи;</a:t>
            </a:r>
          </a:p>
          <a:p>
            <a:r>
              <a:rPr lang="ru-RU" dirty="0"/>
              <a:t>- права, связанные с предоставлением пациенту информации и ее </a:t>
            </a:r>
            <a:r>
              <a:rPr lang="ru-RU" dirty="0" smtClean="0"/>
              <a:t>защитой;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7597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9644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Права, связанные с предоставлением пациенту информации и ее защитой, включают следующие правомочия:</a:t>
            </a:r>
          </a:p>
          <a:p>
            <a:r>
              <a:rPr lang="ru-RU" sz="2800" dirty="0"/>
              <a:t>- право на получение консультаций врачей-специалистов;</a:t>
            </a:r>
          </a:p>
          <a:p>
            <a:r>
              <a:rPr lang="ru-RU" sz="2800" dirty="0"/>
              <a:t>- право на получение информации о своих правах и обязанностях, состоянии своего здоровья, выбор лиц, которым в интересах пациента может быть передана информация о состоянии его здоровья;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защиту </a:t>
            </a:r>
            <a:r>
              <a:rPr lang="ru-RU" sz="2800" dirty="0"/>
              <a:t>сведений, составляющих врачебную </a:t>
            </a:r>
            <a:r>
              <a:rPr lang="ru-RU" sz="2800" dirty="0" smtClean="0"/>
              <a:t>тайну.</a:t>
            </a:r>
          </a:p>
        </p:txBody>
      </p:sp>
    </p:spTree>
    <p:extLst>
      <p:ext uri="{BB962C8B-B14F-4D97-AF65-F5344CB8AC3E}">
        <p14:creationId xmlns:p14="http://schemas.microsoft.com/office/powerpoint/2010/main" val="3017527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820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Некоторые правомочия пациента могут быть реализованы после оказания медицинской помощи, в частности право на возмещение вреда, причиненного здоровью при оказании ему медицинской помощи. Данные отношения относятся к сфере действия гражданского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127529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Обязанности </a:t>
            </a:r>
            <a:r>
              <a:rPr lang="ru-RU" b="1" dirty="0">
                <a:effectLst/>
              </a:rPr>
              <a:t>граждан в сфере охраны здоровья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ГражданинСагдеев</a:t>
            </a:r>
            <a:r>
              <a:rPr lang="ru-RU" dirty="0" smtClean="0"/>
              <a:t> И.В., </a:t>
            </a:r>
            <a:r>
              <a:rPr lang="ru-RU" dirty="0"/>
              <a:t>будучи в состоянии алкогольного опьянения, отказался от назначенных лечащим врачом процедур, выражался нецензурно, громко кричал в отделении. Выписать гражданина из медицинской организации не представлялось возможным в силу состояния его здоровья. Звонок в полицию на следующий день результатов не дал. Сотрудники полиции отказались выезжать на место происшествия, поскольку гражданин протрезвел и не нарушал общественный порядок, и посоветовали администрации медицинской организации письменно обратиться на имя начальника отдела для последующего составления протокола по факту обращения…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Статья 27. Обязанности граждан в сфере охраны здоровья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u="sng" dirty="0" smtClean="0"/>
              <a:t>1</a:t>
            </a:r>
            <a:r>
              <a:rPr lang="ru-RU" u="sng" dirty="0"/>
              <a:t>. Граждане обязаны заботиться о сохранении своего здоровья.</a:t>
            </a:r>
            <a:endParaRPr lang="ru-RU" dirty="0"/>
          </a:p>
          <a:p>
            <a:r>
              <a:rPr lang="ru-RU" u="sng" dirty="0"/>
              <a:t>2. Граждане в случаях, предусмотренных законодательством Российской Федерации, обязаны проходить медицинские осмотры, а граждане, страдающие </a:t>
            </a:r>
            <a:r>
              <a:rPr lang="ru-RU" dirty="0">
                <a:hlinkClick r:id="rId2"/>
              </a:rPr>
              <a:t>заболеваниями</a:t>
            </a:r>
            <a:r>
              <a:rPr lang="ru-RU" dirty="0"/>
              <a:t>, представляющими опасность для окружающих, в случаях, предусмотренных законодательством Российской Федерации, обязаны проходить медицинское обследование и лечение, а также заниматься профилактикой этих заболеваний.</a:t>
            </a:r>
          </a:p>
          <a:p>
            <a:r>
              <a:rPr lang="ru-RU" u="sng" dirty="0"/>
              <a:t>3. Граждане, находящиеся на лечении, обязаны соблюдать режим лечения, в том числе определенный на период их временной нетрудоспособности, и правила поведения пациента в медицинских организациях.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925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медицинская организация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 — </a:t>
            </a:r>
            <a:r>
              <a:rPr lang="ru-RU" dirty="0"/>
              <a:t>юридическое лицо независимо от организационно-правовой формы, осуществляющее в качестве основного (уставного) вида деятельности медицинскую деятельность на основании лицензии, выданной в порядке, установленном законодательством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430950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Правила медицинской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— </a:t>
            </a:r>
            <a:r>
              <a:rPr lang="ru-RU" dirty="0"/>
              <a:t>локальный нормативный акт, который утверждается руководителем организации. Минздравом России не разработаны и не приняты типовые правила, на основе которых могли бы разрабатываться конкретные документы медицинских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102669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порядок </a:t>
            </a:r>
            <a:r>
              <a:rPr lang="ru-RU" dirty="0"/>
              <a:t>обращения пациента;</a:t>
            </a:r>
          </a:p>
          <a:p>
            <a:pPr lvl="0"/>
            <a:r>
              <a:rPr lang="ru-RU" dirty="0"/>
              <a:t>порядок госпитализации и выписки пациента;</a:t>
            </a:r>
          </a:p>
          <a:p>
            <a:pPr lvl="0"/>
            <a:r>
              <a:rPr lang="ru-RU" dirty="0"/>
              <a:t>права и обязанности пациента;</a:t>
            </a:r>
          </a:p>
          <a:p>
            <a:pPr lvl="0"/>
            <a:r>
              <a:rPr lang="ru-RU" dirty="0"/>
              <a:t>правила поведения пациентов и их законных представителей в стационаре;</a:t>
            </a:r>
          </a:p>
          <a:p>
            <a:pPr lvl="0"/>
            <a:r>
              <a:rPr lang="ru-RU" dirty="0"/>
              <a:t>порядок разрешения конфликтных ситуаций между больницей и пациентом;</a:t>
            </a:r>
          </a:p>
          <a:p>
            <a:pPr lvl="0"/>
            <a:r>
              <a:rPr lang="ru-RU" dirty="0"/>
              <a:t>порядок предоставления информации о состоянии здоровья пациента;</a:t>
            </a:r>
          </a:p>
          <a:p>
            <a:pPr lvl="0"/>
            <a:r>
              <a:rPr lang="ru-RU" dirty="0"/>
              <a:t>время работы медицинской организации и ее должностных </a:t>
            </a:r>
            <a:r>
              <a:rPr lang="ru-RU" dirty="0" smtClean="0"/>
              <a:t>лиц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3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effectLst/>
              </a:rPr>
              <a:t>виды </a:t>
            </a:r>
            <a:r>
              <a:rPr lang="ru-RU" sz="3100" dirty="0">
                <a:effectLst/>
              </a:rPr>
              <a:t>правового </a:t>
            </a:r>
            <a:r>
              <a:rPr lang="ru-RU" sz="3100" dirty="0" smtClean="0">
                <a:effectLst/>
              </a:rPr>
              <a:t>статуса человека </a:t>
            </a:r>
            <a:r>
              <a:rPr lang="ru-RU" sz="3100" dirty="0">
                <a:effectLst/>
              </a:rPr>
              <a:t>в сфере медицинской деятельности: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-Общий </a:t>
            </a:r>
            <a:r>
              <a:rPr lang="ru-RU" dirty="0"/>
              <a:t>правовой статус </a:t>
            </a:r>
            <a:r>
              <a:rPr lang="ru-RU" dirty="0" smtClean="0"/>
              <a:t>гражданина;</a:t>
            </a:r>
          </a:p>
          <a:p>
            <a:r>
              <a:rPr lang="ru-RU" dirty="0" smtClean="0"/>
              <a:t>-</a:t>
            </a:r>
            <a:r>
              <a:rPr lang="ru-RU" dirty="0"/>
              <a:t> Специальный правовой статус гражданина </a:t>
            </a:r>
            <a:r>
              <a:rPr lang="ru-RU" dirty="0" smtClean="0"/>
              <a:t>;</a:t>
            </a:r>
          </a:p>
          <a:p>
            <a:r>
              <a:rPr lang="ru-RU" dirty="0" smtClean="0"/>
              <a:t>-</a:t>
            </a:r>
            <a:r>
              <a:rPr lang="ru-RU" dirty="0"/>
              <a:t> Индивидуальный правовой статус гражданина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663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основные </a:t>
            </a:r>
            <a:r>
              <a:rPr lang="ru-RU" dirty="0">
                <a:effectLst/>
              </a:rPr>
              <a:t>нарушения, которые могут влечь за собой применение мер ответственности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600" dirty="0"/>
              <a:t>грубое или неуважительное отношение к персоналу;</a:t>
            </a:r>
          </a:p>
          <a:p>
            <a:pPr lvl="0"/>
            <a:r>
              <a:rPr lang="ru-RU" sz="1600" dirty="0"/>
              <a:t>неявка или несвоевременная явка на прием к врачу или на процедуру;</a:t>
            </a:r>
          </a:p>
          <a:p>
            <a:pPr lvl="0"/>
            <a:r>
              <a:rPr lang="ru-RU" sz="1600" dirty="0"/>
              <a:t>несоблюдение требований и рекомендаций врача;</a:t>
            </a:r>
          </a:p>
          <a:p>
            <a:pPr lvl="0"/>
            <a:r>
              <a:rPr lang="ru-RU" sz="1600" dirty="0"/>
              <a:t>прием лекарственных препаратов по собственному усмотрению;</a:t>
            </a:r>
          </a:p>
          <a:p>
            <a:pPr lvl="0"/>
            <a:r>
              <a:rPr lang="ru-RU" sz="1600" dirty="0"/>
              <a:t>«самовольное оставление учреждения» до завершения курса лечения;</a:t>
            </a:r>
          </a:p>
          <a:p>
            <a:pPr lvl="0"/>
            <a:r>
              <a:rPr lang="ru-RU" sz="1600" dirty="0"/>
              <a:t>одновременное лечение в другом учреждении без ведома и разрешения лечащего врача;</a:t>
            </a:r>
          </a:p>
          <a:p>
            <a:pPr lvl="0"/>
            <a:r>
              <a:rPr lang="ru-RU" sz="1600" dirty="0"/>
              <a:t>отказ от направления или несвоевременная явка на врачебную комиссию;</a:t>
            </a:r>
          </a:p>
          <a:p>
            <a:pPr lvl="0"/>
            <a:r>
              <a:rPr lang="ru-RU" sz="1600" dirty="0"/>
              <a:t>употребление спиртных напитков;</a:t>
            </a:r>
          </a:p>
          <a:p>
            <a:pPr lvl="0"/>
            <a:r>
              <a:rPr lang="ru-RU" sz="1600" dirty="0"/>
              <a:t>курение табака на крыльце, в фойе, на лестничных площадках, в коридорах, палатах, туалетах, а также на территории больницы; </a:t>
            </a:r>
          </a:p>
          <a:p>
            <a:pPr lvl="0"/>
            <a:r>
              <a:rPr lang="ru-RU" sz="1600" dirty="0"/>
              <a:t>организация азартных игр, участие в них;</a:t>
            </a:r>
          </a:p>
          <a:p>
            <a:pPr lvl="0"/>
            <a:r>
              <a:rPr lang="ru-RU" sz="1600" dirty="0"/>
              <a:t>пользование мобильной связью при нахождении на приеме у врача, во время выполнения процедур, манипуляций, обследований; </a:t>
            </a:r>
          </a:p>
          <a:p>
            <a:pPr lvl="0"/>
            <a:r>
              <a:rPr lang="ru-RU" sz="1600" dirty="0"/>
              <a:t>пользование служебными телефонами;</a:t>
            </a:r>
          </a:p>
          <a:p>
            <a:pPr lvl="0"/>
            <a:r>
              <a:rPr lang="ru-RU" sz="1600" dirty="0"/>
              <a:t>выбрасывание мусора, отходов в места, не предназначенные для этого;</a:t>
            </a:r>
          </a:p>
          <a:p>
            <a:pPr lvl="0"/>
            <a:r>
              <a:rPr lang="ru-RU" sz="1600" dirty="0"/>
              <a:t>использование электронагревательных приборов, плиток, кипятильников, утюгов, телевизоров;</a:t>
            </a:r>
          </a:p>
          <a:p>
            <a:r>
              <a:rPr lang="ru-RU" sz="1600" dirty="0"/>
              <a:t>«покидание палаты во время врачебного обхода, выполнения назначений и процедур, в период тихого часа»</a:t>
            </a:r>
          </a:p>
        </p:txBody>
      </p:sp>
    </p:spTree>
    <p:extLst>
      <p:ext uri="{BB962C8B-B14F-4D97-AF65-F5344CB8AC3E}">
        <p14:creationId xmlns:p14="http://schemas.microsoft.com/office/powerpoint/2010/main" val="180877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5679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effectLst/>
              </a:rPr>
              <a:t>порядок привлечения к ответственности граждан, нарушающих правила поведения в медицинской организации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 Зависит от:</a:t>
            </a:r>
          </a:p>
          <a:p>
            <a:pPr lvl="0"/>
            <a:r>
              <a:rPr lang="ru-RU" dirty="0" smtClean="0"/>
              <a:t>нарушения </a:t>
            </a:r>
            <a:r>
              <a:rPr lang="ru-RU" dirty="0"/>
              <a:t>норм российского законодательства (в Правилах обычно происходит их дублирование, но их соблюдение обязательно даже в том случае, если в Правилах не будет прямого указания на них); </a:t>
            </a:r>
          </a:p>
          <a:p>
            <a:r>
              <a:rPr lang="ru-RU" dirty="0"/>
              <a:t>нарушения правил поведения в медицинской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475955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/>
              </a:rPr>
              <a:t/>
            </a:r>
            <a:br>
              <a:rPr lang="ru-RU" sz="2200" b="1" dirty="0" smtClean="0">
                <a:effectLst/>
              </a:rPr>
            </a:b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29 декабря 2006 года N 255-ФЗ</a:t>
            </a:r>
          </a:p>
          <a:p>
            <a:r>
              <a:rPr lang="ru-RU" sz="2000" dirty="0" smtClean="0"/>
              <a:t>«</a:t>
            </a:r>
            <a:r>
              <a:rPr lang="ru-RU" sz="2000" dirty="0"/>
              <a:t> </a:t>
            </a:r>
            <a:r>
              <a:rPr lang="ru-RU" sz="2000" b="1" dirty="0" smtClean="0"/>
              <a:t>ОБ </a:t>
            </a:r>
            <a:r>
              <a:rPr lang="ru-RU" sz="2000" b="1" dirty="0"/>
              <a:t>ОБЯЗАТЕЛЬНОМ СОЦИАЛЬНОМ </a:t>
            </a:r>
            <a:r>
              <a:rPr lang="ru-RU" sz="2000" b="1" dirty="0" smtClean="0"/>
              <a:t>СТРАХОВАНИИ НА </a:t>
            </a:r>
            <a:r>
              <a:rPr lang="ru-RU" sz="2000" b="1" dirty="0"/>
              <a:t>СЛУЧАЙ ВРЕМЕННОЙ </a:t>
            </a:r>
            <a:r>
              <a:rPr lang="ru-RU" sz="2000" b="1" dirty="0" smtClean="0"/>
              <a:t>НЕТРУДОСПОСОБНОСТИ И </a:t>
            </a:r>
            <a:r>
              <a:rPr lang="ru-RU" sz="2000" b="1" dirty="0"/>
              <a:t>В СВЯЗИ С </a:t>
            </a:r>
            <a:r>
              <a:rPr lang="ru-RU" sz="2000" b="1" dirty="0" smtClean="0"/>
              <a:t>МАТЕРИНСТВОМ»</a:t>
            </a:r>
            <a:endParaRPr lang="ru-RU" sz="2000" dirty="0"/>
          </a:p>
          <a:p>
            <a:endParaRPr lang="ru-RU" sz="2000" b="1" dirty="0" smtClean="0"/>
          </a:p>
          <a:p>
            <a:r>
              <a:rPr lang="ru-RU" sz="2000" i="1" dirty="0"/>
              <a:t>При несоблюдении режима лечения пособие по временной нетрудоспособности выплачивается в размере, не превышающем за полный календарный месяц минимального размера оплаты труда (</a:t>
            </a:r>
            <a:r>
              <a:rPr lang="ru-RU" sz="2000" i="1" dirty="0">
                <a:hlinkClick r:id="rId2"/>
              </a:rPr>
              <a:t>ч. 2 ст. </a:t>
            </a:r>
            <a:r>
              <a:rPr lang="ru-RU" sz="2000" i="1" dirty="0" smtClean="0">
                <a:hlinkClick r:id="rId2"/>
              </a:rPr>
              <a:t>8</a:t>
            </a:r>
            <a:r>
              <a:rPr lang="ru-RU" sz="2000" i="1" dirty="0" smtClean="0"/>
              <a:t>).</a:t>
            </a:r>
            <a:endParaRPr lang="ru-RU" sz="2000" dirty="0"/>
          </a:p>
          <a:p>
            <a:endParaRPr lang="ru-RU" sz="2000" b="1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484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 </a:t>
            </a:r>
            <a:r>
              <a:rPr lang="ru-RU" dirty="0" smtClean="0"/>
              <a:t> </a:t>
            </a:r>
            <a:r>
              <a:rPr lang="ru-RU" dirty="0"/>
              <a:t>ч. 3 ст. 11 Закона об охране здоровья отказ в оказании медицинской помощи может повлечь ответственность как медицинской организации, так и конкретного медицинского работника. В Уголовном кодексе РФ есть ст. 124 «Неоказание помощи больному». Если в результате досрочной выписки пациент умрет (его здоровью будет причинен тяжкий вред), то ссылка на нарушение пациентом Закона № 15-ФЗ вряд ли будет принята во внимание судебно-следственными органами. Будет оцениваться наличие причинно-следственной связи наступившего вреда с выпиской пациента из стационара</a:t>
            </a:r>
          </a:p>
        </p:txBody>
      </p:sp>
    </p:spTree>
    <p:extLst>
      <p:ext uri="{BB962C8B-B14F-4D97-AF65-F5344CB8AC3E}">
        <p14:creationId xmlns:p14="http://schemas.microsoft.com/office/powerpoint/2010/main" val="392411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Общий правовой статус гражданина в сфере медицинской деятельности - совокупность прав, обязанностей и ответственности, присущая всем гражданам России в сфере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330880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Специальный правовой статус гражданина в сфере медицинской деятельности - это совокупность прав, обязанностей и ответственности в области медицины, присущая отдельным категориям граждан (беременные женщины и матери, несовершеннолетние, военнослужащие, граждане пожилого возраста, инвалиды и др.). Например, положения </a:t>
            </a:r>
            <a:r>
              <a:rPr lang="ru-RU" u="sng" dirty="0">
                <a:hlinkClick r:id="rId2"/>
              </a:rPr>
              <a:t>главы 6</a:t>
            </a:r>
            <a:r>
              <a:rPr lang="ru-RU" dirty="0"/>
              <a:t> ФЗ "Об основах охраны здоровья граждан в Российской Федерации" (Охрана здоровья матери и ребенка, вопросы семьи и репродуктивного здоровья), а так же </a:t>
            </a:r>
            <a:r>
              <a:rPr lang="ru-RU" u="sng" dirty="0">
                <a:hlinkClick r:id="rId3"/>
              </a:rPr>
              <a:t>статьи 24-26</a:t>
            </a:r>
            <a:r>
              <a:rPr lang="ru-RU" dirty="0"/>
              <a:t>, </a:t>
            </a:r>
            <a:r>
              <a:rPr lang="ru-RU" u="sng" dirty="0">
                <a:hlinkClick r:id="rId4"/>
              </a:rPr>
              <a:t>44</a:t>
            </a:r>
            <a:r>
              <a:rPr lang="ru-RU" dirty="0"/>
              <a:t> Федерального закона N 323 от 21 ноября 2011 года</a:t>
            </a:r>
          </a:p>
        </p:txBody>
      </p:sp>
    </p:spTree>
    <p:extLst>
      <p:ext uri="{BB962C8B-B14F-4D97-AF65-F5344CB8AC3E}">
        <p14:creationId xmlns:p14="http://schemas.microsoft.com/office/powerpoint/2010/main" val="369750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Индивидуальный правовой статус гражданина в сфере медицинской деятельности - это совокупность прав, обязанностей и ответственности в области медицины, присущий конкретному индивидууму. Следует отметить, что индивидуальный правовой статус человека - это наиболее вариабельный правовой статус гражданина, поскольку он зависти от профессии, возраста, пола человека, социального 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52608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обеспечение прав граждан в сфере медицинской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представляет </a:t>
            </a:r>
            <a:r>
              <a:rPr lang="ru-RU" dirty="0"/>
              <a:t>собой систему организационно-правовых средств, предназначенных для наиболее полной реализации прав граждан, содержащихся в нормативно-правовых актах, посвященных регулированию правоотношений в сфере медицинской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11572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effectLst/>
              </a:rPr>
              <a:t>направления деятельности государства по обеспечению </a:t>
            </a:r>
            <a:r>
              <a:rPr lang="ru-RU" sz="2400" dirty="0" smtClean="0">
                <a:effectLst/>
              </a:rPr>
              <a:t>реализации </a:t>
            </a:r>
            <a:r>
              <a:rPr lang="ru-RU" sz="2400" dirty="0">
                <a:effectLst/>
              </a:rPr>
              <a:t>прав граждан в сфере медицинской деятельности: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- нормативно-правовое (подготовка и издание юридических документов, содержащих механизмы реализации прав граждан в области медицины);</a:t>
            </a:r>
          </a:p>
          <a:p>
            <a:r>
              <a:rPr lang="ru-RU" dirty="0"/>
              <a:t>- организационное (формирование системы и контроль деятельности учреждений, обеспечивающей возможность реализация прав граждан в области медицины)</a:t>
            </a:r>
            <a:r>
              <a:rPr lang="ru-RU" u="sng" dirty="0">
                <a:hlinkClick r:id="rId2"/>
              </a:rPr>
              <a:t>*(38)</a:t>
            </a:r>
            <a:r>
              <a:rPr lang="ru-RU" dirty="0"/>
              <a:t>;</a:t>
            </a:r>
          </a:p>
          <a:p>
            <a:r>
              <a:rPr lang="ru-RU" dirty="0"/>
              <a:t>- финансово-экономическое (адекватное финансовое и материально-техническое обеспечение здравоохранения из бюджетов различных уровней, реализация федеральных целевых программ в сфере здравоохранения);</a:t>
            </a:r>
          </a:p>
          <a:p>
            <a:r>
              <a:rPr lang="ru-RU" dirty="0"/>
              <a:t>- информационное (обеспечение широкого информирования граждан о правах в области медицинской деятельности с использованием печатных и электронных средств массовой информации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72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Классификация прав граждан в сфере медицинской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I. Права граждан в области охраны здоровья.</a:t>
            </a:r>
            <a:endParaRPr lang="ru-RU" dirty="0"/>
          </a:p>
          <a:p>
            <a:r>
              <a:rPr lang="ru-RU" dirty="0"/>
              <a:t>1. Право на охрану здоровья.</a:t>
            </a:r>
          </a:p>
          <a:p>
            <a:r>
              <a:rPr lang="ru-RU" dirty="0"/>
              <a:t>2. Право на информацию о факторах, влияющих на здоровье.</a:t>
            </a:r>
          </a:p>
          <a:p>
            <a:r>
              <a:rPr lang="ru-RU" dirty="0"/>
              <a:t>3. Право на медико-социальную помощь.</a:t>
            </a:r>
          </a:p>
          <a:p>
            <a:r>
              <a:rPr lang="ru-RU" dirty="0"/>
              <a:t>4. Право на участие в системе медицинского страхования.</a:t>
            </a:r>
          </a:p>
          <a:p>
            <a:r>
              <a:rPr lang="ru-RU" b="1" dirty="0"/>
              <a:t>II. Права отдельных категорий населения в области охраны здоровья.</a:t>
            </a:r>
            <a:endParaRPr lang="ru-RU" dirty="0"/>
          </a:p>
          <a:p>
            <a:r>
              <a:rPr lang="ru-RU" dirty="0"/>
              <a:t>1. Права членов семьи.</a:t>
            </a:r>
          </a:p>
          <a:p>
            <a:r>
              <a:rPr lang="ru-RU" dirty="0"/>
              <a:t>2. Права беременных женщин и матерей.</a:t>
            </a:r>
          </a:p>
          <a:p>
            <a:r>
              <a:rPr lang="ru-RU" dirty="0"/>
              <a:t>3. Права несовершеннолетних.</a:t>
            </a:r>
          </a:p>
          <a:p>
            <a:r>
              <a:rPr lang="ru-RU" dirty="0"/>
              <a:t>4. Права военнослужащих, граждан, подлежащих призыву на военную службу и поступающих на военную службу по контракту.</a:t>
            </a:r>
          </a:p>
          <a:p>
            <a:r>
              <a:rPr lang="ru-RU" dirty="0"/>
              <a:t>5. Права граждан пожилого возраста (с января 2005 года регламентируются законодательством РФ о социальном обеспечении - авт.).</a:t>
            </a:r>
          </a:p>
          <a:p>
            <a:r>
              <a:rPr lang="ru-RU" dirty="0"/>
              <a:t>6. Права инвалидов (с января 2005 года регламентируются законодательством РФ о социальном обеспечении - авт.).</a:t>
            </a:r>
          </a:p>
          <a:p>
            <a:r>
              <a:rPr lang="ru-RU" dirty="0"/>
              <a:t>7. Права граждан, пострадавших при чрезвычайных ситуациях и проживающих в экологически неблагополучных районах.</a:t>
            </a:r>
          </a:p>
          <a:p>
            <a:r>
              <a:rPr lang="ru-RU" dirty="0"/>
              <a:t>8. Права лиц, задержанных, заключенных под стражу, отбывающих наказание в местах лишения свободы либо административный арест, на получение медицинской помощи</a:t>
            </a:r>
          </a:p>
          <a:p>
            <a:r>
              <a:rPr lang="ru-RU" b="1" dirty="0"/>
              <a:t>III. </a:t>
            </a:r>
            <a:r>
              <a:rPr lang="ru-RU" b="1" i="1" dirty="0"/>
              <a:t>Права</a:t>
            </a:r>
            <a:r>
              <a:rPr lang="ru-RU" b="1" dirty="0"/>
              <a:t> </a:t>
            </a:r>
            <a:r>
              <a:rPr lang="ru-RU" b="1" i="1" dirty="0"/>
              <a:t>пациентов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126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255</TotalTime>
  <Words>1216</Words>
  <Application>Microsoft Office PowerPoint</Application>
  <PresentationFormat>Экран (4:3)</PresentationFormat>
  <Paragraphs>135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лекция</vt:lpstr>
      <vt:lpstr>Права граждан в сфере медицинской деятельности</vt:lpstr>
      <vt:lpstr>виды правового статуса человека в сфере медицинской деятельности: </vt:lpstr>
      <vt:lpstr>Презентация PowerPoint</vt:lpstr>
      <vt:lpstr>Презентация PowerPoint</vt:lpstr>
      <vt:lpstr>Презентация PowerPoint</vt:lpstr>
      <vt:lpstr>обеспечение прав граждан в сфере медицинской деятельности</vt:lpstr>
      <vt:lpstr>направления деятельности государства по обеспечению реализации прав граждан в сфере медицинской деятельности:</vt:lpstr>
      <vt:lpstr>Классификация прав граждан в сфере медицинской деятельности</vt:lpstr>
      <vt:lpstr>Презентация PowerPoint</vt:lpstr>
      <vt:lpstr>Презентация PowerPoint</vt:lpstr>
      <vt:lpstr>Элементы правового статуса пациента </vt:lpstr>
      <vt:lpstr>Презентация PowerPoint</vt:lpstr>
      <vt:lpstr>Презентация PowerPoint</vt:lpstr>
      <vt:lpstr>Особенности правового статуса пациента.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Обязанности граждан в сфере охраны здоровья</vt:lpstr>
      <vt:lpstr>Статья 27. Обязанности граждан в сфере охраны здоровья </vt:lpstr>
      <vt:lpstr>медицинская организация</vt:lpstr>
      <vt:lpstr>Правила медицинской организации</vt:lpstr>
      <vt:lpstr>структура Правил</vt:lpstr>
      <vt:lpstr>основные нарушения, которые могут влечь за собой применение мер ответственности</vt:lpstr>
      <vt:lpstr>порядок привлечения к ответственности граждан, нарушающих правила поведения в медицинской организации</vt:lpstr>
      <vt:lpstr>  </vt:lpstr>
      <vt:lpstr>NB!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ВПО ОРГМУ. Кафедра судебной медицины и правоведения.</dc:title>
  <dc:creator>Адель</dc:creator>
  <cp:lastModifiedBy>User</cp:lastModifiedBy>
  <cp:revision>31</cp:revision>
  <dcterms:created xsi:type="dcterms:W3CDTF">2016-01-20T17:15:27Z</dcterms:created>
  <dcterms:modified xsi:type="dcterms:W3CDTF">2019-08-24T13:13:35Z</dcterms:modified>
</cp:coreProperties>
</file>