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01" r:id="rId3"/>
    <p:sldId id="259" r:id="rId4"/>
    <p:sldId id="309" r:id="rId5"/>
    <p:sldId id="310" r:id="rId6"/>
    <p:sldId id="296" r:id="rId7"/>
    <p:sldId id="297" r:id="rId8"/>
    <p:sldId id="298" r:id="rId9"/>
    <p:sldId id="260" r:id="rId10"/>
    <p:sldId id="261" r:id="rId11"/>
    <p:sldId id="300" r:id="rId12"/>
    <p:sldId id="280" r:id="rId13"/>
    <p:sldId id="286" r:id="rId14"/>
    <p:sldId id="287" r:id="rId15"/>
    <p:sldId id="284" r:id="rId16"/>
    <p:sldId id="285" r:id="rId17"/>
    <p:sldId id="281" r:id="rId18"/>
    <p:sldId id="278" r:id="rId19"/>
    <p:sldId id="279" r:id="rId20"/>
    <p:sldId id="288" r:id="rId21"/>
    <p:sldId id="289" r:id="rId22"/>
    <p:sldId id="290" r:id="rId23"/>
    <p:sldId id="291" r:id="rId24"/>
    <p:sldId id="292" r:id="rId25"/>
    <p:sldId id="307" r:id="rId26"/>
    <p:sldId id="293" r:id="rId27"/>
    <p:sldId id="302" r:id="rId28"/>
    <p:sldId id="303" r:id="rId29"/>
    <p:sldId id="304" r:id="rId30"/>
    <p:sldId id="305" r:id="rId31"/>
    <p:sldId id="306" r:id="rId32"/>
    <p:sldId id="294" r:id="rId33"/>
    <p:sldId id="258" r:id="rId34"/>
    <p:sldId id="257" r:id="rId35"/>
    <p:sldId id="262" r:id="rId36"/>
    <p:sldId id="263" r:id="rId37"/>
    <p:sldId id="264" r:id="rId38"/>
    <p:sldId id="265" r:id="rId39"/>
    <p:sldId id="266" r:id="rId40"/>
    <p:sldId id="267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30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rezina@gmail.com" initials="i" lastIdx="1" clrIdx="0">
    <p:extLst>
      <p:ext uri="{19B8F6BF-5375-455C-9EA6-DF929625EA0E}">
        <p15:presenceInfo xmlns:p15="http://schemas.microsoft.com/office/powerpoint/2012/main" userId="3355923c98ca9f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1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3T10:41:50.717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343EF-B89F-48E0-B17A-A97194FC4F93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CB843-9D14-484B-B222-AAC4F61E0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texpo.ru/spending-the-donation/vidy-privlecheniya-k-administrativnoi-otvetstvennosti-vidy-administrativnyh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rtistexpo.ru/giving-individuals/reglament-predostavleniya-medicinskoi-dokumentacii-po-zaprosam-grazhdan-i/" TargetMode="External"/><Relationship Id="rId4" Type="http://schemas.openxmlformats.org/officeDocument/2006/relationships/hyperlink" Target="https://www.artistexpo.ru/giving-individuals/skolko-dolzhna-dlitsya-obshcheshkolnaya-lineika-po-sanpinu-trebovaniya-k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Инспекторы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Роспотребнадзора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могут выходить за рамки вопросов, указанных в Приложениях 1-3 к Приказу № 860. Если ответ на хотя бы на один из вопросов отрицательный, это является основанием для привлечения проверяемого юридического лица к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административной ответственности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Списки вопросов изложены в виде таблиц, в которых содержится 3 графы. Первая из них содержит вопрос, который задается при проведении плановой проверки. Во второй требуется дать ответ на поставленный вопрос. В третьей указывается на нормы права, которые регулируют правоотношения относительно заданного вопроса. Проверочных листов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Роспотребнадзора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образовательных организаций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медицинских компаний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не издано. Однако для организаций в сфере здравоохранения утверждены свои проверочные листы (постановлением Минздрава от 9.11.2017 № 9438).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CB843-9D14-484B-B222-AAC4F61E000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6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CB843-9D14-484B-B222-AAC4F61E000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2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3EA92A-8C89-49A1-9474-F8365967F8AB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62C678-46F2-4EEC-A2EA-7EF73EE14A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events/councils/by-council/1029/5250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ospotrebnadzor.ru/documents/details.php?ELEMENT_ID=1615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1473944/" TargetMode="External"/><Relationship Id="rId2" Type="http://schemas.openxmlformats.org/officeDocument/2006/relationships/hyperlink" Target="http://www.consultant.ru/document/cons_doc_LAW_83079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83079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garant.ru/74449814/74d7c78a3a1e33cef2750a2b7b35d2ed/#p_24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texpo.ru/the-parties-to-the-contract-of-donation/znamya-federalnoi-sluzhby-sudebnyh-pristavov-simvol-fashizma-na/" TargetMode="External"/><Relationship Id="rId2" Type="http://schemas.openxmlformats.org/officeDocument/2006/relationships/hyperlink" Target="https://www.artistexpo.ru/registration-of-a-contract-of-donation/otvetstvennost-organov-mestnogo-samoupravleniya-dolzhnostnoe-lico-mestnogo-samoupravleniya---eto-kto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texpo.ru/donation/grazhdanskii-kodeks-rossiiskoi-federacii-gk-rf-normativny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.artistexpo.ru/donation/pravovye-normy-ishodyat-ot-gosudarstva-pravovye-normy-eto-nad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3931075/" TargetMode="External"/><Relationship Id="rId2" Type="http://schemas.openxmlformats.org/officeDocument/2006/relationships/hyperlink" Target="http://base.garant.ru/7393107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rant.ru/news/1364410/#ixzz6fahd0bO7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15118.3/" TargetMode="External"/><Relationship Id="rId2" Type="http://schemas.openxmlformats.org/officeDocument/2006/relationships/hyperlink" Target="garantf1://12015118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12036005.100511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garantf1://12015118.109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15118.4607/" TargetMode="External"/><Relationship Id="rId2" Type="http://schemas.openxmlformats.org/officeDocument/2006/relationships/hyperlink" Target="garantf1://12064247.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arantf1://70294016.0/" TargetMode="External"/><Relationship Id="rId4" Type="http://schemas.openxmlformats.org/officeDocument/2006/relationships/hyperlink" Target="garantf1://70294016.217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garantf1://82783.1000/" TargetMode="External"/><Relationship Id="rId2" Type="http://schemas.openxmlformats.org/officeDocument/2006/relationships/hyperlink" Target="garantf1://12017866.160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82783.0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garantf1://70070598.1003/" TargetMode="External"/><Relationship Id="rId2" Type="http://schemas.openxmlformats.org/officeDocument/2006/relationships/hyperlink" Target="garantf1://12036005.1051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garantf1://10006035.4022/" TargetMode="External"/><Relationship Id="rId5" Type="http://schemas.openxmlformats.org/officeDocument/2006/relationships/hyperlink" Target="garantf1://10006035.4021/" TargetMode="External"/><Relationship Id="rId4" Type="http://schemas.openxmlformats.org/officeDocument/2006/relationships/hyperlink" Target="garantf1://70070598.0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0006035.262/" TargetMode="External"/><Relationship Id="rId2" Type="http://schemas.openxmlformats.org/officeDocument/2006/relationships/hyperlink" Target="garantf1://12036005.105113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35989.5141/" TargetMode="External"/><Relationship Id="rId2" Type="http://schemas.openxmlformats.org/officeDocument/2006/relationships/hyperlink" Target="garantf1://12008380.80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12035989.0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garantf1://12036005.1059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36005.0/" TargetMode="External"/><Relationship Id="rId2" Type="http://schemas.openxmlformats.org/officeDocument/2006/relationships/hyperlink" Target="garantf1://12036005.105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arantf1://57979171.0/" TargetMode="External"/><Relationship Id="rId4" Type="http://schemas.openxmlformats.org/officeDocument/2006/relationships/hyperlink" Target="garantf1://12036005.1065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64247.1033/" TargetMode="External"/><Relationship Id="rId2" Type="http://schemas.openxmlformats.org/officeDocument/2006/relationships/hyperlink" Target="garantf1://12025267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57979195.0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garantf1://12025267.28701/" TargetMode="External"/><Relationship Id="rId2" Type="http://schemas.openxmlformats.org/officeDocument/2006/relationships/hyperlink" Target="garantf1://12029354.101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nt.ru/article/1404584/" TargetMode="External"/><Relationship Id="rId2" Type="http://schemas.openxmlformats.org/officeDocument/2006/relationships/hyperlink" Target="http://base.garant.ru/7444981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217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Государственный орган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контроль и надзор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лекция</a:t>
            </a:r>
          </a:p>
        </p:txBody>
      </p:sp>
    </p:spTree>
    <p:extLst>
      <p:ext uri="{BB962C8B-B14F-4D97-AF65-F5344CB8AC3E}">
        <p14:creationId xmlns:p14="http://schemas.microsoft.com/office/powerpoint/2010/main" val="372434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1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Административный надзор осуществляют: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специальные федеральные надзоры (</a:t>
            </a:r>
            <a:r>
              <a:rPr lang="ru-R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Федеральная служба по надзору в сфере защиты прав потребителей и благополучия человека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Федеральная служба по надзору в сфере здравоохранения и социального развития, Федеральная служба по надзору за соблюдением законодательства в сфере массовых коммуникаций и охране культурного наследия, Федеральная служба по надзору в сфере образования и науки, Федеральная служба по надзору в сфере природопользования, Федеральная служба по ветеринарному и фитосанитарному надзору, Федеральная служба по надзору в сфере транспорта, Федеральная служба по надзору в сфере связи, Федеральная служба страхового надзора, Федеральная служба по экологическому, технологическому и атомному надзору);</a:t>
            </a:r>
          </a:p>
          <a:p>
            <a:pPr fontAlgn="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государственные инспекции, входящие в состав федеральных органов исполнительной власти (инспекции, наделенные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надведомственными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полномочиями: Государственная инспекция безопасности дорожного движения МВД России, Государственный противопожарный надзор МЧС России и др.)</a:t>
            </a:r>
          </a:p>
        </p:txBody>
      </p:sp>
    </p:spTree>
    <p:extLst>
      <p:ext uri="{BB962C8B-B14F-4D97-AF65-F5344CB8AC3E}">
        <p14:creationId xmlns:p14="http://schemas.microsoft.com/office/powerpoint/2010/main" val="7228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8EF9CC9-49B9-6C42-A917-B89FF0CC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Федеральный закон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 </a:t>
            </a:r>
          </a:p>
          <a:p>
            <a:r>
              <a:rPr lang="ru-RU" dirty="0"/>
              <a:t>Федеральный закон № 247-ФЗ "Об обязательных требованиях в Российской Федерации" </a:t>
            </a:r>
          </a:p>
          <a:p>
            <a:r>
              <a:rPr lang="ru-RU" dirty="0"/>
              <a:t> Федеральный закон № 248-ФЗ "О государственном контроле (надзоре) и муниципальном контроле в Российской Федерации»</a:t>
            </a:r>
          </a:p>
          <a:p>
            <a:r>
              <a:rPr lang="ru-RU" sz="2600" dirty="0"/>
              <a:t>Распоряжение Правительства РФ </a:t>
            </a:r>
            <a:r>
              <a:rPr lang="ru-RU" dirty="0"/>
              <a:t>от 31 января 2017 года </a:t>
            </a:r>
            <a:r>
              <a:rPr lang="en-GB" dirty="0"/>
              <a:t>N 147-</a:t>
            </a:r>
            <a:r>
              <a:rPr lang="ru-RU" dirty="0"/>
              <a:t>р «Об утверждении целевых моделей упрощения процедур ведения бизнеса и повышения инвестиционной привлекательности субъектов Российской Федерации» (с изменениями на 2 июля 2020 года)</a:t>
            </a:r>
          </a:p>
          <a:p>
            <a:endParaRPr lang="ru-RU" dirty="0"/>
          </a:p>
          <a:p>
            <a:r>
              <a:rPr lang="ru-RU" dirty="0"/>
              <a:t>ГАРАНТ.РУ: </a:t>
            </a:r>
            <a:r>
              <a:rPr lang="en-GB" dirty="0"/>
              <a:t>http://</a:t>
            </a:r>
            <a:r>
              <a:rPr lang="en-GB" dirty="0" err="1"/>
              <a:t>www.garant.ru</a:t>
            </a:r>
            <a:r>
              <a:rPr lang="en-GB" dirty="0"/>
              <a:t>/article/1404584/#ixzz6jOjGBGj0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266A6D-3D44-A44A-BE68-4321A36E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284484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3CCC0-F23F-5347-97C0-60E78B1F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еформа контрольно-надзорной деятельности 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AD091-BA60-D24A-BD17-8E82AFDA1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Два направления реформы: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1) построение новой системы обязательных требований, соответствующих современному уровню технологического развития и риск-ориентированному подходу.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2) установление детальных правил, относящихся к организации контрольно-надзорной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11744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B6E367E-305D-C84C-A13F-A2640C718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537667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ПРОФИЛАКТИКИ НАРУШЕНИЙ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УПРАВЛЕНИЯ РИСКАМИ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ОЦЕНКИ РЕЗУЛЬТАТИВНОСТИ И ЭФФЕКТИВНОСТИ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ОСУЩЕСТВЛЕНИЕ КОНТРОЛЬНО-НАДЗОРНОЙ ДЕЯТЕЛЬНОСТИ В СУБЪЕКТАХ РОССИЙСКОЙ ФЕДЕРАЦИИ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МЕЖВЕДОМСТВЕННОЕ ВЗАИМОДЕЙСТВИЕ ПРИ ОСУЩЕСТВЛЕНИИ ГОСУДАРСТВЕННОГО КОНТРОЛЯ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ЕДИНЫЙ РЕЕСТР ПРОВЕРОК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РЕГУЛЯТОРНАЯ ГИЛЬОТИНА</a:t>
            </a:r>
          </a:p>
          <a:p>
            <a:pPr marL="109728" indent="0">
              <a:buNone/>
            </a:pPr>
            <a:r>
              <a:rPr lang="ru-RU" sz="1800" dirty="0"/>
              <a:t>                    В 2016 году приоритеты реформы были закреплены в </a:t>
            </a:r>
            <a:r>
              <a:rPr lang="ru-RU" sz="1800" dirty="0">
                <a:hlinkClick r:id="rId2"/>
              </a:rPr>
              <a:t>основных направлениях</a:t>
            </a:r>
            <a:r>
              <a:rPr lang="ru-RU" sz="1800" dirty="0"/>
              <a:t> стратегического развития Российской Федерации на период до 2024 года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81B59D-6DF1-9B4E-8FD2-C9FC4516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Направления реформы</a:t>
            </a:r>
          </a:p>
        </p:txBody>
      </p:sp>
    </p:spTree>
    <p:extLst>
      <p:ext uri="{BB962C8B-B14F-4D97-AF65-F5344CB8AC3E}">
        <p14:creationId xmlns:p14="http://schemas.microsoft.com/office/powerpoint/2010/main" val="408665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AE65574-35C4-7345-8A78-2B6A06A3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Повышение уровня безопасности и снижение административных издержек организаций и граждан.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 Внедрение риск-ориентированного подхода, формирование новой системы обязательных требований, направленных на снижение рисков и соответствующих современному уровню технологического развития.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Выстраивание эффективного и прозрачного процесса контрольно-надзорной деятельности.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механизмов профилактики нарушений обязательных требований и дистанционного контроля. Внедрение лучших международных практик и стандартов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6D980F-7960-5E40-A3C2-6A52D123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Ожидаемый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166923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588E0E4-5EDC-DB44-9C9C-D176FE3C0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широкий перечень мероприятий по контролю, включающий, помимо традиционной проверки, инспекционные визиты, контрольную закупку, дистанционный мониторинг;</a:t>
            </a:r>
          </a:p>
          <a:p>
            <a:pPr fontAlgn="base"/>
            <a:r>
              <a:rPr lang="ru-RU" dirty="0"/>
              <a:t>применение риск-ориентированного подхода;</a:t>
            </a:r>
          </a:p>
          <a:p>
            <a:pPr fontAlgn="base"/>
            <a:r>
              <a:rPr lang="ru-RU" dirty="0"/>
              <a:t>ориентация на профилактику, а не на наказание;</a:t>
            </a:r>
          </a:p>
          <a:p>
            <a:pPr fontAlgn="base"/>
            <a:r>
              <a:rPr lang="ru-RU" dirty="0"/>
              <a:t>новая система оценки результативности и эффективности деятельности контрольно-надзорных органов, главным критерием которой является снижение ущерба охраняемым законом ценностям;</a:t>
            </a:r>
          </a:p>
          <a:p>
            <a:pPr fontAlgn="base"/>
            <a:r>
              <a:rPr lang="ru-RU" dirty="0"/>
              <a:t>широкое использование </a:t>
            </a:r>
            <a:r>
              <a:rPr lang="en-GB" dirty="0"/>
              <a:t>IT-</a:t>
            </a:r>
            <a:r>
              <a:rPr lang="ru-RU" dirty="0"/>
              <a:t>технологий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022331-2C63-E14A-A6B6-4D236280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новые инструменты контроля (надзора)</a:t>
            </a:r>
          </a:p>
        </p:txBody>
      </p:sp>
    </p:spTree>
    <p:extLst>
      <p:ext uri="{BB962C8B-B14F-4D97-AF65-F5344CB8AC3E}">
        <p14:creationId xmlns:p14="http://schemas.microsoft.com/office/powerpoint/2010/main" val="211044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25083E3-8B0E-5843-BA99-21DD1ADC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этот элемент реформы направлен на отмену актов, имеющих устаревшие и противоречивые нормы и устанавливающих обязательные требования к бизнесу. Речь идет о тех требованиях, которые уполномоченные органы проверяют в ходе проведения контрольных мероприятий. Конечным результатом такой работы должно стать формирование новой системы актуальных требований.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549E5C3-9F56-904C-AE2E-F544EA2C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effectLst/>
              </a:rPr>
            </a:br>
            <a:r>
              <a:rPr lang="ru-RU" b="1" dirty="0">
                <a:effectLst/>
              </a:rPr>
              <a:t>Что такое «Регуляторная гильотина»?</a:t>
            </a:r>
            <a:br>
              <a:rPr lang="ru-RU" b="1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63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6CF708-1F5F-B64F-AD60-A539AC3916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12204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20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CBDEF0-C78D-914F-BE54-F40F9612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80512" cy="57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425146-EAB5-5E44-B489-F77A0AD60256}"/>
              </a:ext>
            </a:extLst>
          </p:cNvPr>
          <p:cNvSpPr/>
          <p:nvPr/>
        </p:nvSpPr>
        <p:spPr>
          <a:xfrm>
            <a:off x="2286000" y="-218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>
              <a:effectLst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1AB3A1-5A92-0E43-982E-8D3EF115B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6707088" cy="5102034"/>
          </a:xfrm>
        </p:spPr>
        <p:txBody>
          <a:bodyPr>
            <a:normAutofit fontScale="47500" lnSpcReduction="20000"/>
          </a:bodyPr>
          <a:lstStyle/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В рамках реализации механизма регуляторной гильотины признаны не действующими на территории РФ некоторые акты СССР, которыми утверждены санитарные правила и нормы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К ним относятся, в том числе: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Временные гигиенические требования к участку, помещениям и оборудованию туберкулезных санаторных яслей, садов и домов ребенка для детей с ранними проявлениями туберкулезной инфекции, с малыми и затихающими формами туберкулеза, утвержденные заместителем Главного государственного санитарного инспектора СССР 23.05.1962 </a:t>
            </a:r>
            <a:r>
              <a:rPr lang="en-GB" sz="4300" dirty="0">
                <a:latin typeface="Calibri" panose="020F0502020204030204" pitchFamily="34" charset="0"/>
                <a:cs typeface="Calibri" panose="020F0502020204030204" pitchFamily="34" charset="0"/>
              </a:rPr>
              <a:t>N 399-62;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Санитарные правила устройства, оборудования и эксплуатации пляжей, утвержденные заместителем Главного санитарного врача СССР 18.07.1964 </a:t>
            </a:r>
            <a:r>
              <a:rPr lang="en-GB" sz="4300" dirty="0">
                <a:latin typeface="Calibri" panose="020F0502020204030204" pitchFamily="34" charset="0"/>
                <a:cs typeface="Calibri" panose="020F0502020204030204" pitchFamily="34" charset="0"/>
              </a:rPr>
              <a:t>N 497-64;</a:t>
            </a:r>
          </a:p>
          <a:p>
            <a:r>
              <a:rPr lang="ru-RU" sz="4300" dirty="0">
                <a:latin typeface="Calibri" panose="020F0502020204030204" pitchFamily="34" charset="0"/>
                <a:cs typeface="Calibri" panose="020F0502020204030204" pitchFamily="34" charset="0"/>
              </a:rPr>
              <a:t>Санитарные правила для детских молочных кухонь, утвержденные заместителем Главного санитарного врача СССР 25.11.1971 </a:t>
            </a:r>
            <a:r>
              <a:rPr lang="en-GB" sz="4300" dirty="0">
                <a:latin typeface="Calibri" panose="020F0502020204030204" pitchFamily="34" charset="0"/>
                <a:cs typeface="Calibri" panose="020F0502020204030204" pitchFamily="34" charset="0"/>
              </a:rPr>
              <a:t>N 942-71.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488C94-7CCE-3847-8FDB-AA1C50B6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638"/>
            <a:ext cx="8435280" cy="1397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Главного государственного санитарного врача Российской Федерации от 25.11.2020 № 37 "О признании не действующими на территории Российской Федерации отдельных актов СССР"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Постановление,26.11.2020 12:13 </a:t>
            </a:r>
            <a:r>
              <a:rPr lang="ru-RU" sz="2400" b="1" i="1" dirty="0">
                <a:solidFill>
                  <a:schemeClr val="tx1"/>
                </a:solidFill>
                <a:effectLst/>
              </a:rPr>
              <a:t>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1CED59-C6F7-3244-B9B6-86AB44D720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45619"/>
            <a:ext cx="1728192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8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A8FA302-FA74-6140-A3C5-BEBB9CA0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Понятие государственного органа</a:t>
            </a:r>
          </a:p>
          <a:p>
            <a:r>
              <a:rPr lang="ru-RU" dirty="0"/>
              <a:t>2. Контрольно-надзорные органы</a:t>
            </a:r>
          </a:p>
          <a:p>
            <a:r>
              <a:rPr lang="ru-RU" dirty="0"/>
              <a:t>3. Реформа контрольно- надзорной деятельности</a:t>
            </a:r>
          </a:p>
          <a:p>
            <a:r>
              <a:rPr lang="ru-RU" dirty="0"/>
              <a:t>4. Регуляторная гильотина</a:t>
            </a:r>
          </a:p>
          <a:p>
            <a:r>
              <a:rPr lang="ru-RU" dirty="0"/>
              <a:t>5. Риск-ориентированный подход как метод организации и осуществления государственного контроля (надзора) </a:t>
            </a:r>
          </a:p>
          <a:p>
            <a:r>
              <a:rPr lang="ru-RU" dirty="0"/>
              <a:t>6.  Новые формы контроля</a:t>
            </a:r>
          </a:p>
          <a:p>
            <a:r>
              <a:rPr lang="ru-RU" dirty="0">
                <a:solidFill>
                  <a:srgbClr val="FF0000"/>
                </a:solidFill>
              </a:rPr>
              <a:t>7. </a:t>
            </a:r>
            <a:r>
              <a:rPr lang="ru-RU" dirty="0" err="1">
                <a:solidFill>
                  <a:srgbClr val="FF0000"/>
                </a:solidFill>
              </a:rPr>
              <a:t>Роспотребнадзор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7D1E26-04B0-9A45-B084-72947EA9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359544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5B21513-D8A8-4DC4-B2BE-730F6250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Риск-ориентированный подход представляет собой метод организации и осуществления государственного контроля (надзора), при котором в предусмотренных настоящим Федеральным законом случаях выбор интенсивности (формы, продолжительности, периодичности) проведения мероприятий по контролю, мероприятий по профилактике нарушения обязательных требований определяется отнесением деятельности юридического лица, индивидуального предпринимателя и (или) используемых ими при осуществлении такой деятельности производственных объектов к определенной категории риска либо определенному классу (категории) опасности</a:t>
            </a:r>
          </a:p>
          <a:p>
            <a:pPr algn="just"/>
            <a:r>
              <a:rPr lang="ru-RU" sz="2300" u="sng" dirty="0">
                <a:solidFill>
                  <a:srgbClr val="FF811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26.12.2008 </a:t>
            </a:r>
            <a:r>
              <a:rPr lang="en-GB" sz="2300" u="sng" dirty="0">
                <a:solidFill>
                  <a:srgbClr val="FF811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294-</a:t>
            </a:r>
            <a:r>
              <a:rPr lang="ru-RU" sz="2300" u="sng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ФЗ (ред. от 13.07.2020) "О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  <a:r>
              <a:rPr lang="ru-RU" sz="2300" u="sng" dirty="0">
                <a:latin typeface="Calibri" panose="020F0502020204030204" pitchFamily="34" charset="0"/>
                <a:cs typeface="Calibri" panose="020F0502020204030204" pitchFamily="34" charset="0"/>
              </a:rPr>
              <a:t> ст.8</a:t>
            </a:r>
          </a:p>
          <a:p>
            <a:pPr algn="just"/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РФ от 17 августа 2016 г. № 806 "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О применении риск-ориентированного подхода при организации отдельных видов государственного контроля (надзора) и внесении изменений в некоторые акты Правительства Российской Федерации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" (далее – Постановление Правительства РФ № 806)</a:t>
            </a:r>
            <a:br>
              <a:rPr lang="ru-RU" dirty="0"/>
            </a:br>
            <a:br>
              <a:rPr lang="ru-RU" dirty="0"/>
            </a:br>
            <a:endParaRPr lang="ru-RU" sz="2300" i="1" u="sng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576B6CC-591A-4A6C-9177-74F8B5F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применение риск-ориентированного подхода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1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0A4D20B-10A7-894E-BA84-E43AABB5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54562"/>
          </a:xfrm>
        </p:spPr>
        <p:txBody>
          <a:bodyPr>
            <a:normAutofit fontScale="32500" lnSpcReduction="20000"/>
          </a:bodyPr>
          <a:lstStyle/>
          <a:p>
            <a:r>
              <a:rPr lang="ru-RU" sz="7200" dirty="0">
                <a:latin typeface="Calibri" panose="020F0502020204030204" pitchFamily="34" charset="0"/>
                <a:cs typeface="Calibri" panose="020F0502020204030204" pitchFamily="34" charset="0"/>
              </a:rPr>
              <a:t>3. Отнесение к определенному классу (категории) опасности осуществляется органом государственного контроля (надзора) с учетом тяжести потенциальных негативных последствий возможного несоблюдения юридическими лицами, индивидуальными предпринимателями обязательных требований, 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dirty="0"/>
              <a:t>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    Ст.8 </a:t>
            </a:r>
            <a:r>
              <a:rPr lang="en-GB" sz="2800" i="1" u="sng" dirty="0">
                <a:solidFill>
                  <a:srgbClr val="FF811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294-</a:t>
            </a:r>
            <a:r>
              <a:rPr lang="ru-RU" sz="2800" i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ФЗ 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35E181-C493-D948-B0AE-D75AFEE3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Класс 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57562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5063F36-EE4E-DF4E-9A16-B646C5251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4. Критерии 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69BFFB-4E77-AA40-90E5-0A0ADD9A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отнесения к определенной  категории риска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1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B73903C-6740-7A42-9AB5-3B4DE315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чрезвычайно высокий риск;</a:t>
            </a:r>
          </a:p>
          <a:p>
            <a:pPr lvl="0"/>
            <a:r>
              <a:rPr lang="ru-RU" dirty="0"/>
              <a:t>высокий риск;</a:t>
            </a:r>
          </a:p>
          <a:p>
            <a:pPr lvl="0"/>
            <a:r>
              <a:rPr lang="ru-RU" dirty="0"/>
              <a:t>значительный риск;</a:t>
            </a:r>
          </a:p>
          <a:p>
            <a:pPr lvl="0"/>
            <a:r>
              <a:rPr lang="ru-RU" dirty="0"/>
              <a:t>средний риск;</a:t>
            </a:r>
          </a:p>
          <a:p>
            <a:pPr lvl="0"/>
            <a:r>
              <a:rPr lang="ru-RU" dirty="0"/>
              <a:t>умеренный риск;</a:t>
            </a:r>
          </a:p>
          <a:p>
            <a:r>
              <a:rPr lang="ru-RU" dirty="0"/>
              <a:t>низкий риск (</a:t>
            </a:r>
            <a:r>
              <a:rPr lang="ru-RU" u="sng" dirty="0">
                <a:hlinkClick r:id="rId2"/>
              </a:rPr>
              <a:t>ч. 1 ст. 23 Закона о госконтроле</a:t>
            </a:r>
            <a:r>
              <a:rPr lang="ru-RU" dirty="0"/>
              <a:t>). 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4A08A6C-A7BA-234A-AB73-4AF36C23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шесть категорий риска причинения вреда (ущерба):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410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3437C2-4EBF-BA4F-B9FB-4D03C175B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06" t="24556" r="5376" b="24556"/>
          <a:stretch/>
        </p:blipFill>
        <p:spPr>
          <a:xfrm>
            <a:off x="179512" y="1844824"/>
            <a:ext cx="8712968" cy="453650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FE1A3C-01A9-E946-8E85-2C122676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Общие ориентиры для установления периодичности плановых контрольных (надзорных) мероприятий в зависимости от категории риска</a:t>
            </a:r>
            <a:br>
              <a:rPr lang="ru-RU" b="1" dirty="0">
                <a:effectLst/>
              </a:rPr>
            </a:b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3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D503FE-E97B-9446-97FB-E243D5907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1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5AECA78-A8A3-4146-9902-EAC391A7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Проверочные листы – это перечни контрольных вопросов, ответы на которые могут однозначно подтвердить, соблюдает или нет организация или ИП обязательные требования, которые составляют предмет проверки.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Проверочные листы могут применяться только при проведении плановых проверок,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внеплановыми проверками ответы на вопросы проверочных листов согласно Федеральному закону от 26.12.2008 № 294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проверочным листам: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Общие требования к разработке и утверждению списков контрольных вопросов утверждены Постановлением Правительства от 13.02.2017 № 17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742F75-016F-A747-8CAA-247919CC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формы контроля- контрольная закупка, применение чек-листов и дистанционных методов контроля</a:t>
            </a:r>
            <a:b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такое чек-лист?</a:t>
            </a:r>
          </a:p>
        </p:txBody>
      </p:sp>
    </p:spTree>
    <p:extLst>
      <p:ext uri="{BB962C8B-B14F-4D97-AF65-F5344CB8AC3E}">
        <p14:creationId xmlns:p14="http://schemas.microsoft.com/office/powerpoint/2010/main" val="304789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5C66F3D-9D44-D04D-98C2-6D74F78A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силу требований ч. 11.1 – 11.5 ст. 9 ФЗ «О защите прав…» от 26.12.2008 № 294 надзорные органы при проведении плановых проверочных мероприятий в отношении юридических лиц и ИП должны использовать проверочные листы. Это списки контрольных вопросов относительно предмета проверки.</a:t>
            </a:r>
          </a:p>
          <a:p>
            <a:endParaRPr lang="ru-RU" dirty="0"/>
          </a:p>
          <a:p>
            <a:r>
              <a:rPr lang="ru-RU" dirty="0" err="1"/>
              <a:t>Роспотребнадзором</a:t>
            </a:r>
            <a:r>
              <a:rPr lang="ru-RU" dirty="0"/>
              <a:t> утверждено формы 3 проверочных листов (Приказ </a:t>
            </a:r>
            <a:r>
              <a:rPr lang="ru-RU" dirty="0" err="1"/>
              <a:t>Роспотребнадзора</a:t>
            </a:r>
            <a:r>
              <a:rPr lang="ru-RU" dirty="0"/>
              <a:t> от 18.09.2017 № 860).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8852CD-E72B-6643-92ED-73650819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Проверочный ( чек-лист)</a:t>
            </a:r>
          </a:p>
        </p:txBody>
      </p:sp>
    </p:spTree>
    <p:extLst>
      <p:ext uri="{BB962C8B-B14F-4D97-AF65-F5344CB8AC3E}">
        <p14:creationId xmlns:p14="http://schemas.microsoft.com/office/powerpoint/2010/main" val="1863312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C36A641-05C7-9841-96AA-38A0257F49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8640"/>
            <a:ext cx="8820472" cy="58184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Каждая форма содержит списки (перечни) контрольных вопросов. Они обязательны для использования </a:t>
            </a:r>
            <a:r>
              <a:rPr lang="ru-RU" dirty="0">
                <a:hlinkClick r:id="rId2"/>
              </a:rPr>
              <a:t>должностными лицами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Федеральной службы</a:t>
            </a:r>
            <a:r>
              <a:rPr lang="ru-RU" dirty="0"/>
              <a:t> по надзору в сфере защиты прав потребителей и благополучия человека, которые проверяют соблюдение санитарно-эпидемиологических требований.</a:t>
            </a:r>
          </a:p>
          <a:p>
            <a:pPr fontAlgn="base"/>
            <a:r>
              <a:rPr lang="ru-RU" dirty="0"/>
              <a:t>Списки контрольных вопросов затрагивают:</a:t>
            </a:r>
          </a:p>
          <a:p>
            <a:pPr fontAlgn="base"/>
            <a:r>
              <a:rPr lang="ru-RU" dirty="0"/>
              <a:t>Проверки соблюдения требований </a:t>
            </a:r>
            <a:r>
              <a:rPr lang="ru-RU" dirty="0" err="1"/>
              <a:t>СанПин</a:t>
            </a:r>
            <a:r>
              <a:rPr lang="ru-RU" dirty="0"/>
              <a:t> в организациях общественного питания.</a:t>
            </a:r>
          </a:p>
          <a:p>
            <a:pPr fontAlgn="base"/>
            <a:r>
              <a:rPr lang="ru-RU" dirty="0"/>
              <a:t>Проверки соблюдения требований </a:t>
            </a:r>
            <a:r>
              <a:rPr lang="ru-RU" dirty="0" err="1"/>
              <a:t>СанПин</a:t>
            </a:r>
            <a:r>
              <a:rPr lang="ru-RU" dirty="0"/>
              <a:t> на предприятиях торговли.</a:t>
            </a:r>
          </a:p>
          <a:p>
            <a:pPr fontAlgn="base"/>
            <a:r>
              <a:rPr lang="ru-RU" dirty="0"/>
              <a:t>Проверки соблюдения требований </a:t>
            </a:r>
            <a:r>
              <a:rPr lang="ru-RU" dirty="0" err="1"/>
              <a:t>СанПин</a:t>
            </a:r>
            <a:r>
              <a:rPr lang="ru-RU" dirty="0"/>
              <a:t> в салонах красоты, парикмахерских и соляриях.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383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7D13A-CD05-6C4C-AE21-5807D7D3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Форма проверочного листа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0D937-1D1B-E54E-8A11-1D0F00F32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4000" dirty="0"/>
              <a:t>Утверждаются формы проверочных листов каждым проверяющим ведомством самостоятельно, но с соблюдением общих требований, установленных постановлением Правительства РФ от 13.02.2017 № 177. Проверочный лист должен содержать:</a:t>
            </a:r>
          </a:p>
          <a:p>
            <a:pPr fontAlgn="base"/>
            <a:r>
              <a:rPr lang="ru-RU" sz="4000" dirty="0"/>
              <a:t>название вида госконтроля, видов деятельности проверяемых лиц, объектов производства, позволяющих четко обозначить сферу применения проверочного документа;</a:t>
            </a:r>
          </a:p>
          <a:p>
            <a:pPr fontAlgn="base"/>
            <a:r>
              <a:rPr lang="ru-RU" sz="4000" dirty="0"/>
              <a:t>указание на нормативный акт, обязывающий применять проверочные листы при данном виде госконтроля;</a:t>
            </a:r>
          </a:p>
          <a:p>
            <a:pPr fontAlgn="base"/>
            <a:r>
              <a:rPr lang="ru-RU" sz="4000" dirty="0"/>
              <a:t>наименование органа госконтроля и реквизиты </a:t>
            </a:r>
            <a:r>
              <a:rPr lang="ru-RU" sz="4000" dirty="0">
                <a:hlinkClick r:id="rId3"/>
              </a:rPr>
              <a:t>правового акта</a:t>
            </a:r>
            <a:r>
              <a:rPr lang="ru-RU" sz="4000" dirty="0"/>
              <a:t>, которым утверждена форма проверочного листа;</a:t>
            </a:r>
          </a:p>
          <a:p>
            <a:pPr fontAlgn="base"/>
            <a:r>
              <a:rPr lang="ru-RU" sz="4000" dirty="0"/>
              <a:t>включаемый в форму проверочного листа список контрольных вопросов, ответы на которые позволяют сделать однозначный вывод о соблюдении/несоблюдении проверяемым лицом обязательных требований;</a:t>
            </a:r>
          </a:p>
          <a:p>
            <a:pPr fontAlgn="base"/>
            <a:r>
              <a:rPr lang="ru-RU" sz="4000" dirty="0"/>
              <a:t>реквизиты </a:t>
            </a:r>
            <a:r>
              <a:rPr lang="ru-RU" sz="4000" dirty="0">
                <a:hlinkClick r:id="rId4"/>
              </a:rPr>
              <a:t>правовых норм</a:t>
            </a:r>
            <a:r>
              <a:rPr lang="ru-RU" sz="4000" dirty="0"/>
              <a:t>, которыми установлены те или иные требования, соотносящиеся с перечнем вопросов;</a:t>
            </a:r>
          </a:p>
          <a:p>
            <a:pPr fontAlgn="base"/>
            <a:r>
              <a:rPr lang="ru-RU" sz="4000" dirty="0"/>
              <a:t>поля для внесения: наименования </a:t>
            </a:r>
            <a:r>
              <a:rPr lang="ru-RU" sz="4000" dirty="0" err="1"/>
              <a:t>юрлица</a:t>
            </a:r>
            <a:r>
              <a:rPr lang="ru-RU" sz="4000" dirty="0"/>
              <a:t>, или Ф.И.О. ИП; места проведения проверки; реквизитов распоряжения руководителя органа госнадзора о проведении плановой проверки; учетного номера проверки в едином проверочном реестре; должности и Ф.И.О. должностного лица, проводящего проверку, и заполнившего проверочный лист государственного надзора.</a:t>
            </a:r>
          </a:p>
          <a:p>
            <a:pPr fontAlgn="base"/>
            <a:r>
              <a:rPr lang="ru-RU" sz="4000" dirty="0"/>
              <a:t>Формы проверочных листов публикуются на сайтах органов госконтроля. Они могут использоваться </a:t>
            </a:r>
            <a:r>
              <a:rPr lang="ru-RU" sz="4000" dirty="0" err="1"/>
              <a:t>юрлицами</a:t>
            </a:r>
            <a:r>
              <a:rPr lang="ru-RU" sz="4000" dirty="0"/>
              <a:t> и предпринимателями для самопроверки соблюдения обязательных требований, чтобы лучше подготовиться к визиту проверяющих.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5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>
                <a:cs typeface="Calibri" panose="020F0502020204030204" pitchFamily="34" charset="0"/>
              </a:rPr>
              <a:t>«есть юридически оформленная действующая в установленном государством порядке часть системы органов государственной власти, наделенная государственно-властными полномочиями и необходимыми материальными средствами для реализации задач и функций, возложенных государством» (№ 294-ФЗ)</a:t>
            </a:r>
          </a:p>
          <a:p>
            <a:endParaRPr lang="ru-RU" sz="2300" dirty="0">
              <a:cs typeface="Calibri" panose="020F0502020204030204" pitchFamily="34" charset="0"/>
            </a:endParaRPr>
          </a:p>
          <a:p>
            <a:r>
              <a:rPr lang="ru-RU" sz="2300" dirty="0"/>
              <a:t>«государственные органы - органы государственной власти Российской Федерации, органы государственной власти субъектов Российской Федерации и иные государственные органы, образуемые в соответствии с законодательством Российской Федерации, законодательством субъектов Российской Федерации»</a:t>
            </a:r>
            <a:br>
              <a:rPr lang="ru-RU" sz="2300" dirty="0"/>
            </a:br>
            <a:br>
              <a:rPr lang="ru-RU" sz="2300" dirty="0"/>
            </a:br>
            <a:r>
              <a:rPr lang="ru-RU" sz="2300" dirty="0"/>
              <a:t>Федеральный закон от 9 февраля 2009 г. </a:t>
            </a:r>
            <a:r>
              <a:rPr lang="en-GB" sz="2300" dirty="0"/>
              <a:t>N 8-</a:t>
            </a:r>
            <a:r>
              <a:rPr lang="ru-RU" sz="2300" dirty="0"/>
              <a:t>ФЗ "Об обеспечении доступа к информации о деятельности государственных органов и органов местного самоуправления" (с изменениями и дополнениями)</a:t>
            </a:r>
            <a:br>
              <a:rPr lang="ru-RU" sz="2300" dirty="0"/>
            </a:br>
            <a:br>
              <a:rPr lang="ru-RU" dirty="0"/>
            </a:b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орган</a:t>
            </a:r>
          </a:p>
        </p:txBody>
      </p:sp>
    </p:spTree>
    <p:extLst>
      <p:ext uri="{BB962C8B-B14F-4D97-AF65-F5344CB8AC3E}">
        <p14:creationId xmlns:p14="http://schemas.microsoft.com/office/powerpoint/2010/main" val="698010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0C528-DED0-7742-8641-4DCEDA5B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0648"/>
            <a:ext cx="9144001" cy="600303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EDBBB72-9020-464D-B306-11A410D2104D}"/>
              </a:ext>
            </a:extLst>
          </p:cNvPr>
          <p:cNvCxnSpPr/>
          <p:nvPr/>
        </p:nvCxnSpPr>
        <p:spPr>
          <a:xfrm>
            <a:off x="251520" y="4725144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3E89E01-267B-EC4C-AFAD-7ACBAB4691A8}"/>
              </a:ext>
            </a:extLst>
          </p:cNvPr>
          <p:cNvCxnSpPr/>
          <p:nvPr/>
        </p:nvCxnSpPr>
        <p:spPr>
          <a:xfrm flipH="1">
            <a:off x="7020272" y="2924944"/>
            <a:ext cx="187220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48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701017-B344-FC47-8763-E62F2ECBB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22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0871C85-9084-3940-934E-6964D89C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Роспотребнадзор</a:t>
            </a:r>
            <a:r>
              <a:rPr lang="ru-RU" dirty="0"/>
              <a:t> представил чек-листы для проверки системы </a:t>
            </a:r>
            <a:r>
              <a:rPr lang="ru-RU" dirty="0" err="1"/>
              <a:t>эпидбезопасности</a:t>
            </a:r>
            <a:r>
              <a:rPr lang="ru-RU" dirty="0"/>
              <a:t> в </a:t>
            </a:r>
            <a:r>
              <a:rPr lang="ru-RU" dirty="0">
                <a:hlinkClick r:id="rId2"/>
              </a:rPr>
              <a:t>поликлиниках</a:t>
            </a:r>
            <a:r>
              <a:rPr lang="ru-RU" dirty="0"/>
              <a:t> и </a:t>
            </a:r>
            <a:r>
              <a:rPr lang="ru-RU" dirty="0">
                <a:hlinkClick r:id="rId3"/>
              </a:rPr>
              <a:t>обычных (не ковидных) стационарах</a:t>
            </a:r>
            <a:r>
              <a:rPr lang="ru-RU" dirty="0"/>
              <a:t> (Информация </a:t>
            </a:r>
            <a:r>
              <a:rPr lang="ru-RU" dirty="0" err="1"/>
              <a:t>Роспотребнадзора</a:t>
            </a:r>
            <a:r>
              <a:rPr lang="ru-RU" dirty="0"/>
              <a:t> от 22 апреля 2020 г. "</a:t>
            </a:r>
            <a:r>
              <a:rPr lang="ru-RU" dirty="0">
                <a:hlinkClick r:id="rId2"/>
              </a:rPr>
              <a:t>Чек-лист для оценки системы эпидемиологической безопасности в медицинской организации (поликлиника) в условиях пандемии </a:t>
            </a:r>
            <a:r>
              <a:rPr lang="en-GB" dirty="0">
                <a:hlinkClick r:id="rId2"/>
              </a:rPr>
              <a:t>COVID-19</a:t>
            </a:r>
            <a:r>
              <a:rPr lang="en-GB" dirty="0"/>
              <a:t>" </a:t>
            </a:r>
            <a:r>
              <a:rPr lang="ru-RU" dirty="0"/>
              <a:t>и "</a:t>
            </a:r>
            <a:r>
              <a:rPr lang="ru-RU" dirty="0">
                <a:hlinkClick r:id="rId3"/>
              </a:rPr>
              <a:t>Чек-лист для оценки системы эпидемиологической безопасности в медицинской организации (стационаре, не специализированном по оказанию помощи больным </a:t>
            </a:r>
            <a:r>
              <a:rPr lang="en-GB" dirty="0">
                <a:hlinkClick r:id="rId3"/>
              </a:rPr>
              <a:t>COVID-19) </a:t>
            </a:r>
            <a:r>
              <a:rPr lang="ru-RU" dirty="0">
                <a:hlinkClick r:id="rId3"/>
              </a:rPr>
              <a:t>в условиях пандемии </a:t>
            </a:r>
            <a:r>
              <a:rPr lang="en-GB" dirty="0">
                <a:hlinkClick r:id="rId3"/>
              </a:rPr>
              <a:t>COVID-19</a:t>
            </a:r>
            <a:r>
              <a:rPr lang="en-GB" dirty="0"/>
              <a:t>").</a:t>
            </a:r>
            <a:br>
              <a:rPr lang="en-GB" dirty="0"/>
            </a:br>
            <a:br>
              <a:rPr lang="en-GB" dirty="0"/>
            </a:br>
            <a:r>
              <a:rPr lang="ru-RU" dirty="0"/>
              <a:t>ГАРАНТ.РУ: </a:t>
            </a:r>
            <a:r>
              <a:rPr lang="en-GB" dirty="0">
                <a:hlinkClick r:id="rId4"/>
              </a:rPr>
              <a:t>http://www.garant.ru/news/1364410/#ixzz6fahd0bO7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A089C4-833B-7F47-9EBB-AA0B74A1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например</a:t>
            </a:r>
          </a:p>
        </p:txBody>
      </p:sp>
    </p:spTree>
    <p:extLst>
      <p:ext uri="{BB962C8B-B14F-4D97-AF65-F5344CB8AC3E}">
        <p14:creationId xmlns:p14="http://schemas.microsoft.com/office/powerpoint/2010/main" val="3957825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является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защиты прав потребителей, разработке и утверждению государственных санитарно-эпидемиологических правил и гигиенических нормативов, а также по организации и осуществлению федерального государственного санитарно-эпидемиологического надзора и федерального государственного надзора в области защиты прав потребителей</a:t>
            </a:r>
          </a:p>
          <a:p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Российской Федерации от 30 июня 2004 г. № 322 </a:t>
            </a:r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ПОЛОЖЕНИЕ О ФЕДЕРАЛЬНОЙ СЛУЖБЕ ПО НАДЗОРУ В СФЕРЕ ЗАЩИТЫ ПРАВ ПОТРЕБИТЕЛЕЙ И БЛАГОПОЛУЧИЯ ЧЕЛОВЕКА</a:t>
            </a:r>
            <a:endParaRPr lang="ru-RU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Роспотребнадзор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64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95F62-56CF-422A-8194-17523838F0C5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3"/>
            <a:ext cx="7671796" cy="69386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Организационная структура Роспотребнадзора в части реализации функции защиты прав потребителей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79512" y="932723"/>
          <a:ext cx="8136904" cy="5568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Visio" r:id="rId3" imgW="7932454" imgH="4492800" progId="">
                  <p:embed/>
                </p:oleObj>
              </mc:Choice>
              <mc:Fallback>
                <p:oleObj name="Visio" r:id="rId3" imgW="7932454" imgH="4492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32723"/>
                        <a:ext cx="8136904" cy="5568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6501342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</a:t>
            </a:r>
            <a:r>
              <a:rPr lang="ru-RU" sz="1000" dirty="0"/>
              <a:t>В Республике Крым и городе федерального значения Севастополе функционирует межрегиональное  Управление Роспотребнадзора</a:t>
            </a:r>
          </a:p>
        </p:txBody>
      </p:sp>
    </p:spTree>
    <p:extLst>
      <p:ext uri="{BB962C8B-B14F-4D97-AF65-F5344CB8AC3E}">
        <p14:creationId xmlns:p14="http://schemas.microsoft.com/office/powerpoint/2010/main" val="537822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 Санитарно-эпидемиологический надзор.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 Надзор в области обеспечения качества и безопасности пищевых продуктов, материалов и изделий.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 Надзор в области защиты прав потребителей.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 Надзор за соблюдением правил продажи отдельных видов товаров.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5. Надзор за соблюдением требований технических регламентов Таможенного союза.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6. Контроль за включением и нанесением информации, предусмотренной законодательством об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энергоэффективности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7. Надзор за качеством и безопасностью муки, макаронных и хлебобулочных изделий при осуществлении закупок указанной продукции для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госнужд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8. Надзор за соблюдением законодательства в сфере защиты детей от информации, причиняющей вред их здоровью и (или) развитию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надзора: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717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Санитарное законодательство состоит из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Федерального закона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от 30.03.1999 N 52-ФЗ "О санитарно-эпидемиологическом благополучии населения" (далее - Закон N 52-ФЗ), иных федеральных законов и нормативных правовых актов РФ и субъектов РФ в сфере обеспечения санитарно-эпидемиологического благополучия населения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ст. 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52-ФЗ)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</a:rPr>
              <a:t>Санитарно-эпидемиологический надзор (</a:t>
            </a:r>
            <a:r>
              <a:rPr lang="ru-RU" sz="2400" b="1" dirty="0">
                <a:solidFill>
                  <a:schemeClr val="tx1"/>
                </a:solidFill>
                <a:effectLst/>
                <a:hlinkClick r:id="rId4"/>
              </a:rPr>
              <a:t>п. 5.1.1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. Положения N 322) - это надзор за соблюдением санитарного законодательства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установлены санитарно-эпидемиологические требования (они еще называются санитарными правилами - см.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абз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. 11 ст. 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52-ФЗ) к любой продукции (и производственно-технического назначения, и для личных и бытовых нужд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/>
              </a:rPr>
              <a:t>Санитарно-эпидемиологический надзор </a:t>
            </a:r>
            <a:r>
              <a:rPr lang="ru-RU" sz="4000" dirty="0" err="1"/>
              <a:t>СанПины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78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любой хозяйствующий субъект, который производит, продает какую-либо продукцию, эксплуатирует здания и помещения и (или) использует человеческий труд, становится участником правоотношений по исполнению санитарных правил;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Таким образом,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любое юридическое лицо и любой предприниматель может быть проверен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Роспотребнадзором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в рамках санитарно-эпидемиологического надзора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Поднадзорные субъекты</a:t>
            </a:r>
          </a:p>
        </p:txBody>
      </p:sp>
    </p:spTree>
    <p:extLst>
      <p:ext uri="{BB962C8B-B14F-4D97-AF65-F5344CB8AC3E}">
        <p14:creationId xmlns:p14="http://schemas.microsoft.com/office/powerpoint/2010/main" val="1928554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Данный вид надзора, включая организацию и проведение проверок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юрлиц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предпринимателей, осуществляется согласно нормам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Федерального закона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от 26.12.2008 N 294-ФЗ "О защите прав юридических лиц и индивидуальных предпринимателей при осуществлении государственного контроля (надзора) и муниципального контроля", далее - Закон N 294-ФЗ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7 ст. 46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52-ФЗ,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п. 11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Положения о федеральном государственном санитарно-эпидемиологическом надзоре,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05.06.2013 N 476 (далее - Положение N 476)).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54964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0075B04-2032-3C4B-AAB7-508EF4B3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Орган </a:t>
            </a:r>
            <a:r>
              <a:rPr lang="ru-RU" b="1" i="1" dirty="0" err="1"/>
              <a:t>исполнительнои</a:t>
            </a:r>
            <a:r>
              <a:rPr lang="ru-RU" b="1" i="1" dirty="0"/>
              <a:t>̆ власти </a:t>
            </a:r>
            <a:r>
              <a:rPr lang="ru-RU" dirty="0"/>
              <a:t>– это государственная организация, являющаяся целостным самостоятельным структурным образованием государственного аппарата и представляющая </a:t>
            </a:r>
            <a:r>
              <a:rPr lang="ru-RU" dirty="0" err="1"/>
              <a:t>собои</a:t>
            </a:r>
            <a:r>
              <a:rPr lang="ru-RU" dirty="0"/>
              <a:t>̆ </a:t>
            </a:r>
            <a:r>
              <a:rPr lang="ru-RU" dirty="0" err="1"/>
              <a:t>организованныи</a:t>
            </a:r>
            <a:r>
              <a:rPr lang="ru-RU" dirty="0"/>
              <a:t>̆ коллектив </a:t>
            </a:r>
            <a:r>
              <a:rPr lang="ru-RU" dirty="0" err="1"/>
              <a:t>людеи</a:t>
            </a:r>
            <a:r>
              <a:rPr lang="ru-RU" dirty="0"/>
              <a:t>̆, </a:t>
            </a:r>
            <a:r>
              <a:rPr lang="ru-RU" dirty="0" err="1"/>
              <a:t>которыи</a:t>
            </a:r>
            <a:r>
              <a:rPr lang="ru-RU" dirty="0"/>
              <a:t>̆, </a:t>
            </a:r>
            <a:r>
              <a:rPr lang="ru-RU" dirty="0" err="1"/>
              <a:t>действуя</a:t>
            </a:r>
            <a:r>
              <a:rPr lang="ru-RU" dirty="0"/>
              <a:t> в рамках </a:t>
            </a:r>
            <a:r>
              <a:rPr lang="ru-RU" dirty="0" err="1"/>
              <a:t>закрепленнои</a:t>
            </a:r>
            <a:r>
              <a:rPr lang="ru-RU" dirty="0"/>
              <a:t>̆ за ним компетенции от имени государства в целях решения задач, стоящих перед государством и обществом, осуществляет функции </a:t>
            </a:r>
            <a:r>
              <a:rPr lang="ru-RU" dirty="0" err="1"/>
              <a:t>исполнительнои</a:t>
            </a:r>
            <a:r>
              <a:rPr lang="ru-RU" dirty="0"/>
              <a:t>̆ власти в </a:t>
            </a:r>
            <a:r>
              <a:rPr lang="ru-RU" dirty="0" err="1"/>
              <a:t>Российскои</a:t>
            </a:r>
            <a:r>
              <a:rPr lang="ru-RU" dirty="0"/>
              <a:t>̆ Федерации и ее субъектах и наделен для этого государственно-властными полномочиями.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EA68276-D092-7140-BEA1-0FDF1EAA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37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1 ст. 13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Федерального закона от 02.01.2000 N 29-ФЗ "О качестве и безопасности пищевых продуктов", далее - Закон N 29-ФЗ), порядок проведения которого установлен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Положением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утвержденным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21.12.2000 N 987 (далее - Положение N 987)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надзор в области обеспечения качества и безопасности пищевых продуктов, материалов и изделий 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08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На основании п. 5.1.2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Положения N 322, а также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Положения о федеральном государственном надзоре в области защиты прав потребителей,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02.05.2012 N 412) - это надзор: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во-первых, за соблюдением прав потребителей изготовителями (исполнителями работ и услуг), продавцами, дилерами, импортерами;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во-вторых, за соответствием товаров (работ, услуг) обязательным требованиям, обеспечивающим их безопасность для жизни и здоровья потребителей и окружающей среды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п.п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 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2 ч. 2 ст. 40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РФ от 07.02.1992 N 2300-I "О защите прав потребителей", далее - Закон N 2300-I).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Федеральный государственный надзор в области защиты прав потребителей 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38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рамках данного надзора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может проверить любых предпринимателя или организацию, имеющих дело с товарами (работами, услугами) потребительского спроса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субъекты</a:t>
            </a:r>
          </a:p>
        </p:txBody>
      </p:sp>
    </p:spTree>
    <p:extLst>
      <p:ext uri="{BB962C8B-B14F-4D97-AF65-F5344CB8AC3E}">
        <p14:creationId xmlns:p14="http://schemas.microsoft.com/office/powerpoint/2010/main" val="56585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5.1.3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Положения N 322). Согласно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ст. 26.2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2300-I правила продажи отдельных видов товаров устанавливаются Правительством РФ. В настоящее время действует несколько постановлений Правительства РФ, определяющих эти правила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</a:rPr>
              <a:t>Надзор за соблюдением правил продажи отдельных видов товаров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77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проверит аптеку на соблюдение именно правил продажи лекарственных средств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глава 8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Правил N 55). В то же время Росздравнадзор проверит ту же аптеку на соблюдение правил отпуска лекарственных препаратов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5.1.4.1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Положения о Федеральной службе по надзору в сфере здравоохранения,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30.06.2004 N 323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Похожие полномочия иных проверяющих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4186730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уполномочен надзирать за соблюдением 19 технических регламентов Таможенного Союза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Надзор за соблюдением требований технических регламентов Таможенного союза (</a:t>
            </a:r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5.9.</a:t>
            </a:r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Положения N 322)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35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 осуществлении этих функций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проводит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-проверки граждан (в том числе предпринимателей) и юридических лиц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п. 5.9.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Положения 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утв.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постановлением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Правительства РФ от 30.06.2004 N 322, далее - Положение N 322);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-пресекает факты нарушения законодательства в установленной сфере деятельности;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-применяет меры ограничительного, предупредительного и профилактического характера, направленные на недопущение и (или) ликвидацию последствий нарушений юридическими лицами и гражданами обязательных требований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п. 6.5.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Положения N 322)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30100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0" dirty="0">
                <a:solidFill>
                  <a:srgbClr val="FF8119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31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Полномочия Роспотребнадзора при осуществлении государственного контроля (надзора)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312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Административное расследование - это деятельность, аналогичная следствию, только не по уголовному, а по административному делу, и проводится она по правилам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КоАП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РФ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Положения Закона N 294-ФЗ к действиям государственных органов при проведении административного расследования не применяются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п. 3 ч. 3 ст. 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Закона N 294-ФЗ)!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Административное расследование, проводимое </a:t>
            </a:r>
            <a:r>
              <a:rPr lang="ru-RU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Роспотребнадзором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0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законодательства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 защите прав потребителей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законодательства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 техническом регулировании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(в части, касающейся деятельности органов по сертификации и испытательных лабораторий),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законодательства о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товарных знаках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знаках обслуживания и наименованиях мест происхождения товаров,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санитарно-эпидемиологического благополучия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населения,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государственного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регулирования цен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(тарифов) на товары (услуги),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 в области производства и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оборота этилового спирта, алкогольной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спиртосодержащей продукции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ч. 1 ст. 28.7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КоАП РФ)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dirty="0"/>
            </a:br>
            <a:br>
              <a:rPr lang="ru-RU" sz="2700" b="1" dirty="0"/>
            </a:br>
            <a:r>
              <a:rPr lang="ru-RU" sz="2700" b="1" dirty="0" err="1">
                <a:solidFill>
                  <a:schemeClr val="tx1"/>
                </a:solidFill>
              </a:rPr>
              <a:t>Роспотребнадзор</a:t>
            </a:r>
            <a:r>
              <a:rPr lang="ru-RU" sz="2700" b="1" dirty="0">
                <a:solidFill>
                  <a:schemeClr val="tx1"/>
                </a:solidFill>
              </a:rPr>
              <a:t> может проводить административное расследование, если правонарушение будет выявлено в следующих областях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739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B1D32AE-A413-3243-8C48-E1DF1E9710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r>
              <a:rPr lang="ru-RU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3578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6E36B70-178A-1C4D-89EB-DF816FBF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548072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1. Государственно-правовая природа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власти, обусловленная конституционным разделением </a:t>
            </a:r>
            <a:r>
              <a:rPr lang="ru-RU" dirty="0" err="1"/>
              <a:t>государственнои</a:t>
            </a:r>
            <a:r>
              <a:rPr lang="ru-RU" dirty="0"/>
              <a:t>̆ власти на законодательную, исполнительную и судебную. </a:t>
            </a:r>
          </a:p>
          <a:p>
            <a:r>
              <a:rPr lang="ru-RU" dirty="0"/>
              <a:t>2. Органы </a:t>
            </a:r>
            <a:r>
              <a:rPr lang="ru-RU" dirty="0" err="1"/>
              <a:t>исполнительнои</a:t>
            </a:r>
            <a:r>
              <a:rPr lang="ru-RU" dirty="0"/>
              <a:t>̆ власти — это внешняя форма выражения </a:t>
            </a:r>
            <a:r>
              <a:rPr lang="ru-RU" dirty="0" err="1"/>
              <a:t>исполнительнои</a:t>
            </a:r>
            <a:r>
              <a:rPr lang="ru-RU" dirty="0"/>
              <a:t>̆ власти. </a:t>
            </a:r>
          </a:p>
          <a:p>
            <a:r>
              <a:rPr lang="ru-RU" dirty="0"/>
              <a:t>3. Деятельность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осуществляется в соответствии со следующими принципами: а) государственная и территориальная целостность РФ; б) распространение суверенитета РФ на всю ее территорию; в) верховенство Конституции РФ и федеральных законов на </a:t>
            </a:r>
            <a:r>
              <a:rPr lang="ru-RU" dirty="0" err="1"/>
              <a:t>всеи</a:t>
            </a:r>
            <a:r>
              <a:rPr lang="ru-RU" dirty="0"/>
              <a:t>̆ территории РФ; г) единство системы </a:t>
            </a:r>
            <a:r>
              <a:rPr lang="ru-RU" dirty="0" err="1"/>
              <a:t>государственнои</a:t>
            </a:r>
            <a:r>
              <a:rPr lang="ru-RU" dirty="0"/>
              <a:t>̆ власти; д) разделение </a:t>
            </a:r>
            <a:r>
              <a:rPr lang="ru-RU" dirty="0" err="1"/>
              <a:t>государственнои</a:t>
            </a:r>
            <a:r>
              <a:rPr lang="ru-RU" dirty="0"/>
              <a:t>̆ власти на законодательную, исполнительную и судебную...; е) разграничение предметов ведения и полномочий между органами </a:t>
            </a:r>
            <a:r>
              <a:rPr lang="ru-RU" dirty="0" err="1"/>
              <a:t>государственнои</a:t>
            </a:r>
            <a:r>
              <a:rPr lang="ru-RU" dirty="0"/>
              <a:t>̆ власти РФ и органами </a:t>
            </a:r>
            <a:r>
              <a:rPr lang="ru-RU" dirty="0" err="1"/>
              <a:t>государственнои</a:t>
            </a:r>
            <a:r>
              <a:rPr lang="ru-RU" dirty="0"/>
              <a:t>̆ власти субъектов РФ; ж) самостоятельное осуществление органами </a:t>
            </a:r>
            <a:r>
              <a:rPr lang="ru-RU" dirty="0" err="1"/>
              <a:t>исполнительнои</a:t>
            </a:r>
            <a:r>
              <a:rPr lang="ru-RU" dirty="0"/>
              <a:t>̆ власти субъектов РФ принадлежащих им полномочий; з) обеспечение самостоятельного осуществления своих полномочий органами местного самоуправления, расположенными на территории, где образованы и </a:t>
            </a:r>
            <a:r>
              <a:rPr lang="ru-RU" dirty="0" err="1"/>
              <a:t>действуют</a:t>
            </a:r>
            <a:r>
              <a:rPr lang="ru-RU" dirty="0"/>
              <a:t> соответствующие органы </a:t>
            </a:r>
            <a:r>
              <a:rPr lang="ru-RU" dirty="0" err="1"/>
              <a:t>исполнительнои</a:t>
            </a:r>
            <a:r>
              <a:rPr lang="ru-RU" dirty="0"/>
              <a:t>̆ власти. </a:t>
            </a:r>
          </a:p>
          <a:p>
            <a:r>
              <a:rPr lang="ru-RU" dirty="0"/>
              <a:t>4. Главная задача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— </a:t>
            </a:r>
            <a:r>
              <a:rPr lang="ru-RU" dirty="0" err="1"/>
              <a:t>правоисполнительная</a:t>
            </a:r>
            <a:r>
              <a:rPr lang="ru-RU" dirty="0"/>
              <a:t> деятельность... </a:t>
            </a:r>
            <a:r>
              <a:rPr lang="ru-RU" dirty="0" err="1"/>
              <a:t>Подзаконность</a:t>
            </a:r>
            <a:r>
              <a:rPr lang="ru-RU" dirty="0"/>
              <a:t> организации и деятельности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является важным элементом их правового статуса. </a:t>
            </a:r>
          </a:p>
          <a:p>
            <a:r>
              <a:rPr lang="ru-RU" dirty="0"/>
              <a:t>5. Деятельность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имеет </a:t>
            </a:r>
            <a:r>
              <a:rPr lang="ru-RU" dirty="0" err="1"/>
              <a:t>управленческии</a:t>
            </a:r>
            <a:r>
              <a:rPr lang="ru-RU" dirty="0"/>
              <a:t>̆, </a:t>
            </a:r>
            <a:r>
              <a:rPr lang="ru-RU" dirty="0" err="1"/>
              <a:t>организующии</a:t>
            </a:r>
            <a:r>
              <a:rPr lang="ru-RU" dirty="0"/>
              <a:t>̆, </a:t>
            </a:r>
            <a:r>
              <a:rPr lang="ru-RU" dirty="0" err="1"/>
              <a:t>исполняющии</a:t>
            </a:r>
            <a:r>
              <a:rPr lang="ru-RU" dirty="0"/>
              <a:t>̆, </a:t>
            </a:r>
            <a:r>
              <a:rPr lang="ru-RU" dirty="0" err="1"/>
              <a:t>контрольныи</a:t>
            </a:r>
            <a:r>
              <a:rPr lang="ru-RU" dirty="0"/>
              <a:t>̆ и </a:t>
            </a:r>
            <a:r>
              <a:rPr lang="ru-RU" dirty="0" err="1"/>
              <a:t>распорядительныи</a:t>
            </a:r>
            <a:r>
              <a:rPr lang="ru-RU" dirty="0"/>
              <a:t>̆ характер. </a:t>
            </a:r>
          </a:p>
          <a:p>
            <a:r>
              <a:rPr lang="ru-RU" dirty="0"/>
              <a:t>51 </a:t>
            </a:r>
          </a:p>
          <a:p>
            <a:r>
              <a:rPr lang="ru-RU" dirty="0"/>
              <a:t>6. Наличие </a:t>
            </a:r>
            <a:r>
              <a:rPr lang="ru-RU" dirty="0" err="1"/>
              <a:t>организационнои</a:t>
            </a:r>
            <a:r>
              <a:rPr lang="ru-RU" dirty="0"/>
              <a:t>̆ структуры органа, т.е. учреждение в органе </a:t>
            </a:r>
            <a:r>
              <a:rPr lang="ru-RU" dirty="0" err="1"/>
              <a:t>исполнительнои</a:t>
            </a:r>
            <a:r>
              <a:rPr lang="ru-RU" dirty="0"/>
              <a:t>̆ власти государственных </a:t>
            </a:r>
            <a:r>
              <a:rPr lang="ru-RU" dirty="0" err="1"/>
              <a:t>должностеи</a:t>
            </a:r>
            <a:r>
              <a:rPr lang="ru-RU" dirty="0"/>
              <a:t>̆ и образование в нем функциональных структурных подразделений (департаментов, отделов, управлений, главных управлений и т. д.)... </a:t>
            </a:r>
          </a:p>
          <a:p>
            <a:r>
              <a:rPr lang="ru-RU" dirty="0"/>
              <a:t>7. Обладание </a:t>
            </a:r>
            <a:r>
              <a:rPr lang="ru-RU" dirty="0" err="1"/>
              <a:t>компетенциеи</a:t>
            </a:r>
            <a:r>
              <a:rPr lang="ru-RU" dirty="0"/>
              <a:t>̆, </a:t>
            </a:r>
            <a:r>
              <a:rPr lang="ru-RU" dirty="0" err="1"/>
              <a:t>установленнои</a:t>
            </a:r>
            <a:r>
              <a:rPr lang="ru-RU" dirty="0"/>
              <a:t>̆ в различных нормативных правовых актах... </a:t>
            </a:r>
          </a:p>
          <a:p>
            <a:r>
              <a:rPr lang="ru-RU" dirty="0"/>
              <a:t>8. Постоянное и непрерывное </a:t>
            </a:r>
            <a:r>
              <a:rPr lang="ru-RU" dirty="0" err="1"/>
              <a:t>действие</a:t>
            </a:r>
            <a:r>
              <a:rPr lang="ru-RU" dirty="0"/>
              <a:t>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на </a:t>
            </a:r>
            <a:r>
              <a:rPr lang="ru-RU" dirty="0" err="1"/>
              <a:t>определеннои</a:t>
            </a:r>
            <a:r>
              <a:rPr lang="ru-RU" dirty="0"/>
              <a:t>̆ территории РФ. </a:t>
            </a:r>
          </a:p>
          <a:p>
            <a:r>
              <a:rPr lang="ru-RU" dirty="0"/>
              <a:t>9. Нормотворческая деятельность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власти, или право издания подзаконных актов управления (административных актов). </a:t>
            </a:r>
          </a:p>
          <a:p>
            <a:r>
              <a:rPr lang="ru-RU" dirty="0"/>
              <a:t>10. Нормативно </a:t>
            </a:r>
            <a:r>
              <a:rPr lang="ru-RU" dirty="0" err="1"/>
              <a:t>установленныи</a:t>
            </a:r>
            <a:r>
              <a:rPr lang="ru-RU" dirty="0"/>
              <a:t>̆ порядок образования, формирования, реорганизации и ликвидации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власти. </a:t>
            </a:r>
          </a:p>
          <a:p>
            <a:r>
              <a:rPr lang="ru-RU" dirty="0"/>
              <a:t>11. Наличие у каждого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своего наименования. </a:t>
            </a:r>
          </a:p>
          <a:p>
            <a:r>
              <a:rPr lang="ru-RU" dirty="0"/>
              <a:t>12. Ответственность органов </a:t>
            </a:r>
            <a:r>
              <a:rPr lang="ru-RU" dirty="0" err="1"/>
              <a:t>исполнительнои</a:t>
            </a:r>
            <a:r>
              <a:rPr lang="ru-RU" dirty="0"/>
              <a:t>̆ власти и их должностных лиц, предусмотренная федеральными законами и законами субъектов РФ. </a:t>
            </a:r>
          </a:p>
          <a:p>
            <a:r>
              <a:rPr lang="ru-RU" dirty="0"/>
              <a:t>13. Орган </a:t>
            </a:r>
            <a:r>
              <a:rPr lang="ru-RU" dirty="0" err="1"/>
              <a:t>исполнительнои</a:t>
            </a:r>
            <a:r>
              <a:rPr lang="ru-RU" dirty="0"/>
              <a:t>̆ власти обладает правами юридического лица и имеет гербовую печать. Он учреждается как юридическое лицо, т. е. является также субъектом гражданского права и может вступать в гражданско-правовые отношения. </a:t>
            </a:r>
          </a:p>
          <a:p>
            <a:r>
              <a:rPr lang="ru-RU" dirty="0"/>
              <a:t>14. Финансирование органа </a:t>
            </a:r>
            <a:r>
              <a:rPr lang="ru-RU" dirty="0" err="1"/>
              <a:t>исполнительнои</a:t>
            </a:r>
            <a:r>
              <a:rPr lang="ru-RU" dirty="0"/>
              <a:t>̆ власти осуществляется за счет средств федерального бюджета или средств бюджета субъекта РФ, предусмотренных </a:t>
            </a:r>
            <a:r>
              <a:rPr lang="ru-RU" dirty="0" err="1"/>
              <a:t>отдельнои</a:t>
            </a:r>
            <a:r>
              <a:rPr lang="ru-RU" dirty="0"/>
              <a:t>̆ </a:t>
            </a:r>
            <a:r>
              <a:rPr lang="ru-RU" dirty="0" err="1"/>
              <a:t>статьеи</a:t>
            </a:r>
            <a:r>
              <a:rPr lang="ru-RU" dirty="0"/>
              <a:t>̆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3586B85-503A-CB45-8612-4D1F025B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признаки органов </a:t>
            </a:r>
            <a:r>
              <a:rPr lang="ru-RU" dirty="0" err="1">
                <a:effectLst/>
              </a:rPr>
              <a:t>исполнительнои</a:t>
            </a:r>
            <a:r>
              <a:rPr lang="ru-RU" dirty="0">
                <a:effectLst/>
              </a:rPr>
              <a:t>̆ власти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47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24C3623-5224-C240-9296-45CB53178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от порядка их формирования;</a:t>
            </a:r>
          </a:p>
          <a:p>
            <a:r>
              <a:rPr lang="ru-RU" dirty="0"/>
              <a:t>объема выполняемых полномочий;</a:t>
            </a:r>
          </a:p>
          <a:p>
            <a:r>
              <a:rPr lang="ru-RU" dirty="0"/>
              <a:t>широты компетенции;</a:t>
            </a:r>
          </a:p>
          <a:p>
            <a:r>
              <a:rPr lang="ru-RU" dirty="0"/>
              <a:t>характера организационно-правовых форм деятельности (в соответствии с принципом разделения властей);</a:t>
            </a:r>
          </a:p>
          <a:p>
            <a:r>
              <a:rPr lang="ru-RU" dirty="0"/>
              <a:t>числа государственных гражданских служащих;</a:t>
            </a:r>
          </a:p>
          <a:p>
            <a:r>
              <a:rPr lang="ru-RU" dirty="0"/>
              <a:t>времени функционирования.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7E416AC-D139-8143-BD33-9E4C3DDA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b="1" dirty="0"/>
              <a:t>Виды государственных органов разделяют на несколько групп в зависимости: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51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D1575F9-B638-D34A-9A09-A37541CB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536504"/>
          </a:xfrm>
        </p:spPr>
        <p:txBody>
          <a:bodyPr/>
          <a:lstStyle/>
          <a:p>
            <a:r>
              <a:rPr lang="ru-RU" dirty="0"/>
              <a:t>законодательные;</a:t>
            </a:r>
          </a:p>
          <a:p>
            <a:r>
              <a:rPr lang="ru-RU" dirty="0"/>
              <a:t>исполнительные;</a:t>
            </a:r>
          </a:p>
          <a:p>
            <a:r>
              <a:rPr lang="ru-RU" dirty="0"/>
              <a:t>судебные;</a:t>
            </a:r>
          </a:p>
          <a:p>
            <a:r>
              <a:rPr lang="ru-RU" dirty="0">
                <a:solidFill>
                  <a:srgbClr val="FF0000"/>
                </a:solidFill>
              </a:rPr>
              <a:t>контрольно-надзорные органы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2CD392-97B5-C340-BE6F-564A06B8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В зависимости от характера организационно-правовых форм деятельности различают: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026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0A6B68E-09E4-2E4A-ABC2-A198892AF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Контрольными (надзорными) органами являются наделенные полномочиями по осуществлению государственного контроля (надзора), муниципального контроля соответственно федеральные органы исполнительной власти, органы исполнительной власти субъектов Российской Федерации, органы местного самоуправления, а также в случаях, предусмотренных федеральными законами, государственные корпорации, публично-правовые компании. </a:t>
            </a:r>
            <a:endParaRPr lang="en-GB" dirty="0"/>
          </a:p>
          <a:p>
            <a:r>
              <a:rPr lang="ru-RU" sz="1900" dirty="0"/>
              <a:t>№ 248-ФЗ "</a:t>
            </a:r>
            <a:r>
              <a:rPr lang="ru-RU" sz="1900" dirty="0">
                <a:hlinkClick r:id="rId2"/>
              </a:rPr>
              <a:t>О государственном контроле (надзоре) и муниципальном контроле в Российской Федерации</a:t>
            </a:r>
            <a:r>
              <a:rPr lang="ru-RU" sz="1900" dirty="0"/>
              <a:t>” </a:t>
            </a:r>
            <a:r>
              <a:rPr lang="ru-RU" sz="1700" u="sng" dirty="0"/>
              <a:t>(с 1 июля 2021 года </a:t>
            </a:r>
            <a:r>
              <a:rPr lang="ru-RU" sz="17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вступит в силу</a:t>
            </a:r>
            <a:r>
              <a:rPr lang="ru-RU" sz="1700" u="sng" dirty="0"/>
              <a:t> )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9A2268-998A-DE47-9878-B7FB15ED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контрольно-надзорные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9295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81427D3-75DF-9044-AAED-55290EAE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- деятельность уполномоченных органов государственной власти (…исполнительной власти), направленная на предупреждение, выявление и пресечение нарушений юридическими лицами, индивидуальными предпринимателями обязательных требований (установленных настоящим Федеральным законом, другими федеральными законами и принимаемыми в соответствии с ними иными нормативными правовыми актами Российской Федерации, законами и иными нормативными правовыми актами субъектов Российской Федерации)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Виды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государственного надзора: административный и прокурорский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t"/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надзор </a:t>
            </a: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sz="2700" b="0" dirty="0">
                <a:effectLst/>
              </a:rPr>
            </a:b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258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3604</Words>
  <Application>Microsoft Macintosh PowerPoint</Application>
  <PresentationFormat>Экран (4:3)</PresentationFormat>
  <Paragraphs>195</Paragraphs>
  <Slides>49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Calibri</vt:lpstr>
      <vt:lpstr>Cambria</vt:lpstr>
      <vt:lpstr>Times New Roman</vt:lpstr>
      <vt:lpstr>Verdana</vt:lpstr>
      <vt:lpstr>Wingdings 2</vt:lpstr>
      <vt:lpstr>Wingdings 3</vt:lpstr>
      <vt:lpstr>Открытая</vt:lpstr>
      <vt:lpstr>Visio</vt:lpstr>
      <vt:lpstr> Государственный орган Государственный контроль и надзор </vt:lpstr>
      <vt:lpstr>план</vt:lpstr>
      <vt:lpstr>Государственный орган</vt:lpstr>
      <vt:lpstr>Презентация PowerPoint</vt:lpstr>
      <vt:lpstr> признаки органов исполнительной власти  </vt:lpstr>
      <vt:lpstr> Виды государственных органов разделяют на несколько групп в зависимости: </vt:lpstr>
      <vt:lpstr>В зависимости от характера организационно-правовых форм деятельности различают:</vt:lpstr>
      <vt:lpstr>контрольно-надзорные органы</vt:lpstr>
      <vt:lpstr>            Государственный надзор           </vt:lpstr>
      <vt:lpstr>Презентация PowerPoint</vt:lpstr>
      <vt:lpstr>Нормативная база</vt:lpstr>
      <vt:lpstr>Реформа контрольно-надзорной деятельности </vt:lpstr>
      <vt:lpstr>Направления реформы</vt:lpstr>
      <vt:lpstr>Ожидаемый эффект</vt:lpstr>
      <vt:lpstr>новые инструменты контроля (надзора)</vt:lpstr>
      <vt:lpstr> Что такое «Регуляторная гильотина»? </vt:lpstr>
      <vt:lpstr>Презентация PowerPoint</vt:lpstr>
      <vt:lpstr>Презентация PowerPoint</vt:lpstr>
      <vt:lpstr>Постановление Главного государственного санитарного врача Российской Федерации от 25.11.2020 № 37 "О признании не действующими на территории Российской Федерации отдельных актов СССР"Постановление,26.11.2020 12:13 г.</vt:lpstr>
      <vt:lpstr>применение риск-ориентированного подхода</vt:lpstr>
      <vt:lpstr>Класс опасности</vt:lpstr>
      <vt:lpstr>критерии отнесения к определенной  категории риска</vt:lpstr>
      <vt:lpstr> шесть категорий риска причинения вреда (ущерба): </vt:lpstr>
      <vt:lpstr>   Общие ориентиры для установления периодичности плановых контрольных (надзорных) мероприятий в зависимости от категории риска  </vt:lpstr>
      <vt:lpstr>Презентация PowerPoint</vt:lpstr>
      <vt:lpstr>Новые формы контроля- контрольная закупка, применение чек-листов и дистанционных методов контроля Что такое чек-лист?</vt:lpstr>
      <vt:lpstr>Проверочный ( чек-лист)</vt:lpstr>
      <vt:lpstr>Презентация PowerPoint</vt:lpstr>
      <vt:lpstr>Форма проверочного листа </vt:lpstr>
      <vt:lpstr>Презентация PowerPoint</vt:lpstr>
      <vt:lpstr>Презентация PowerPoint</vt:lpstr>
      <vt:lpstr>например</vt:lpstr>
      <vt:lpstr>Роспотребнадзор</vt:lpstr>
      <vt:lpstr>Организационная структура Роспотребнадзора в части реализации функции защиты прав потребителей</vt:lpstr>
      <vt:lpstr>виды надзора: </vt:lpstr>
      <vt:lpstr>Санитарно-эпидемиологический надзор (п. 5.1.1. Положения N 322) - это надзор за соблюдением санитарного законодательства</vt:lpstr>
      <vt:lpstr>Санитарно-эпидемиологический надзор СанПины</vt:lpstr>
      <vt:lpstr>Поднадзорные субъекты</vt:lpstr>
      <vt:lpstr>Нормативная база</vt:lpstr>
      <vt:lpstr>Государственный надзор в области обеспечения качества и безопасности пищевых продуктов, материалов и изделий </vt:lpstr>
      <vt:lpstr>Федеральный государственный надзор в области защиты прав потребителей </vt:lpstr>
      <vt:lpstr>субъекты</vt:lpstr>
      <vt:lpstr>Надзор за соблюдением правил продажи отдельных видов товаров </vt:lpstr>
      <vt:lpstr>Похожие полномочия иных проверяющих органов</vt:lpstr>
      <vt:lpstr>Надзор за соблюдением требований технических регламентов Таможенного союза (п. 5.9. Положения N 322)</vt:lpstr>
      <vt:lpstr> Полномочия Роспотребнадзора при осуществлении государственного контроля (надзора) </vt:lpstr>
      <vt:lpstr>Административное расследование, проводимое Роспотребнадзором</vt:lpstr>
      <vt:lpstr>  Роспотребнадзор может проводить административное расследование, если правонарушение будет выявлено в следующих областях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служба по надзору в сфере защиты прав потребителей и благополучия человека</dc:title>
  <dc:creator>igrezina@gmail.com</dc:creator>
  <cp:lastModifiedBy>Ivanov, Efim</cp:lastModifiedBy>
  <cp:revision>43</cp:revision>
  <dcterms:created xsi:type="dcterms:W3CDTF">2020-12-03T18:26:25Z</dcterms:created>
  <dcterms:modified xsi:type="dcterms:W3CDTF">2021-09-23T15:04:42Z</dcterms:modified>
</cp:coreProperties>
</file>