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0"/>
  </p:notesMasterIdLst>
  <p:sldIdLst>
    <p:sldId id="256" r:id="rId2"/>
    <p:sldId id="282" r:id="rId3"/>
    <p:sldId id="283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268" r:id="rId15"/>
    <p:sldId id="266" r:id="rId16"/>
    <p:sldId id="269" r:id="rId17"/>
    <p:sldId id="270" r:id="rId18"/>
    <p:sldId id="271" r:id="rId19"/>
    <p:sldId id="272" r:id="rId20"/>
    <p:sldId id="273" r:id="rId21"/>
    <p:sldId id="275" r:id="rId22"/>
    <p:sldId id="274" r:id="rId23"/>
    <p:sldId id="276" r:id="rId24"/>
    <p:sldId id="277" r:id="rId25"/>
    <p:sldId id="278" r:id="rId26"/>
    <p:sldId id="279" r:id="rId27"/>
    <p:sldId id="280" r:id="rId28"/>
    <p:sldId id="281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4" autoAdjust="0"/>
    <p:restoredTop sz="86410" autoAdjust="0"/>
  </p:normalViewPr>
  <p:slideViewPr>
    <p:cSldViewPr>
      <p:cViewPr varScale="1">
        <p:scale>
          <a:sx n="51" d="100"/>
          <a:sy n="51" d="100"/>
        </p:scale>
        <p:origin x="1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406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8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544D1B-8155-49ED-B58D-D29AE699D0A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7A46CB4-DE8A-4E56-A086-2B0C698D9497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</a:rPr>
            <a:t>Информационный блок</a:t>
          </a:r>
          <a:r>
            <a:rPr lang="ru-RU" sz="1800" dirty="0" smtClean="0"/>
            <a:t/>
          </a:r>
          <a:br>
            <a:rPr lang="ru-RU" sz="1800" dirty="0" smtClean="0"/>
          </a:br>
          <a:r>
            <a:rPr lang="ru-RU" sz="1800" dirty="0" smtClean="0"/>
            <a:t/>
          </a:r>
          <a:br>
            <a:rPr lang="ru-RU" sz="1800" dirty="0" smtClean="0"/>
          </a:br>
          <a:endParaRPr lang="ru-RU" sz="1800" dirty="0"/>
        </a:p>
      </dgm:t>
    </dgm:pt>
    <dgm:pt modelId="{DB4F1958-3E5C-4C8C-907C-8B2F5EB091DA}" type="parTrans" cxnId="{57F64D07-0BFD-4D80-80A7-9B9F028D8F9B}">
      <dgm:prSet/>
      <dgm:spPr/>
      <dgm:t>
        <a:bodyPr/>
        <a:lstStyle/>
        <a:p>
          <a:endParaRPr lang="ru-RU"/>
        </a:p>
      </dgm:t>
    </dgm:pt>
    <dgm:pt modelId="{7404884D-C694-44CA-BBC5-11AD85DF18F1}" type="sibTrans" cxnId="{57F64D07-0BFD-4D80-80A7-9B9F028D8F9B}">
      <dgm:prSet/>
      <dgm:spPr/>
      <dgm:t>
        <a:bodyPr/>
        <a:lstStyle/>
        <a:p>
          <a:endParaRPr lang="ru-RU"/>
        </a:p>
      </dgm:t>
    </dgm:pt>
    <dgm:pt modelId="{8B577285-6094-4A81-A415-C521468D0716}">
      <dgm:prSet phldrT="[Текст]" custT="1"/>
      <dgm:spPr/>
      <dgm:t>
        <a:bodyPr/>
        <a:lstStyle/>
        <a:p>
          <a:r>
            <a:rPr lang="ru-RU" sz="1700" dirty="0" smtClean="0"/>
            <a:t/>
          </a:r>
          <a:br>
            <a:rPr lang="ru-RU" sz="1700" dirty="0" smtClean="0"/>
          </a:br>
          <a:r>
            <a:rPr lang="ru-RU" sz="2000" dirty="0" smtClean="0">
              <a:solidFill>
                <a:schemeClr val="tx1"/>
              </a:solidFill>
            </a:rPr>
            <a:t>информация, предоставляемая в обязательном порядке (раздел </a:t>
          </a:r>
          <a:r>
            <a:rPr lang="en-US" sz="2000" dirty="0" smtClean="0">
              <a:solidFill>
                <a:schemeClr val="tx1"/>
              </a:solidFill>
            </a:rPr>
            <a:t>III.</a:t>
          </a:r>
          <a:r>
            <a:rPr lang="ru-RU" sz="2000" dirty="0" smtClean="0">
              <a:solidFill>
                <a:schemeClr val="tx1"/>
              </a:solidFill>
            </a:rPr>
            <a:t>пп.11,12,15 Правил,  ) </a:t>
          </a:r>
          <a:endParaRPr lang="ru-RU" sz="2000" dirty="0">
            <a:solidFill>
              <a:schemeClr val="tx1"/>
            </a:solidFill>
          </a:endParaRPr>
        </a:p>
      </dgm:t>
    </dgm:pt>
    <dgm:pt modelId="{29DDADDC-97F1-4122-9C8D-A121FA50519F}" type="parTrans" cxnId="{936C9394-B277-4B41-9018-3A8EEE9813C1}">
      <dgm:prSet/>
      <dgm:spPr/>
      <dgm:t>
        <a:bodyPr/>
        <a:lstStyle/>
        <a:p>
          <a:endParaRPr lang="ru-RU"/>
        </a:p>
      </dgm:t>
    </dgm:pt>
    <dgm:pt modelId="{A3439D68-51E1-4A6B-A9DE-27FD430BC160}" type="sibTrans" cxnId="{936C9394-B277-4B41-9018-3A8EEE9813C1}">
      <dgm:prSet/>
      <dgm:spPr/>
      <dgm:t>
        <a:bodyPr/>
        <a:lstStyle/>
        <a:p>
          <a:endParaRPr lang="ru-RU"/>
        </a:p>
      </dgm:t>
    </dgm:pt>
    <dgm:pt modelId="{39AFBE8D-BB46-44BC-BBD2-27E955D0CFEB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информация, предоставляемая  по просьбе пациента,     (раздел </a:t>
          </a:r>
          <a:r>
            <a:rPr lang="en-US" dirty="0" smtClean="0">
              <a:solidFill>
                <a:schemeClr val="tx1"/>
              </a:solidFill>
            </a:rPr>
            <a:t>III.</a:t>
          </a:r>
          <a:r>
            <a:rPr lang="ru-RU" dirty="0" smtClean="0">
              <a:solidFill>
                <a:schemeClr val="tx1"/>
              </a:solidFill>
            </a:rPr>
            <a:t>пп.13,14)</a:t>
          </a:r>
          <a:endParaRPr lang="ru-RU" dirty="0"/>
        </a:p>
      </dgm:t>
    </dgm:pt>
    <dgm:pt modelId="{1C619D41-FA30-475B-A617-5088AFB20287}" type="parTrans" cxnId="{00952511-C46B-4EE2-BFE8-AA25D1157244}">
      <dgm:prSet/>
      <dgm:spPr/>
      <dgm:t>
        <a:bodyPr/>
        <a:lstStyle/>
        <a:p>
          <a:endParaRPr lang="ru-RU"/>
        </a:p>
      </dgm:t>
    </dgm:pt>
    <dgm:pt modelId="{4E95775A-71FE-4445-907B-06B9DC66E83A}" type="sibTrans" cxnId="{00952511-C46B-4EE2-BFE8-AA25D1157244}">
      <dgm:prSet/>
      <dgm:spPr/>
      <dgm:t>
        <a:bodyPr/>
        <a:lstStyle/>
        <a:p>
          <a:endParaRPr lang="ru-RU"/>
        </a:p>
      </dgm:t>
    </dgm:pt>
    <dgm:pt modelId="{88CCD8A5-F5F6-4D22-B349-8A398B41ED17}" type="pres">
      <dgm:prSet presAssocID="{5A544D1B-8155-49ED-B58D-D29AE699D0A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C413BE4-096B-406E-91A7-4244BB90A97A}" type="pres">
      <dgm:prSet presAssocID="{D7A46CB4-DE8A-4E56-A086-2B0C698D9497}" presName="hierRoot1" presStyleCnt="0">
        <dgm:presLayoutVars>
          <dgm:hierBranch val="init"/>
        </dgm:presLayoutVars>
      </dgm:prSet>
      <dgm:spPr/>
    </dgm:pt>
    <dgm:pt modelId="{F341C981-1CC8-4CD2-BC34-D9E21DE3F663}" type="pres">
      <dgm:prSet presAssocID="{D7A46CB4-DE8A-4E56-A086-2B0C698D9497}" presName="rootComposite1" presStyleCnt="0"/>
      <dgm:spPr/>
    </dgm:pt>
    <dgm:pt modelId="{019CD4CC-2F92-499C-BAB4-4D2FEEC70902}" type="pres">
      <dgm:prSet presAssocID="{D7A46CB4-DE8A-4E56-A086-2B0C698D9497}" presName="rootText1" presStyleLbl="node0" presStyleIdx="0" presStyleCnt="1" custScaleX="1596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C7D2C06-34E2-42B7-BF92-1D9438132907}" type="pres">
      <dgm:prSet presAssocID="{D7A46CB4-DE8A-4E56-A086-2B0C698D9497}" presName="rootConnector1" presStyleLbl="node1" presStyleIdx="0" presStyleCnt="0"/>
      <dgm:spPr/>
      <dgm:t>
        <a:bodyPr/>
        <a:lstStyle/>
        <a:p>
          <a:endParaRPr lang="ru-RU"/>
        </a:p>
      </dgm:t>
    </dgm:pt>
    <dgm:pt modelId="{A0485C55-3B30-4C6A-95B6-3A5BDE789875}" type="pres">
      <dgm:prSet presAssocID="{D7A46CB4-DE8A-4E56-A086-2B0C698D9497}" presName="hierChild2" presStyleCnt="0"/>
      <dgm:spPr/>
    </dgm:pt>
    <dgm:pt modelId="{1420DC78-1F87-4605-BD52-3E0B7077BCFB}" type="pres">
      <dgm:prSet presAssocID="{29DDADDC-97F1-4122-9C8D-A121FA50519F}" presName="Name37" presStyleLbl="parChTrans1D2" presStyleIdx="0" presStyleCnt="2"/>
      <dgm:spPr/>
      <dgm:t>
        <a:bodyPr/>
        <a:lstStyle/>
        <a:p>
          <a:endParaRPr lang="ru-RU"/>
        </a:p>
      </dgm:t>
    </dgm:pt>
    <dgm:pt modelId="{B813864E-0282-47C5-AF6C-627EC3CD4D75}" type="pres">
      <dgm:prSet presAssocID="{8B577285-6094-4A81-A415-C521468D0716}" presName="hierRoot2" presStyleCnt="0">
        <dgm:presLayoutVars>
          <dgm:hierBranch val="init"/>
        </dgm:presLayoutVars>
      </dgm:prSet>
      <dgm:spPr/>
    </dgm:pt>
    <dgm:pt modelId="{9CDD71D3-7C68-4FE3-82ED-43ACA191305A}" type="pres">
      <dgm:prSet presAssocID="{8B577285-6094-4A81-A415-C521468D0716}" presName="rootComposite" presStyleCnt="0"/>
      <dgm:spPr/>
    </dgm:pt>
    <dgm:pt modelId="{CFB4CEDC-643E-442D-8CCB-F063E835CEF9}" type="pres">
      <dgm:prSet presAssocID="{8B577285-6094-4A81-A415-C521468D0716}" presName="rootText" presStyleLbl="node2" presStyleIdx="0" presStyleCnt="2" custScaleY="2675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4C853D4-0D14-49F0-A21D-D9D3220907D6}" type="pres">
      <dgm:prSet presAssocID="{8B577285-6094-4A81-A415-C521468D0716}" presName="rootConnector" presStyleLbl="node2" presStyleIdx="0" presStyleCnt="2"/>
      <dgm:spPr/>
      <dgm:t>
        <a:bodyPr/>
        <a:lstStyle/>
        <a:p>
          <a:endParaRPr lang="ru-RU"/>
        </a:p>
      </dgm:t>
    </dgm:pt>
    <dgm:pt modelId="{23A409DC-4B9E-4840-A056-FBD9CD2C197E}" type="pres">
      <dgm:prSet presAssocID="{8B577285-6094-4A81-A415-C521468D0716}" presName="hierChild4" presStyleCnt="0"/>
      <dgm:spPr/>
    </dgm:pt>
    <dgm:pt modelId="{38A90805-096A-4EA9-91A8-DEDE0E273FFF}" type="pres">
      <dgm:prSet presAssocID="{8B577285-6094-4A81-A415-C521468D0716}" presName="hierChild5" presStyleCnt="0"/>
      <dgm:spPr/>
    </dgm:pt>
    <dgm:pt modelId="{42FC3675-9AA5-47F5-B60D-1342E3726168}" type="pres">
      <dgm:prSet presAssocID="{1C619D41-FA30-475B-A617-5088AFB20287}" presName="Name37" presStyleLbl="parChTrans1D2" presStyleIdx="1" presStyleCnt="2"/>
      <dgm:spPr/>
      <dgm:t>
        <a:bodyPr/>
        <a:lstStyle/>
        <a:p>
          <a:endParaRPr lang="ru-RU"/>
        </a:p>
      </dgm:t>
    </dgm:pt>
    <dgm:pt modelId="{FCFD9C0F-A78A-4F92-B796-EAB576EEE3CF}" type="pres">
      <dgm:prSet presAssocID="{39AFBE8D-BB46-44BC-BBD2-27E955D0CFEB}" presName="hierRoot2" presStyleCnt="0">
        <dgm:presLayoutVars>
          <dgm:hierBranch val="init"/>
        </dgm:presLayoutVars>
      </dgm:prSet>
      <dgm:spPr/>
    </dgm:pt>
    <dgm:pt modelId="{EBEDDC4A-A080-40C9-92CD-648A24BA4417}" type="pres">
      <dgm:prSet presAssocID="{39AFBE8D-BB46-44BC-BBD2-27E955D0CFEB}" presName="rootComposite" presStyleCnt="0"/>
      <dgm:spPr/>
    </dgm:pt>
    <dgm:pt modelId="{857A15F9-ACFF-42B0-B94D-6A94C496E45E}" type="pres">
      <dgm:prSet presAssocID="{39AFBE8D-BB46-44BC-BBD2-27E955D0CFEB}" presName="rootText" presStyleLbl="node2" presStyleIdx="1" presStyleCnt="2" custScaleY="2638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A4AA3B-BD36-4EF4-AFBF-9CB000D1CEB7}" type="pres">
      <dgm:prSet presAssocID="{39AFBE8D-BB46-44BC-BBD2-27E955D0CFEB}" presName="rootConnector" presStyleLbl="node2" presStyleIdx="1" presStyleCnt="2"/>
      <dgm:spPr/>
      <dgm:t>
        <a:bodyPr/>
        <a:lstStyle/>
        <a:p>
          <a:endParaRPr lang="ru-RU"/>
        </a:p>
      </dgm:t>
    </dgm:pt>
    <dgm:pt modelId="{735F9BFE-67C0-4924-8DC5-E54C485FBC37}" type="pres">
      <dgm:prSet presAssocID="{39AFBE8D-BB46-44BC-BBD2-27E955D0CFEB}" presName="hierChild4" presStyleCnt="0"/>
      <dgm:spPr/>
    </dgm:pt>
    <dgm:pt modelId="{8A456332-D1C9-404E-ACD5-C6E2643AC0D1}" type="pres">
      <dgm:prSet presAssocID="{39AFBE8D-BB46-44BC-BBD2-27E955D0CFEB}" presName="hierChild5" presStyleCnt="0"/>
      <dgm:spPr/>
    </dgm:pt>
    <dgm:pt modelId="{6D37D5A2-4E5F-4B50-959B-ECE5CB27DE30}" type="pres">
      <dgm:prSet presAssocID="{D7A46CB4-DE8A-4E56-A086-2B0C698D9497}" presName="hierChild3" presStyleCnt="0"/>
      <dgm:spPr/>
    </dgm:pt>
  </dgm:ptLst>
  <dgm:cxnLst>
    <dgm:cxn modelId="{87DB2542-A683-4AF4-AE77-C184A64EC5EE}" type="presOf" srcId="{5A544D1B-8155-49ED-B58D-D29AE699D0A6}" destId="{88CCD8A5-F5F6-4D22-B349-8A398B41ED17}" srcOrd="0" destOrd="0" presId="urn:microsoft.com/office/officeart/2005/8/layout/orgChart1"/>
    <dgm:cxn modelId="{57F64D07-0BFD-4D80-80A7-9B9F028D8F9B}" srcId="{5A544D1B-8155-49ED-B58D-D29AE699D0A6}" destId="{D7A46CB4-DE8A-4E56-A086-2B0C698D9497}" srcOrd="0" destOrd="0" parTransId="{DB4F1958-3E5C-4C8C-907C-8B2F5EB091DA}" sibTransId="{7404884D-C694-44CA-BBC5-11AD85DF18F1}"/>
    <dgm:cxn modelId="{936C9394-B277-4B41-9018-3A8EEE9813C1}" srcId="{D7A46CB4-DE8A-4E56-A086-2B0C698D9497}" destId="{8B577285-6094-4A81-A415-C521468D0716}" srcOrd="0" destOrd="0" parTransId="{29DDADDC-97F1-4122-9C8D-A121FA50519F}" sibTransId="{A3439D68-51E1-4A6B-A9DE-27FD430BC160}"/>
    <dgm:cxn modelId="{DB4B1B6D-536D-4746-8CF4-3268B972A75E}" type="presOf" srcId="{1C619D41-FA30-475B-A617-5088AFB20287}" destId="{42FC3675-9AA5-47F5-B60D-1342E3726168}" srcOrd="0" destOrd="0" presId="urn:microsoft.com/office/officeart/2005/8/layout/orgChart1"/>
    <dgm:cxn modelId="{00952511-C46B-4EE2-BFE8-AA25D1157244}" srcId="{D7A46CB4-DE8A-4E56-A086-2B0C698D9497}" destId="{39AFBE8D-BB46-44BC-BBD2-27E955D0CFEB}" srcOrd="1" destOrd="0" parTransId="{1C619D41-FA30-475B-A617-5088AFB20287}" sibTransId="{4E95775A-71FE-4445-907B-06B9DC66E83A}"/>
    <dgm:cxn modelId="{29C16D38-206B-4607-BA2A-EB9EE12E7CA6}" type="presOf" srcId="{D7A46CB4-DE8A-4E56-A086-2B0C698D9497}" destId="{9C7D2C06-34E2-42B7-BF92-1D9438132907}" srcOrd="1" destOrd="0" presId="urn:microsoft.com/office/officeart/2005/8/layout/orgChart1"/>
    <dgm:cxn modelId="{A6BFE0B3-0C27-4362-970D-817270FB37EC}" type="presOf" srcId="{29DDADDC-97F1-4122-9C8D-A121FA50519F}" destId="{1420DC78-1F87-4605-BD52-3E0B7077BCFB}" srcOrd="0" destOrd="0" presId="urn:microsoft.com/office/officeart/2005/8/layout/orgChart1"/>
    <dgm:cxn modelId="{5A3FF5D4-0265-4C5E-9312-958C4296295E}" type="presOf" srcId="{D7A46CB4-DE8A-4E56-A086-2B0C698D9497}" destId="{019CD4CC-2F92-499C-BAB4-4D2FEEC70902}" srcOrd="0" destOrd="0" presId="urn:microsoft.com/office/officeart/2005/8/layout/orgChart1"/>
    <dgm:cxn modelId="{1502CD29-56D5-4354-BDD3-E4B8C3A5D6D6}" type="presOf" srcId="{8B577285-6094-4A81-A415-C521468D0716}" destId="{44C853D4-0D14-49F0-A21D-D9D3220907D6}" srcOrd="1" destOrd="0" presId="urn:microsoft.com/office/officeart/2005/8/layout/orgChart1"/>
    <dgm:cxn modelId="{9C506EBE-33E6-4ACD-918D-4D179C45EF29}" type="presOf" srcId="{39AFBE8D-BB46-44BC-BBD2-27E955D0CFEB}" destId="{1EA4AA3B-BD36-4EF4-AFBF-9CB000D1CEB7}" srcOrd="1" destOrd="0" presId="urn:microsoft.com/office/officeart/2005/8/layout/orgChart1"/>
    <dgm:cxn modelId="{90F414A5-8219-4A23-843F-6E7C1150995B}" type="presOf" srcId="{39AFBE8D-BB46-44BC-BBD2-27E955D0CFEB}" destId="{857A15F9-ACFF-42B0-B94D-6A94C496E45E}" srcOrd="0" destOrd="0" presId="urn:microsoft.com/office/officeart/2005/8/layout/orgChart1"/>
    <dgm:cxn modelId="{9F96566B-A24A-42C5-9C92-A2695FA701C6}" type="presOf" srcId="{8B577285-6094-4A81-A415-C521468D0716}" destId="{CFB4CEDC-643E-442D-8CCB-F063E835CEF9}" srcOrd="0" destOrd="0" presId="urn:microsoft.com/office/officeart/2005/8/layout/orgChart1"/>
    <dgm:cxn modelId="{712DD5CD-1BFE-47B3-B68C-E81939AAE71B}" type="presParOf" srcId="{88CCD8A5-F5F6-4D22-B349-8A398B41ED17}" destId="{0C413BE4-096B-406E-91A7-4244BB90A97A}" srcOrd="0" destOrd="0" presId="urn:microsoft.com/office/officeart/2005/8/layout/orgChart1"/>
    <dgm:cxn modelId="{481D8000-EDC6-4AB0-826A-0FCCAF432BB0}" type="presParOf" srcId="{0C413BE4-096B-406E-91A7-4244BB90A97A}" destId="{F341C981-1CC8-4CD2-BC34-D9E21DE3F663}" srcOrd="0" destOrd="0" presId="urn:microsoft.com/office/officeart/2005/8/layout/orgChart1"/>
    <dgm:cxn modelId="{BD5C664D-BE22-40CB-97CF-24191A1267CA}" type="presParOf" srcId="{F341C981-1CC8-4CD2-BC34-D9E21DE3F663}" destId="{019CD4CC-2F92-499C-BAB4-4D2FEEC70902}" srcOrd="0" destOrd="0" presId="urn:microsoft.com/office/officeart/2005/8/layout/orgChart1"/>
    <dgm:cxn modelId="{2D194857-E02A-48A6-994A-AC0C943A2826}" type="presParOf" srcId="{F341C981-1CC8-4CD2-BC34-D9E21DE3F663}" destId="{9C7D2C06-34E2-42B7-BF92-1D9438132907}" srcOrd="1" destOrd="0" presId="urn:microsoft.com/office/officeart/2005/8/layout/orgChart1"/>
    <dgm:cxn modelId="{35D741E9-A8AE-41B5-8E61-B7FFDFC2F912}" type="presParOf" srcId="{0C413BE4-096B-406E-91A7-4244BB90A97A}" destId="{A0485C55-3B30-4C6A-95B6-3A5BDE789875}" srcOrd="1" destOrd="0" presId="urn:microsoft.com/office/officeart/2005/8/layout/orgChart1"/>
    <dgm:cxn modelId="{C5C45FA1-91A1-4C06-8EE8-98ECE921EF78}" type="presParOf" srcId="{A0485C55-3B30-4C6A-95B6-3A5BDE789875}" destId="{1420DC78-1F87-4605-BD52-3E0B7077BCFB}" srcOrd="0" destOrd="0" presId="urn:microsoft.com/office/officeart/2005/8/layout/orgChart1"/>
    <dgm:cxn modelId="{EB41FE38-E8F2-49B5-A424-C87CD139C096}" type="presParOf" srcId="{A0485C55-3B30-4C6A-95B6-3A5BDE789875}" destId="{B813864E-0282-47C5-AF6C-627EC3CD4D75}" srcOrd="1" destOrd="0" presId="urn:microsoft.com/office/officeart/2005/8/layout/orgChart1"/>
    <dgm:cxn modelId="{D9247B0A-A475-4E83-8206-CDF9AAF5AC93}" type="presParOf" srcId="{B813864E-0282-47C5-AF6C-627EC3CD4D75}" destId="{9CDD71D3-7C68-4FE3-82ED-43ACA191305A}" srcOrd="0" destOrd="0" presId="urn:microsoft.com/office/officeart/2005/8/layout/orgChart1"/>
    <dgm:cxn modelId="{4E463BA0-5D34-416B-BD55-4F6C832508BD}" type="presParOf" srcId="{9CDD71D3-7C68-4FE3-82ED-43ACA191305A}" destId="{CFB4CEDC-643E-442D-8CCB-F063E835CEF9}" srcOrd="0" destOrd="0" presId="urn:microsoft.com/office/officeart/2005/8/layout/orgChart1"/>
    <dgm:cxn modelId="{766691AB-02D9-4CD4-8859-56A904B99101}" type="presParOf" srcId="{9CDD71D3-7C68-4FE3-82ED-43ACA191305A}" destId="{44C853D4-0D14-49F0-A21D-D9D3220907D6}" srcOrd="1" destOrd="0" presId="urn:microsoft.com/office/officeart/2005/8/layout/orgChart1"/>
    <dgm:cxn modelId="{D2066790-9A9B-4708-807D-0FCD9E51184F}" type="presParOf" srcId="{B813864E-0282-47C5-AF6C-627EC3CD4D75}" destId="{23A409DC-4B9E-4840-A056-FBD9CD2C197E}" srcOrd="1" destOrd="0" presId="urn:microsoft.com/office/officeart/2005/8/layout/orgChart1"/>
    <dgm:cxn modelId="{B7BE4879-089C-4B2A-ABAB-76F9E990EEE8}" type="presParOf" srcId="{B813864E-0282-47C5-AF6C-627EC3CD4D75}" destId="{38A90805-096A-4EA9-91A8-DEDE0E273FFF}" srcOrd="2" destOrd="0" presId="urn:microsoft.com/office/officeart/2005/8/layout/orgChart1"/>
    <dgm:cxn modelId="{8E430852-96A2-4FC5-89EA-5BD5D6F3C1FB}" type="presParOf" srcId="{A0485C55-3B30-4C6A-95B6-3A5BDE789875}" destId="{42FC3675-9AA5-47F5-B60D-1342E3726168}" srcOrd="2" destOrd="0" presId="urn:microsoft.com/office/officeart/2005/8/layout/orgChart1"/>
    <dgm:cxn modelId="{85347AD2-6A91-430B-BFDC-2B2D8D1F611E}" type="presParOf" srcId="{A0485C55-3B30-4C6A-95B6-3A5BDE789875}" destId="{FCFD9C0F-A78A-4F92-B796-EAB576EEE3CF}" srcOrd="3" destOrd="0" presId="urn:microsoft.com/office/officeart/2005/8/layout/orgChart1"/>
    <dgm:cxn modelId="{5A4D6898-A639-4F2E-AB46-386EF35C0121}" type="presParOf" srcId="{FCFD9C0F-A78A-4F92-B796-EAB576EEE3CF}" destId="{EBEDDC4A-A080-40C9-92CD-648A24BA4417}" srcOrd="0" destOrd="0" presId="urn:microsoft.com/office/officeart/2005/8/layout/orgChart1"/>
    <dgm:cxn modelId="{709A45DE-C227-4BEC-ABA4-5BD340B813DF}" type="presParOf" srcId="{EBEDDC4A-A080-40C9-92CD-648A24BA4417}" destId="{857A15F9-ACFF-42B0-B94D-6A94C496E45E}" srcOrd="0" destOrd="0" presId="urn:microsoft.com/office/officeart/2005/8/layout/orgChart1"/>
    <dgm:cxn modelId="{99152C5C-ED03-413A-9FA2-D696F68B296B}" type="presParOf" srcId="{EBEDDC4A-A080-40C9-92CD-648A24BA4417}" destId="{1EA4AA3B-BD36-4EF4-AFBF-9CB000D1CEB7}" srcOrd="1" destOrd="0" presId="urn:microsoft.com/office/officeart/2005/8/layout/orgChart1"/>
    <dgm:cxn modelId="{B62286D9-79A2-470E-9CF9-844A827C92B4}" type="presParOf" srcId="{FCFD9C0F-A78A-4F92-B796-EAB576EEE3CF}" destId="{735F9BFE-67C0-4924-8DC5-E54C485FBC37}" srcOrd="1" destOrd="0" presId="urn:microsoft.com/office/officeart/2005/8/layout/orgChart1"/>
    <dgm:cxn modelId="{D5D6BE0A-F15C-41AD-BC96-788D11FCA005}" type="presParOf" srcId="{FCFD9C0F-A78A-4F92-B796-EAB576EEE3CF}" destId="{8A456332-D1C9-404E-ACD5-C6E2643AC0D1}" srcOrd="2" destOrd="0" presId="urn:microsoft.com/office/officeart/2005/8/layout/orgChart1"/>
    <dgm:cxn modelId="{24987FE0-6FE8-4701-A781-DFC3D27674D3}" type="presParOf" srcId="{0C413BE4-096B-406E-91A7-4244BB90A97A}" destId="{6D37D5A2-4E5F-4B50-959B-ECE5CB27DE3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21F353-B945-4322-B3B1-C9B48AEA242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B55AF7C-0BC1-4E99-BF4D-27E3B25DF1A3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</a:rPr>
            <a:t>ст. 161 Бюджетного кодекса РФ (далее - БК РФ) установлено, что все средства, полученные </a:t>
          </a:r>
          <a:r>
            <a:rPr lang="ru-RU" sz="2400" b="1" dirty="0" smtClean="0">
              <a:solidFill>
                <a:schemeClr val="tx1"/>
              </a:solidFill>
            </a:rPr>
            <a:t>казенным </a:t>
          </a:r>
          <a:r>
            <a:rPr lang="ru-RU" sz="2400" dirty="0" smtClean="0">
              <a:solidFill>
                <a:schemeClr val="tx1"/>
              </a:solidFill>
            </a:rPr>
            <a:t>учреждением от деятельности, приносящей доход, перечисляются в бюджет соответствующего уровня</a:t>
          </a:r>
          <a:endParaRPr lang="ru-RU" sz="2400" dirty="0">
            <a:solidFill>
              <a:schemeClr val="tx1"/>
            </a:solidFill>
          </a:endParaRPr>
        </a:p>
      </dgm:t>
    </dgm:pt>
    <dgm:pt modelId="{B8C09E8D-1BAB-490D-81B5-9714288AA5FE}" type="parTrans" cxnId="{B2326D5B-D9AE-4103-908D-05FAC5DCBEB8}">
      <dgm:prSet/>
      <dgm:spPr/>
      <dgm:t>
        <a:bodyPr/>
        <a:lstStyle/>
        <a:p>
          <a:endParaRPr lang="ru-RU"/>
        </a:p>
      </dgm:t>
    </dgm:pt>
    <dgm:pt modelId="{77D07FA7-9379-4C64-A0F1-C06A28828289}" type="sibTrans" cxnId="{B2326D5B-D9AE-4103-908D-05FAC5DCBEB8}">
      <dgm:prSet/>
      <dgm:spPr/>
      <dgm:t>
        <a:bodyPr/>
        <a:lstStyle/>
        <a:p>
          <a:endParaRPr lang="ru-RU"/>
        </a:p>
      </dgm:t>
    </dgm:pt>
    <dgm:pt modelId="{E32CB40A-154D-4E6F-AB6C-8BE92EF0A4CC}">
      <dgm:prSet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</a:rPr>
            <a:t>Государственные (муниципальные) бюджетные и автономные учреждения имеют право самостоятельно распоряжаться доходами</a:t>
          </a:r>
          <a:endParaRPr lang="ru-RU" sz="2400" dirty="0">
            <a:solidFill>
              <a:schemeClr val="tx1"/>
            </a:solidFill>
          </a:endParaRPr>
        </a:p>
      </dgm:t>
    </dgm:pt>
    <dgm:pt modelId="{8F3639A0-72E1-4793-9689-AFE16B8CB96C}" type="parTrans" cxnId="{19E1F008-2DEA-49A1-986E-12CF5F508BC0}">
      <dgm:prSet/>
      <dgm:spPr/>
      <dgm:t>
        <a:bodyPr/>
        <a:lstStyle/>
        <a:p>
          <a:endParaRPr lang="ru-RU"/>
        </a:p>
      </dgm:t>
    </dgm:pt>
    <dgm:pt modelId="{D6BAE40C-542C-4713-9A86-EFA08E9ECAAE}" type="sibTrans" cxnId="{19E1F008-2DEA-49A1-986E-12CF5F508BC0}">
      <dgm:prSet/>
      <dgm:spPr/>
      <dgm:t>
        <a:bodyPr/>
        <a:lstStyle/>
        <a:p>
          <a:endParaRPr lang="ru-RU"/>
        </a:p>
      </dgm:t>
    </dgm:pt>
    <dgm:pt modelId="{897C886F-F8DC-49FA-AD8F-50968EB9F76D}" type="pres">
      <dgm:prSet presAssocID="{AB21F353-B945-4322-B3B1-C9B48AEA242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E20B618-C04B-4574-ACF2-89B5D42BA17D}" type="pres">
      <dgm:prSet presAssocID="{7B55AF7C-0BC1-4E99-BF4D-27E3B25DF1A3}" presName="parentLin" presStyleCnt="0"/>
      <dgm:spPr/>
    </dgm:pt>
    <dgm:pt modelId="{B7AE0E58-AAAB-43B2-9266-67E816DEDF94}" type="pres">
      <dgm:prSet presAssocID="{7B55AF7C-0BC1-4E99-BF4D-27E3B25DF1A3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5F271853-F1A9-4478-84F7-2DA53053248A}" type="pres">
      <dgm:prSet presAssocID="{7B55AF7C-0BC1-4E99-BF4D-27E3B25DF1A3}" presName="parentText" presStyleLbl="node1" presStyleIdx="0" presStyleCnt="2" custScaleX="142997" custScaleY="76084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E1EC8C-34E7-4831-85D0-27ECDDD47E97}" type="pres">
      <dgm:prSet presAssocID="{7B55AF7C-0BC1-4E99-BF4D-27E3B25DF1A3}" presName="negativeSpace" presStyleCnt="0"/>
      <dgm:spPr/>
    </dgm:pt>
    <dgm:pt modelId="{D73B5E95-7FB5-49DA-A0C0-34A64AB7E95C}" type="pres">
      <dgm:prSet presAssocID="{7B55AF7C-0BC1-4E99-BF4D-27E3B25DF1A3}" presName="childText" presStyleLbl="conFgAcc1" presStyleIdx="0" presStyleCnt="2">
        <dgm:presLayoutVars>
          <dgm:bulletEnabled val="1"/>
        </dgm:presLayoutVars>
      </dgm:prSet>
      <dgm:spPr/>
    </dgm:pt>
    <dgm:pt modelId="{421EE0F1-2C49-4467-8175-6AC144FBCBCF}" type="pres">
      <dgm:prSet presAssocID="{77D07FA7-9379-4C64-A0F1-C06A28828289}" presName="spaceBetweenRectangles" presStyleCnt="0"/>
      <dgm:spPr/>
    </dgm:pt>
    <dgm:pt modelId="{63AF823A-D981-4AE1-8A70-408B88EA040F}" type="pres">
      <dgm:prSet presAssocID="{E32CB40A-154D-4E6F-AB6C-8BE92EF0A4CC}" presName="parentLin" presStyleCnt="0"/>
      <dgm:spPr/>
    </dgm:pt>
    <dgm:pt modelId="{3D643C1C-2EAB-4176-BF3D-FEBF7129D381}" type="pres">
      <dgm:prSet presAssocID="{E32CB40A-154D-4E6F-AB6C-8BE92EF0A4CC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B6789F07-6794-4145-B0B9-FCACAF137BF7}" type="pres">
      <dgm:prSet presAssocID="{E32CB40A-154D-4E6F-AB6C-8BE92EF0A4CC}" presName="parentText" presStyleLbl="node1" presStyleIdx="1" presStyleCnt="2" custScaleX="132594" custScaleY="5513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D01271-005B-4B83-9E24-048CF85AAE35}" type="pres">
      <dgm:prSet presAssocID="{E32CB40A-154D-4E6F-AB6C-8BE92EF0A4CC}" presName="negativeSpace" presStyleCnt="0"/>
      <dgm:spPr/>
    </dgm:pt>
    <dgm:pt modelId="{4464889B-5FB8-4D34-84C0-8ADA569CC53D}" type="pres">
      <dgm:prSet presAssocID="{E32CB40A-154D-4E6F-AB6C-8BE92EF0A4CC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C751073F-ABFB-48F9-9FF6-EBDD45590B34}" type="presOf" srcId="{E32CB40A-154D-4E6F-AB6C-8BE92EF0A4CC}" destId="{B6789F07-6794-4145-B0B9-FCACAF137BF7}" srcOrd="1" destOrd="0" presId="urn:microsoft.com/office/officeart/2005/8/layout/list1"/>
    <dgm:cxn modelId="{EF5F570A-3827-4EE1-BFEF-8742102B58E7}" type="presOf" srcId="{7B55AF7C-0BC1-4E99-BF4D-27E3B25DF1A3}" destId="{5F271853-F1A9-4478-84F7-2DA53053248A}" srcOrd="1" destOrd="0" presId="urn:microsoft.com/office/officeart/2005/8/layout/list1"/>
    <dgm:cxn modelId="{19E1F008-2DEA-49A1-986E-12CF5F508BC0}" srcId="{AB21F353-B945-4322-B3B1-C9B48AEA242A}" destId="{E32CB40A-154D-4E6F-AB6C-8BE92EF0A4CC}" srcOrd="1" destOrd="0" parTransId="{8F3639A0-72E1-4793-9689-AFE16B8CB96C}" sibTransId="{D6BAE40C-542C-4713-9A86-EFA08E9ECAAE}"/>
    <dgm:cxn modelId="{1CA1BCF6-25D6-4FD8-824B-E558910B19D4}" type="presOf" srcId="{E32CB40A-154D-4E6F-AB6C-8BE92EF0A4CC}" destId="{3D643C1C-2EAB-4176-BF3D-FEBF7129D381}" srcOrd="0" destOrd="0" presId="urn:microsoft.com/office/officeart/2005/8/layout/list1"/>
    <dgm:cxn modelId="{B2326D5B-D9AE-4103-908D-05FAC5DCBEB8}" srcId="{AB21F353-B945-4322-B3B1-C9B48AEA242A}" destId="{7B55AF7C-0BC1-4E99-BF4D-27E3B25DF1A3}" srcOrd="0" destOrd="0" parTransId="{B8C09E8D-1BAB-490D-81B5-9714288AA5FE}" sibTransId="{77D07FA7-9379-4C64-A0F1-C06A28828289}"/>
    <dgm:cxn modelId="{C60C60E8-D049-4E7C-A5FA-33D00D75B36C}" type="presOf" srcId="{7B55AF7C-0BC1-4E99-BF4D-27E3B25DF1A3}" destId="{B7AE0E58-AAAB-43B2-9266-67E816DEDF94}" srcOrd="0" destOrd="0" presId="urn:microsoft.com/office/officeart/2005/8/layout/list1"/>
    <dgm:cxn modelId="{C0F1D748-5193-4D0E-854F-A8453B6B4375}" type="presOf" srcId="{AB21F353-B945-4322-B3B1-C9B48AEA242A}" destId="{897C886F-F8DC-49FA-AD8F-50968EB9F76D}" srcOrd="0" destOrd="0" presId="urn:microsoft.com/office/officeart/2005/8/layout/list1"/>
    <dgm:cxn modelId="{ABA9A0E1-EB61-4F00-9750-DE150F5E87AC}" type="presParOf" srcId="{897C886F-F8DC-49FA-AD8F-50968EB9F76D}" destId="{8E20B618-C04B-4574-ACF2-89B5D42BA17D}" srcOrd="0" destOrd="0" presId="urn:microsoft.com/office/officeart/2005/8/layout/list1"/>
    <dgm:cxn modelId="{38B51AE4-654F-4E74-99B5-D255B45D4D47}" type="presParOf" srcId="{8E20B618-C04B-4574-ACF2-89B5D42BA17D}" destId="{B7AE0E58-AAAB-43B2-9266-67E816DEDF94}" srcOrd="0" destOrd="0" presId="urn:microsoft.com/office/officeart/2005/8/layout/list1"/>
    <dgm:cxn modelId="{2ACBCC05-550E-47DE-AC67-1F2E687A4FB5}" type="presParOf" srcId="{8E20B618-C04B-4574-ACF2-89B5D42BA17D}" destId="{5F271853-F1A9-4478-84F7-2DA53053248A}" srcOrd="1" destOrd="0" presId="urn:microsoft.com/office/officeart/2005/8/layout/list1"/>
    <dgm:cxn modelId="{613E37C3-89F7-42E2-9DE5-F58C34A7F091}" type="presParOf" srcId="{897C886F-F8DC-49FA-AD8F-50968EB9F76D}" destId="{CBE1EC8C-34E7-4831-85D0-27ECDDD47E97}" srcOrd="1" destOrd="0" presId="urn:microsoft.com/office/officeart/2005/8/layout/list1"/>
    <dgm:cxn modelId="{2AD26638-5DA4-4957-9E93-A5514F0C4C8A}" type="presParOf" srcId="{897C886F-F8DC-49FA-AD8F-50968EB9F76D}" destId="{D73B5E95-7FB5-49DA-A0C0-34A64AB7E95C}" srcOrd="2" destOrd="0" presId="urn:microsoft.com/office/officeart/2005/8/layout/list1"/>
    <dgm:cxn modelId="{C7CEBECF-00B5-41BE-8C5D-52CBC04ED94A}" type="presParOf" srcId="{897C886F-F8DC-49FA-AD8F-50968EB9F76D}" destId="{421EE0F1-2C49-4467-8175-6AC144FBCBCF}" srcOrd="3" destOrd="0" presId="urn:microsoft.com/office/officeart/2005/8/layout/list1"/>
    <dgm:cxn modelId="{C4F4EB70-E454-42BF-AF4A-64E945E0209B}" type="presParOf" srcId="{897C886F-F8DC-49FA-AD8F-50968EB9F76D}" destId="{63AF823A-D981-4AE1-8A70-408B88EA040F}" srcOrd="4" destOrd="0" presId="urn:microsoft.com/office/officeart/2005/8/layout/list1"/>
    <dgm:cxn modelId="{74FCF8F2-36E6-4247-8B23-B7808FC4CF5B}" type="presParOf" srcId="{63AF823A-D981-4AE1-8A70-408B88EA040F}" destId="{3D643C1C-2EAB-4176-BF3D-FEBF7129D381}" srcOrd="0" destOrd="0" presId="urn:microsoft.com/office/officeart/2005/8/layout/list1"/>
    <dgm:cxn modelId="{B9AACEDC-0A6E-41DA-908C-78B55E47B480}" type="presParOf" srcId="{63AF823A-D981-4AE1-8A70-408B88EA040F}" destId="{B6789F07-6794-4145-B0B9-FCACAF137BF7}" srcOrd="1" destOrd="0" presId="urn:microsoft.com/office/officeart/2005/8/layout/list1"/>
    <dgm:cxn modelId="{779905AB-CB1F-4BD8-B202-7466601C4B70}" type="presParOf" srcId="{897C886F-F8DC-49FA-AD8F-50968EB9F76D}" destId="{5CD01271-005B-4B83-9E24-048CF85AAE35}" srcOrd="5" destOrd="0" presId="urn:microsoft.com/office/officeart/2005/8/layout/list1"/>
    <dgm:cxn modelId="{796335F6-87B9-43B8-A342-C5DDAC058AF4}" type="presParOf" srcId="{897C886F-F8DC-49FA-AD8F-50968EB9F76D}" destId="{4464889B-5FB8-4D34-84C0-8ADA569CC53D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626F33-8790-4719-8235-ADD10D16865B}" type="datetimeFigureOut">
              <a:rPr lang="ru-RU" smtClean="0"/>
              <a:t>24.08.2019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CD8853-6D57-4039-BF78-87D023DC4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419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D8853-6D57-4039-BF78-87D023DC4889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63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Информационные права пациента (№323-ФЗ) и информационные права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потребителая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D8853-6D57-4039-BF78-87D023DC4889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792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2578A778-6145-426C-9029-5BB60C2DD859}" type="datetimeFigureOut">
              <a:rPr lang="ru-RU" smtClean="0"/>
              <a:t>24.08.2019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DFE1FC28-FFFF-4202-A59A-D4A54F92CA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A778-6145-426C-9029-5BB60C2DD859}" type="datetimeFigureOut">
              <a:rPr lang="ru-RU" smtClean="0"/>
              <a:t>24.08.2019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1FC28-FFFF-4202-A59A-D4A54F92CA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A778-6145-426C-9029-5BB60C2DD859}" type="datetimeFigureOut">
              <a:rPr lang="ru-RU" smtClean="0"/>
              <a:t>24.08.2019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1FC28-FFFF-4202-A59A-D4A54F92CA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A778-6145-426C-9029-5BB60C2DD859}" type="datetimeFigureOut">
              <a:rPr lang="ru-RU" smtClean="0"/>
              <a:t>24.08.2019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1FC28-FFFF-4202-A59A-D4A54F92CA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A778-6145-426C-9029-5BB60C2DD859}" type="datetimeFigureOut">
              <a:rPr lang="ru-RU" smtClean="0"/>
              <a:t>24.08.2019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1FC28-FFFF-4202-A59A-D4A54F92CA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A778-6145-426C-9029-5BB60C2DD859}" type="datetimeFigureOut">
              <a:rPr lang="ru-RU" smtClean="0"/>
              <a:t>24.08.2019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1FC28-FFFF-4202-A59A-D4A54F92CA0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A778-6145-426C-9029-5BB60C2DD859}" type="datetimeFigureOut">
              <a:rPr lang="ru-RU" smtClean="0"/>
              <a:t>24.08.2019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1FC28-FFFF-4202-A59A-D4A54F92CA0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A778-6145-426C-9029-5BB60C2DD859}" type="datetimeFigureOut">
              <a:rPr lang="ru-RU" smtClean="0"/>
              <a:t>24.08.2019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1FC28-FFFF-4202-A59A-D4A54F92CA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A778-6145-426C-9029-5BB60C2DD859}" type="datetimeFigureOut">
              <a:rPr lang="ru-RU" smtClean="0"/>
              <a:t>24.08.2019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1FC28-FFFF-4202-A59A-D4A54F92CA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2578A778-6145-426C-9029-5BB60C2DD859}" type="datetimeFigureOut">
              <a:rPr lang="ru-RU" smtClean="0"/>
              <a:t>24.08.2019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DFE1FC28-FFFF-4202-A59A-D4A54F92CA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2578A778-6145-426C-9029-5BB60C2DD859}" type="datetimeFigureOut">
              <a:rPr lang="ru-RU" smtClean="0"/>
              <a:t>24.08.2019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DFE1FC28-FFFF-4202-A59A-D4A54F92CA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578A778-6145-426C-9029-5BB60C2DD859}" type="datetimeFigureOut">
              <a:rPr lang="ru-RU" smtClean="0"/>
              <a:t>24.08.2019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DFE1FC28-FFFF-4202-A59A-D4A54F92CA0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garantf1://57466005.0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garantf1://12029354.2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garantf1://4074244.0/" TargetMode="External"/><Relationship Id="rId4" Type="http://schemas.openxmlformats.org/officeDocument/2006/relationships/hyperlink" Target="garantf1://4086865.0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garantf1://12030951.0/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garantf1://70277360.0/" TargetMode="External"/><Relationship Id="rId2" Type="http://schemas.openxmlformats.org/officeDocument/2006/relationships/hyperlink" Target="garantf1://12051675.0/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garantf1://12091967.0/" TargetMode="External"/><Relationship Id="rId2" Type="http://schemas.openxmlformats.org/officeDocument/2006/relationships/hyperlink" Target="garantf1://70137118.70/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garantf1://10080093.0/" TargetMode="External"/><Relationship Id="rId2" Type="http://schemas.openxmlformats.org/officeDocument/2006/relationships/hyperlink" Target="garantf1://10064072.16101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garantf1://70137118.40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garantf1://12012604.0/" TargetMode="Externa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garantf1://4086865.0/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utoins.ru/ru/osago/examination/GK_RF59/" TargetMode="External"/><Relationship Id="rId2" Type="http://schemas.openxmlformats.org/officeDocument/2006/relationships/hyperlink" Target="garantf1://12085475.0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garantf1://12075589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2000" dirty="0" smtClean="0">
                <a:hlinkClick r:id="rId2"/>
              </a:rPr>
              <a:t/>
            </a:r>
            <a:br>
              <a:rPr lang="ru-RU" sz="2000" dirty="0" smtClean="0">
                <a:hlinkClick r:id="rId2"/>
              </a:rPr>
            </a:br>
            <a:r>
              <a:rPr lang="ru-RU" sz="2000" dirty="0">
                <a:hlinkClick r:id="rId2"/>
              </a:rPr>
              <a:t/>
            </a:r>
            <a:br>
              <a:rPr lang="ru-RU" sz="2000" dirty="0">
                <a:hlinkClick r:id="rId2"/>
              </a:rPr>
            </a:br>
            <a:r>
              <a:rPr lang="ru-RU" sz="2000" dirty="0" smtClean="0">
                <a:hlinkClick r:id="rId2"/>
              </a:rPr>
              <a:t/>
            </a:r>
            <a:br>
              <a:rPr lang="ru-RU" sz="2000" dirty="0" smtClean="0">
                <a:hlinkClick r:id="rId2"/>
              </a:rPr>
            </a:br>
            <a:r>
              <a:rPr lang="ru-RU" sz="2000" dirty="0">
                <a:hlinkClick r:id="rId2"/>
              </a:rPr>
              <a:t/>
            </a:r>
            <a:br>
              <a:rPr lang="ru-RU" sz="2000" dirty="0">
                <a:hlinkClick r:id="rId2"/>
              </a:rPr>
            </a:br>
            <a:r>
              <a:rPr lang="ru-RU" sz="2000" dirty="0" smtClean="0">
                <a:hlinkClick r:id="rId2"/>
              </a:rPr>
              <a:t/>
            </a:r>
            <a:br>
              <a:rPr lang="ru-RU" sz="2000" dirty="0" smtClean="0">
                <a:hlinkClick r:id="rId2"/>
              </a:rPr>
            </a:br>
            <a:r>
              <a:rPr lang="ru-RU" sz="2000" dirty="0">
                <a:hlinkClick r:id="rId2"/>
              </a:rPr>
              <a:t/>
            </a:r>
            <a:br>
              <a:rPr lang="ru-RU" sz="2000" dirty="0">
                <a:hlinkClick r:id="rId2"/>
              </a:rPr>
            </a:br>
            <a:r>
              <a:rPr lang="ru-RU" sz="2000" dirty="0" smtClean="0">
                <a:hlinkClick r:id="rId2"/>
              </a:rPr>
              <a:t/>
            </a:r>
            <a:br>
              <a:rPr lang="ru-RU" sz="2000" dirty="0" smtClean="0">
                <a:hlinkClick r:id="rId2"/>
              </a:rPr>
            </a:br>
            <a:r>
              <a:rPr lang="ru-RU" sz="2000" dirty="0">
                <a:hlinkClick r:id="rId2"/>
              </a:rPr>
              <a:t/>
            </a:r>
            <a:br>
              <a:rPr lang="ru-RU" sz="2000" dirty="0">
                <a:hlinkClick r:id="rId2"/>
              </a:rPr>
            </a:br>
            <a:r>
              <a:rPr lang="ru-RU" sz="2000" dirty="0" smtClean="0">
                <a:hlinkClick r:id="rId2"/>
              </a:rPr>
              <a:t/>
            </a:r>
            <a:br>
              <a:rPr lang="ru-RU" sz="2000" dirty="0" smtClean="0">
                <a:hlinkClick r:id="rId2"/>
              </a:rPr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dirty="0">
                <a:hlinkClick r:id="rId2"/>
              </a:rPr>
              <a:t>Правовые особенности предоставления платных услуг в здравоохранении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/>
              <a:t>                          </a:t>
            </a:r>
            <a:r>
              <a:rPr lang="ru-RU" b="1" dirty="0" err="1" smtClean="0"/>
              <a:t>Лузанова</a:t>
            </a:r>
            <a:r>
              <a:rPr lang="ru-RU" b="1" dirty="0" smtClean="0"/>
              <a:t> И.М. </a:t>
            </a:r>
            <a:r>
              <a:rPr lang="ru-RU" b="1" dirty="0" err="1" smtClean="0"/>
              <a:t>ОрГМУ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976581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620688"/>
            <a:ext cx="7488832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/>
              <a:buChar char=""/>
            </a:pPr>
            <a:r>
              <a:rPr lang="ru-RU" sz="20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Федеральный закон от 12.01.1996 года № 7-ФЗ «О некоммерческих организациях»</a:t>
            </a:r>
            <a:endParaRPr lang="ru-RU" sz="2000" dirty="0" smtClean="0">
              <a:effectLst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/>
              <a:buChar char=""/>
            </a:pPr>
            <a:r>
              <a:rPr lang="ru-RU" sz="2000" u="none" strike="noStrike" dirty="0" smtClean="0">
                <a:solidFill>
                  <a:srgbClr val="000000"/>
                </a:solidFill>
                <a:effectLst/>
                <a:ea typeface="Calibri"/>
                <a:cs typeface="Times New Roman"/>
                <a:hlinkClick r:id="rId3"/>
              </a:rPr>
              <a:t>статья 2</a:t>
            </a:r>
            <a:r>
              <a:rPr lang="ru-RU" sz="20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Федерального закона от 27.12.2002 N 184-ФЗ "О техническом регулировании"</a:t>
            </a:r>
            <a:endParaRPr lang="ru-RU" sz="2000" dirty="0" smtClean="0">
              <a:effectLst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695"/>
              </a:spcAft>
              <a:buFont typeface="Wingdings"/>
              <a:buChar char=""/>
            </a:pPr>
            <a:r>
              <a:rPr lang="ru-RU" sz="20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Налоговый кодекс Российской Федерации (НК РФ) (с изменениями и дополнениями)</a:t>
            </a:r>
            <a:endParaRPr lang="en-US" sz="2000" dirty="0" smtClean="0">
              <a:solidFill>
                <a:srgbClr val="000000"/>
              </a:solidFill>
              <a:effectLst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695"/>
              </a:spcAft>
              <a:buFont typeface="Wingdings"/>
              <a:buChar char=""/>
            </a:pPr>
            <a:r>
              <a:rPr lang="ru-RU" sz="2000" dirty="0" smtClean="0"/>
              <a:t>Закон </a:t>
            </a:r>
            <a:r>
              <a:rPr lang="ru-RU" sz="2000" dirty="0"/>
              <a:t>о бухгалтерском учете N 402-ФЗ</a:t>
            </a:r>
            <a:r>
              <a:rPr lang="ru-RU" sz="20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</a:t>
            </a:r>
            <a:endParaRPr lang="ru-RU" sz="2000" dirty="0" smtClean="0">
              <a:effectLst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/>
              <a:buChar char=""/>
            </a:pPr>
            <a:r>
              <a:rPr lang="ru-RU" sz="2000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 ст. 135 Трудового кодекса РФ</a:t>
            </a:r>
            <a:endParaRPr lang="en-US" sz="2000" dirty="0" smtClean="0">
              <a:solidFill>
                <a:srgbClr val="000000"/>
              </a:solidFill>
              <a:effectLst/>
              <a:ea typeface="Times New Roman"/>
              <a:cs typeface="Times New Roman"/>
            </a:endParaRP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sz="2000" dirty="0">
                <a:hlinkClick r:id="rId4"/>
              </a:rPr>
              <a:t>Приказ Федеральной службы по надзору в сфере здравоохранения и социального развития</a:t>
            </a:r>
            <a:br>
              <a:rPr lang="ru-RU" sz="2000" dirty="0">
                <a:hlinkClick r:id="rId4"/>
              </a:rPr>
            </a:br>
            <a:r>
              <a:rPr lang="ru-RU" sz="2000" dirty="0">
                <a:hlinkClick r:id="rId4"/>
              </a:rPr>
              <a:t>от 21 января 2008 г. N 116-Пр/08</a:t>
            </a:r>
            <a:br>
              <a:rPr lang="ru-RU" sz="2000" dirty="0">
                <a:hlinkClick r:id="rId4"/>
              </a:rPr>
            </a:br>
            <a:r>
              <a:rPr lang="ru-RU" sz="2000" dirty="0">
                <a:hlinkClick r:id="rId4"/>
              </a:rPr>
              <a:t>"О проведении проверок соблюдения государственными и муниципальными учреждениями здравоохранения правил предоставления платных медицинских услуг </a:t>
            </a:r>
            <a:r>
              <a:rPr lang="ru-RU" sz="2000" dirty="0" smtClean="0">
                <a:hlinkClick r:id="rId4"/>
              </a:rPr>
              <a:t>населению</a:t>
            </a:r>
            <a:endParaRPr lang="en-US" sz="2000" dirty="0" smtClean="0">
              <a:hlinkClick r:id="rId4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dirty="0" smtClean="0"/>
              <a:t>Основные положения стандартизации в здравоохранении", утвержденных совместным </a:t>
            </a:r>
            <a:r>
              <a:rPr lang="ru-RU" sz="2000" dirty="0" smtClean="0">
                <a:hlinkClick r:id="rId5"/>
              </a:rPr>
              <a:t>приказом</a:t>
            </a:r>
            <a:r>
              <a:rPr lang="ru-RU" sz="2000" dirty="0" smtClean="0"/>
              <a:t> Минздрава России и Федерального фонда ОМС от 19.01.1998 N 12/2</a:t>
            </a:r>
            <a:endParaRPr lang="en-US" sz="2000" dirty="0" smtClean="0"/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sz="2000" dirty="0" smtClean="0">
                <a:hlinkClick r:id="rId4"/>
              </a:rPr>
              <a:t>"</a:t>
            </a:r>
            <a:endParaRPr lang="ru-RU" sz="2000" b="1" dirty="0"/>
          </a:p>
          <a:p>
            <a:pPr marL="342900" lvl="0" indent="-342900">
              <a:buFont typeface="Wingdings" panose="05000000000000000000" pitchFamily="2" charset="2"/>
              <a:buChar char="ü"/>
            </a:pPr>
            <a:endParaRPr lang="ru-RU" sz="12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79868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9" y="548681"/>
            <a:ext cx="77048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dirty="0">
                <a:hlinkClick r:id="rId2"/>
              </a:rPr>
              <a:t>Федеральный закон</a:t>
            </a:r>
            <a:r>
              <a:rPr lang="ru-RU" sz="2000" dirty="0"/>
              <a:t> от 22.05.2003 N 54-ФЗ "О применении контрольно-кассовой техники при осуществлении наличных денежных расчетов и (или) расчетов с использованием платежных карт"</a:t>
            </a:r>
          </a:p>
          <a:p>
            <a:pPr lvl="0"/>
            <a:r>
              <a:rPr lang="ru-RU" sz="2000" dirty="0"/>
              <a:t>Приказы Министерства здравоохранения  Российской Федерации от 28.10.2013 № 794н «О внесение изменений в приказ Министерства здравоохранения и социального развития Российской Федерации от 27.12.2011 № 1664н «Об утверждении номенклатуры медицинских услуг»;</a:t>
            </a:r>
          </a:p>
          <a:p>
            <a:pPr lvl="0"/>
            <a:r>
              <a:rPr lang="ru-RU" sz="2000" dirty="0"/>
              <a:t>Закон Оренбургской области от 30.08.2012 № 1068/310-</a:t>
            </a:r>
            <a:r>
              <a:rPr lang="en-US" sz="2000" dirty="0"/>
              <a:t>V</a:t>
            </a:r>
            <a:r>
              <a:rPr lang="ru-RU" sz="2000" dirty="0"/>
              <a:t>-03 «Об охране здоровья граждан на территории Оренбургской области»</a:t>
            </a:r>
          </a:p>
          <a:p>
            <a:pPr lvl="0"/>
            <a:r>
              <a:rPr lang="ru-RU" sz="2000" dirty="0"/>
              <a:t>Порядок определения цен (тарифов) на медицинские услуги, предоставляемые государственными учреждениями здравоохранения, подведомственными министерству здравоохранения Оренбургской области распоряжение министерства здравоохранения Оренбургской области от 10.04.2013 № 755 </a:t>
            </a:r>
          </a:p>
        </p:txBody>
      </p:sp>
    </p:spTree>
    <p:extLst>
      <p:ext uri="{BB962C8B-B14F-4D97-AF65-F5344CB8AC3E}">
        <p14:creationId xmlns:p14="http://schemas.microsoft.com/office/powerpoint/2010/main" val="10280587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75608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</a:rPr>
              <a:t>правоприменительные акты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sz="2400" dirty="0"/>
              <a:t>Определения Конституционного Суда РФ от 06.06.2002 N 115-О Закона РФ от 07.02.1992 N 2300-I "О защите прав потребителей"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sz="2400" dirty="0">
                <a:hlinkClick r:id="rId2"/>
              </a:rPr>
              <a:t>Постановление КС РФ от 23.01.2007 N 1-П</a:t>
            </a:r>
            <a:endParaRPr lang="ru-RU" sz="2400" dirty="0"/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sz="2400" dirty="0">
                <a:hlinkClick r:id="rId3"/>
              </a:rPr>
              <a:t>письмо</a:t>
            </a:r>
            <a:r>
              <a:rPr lang="ru-RU" sz="2400" dirty="0"/>
              <a:t> Минздрава России от 30.04.2013 N 13-2/10/2-3113 "О применении стандартов и порядков оказания медицинской </a:t>
            </a:r>
            <a:r>
              <a:rPr lang="ru-RU" sz="2400" dirty="0" smtClean="0"/>
              <a:t>помощи“</a:t>
            </a: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 smtClean="0"/>
          </a:p>
          <a:p>
            <a:pPr lvl="0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48598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1"/>
            <a:ext cx="77048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содержание понятий, встречающихся в </a:t>
            </a:r>
            <a:r>
              <a:rPr lang="ru-RU" sz="2800" b="1" dirty="0" smtClean="0">
                <a:solidFill>
                  <a:srgbClr val="FF0000"/>
                </a:solidFill>
                <a:hlinkClick r:id="rId2"/>
              </a:rPr>
              <a:t>Правилах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endParaRPr lang="ru-RU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415943"/>
              </p:ext>
            </p:extLst>
          </p:nvPr>
        </p:nvGraphicFramePr>
        <p:xfrm>
          <a:off x="971600" y="1556792"/>
          <a:ext cx="7344815" cy="46085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32181"/>
                <a:gridCol w="5712634"/>
              </a:tblGrid>
              <a:tr h="2850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Понятие</a:t>
                      </a:r>
                      <a:endParaRPr lang="ru-RU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6386" marR="663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Определение, приведенное в </a:t>
                      </a:r>
                      <a:r>
                        <a:rPr lang="ru-RU" sz="1200" u="none" strike="noStrike" dirty="0">
                          <a:effectLst/>
                          <a:hlinkClick r:id="rId2"/>
                        </a:rPr>
                        <a:t>Правилах</a:t>
                      </a:r>
                      <a:endParaRPr lang="ru-RU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6386" marR="66386" marT="0" marB="0"/>
                </a:tc>
              </a:tr>
              <a:tr h="1152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Платные медицинские услуги</a:t>
                      </a:r>
                      <a:endParaRPr lang="ru-RU" sz="1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6386" marR="6638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Медицинские услуги, предоставляемые на возмездной основе за счет личных средств граждан, средств юридических лиц и иных средств на основании договоров, в том числе договоров добровольного медицинского страхования (далее - договор)</a:t>
                      </a:r>
                      <a:endParaRPr lang="ru-RU" sz="1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6386" marR="66386" marT="0" marB="0"/>
                </a:tc>
              </a:tr>
              <a:tr h="14474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Потребитель</a:t>
                      </a:r>
                      <a:endParaRPr lang="ru-RU" sz="1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6386" marR="6638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Физическое лицо, имеющее намерение получить либо получающее платные медицинские услуги лично в соответствии с договором. Потребитель, получающий платные медицинские услуги, является пациентом, на которого распространяется действие </a:t>
                      </a:r>
                      <a:r>
                        <a:rPr lang="ru-RU" sz="1200" u="none" strike="noStrike" dirty="0">
                          <a:effectLst/>
                          <a:hlinkClick r:id="rId3"/>
                        </a:rPr>
                        <a:t>Федерального закона</a:t>
                      </a:r>
                      <a:r>
                        <a:rPr lang="ru-RU" sz="1200" dirty="0">
                          <a:effectLst/>
                        </a:rPr>
                        <a:t> N 323-ФЗ</a:t>
                      </a:r>
                      <a:endParaRPr lang="ru-RU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6386" marR="66386" marT="0" marB="0"/>
                </a:tc>
              </a:tr>
              <a:tr h="1152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Заказчик</a:t>
                      </a:r>
                      <a:endParaRPr lang="ru-RU" sz="1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6386" marR="6638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Физическое (юридическое) лицо, имеющее намерение заказать (приобрести) либо заказывающее (приобретающее) платные медицинские услуги в соответствии с договором в пользу потребителя</a:t>
                      </a:r>
                      <a:endParaRPr lang="ru-RU" sz="1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6386" marR="66386" marT="0" marB="0"/>
                </a:tc>
              </a:tr>
              <a:tr h="5701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Исполнитель</a:t>
                      </a:r>
                      <a:endParaRPr lang="ru-RU" sz="1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6386" marR="6638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Медицинская организация, предоставляющая платные медицинские услуги потребителям</a:t>
                      </a:r>
                      <a:endParaRPr lang="ru-RU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6386" marR="6638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5391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028343"/>
            <a:ext cx="76328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400" dirty="0"/>
              <a:t>В силу </a:t>
            </a:r>
            <a:r>
              <a:rPr lang="ru-RU" sz="2400" dirty="0">
                <a:hlinkClick r:id="rId2"/>
              </a:rPr>
              <a:t>п. 1 ст. 161</a:t>
            </a:r>
            <a:r>
              <a:rPr lang="ru-RU" sz="2400" dirty="0"/>
              <a:t> ГК РФ должны совершаться в простой письменной форме следующие сделки (за исключением сделок, требующих нотариального удостоверения):</a:t>
            </a:r>
          </a:p>
          <a:p>
            <a:r>
              <a:rPr lang="ru-RU" sz="2400" dirty="0"/>
              <a:t>- сделки юридических лиц между собой и с гражданами;</a:t>
            </a:r>
          </a:p>
          <a:p>
            <a:r>
              <a:rPr lang="ru-RU" sz="2400" dirty="0"/>
              <a:t>- сделки граждан между собой на сумму, превышающую не менее чем в 10 раз установленный законом </a:t>
            </a:r>
            <a:r>
              <a:rPr lang="ru-RU" sz="2400" dirty="0">
                <a:hlinkClick r:id="rId3"/>
              </a:rPr>
              <a:t>минимальный размер оплаты труда</a:t>
            </a:r>
            <a:r>
              <a:rPr lang="ru-RU" sz="2400" dirty="0"/>
              <a:t>, а в случаях, предусмотренных законом, - независимо от суммы сделки.</a:t>
            </a:r>
          </a:p>
          <a:p>
            <a:r>
              <a:rPr lang="ru-RU" sz="2400" dirty="0"/>
              <a:t>Таким образом, договор на оказание платных медицинских услуг должен быть заключен в письменной форме (</a:t>
            </a:r>
            <a:r>
              <a:rPr lang="ru-RU" sz="2400" dirty="0">
                <a:hlinkClick r:id="rId4"/>
              </a:rPr>
              <a:t>п. 16</a:t>
            </a:r>
            <a:r>
              <a:rPr lang="ru-RU" sz="2400" dirty="0"/>
              <a:t> Правил)</a:t>
            </a:r>
          </a:p>
        </p:txBody>
      </p:sp>
    </p:spTree>
    <p:extLst>
      <p:ext uri="{BB962C8B-B14F-4D97-AF65-F5344CB8AC3E}">
        <p14:creationId xmlns:p14="http://schemas.microsoft.com/office/powerpoint/2010/main" val="21227237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4" y="302359"/>
            <a:ext cx="9132845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основные условия оказания гражданам и юридическим лицам платных </a:t>
            </a:r>
            <a:r>
              <a:rPr lang="ru-RU" sz="2800" b="1" dirty="0" smtClean="0">
                <a:solidFill>
                  <a:srgbClr val="FF0000"/>
                </a:solidFill>
              </a:rPr>
              <a:t>услуг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ru-RU" sz="2800" dirty="0" smtClean="0"/>
              <a:t>Государственными </a:t>
            </a:r>
            <a:r>
              <a:rPr lang="ru-RU" sz="2800" dirty="0"/>
              <a:t>учреждениями всех типов гражданам и юридическим лицам в соответствии с правом, закрепленным </a:t>
            </a:r>
            <a:r>
              <a:rPr lang="ru-RU" sz="2800" b="1" dirty="0"/>
              <a:t>уставом </a:t>
            </a:r>
            <a:r>
              <a:rPr lang="ru-RU" sz="2800" b="1" dirty="0" smtClean="0"/>
              <a:t>учреждения</a:t>
            </a:r>
            <a:r>
              <a:rPr lang="ru-RU" sz="2800" dirty="0" smtClean="0"/>
              <a:t>;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 </a:t>
            </a:r>
            <a:r>
              <a:rPr lang="ru-RU" sz="2800" dirty="0"/>
              <a:t>Предоставление платных услуг гражданину осуществляется при наличии его </a:t>
            </a:r>
            <a:r>
              <a:rPr lang="ru-RU" sz="2800" b="1" dirty="0"/>
              <a:t>добровольного информированного </a:t>
            </a:r>
            <a:r>
              <a:rPr lang="ru-RU" sz="2800" b="1" dirty="0" smtClean="0"/>
              <a:t>согласия</a:t>
            </a:r>
            <a:r>
              <a:rPr lang="ru-RU" sz="2800" dirty="0" smtClean="0"/>
              <a:t>;</a:t>
            </a:r>
          </a:p>
          <a:p>
            <a:pPr marL="514350" indent="-514350">
              <a:buAutoNum type="arabicPeriod"/>
            </a:pPr>
            <a:r>
              <a:rPr lang="ru-RU" sz="2800" dirty="0"/>
              <a:t>Государственные учреждения </a:t>
            </a:r>
            <a:r>
              <a:rPr lang="ru-RU" sz="2800" dirty="0" smtClean="0"/>
              <a:t>здравоохранения имеют </a:t>
            </a:r>
            <a:r>
              <a:rPr lang="ru-RU" sz="2800" dirty="0"/>
              <a:t>право предоставлять пациентам платные медицинские услуги </a:t>
            </a:r>
            <a:r>
              <a:rPr lang="ru-RU" sz="2800" b="1" dirty="0"/>
              <a:t>сверх государственного задания</a:t>
            </a:r>
            <a:r>
              <a:rPr lang="ru-RU" sz="2800" b="1" dirty="0" smtClean="0"/>
              <a:t> ;</a:t>
            </a:r>
          </a:p>
          <a:p>
            <a:pPr marL="514350" indent="-514350">
              <a:buAutoNum type="arabicPeriod"/>
            </a:pP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183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7221393" cy="527571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/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548680"/>
            <a:ext cx="756084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4.Государственные </a:t>
            </a:r>
            <a:r>
              <a:rPr lang="ru-RU" sz="2000" dirty="0"/>
              <a:t>учреждения здравоохранения могут оказывать за </a:t>
            </a:r>
            <a:r>
              <a:rPr lang="ru-RU" sz="2000" b="1" dirty="0"/>
              <a:t>плату </a:t>
            </a:r>
            <a:r>
              <a:rPr lang="ru-RU" sz="2000" b="1" dirty="0" smtClean="0"/>
              <a:t>услуги </a:t>
            </a:r>
            <a:r>
              <a:rPr lang="ru-RU" sz="2000" b="1" dirty="0"/>
              <a:t>медицинского </a:t>
            </a:r>
            <a:r>
              <a:rPr lang="ru-RU" sz="2000" b="1" dirty="0" smtClean="0"/>
              <a:t>сервиса;</a:t>
            </a:r>
          </a:p>
          <a:p>
            <a:endParaRPr lang="ru-RU" sz="2000" b="1" dirty="0" smtClean="0"/>
          </a:p>
          <a:p>
            <a:pPr marL="342900" indent="-342900">
              <a:buAutoNum type="arabicPeriod" startAt="5"/>
            </a:pPr>
            <a:r>
              <a:rPr lang="ru-RU" sz="2000" dirty="0" smtClean="0"/>
              <a:t>Платные </a:t>
            </a:r>
            <a:r>
              <a:rPr lang="ru-RU" sz="2000" dirty="0"/>
              <a:t>услуги, их виды, объемы и условия оказания </a:t>
            </a:r>
            <a:r>
              <a:rPr lang="ru-RU" sz="2000" b="1" dirty="0"/>
              <a:t>должны соответствовать </a:t>
            </a:r>
            <a:r>
              <a:rPr lang="ru-RU" sz="2000" dirty="0"/>
              <a:t>лицензионным требованиям, условиям договора, стандартам и порядкам оказания медицинской помощи, образовательных и иных услуг, нормативным документам (требованиям), установленным </a:t>
            </a:r>
            <a:r>
              <a:rPr lang="ru-RU" sz="2000" dirty="0" err="1"/>
              <a:t>Минздравсоцразвития</a:t>
            </a:r>
            <a:r>
              <a:rPr lang="ru-RU" sz="2000" dirty="0"/>
              <a:t>, </a:t>
            </a:r>
            <a:r>
              <a:rPr lang="ru-RU" sz="2000" dirty="0" err="1"/>
              <a:t>Минобрнауки</a:t>
            </a:r>
            <a:r>
              <a:rPr lang="ru-RU" sz="2000" dirty="0"/>
              <a:t> и т.д</a:t>
            </a:r>
            <a:r>
              <a:rPr lang="ru-RU" sz="2000" dirty="0" smtClean="0"/>
              <a:t>.;</a:t>
            </a:r>
          </a:p>
          <a:p>
            <a:pPr marL="342900" indent="-342900">
              <a:buAutoNum type="arabicPeriod" startAt="5"/>
            </a:pPr>
            <a:endParaRPr lang="ru-RU" sz="2000" dirty="0" smtClean="0"/>
          </a:p>
          <a:p>
            <a:pPr marL="342900" indent="-342900">
              <a:buAutoNum type="arabicPeriod" startAt="5"/>
            </a:pPr>
            <a:r>
              <a:rPr lang="ru-RU" sz="2000" dirty="0" smtClean="0"/>
              <a:t> </a:t>
            </a:r>
            <a:r>
              <a:rPr lang="ru-RU" sz="2000" dirty="0"/>
              <a:t>Платные медицинские и образовательные услуги </a:t>
            </a:r>
            <a:r>
              <a:rPr lang="ru-RU" sz="2000" b="1" dirty="0"/>
              <a:t>могут </a:t>
            </a:r>
            <a:r>
              <a:rPr lang="ru-RU" sz="2000" dirty="0"/>
              <a:t>предоставляться в полном объеме стандарта медицинской помощи, государственных образовательных стандартов либо в качестве разовых консультаций, процедур, диагностических исследований и иных услуг, в том числе сверх выполняемых </a:t>
            </a:r>
            <a:r>
              <a:rPr lang="ru-RU" sz="2000" dirty="0" smtClean="0"/>
              <a:t>стандартов;</a:t>
            </a:r>
            <a:endParaRPr lang="ru-RU" sz="2000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9903105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908720"/>
            <a:ext cx="7149385" cy="5059690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/>
              <a:t>7.Требования </a:t>
            </a:r>
            <a:r>
              <a:rPr lang="ru-RU" sz="2400" dirty="0"/>
              <a:t>к оказанию платных </a:t>
            </a:r>
            <a:r>
              <a:rPr lang="ru-RU" sz="2400" dirty="0" smtClean="0"/>
              <a:t>услуг </a:t>
            </a:r>
            <a:r>
              <a:rPr lang="ru-RU" sz="2400" b="1" dirty="0" smtClean="0"/>
              <a:t>могут </a:t>
            </a:r>
            <a:r>
              <a:rPr lang="ru-RU" sz="2400" b="1" dirty="0"/>
              <a:t>быть выше</a:t>
            </a:r>
            <a:r>
              <a:rPr lang="ru-RU" sz="2400" dirty="0"/>
              <a:t>, чем предусмотрено </a:t>
            </a:r>
            <a:r>
              <a:rPr lang="ru-RU" sz="2400" dirty="0" smtClean="0"/>
              <a:t>нормативными </a:t>
            </a:r>
            <a:r>
              <a:rPr lang="ru-RU" sz="2400" dirty="0"/>
              <a:t>документами (</a:t>
            </a:r>
            <a:r>
              <a:rPr lang="ru-RU" sz="2400" dirty="0" smtClean="0"/>
              <a:t>требованиями);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8. При оказании платных медицинских услуг </a:t>
            </a:r>
            <a:r>
              <a:rPr lang="ru-RU" sz="2400" b="1" dirty="0"/>
              <a:t>должны </a:t>
            </a:r>
            <a:r>
              <a:rPr lang="ru-RU" sz="2400" dirty="0"/>
              <a:t>применяться методы </a:t>
            </a:r>
            <a:r>
              <a:rPr lang="ru-RU" sz="2400" dirty="0" smtClean="0"/>
              <a:t>разрешенные </a:t>
            </a:r>
            <a:r>
              <a:rPr lang="ru-RU" sz="2400" dirty="0"/>
              <a:t>к использованию в установленном законом </a:t>
            </a:r>
            <a:r>
              <a:rPr lang="ru-RU" sz="2400" dirty="0" smtClean="0"/>
              <a:t>порядке;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9. Платные услуги (работы) предоставляются в рамках </a:t>
            </a:r>
            <a:r>
              <a:rPr lang="ru-RU" sz="2400" b="1" dirty="0"/>
              <a:t>договоров </a:t>
            </a:r>
            <a:r>
              <a:rPr lang="ru-RU" sz="2400" dirty="0"/>
              <a:t>за счет личных средств граждан, страховых взносов на добровольное медицинское страхование, средств предприятий, учреждений и организаций и других средств, разрешенных </a:t>
            </a:r>
            <a:r>
              <a:rPr lang="ru-RU" sz="2400" dirty="0" smtClean="0"/>
              <a:t>законодательством;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878526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692696"/>
            <a:ext cx="770485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</a:rPr>
              <a:t>Запреты</a:t>
            </a:r>
          </a:p>
          <a:p>
            <a:r>
              <a:rPr lang="ru-RU" sz="1600" b="1" dirty="0" err="1" smtClean="0"/>
              <a:t>Условие!При</a:t>
            </a:r>
            <a:r>
              <a:rPr lang="ru-RU" sz="1600" b="1" dirty="0" smtClean="0"/>
              <a:t> </a:t>
            </a:r>
            <a:r>
              <a:rPr lang="ru-RU" sz="1600" b="1" dirty="0"/>
              <a:t>получении медицинской помощи в рамках территориальной программы оказания бесплатной медицинской помощи </a:t>
            </a:r>
            <a:r>
              <a:rPr lang="ru-RU" sz="1600" dirty="0"/>
              <a:t>не подлежат оплате следующие услуги:</a:t>
            </a:r>
          </a:p>
          <a:p>
            <a:r>
              <a:rPr lang="ru-RU" sz="1600" dirty="0"/>
              <a:t>- назначение и применение по медицинским показаниям</a:t>
            </a:r>
            <a:r>
              <a:rPr lang="ru-RU" sz="1600" b="1" dirty="0"/>
              <a:t> лекарственных препаратов</a:t>
            </a:r>
            <a:r>
              <a:rPr lang="ru-RU" sz="1600" dirty="0"/>
              <a:t> </a:t>
            </a:r>
            <a:r>
              <a:rPr lang="ru-RU" sz="1600" b="1" dirty="0"/>
              <a:t>(в случае их замены из-за непереносимости, отторжения</a:t>
            </a:r>
            <a:r>
              <a:rPr lang="ru-RU" sz="1600" dirty="0"/>
              <a:t>), не входящих в перечень жизненно необходимых и важнейших лекарственных препаратов, утверждаемый ежегодно;</a:t>
            </a:r>
          </a:p>
          <a:p>
            <a:r>
              <a:rPr lang="ru-RU" sz="1600" dirty="0"/>
              <a:t>- размещение в маломестных палатах (боксах) </a:t>
            </a:r>
            <a:r>
              <a:rPr lang="ru-RU" sz="1600" b="1" dirty="0"/>
              <a:t>пациентов по медицинским и (или) эпидемиологическим показаниям</a:t>
            </a:r>
            <a:r>
              <a:rPr lang="ru-RU" sz="1600" dirty="0"/>
              <a:t>;</a:t>
            </a:r>
          </a:p>
          <a:p>
            <a:r>
              <a:rPr lang="ru-RU" sz="1600" dirty="0"/>
              <a:t>- совместное пребывание одного из родителей (иного законного представителя) или другого члена семьи в медицинском учреждении при оказании медицинской помощи в стационарных </a:t>
            </a:r>
            <a:r>
              <a:rPr lang="ru-RU" sz="1600" b="1" dirty="0"/>
              <a:t>условиях с ребенком в возрасте до трех лет включительно на протяжении всего периода лечения, а с ребенком старше трех лет - при наличии показани</a:t>
            </a:r>
            <a:r>
              <a:rPr lang="ru-RU" sz="1600" dirty="0"/>
              <a:t>й;</a:t>
            </a:r>
          </a:p>
          <a:p>
            <a:r>
              <a:rPr lang="ru-RU" sz="1600" b="1" dirty="0"/>
              <a:t>- медико-транспортные услуги при оказании медицинской помощи в рамках стандартов медицинской помощи </a:t>
            </a:r>
            <a:r>
              <a:rPr lang="ru-RU" sz="1600" dirty="0"/>
              <a:t>(обследования и лечения пациента в условиях стационара круглосуточного пребывания) при отсутствии возможности их предоставления медицинской или иной организацией, оказывающей пациенту медицинскую помощь;</a:t>
            </a:r>
          </a:p>
          <a:p>
            <a:r>
              <a:rPr lang="ru-RU" sz="1600" dirty="0"/>
              <a:t>- транспортировка, хранение в морге поступившего для исследования биологического материала, трупов пациентов, умерших в медицинских и иных организациях, утилизация биологического материала</a:t>
            </a:r>
            <a:r>
              <a:rPr lang="ru-RU" sz="1600" i="1" dirty="0" smtClean="0">
                <a:solidFill>
                  <a:srgbClr val="FF0000"/>
                </a:solidFill>
              </a:rPr>
              <a:t> </a:t>
            </a:r>
            <a:endParaRPr lang="ru-RU" sz="1600" i="1" dirty="0"/>
          </a:p>
        </p:txBody>
      </p:sp>
    </p:spTree>
    <p:extLst>
      <p:ext uri="{BB962C8B-B14F-4D97-AF65-F5344CB8AC3E}">
        <p14:creationId xmlns:p14="http://schemas.microsoft.com/office/powerpoint/2010/main" val="39132329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76328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FF0000"/>
                </a:solidFill>
              </a:rPr>
              <a:t>Запреты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smtClean="0"/>
              <a:t>Платные </a:t>
            </a:r>
            <a:r>
              <a:rPr lang="ru-RU" sz="2400" b="1" dirty="0">
                <a:solidFill>
                  <a:srgbClr val="FF0000"/>
                </a:solidFill>
              </a:rPr>
              <a:t>услуги не могут быть оказаны </a:t>
            </a:r>
            <a:r>
              <a:rPr lang="ru-RU" sz="2400" dirty="0"/>
              <a:t>исполнителем взамен услуг, предоставляемых в рамках государственного (муниципального) </a:t>
            </a:r>
            <a:r>
              <a:rPr lang="ru-RU" sz="2400" dirty="0" smtClean="0"/>
              <a:t>задания;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/>
              <a:t>Государственные </a:t>
            </a:r>
            <a:r>
              <a:rPr lang="ru-RU" sz="2400" b="1" dirty="0">
                <a:solidFill>
                  <a:srgbClr val="FF0000"/>
                </a:solidFill>
              </a:rPr>
              <a:t>учреждения не вправе без согласия граждан оказывать им дополнительные услуги за плату</a:t>
            </a:r>
            <a:r>
              <a:rPr lang="ru-RU" sz="2400" dirty="0"/>
              <a:t>, а также обусловливать оказание одних услуг обязательным предоставлением других.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b="1" dirty="0">
                <a:solidFill>
                  <a:srgbClr val="FF0000"/>
                </a:solidFill>
              </a:rPr>
              <a:t>Отказ</a:t>
            </a:r>
            <a:r>
              <a:rPr lang="ru-RU" sz="2400" dirty="0"/>
              <a:t> от предлагаемых платных</a:t>
            </a:r>
            <a:r>
              <a:rPr lang="ru-RU" sz="2400" b="1" dirty="0">
                <a:solidFill>
                  <a:srgbClr val="FF0000"/>
                </a:solidFill>
              </a:rPr>
              <a:t> услуг не может быть причиной </a:t>
            </a:r>
            <a:r>
              <a:rPr lang="ru-RU" sz="2400" dirty="0"/>
              <a:t>уменьшения видов и объемов услуг, предоставляемых бесплатно в рамках государственных гарантий, установленных законодательством РФ</a:t>
            </a:r>
          </a:p>
        </p:txBody>
      </p:sp>
    </p:spTree>
    <p:extLst>
      <p:ext uri="{BB962C8B-B14F-4D97-AF65-F5344CB8AC3E}">
        <p14:creationId xmlns:p14="http://schemas.microsoft.com/office/powerpoint/2010/main" val="58446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Медицинская услуга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медицинская услуга - это вид медицинской помощи, оказываемой медицинскими работниками и учреждениями здравоохранения населению</a:t>
            </a:r>
          </a:p>
        </p:txBody>
      </p:sp>
    </p:spTree>
    <p:extLst>
      <p:ext uri="{BB962C8B-B14F-4D97-AF65-F5344CB8AC3E}">
        <p14:creationId xmlns:p14="http://schemas.microsoft.com/office/powerpoint/2010/main" val="4690153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852543141"/>
              </p:ext>
            </p:extLst>
          </p:nvPr>
        </p:nvGraphicFramePr>
        <p:xfrm>
          <a:off x="1524000" y="836712"/>
          <a:ext cx="6096000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30473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9592" y="764704"/>
            <a:ext cx="748883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NB</a:t>
            </a:r>
            <a:r>
              <a:rPr lang="ru-RU" sz="3200" b="1" dirty="0" smtClean="0">
                <a:solidFill>
                  <a:srgbClr val="FF0000"/>
                </a:solidFill>
              </a:rPr>
              <a:t>!</a:t>
            </a:r>
          </a:p>
          <a:p>
            <a:r>
              <a:rPr lang="ru-RU" sz="2800" b="1" dirty="0" smtClean="0"/>
              <a:t>Следует </a:t>
            </a:r>
            <a:r>
              <a:rPr lang="ru-RU" sz="2800" b="1" dirty="0"/>
              <a:t>помнить , что при оказании платной медицинской помощи следует соблюдать как  права пациента по </a:t>
            </a:r>
            <a:r>
              <a:rPr lang="ru-RU" sz="2800" b="1" dirty="0" smtClean="0"/>
              <a:t>323-ФЗ</a:t>
            </a:r>
            <a:r>
              <a:rPr lang="ru-RU" sz="2800" b="1" smtClean="0"/>
              <a:t>.(ст19,20,22,79,93), </a:t>
            </a:r>
            <a:r>
              <a:rPr lang="ru-RU" sz="2800" b="1" dirty="0"/>
              <a:t>так и информационные права потребителя по Закону о защите прав </a:t>
            </a:r>
            <a:r>
              <a:rPr lang="ru-RU" sz="2800" b="1" dirty="0" smtClean="0"/>
              <a:t>потребителей ( ст.3,8,9,10,11)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7954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3" y="817582"/>
            <a:ext cx="7848872" cy="5491738"/>
          </a:xfrm>
        </p:spPr>
        <p:txBody>
          <a:bodyPr>
            <a:normAutofit fontScale="90000"/>
          </a:bodyPr>
          <a:lstStyle/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ru-RU" dirty="0" smtClean="0"/>
              <a:t>Финансовый блок</a:t>
            </a:r>
            <a:br>
              <a:rPr lang="ru-RU" dirty="0" smtClean="0"/>
            </a:br>
            <a:r>
              <a:rPr lang="ru-RU" sz="1800" dirty="0" smtClean="0"/>
              <a:t> -Оплата </a:t>
            </a:r>
            <a:r>
              <a:rPr lang="ru-RU" sz="1800" dirty="0"/>
              <a:t>услуг производится путем безналичных расчетов через кредитные учреждения или путем внесения наличных денег непосредственно в кассу государственного учреждения с выдачей пациенту, клиенту документа, подтверждающего оплату (кассового чека или квитанции установленного образца</a:t>
            </a:r>
            <a:r>
              <a:rPr lang="ru-RU" sz="1800" dirty="0" smtClean="0"/>
              <a:t>)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-</a:t>
            </a:r>
            <a:r>
              <a:rPr lang="ru-RU" sz="1800" dirty="0" smtClean="0"/>
              <a:t> </a:t>
            </a:r>
            <a:r>
              <a:rPr lang="ru-RU" sz="1800" dirty="0"/>
              <a:t>Учет средств, получаемых государственными учреждениями от оказания платных услуг, осуществляется в порядке, установленном бюджетным законодательством РФ, положениями </a:t>
            </a:r>
            <a:r>
              <a:rPr lang="ru-RU" sz="1800" dirty="0">
                <a:hlinkClick r:id="rId2"/>
              </a:rPr>
              <a:t>Бюджетного кодекса</a:t>
            </a:r>
            <a:r>
              <a:rPr lang="ru-RU" sz="1800" dirty="0"/>
              <a:t>.</a:t>
            </a:r>
            <a:br>
              <a:rPr lang="ru-RU" sz="1800" dirty="0"/>
            </a:br>
            <a:r>
              <a:rPr lang="ru-RU" sz="1800" dirty="0"/>
              <a:t>-</a:t>
            </a:r>
            <a:r>
              <a:rPr lang="ru-RU" sz="1800" dirty="0" smtClean="0"/>
              <a:t> </a:t>
            </a:r>
            <a:r>
              <a:rPr lang="ru-RU" sz="1800" dirty="0"/>
              <a:t>Государственные учреждения здравоохранения всех типов, оказывающие платные услуги, обязаны вести бухгалтерский учет раздельно по осуществлению основной деятельности и оказанию платных услуг.</a:t>
            </a:r>
            <a:br>
              <a:rPr lang="ru-RU" sz="1800" dirty="0"/>
            </a:br>
            <a:r>
              <a:rPr lang="ru-RU" sz="1800" dirty="0"/>
              <a:t>-</a:t>
            </a:r>
            <a:r>
              <a:rPr lang="ru-RU" sz="1800" dirty="0" smtClean="0"/>
              <a:t>Доходы</a:t>
            </a:r>
            <a:r>
              <a:rPr lang="ru-RU" sz="1800" dirty="0"/>
              <a:t>, полученные казенными учреждениями от указанной деятельности, поступают в соответствующие бюджеты бюджетной системы РФ.</a:t>
            </a:r>
            <a:br>
              <a:rPr lang="ru-RU" sz="1800" dirty="0"/>
            </a:br>
            <a:r>
              <a:rPr lang="ru-RU" sz="1800" dirty="0" smtClean="0"/>
              <a:t>-Доходы</a:t>
            </a:r>
            <a:r>
              <a:rPr lang="ru-RU" sz="1800" dirty="0"/>
              <a:t>, полученные бюджетными и автономными учреждениями от данной деятельности, и приобретенное за счет этих доходов имущество поступают в самостоятельное распоряжение учреждений</a:t>
            </a:r>
          </a:p>
        </p:txBody>
      </p:sp>
    </p:spTree>
    <p:extLst>
      <p:ext uri="{BB962C8B-B14F-4D97-AF65-F5344CB8AC3E}">
        <p14:creationId xmlns:p14="http://schemas.microsoft.com/office/powerpoint/2010/main" val="7323921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9592" y="908720"/>
            <a:ext cx="748883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Рекомендации</a:t>
            </a:r>
            <a:r>
              <a:rPr lang="ru-RU" sz="2400" dirty="0" smtClean="0"/>
              <a:t> </a:t>
            </a:r>
            <a:r>
              <a:rPr lang="ru-RU" sz="2400" dirty="0"/>
              <a:t>Минфина РФ от 22.10.2013 "Комментарии (комплексные рекомендации) по вопросам, связанным с реализацией положений Федерального закона от 08.05.2010 N 83-ФЗ "О внесении изменений в отдельные законодательные акты Российской Федерации в связи с совершенствованием правового положения государственных (муниципальных) учреждений" (для органов исполнительной власти субъектов Российской Федерации и органов местного самоуправления)"</a:t>
            </a:r>
          </a:p>
        </p:txBody>
      </p:sp>
    </p:spTree>
    <p:extLst>
      <p:ext uri="{BB962C8B-B14F-4D97-AF65-F5344CB8AC3E}">
        <p14:creationId xmlns:p14="http://schemas.microsoft.com/office/powerpoint/2010/main" val="1490697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764704"/>
            <a:ext cx="748883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Распоряжение</a:t>
            </a:r>
            <a:r>
              <a:rPr lang="ru-RU" sz="2800" dirty="0"/>
              <a:t> Министерства здравоохранения Оренбургской области</a:t>
            </a:r>
            <a:br>
              <a:rPr lang="ru-RU" sz="2800" dirty="0"/>
            </a:br>
            <a:r>
              <a:rPr lang="ru-RU" sz="2800" dirty="0"/>
              <a:t>от 10 апреля 2013 г. N 755</a:t>
            </a:r>
            <a:br>
              <a:rPr lang="ru-RU" sz="2800" dirty="0"/>
            </a:br>
            <a:r>
              <a:rPr lang="ru-RU" sz="2800" dirty="0"/>
              <a:t>"Об установлении порядка определения цен (тарифов) на медицинские услуги, предоставляемые государственными бюджетными и казенными учреждениями здравоохранения, подведомственными министерству здравоохранения Оренбургской области"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2214175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476672"/>
            <a:ext cx="6965245" cy="1543395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>
                <a:solidFill>
                  <a:srgbClr val="FF0000"/>
                </a:solidFill>
              </a:rPr>
              <a:t>Распределение </a:t>
            </a:r>
            <a:r>
              <a:rPr lang="ru-RU" sz="3600" b="1" dirty="0">
                <a:solidFill>
                  <a:srgbClr val="FF0000"/>
                </a:solidFill>
              </a:rPr>
              <a:t>средств, полученных от приносящей доход деятельности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284405781"/>
              </p:ext>
            </p:extLst>
          </p:nvPr>
        </p:nvGraphicFramePr>
        <p:xfrm>
          <a:off x="827584" y="2132856"/>
          <a:ext cx="7416824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735684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Важно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412776"/>
            <a:ext cx="74168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3600" dirty="0" smtClean="0"/>
              <a:t>Вне </a:t>
            </a:r>
            <a:r>
              <a:rPr lang="ru-RU" sz="3600" dirty="0"/>
              <a:t>зависимости от выбранного способа расходование средств бюджетных и автономных учреждений производится на основании плана финансово-хозяйственной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13335240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764704"/>
            <a:ext cx="6965245" cy="1202485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Документальное </a:t>
            </a:r>
            <a:r>
              <a:rPr lang="ru-RU" sz="2800" b="1" dirty="0">
                <a:solidFill>
                  <a:srgbClr val="FF0000"/>
                </a:solidFill>
              </a:rPr>
              <a:t>оформление оказания платных медицинских </a:t>
            </a:r>
            <a:r>
              <a:rPr lang="ru-RU" sz="2800" b="1" dirty="0" smtClean="0">
                <a:solidFill>
                  <a:srgbClr val="FF0000"/>
                </a:solidFill>
              </a:rPr>
              <a:t>услуг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000" dirty="0"/>
              <a:t>1.Устав  (в учредительных документах учреждения здравоохранения должно быть указано, что учреждение имеет право на осуществление приносящей доход деятельности);</a:t>
            </a:r>
            <a:br>
              <a:rPr lang="ru-RU" sz="2000" dirty="0"/>
            </a:br>
            <a:r>
              <a:rPr lang="ru-RU" sz="2000" dirty="0"/>
              <a:t>2. Специальное разрешение соответствующего органа управления здравоохранением;</a:t>
            </a:r>
            <a:br>
              <a:rPr lang="ru-RU" sz="2000" dirty="0"/>
            </a:br>
            <a:r>
              <a:rPr lang="ru-RU" sz="2000" dirty="0"/>
              <a:t>3. Система оплаты труда за осуществление работниками приносящей доход деятельности. Она устанавливается коллективным договором, соглашениями или локальными нормативными актами учреждения;</a:t>
            </a:r>
            <a:br>
              <a:rPr lang="ru-RU" sz="2000" dirty="0"/>
            </a:br>
            <a:r>
              <a:rPr lang="ru-RU" sz="2000" dirty="0"/>
              <a:t>4.Приказ об утверждении формы договора на оказание платных услуг, заключаемого между учреждением здравоохранения и пациентом (целесообразно);</a:t>
            </a:r>
            <a:br>
              <a:rPr lang="ru-RU" sz="2000" dirty="0"/>
            </a:br>
            <a:r>
              <a:rPr lang="ru-RU" sz="2000" dirty="0"/>
              <a:t>5. Прейскурант на платные услуги (перечень услуг с указанием их цены);</a:t>
            </a:r>
            <a:br>
              <a:rPr lang="ru-RU" sz="2000" dirty="0"/>
            </a:br>
            <a:r>
              <a:rPr lang="ru-RU" sz="2000" dirty="0"/>
              <a:t>6. Документ о маркетинговой политике;</a:t>
            </a:r>
            <a:br>
              <a:rPr lang="ru-RU" sz="2000" dirty="0"/>
            </a:br>
            <a:r>
              <a:rPr lang="ru-RU" sz="2000" dirty="0"/>
              <a:t>7. Документы налогового учета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>
                <a:solidFill>
                  <a:srgbClr val="FF0000"/>
                </a:solidFill>
              </a:rPr>
              <a:t/>
            </a:r>
            <a:br>
              <a:rPr lang="ru-RU" sz="2800" dirty="0">
                <a:solidFill>
                  <a:srgbClr val="FF0000"/>
                </a:solidFill>
              </a:rPr>
            </a:b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6324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Что проверяют?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556793"/>
            <a:ext cx="756084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u="sng" dirty="0">
                <a:hlinkClick r:id="rId2"/>
              </a:rPr>
              <a:t>Приказ Федеральной службы по надзору в сфере здравоохранения и социального развития</a:t>
            </a:r>
            <a:br>
              <a:rPr lang="ru-RU" sz="2800" u="sng" dirty="0">
                <a:hlinkClick r:id="rId2"/>
              </a:rPr>
            </a:br>
            <a:r>
              <a:rPr lang="ru-RU" sz="2800" u="sng" dirty="0">
                <a:hlinkClick r:id="rId2"/>
              </a:rPr>
              <a:t>от 21 января 2008 г. N 116-Пр/08</a:t>
            </a:r>
            <a:br>
              <a:rPr lang="ru-RU" sz="2800" u="sng" dirty="0">
                <a:hlinkClick r:id="rId2"/>
              </a:rPr>
            </a:br>
            <a:r>
              <a:rPr lang="ru-RU" sz="2800" u="sng" dirty="0">
                <a:hlinkClick r:id="rId2"/>
              </a:rPr>
              <a:t>"О проведении проверок соблюдения государственными и муниципальными учреждениями здравоохранения правил предоставления платных медицинских услуг населению"</a:t>
            </a:r>
            <a:endParaRPr lang="ru-RU" sz="2800" b="1" u="sng" dirty="0"/>
          </a:p>
        </p:txBody>
      </p:sp>
    </p:spTree>
    <p:extLst>
      <p:ext uri="{BB962C8B-B14F-4D97-AF65-F5344CB8AC3E}">
        <p14:creationId xmlns:p14="http://schemas.microsoft.com/office/powerpoint/2010/main" val="762388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Свойства медицинской услуги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/>
              <a:t>- </a:t>
            </a:r>
            <a:r>
              <a:rPr lang="ru-RU" sz="3600" dirty="0" smtClean="0"/>
              <a:t>неосязаемость;</a:t>
            </a:r>
          </a:p>
          <a:p>
            <a:r>
              <a:rPr lang="ru-RU" sz="3600" dirty="0" smtClean="0"/>
              <a:t>- </a:t>
            </a:r>
            <a:r>
              <a:rPr lang="ru-RU" sz="3600" dirty="0"/>
              <a:t>неотделимость от источника услуги </a:t>
            </a:r>
            <a:r>
              <a:rPr lang="ru-RU" sz="3600" dirty="0" smtClean="0"/>
              <a:t>;</a:t>
            </a:r>
          </a:p>
          <a:p>
            <a:r>
              <a:rPr lang="ru-RU" sz="3600" dirty="0" smtClean="0"/>
              <a:t>- </a:t>
            </a:r>
            <a:r>
              <a:rPr lang="ru-RU" sz="3600" dirty="0"/>
              <a:t>непостоянство качества </a:t>
            </a:r>
            <a:endParaRPr lang="ru-RU" sz="36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6454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115616" y="620688"/>
            <a:ext cx="7175450" cy="5400600"/>
          </a:xfrm>
        </p:spPr>
        <p:txBody>
          <a:bodyPr/>
          <a:lstStyle/>
          <a:p>
            <a:pPr algn="just"/>
            <a:r>
              <a:rPr lang="ru-RU" sz="3200" b="1" dirty="0"/>
              <a:t>"платные медицинские услуги"</a:t>
            </a:r>
            <a:r>
              <a:rPr lang="ru-RU" sz="3200" dirty="0"/>
              <a:t> - медицинские услуги, предоставляемые на возмездной основе за счет личных средств граждан, средств юридических лиц и иных средств на основании договоров, в том числе договоров добровольного медицинского страхования (далее - договор)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9360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99592" y="476672"/>
            <a:ext cx="7272808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По данным исследовательского холдинга «</a:t>
            </a:r>
            <a:r>
              <a:rPr lang="ru-RU" sz="3200" b="1" dirty="0" err="1"/>
              <a:t>Ромир</a:t>
            </a:r>
            <a:r>
              <a:rPr lang="ru-RU" sz="3200" b="1" dirty="0"/>
              <a:t>», в 2015 году число пациентов, которые сами оплачивали медицинские услуги, уменьшилось – их доля составила 31%, а в 2012 г. – 52%. Основные причины: на 10% выросло число тех, кто больше не может платить, и на 8% – тех, кого стало устраивать качество бесплатной </a:t>
            </a:r>
            <a:r>
              <a:rPr lang="ru-RU" sz="3200" b="1" dirty="0" smtClean="0"/>
              <a:t>медицины</a:t>
            </a:r>
            <a:endParaRPr lang="en-US" sz="3200" b="1" dirty="0" smtClean="0"/>
          </a:p>
          <a:p>
            <a:r>
              <a:rPr lang="en-US" sz="1600" b="1" dirty="0" smtClean="0"/>
              <a:t>[http://romir.ru/studies/685_1435784400/]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778444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748883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В исследовании «</a:t>
            </a:r>
            <a:r>
              <a:rPr lang="ru-RU" sz="2800" b="1" dirty="0" err="1"/>
              <a:t>Ромира</a:t>
            </a:r>
            <a:r>
              <a:rPr lang="ru-RU" sz="2800" b="1" dirty="0"/>
              <a:t>» есть диаграмма, показывающая изменение потребления услуг по разным профилям медицинской помощи. Например, есть снижение спроса на услуги стоматологии, косметологии, гинекологии и увеличение на услуги терапии, гастроэнтерологии и </a:t>
            </a:r>
            <a:r>
              <a:rPr lang="ru-RU" sz="2800" b="1" dirty="0" smtClean="0"/>
              <a:t>кардиологии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35758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romir.ru/images/upload/pic_46261_14358309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78" y="548680"/>
            <a:ext cx="7778946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08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1" i="0" u="none" strike="noStrike" cap="none" normalizeH="0" baseline="0" smtClean="0">
                <a:ln>
                  <a:noFill/>
                </a:ln>
                <a:solidFill>
                  <a:srgbClr val="313131"/>
                </a:solidFill>
                <a:effectLst/>
                <a:latin typeface="Arial" pitchFamily="34" charset="0"/>
                <a:cs typeface="Arial" pitchFamily="34" charset="0"/>
              </a:rPr>
              <a:t>Диаграмма 3. Платными медицинскими услугами в каких областях вы пользовались за последние 12 месяцев? В % от тех, кто пользовался платными услугами. (возможно несколько вариантов ответов, поэтому сумма ответов превышает 100%</a:t>
            </a:r>
            <a:r>
              <a:rPr kumimoji="0" lang="ru-RU" altLang="ru-RU" sz="900" b="0" i="0" u="none" strike="noStrike" cap="none" normalizeH="0" baseline="0" smtClean="0">
                <a:ln>
                  <a:noFill/>
                </a:ln>
                <a:solidFill>
                  <a:srgbClr val="313131"/>
                </a:solidFill>
                <a:effectLst/>
                <a:latin typeface="Arial" pitchFamily="34" charset="0"/>
                <a:cs typeface="Arial" pitchFamily="34" charset="0"/>
              </a:rPr>
              <a:t>) 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0" i="0" u="none" strike="noStrike" cap="none" normalizeH="0" baseline="0" smtClean="0">
                <a:ln>
                  <a:noFill/>
                </a:ln>
                <a:solidFill>
                  <a:srgbClr val="31313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altLang="ru-RU" sz="26400" b="0" i="0" u="none" strike="noStrike" cap="none" normalizeH="0" baseline="0" smtClean="0">
                <a:ln>
                  <a:noFill/>
                </a:ln>
                <a:solidFill>
                  <a:srgbClr val="313131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ru-RU" altLang="ru-RU" sz="900" b="0" i="0" u="none" strike="noStrike" cap="none" normalizeH="0" baseline="0" smtClean="0">
                <a:ln>
                  <a:noFill/>
                </a:ln>
                <a:solidFill>
                  <a:srgbClr val="313131"/>
                </a:solidFill>
                <a:effectLst/>
                <a:latin typeface="Arial" pitchFamily="34" charset="0"/>
                <a:cs typeface="Arial" pitchFamily="34" charset="0"/>
              </a:rPr>
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</a:t>
            </a:r>
          </a:p>
        </p:txBody>
      </p:sp>
      <p:pic>
        <p:nvPicPr>
          <p:cNvPr id="2050" name="Picture 2" descr="http://romir.ru/images/upload/pic_97297_14358326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25" y="1196752"/>
            <a:ext cx="5238750" cy="420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3244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476672"/>
            <a:ext cx="7560840" cy="615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695"/>
              </a:spcAft>
            </a:pP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НПА в сфере оказания платных медицинских услуг</a:t>
            </a:r>
            <a:endParaRPr lang="ru-RU" sz="20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695"/>
              </a:spcAft>
              <a:buFont typeface="Wingdings"/>
              <a:buChar char=""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ст. 41 Конституции РФ </a:t>
            </a:r>
            <a:endParaRPr lang="ru-RU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695"/>
              </a:spcAft>
              <a:buFont typeface="Wingdings"/>
              <a:buChar char=""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п. 1 ст. 84 Федерального закона от 21.11.2011 N 323-ФЗ "Об основах охраны здоровья граждан в Российской Федерации")</a:t>
            </a:r>
            <a:endParaRPr lang="ru-RU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/>
              <a:buChar char=""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Правила предоставления медицинскими организациями платных медицинских услуг, утвержденных Постановлением Правительства РФ от 04.10.2012 N 1006</a:t>
            </a:r>
            <a:endParaRPr lang="ru-RU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695"/>
              </a:spcAft>
              <a:buFont typeface="Wingdings"/>
              <a:buChar char=""/>
            </a:pPr>
            <a:r>
              <a:rPr lang="ru-RU" u="none" strike="noStrike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  <a:hlinkClick r:id="rId2"/>
              </a:rPr>
              <a:t>Федеральный закон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 от 04.05.2011 N 99-ФЗ "О лицензировании отдельных видов деятельности"</a:t>
            </a:r>
            <a:endParaRPr lang="ru-RU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Font typeface="Wingdings"/>
              <a:buChar char=""/>
            </a:pPr>
            <a:r>
              <a:rPr lang="ru-RU" b="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Гражданский Кодекс РФ главы 39 ГК РФ ст. 779 ГК РФ по договору возмездного оказания, </a:t>
            </a:r>
            <a:r>
              <a:rPr lang="ru-RU" b="0" u="none" strike="noStrike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  <a:hlinkClick r:id="rId3"/>
              </a:rPr>
              <a:t>Глава 59 "Обязательства вследствие причинения вреда«</a:t>
            </a:r>
            <a:endParaRPr lang="ru-RU" b="0" u="none" strike="noStrike" dirty="0" smtClean="0">
              <a:solidFill>
                <a:srgbClr val="000000"/>
              </a:solidFill>
              <a:effectLst/>
              <a:latin typeface="Times New Roman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Font typeface="Wingdings"/>
              <a:buChar char=""/>
            </a:pPr>
            <a:r>
              <a:rPr lang="ru-RU" dirty="0">
                <a:hlinkClick r:id="rId4"/>
              </a:rPr>
              <a:t>Федеральный закон</a:t>
            </a:r>
            <a:r>
              <a:rPr lang="ru-RU" dirty="0"/>
              <a:t> от 08.05.2010 N 83-ФЗ "О внесении изменений в отдельные законодательные акты Российской Федерации в связи с совершенствованием правового положения государственных (муниципальных) учреждений" (далее - Закон N 83-ФЗ)</a:t>
            </a:r>
            <a:endParaRPr lang="ru-RU" b="1" dirty="0" smtClean="0">
              <a:solidFill>
                <a:srgbClr val="4F81BD"/>
              </a:solidFill>
              <a:effectLst/>
              <a:latin typeface="Cambr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96487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691</TotalTime>
  <Words>984</Words>
  <Application>Microsoft Office PowerPoint</Application>
  <PresentationFormat>Экран (4:3)</PresentationFormat>
  <Paragraphs>93</Paragraphs>
  <Slides>28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8" baseType="lpstr">
      <vt:lpstr>Arial</vt:lpstr>
      <vt:lpstr>Brush Script MT</vt:lpstr>
      <vt:lpstr>Calibri</vt:lpstr>
      <vt:lpstr>Cambria</vt:lpstr>
      <vt:lpstr>Constantia</vt:lpstr>
      <vt:lpstr>Franklin Gothic Book</vt:lpstr>
      <vt:lpstr>Rage Italic</vt:lpstr>
      <vt:lpstr>Times New Roman</vt:lpstr>
      <vt:lpstr>Wingdings</vt:lpstr>
      <vt:lpstr>Кнопка</vt:lpstr>
      <vt:lpstr>          Правовые особенности предоставления платных услуг в здравоохранении</vt:lpstr>
      <vt:lpstr>Медицинская услуга</vt:lpstr>
      <vt:lpstr>Свойства медицинской услуги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</vt:lpstr>
      <vt:lpstr>7.Требования к оказанию платных услуг могут быть выше, чем предусмотрено нормативными документами (требованиями); 8. При оказании платных медицинских услуг должны применяться методы разрешенные к использованию в установленном законом порядке; 9. Платные услуги (работы) предоставляются в рамках договоров за счет личных средств граждан, страховых взносов на добровольное медицинское страхование, средств предприятий, учреждений и организаций и других средств, разрешенных законодательством; </vt:lpstr>
      <vt:lpstr>Презентация PowerPoint</vt:lpstr>
      <vt:lpstr>Презентация PowerPoint</vt:lpstr>
      <vt:lpstr>Презентация PowerPoint</vt:lpstr>
      <vt:lpstr>Презентация PowerPoint</vt:lpstr>
      <vt:lpstr>Финансовый блок  -Оплата услуг производится путем безналичных расчетов через кредитные учреждения или путем внесения наличных денег непосредственно в кассу государственного учреждения с выдачей пациенту, клиенту документа, подтверждающего оплату (кассового чека или квитанции установленного образца) - Учет средств, получаемых государственными учреждениями от оказания платных услуг, осуществляется в порядке, установленном бюджетным законодательством РФ, положениями Бюджетного кодекса. - Государственные учреждения здравоохранения всех типов, оказывающие платные услуги, обязаны вести бухгалтерский учет раздельно по осуществлению основной деятельности и оказанию платных услуг. -Доходы, полученные казенными учреждениями от указанной деятельности, поступают в соответствующие бюджеты бюджетной системы РФ. -Доходы, полученные бюджетными и автономными учреждениями от данной деятельности, и приобретенное за счет этих доходов имущество поступают в самостоятельное распоряжение учреждений</vt:lpstr>
      <vt:lpstr>Презентация PowerPoint</vt:lpstr>
      <vt:lpstr>Презентация PowerPoint</vt:lpstr>
      <vt:lpstr> Распределение средств, полученных от приносящей доход деятельности </vt:lpstr>
      <vt:lpstr>Важно </vt:lpstr>
      <vt:lpstr>           Документальное оформление оказания платных медицинских услуг 1.Устав  (в учредительных документах учреждения здравоохранения должно быть указано, что учреждение имеет право на осуществление приносящей доход деятельности); 2. Специальное разрешение соответствующего органа управления здравоохранением; 3. Система оплаты труда за осуществление работниками приносящей доход деятельности. Она устанавливается коллективным договором, соглашениями или локальными нормативными актами учреждения; 4.Приказ об утверждении формы договора на оказание платных услуг, заключаемого между учреждением здравоохранения и пациентом (целесообразно); 5. Прейскурант на платные услуги (перечень услуг с указанием их цены); 6. Документ о маркетинговой политике; 7. Документы налогового учета  </vt:lpstr>
      <vt:lpstr>Что проверяют?</vt:lpstr>
    </vt:vector>
  </TitlesOfParts>
  <Company>Krokoz™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Правовые особенности предоставления платных услуг в здравоохранении</dc:title>
  <dc:creator>user</dc:creator>
  <cp:lastModifiedBy>User</cp:lastModifiedBy>
  <cp:revision>48</cp:revision>
  <dcterms:created xsi:type="dcterms:W3CDTF">2015-12-06T06:43:31Z</dcterms:created>
  <dcterms:modified xsi:type="dcterms:W3CDTF">2019-08-24T13:05:09Z</dcterms:modified>
</cp:coreProperties>
</file>