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4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6E27-0318-43C6-B972-846D2939F8A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2208-2D98-4A28-8871-DCFB4ADE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sz="3600" b="1" dirty="0"/>
              <a:t>Перевязочные материалы. Виды, потребительские свойства, оценка качества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886200"/>
            <a:ext cx="316835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Медицинское и фармацевтическое товароведение</a:t>
            </a:r>
          </a:p>
          <a:p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3657600"/>
            <a:ext cx="4752528" cy="27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Вату медицинскую гигроскопичную производят 3-х видов: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1) медицинскую глазную - из хлопка 1-го сорта;</a:t>
            </a:r>
          </a:p>
          <a:p>
            <a:r>
              <a:rPr lang="ru-RU" dirty="0"/>
              <a:t>2) хирургическую вату из чистого хлопка не ниже 3-го сорта или с вискозным волокном (до 30%).</a:t>
            </a:r>
          </a:p>
          <a:p>
            <a:r>
              <a:rPr lang="ru-RU" dirty="0"/>
              <a:t>3) гигиеническую бытовую вату из хлопка 5-го сорта.</a:t>
            </a:r>
          </a:p>
          <a:p>
            <a:r>
              <a:rPr lang="ru-RU" sz="2800" dirty="0"/>
              <a:t>Вату медицинскую гигроскопичную выпускают: </a:t>
            </a:r>
            <a:r>
              <a:rPr lang="ru-RU" sz="2800" b="1" dirty="0"/>
              <a:t>стерильной и нестерильной</a:t>
            </a:r>
            <a:r>
              <a:rPr lang="ru-RU" sz="2800" dirty="0"/>
              <a:t>. Стерильная вата фасуется в рулоны по 25; 50; 100 и 250 г; нестерильная - в спрессованные кипы массой 20; 30; 40 и 50 кг. </a:t>
            </a:r>
          </a:p>
          <a:p>
            <a:r>
              <a:rPr lang="ru-RU" sz="2200" dirty="0"/>
              <a:t>Показатели качества медицинской гигроскопической ваты определяются </a:t>
            </a:r>
            <a:r>
              <a:rPr lang="ru-RU" sz="2200" dirty="0" err="1"/>
              <a:t>ГОСТом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АЛИГНИН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35758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Алигнин</a:t>
            </a:r>
            <a:r>
              <a:rPr lang="ru-RU" dirty="0"/>
              <a:t> медицинский выпускают в виде тонкой бумаги с морщинистой поверхностью. </a:t>
            </a:r>
          </a:p>
          <a:p>
            <a:r>
              <a:rPr lang="ru-RU" dirty="0"/>
              <a:t>лигнин представляет собой сложное вещество, которое входит в состав древесины и дает растительным клеткам прочность. </a:t>
            </a:r>
          </a:p>
          <a:p>
            <a:r>
              <a:rPr lang="ru-RU" dirty="0" err="1"/>
              <a:t>Алигнин</a:t>
            </a:r>
            <a:r>
              <a:rPr lang="ru-RU" dirty="0"/>
              <a:t> выделяют от других компонентов древесины химическим путем при производстве целлюлозы.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18353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err="1"/>
              <a:t>Алигнин</a:t>
            </a:r>
            <a:r>
              <a:rPr lang="ru-RU" sz="3200" b="1" dirty="0"/>
              <a:t> производят двух марок: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 - для перевязочного материала;</a:t>
            </a:r>
          </a:p>
          <a:p>
            <a:r>
              <a:rPr lang="ru-RU" dirty="0"/>
              <a:t>Б - для упаковки медицинских инструментов и лекарственных препаратов.</a:t>
            </a:r>
          </a:p>
          <a:p>
            <a:endParaRPr lang="ru-RU" sz="2800" dirty="0"/>
          </a:p>
          <a:p>
            <a:r>
              <a:rPr lang="ru-RU" sz="2800" dirty="0" err="1"/>
              <a:t>Алигнин</a:t>
            </a:r>
            <a:r>
              <a:rPr lang="ru-RU" sz="2800" dirty="0"/>
              <a:t> дешевле ваты и находит широкое применение в медицине. Его недостатки: старение при длительном хранении, деструкция (превращение в порошок) и расползание при увлажнении. </a:t>
            </a:r>
            <a:r>
              <a:rPr lang="ru-RU" sz="2800" dirty="0" err="1"/>
              <a:t>Алигнин</a:t>
            </a:r>
            <a:r>
              <a:rPr lang="ru-RU" sz="2800" dirty="0"/>
              <a:t> недостаточно эластичен, поэтому применяется при перевязках с ватой.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929198"/>
            <a:ext cx="192880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5072074"/>
            <a:ext cx="2095501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МАРЛЯ.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2862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Марля медицинская </a:t>
            </a:r>
            <a:r>
              <a:rPr lang="ru-RU" dirty="0"/>
              <a:t>- сетчатая ткань. Выпускается двух сортов: отбеленная гигроскопическая и суровая. </a:t>
            </a:r>
          </a:p>
          <a:p>
            <a:r>
              <a:rPr lang="ru-RU" dirty="0"/>
              <a:t>Каждая из этих сортов бывает двух видов: чисто хлопково-бумажная, и с примесями вискозной штапельной ткани ( 70% хлопка и 30% вискозы или 50% на 50%).</a:t>
            </a:r>
          </a:p>
          <a:p>
            <a:r>
              <a:rPr lang="ru-RU" b="1" i="1" u="sng" dirty="0"/>
              <a:t>Разница:  </a:t>
            </a:r>
          </a:p>
          <a:p>
            <a:r>
              <a:rPr lang="ru-RU" dirty="0"/>
              <a:t>хлопково-бумажная марля смачивается быстрее, чем марля с примесями вискозы.</a:t>
            </a:r>
          </a:p>
          <a:p>
            <a:r>
              <a:rPr lang="ru-RU" dirty="0"/>
              <a:t>Преимущество вискозной марли - повышенная влагоемкость.</a:t>
            </a:r>
          </a:p>
          <a:p>
            <a:r>
              <a:rPr lang="ru-RU" dirty="0"/>
              <a:t>Но вискозная марля хуже удерживает лекарственные р-</a:t>
            </a:r>
            <a:r>
              <a:rPr lang="ru-RU" dirty="0" err="1"/>
              <a:t>ры</a:t>
            </a:r>
            <a:r>
              <a:rPr lang="ru-RU" dirty="0"/>
              <a:t>, а многократная стирка снижает поглощающую способность. </a:t>
            </a:r>
          </a:p>
          <a:p>
            <a:r>
              <a:rPr lang="ru-RU" dirty="0"/>
              <a:t>Прочность хлопковой марли  на 25% выше, чем вискозной.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714884"/>
            <a:ext cx="2714644" cy="194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86322"/>
            <a:ext cx="18573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97014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>Специальные виды марли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501122" cy="3643337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МАРЛЯ КРОВЕОСТАНАВЛИВАЮЩАЯ </a:t>
            </a:r>
            <a:r>
              <a:rPr lang="ru-RU" sz="3000" dirty="0"/>
              <a:t>получается путем обработки обычной марли окислами азота. Такая марля имеет кровеостанавливающее действие и на протяжении месяца рассасывается в ране полностью. Применяют в виде салфеток (13х13 см).</a:t>
            </a:r>
          </a:p>
          <a:p>
            <a:r>
              <a:rPr lang="ru-RU" i="1" dirty="0"/>
              <a:t>МАРЛЯ ГЕМОСТАТИЧЕСКАЯ </a:t>
            </a:r>
            <a:r>
              <a:rPr lang="ru-RU" sz="3000" dirty="0"/>
              <a:t>содержит кальциевую соль акриловой кислоты. Быстро останавливает кровотечение (через 2-5 мин) но не рассасывается. Применяют в виде салфеток, шариков, тампонов. Дает экономию перевязочного материала до 15%.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702"/>
            <a:ext cx="2500298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http://pro-spec.ru/components/com_jshopping/files/img_products/full_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500570"/>
            <a:ext cx="2024030" cy="202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4286280"/>
          </a:xfrm>
        </p:spPr>
        <p:txBody>
          <a:bodyPr>
            <a:normAutofit fontScale="92500"/>
          </a:bodyPr>
          <a:lstStyle/>
          <a:p>
            <a:r>
              <a:rPr lang="ru-RU" dirty="0"/>
              <a:t>ВИСКОЗА ГЕМОСТАТИЧЕСКАЯ </a:t>
            </a:r>
            <a:r>
              <a:rPr lang="ru-RU" sz="3000" dirty="0"/>
              <a:t>вискозный трикотаж обработанный окислами азота. Останавливает кровотечение из разных органов и тканей при местном применении за 1-5 мин.</a:t>
            </a:r>
          </a:p>
          <a:p>
            <a:r>
              <a:rPr lang="ru-RU" sz="2800" dirty="0"/>
              <a:t>Наиболее эффективна при паренхиматозных кровотечениях. Быстро рассасывается в ране. Выпускается в виде стерильных салфеток или полосок размером в герметично-закупоренной таре. Хранят такой материал в прохладном, защищенном от света месте.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553974"/>
            <a:ext cx="1714512" cy="21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28628"/>
          </a:xfrm>
        </p:spPr>
        <p:txBody>
          <a:bodyPr>
            <a:noAutofit/>
          </a:bodyPr>
          <a:lstStyle/>
          <a:p>
            <a:r>
              <a:rPr lang="ru-RU" sz="2800" b="1" dirty="0" err="1"/>
              <a:t>Антимикробные</a:t>
            </a:r>
            <a:r>
              <a:rPr lang="ru-RU" sz="2800" dirty="0"/>
              <a:t> (</a:t>
            </a:r>
            <a:r>
              <a:rPr lang="ru-RU" sz="1800" dirty="0"/>
              <a:t>с антибиотиками, </a:t>
            </a:r>
            <a:r>
              <a:rPr lang="ru-RU" sz="1800" dirty="0" err="1"/>
              <a:t>мирамистином</a:t>
            </a:r>
            <a:r>
              <a:rPr lang="ru-RU" sz="1800" dirty="0"/>
              <a:t>, </a:t>
            </a:r>
            <a:r>
              <a:rPr lang="ru-RU" sz="1800" dirty="0" err="1"/>
              <a:t>хлоргексидином</a:t>
            </a:r>
            <a:r>
              <a:rPr lang="ru-RU" sz="1800" dirty="0"/>
              <a:t> , </a:t>
            </a:r>
            <a:r>
              <a:rPr lang="ru-RU" sz="1800" dirty="0" err="1"/>
              <a:t>диоксидином</a:t>
            </a:r>
            <a:r>
              <a:rPr lang="ru-RU" sz="1800" dirty="0"/>
              <a:t> и др.</a:t>
            </a:r>
            <a:r>
              <a:rPr lang="ru-RU" sz="2800" dirty="0"/>
              <a:t>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92895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КАНОКСИЦЕЛ - салфетки, смоченные полимером, который удерживает </a:t>
            </a:r>
            <a:r>
              <a:rPr lang="ru-RU" dirty="0" err="1"/>
              <a:t>канамицин</a:t>
            </a:r>
            <a:r>
              <a:rPr lang="ru-RU" dirty="0"/>
              <a:t>. Применяют как местный кровеостанавливающий, антибактериальный препарат. Оставленный в ране, рассасывается в течении 1 месяца. Выпускается в виде стерильных салфеток размером 4х5, 5х15, 13х13, 10х20 в герметично закупоренных флаконах.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0066"/>
            <a:ext cx="2428860" cy="159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928011"/>
            <a:ext cx="2286016" cy="17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2357422" cy="160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2571768" cy="19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http://xn--b1accz8b1g.xn--j1amh/uploads/posts/2013/03/2d13803c526e889eb267ab405e6645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286256"/>
            <a:ext cx="1935071" cy="234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/>
              <a:t>Сорбирующие перевязочные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3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Противовоспалительные, с энзимами, </a:t>
            </a:r>
            <a:r>
              <a:rPr lang="ru-RU" dirty="0" err="1"/>
              <a:t>неприлипающие</a:t>
            </a:r>
            <a:r>
              <a:rPr lang="ru-RU" dirty="0"/>
              <a:t> и др.</a:t>
            </a:r>
          </a:p>
        </p:txBody>
      </p:sp>
      <p:pic>
        <p:nvPicPr>
          <p:cNvPr id="4" name="Picture 2" descr="http://www.aseptica.ru/img/catalog/Sorbenty/new0815/sache/Aseptisorb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974853"/>
            <a:ext cx="2651887" cy="262486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974853"/>
            <a:ext cx="2771800" cy="23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://lpu03.ru/wp-content/uploads/2014/08/VoskoSor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1295440"/>
            <a:ext cx="259228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Изделия из ваты и марлевых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350046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ВАТНО-МАРЛЕВЫЕ ПОДУШЕЧКИ. Предназначены для перевязывания ран и ожогов. Выпускаются стерильными 5 номеров. Подушечки имеют один слой ваты и два слоя марли - по одному с каждой стороны слоя ваты. Стерильность сохраняется 5 лет.</a:t>
            </a:r>
          </a:p>
          <a:p>
            <a:r>
              <a:rPr lang="ru-RU" sz="2800" dirty="0"/>
              <a:t>ВАТНО-МАРЛЕВАЯ ЛЕНТА - для изготовления подушечек перед применением. Выпускается нестерильной, шириной 29 см и длиной 2 м в пергамент. Диаметр упаковки 9 см, длина 30 см.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969067"/>
            <a:ext cx="2052641" cy="188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67506"/>
            <a:ext cx="3262308" cy="24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Бинты марлевые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78621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Согласно </a:t>
            </a:r>
            <a:r>
              <a:rPr lang="ru-RU" dirty="0" err="1"/>
              <a:t>ГОСТа</a:t>
            </a:r>
            <a:r>
              <a:rPr lang="ru-RU" dirty="0"/>
              <a:t> бинты выпускают стерильные шириной 5 см и диной 5; 7 и 10 м, а также шириной 14 и 16 см, длиной 7 и 10 м соответственно; нестерильные - длиною 5 м и шириною 5,7; 8,5 и 10 см; длиною 7 м и шириною 5,7; 8,5; 10; 12; 14 см; длиною 10 м и шириною 5,7; 8,5; 16 см. Стерильные бинты имеют индивидуальную упаковку - пергаментную или пленочную; нестерильные - индивидуально заворачивают бумагой или пленкой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86322"/>
            <a:ext cx="2724154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1435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Перевязочные материалы и перевязочные средства.</a:t>
            </a:r>
            <a:endParaRPr lang="ru-RU" dirty="0"/>
          </a:p>
          <a:p>
            <a:r>
              <a:rPr lang="ru-RU" dirty="0"/>
              <a:t>Перевязочные материалы и перевязочные средства служат для изготовления и наложения повязок с целью защиты от вторичной инфекции и других внешних влияний, а также для остановки кровотечения, подсушивания ран при хирургических операциях и иммобилизации органов и тканей.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Гипсовые бинты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/>
              <a:t>применяют при наложении гипса в травматологии. Гипс на марле укрепляют при помощи </a:t>
            </a:r>
            <a:r>
              <a:rPr lang="ru-RU" dirty="0" err="1"/>
              <a:t>метилцеллюлозы</a:t>
            </a:r>
            <a:r>
              <a:rPr lang="ru-RU" dirty="0"/>
              <a:t>, схватывается через 4-5 минут. Повязка более крепкая и имеет меньший вес, чем при обычном гипсовании.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3083723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643446"/>
            <a:ext cx="3440911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714884"/>
            <a:ext cx="228600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/>
              <a:t>Бинт эластичный медицинский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dirty="0"/>
              <a:t>предназначен для наложения тугих повязок. Изготавливают из суровой хлопковой пряжи. Растяжимость не менее 50%. Выпускают бинт длиной 3 м, шириной 5 и 10 см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63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72074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929198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07207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БИНТЫ МЕДИЦИНСКИЕ ТРУБЧАТЫЕ</a:t>
            </a:r>
            <a:r>
              <a:rPr lang="ru-RU" sz="2800" b="1" dirty="0"/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35771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Предназначены для фиксации медицинских повязок. Это трикотажный рукав, изготовленный из крепкой ткани. Выпускают два номера: №5 и №9. Номер - определяет ширину рукава в сантиметрах.</a:t>
            </a:r>
          </a:p>
          <a:p>
            <a:r>
              <a:rPr lang="ru-RU" sz="2800" b="1" u="sng" dirty="0"/>
              <a:t>БИНТЫ ЭЛАСТИЧНЫЕ ТРУБЧАТЫЕ МЕДИЦИНСКИЕ</a:t>
            </a:r>
            <a:r>
              <a:rPr lang="ru-RU" sz="2800" b="1" dirty="0"/>
              <a:t> </a:t>
            </a:r>
            <a:r>
              <a:rPr lang="ru-RU" dirty="0"/>
              <a:t>предназначены для тех же целей, что и трикотажные, но растяжимость их гораздо больше - до 800%. Изготавливают их из </a:t>
            </a:r>
            <a:r>
              <a:rPr lang="ru-RU" dirty="0" err="1"/>
              <a:t>эластомерной</a:t>
            </a:r>
            <a:r>
              <a:rPr lang="ru-RU" dirty="0"/>
              <a:t> нитки оплетенной синтетическими волокнами и хлопковой пряжей. </a:t>
            </a:r>
          </a:p>
          <a:p>
            <a:r>
              <a:rPr lang="ru-RU" dirty="0"/>
              <a:t>Имея сетчатую структуру они не препятствуют аэрации участка тела, куда их накладывают и наблюдению за этим участком.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86322"/>
            <a:ext cx="1857378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71486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85776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976"/>
            <a:ext cx="8229600" cy="307183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стирке эластичных бинтов нельзя применять синтетические средства.</a:t>
            </a:r>
          </a:p>
          <a:p>
            <a:r>
              <a:rPr lang="ru-RU" dirty="0"/>
              <a:t>Эластичные бинты стирают в мыльной пене при температуре не выше 40°С, а потом полощут в теплой воде и отжимают без выкручивания в полотенце. Просушивают на горизонтальной поверхности.</a:t>
            </a:r>
          </a:p>
        </p:txBody>
      </p:sp>
      <p:pic>
        <p:nvPicPr>
          <p:cNvPr id="6146" name="Picture 2" descr="http://aptekavam.ru/assets/templates/img/products/img225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7684" y="3401020"/>
            <a:ext cx="3947330" cy="2941148"/>
          </a:xfrm>
          <a:prstGeom prst="rect">
            <a:avLst/>
          </a:prstGeom>
          <a:noFill/>
        </p:spPr>
      </p:pic>
      <p:pic>
        <p:nvPicPr>
          <p:cNvPr id="6148" name="Picture 4" descr="http://add.coolreferat.com/tw_refs/18/17846/17846_html_m6ae1db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714884"/>
            <a:ext cx="2357842" cy="1714488"/>
          </a:xfrm>
          <a:prstGeom prst="rect">
            <a:avLst/>
          </a:prstGeom>
          <a:noFill/>
        </p:spPr>
      </p:pic>
      <p:pic>
        <p:nvPicPr>
          <p:cNvPr id="6150" name="Picture 6" descr="http://nepropadu.ru/uploads/images/00/30/93/2012/02/17/1b84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1020"/>
            <a:ext cx="2857488" cy="331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54032"/>
          </a:xfrm>
        </p:spPr>
        <p:txBody>
          <a:bodyPr/>
          <a:lstStyle/>
          <a:p>
            <a:r>
              <a:rPr lang="ru-RU" sz="2800" u="sng" dirty="0"/>
              <a:t>ПАКЕТЫ ПЕРЕВЯЗОЧНЫЕ</a:t>
            </a:r>
            <a:r>
              <a:rPr lang="ru-RU" sz="28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378621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предназначены для само и взаимопомощи при ранениях и ожогах.</a:t>
            </a:r>
          </a:p>
          <a:p>
            <a:r>
              <a:rPr lang="ru-RU" dirty="0"/>
              <a:t>Выпускают </a:t>
            </a:r>
            <a:r>
              <a:rPr lang="ru-RU" b="1" dirty="0"/>
              <a:t>4 вида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b="1" dirty="0"/>
              <a:t>Индивидуальный</a:t>
            </a:r>
            <a:r>
              <a:rPr lang="ru-RU" dirty="0"/>
              <a:t> - состоит из марлевого бинта 10х7 (неподвижно и подвижной марлевой подушки размером (17,5х32)).</a:t>
            </a:r>
          </a:p>
          <a:p>
            <a:r>
              <a:rPr lang="ru-RU" dirty="0"/>
              <a:t>2. </a:t>
            </a:r>
            <a:r>
              <a:rPr lang="ru-RU" b="1" dirty="0"/>
              <a:t>Обычный </a:t>
            </a:r>
            <a:r>
              <a:rPr lang="ru-RU" dirty="0"/>
              <a:t>-        имеет тот же состав, что и индивидуальный, разница только в упаковке: наружная упаковка индивидуального пакета прорезинена, а обычного пергаментная. Пакеты обоих видов имеют шпильки безопасности для закрепления конца бинта.</a:t>
            </a:r>
          </a:p>
          <a:p>
            <a:r>
              <a:rPr lang="ru-RU" dirty="0"/>
              <a:t>3. </a:t>
            </a:r>
            <a:r>
              <a:rPr lang="ru-RU" b="1" dirty="0"/>
              <a:t>Пакет первой  помощи с одной подушечкой </a:t>
            </a:r>
            <a:r>
              <a:rPr lang="ru-RU" dirty="0"/>
              <a:t>- состоит из бинта 10х5 и 1 подушечки (11х13,5).</a:t>
            </a:r>
          </a:p>
          <a:p>
            <a:r>
              <a:rPr lang="ru-RU" dirty="0"/>
              <a:t>4. </a:t>
            </a:r>
            <a:r>
              <a:rPr lang="ru-RU" b="1" dirty="0"/>
              <a:t>Пакет первой помощи с двумя  подушечками</a:t>
            </a:r>
            <a:r>
              <a:rPr lang="ru-RU" dirty="0"/>
              <a:t> - тех же размеров (11х13,5), а марлевый шириной 7 см узкий, 10 см - широкий.</a:t>
            </a:r>
          </a:p>
          <a:p>
            <a:r>
              <a:rPr lang="ru-RU" dirty="0"/>
              <a:t>Пакет первой помощи имеет оболочку из пластиковой пленки.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377820"/>
            <a:ext cx="2643206" cy="112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2001227" cy="198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8"/>
            <a:ext cx="27860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072074"/>
            <a:ext cx="1720714" cy="158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u="sng" dirty="0"/>
              <a:t>ПОВЯЗКИ ФИКСИРУЮЩИЕ КОНТУРНЫЕ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357454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-</a:t>
            </a:r>
            <a:r>
              <a:rPr lang="ru-RU" dirty="0"/>
              <a:t> используются вместо марлевого бинта при наложении на конечности и туловище. Экономят время и перевязочный материал. Выпускаются комплектом в который входят: 3 повязки: большая 80х65; средняя 65х65; малая 55х35; и повязка для туловища 30х78.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4248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sunrose.urc.ac.ru/medicina/images/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714884"/>
            <a:ext cx="312242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u="sng" dirty="0"/>
              <a:t>ПОВЯЗКИ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64346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Ожоговые повязки </a:t>
            </a:r>
            <a:r>
              <a:rPr lang="ru-RU" dirty="0"/>
              <a:t>- из нетканого металлизированного полотна: </a:t>
            </a:r>
          </a:p>
          <a:p>
            <a:r>
              <a:rPr lang="ru-RU" dirty="0"/>
              <a:t>- большие (состоят из подушечки 65х43 8   с внутренней и внешней оболочкой)</a:t>
            </a:r>
          </a:p>
          <a:p>
            <a:r>
              <a:rPr lang="ru-RU" dirty="0"/>
              <a:t>- малые (состоят из подушечки 56х29 с настроченным марлевым бинтом, внутренней и внешней оболочкой)</a:t>
            </a:r>
          </a:p>
          <a:p>
            <a:endParaRPr lang="ru-RU" b="1" dirty="0"/>
          </a:p>
          <a:p>
            <a:r>
              <a:rPr lang="ru-RU" b="1" dirty="0"/>
              <a:t>Повязки первичные</a:t>
            </a:r>
          </a:p>
          <a:p>
            <a:r>
              <a:rPr lang="ru-RU" dirty="0"/>
              <a:t>ожоговые ПОПС-1 - изготовлены из нетканого металлизированного полотна с подушечкой 40х65.</a:t>
            </a:r>
          </a:p>
          <a:p>
            <a:endParaRPr lang="ru-RU" dirty="0"/>
          </a:p>
          <a:p>
            <a:r>
              <a:rPr lang="ru-RU" b="1" dirty="0"/>
              <a:t>Повязки медицинские </a:t>
            </a:r>
            <a:r>
              <a:rPr lang="ru-RU" dirty="0"/>
              <a:t>-    из   перевязочного материала большие, средние и малые подушечка 70х40 см, и 50х30, 30х20.</a:t>
            </a:r>
          </a:p>
          <a:p>
            <a:endParaRPr lang="ru-RU" b="1" dirty="0"/>
          </a:p>
          <a:p>
            <a:r>
              <a:rPr lang="ru-RU" b="1" dirty="0"/>
              <a:t>Повязки медицинские стерильные </a:t>
            </a:r>
            <a:r>
              <a:rPr lang="ru-RU" dirty="0"/>
              <a:t>-              большие, малые в бумажной    , которые состоят из ватно-марлевой под. 43х67, 25х56.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74" y="5072074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997" y="5143512"/>
            <a:ext cx="162304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/>
              <a:t>Салфетки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9292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Салфетки марлевые прямоугольной формы </a:t>
            </a:r>
            <a:r>
              <a:rPr lang="ru-RU" dirty="0"/>
              <a:t>соединены вдвое, края завернуты в середину, чтобы нитки не попадали в рану.</a:t>
            </a:r>
          </a:p>
          <a:p>
            <a:r>
              <a:rPr lang="ru-RU" dirty="0"/>
              <a:t>Салфетки изготавливают трех размеров:</a:t>
            </a:r>
          </a:p>
          <a:p>
            <a:r>
              <a:rPr lang="ru-RU" dirty="0"/>
              <a:t>- большие 70х68 стерильные по 5 шт. в пачке, не стерильные по 50 шт. в пачке;</a:t>
            </a:r>
          </a:p>
          <a:p>
            <a:r>
              <a:rPr lang="ru-RU" dirty="0"/>
              <a:t>- средние 45х20 стерильные по 10 шт. в пачке, нестерильные по 100 шт. в пачке;</a:t>
            </a:r>
          </a:p>
          <a:p>
            <a:r>
              <a:rPr lang="ru-RU" dirty="0"/>
              <a:t>- малые 14х16 стерильные по 40 шт. в пачке, нестерильные по 100 и 200 шт. в пачке.</a:t>
            </a:r>
          </a:p>
          <a:p>
            <a:r>
              <a:rPr lang="ru-RU" dirty="0"/>
              <a:t>Упаковывают салфетки в пергамент.</a:t>
            </a:r>
          </a:p>
          <a:p>
            <a:r>
              <a:rPr lang="ru-RU" b="1" dirty="0"/>
              <a:t>Салфетки из пенопласта </a:t>
            </a:r>
            <a:r>
              <a:rPr lang="ru-RU" dirty="0"/>
              <a:t>– назначение - ожоги; послеоперационные раны, </a:t>
            </a:r>
            <a:r>
              <a:rPr lang="ru-RU" dirty="0" err="1"/>
              <a:t>троф</a:t>
            </a:r>
            <a:r>
              <a:rPr lang="ru-RU" dirty="0"/>
              <a:t>. язвы и пролежни. Эти повязки заменяют вату разного вида. Имеют высокую гигроскопичность, эффективно впитывают раненой состав и не прилипают к ране , выпускаются стерильными и нестерильные.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57826"/>
            <a:ext cx="2460285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2863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429250"/>
            <a:ext cx="1733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429250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/>
              <a:t>Лейкопластырь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30718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Лейкопластыри 1х500; 2х500; 3х500; 4х500; 5х500; 6х500 4х10 6х10.</a:t>
            </a:r>
          </a:p>
          <a:p>
            <a:r>
              <a:rPr lang="ru-RU" dirty="0"/>
              <a:t>Лейкопластырь бактерицидный 2,5х7,2; 3,8х3,8; 4х10; 6х10.</a:t>
            </a:r>
          </a:p>
          <a:p>
            <a:r>
              <a:rPr lang="ru-RU" dirty="0"/>
              <a:t>Пленки липкие опер. полимер. ЛПО-1; 2,3.</a:t>
            </a:r>
          </a:p>
          <a:p>
            <a:r>
              <a:rPr lang="ru-RU" dirty="0"/>
              <a:t>Пленки        </a:t>
            </a:r>
            <a:r>
              <a:rPr lang="ru-RU" dirty="0" err="1"/>
              <a:t>перфор</a:t>
            </a:r>
            <a:r>
              <a:rPr lang="ru-RU" dirty="0"/>
              <a:t>. «</a:t>
            </a:r>
            <a:r>
              <a:rPr lang="ru-RU" dirty="0" err="1"/>
              <a:t>Виниплен</a:t>
            </a:r>
            <a:r>
              <a:rPr lang="ru-RU" dirty="0"/>
              <a:t>» для ожогов 290х200; 290х400;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2263138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929198"/>
            <a:ext cx="1752602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42925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916261"/>
            <a:ext cx="1928794" cy="19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57187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532564"/>
            <a:ext cx="1643074" cy="14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 перевязочным материалам и перевязочным средствам предъявляют общие требования. Они должны: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7862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1) быть мягкими, но не хрупкими;</a:t>
            </a:r>
          </a:p>
          <a:p>
            <a:r>
              <a:rPr lang="ru-RU" dirty="0"/>
              <a:t>2) гигроскопичны;</a:t>
            </a:r>
          </a:p>
          <a:p>
            <a:r>
              <a:rPr lang="ru-RU" dirty="0"/>
              <a:t>3) владеть хорошей капиллярностью и </a:t>
            </a:r>
            <a:r>
              <a:rPr lang="ru-RU" dirty="0" err="1"/>
              <a:t>смачиваемостью</a:t>
            </a:r>
            <a:r>
              <a:rPr lang="ru-RU" dirty="0"/>
              <a:t>;</a:t>
            </a:r>
          </a:p>
          <a:p>
            <a:r>
              <a:rPr lang="ru-RU" dirty="0"/>
              <a:t>4) иметь нейтральную реакцию и быть нейтральными по отношению к организму;</a:t>
            </a:r>
          </a:p>
          <a:p>
            <a:r>
              <a:rPr lang="ru-RU" dirty="0"/>
              <a:t>5) иметь определенный процент влажности;</a:t>
            </a:r>
          </a:p>
          <a:p>
            <a:r>
              <a:rPr lang="ru-RU" dirty="0"/>
              <a:t>6) надежно стерилизоваться, одним из способов стерилизации, не изменяя своих свойств.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Исходное сырье для изготовления перевязочных средств и перевязочных материалов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хлопок, лен,  древесина и синтетические материалы. </a:t>
            </a:r>
          </a:p>
          <a:p>
            <a:r>
              <a:rPr lang="ru-RU" dirty="0"/>
              <a:t>Из волокон хлопка изготавливают вату, марлю и марлевые бинты. </a:t>
            </a:r>
          </a:p>
          <a:p>
            <a:r>
              <a:rPr lang="ru-RU" dirty="0"/>
              <a:t>Из древесины - бумажную и вискозную пряжу, </a:t>
            </a:r>
            <a:r>
              <a:rPr lang="ru-RU" dirty="0" err="1"/>
              <a:t>алигнин</a:t>
            </a:r>
            <a:r>
              <a:rPr lang="ru-RU" dirty="0"/>
              <a:t>; </a:t>
            </a:r>
          </a:p>
          <a:p>
            <a:r>
              <a:rPr lang="ru-RU" dirty="0"/>
              <a:t>из синтетических материалов - специальные перевязочные средства.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u="sng" dirty="0"/>
              <a:t>Хлопковое волокно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0005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это почти чистая целлюлоза. </a:t>
            </a:r>
          </a:p>
          <a:p>
            <a:r>
              <a:rPr lang="ru-RU" dirty="0"/>
              <a:t>В зависимости от длины и крепости волокон, цвета и примесей, его классифицируют на 7 сортов: шесть номерных и нулевой (отборный). </a:t>
            </a:r>
          </a:p>
          <a:p>
            <a:r>
              <a:rPr lang="ru-RU" dirty="0"/>
              <a:t>На очистных заводах производится первичная очистка хлопка от семян, семенных коробочек и других механических примесей, после чего очищенный хлопок спрессованный массой по 30 кг, направляется на ватные прядильные фабрики, где при помощи кардочесальных машин волокна </a:t>
            </a:r>
            <a:r>
              <a:rPr lang="ru-RU" dirty="0" err="1"/>
              <a:t>распушиваются</a:t>
            </a:r>
            <a:r>
              <a:rPr lang="ru-RU" dirty="0"/>
              <a:t> и расчесываются.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6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57760"/>
            <a:ext cx="2500343" cy="18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85776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500042"/>
            <a:ext cx="8786874" cy="6072230"/>
          </a:xfrm>
        </p:spPr>
        <p:txBody>
          <a:bodyPr>
            <a:normAutofit/>
          </a:bodyPr>
          <a:lstStyle/>
          <a:p>
            <a:r>
              <a:rPr lang="ru-RU" sz="2400" dirty="0"/>
              <a:t>Пушистая лента, которая при этом образуется, на специальных барабанах выпрямляется, скручивается на ватермашинах и превращается в пряжу.</a:t>
            </a:r>
          </a:p>
          <a:p>
            <a:r>
              <a:rPr lang="ru-RU" sz="2400" dirty="0"/>
              <a:t>С прядильных фабрик пряжа поступает на ткацкие фабрики, где на ткацких станциях путем переплетения продольных нитей, которые называются основой, и поперечных, которые называются </a:t>
            </a:r>
            <a:r>
              <a:rPr lang="ru-RU" sz="2400" dirty="0" err="1"/>
              <a:t>утоком</a:t>
            </a:r>
            <a:r>
              <a:rPr lang="ru-RU" sz="2400" dirty="0"/>
              <a:t>, получают текстильные ткани, например, марля.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3554" name="Picture 2" descr="http://86007machine.com/upload/14277196994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92794"/>
            <a:ext cx="4214842" cy="2980736"/>
          </a:xfrm>
          <a:prstGeom prst="rect">
            <a:avLst/>
          </a:prstGeom>
          <a:noFill/>
        </p:spPr>
      </p:pic>
      <p:pic>
        <p:nvPicPr>
          <p:cNvPr id="23556" name="Picture 4" descr="http://www.photobelta.by/apimages/93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23350"/>
            <a:ext cx="3929090" cy="3015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3643338"/>
          </a:xfrm>
        </p:spPr>
        <p:txBody>
          <a:bodyPr>
            <a:normAutofit fontScale="92500"/>
          </a:bodyPr>
          <a:lstStyle/>
          <a:p>
            <a:r>
              <a:rPr lang="ru-RU" dirty="0"/>
              <a:t>Хлопковое волокно покрыто воском, поэтому оно не смачивается водой и имеет 93% влажности. </a:t>
            </a:r>
          </a:p>
          <a:p>
            <a:r>
              <a:rPr lang="ru-RU" dirty="0"/>
              <a:t>Поэтому, хлопковое волокно подлежит химической обработке растворами щелочей (мерсеризация), растворами кислот и хлорной известью для удаления воска, воды, отбеливания и достижения нейтральной реакции.</a:t>
            </a:r>
          </a:p>
        </p:txBody>
      </p:sp>
      <p:pic>
        <p:nvPicPr>
          <p:cNvPr id="22530" name="Picture 2" descr="http://bellemart.ru/published/publicdata/BELPOSTEL/attachments/SC/cache_images_journal/w870:h580:m2:shutterstock_163868570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92614"/>
            <a:ext cx="4429156" cy="295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1"/>
            <a:ext cx="8786874" cy="364333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Древесина </a:t>
            </a:r>
            <a:r>
              <a:rPr lang="ru-RU" dirty="0"/>
              <a:t>представляет собой композит, который складывается из целлюлозы, </a:t>
            </a:r>
            <a:r>
              <a:rPr lang="ru-RU" dirty="0" err="1"/>
              <a:t>нецеллюлозных</a:t>
            </a:r>
            <a:r>
              <a:rPr lang="ru-RU" dirty="0"/>
              <a:t> углеводов и лигнина - аморфного сетчатого полимера, который имеет очень сложную и нерегулярную химическую структуру. Схематично этот композит выглядит как целлюлозные фибриллы, опущенные в </a:t>
            </a:r>
            <a:r>
              <a:rPr lang="ru-RU" dirty="0" err="1"/>
              <a:t>лигниновою</a:t>
            </a:r>
            <a:r>
              <a:rPr lang="ru-RU" dirty="0"/>
              <a:t> матрицу. Поэтому химическая обработка древесины после её измельчения с целью получения целлюлозы, перевязочных материалов должна быть направлена в первую очередь на разрушение лигнина.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466" y="4429133"/>
            <a:ext cx="617281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786323"/>
            <a:ext cx="2803213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Вата медицинская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21484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Медицинскую вату разделяют на гигроскопичную и компрессную. Компрессная вата кремового цвета, плохо поглощает влагу и применяется для согревающих компрессов и шин. Фасуют компрессную вату в пакеты по 50; 100; 250 и 500 г и упаковывают в мешки по 50 кг.</a:t>
            </a:r>
          </a:p>
          <a:p>
            <a:r>
              <a:rPr lang="ru-RU" dirty="0"/>
              <a:t>Для перевязок применяют медицинскую гигроскопичную вату, которая изготавливается из лучших сортов хлопка или с хлопка с добавками вискозы и соответственно обработана.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636"/>
            <a:ext cx="2428892" cy="17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72074"/>
            <a:ext cx="2163143" cy="160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3723" y="5072074"/>
            <a:ext cx="2210277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1795</Words>
  <Application>Microsoft Office PowerPoint</Application>
  <PresentationFormat>Экран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Перевязочные материалы. Виды, потребительские свойства, оценка качества</vt:lpstr>
      <vt:lpstr>Презентация PowerPoint</vt:lpstr>
      <vt:lpstr>К перевязочным материалам и перевязочным средствам предъявляют общие требования. Они должны: </vt:lpstr>
      <vt:lpstr>Исходное сырье для изготовления перевязочных средств и перевязочных материалов</vt:lpstr>
      <vt:lpstr>Хлопковое волокно </vt:lpstr>
      <vt:lpstr>Презентация PowerPoint</vt:lpstr>
      <vt:lpstr>Презентация PowerPoint</vt:lpstr>
      <vt:lpstr>Презентация PowerPoint</vt:lpstr>
      <vt:lpstr>Вата медицинская</vt:lpstr>
      <vt:lpstr>Вату медицинскую гигроскопичную производят 3-х видов: </vt:lpstr>
      <vt:lpstr>АЛИГНИН</vt:lpstr>
      <vt:lpstr>Алигнин производят двух марок: </vt:lpstr>
      <vt:lpstr>МАРЛЯ.</vt:lpstr>
      <vt:lpstr>Специальные виды марли</vt:lpstr>
      <vt:lpstr>Презентация PowerPoint</vt:lpstr>
      <vt:lpstr>Антимикробные (с антибиотиками, мирамистином, хлоргексидином , диоксидином и др.) </vt:lpstr>
      <vt:lpstr>Сорбирующие перевязочные средства</vt:lpstr>
      <vt:lpstr>Изделия из ваты и марлевых материалов</vt:lpstr>
      <vt:lpstr>Бинты марлевые</vt:lpstr>
      <vt:lpstr>Гипсовые бинты </vt:lpstr>
      <vt:lpstr>Бинт эластичный медицинский </vt:lpstr>
      <vt:lpstr>БИНТЫ МЕДИЦИНСКИЕ ТРУБЧАТЫЕ. </vt:lpstr>
      <vt:lpstr>Презентация PowerPoint</vt:lpstr>
      <vt:lpstr>ПАКЕТЫ ПЕРЕВЯЗОЧНЫЕ </vt:lpstr>
      <vt:lpstr>ПОВЯЗКИ ФИКСИРУЮЩИЕ КОНТУРНЫЕ </vt:lpstr>
      <vt:lpstr>ПОВЯЗКИ</vt:lpstr>
      <vt:lpstr>Салфетки</vt:lpstr>
      <vt:lpstr>Лейкопластырь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Перевязочные материалы. Виды, потребительские свойства, оценка качества.</dc:title>
  <dc:creator>Ирина</dc:creator>
  <cp:lastModifiedBy>Майя Рыбалко</cp:lastModifiedBy>
  <cp:revision>20</cp:revision>
  <dcterms:created xsi:type="dcterms:W3CDTF">2013-12-11T15:12:59Z</dcterms:created>
  <dcterms:modified xsi:type="dcterms:W3CDTF">2022-09-02T10:35:16Z</dcterms:modified>
</cp:coreProperties>
</file>