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200DA05-D4F6-4E5D-A995-A61AF482D833}">
          <p14:sldIdLst>
            <p14:sldId id="256"/>
            <p14:sldId id="257"/>
            <p14:sldId id="259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268760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sz="6600" dirty="0"/>
              <a:t>Полимеры в медицине</a:t>
            </a:r>
          </a:p>
        </p:txBody>
      </p:sp>
    </p:spTree>
    <p:extLst>
      <p:ext uri="{BB962C8B-B14F-4D97-AF65-F5344CB8AC3E}">
        <p14:creationId xmlns:p14="http://schemas.microsoft.com/office/powerpoint/2010/main" val="364956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u="sng" dirty="0">
                <a:effectLst/>
              </a:rPr>
              <a:t>Пломбировочные материалы на основе акриловых сополимеров.</a:t>
            </a:r>
            <a:endParaRPr lang="ru-RU" sz="2800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640960" cy="46805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	Быстротвердеющие пластмассы па основе акриловых со­полимеров (со­полимеры – полимеры, содержащие несколько типов </a:t>
            </a:r>
            <a:r>
              <a:rPr lang="ru-RU" dirty="0" err="1"/>
              <a:t>мономерных</a:t>
            </a:r>
            <a:r>
              <a:rPr lang="ru-RU" dirty="0"/>
              <a:t> звеньев и получаемые путем совместной полимеризации двух или большего числа мономеров) явились одними из первых </a:t>
            </a:r>
            <a:r>
              <a:rPr lang="ru-RU" dirty="0" err="1"/>
              <a:t>сополимерных</a:t>
            </a:r>
            <a:r>
              <a:rPr lang="ru-RU" dirty="0"/>
              <a:t> пломбировочных материалов. Начиная с 50-х годов у нас в стране и за рубежом были выпущены различные марки этих материалов: </a:t>
            </a:r>
            <a:r>
              <a:rPr lang="ru-RU" dirty="0" err="1"/>
              <a:t>портекс</a:t>
            </a:r>
            <a:r>
              <a:rPr lang="ru-RU" dirty="0"/>
              <a:t>, </a:t>
            </a:r>
            <a:r>
              <a:rPr lang="ru-RU" dirty="0" err="1"/>
              <a:t>стеллон</a:t>
            </a:r>
            <a:r>
              <a:rPr lang="ru-RU" dirty="0"/>
              <a:t>, </a:t>
            </a:r>
            <a:r>
              <a:rPr lang="ru-RU" dirty="0" err="1"/>
              <a:t>норакрил</a:t>
            </a:r>
            <a:r>
              <a:rPr lang="ru-RU" dirty="0"/>
              <a:t>. Возможность затвердения этих композиций при комнатной температуре обусловлена введением в их состав </a:t>
            </a:r>
            <a:r>
              <a:rPr lang="ru-RU" dirty="0" err="1"/>
              <a:t>окислительно</a:t>
            </a:r>
            <a:r>
              <a:rPr lang="ru-RU" dirty="0"/>
              <a:t>-восстановительных систем, состоящих из инициаторов и активаторов.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31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u="sng" dirty="0">
                <a:effectLst/>
              </a:rPr>
              <a:t>Пломбировочные материалы на основе эпоксидных сополимеров</a:t>
            </a:r>
            <a:endParaRPr lang="ru-RU" sz="2800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856984" cy="5328592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dirty="0"/>
              <a:t>	Вопросы создания и клинического изучения пломбировоч­ных</a:t>
            </a:r>
            <a:r>
              <a:rPr lang="ru-RU" b="1" dirty="0"/>
              <a:t> </a:t>
            </a:r>
            <a:r>
              <a:rPr lang="ru-RU" dirty="0"/>
              <a:t>материалов на основе эпоксидных сополимеров доста­точно полно изложены в монографии Б. Я. </a:t>
            </a:r>
            <a:r>
              <a:rPr lang="ru-RU" dirty="0" err="1"/>
              <a:t>Горового</a:t>
            </a:r>
            <a:r>
              <a:rPr lang="ru-RU" dirty="0"/>
              <a:t> и В. С. Иванова (1973). Впервые эпоксидные композиции были разработаны и предложены для зубоврачебной практики швейцарским доктором II. </a:t>
            </a:r>
            <a:r>
              <a:rPr lang="ru-RU" dirty="0" err="1"/>
              <a:t>Кастан</a:t>
            </a:r>
            <a:r>
              <a:rPr lang="ru-RU" dirty="0"/>
              <a:t> и другими сотрудниками фирмы «де </a:t>
            </a:r>
            <a:r>
              <a:rPr lang="ru-RU" dirty="0" err="1"/>
              <a:t>Трей</a:t>
            </a:r>
            <a:r>
              <a:rPr lang="ru-RU" dirty="0"/>
              <a:t>» в 1934—1938 гг. Эпоксидные смолы получают в результате реакции поликонденсации </a:t>
            </a:r>
            <a:r>
              <a:rPr lang="ru-RU" dirty="0" err="1"/>
              <a:t>энихлоргидрина</a:t>
            </a:r>
            <a:r>
              <a:rPr lang="ru-RU" dirty="0"/>
              <a:t> с </a:t>
            </a:r>
            <a:r>
              <a:rPr lang="ru-RU" dirty="0" err="1"/>
              <a:t>дифенилолпропаном</a:t>
            </a:r>
            <a:r>
              <a:rPr lang="ru-RU" dirty="0"/>
              <a:t> или резорцином в различных агрегатных состояниях - в виде жидких, вязких и твердых продуктов. В случае использо­вания </a:t>
            </a:r>
            <a:r>
              <a:rPr lang="ru-RU" dirty="0" err="1"/>
              <a:t>дифенилолпропана</a:t>
            </a:r>
            <a:r>
              <a:rPr lang="ru-RU" dirty="0"/>
              <a:t> получаются диановые смолы, а в случае использования резорцина резорциновые. В этой связи заслуживает упоминания имя русского уче­ного А. ТТ. Дианина, впервые получившего и 1891 г. это соединение: в его честь эти смолы и получили название диановые. В различных отраслях промышленности в настоящее вре­мя применяются главным образом диановые смолы, кото­рые в отличие от резорциновых обладают меньшей ток­сичностью, большей доступностью и дешевизной исход­ных продуктов синтеза.</a:t>
            </a:r>
          </a:p>
          <a:p>
            <a:pPr marL="45720" indent="0">
              <a:buNone/>
            </a:pPr>
            <a:r>
              <a:rPr lang="ru-RU" dirty="0"/>
              <a:t>	Эпоксидно-диановые смолы обладают наиболее универсальными свойствами </a:t>
            </a:r>
            <a:r>
              <a:rPr lang="ru-RU" i="1" dirty="0"/>
              <a:t>(</a:t>
            </a:r>
            <a:r>
              <a:rPr lang="ru-RU" dirty="0"/>
              <a:t>по сравнению с</a:t>
            </a:r>
            <a:r>
              <a:rPr lang="ru-RU" i="1" dirty="0"/>
              <a:t> </a:t>
            </a:r>
            <a:r>
              <a:rPr lang="ru-RU" dirty="0"/>
              <a:t>другими эпоксидными смолами) и получаются из дешевого и весьма доступного сырья (продуктов переработки нефти). Полезные свойства, определяющие широкое применение эпоксидно-диановых смол как основы для разнообразных</a:t>
            </a:r>
            <a:r>
              <a:rPr lang="ru-RU" b="1" dirty="0"/>
              <a:t> </a:t>
            </a:r>
            <a:r>
              <a:rPr lang="ru-RU" dirty="0"/>
              <a:t>материалов (связующие, клеи, покрытия, герметики и др.), могут быть охарактеризованы следующим образом:</a:t>
            </a:r>
          </a:p>
          <a:p>
            <a:r>
              <a:rPr lang="ru-RU" dirty="0"/>
              <a:t>высокая адгезия (явление соединения (прилипания) приведенных в контакт поверхностей фаз) ко всем полярным материалам (металлы, стекло, керамика, дентин и эмаль зубов). Это свойство эпоксидно-диановых смол обеспечивается наличием гидроксильных и простых эфирных группировок.</a:t>
            </a:r>
          </a:p>
          <a:p>
            <a:r>
              <a:rPr lang="ru-RU" dirty="0"/>
              <a:t>механическая прочность, обусловленная высокой концентрацией сравнительно жестких </a:t>
            </a:r>
            <a:r>
              <a:rPr lang="ru-RU" dirty="0" err="1"/>
              <a:t>дифенилолпропановых</a:t>
            </a:r>
            <a:r>
              <a:rPr lang="ru-RU" dirty="0"/>
              <a:t> блоков, содержащих ароматические ядра, в сочетании с группировкой</a:t>
            </a:r>
            <a:r>
              <a:rPr lang="ru-RU" baseline="30000" dirty="0"/>
              <a:t>__</a:t>
            </a:r>
            <a:r>
              <a:rPr lang="ru-RU" dirty="0"/>
              <a:t>O</a:t>
            </a:r>
            <a:r>
              <a:rPr lang="ru-RU" baseline="30000" dirty="0"/>
              <a:t>__</a:t>
            </a:r>
            <a:r>
              <a:rPr lang="ru-RU" dirty="0"/>
              <a:t>CH</a:t>
            </a:r>
            <a:r>
              <a:rPr lang="ru-RU" baseline="-25000" dirty="0"/>
              <a:t>2</a:t>
            </a:r>
            <a:r>
              <a:rPr lang="ru-RU" baseline="30000" dirty="0"/>
              <a:t>__</a:t>
            </a:r>
            <a:r>
              <a:rPr lang="ru-RU" dirty="0"/>
              <a:t>CH</a:t>
            </a:r>
            <a:r>
              <a:rPr lang="ru-RU" baseline="30000" dirty="0"/>
              <a:t>__</a:t>
            </a:r>
            <a:r>
              <a:rPr lang="ru-RU" dirty="0"/>
              <a:t>CH</a:t>
            </a:r>
            <a:r>
              <a:rPr lang="ru-RU" baseline="-25000" dirty="0"/>
              <a:t>2</a:t>
            </a:r>
            <a:r>
              <a:rPr lang="ru-RU" baseline="30000" dirty="0"/>
              <a:t>__</a:t>
            </a:r>
            <a:r>
              <a:rPr lang="ru-RU" dirty="0"/>
              <a:t>O</a:t>
            </a:r>
            <a:r>
              <a:rPr lang="ru-RU" baseline="30000" dirty="0"/>
              <a:t>__</a:t>
            </a:r>
            <a:r>
              <a:rPr lang="ru-RU" dirty="0"/>
              <a:t> 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45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D2FCB9-B876-4FE5-8A1D-A7F0DA2B7605}"/>
              </a:ext>
            </a:extLst>
          </p:cNvPr>
          <p:cNvSpPr txBox="1"/>
          <p:nvPr/>
        </p:nvSpPr>
        <p:spPr>
          <a:xfrm>
            <a:off x="2195736" y="1844824"/>
            <a:ext cx="50785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ЗА</a:t>
            </a:r>
          </a:p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ВНИМАНИЕ !!!</a:t>
            </a:r>
          </a:p>
        </p:txBody>
      </p:sp>
    </p:spTree>
    <p:extLst>
      <p:ext uri="{BB962C8B-B14F-4D97-AF65-F5344CB8AC3E}">
        <p14:creationId xmlns:p14="http://schemas.microsoft.com/office/powerpoint/2010/main" val="199826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u="sng" dirty="0"/>
              <a:t>Новейшая область химии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717032"/>
            <a:ext cx="5328592" cy="2948063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179512" y="980728"/>
            <a:ext cx="8712968" cy="2808312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dirty="0"/>
              <a:t>	</a:t>
            </a:r>
            <a:r>
              <a:rPr lang="ru-RU" sz="2300" dirty="0"/>
              <a:t>Новейшая область химии — химия высокомолекулярных соеди­нений— дает медицине возможность подняться на еще одну ка­чественно высшую ступень. Синтетические полимеры в течение ко­роткого периода времени вторглись в мир человека, поэтому XX век принято называть «веком полимеров».</a:t>
            </a:r>
          </a:p>
          <a:p>
            <a:pPr marL="45720" indent="0">
              <a:buNone/>
            </a:pPr>
            <a:r>
              <a:rPr lang="ru-RU" sz="2300" dirty="0"/>
              <a:t>	Началом применения полимерных материалов в медицине сле­дует считать 1788 г., когда А. М. </a:t>
            </a:r>
            <a:r>
              <a:rPr lang="ru-RU" sz="2300" dirty="0" err="1"/>
              <a:t>Шумлянский</a:t>
            </a:r>
            <a:r>
              <a:rPr lang="ru-RU" sz="2300" dirty="0"/>
              <a:t> применил каучук. </a:t>
            </a:r>
            <a:r>
              <a:rPr lang="ru-RU" sz="2300" dirty="0" err="1"/>
              <a:t>Fraenkel</a:t>
            </a:r>
            <a:r>
              <a:rPr lang="ru-RU" sz="2300" dirty="0"/>
              <a:t> (1895) впервые использовал искусственный полимер-целлулоид для закрытия костных дефектов после операций на черепе, что положило начало аллопластике — использованию раз­личных материалов для замены живых тканей.</a:t>
            </a:r>
          </a:p>
          <a:p>
            <a:pPr marL="45720" indent="0">
              <a:buNone/>
            </a:pPr>
            <a:r>
              <a:rPr lang="ru-RU" sz="2300" dirty="0"/>
              <a:t>	Большой опыт, накопленный многими исследователями по при­менению полимеров в различных областях медицинской практики, позволяет условно разделить полимеры в зависимости от того, ка­кие требования предъявляет к ним медицина:</a:t>
            </a:r>
            <a:endParaRPr lang="ru-RU" sz="2300" i="1" u="sng" dirty="0"/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67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07504" y="12981"/>
            <a:ext cx="8928992" cy="13277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u="sng" dirty="0"/>
              <a:t>II группа. Полимерные материалы, контактирующие с тканями организма, а также с веществами, которые в него вводятся: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4176464" cy="5328592"/>
          </a:xfrm>
        </p:spPr>
        <p:txBody>
          <a:bodyPr>
            <a:normAutofit/>
          </a:bodyPr>
          <a:lstStyle/>
          <a:p>
            <a:r>
              <a:rPr lang="ru-RU" dirty="0"/>
              <a:t>- тара для упаковки и хранения лекарственных средств, крови и </a:t>
            </a:r>
            <a:r>
              <a:rPr lang="ru-RU" dirty="0" err="1"/>
              <a:t>плазмозаменителей</a:t>
            </a:r>
            <a:r>
              <a:rPr lang="ru-RU" dirty="0"/>
              <a:t>;</a:t>
            </a:r>
          </a:p>
          <a:p>
            <a:r>
              <a:rPr lang="ru-RU" dirty="0"/>
              <a:t>- полимеры, применяемые в стоматологии (кроме пломб);</a:t>
            </a:r>
          </a:p>
          <a:p>
            <a:r>
              <a:rPr lang="ru-RU" dirty="0"/>
              <a:t>- хирургический инструментарий, шприцы;</a:t>
            </a:r>
          </a:p>
          <a:p>
            <a:r>
              <a:rPr lang="ru-RU" dirty="0"/>
              <a:t>- узлы и детали для медицинских аппаратов и приборов, в том числе — полупроницаемые мембраны.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276872"/>
            <a:ext cx="4392488" cy="2915514"/>
          </a:xfrm>
        </p:spPr>
      </p:pic>
    </p:spTree>
    <p:extLst>
      <p:ext uri="{BB962C8B-B14F-4D97-AF65-F5344CB8AC3E}">
        <p14:creationId xmlns:p14="http://schemas.microsoft.com/office/powerpoint/2010/main" val="106692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568952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u="sng" dirty="0"/>
              <a:t>I группа. Полимерные материалы, предназначенные для вве­дения в организм: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5400600" cy="5688632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endParaRPr lang="ru-RU" sz="3200" i="1" u="sng" dirty="0"/>
          </a:p>
          <a:p>
            <a:r>
              <a:rPr lang="ru-RU" sz="3200" dirty="0"/>
              <a:t>- «внутренние» протезы, пломбы, искусственные органы</a:t>
            </a:r>
            <a:r>
              <a:rPr lang="ru-RU" sz="3200" i="1" u="sng" dirty="0"/>
              <a:t>;</a:t>
            </a:r>
            <a:endParaRPr lang="ru-RU" sz="3200" dirty="0"/>
          </a:p>
          <a:p>
            <a:r>
              <a:rPr lang="ru-RU" sz="3200" dirty="0"/>
              <a:t>- клеи;</a:t>
            </a:r>
          </a:p>
          <a:p>
            <a:r>
              <a:rPr lang="ru-RU" sz="3200" dirty="0"/>
              <a:t>- шовный и перевязочный материалы;</a:t>
            </a:r>
          </a:p>
          <a:p>
            <a:r>
              <a:rPr lang="ru-RU" sz="3200" dirty="0"/>
              <a:t>- </a:t>
            </a:r>
            <a:r>
              <a:rPr lang="ru-RU" sz="3200" dirty="0" err="1"/>
              <a:t>плазмо</a:t>
            </a:r>
            <a:r>
              <a:rPr lang="ru-RU" sz="3200" dirty="0"/>
              <a:t> - и кровезаменители, </a:t>
            </a:r>
            <a:r>
              <a:rPr lang="ru-RU" sz="3200" dirty="0" err="1"/>
              <a:t>дезинтоксикаторы</a:t>
            </a:r>
            <a:r>
              <a:rPr lang="ru-RU" sz="3200" dirty="0"/>
              <a:t>, </a:t>
            </a:r>
            <a:r>
              <a:rPr lang="ru-RU" sz="3200" dirty="0" err="1"/>
              <a:t>интерфероногены</a:t>
            </a:r>
            <a:r>
              <a:rPr lang="ru-RU" sz="3200" dirty="0"/>
              <a:t>, антидоты;</a:t>
            </a:r>
          </a:p>
          <a:p>
            <a:r>
              <a:rPr lang="ru-RU" sz="3200" dirty="0"/>
              <a:t>- лекарственные препараты, изготовленные на основе поли­меров (в том числе — ионитов);</a:t>
            </a:r>
          </a:p>
          <a:p>
            <a:r>
              <a:rPr lang="ru-RU" sz="3200" dirty="0"/>
              <a:t>- полимеры, используемые в технологии лекарственных форм (защитные пленки, капсулы и микрокапсулы, вспомогательные вещества и т. п.).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700808"/>
            <a:ext cx="2807958" cy="3743945"/>
          </a:xfrm>
        </p:spPr>
      </p:pic>
    </p:spTree>
    <p:extLst>
      <p:ext uri="{BB962C8B-B14F-4D97-AF65-F5344CB8AC3E}">
        <p14:creationId xmlns:p14="http://schemas.microsoft.com/office/powerpoint/2010/main" val="420779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92888" cy="172819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u="sng" dirty="0"/>
              <a:t>III группа. Полимерные материалы, не предназначенные для введения и не контактирующие с веществами, вводимыми в орга­низм: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323528" y="1700808"/>
            <a:ext cx="4176464" cy="4680520"/>
          </a:xfrm>
        </p:spPr>
        <p:txBody>
          <a:bodyPr>
            <a:normAutofit fontScale="92500"/>
          </a:bodyPr>
          <a:lstStyle/>
          <a:p>
            <a:r>
              <a:rPr lang="ru-RU" dirty="0"/>
              <a:t>- полимеры, применяемые в анатомии и гистологии;</a:t>
            </a:r>
          </a:p>
          <a:p>
            <a:r>
              <a:rPr lang="ru-RU" dirty="0"/>
              <a:t>- предметы ухода за больными;</a:t>
            </a:r>
          </a:p>
          <a:p>
            <a:r>
              <a:rPr lang="ru-RU" dirty="0"/>
              <a:t>- лабораторная посуда, штативы и т. п.;</a:t>
            </a:r>
          </a:p>
          <a:p>
            <a:r>
              <a:rPr lang="ru-RU" dirty="0"/>
              <a:t>- оборудование операционных и больниц;</a:t>
            </a:r>
          </a:p>
          <a:p>
            <a:r>
              <a:rPr lang="ru-RU" dirty="0"/>
              <a:t>- оправы и линзы для очков;</a:t>
            </a:r>
          </a:p>
          <a:p>
            <a:r>
              <a:rPr lang="ru-RU" dirty="0"/>
              <a:t>- протезно-ортопедические изделия (в том числе - обувь);</a:t>
            </a:r>
          </a:p>
          <a:p>
            <a:r>
              <a:rPr lang="ru-RU" dirty="0"/>
              <a:t>- больничные одежда, белье, постельные принадлежности.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060848"/>
            <a:ext cx="4341503" cy="2736304"/>
          </a:xfrm>
        </p:spPr>
      </p:pic>
    </p:spTree>
    <p:extLst>
      <p:ext uri="{BB962C8B-B14F-4D97-AF65-F5344CB8AC3E}">
        <p14:creationId xmlns:p14="http://schemas.microsoft.com/office/powerpoint/2010/main" val="297748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u="sng" dirty="0">
                <a:effectLst/>
              </a:rPr>
              <a:t>Полимеры 1-й группы</a:t>
            </a:r>
            <a:r>
              <a:rPr lang="ru-RU" sz="2800" b="0" dirty="0">
                <a:effectLst/>
              </a:rPr>
              <a:t> </a:t>
            </a:r>
            <a:endParaRPr lang="ru-RU" sz="28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323528" y="836712"/>
            <a:ext cx="8280920" cy="563496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/>
              <a:t>	Полимеры 1-й группы предназначены для имплантации в организм на различные сроки. Сюда относятся протезы кровеносных сосудов, клапаны сердца, протезы пищевода, мочевого пузыря, уретры, хрусталика глаза, протезы для замещения дефектов скелета и мягких тканей, штифты, пластинки для фиксации костей при переломах, полимерные сетчатые каркасы для соединения кишок, сухожилий, трахей.</a:t>
            </a:r>
          </a:p>
          <a:p>
            <a:pPr marL="45720" indent="0">
              <a:buNone/>
            </a:pPr>
            <a:r>
              <a:rPr lang="ru-RU" dirty="0"/>
              <a:t>	К полимерам, применяемым для изготовления протезов внутренних ор­ганов, предъявляются жесткие требования. Главнейшие из них - длитель­ное сохранение основных физико-механических свойств в условиях посто­янного воздействия ферментативной системы живого организма; биологи­ческая инертность, обусловливающая легкую адаптацию организма к </a:t>
            </a:r>
            <a:r>
              <a:rPr lang="ru-RU" dirty="0" err="1"/>
              <a:t>имп­лантанту</a:t>
            </a:r>
            <a:r>
              <a:rPr lang="ru-RU" dirty="0"/>
              <a:t>, проявляющуюся в его инкапсуляции. Наиболее успешно применя­ются </a:t>
            </a:r>
            <a:r>
              <a:rPr lang="ru-RU" dirty="0" err="1"/>
              <a:t>полиакрилаты</a:t>
            </a:r>
            <a:r>
              <a:rPr lang="ru-RU" dirty="0"/>
              <a:t> - полимеры на основе производных акриловой и метакриловой кислот для целей аллопластики.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5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7"/>
            <a:ext cx="8424935" cy="352839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/>
              <a:t>	У нас в стране с 1946 г </a:t>
            </a:r>
            <a:r>
              <a:rPr lang="ru-RU" dirty="0" err="1"/>
              <a:t>полиметилакрилат</a:t>
            </a:r>
            <a:r>
              <a:rPr lang="ru-RU" dirty="0"/>
              <a:t> применяется в клинике Центрального института и ортопедии при артропластике тазобедренного сустава и остеосинтезе, для замещения дефектов костей черепа.</a:t>
            </a:r>
          </a:p>
          <a:p>
            <a:pPr marL="45720" indent="0">
              <a:buNone/>
            </a:pPr>
            <a:r>
              <a:rPr lang="ru-RU" dirty="0"/>
              <a:t>	В 1952 г. М. В. </a:t>
            </a:r>
            <a:r>
              <a:rPr lang="ru-RU" dirty="0" err="1"/>
              <a:t>Шеляховский</a:t>
            </a:r>
            <a:r>
              <a:rPr lang="ru-RU" dirty="0"/>
              <a:t> при операциях грыж передней брюшной стенки применил перфорированные пла­стинки из фторопласта-4.</a:t>
            </a:r>
          </a:p>
          <a:p>
            <a:pPr marL="45720" indent="0">
              <a:buNone/>
            </a:pPr>
            <a:r>
              <a:rPr lang="ru-RU" dirty="0"/>
              <a:t>	В последующие годы для этих же це­лей, а также для пластики диафрагмы использовали капроновую сетку (</a:t>
            </a:r>
            <a:r>
              <a:rPr lang="ru-RU" dirty="0" err="1"/>
              <a:t>поликонденсат</a:t>
            </a:r>
            <a:r>
              <a:rPr lang="ru-RU" dirty="0"/>
              <a:t> аминокапроновой кислоты)</a:t>
            </a:r>
          </a:p>
          <a:p>
            <a:pPr marL="45720" indent="0">
              <a:buNone/>
            </a:pPr>
            <a:r>
              <a:rPr lang="ru-RU" dirty="0"/>
              <a:t>	Были получены также более совершенные сосудистые протезы из лавсана, синтезируемого методом поликонденсации терефталевой кислоты с этиленгликолем, и фторопласта- 3 и- 4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853815"/>
            <a:ext cx="5040560" cy="3006416"/>
          </a:xfrm>
        </p:spPr>
      </p:pic>
    </p:spTree>
    <p:extLst>
      <p:ext uri="{BB962C8B-B14F-4D97-AF65-F5344CB8AC3E}">
        <p14:creationId xmlns:p14="http://schemas.microsoft.com/office/powerpoint/2010/main" val="229168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u="sng" dirty="0"/>
              <a:t>Силиконовый каучук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836712"/>
            <a:ext cx="8640960" cy="369074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/>
              <a:t>	Важнейшим представителем класса кремнийорганических полимеров является </a:t>
            </a:r>
            <a:r>
              <a:rPr lang="ru-RU" dirty="0" err="1"/>
              <a:t>полидиметилсилоксан</a:t>
            </a:r>
            <a:r>
              <a:rPr lang="ru-RU" dirty="0"/>
              <a:t> (силиконовый каучук).</a:t>
            </a:r>
          </a:p>
          <a:p>
            <a:pPr marL="45720" indent="0">
              <a:buNone/>
            </a:pPr>
            <a:r>
              <a:rPr lang="ru-RU" dirty="0"/>
              <a:t>	Одним из самых примечательных свойств силиконовых каучуков явля­ется их физиологическая инертность, они не имеют ни запаха, ни вкуса, обладают непревзойденными свойствами по проницаемости по отношению к кислороду и углекислому газу, что позволяет их использовать в качестве мембран для </a:t>
            </a:r>
            <a:r>
              <a:rPr lang="ru-RU" dirty="0" err="1"/>
              <a:t>оксигенаторов</a:t>
            </a:r>
            <a:r>
              <a:rPr lang="ru-RU" dirty="0"/>
              <a:t>. Интересным качеством вулканизаторов из си­ликоновых каучуков является их способность не прилипать к липким по­верхностям. Они обладают удовлетворительной совместимостью с кровью, а при модификации поверхности не вызывают свертывания крови. Силиконовые резины на основе </a:t>
            </a:r>
            <a:r>
              <a:rPr lang="ru-RU" dirty="0" err="1"/>
              <a:t>полидиметилсилоксана</a:t>
            </a:r>
            <a:r>
              <a:rPr lang="ru-RU" dirty="0"/>
              <a:t> не вызывают тканевых реакций, поэтому их используют как материалы для имплантации.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437112"/>
            <a:ext cx="3744416" cy="2268252"/>
          </a:xfrm>
        </p:spPr>
      </p:pic>
    </p:spTree>
    <p:extLst>
      <p:ext uri="{BB962C8B-B14F-4D97-AF65-F5344CB8AC3E}">
        <p14:creationId xmlns:p14="http://schemas.microsoft.com/office/powerpoint/2010/main" val="187291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u="sng" dirty="0">
                <a:effectLst/>
              </a:rPr>
              <a:t>Полиуретаны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64704"/>
            <a:ext cx="8640960" cy="3888432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b="1" i="1" dirty="0"/>
              <a:t>	</a:t>
            </a:r>
            <a:r>
              <a:rPr lang="ru-RU" sz="2300" b="1" i="1" dirty="0"/>
              <a:t>Полиуретаны</a:t>
            </a:r>
            <a:r>
              <a:rPr lang="ru-RU" sz="2300" dirty="0"/>
              <a:t> — продукты синтеза </a:t>
            </a:r>
            <a:r>
              <a:rPr lang="ru-RU" sz="2300" dirty="0" err="1"/>
              <a:t>полиизоцианатов</a:t>
            </a:r>
            <a:r>
              <a:rPr lang="ru-RU" sz="2300" dirty="0"/>
              <a:t> с </a:t>
            </a:r>
            <a:r>
              <a:rPr lang="ru-RU" sz="2300" dirty="0" err="1"/>
              <a:t>полиспир­тами</a:t>
            </a:r>
            <a:r>
              <a:rPr lang="ru-RU" sz="2300" dirty="0"/>
              <a:t>.</a:t>
            </a:r>
          </a:p>
          <a:p>
            <a:pPr marL="45720" indent="0">
              <a:buNone/>
            </a:pPr>
            <a:r>
              <a:rPr lang="ru-RU" sz="2300" dirty="0"/>
              <a:t>	В реакции участвует как минимум два полифункциональных мономера, один из которых имеет подвижный водород, а другой – группы, способные принять его</a:t>
            </a:r>
          </a:p>
          <a:p>
            <a:pPr marL="45720" indent="0">
              <a:buNone/>
            </a:pPr>
            <a:r>
              <a:rPr lang="ru-RU" sz="2300" dirty="0"/>
              <a:t>	Полиуретаны имеют в своем составе сильно полярные уретановые группы О</a:t>
            </a:r>
            <a:r>
              <a:rPr lang="ru-RU" sz="2300" baseline="30000" dirty="0"/>
              <a:t>_</a:t>
            </a:r>
            <a:r>
              <a:rPr lang="ru-RU" sz="2300" dirty="0"/>
              <a:t>С</a:t>
            </a:r>
            <a:r>
              <a:rPr lang="ru-RU" sz="2300" baseline="30000" dirty="0"/>
              <a:t>_</a:t>
            </a:r>
            <a:r>
              <a:rPr lang="ru-RU" sz="2300" dirty="0"/>
              <a:t>NH</a:t>
            </a:r>
            <a:r>
              <a:rPr lang="ru-RU" sz="2300" baseline="30000" dirty="0"/>
              <a:t>_</a:t>
            </a:r>
            <a:r>
              <a:rPr lang="ru-RU" sz="2300" dirty="0"/>
              <a:t>. Их свойства в значительной мере определяются расстоянием между уретановыми группами в макромолекуле.</a:t>
            </a:r>
          </a:p>
          <a:p>
            <a:pPr marL="45720" indent="0">
              <a:buNone/>
            </a:pPr>
            <a:r>
              <a:rPr lang="ru-RU" sz="2300" dirty="0"/>
              <a:t>	Известно большое количество полимеров этого класса соеди­нений с самыми разнообразными свойствами. Этим полиуретаны завоевали репутацию достаточно перспективных для применения в медицине. Они легче воды, устойчивы к действию щелочей и сла­бых кислот.</a:t>
            </a:r>
          </a:p>
          <a:p>
            <a:pPr marL="45720" indent="0">
              <a:buNone/>
            </a:pPr>
            <a:r>
              <a:rPr lang="ru-RU" sz="2300" dirty="0"/>
              <a:t>	Распространение получили </a:t>
            </a:r>
            <a:r>
              <a:rPr lang="ru-RU" sz="2300" dirty="0" err="1"/>
              <a:t>пенополиуретаны</a:t>
            </a:r>
            <a:r>
              <a:rPr lang="ru-RU" sz="2300" dirty="0"/>
              <a:t> — губчатые пла­стики. Выпускаются жесткие и эластичные пенопласты с разными по величине порами и различной механической прочностью. Они чрезвычайно легки, эластичны, </a:t>
            </a:r>
            <a:r>
              <a:rPr lang="ru-RU" sz="2300" dirty="0" err="1"/>
              <a:t>структуростабильны</a:t>
            </a:r>
            <a:r>
              <a:rPr lang="ru-RU" sz="2300" dirty="0"/>
              <a:t>, химически и физиологически инертны, хорошо впитывают влагу, применяются для пломбировки околопочечного пространства при урологических операциях.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293096"/>
            <a:ext cx="3814852" cy="2184076"/>
          </a:xfrm>
        </p:spPr>
      </p:pic>
    </p:spTree>
    <p:extLst>
      <p:ext uri="{BB962C8B-B14F-4D97-AF65-F5344CB8AC3E}">
        <p14:creationId xmlns:p14="http://schemas.microsoft.com/office/powerpoint/2010/main" val="172634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</TotalTime>
  <Words>1303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Georgia</vt:lpstr>
      <vt:lpstr>Trebuchet MS</vt:lpstr>
      <vt:lpstr>Воздушный поток</vt:lpstr>
      <vt:lpstr>Полимеры в медицине</vt:lpstr>
      <vt:lpstr>Новейшая область химии</vt:lpstr>
      <vt:lpstr>II группа. Полимерные материалы, контактирующие с тканями организма, а также с веществами, которые в него вводятся: </vt:lpstr>
      <vt:lpstr>I группа. Полимерные материалы, предназначенные для вве­дения в организм:</vt:lpstr>
      <vt:lpstr>III группа. Полимерные материалы, не предназначенные для введения и не контактирующие с веществами, вводимыми в орга­низм:</vt:lpstr>
      <vt:lpstr>Полимеры 1-й группы </vt:lpstr>
      <vt:lpstr>Презентация PowerPoint</vt:lpstr>
      <vt:lpstr>Силиконовый каучук</vt:lpstr>
      <vt:lpstr>Полиуретаны</vt:lpstr>
      <vt:lpstr>Пломбировочные материалы на основе акриловых сополимеров.</vt:lpstr>
      <vt:lpstr>Пломбировочные материалы на основе эпоксидных сополимеров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Полимеры в медицине</dc:title>
  <dc:creator>Camila</dc:creator>
  <cp:lastModifiedBy>Майя Рыбалко</cp:lastModifiedBy>
  <cp:revision>10</cp:revision>
  <dcterms:created xsi:type="dcterms:W3CDTF">2018-04-23T09:42:24Z</dcterms:created>
  <dcterms:modified xsi:type="dcterms:W3CDTF">2021-09-08T12:20:00Z</dcterms:modified>
</cp:coreProperties>
</file>