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E2A2FB-7AC6-4826-A30A-D9ECA9622A8E}" v="310" dt="2021-09-22T09:55:19.7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6623" autoAdjust="0"/>
  </p:normalViewPr>
  <p:slideViewPr>
    <p:cSldViewPr snapToGrid="0">
      <p:cViewPr varScale="1">
        <p:scale>
          <a:sx n="93" d="100"/>
          <a:sy n="93" d="100"/>
        </p:scale>
        <p:origin x="77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519CA46-8B36-46A5-816C-7967F71F67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427AA7-1B77-4DAA-A7F6-908B01560F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F1B67-F02A-47F3-8693-C7BBE257EADF}" type="datetime1">
              <a:rPr lang="ru-RU" smtClean="0"/>
              <a:t>19.09.2023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5B5F2D-53D7-48B9-BC43-698D68FC39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F566D5-1EF4-4EC7-BE91-E0B256AD90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EC541-6F2F-4C5D-A526-6DC013B2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486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1F87-841A-4734-AF2C-1C2A52F9D865}" type="datetime1">
              <a:rPr lang="ru-RU" smtClean="0"/>
              <a:pPr/>
              <a:t>19.09.2023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EDFF7-CE3D-41FC-A701-5F457E268C89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32114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3EDFF7-CE3D-41FC-A701-5F457E268C8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533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02E50-D34E-4DD4-8B3B-55D08F25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53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D70F-ACE4-4595-845E-2296BDF8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78CD9-E0B5-4B48-8366-91E6D22C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AF4B4-44D3-4E29-B235-A1B86820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BA37-9639-480E-84AB-EA277225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C658-154E-48DE-AD31-813E5170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57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405209-5179-4359-91ED-1B1A4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32344F-3BE0-4CE8-B1BD-9ABD425E1C0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99DE306-F4FB-4730-A066-ADF38D73956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B32885-303F-477F-A081-27425944F230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0C0C0B-4CD0-467D-A382-2B2415102C48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88DF0F-327F-43A5-AB71-3D32053D83CA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8A0902-2662-4911-A532-AA631086147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BDA4F7-23F4-46D1-8B7E-A21DD84083E1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FC9FC2-8808-438E-8FFB-5FE416BFB5C8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4694E5-71F9-4210-9BE8-FC12CC177B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37E805-A7E5-4906-B0C5-1373F3DA962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4CD964-FBD6-41AB-8A02-9509A2BAC11F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CD7FF8-E827-4E0A-BCE2-CCB34EDAC0F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4AD6BB-F1EE-4FB8-96E8-6890447800EC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935057-E0A3-4DAE-B9C8-6E818D7A720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8DDF69-1C14-453C-BC3A-37D3FE69DFC7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C26D82-15BA-4B2E-A42D-2ECA8012D30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F73B67-E5E9-4000-91DA-034B2127EFD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FAC1B5-F0DD-4FC0-B4C9-77CB29DF44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ACB3DB-54B2-4CEE-A791-C6FC6C758DA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24004-1030-47D9-B817-425FF6ECC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A001C4-81AB-4FA6-ADAA-C861805635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1DAD34-7844-4F16-9874-F51F2A23B9E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7DCBC6D-1BDA-4CB1-A3EC-59F240C8FA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B3C1A0-58E7-47E4-831B-CF3EE21D1E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A09FAA-E123-4FE4-B67A-9EBDE1A313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17B7C6-C816-4A58-B184-135E4FD19F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D22ABB-4CE8-47DC-80BF-39B3E4CF704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17DE37-A292-4031-AF42-CDB00A13EE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3EF673-CB75-435F-9BF3-7594EC3ADF8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35F4581-15F6-47EE-87D0-1132A093DBA5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5CF984-F5BD-45C4-9A12-B02DB4F044E1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ACE66A86-8455-497B-9CA4-F460A19E5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00000">
            <a:off x="7770390" y="-28737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8C62B-71EF-4824-9EE8-6CAE17984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07774" y="715616"/>
            <a:ext cx="3295876" cy="50265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3E4C8-4AA9-49D7-BF71-1AB5F2CFE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3588" y="715616"/>
            <a:ext cx="6770448" cy="5026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898B3-014E-440B-BA4E-10633921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2643-CE63-4C3E-B437-5A1A5EF9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1CE5E-160A-4B37-94E2-3D9DC75B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93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D2B2-E17F-402E-8EA3-5C7C1118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6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9DB7AC-F7D7-430A-A2A7-CD3EBBF1D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AAF10E-F092-4160-BF4A-FF568555B790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341C04-9B94-4385-A661-7B8C1700049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C1D709-6A0F-409C-B2D0-C248E562265E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9BE53-BA11-4B67-BFBB-6281DB50C75D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662D93-31C1-4DFB-A938-E631F89AA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ECC8DA-0BEC-4508-89D4-12FA35B481F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C8E6C-1B78-4B89-82DD-BBA778CD1482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E5F54A-0315-4B15-B865-1F0460526260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7F352-DE39-4835-8D3F-69CDEC490F1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D6F20A-F777-4F41-B23B-735A64FA5DA3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BBADBA-0F74-418B-BC50-AD44596C3EF8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18BE26-88E5-457C-8095-745F34D1536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269E0-E058-4340-B93D-7D40FFF521F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DD9AEE-5501-4385-B339-4616F567B53D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D29C61-8926-4C98-882B-AB90108C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C585F9-B633-4F7E-AADE-75079DC17158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DC6366-5525-4FBC-9886-D4409F6B299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C03CF9-098C-4140-806A-023D3DC3F2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41BC4-89DF-4EC4-A141-9EF16D8EEB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2AD067-E64C-499E-9C0A-A725258744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53DD54-FA2B-4B91-A94E-3C46AE21B3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6AC204-156B-442E-B028-01036BD1F2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3512DE-F013-431A-9F6E-ADDA88FB2DD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95FEE1-61A9-4065-B9F8-5589180AC62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28AA59-C1FA-46C0-BFDD-1C1D3404C81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5C99EE-B791-470A-8639-0357A751EB4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4F4204-F48B-4AF5-B11E-0CE7D972AC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643FE-3966-4B82-9623-C61A56EDD20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D769C5-B1B1-45BD-A40A-67E6568C843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511707-50C7-48B2-81F7-5C82BF57795C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8D44F3-CCFE-48A0-8414-FFF5E43D9184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26FE0-8204-40BB-AD46-4A0C7A47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E350-4200-419C-A167-527DD6B7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6741F519-22CF-4C01-B140-5480DBAB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1550-9064-4767-B70A-3501AF95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1C33-2E8E-4041-9683-12048CB8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6992-B921-4F3F-9C4A-0D67E618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57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FDF5-4B31-4F1B-83BA-82A9510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312571" cy="1354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EC9A6-F718-4497-8A75-637EE174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8" y="2345843"/>
            <a:ext cx="500958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03E57-9695-4508-9778-B3DB1FB5F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075" y="2345843"/>
            <a:ext cx="506857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4CEE6-B9DC-4CCC-8F4C-0B4DADF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85191-5804-47C9-95EB-D49D715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0A03-44F6-4299-B45D-E07A0239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0E6-CC97-4BD8-92FE-8F36024D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0"/>
            <a:ext cx="10320062" cy="14075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72FB-EDD5-42FB-8A9A-279EAD4FB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2331481"/>
            <a:ext cx="4963444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28C1-95C8-476A-8D93-D580DD39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78" y="2954564"/>
            <a:ext cx="4963444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15485-EE1A-41B0-873A-BA9D06E88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3351" y="2331481"/>
            <a:ext cx="4900298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1A6FB-1583-4A1B-A4A7-C65062C57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3351" y="2954564"/>
            <a:ext cx="4900298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29EA7-E61E-4617-9DA9-40B9299B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fld id="{8F72BA41-EC5B-4197-BCC8-0FD2E523CD7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6249CC-EB72-46A6-87D9-5FBDA8E4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04EE7-47BE-4ECE-A170-793C4E56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61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4946-24AD-40DD-95A7-49BA49C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501177" cy="14012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F342-49F6-482D-943E-7E50B169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033E5-3797-4FF8-866F-9FD9325A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1E67-424D-4638-98F8-38E71A41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8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265F-80A1-448D-A6EB-CE8D6F6E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5D00D-89E6-4E7A-9A4D-A8CCEB3B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B5AEA-8C38-4776-878C-AB01474D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9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4853C57-22BC-4465-8B37-DC06FE5A0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2" y="31448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7C0A6-48E9-4845-9EBF-EF2A3DF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B542-2084-485C-ABFC-94340B4C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672" y="708102"/>
            <a:ext cx="5656716" cy="5430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7791F-9546-470D-A174-D7528526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6544"/>
            <a:ext cx="4499914" cy="2162201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50D594-9D00-4E12-9A7B-8B78EC199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DEA230-2680-47DD-BD49-FDBF4C1105A5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0BA61D-887F-46F1-B20D-EA4C38D467C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50DFBA-D16D-4AE0-8339-58C4089B9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4AAAA5-CEFC-4C25-91D3-5AE49F720DA5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D142AD-3FA3-43E4-8A61-61CF1E41568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3755A3-93F4-4EC4-9635-7E89E4AF1D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FB588-0AB8-4BD8-9272-1CA867726018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5A6DF3-CF29-4480-A235-EAE88D65A63C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FF036-365A-4C15-8E15-0D5BBEBCEA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5E76FF-4E86-4E42-B67E-B11AAE8D3076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A64CEE-7CED-4EB2-A414-6F2D91E824F9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2C571B-47A6-49EB-A29F-678368BAED9F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60B109-845C-4119-BB66-9887B3859A7D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8B7447-FF64-42D9-B3C6-2BDC6F547ED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FF9B71-8653-450D-AFBE-2140D586FB5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0B9E5A-C1DA-445C-A911-721DF98DDC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C9A3DC-A478-4469-9359-34A435689F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DE3299-EED7-4771-A270-F6B02941AD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434422A-5B59-41DC-8E2A-1A8244580E3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176117-0990-434B-A9D9-B4B9043C54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D6425E-C84A-462F-98F8-D0AB4FC3AF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13AB68-7321-4AC2-AC60-0F417877D0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275CCE-D06F-49D0-8A47-372C504033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4B374E-EEBC-4A9C-B3B4-B269EC7198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D80A7E6-BBEF-4EF1-B14A-29F26BFCF8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7BC013-9B50-459D-8B8D-F756514A47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8964C0-675D-4807-B795-4B695A8F8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911512-51A8-4CE7-A043-425C809EB5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C15D1E-0EDF-4AD7-90C7-3D8D64E645D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265A2D-2A6A-4301-B59F-8BAD98D9A57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A4907F-2D1D-49D1-882D-119AA5E1183B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2284-37AB-43F5-98B8-8AB49DBF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8ABAA-E2F7-4C89-99ED-2C340220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2EF12-B2CD-4F3C-9F19-A8691540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27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DA6865-0A03-48FA-AD6E-D5BF8FDE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7E8EB-0DA2-40E4-AD12-1CCD0D262D0B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5BFE9F8-907A-4FFC-9FDE-2B51D238C4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DDC323-8732-4007-BB81-1BE917E3B2FF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08FC40-8403-438D-95CA-E4EDC66192A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11D218-3FEA-4455-9809-91F029FB55AE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541390F-BE50-4E4E-9DA2-B5F23F1A93D8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B3F094-97B5-48E1-A4DE-8BEED255028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4DBB43-CB34-4881-9445-A7FE131D5327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71F972-027A-47F0-996C-84BFE4574050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41353D-93C8-43F8-BBDE-7AB6B29EC38C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F07B24-CBD8-4F09-81EB-504285F8E11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7873BB-1D79-4055-801C-BDA0F9A1513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08D42B-2F35-497E-A26D-9AF008619D4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F57499-C4D9-4B7D-BADA-38462AA3164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71F2B9-1FFA-4350-9370-B098459A23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FBAFFC-DC8F-4BB4-B405-E4AAA269AE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94FCE64-D7A5-411A-8795-932DD39F95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B4ECFC-FD43-44CF-B7FA-2A8C565140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DFBC12-1E1D-44DE-9966-BAB05B2466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BEF096-361C-478B-81EB-37584119BFE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C81993-CE86-4910-B9CE-B69375BDCE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5613D7-9FB0-4D33-8784-EC059DE019C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20AFD9-E849-4F42-99B2-928E6098C2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200B0B-91CD-4D66-ADFC-9585D283103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DB0C45-30CE-4C85-95C6-FFF4977C64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C31604-5F93-436D-A9D2-A48846D4E0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F1B965-7DE1-4AE3-B28B-DB6847BC52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D9FB65-4392-4D6A-8ACC-8151F682BFE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B40380C-3493-4AFE-BF13-AE68A8D244B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B21DF1-4859-4991-9C10-F8FA68F41013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4AD212-17DC-4506-AAA0-34A46A0B11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B556E7-762B-4E18-A961-A4F7A9EC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34823" cy="302051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118AF-C54D-406D-AABE-AED6576D1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672" y="713677"/>
            <a:ext cx="5304977" cy="5430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05CDEB9-8DED-4711-8140-4C943FC2C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314330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3C3F-6360-4760-9477-C3831A6E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0330"/>
            <a:ext cx="4434823" cy="2173992"/>
          </a:xfrm>
        </p:spPr>
        <p:txBody>
          <a:bodyPr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2D3B-60EE-4FC5-9ED7-44453008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F831E-9B19-4936-8BC9-F62A9B11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1E1D1-F7A2-40D0-91DA-07468A9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54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9/19/2023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2F82-EA1A-4B02-8A64-3B44C0D9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78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3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187D111-0A9D-421B-84EB-FC5811C3A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C7A2BB-E03E-436B-ABA5-3EBC8FB40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6DC0849-A033-4B02-97FE-B41AD9A86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ADCA7D-864A-49AD-B820-102F220EA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57E947-1347-4EB3-89EB-DF85D94E2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8B5FAB9-675C-4906-A39C-BCFD68929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C524971-DA3C-4B74-A99D-95CECD50C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DBDB683-BC6A-4522-82A5-C74572015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1560A9-0B55-472F-8261-6951E27C5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D874A14-7926-47E8-947C-904C98B0E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3E5598F-2EAC-49C0-B77B-95438A8ED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8993AC-196C-48AC-BCE3-3E71814D91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517F3CA-CF3E-4CD8-B001-2BDF09D76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5237402-E5C4-470B-955F-F3A886776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315EAA5-98ED-4276-880E-4E3789CEA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7F94794-653E-45B6-811B-8081788A0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82DE38F-FC85-4274-8C84-8E75162E6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4AF14C3-798E-4C02-A6B4-165D003D7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53D4C15-2F93-446B-AF2D-82072EC01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09026E7-4EC6-47AE-A989-318A5CA6B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6DEDA5A-47AA-4ED0-897C-C0B1873B6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061821F-242E-4E40-B305-9048634C0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0734AE8-EEDD-4DCB-9723-087DC2ECC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6DB511B-1563-4336-AFBB-D561A7C0B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5CEC4A9-4067-4D92-A28E-EE8152717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B783B25-A3A3-45C4-B04C-A116442505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31178CD-3DE0-4C42-811C-7BC881FBF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926C508-8BE5-4ACF-A219-09B5D995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B58DEC2-3409-477A-84B4-A5D297FB01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EE3E226-6EDA-4FC4-B670-9590DD5CE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BC874A8-EE7F-4F92-AAEA-40B18D939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23D647B-0C43-4C02-9BD2-A01859FD1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C6DE01B-DD35-4B52-A72E-57E60E2263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218D3B53-4071-48E8-9CB1-4566DAFA0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9642" y="2600449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25" y="2889066"/>
            <a:ext cx="5402454" cy="251044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5300" dirty="0"/>
              <a:t>Медицинские приборы для топической диагностики</a:t>
            </a:r>
            <a:br>
              <a:rPr lang="ru-RU" sz="5300" dirty="0"/>
            </a:br>
            <a:endParaRPr lang="ru-RU" sz="530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2904" y="4849257"/>
            <a:ext cx="4308279" cy="20078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dirty="0"/>
          </a:p>
        </p:txBody>
      </p:sp>
      <p:pic>
        <p:nvPicPr>
          <p:cNvPr id="4" name="Picture 3" descr="Мозаика от цветных геометрических фигур">
            <a:extLst>
              <a:ext uri="{FF2B5EF4-FFF2-40B4-BE49-F238E27FC236}">
                <a16:creationId xmlns:a16="http://schemas.microsoft.com/office/drawing/2014/main" id="{37643628-3F0C-46B6-9DA8-DB80DF99BB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2" r="35298" b="8"/>
          <a:stretch/>
        </p:blipFill>
        <p:spPr>
          <a:xfrm>
            <a:off x="6062050" y="-1554"/>
            <a:ext cx="6120571" cy="6857999"/>
          </a:xfrm>
          <a:custGeom>
            <a:avLst/>
            <a:gdLst/>
            <a:ahLst/>
            <a:cxnLst/>
            <a:rect l="l" t="t" r="r" b="b"/>
            <a:pathLst>
              <a:path w="6129950" h="6861439">
                <a:moveTo>
                  <a:pt x="1687527" y="0"/>
                </a:moveTo>
                <a:lnTo>
                  <a:pt x="6129950" y="0"/>
                </a:lnTo>
                <a:lnTo>
                  <a:pt x="6129950" y="6858000"/>
                </a:lnTo>
                <a:lnTo>
                  <a:pt x="5040333" y="6858000"/>
                </a:lnTo>
                <a:lnTo>
                  <a:pt x="5040333" y="6861439"/>
                </a:lnTo>
                <a:lnTo>
                  <a:pt x="272442" y="6861439"/>
                </a:lnTo>
                <a:lnTo>
                  <a:pt x="196402" y="6549696"/>
                </a:lnTo>
                <a:cubicBezTo>
                  <a:pt x="-517926" y="3427393"/>
                  <a:pt x="946083" y="3323532"/>
                  <a:pt x="946083" y="1"/>
                </a:cubicBezTo>
                <a:lnTo>
                  <a:pt x="1687527" y="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2186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DC71DBB-A7B5-4F28-AD85-830CF0DE3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7" y="1534999"/>
            <a:ext cx="10325000" cy="35644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Медицинская термография</a:t>
            </a:r>
          </a:p>
          <a:p>
            <a:pPr>
              <a:buClr>
                <a:srgbClr val="B68E7B"/>
              </a:buClr>
            </a:pPr>
            <a:r>
              <a:rPr lang="ru-RU" dirty="0">
                <a:ea typeface="+mn-lt"/>
                <a:cs typeface="+mn-lt"/>
              </a:rPr>
              <a:t>Медицинская термография (тепловидение) — это метод обследования пациентов с помощью специального термографа (тепловизора), позволяющего улавливать инфракрасное излучение и преобразовывать его в изображение на экране электронно-лучевой трубки. Полученное изображение называется термограммой, которая регистрирует распределение тепла на поверхности тела.</a:t>
            </a:r>
            <a:endParaRPr lang="ru-RU" dirty="0"/>
          </a:p>
          <a:p>
            <a:pPr>
              <a:buClr>
                <a:srgbClr val="B68E7B"/>
              </a:buClr>
            </a:pPr>
            <a:r>
              <a:rPr lang="ru-RU" dirty="0">
                <a:ea typeface="+mn-lt"/>
                <a:cs typeface="+mn-lt"/>
              </a:rPr>
              <a:t>Инфракрасная термография применяется в диагностике различных заболеваний сосудов конечностей, связанных с нарушением кровообращения.</a:t>
            </a:r>
            <a:br>
              <a:rPr lang="ru-RU" dirty="0">
                <a:ea typeface="+mn-lt"/>
                <a:cs typeface="+mn-lt"/>
              </a:rPr>
            </a:br>
            <a:endParaRPr lang="ru-RU"/>
          </a:p>
          <a:p>
            <a:pPr>
              <a:buClr>
                <a:srgbClr val="B68E7B"/>
              </a:buClr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8871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держит, мобильный телефон, телефон&#10;&#10;Автоматически созданное описание">
            <a:extLst>
              <a:ext uri="{FF2B5EF4-FFF2-40B4-BE49-F238E27FC236}">
                <a16:creationId xmlns:a16="http://schemas.microsoft.com/office/drawing/2014/main" id="{5B24F4F8-E0EB-45BB-88AD-FB13E10C7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79" y="629064"/>
            <a:ext cx="5302369" cy="4722853"/>
          </a:xfrm>
          <a:prstGeom prst="rect">
            <a:avLst/>
          </a:prstGeom>
        </p:spPr>
      </p:pic>
      <p:pic>
        <p:nvPicPr>
          <p:cNvPr id="5" name="Рисунок 5" descr="Изображение выглядит как цветной, пузырек, яркий&#10;&#10;Автоматически созданное описание">
            <a:extLst>
              <a:ext uri="{FF2B5EF4-FFF2-40B4-BE49-F238E27FC236}">
                <a16:creationId xmlns:a16="http://schemas.microsoft.com/office/drawing/2014/main" id="{40F776C5-82CA-4079-934D-7F9BF4A37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098" y="1267788"/>
            <a:ext cx="4540369" cy="472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07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BF7EA21-9AC9-43B7-8627-DFBD1A7FE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211" y="1463112"/>
            <a:ext cx="10325000" cy="356443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ru-RU" dirty="0">
                <a:ea typeface="+mn-lt"/>
                <a:cs typeface="+mn-lt"/>
              </a:rPr>
              <a:t>Рентгеновское излучение (РИ) было открыто в 1895 г. немецким физиком Вильгельмом Рентгеном. В 1986 г. французским физиком</a:t>
            </a:r>
            <a:endParaRPr lang="ru-RU" dirty="0"/>
          </a:p>
          <a:p>
            <a:pPr>
              <a:buClr>
                <a:srgbClr val="B68E7B"/>
              </a:buClr>
            </a:pPr>
            <a:r>
              <a:rPr lang="ru-RU" dirty="0">
                <a:ea typeface="+mn-lt"/>
                <a:cs typeface="+mn-lt"/>
              </a:rPr>
              <a:t>Анри Беккерелем было установлено явление естественной радиоактивности.</a:t>
            </a:r>
            <a:endParaRPr lang="ru-RU" dirty="0"/>
          </a:p>
          <a:p>
            <a:pPr>
              <a:buClr>
                <a:srgbClr val="B68E7B"/>
              </a:buClr>
            </a:pPr>
            <a:r>
              <a:rPr lang="ru-RU" dirty="0">
                <a:ea typeface="+mn-lt"/>
                <a:cs typeface="+mn-lt"/>
              </a:rPr>
              <a:t>РИ занимает область электромагнитного спектра между гамма-и ультрафиолетовыми излучениями и представляет собой поток квантов (фотонов), распространяющихся прямолинейно со скоростью света (300000 км/сек). РИ возникает при торможении быстрых электронов в электрическом поле атомов вещества или при перестройке внутренних оболочек атомов.</a:t>
            </a:r>
            <a:endParaRPr lang="ru-RU"/>
          </a:p>
          <a:p>
            <a:pPr>
              <a:buClr>
                <a:srgbClr val="B68E7B"/>
              </a:buClr>
            </a:pPr>
            <a:r>
              <a:rPr lang="ru-RU" dirty="0">
                <a:ea typeface="+mn-lt"/>
                <a:cs typeface="+mn-lt"/>
              </a:rPr>
              <a:t>К числу источников ионизирующих излучений, применяемых в радиологии, относятся рентгеновские трубки, радиоактивные </a:t>
            </a:r>
            <a:r>
              <a:rPr lang="ru-RU" dirty="0" err="1">
                <a:ea typeface="+mn-lt"/>
                <a:cs typeface="+mn-lt"/>
              </a:rPr>
              <a:t>нуклеиды</a:t>
            </a:r>
            <a:r>
              <a:rPr lang="ru-RU" dirty="0">
                <a:ea typeface="+mn-lt"/>
                <a:cs typeface="+mn-lt"/>
              </a:rPr>
              <a:t>, ускорители заряженных частиц.</a:t>
            </a:r>
            <a:br>
              <a:rPr lang="ru-RU" dirty="0">
                <a:ea typeface="+mn-lt"/>
                <a:cs typeface="+mn-lt"/>
              </a:rPr>
            </a:br>
            <a:endParaRPr lang="ru-RU"/>
          </a:p>
          <a:p>
            <a:pPr>
              <a:buClr>
                <a:srgbClr val="B68E7B"/>
              </a:buClr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727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05042C7-86A7-4557-AF65-1EA7C1EA8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79" y="-3378"/>
            <a:ext cx="10325000" cy="356443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200" dirty="0">
                <a:ea typeface="+mn-lt"/>
                <a:cs typeface="+mn-lt"/>
              </a:rPr>
              <a:t>Применение РИ в медицине с целью диагностики и лечения основано на его следующих способностях:</a:t>
            </a:r>
            <a:endParaRPr lang="ru-RU" sz="2200" dirty="0"/>
          </a:p>
          <a:p>
            <a:pPr>
              <a:buClr>
                <a:srgbClr val="B68E7B"/>
              </a:buClr>
            </a:pPr>
            <a:r>
              <a:rPr lang="ru-RU" sz="2200" dirty="0">
                <a:ea typeface="+mn-lt"/>
                <a:cs typeface="+mn-lt"/>
              </a:rPr>
              <a:t>1) проникать через тела и предметы (в отличие от видимого света);</a:t>
            </a:r>
            <a:endParaRPr lang="ru-RU" sz="2200" dirty="0"/>
          </a:p>
          <a:p>
            <a:pPr>
              <a:buClr>
                <a:srgbClr val="B68E7B"/>
              </a:buClr>
            </a:pPr>
            <a:r>
              <a:rPr lang="ru-RU" sz="2200" dirty="0">
                <a:ea typeface="+mn-lt"/>
                <a:cs typeface="+mn-lt"/>
              </a:rPr>
              <a:t>2) вызывать свечение (флюоресценцию) ряда химических соединений (сульфиды цинка, кадмия, кристаллы </a:t>
            </a:r>
            <a:r>
              <a:rPr lang="ru-RU" sz="2200" dirty="0" err="1">
                <a:ea typeface="+mn-lt"/>
                <a:cs typeface="+mn-lt"/>
              </a:rPr>
              <a:t>вольфрамата</a:t>
            </a:r>
            <a:r>
              <a:rPr lang="ru-RU" sz="2200" dirty="0">
                <a:ea typeface="+mn-lt"/>
                <a:cs typeface="+mn-lt"/>
              </a:rPr>
              <a:t> кальция, </a:t>
            </a:r>
            <a:r>
              <a:rPr lang="ru-RU" sz="2200" dirty="0" err="1">
                <a:ea typeface="+mn-lt"/>
                <a:cs typeface="+mn-lt"/>
              </a:rPr>
              <a:t>платино</a:t>
            </a:r>
            <a:r>
              <a:rPr lang="ru-RU" sz="2200" dirty="0">
                <a:ea typeface="+mn-lt"/>
                <a:cs typeface="+mn-lt"/>
              </a:rPr>
              <a:t>-синеродистый барий). На этом свойстве основана методика рентгеновского просвечивания;</a:t>
            </a:r>
            <a:endParaRPr lang="ru-RU" sz="2200" dirty="0"/>
          </a:p>
          <a:p>
            <a:pPr>
              <a:buClr>
                <a:srgbClr val="B68E7B"/>
              </a:buClr>
            </a:pPr>
            <a:r>
              <a:rPr lang="ru-RU" sz="2200" dirty="0">
                <a:ea typeface="+mn-lt"/>
                <a:cs typeface="+mn-lt"/>
              </a:rPr>
              <a:t>3) оказывать фотохимическое действие: разлагать соединения серебра с галогенами и вызывать почернение фотографических слоев, в том числе рентгеновской пленки. Это свойство лежит в основе получения рентгеновских снимков;</a:t>
            </a:r>
            <a:endParaRPr lang="ru-RU" sz="2200" dirty="0"/>
          </a:p>
          <a:p>
            <a:pPr>
              <a:buClr>
                <a:srgbClr val="B68E7B"/>
              </a:buClr>
            </a:pPr>
            <a:r>
              <a:rPr lang="ru-RU" sz="2200" dirty="0">
                <a:ea typeface="+mn-lt"/>
                <a:cs typeface="+mn-lt"/>
              </a:rPr>
              <a:t>4) вызывать физиологические и патологические (в зависимости от дозы) изменения в облученных органах и тканях (оказывать биологическое действие). На этом свойстве основано использование РИ для лечения онкологических и некоторых других заболеваний;</a:t>
            </a:r>
            <a:endParaRPr lang="ru-RU" sz="2200" dirty="0"/>
          </a:p>
          <a:p>
            <a:pPr>
              <a:buClr>
                <a:srgbClr val="B68E7B"/>
              </a:buClr>
            </a:pPr>
            <a:r>
              <a:rPr lang="ru-RU" sz="2200" dirty="0">
                <a:ea typeface="+mn-lt"/>
                <a:cs typeface="+mn-lt"/>
              </a:rPr>
              <a:t>5) передавать энергию излучения атомам и молекулам окружающей среды, вызывая их ионизационное действие (распад на положительные и отрицательные ионы). По степени ионизации воздуха определяется количество и качество РИ для диагностики и терапии.</a:t>
            </a:r>
            <a:br>
              <a:rPr lang="ru-RU" sz="2200" dirty="0">
                <a:ea typeface="+mn-lt"/>
                <a:cs typeface="+mn-lt"/>
              </a:rPr>
            </a:br>
            <a:endParaRPr lang="ru-RU" sz="2200"/>
          </a:p>
        </p:txBody>
      </p:sp>
    </p:spTree>
    <p:extLst>
      <p:ext uri="{BB962C8B-B14F-4D97-AF65-F5344CB8AC3E}">
        <p14:creationId xmlns:p14="http://schemas.microsoft.com/office/powerpoint/2010/main" val="2928317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C9E6E3A-A889-411B-9B61-E6778B32D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834" y="1448735"/>
            <a:ext cx="11101377" cy="411077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ru-RU" dirty="0">
                <a:ea typeface="+mn-lt"/>
                <a:cs typeface="+mn-lt"/>
              </a:rPr>
              <a:t>Рентгенография — способ рентгенологического исследования, при котором изображение объекта получают на рентгеновской пленке путем ее прямого экспонирования пучком излучения. Пациент располагается между рентгеновской трубкой и пленкой. Снимки, получаемые в процессе рентгенографии, называются рентгенограммой.</a:t>
            </a:r>
            <a:endParaRPr lang="ru-RU" dirty="0"/>
          </a:p>
          <a:p>
            <a:pPr>
              <a:buClr>
                <a:srgbClr val="B68E7B"/>
              </a:buClr>
            </a:pPr>
            <a:r>
              <a:rPr lang="ru-RU" dirty="0">
                <a:ea typeface="+mn-lt"/>
                <a:cs typeface="+mn-lt"/>
              </a:rPr>
              <a:t>Достоинства: доступность, простота, рентгенограмма является документом, который может храниться продолжительное время.</a:t>
            </a:r>
            <a:endParaRPr lang="ru-RU" dirty="0"/>
          </a:p>
          <a:p>
            <a:pPr>
              <a:buClr>
                <a:srgbClr val="B68E7B"/>
              </a:buClr>
            </a:pPr>
            <a:r>
              <a:rPr lang="ru-RU" dirty="0">
                <a:ea typeface="+mn-lt"/>
                <a:cs typeface="+mn-lt"/>
              </a:rPr>
              <a:t>Рентгеноскопия — метод рентгенологического исследования, при котором изображение объекта получают на светящемся (флюоресцентном) экране. Экран представляет собой картон, покрытый особым химическим составом, который начинает светиться под влиянием рентгеновского излучения.</a:t>
            </a:r>
            <a:endParaRPr lang="ru-RU" dirty="0"/>
          </a:p>
          <a:p>
            <a:pPr>
              <a:buClr>
                <a:srgbClr val="B68E7B"/>
              </a:buClr>
            </a:pPr>
            <a:r>
              <a:rPr lang="ru-RU" dirty="0">
                <a:ea typeface="+mn-lt"/>
                <a:cs typeface="+mn-lt"/>
              </a:rPr>
              <a:t>Флюорография — метод рентгенологического исследования, заключающийся в фотографировании изображения с рентгеновского флюоресцентного экрана на фотопленку небольшого формата.</a:t>
            </a:r>
            <a:br>
              <a:rPr lang="ru-RU" dirty="0">
                <a:ea typeface="+mn-lt"/>
                <a:cs typeface="+mn-lt"/>
              </a:rPr>
            </a:br>
            <a:endParaRPr lang="ru-RU"/>
          </a:p>
          <a:p>
            <a:pPr>
              <a:buClr>
                <a:srgbClr val="B68E7B"/>
              </a:buClr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716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стена, человек, внутренний, палата&#10;&#10;Автоматически созданное описание">
            <a:extLst>
              <a:ext uri="{FF2B5EF4-FFF2-40B4-BE49-F238E27FC236}">
                <a16:creationId xmlns:a16="http://schemas.microsoft.com/office/drawing/2014/main" id="{A72F1395-CFD3-488E-ACF5-7471BB028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1274262"/>
            <a:ext cx="6754483" cy="4870193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5813604A-8FE6-4AD8-BB71-55F76B531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079" y="231475"/>
            <a:ext cx="6380671" cy="639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29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Рисунок 4" descr="Изображение выглядит как игрушка, автомат&#10;&#10;Автоматически созданное описание">
            <a:extLst>
              <a:ext uri="{FF2B5EF4-FFF2-40B4-BE49-F238E27FC236}">
                <a16:creationId xmlns:a16="http://schemas.microsoft.com/office/drawing/2014/main" id="{F66D9DB2-A9CE-4EF6-A2E5-142AF23BD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75" b="43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54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, одет&#10;&#10;Автоматически созданное описание">
            <a:extLst>
              <a:ext uri="{FF2B5EF4-FFF2-40B4-BE49-F238E27FC236}">
                <a16:creationId xmlns:a16="http://schemas.microsoft.com/office/drawing/2014/main" id="{9E610CB7-C5E0-44E9-9C55-2F85AF12A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4683" y="126018"/>
            <a:ext cx="7351678" cy="6425530"/>
          </a:xfrm>
        </p:spPr>
      </p:pic>
    </p:spTree>
    <p:extLst>
      <p:ext uri="{BB962C8B-B14F-4D97-AF65-F5344CB8AC3E}">
        <p14:creationId xmlns:p14="http://schemas.microsoft.com/office/powerpoint/2010/main" val="182604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5AEA7D-A9E8-4434-AF52-080A60FCE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966" y="1707527"/>
            <a:ext cx="10325000" cy="356443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ru-RU" dirty="0" err="1"/>
              <a:t>Радионуклеидная</a:t>
            </a:r>
            <a:r>
              <a:rPr lang="ru-RU" dirty="0"/>
              <a:t> диагностика</a:t>
            </a:r>
          </a:p>
          <a:p>
            <a:pPr>
              <a:buClr>
                <a:srgbClr val="B68E7B"/>
              </a:buClr>
            </a:pPr>
            <a:r>
              <a:rPr lang="ru-RU" dirty="0" err="1">
                <a:ea typeface="+mn-lt"/>
                <a:cs typeface="+mn-lt"/>
              </a:rPr>
              <a:t>Радионуклеидная</a:t>
            </a:r>
            <a:r>
              <a:rPr lang="ru-RU" dirty="0">
                <a:ea typeface="+mn-lt"/>
                <a:cs typeface="+mn-lt"/>
              </a:rPr>
              <a:t> диагностика — это самостоятельный раздел радиологии, предназначенный для определения патологических</a:t>
            </a:r>
            <a:endParaRPr lang="ru-RU" dirty="0"/>
          </a:p>
          <a:p>
            <a:pPr>
              <a:buClr>
                <a:srgbClr val="B68E7B"/>
              </a:buClr>
            </a:pPr>
            <a:r>
              <a:rPr lang="ru-RU" dirty="0">
                <a:ea typeface="+mn-lt"/>
                <a:cs typeface="+mn-lt"/>
              </a:rPr>
              <a:t>процессов в органах и системах с помощью </a:t>
            </a:r>
            <a:r>
              <a:rPr lang="ru-RU" dirty="0" err="1">
                <a:ea typeface="+mn-lt"/>
                <a:cs typeface="+mn-lt"/>
              </a:rPr>
              <a:t>радионуклеидов</a:t>
            </a:r>
            <a:r>
              <a:rPr lang="ru-RU" dirty="0">
                <a:ea typeface="+mn-lt"/>
                <a:cs typeface="+mn-lt"/>
              </a:rPr>
              <a:t> и радиофармацевтических препаратов. Особенностью таких исследований является то, что они проводятся с введением в организм человека </a:t>
            </a:r>
            <a:r>
              <a:rPr lang="ru-RU" dirty="0" err="1">
                <a:ea typeface="+mn-lt"/>
                <a:cs typeface="+mn-lt"/>
              </a:rPr>
              <a:t>радионуклеидов</a:t>
            </a:r>
            <a:r>
              <a:rPr lang="ru-RU" dirty="0">
                <a:ea typeface="+mn-lt"/>
                <a:cs typeface="+mn-lt"/>
              </a:rPr>
              <a:t>. Применение радиоактивных веществ носит название «ядерной медицины».</a:t>
            </a:r>
            <a:endParaRPr lang="ru-RU"/>
          </a:p>
          <a:p>
            <a:pPr>
              <a:buClr>
                <a:srgbClr val="B68E7B"/>
              </a:buClr>
            </a:pPr>
            <a:r>
              <a:rPr lang="ru-RU" dirty="0">
                <a:ea typeface="+mn-lt"/>
                <a:cs typeface="+mn-lt"/>
              </a:rPr>
              <a:t>Основу </a:t>
            </a:r>
            <a:r>
              <a:rPr lang="ru-RU" dirty="0" err="1">
                <a:ea typeface="+mn-lt"/>
                <a:cs typeface="+mn-lt"/>
              </a:rPr>
              <a:t>радионуклеидной</a:t>
            </a:r>
            <a:r>
              <a:rPr lang="ru-RU" dirty="0">
                <a:ea typeface="+mn-lt"/>
                <a:cs typeface="+mn-lt"/>
              </a:rPr>
              <a:t> диагностики составляют аппараты на основе ядерно-магнитного резонанса (ЯМР) и ассортимент радиофармацевтических препаратов. Метод позволяет получать диагностическую информацию, недоступную другим техническим способам, о функциональном состоянии и метаболизме сердца, головного мозга, почек, печени и др. органов.</a:t>
            </a:r>
            <a:br>
              <a:rPr lang="ru-RU" dirty="0">
                <a:ea typeface="+mn-lt"/>
                <a:cs typeface="+mn-lt"/>
              </a:rPr>
            </a:br>
            <a:endParaRPr lang="ru-RU"/>
          </a:p>
          <a:p>
            <a:pPr>
              <a:buClr>
                <a:srgbClr val="B68E7B"/>
              </a:buClr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814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8F8EE9E-7DBB-401C-9A50-2AC316F84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416" y="471074"/>
            <a:ext cx="8540023" cy="6396775"/>
          </a:xfrm>
        </p:spPr>
      </p:pic>
    </p:spTree>
    <p:extLst>
      <p:ext uri="{BB962C8B-B14F-4D97-AF65-F5344CB8AC3E}">
        <p14:creationId xmlns:p14="http://schemas.microsoft.com/office/powerpoint/2010/main" val="4116958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01EBD66-32FC-427B-9DC2-BEBE06769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513" y="2138848"/>
            <a:ext cx="11302660" cy="321938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ru-RU" dirty="0">
                <a:ea typeface="+mn-lt"/>
                <a:cs typeface="+mn-lt"/>
              </a:rPr>
              <a:t>По данным ВОЗ, более 75% диагнозов в настоящее время устанавливаются с помощью лучевых методов или методов топической диагностики (высокие технологии в диагностике), к которым относятся классическая рентгенология, компьютерная рентгеновская и магнитно-резонансная томография, ультразвуковые исследования (УЗИ), </a:t>
            </a:r>
            <a:r>
              <a:rPr lang="ru-RU" dirty="0" err="1">
                <a:ea typeface="+mn-lt"/>
                <a:cs typeface="+mn-lt"/>
              </a:rPr>
              <a:t>радионуклеидная</a:t>
            </a:r>
            <a:r>
              <a:rPr lang="ru-RU" dirty="0">
                <a:ea typeface="+mn-lt"/>
                <a:cs typeface="+mn-lt"/>
              </a:rPr>
              <a:t> диагностика. Мировой рынок этой аппаратуры превышает 12 млрд долл. и занимает 40% в объеме продаж медицинской техники.</a:t>
            </a:r>
            <a:endParaRPr lang="ru-RU" dirty="0"/>
          </a:p>
          <a:p>
            <a:pPr>
              <a:buClr>
                <a:srgbClr val="B68E7B"/>
              </a:buClr>
            </a:pPr>
            <a:r>
              <a:rPr lang="ru-RU" dirty="0">
                <a:ea typeface="+mn-lt"/>
                <a:cs typeface="+mn-lt"/>
              </a:rPr>
              <a:t>Диагностическая радиология или лучевая диагностика представляет собой науку о применении излучений для изучения строения и функции нормальных и патологических измененных органов и систем человека в целях профилактики и распознавания болезней.</a:t>
            </a:r>
            <a:br>
              <a:rPr lang="ru-RU" dirty="0">
                <a:ea typeface="+mn-lt"/>
                <a:cs typeface="+mn-lt"/>
              </a:rPr>
            </a:br>
            <a:endParaRPr lang="ru-RU"/>
          </a:p>
          <a:p>
            <a:pPr>
              <a:buClr>
                <a:srgbClr val="B68E7B"/>
              </a:buClr>
            </a:pPr>
            <a:r>
              <a:rPr lang="ru-RU" dirty="0">
                <a:ea typeface="+mn-lt"/>
                <a:cs typeface="+mn-lt"/>
              </a:rPr>
              <a:t>Рентгенодиагностика - это способ изучения строения и функций различных органов и систем, основанный на качественном и/или количественном анализе пучка рентгеновского излучения, прошедшего через тело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2447984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0F345-ED32-4DFA-B8A3-9E78B583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9F9BD5C-2455-41D3-B2D0-EEA55171D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4979" y="284169"/>
            <a:ext cx="6296134" cy="6296134"/>
          </a:xfrm>
        </p:spPr>
      </p:pic>
      <p:pic>
        <p:nvPicPr>
          <p:cNvPr id="5" name="Рисунок 5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4EFB942-E66D-4FA0-A909-B99A214B1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787" y="724259"/>
            <a:ext cx="5078801" cy="50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866A6-3BC1-4512-8293-E937A519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Радионуклеидная</a:t>
            </a:r>
            <a:r>
              <a:rPr lang="ru-RU" dirty="0"/>
              <a:t> диагностика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0762BD-FCA9-4F35-8593-03F2F8845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err="1">
                <a:ea typeface="+mn-lt"/>
                <a:cs typeface="+mn-lt"/>
              </a:rPr>
              <a:t>Радионуклеидная</a:t>
            </a:r>
            <a:r>
              <a:rPr lang="ru-RU" dirty="0">
                <a:ea typeface="+mn-lt"/>
                <a:cs typeface="+mn-lt"/>
              </a:rPr>
              <a:t> диагностика — это самостоятельный раздел радиологии, предназначенный для определения патологических</a:t>
            </a:r>
            <a:endParaRPr lang="ru-RU" dirty="0"/>
          </a:p>
          <a:p>
            <a:pPr>
              <a:buClr>
                <a:srgbClr val="B68E7B"/>
              </a:buClr>
            </a:pPr>
            <a:r>
              <a:rPr lang="ru-RU" dirty="0">
                <a:ea typeface="+mn-lt"/>
                <a:cs typeface="+mn-lt"/>
              </a:rPr>
              <a:t>процессов в органах и системах с помощью </a:t>
            </a:r>
            <a:r>
              <a:rPr lang="ru-RU" dirty="0" err="1">
                <a:ea typeface="+mn-lt"/>
                <a:cs typeface="+mn-lt"/>
              </a:rPr>
              <a:t>радионуклеидов</a:t>
            </a:r>
            <a:r>
              <a:rPr lang="ru-RU" dirty="0">
                <a:ea typeface="+mn-lt"/>
                <a:cs typeface="+mn-lt"/>
              </a:rPr>
              <a:t> и радиофармацевтических препаратов. </a:t>
            </a:r>
          </a:p>
          <a:p>
            <a:pPr>
              <a:buClr>
                <a:srgbClr val="B68E7B"/>
              </a:buClr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365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" name="Rectangle 41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Рисунок 7" descr="Изображение выглядит как пол, внутренний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6B9115FD-FB3D-4CC1-81ED-9AA77BFB2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6" y="492636"/>
            <a:ext cx="5172973" cy="6102765"/>
          </a:xfrm>
          <a:prstGeom prst="rect">
            <a:avLst/>
          </a:prstGeom>
        </p:spPr>
      </p:pic>
      <p:pic>
        <p:nvPicPr>
          <p:cNvPr id="8" name="Рисунок 40" descr="Изображение выглядит как текст, стена,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id="{F7CE53BA-616E-497E-8492-CC778CF1C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249" y="1715723"/>
            <a:ext cx="5992483" cy="43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38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EBABF-5BE5-470C-A00B-52F1E7E9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— ультразвуковая диагностика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20FCD1-25E7-4C71-BC34-6404EBF5C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Ультразвуковой (УЗ-) метод — это способ </a:t>
            </a:r>
            <a:r>
              <a:rPr lang="ru-RU" dirty="0" err="1">
                <a:ea typeface="+mn-lt"/>
                <a:cs typeface="+mn-lt"/>
              </a:rPr>
              <a:t>дистантного</a:t>
            </a:r>
            <a:r>
              <a:rPr lang="ru-RU" dirty="0">
                <a:ea typeface="+mn-lt"/>
                <a:cs typeface="+mn-lt"/>
              </a:rPr>
              <a:t> определения положения, формы, величины, структуры и движений органов и тканей, а также патологических очагов с помощью ультразвукового излучения.</a:t>
            </a:r>
            <a:endParaRPr lang="ru-RU" dirty="0"/>
          </a:p>
          <a:p>
            <a:pPr>
              <a:buClr>
                <a:srgbClr val="B68E7B"/>
              </a:buClr>
            </a:pPr>
            <a:r>
              <a:rPr lang="ru-RU" dirty="0">
                <a:ea typeface="+mn-lt"/>
                <a:cs typeface="+mn-lt"/>
              </a:rPr>
              <a:t>Ультразвуковые волны обладают высокой проникающей способностью и проходят через ткани организма, не пропускающие видимого света; относятся к числу неионизирующих излучений и в применяемом в диагностике диапазоне не вызывают существенных биологических эффектов.</a:t>
            </a:r>
            <a:br>
              <a:rPr lang="ru-RU" dirty="0">
                <a:ea typeface="+mn-lt"/>
                <a:cs typeface="+mn-lt"/>
              </a:rPr>
            </a:br>
            <a:endParaRPr lang="ru-RU"/>
          </a:p>
          <a:p>
            <a:pPr>
              <a:buClr>
                <a:srgbClr val="B68E7B"/>
              </a:buClr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958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утренний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F604E73B-2D06-4474-AFE1-51908275C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1150626"/>
            <a:ext cx="6927011" cy="4686143"/>
          </a:xfrm>
          <a:prstGeom prst="rect">
            <a:avLst/>
          </a:prstGeom>
        </p:spPr>
      </p:pic>
      <p:pic>
        <p:nvPicPr>
          <p:cNvPr id="5" name="Рисунок 5" descr="Изображение выглядит как стена, внутренний, компьютер,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65154468-0DF9-4DB7-A64E-9AD3E2EAF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569" y="1235734"/>
            <a:ext cx="6021237" cy="453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98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19AA9-F0F1-4F9E-8F02-D4F0B5CC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магнитно-резонансная диагностика;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6E457A-1891-437A-8873-D9F858996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ea typeface="+mn-lt"/>
                <a:cs typeface="+mn-lt"/>
              </a:rPr>
              <a:t>ЯМР — томографы позволяют детально рассмотреть любую часть тела человека, не прибегая к помощи рентгена. Принцип изображения на ЯМР-томографе основан на регистрации распределения плотности и энергетического уровня ядер ряда химических элементов. Метод ЯМР позволяет проводить исследования мозга, позвоночника, суставов, сердечно-сосудистой системы, органов брюшной полости. С помощью специальных приставок возможно детальное исследование кровеносных сосудов без применения контрастных средств. Конструктивное решение приборов на основе ЯМР аналогично компьютерным томографам.</a:t>
            </a:r>
            <a:br>
              <a:rPr lang="ru-RU" dirty="0">
                <a:ea typeface="+mn-lt"/>
                <a:cs typeface="+mn-lt"/>
              </a:rPr>
            </a:b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701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Рисунок 4" descr="Изображение выглядит как пол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89CD920-9254-45F6-9775-1BBF2F4DB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1" b="27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4629"/>
      </p:ext>
    </p:extLst>
  </p:cSld>
  <p:clrMapOvr>
    <a:masterClrMapping/>
  </p:clrMapOvr>
</p:sld>
</file>

<file path=ppt/theme/theme1.xml><?xml version="1.0" encoding="utf-8"?>
<a:theme xmlns:a="http://schemas.openxmlformats.org/drawingml/2006/main" name="CosineVTI">
  <a:themeElements>
    <a:clrScheme name="AnalogousFromLightSeedLeftStep">
      <a:dk1>
        <a:srgbClr val="000000"/>
      </a:dk1>
      <a:lt1>
        <a:srgbClr val="FFFFFF"/>
      </a:lt1>
      <a:dk2>
        <a:srgbClr val="412D24"/>
      </a:dk2>
      <a:lt2>
        <a:srgbClr val="E8E2E8"/>
      </a:lt2>
      <a:accent1>
        <a:srgbClr val="49B545"/>
      </a:accent1>
      <a:accent2>
        <a:srgbClr val="78B247"/>
      </a:accent2>
      <a:accent3>
        <a:srgbClr val="9EA858"/>
      </a:accent3>
      <a:accent4>
        <a:srgbClr val="BF9C48"/>
      </a:accent4>
      <a:accent5>
        <a:srgbClr val="E28B67"/>
      </a:accent5>
      <a:accent6>
        <a:srgbClr val="DF5A6A"/>
      </a:accent6>
      <a:hlink>
        <a:srgbClr val="AB69AE"/>
      </a:hlink>
      <a:folHlink>
        <a:srgbClr val="7F7F7F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0</TotalTime>
  <Words>847</Words>
  <Application>Microsoft Office PowerPoint</Application>
  <PresentationFormat>Широкоэкранный</PresentationFormat>
  <Paragraphs>35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Grandview</vt:lpstr>
      <vt:lpstr>Wingdings</vt:lpstr>
      <vt:lpstr>CosineVTI</vt:lpstr>
      <vt:lpstr>Медицинские приборы для топической диагностики </vt:lpstr>
      <vt:lpstr>Презентация PowerPoint</vt:lpstr>
      <vt:lpstr>Р</vt:lpstr>
      <vt:lpstr>Радионуклеидная диагностика</vt:lpstr>
      <vt:lpstr>Презентация PowerPoint</vt:lpstr>
      <vt:lpstr>— ультразвуковая диагностика</vt:lpstr>
      <vt:lpstr>Презентация PowerPoint</vt:lpstr>
      <vt:lpstr>магнитно-резонансная диагностика;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Майя Рыбалко</cp:lastModifiedBy>
  <cp:revision>107</cp:revision>
  <dcterms:created xsi:type="dcterms:W3CDTF">2021-09-22T09:25:31Z</dcterms:created>
  <dcterms:modified xsi:type="dcterms:W3CDTF">2023-09-19T09:24:11Z</dcterms:modified>
</cp:coreProperties>
</file>