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9" r:id="rId23"/>
    <p:sldId id="277" r:id="rId24"/>
    <p:sldId id="278" r:id="rId25"/>
    <p:sldId id="281" r:id="rId26"/>
    <p:sldId id="282" r:id="rId27"/>
    <p:sldId id="283" r:id="rId28"/>
    <p:sldId id="284" r:id="rId29"/>
    <p:sldId id="285" r:id="rId30"/>
    <p:sldId id="286" r:id="rId31"/>
    <p:sldId id="280" r:id="rId3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5" d="100"/>
          <a:sy n="95" d="100"/>
        </p:scale>
        <p:origin x="20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534BCFC-4B2F-1201-D33B-2E12C5F91A92}"/>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BECF708D-5B2D-90AB-51F5-B10BDA3921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72FED99E-F993-9ED7-506A-8445A023C029}"/>
              </a:ext>
            </a:extLst>
          </p:cNvPr>
          <p:cNvSpPr>
            <a:spLocks noGrp="1"/>
          </p:cNvSpPr>
          <p:nvPr>
            <p:ph type="dt" sz="half" idx="10"/>
          </p:nvPr>
        </p:nvSpPr>
        <p:spPr/>
        <p:txBody>
          <a:bodyPr/>
          <a:lstStyle/>
          <a:p>
            <a:fld id="{48A782CD-A291-4AA7-B4F3-FAC79E10D2A3}" type="datetimeFigureOut">
              <a:rPr lang="ru-RU" smtClean="0"/>
              <a:t>17.04.2023</a:t>
            </a:fld>
            <a:endParaRPr lang="ru-RU"/>
          </a:p>
        </p:txBody>
      </p:sp>
      <p:sp>
        <p:nvSpPr>
          <p:cNvPr id="5" name="Нижний колонтитул 4">
            <a:extLst>
              <a:ext uri="{FF2B5EF4-FFF2-40B4-BE49-F238E27FC236}">
                <a16:creationId xmlns:a16="http://schemas.microsoft.com/office/drawing/2014/main" id="{DF9E4617-14A4-24F1-D2AA-E8EC6273128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EF44FF1-4EF0-FED7-EBCD-B6963FB925B2}"/>
              </a:ext>
            </a:extLst>
          </p:cNvPr>
          <p:cNvSpPr>
            <a:spLocks noGrp="1"/>
          </p:cNvSpPr>
          <p:nvPr>
            <p:ph type="sldNum" sz="quarter" idx="12"/>
          </p:nvPr>
        </p:nvSpPr>
        <p:spPr/>
        <p:txBody>
          <a:bodyPr/>
          <a:lstStyle/>
          <a:p>
            <a:fld id="{E922633F-5172-45CA-9C4F-9206D4BBC530}" type="slidenum">
              <a:rPr lang="ru-RU" smtClean="0"/>
              <a:t>‹#›</a:t>
            </a:fld>
            <a:endParaRPr lang="ru-RU"/>
          </a:p>
        </p:txBody>
      </p:sp>
    </p:spTree>
    <p:extLst>
      <p:ext uri="{BB962C8B-B14F-4D97-AF65-F5344CB8AC3E}">
        <p14:creationId xmlns:p14="http://schemas.microsoft.com/office/powerpoint/2010/main" val="3972599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C4B1D9-5618-8D08-8389-5AE181BBA269}"/>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F8FB2DF3-0635-1EAD-A5D3-6D817717DFA1}"/>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BE4D27C-195F-D3D9-9B16-1D3D11BE35B2}"/>
              </a:ext>
            </a:extLst>
          </p:cNvPr>
          <p:cNvSpPr>
            <a:spLocks noGrp="1"/>
          </p:cNvSpPr>
          <p:nvPr>
            <p:ph type="dt" sz="half" idx="10"/>
          </p:nvPr>
        </p:nvSpPr>
        <p:spPr/>
        <p:txBody>
          <a:bodyPr/>
          <a:lstStyle/>
          <a:p>
            <a:fld id="{48A782CD-A291-4AA7-B4F3-FAC79E10D2A3}" type="datetimeFigureOut">
              <a:rPr lang="ru-RU" smtClean="0"/>
              <a:t>17.04.2023</a:t>
            </a:fld>
            <a:endParaRPr lang="ru-RU"/>
          </a:p>
        </p:txBody>
      </p:sp>
      <p:sp>
        <p:nvSpPr>
          <p:cNvPr id="5" name="Нижний колонтитул 4">
            <a:extLst>
              <a:ext uri="{FF2B5EF4-FFF2-40B4-BE49-F238E27FC236}">
                <a16:creationId xmlns:a16="http://schemas.microsoft.com/office/drawing/2014/main" id="{C217352B-1888-B9B6-4C89-8F78527D095B}"/>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D27A479-4384-6B23-44CA-54928DA1282D}"/>
              </a:ext>
            </a:extLst>
          </p:cNvPr>
          <p:cNvSpPr>
            <a:spLocks noGrp="1"/>
          </p:cNvSpPr>
          <p:nvPr>
            <p:ph type="sldNum" sz="quarter" idx="12"/>
          </p:nvPr>
        </p:nvSpPr>
        <p:spPr/>
        <p:txBody>
          <a:bodyPr/>
          <a:lstStyle/>
          <a:p>
            <a:fld id="{E922633F-5172-45CA-9C4F-9206D4BBC530}" type="slidenum">
              <a:rPr lang="ru-RU" smtClean="0"/>
              <a:t>‹#›</a:t>
            </a:fld>
            <a:endParaRPr lang="ru-RU"/>
          </a:p>
        </p:txBody>
      </p:sp>
    </p:spTree>
    <p:extLst>
      <p:ext uri="{BB962C8B-B14F-4D97-AF65-F5344CB8AC3E}">
        <p14:creationId xmlns:p14="http://schemas.microsoft.com/office/powerpoint/2010/main" val="2550879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C56C9025-9E00-11C3-E898-8ED9C897428C}"/>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EB7E933B-AFAC-1185-831E-F78B8E2E8D57}"/>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E17185B-F189-5A7B-7BAE-CB9F5A330DC8}"/>
              </a:ext>
            </a:extLst>
          </p:cNvPr>
          <p:cNvSpPr>
            <a:spLocks noGrp="1"/>
          </p:cNvSpPr>
          <p:nvPr>
            <p:ph type="dt" sz="half" idx="10"/>
          </p:nvPr>
        </p:nvSpPr>
        <p:spPr/>
        <p:txBody>
          <a:bodyPr/>
          <a:lstStyle/>
          <a:p>
            <a:fld id="{48A782CD-A291-4AA7-B4F3-FAC79E10D2A3}" type="datetimeFigureOut">
              <a:rPr lang="ru-RU" smtClean="0"/>
              <a:t>17.04.2023</a:t>
            </a:fld>
            <a:endParaRPr lang="ru-RU"/>
          </a:p>
        </p:txBody>
      </p:sp>
      <p:sp>
        <p:nvSpPr>
          <p:cNvPr id="5" name="Нижний колонтитул 4">
            <a:extLst>
              <a:ext uri="{FF2B5EF4-FFF2-40B4-BE49-F238E27FC236}">
                <a16:creationId xmlns:a16="http://schemas.microsoft.com/office/drawing/2014/main" id="{CBB2C51F-039F-6F75-3B82-EE3FBE9AE3F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364C4577-EE67-DB40-641A-942F5A25373D}"/>
              </a:ext>
            </a:extLst>
          </p:cNvPr>
          <p:cNvSpPr>
            <a:spLocks noGrp="1"/>
          </p:cNvSpPr>
          <p:nvPr>
            <p:ph type="sldNum" sz="quarter" idx="12"/>
          </p:nvPr>
        </p:nvSpPr>
        <p:spPr/>
        <p:txBody>
          <a:bodyPr/>
          <a:lstStyle/>
          <a:p>
            <a:fld id="{E922633F-5172-45CA-9C4F-9206D4BBC530}" type="slidenum">
              <a:rPr lang="ru-RU" smtClean="0"/>
              <a:t>‹#›</a:t>
            </a:fld>
            <a:endParaRPr lang="ru-RU"/>
          </a:p>
        </p:txBody>
      </p:sp>
    </p:spTree>
    <p:extLst>
      <p:ext uri="{BB962C8B-B14F-4D97-AF65-F5344CB8AC3E}">
        <p14:creationId xmlns:p14="http://schemas.microsoft.com/office/powerpoint/2010/main" val="936038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6C7B901-1CBA-A57C-8B78-5FC5D58B6C24}"/>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6DA7E78-2A7A-863F-D4EC-A7109ABC8449}"/>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C96BB7A-819D-76B7-B44C-D16A6F8662FB}"/>
              </a:ext>
            </a:extLst>
          </p:cNvPr>
          <p:cNvSpPr>
            <a:spLocks noGrp="1"/>
          </p:cNvSpPr>
          <p:nvPr>
            <p:ph type="dt" sz="half" idx="10"/>
          </p:nvPr>
        </p:nvSpPr>
        <p:spPr/>
        <p:txBody>
          <a:bodyPr/>
          <a:lstStyle/>
          <a:p>
            <a:fld id="{48A782CD-A291-4AA7-B4F3-FAC79E10D2A3}" type="datetimeFigureOut">
              <a:rPr lang="ru-RU" smtClean="0"/>
              <a:t>17.04.2023</a:t>
            </a:fld>
            <a:endParaRPr lang="ru-RU"/>
          </a:p>
        </p:txBody>
      </p:sp>
      <p:sp>
        <p:nvSpPr>
          <p:cNvPr id="5" name="Нижний колонтитул 4">
            <a:extLst>
              <a:ext uri="{FF2B5EF4-FFF2-40B4-BE49-F238E27FC236}">
                <a16:creationId xmlns:a16="http://schemas.microsoft.com/office/drawing/2014/main" id="{2194EB3A-6EF7-6B80-56BE-4CC6F77BAF5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158895B6-7A13-FB3D-12B6-AE56BE744D45}"/>
              </a:ext>
            </a:extLst>
          </p:cNvPr>
          <p:cNvSpPr>
            <a:spLocks noGrp="1"/>
          </p:cNvSpPr>
          <p:nvPr>
            <p:ph type="sldNum" sz="quarter" idx="12"/>
          </p:nvPr>
        </p:nvSpPr>
        <p:spPr/>
        <p:txBody>
          <a:bodyPr/>
          <a:lstStyle/>
          <a:p>
            <a:fld id="{E922633F-5172-45CA-9C4F-9206D4BBC530}" type="slidenum">
              <a:rPr lang="ru-RU" smtClean="0"/>
              <a:t>‹#›</a:t>
            </a:fld>
            <a:endParaRPr lang="ru-RU"/>
          </a:p>
        </p:txBody>
      </p:sp>
    </p:spTree>
    <p:extLst>
      <p:ext uri="{BB962C8B-B14F-4D97-AF65-F5344CB8AC3E}">
        <p14:creationId xmlns:p14="http://schemas.microsoft.com/office/powerpoint/2010/main" val="2991235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5A1DE6D-CDCA-F683-2015-26966A38775B}"/>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8C4FEFA2-3D66-772C-CE31-AD92138B6E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1FC5B5B4-13B5-3ADC-85C6-F4846D2895E2}"/>
              </a:ext>
            </a:extLst>
          </p:cNvPr>
          <p:cNvSpPr>
            <a:spLocks noGrp="1"/>
          </p:cNvSpPr>
          <p:nvPr>
            <p:ph type="dt" sz="half" idx="10"/>
          </p:nvPr>
        </p:nvSpPr>
        <p:spPr/>
        <p:txBody>
          <a:bodyPr/>
          <a:lstStyle/>
          <a:p>
            <a:fld id="{48A782CD-A291-4AA7-B4F3-FAC79E10D2A3}" type="datetimeFigureOut">
              <a:rPr lang="ru-RU" smtClean="0"/>
              <a:t>17.04.2023</a:t>
            </a:fld>
            <a:endParaRPr lang="ru-RU"/>
          </a:p>
        </p:txBody>
      </p:sp>
      <p:sp>
        <p:nvSpPr>
          <p:cNvPr id="5" name="Нижний колонтитул 4">
            <a:extLst>
              <a:ext uri="{FF2B5EF4-FFF2-40B4-BE49-F238E27FC236}">
                <a16:creationId xmlns:a16="http://schemas.microsoft.com/office/drawing/2014/main" id="{33496176-7DE4-D35F-D41E-968A42CB072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8C315B6-0CBC-0297-1DE1-43F15B8CA36D}"/>
              </a:ext>
            </a:extLst>
          </p:cNvPr>
          <p:cNvSpPr>
            <a:spLocks noGrp="1"/>
          </p:cNvSpPr>
          <p:nvPr>
            <p:ph type="sldNum" sz="quarter" idx="12"/>
          </p:nvPr>
        </p:nvSpPr>
        <p:spPr/>
        <p:txBody>
          <a:bodyPr/>
          <a:lstStyle/>
          <a:p>
            <a:fld id="{E922633F-5172-45CA-9C4F-9206D4BBC530}" type="slidenum">
              <a:rPr lang="ru-RU" smtClean="0"/>
              <a:t>‹#›</a:t>
            </a:fld>
            <a:endParaRPr lang="ru-RU"/>
          </a:p>
        </p:txBody>
      </p:sp>
    </p:spTree>
    <p:extLst>
      <p:ext uri="{BB962C8B-B14F-4D97-AF65-F5344CB8AC3E}">
        <p14:creationId xmlns:p14="http://schemas.microsoft.com/office/powerpoint/2010/main" val="2985073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8F67EB2-704E-FF8E-5587-81E1E254ECE4}"/>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5A16B85C-5BC6-C42C-5538-0FF3C9B76B11}"/>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35BF1C9A-E038-8D71-921E-8C1C357E3FBE}"/>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36695172-DF3C-2141-8259-D8F86F0DC120}"/>
              </a:ext>
            </a:extLst>
          </p:cNvPr>
          <p:cNvSpPr>
            <a:spLocks noGrp="1"/>
          </p:cNvSpPr>
          <p:nvPr>
            <p:ph type="dt" sz="half" idx="10"/>
          </p:nvPr>
        </p:nvSpPr>
        <p:spPr/>
        <p:txBody>
          <a:bodyPr/>
          <a:lstStyle/>
          <a:p>
            <a:fld id="{48A782CD-A291-4AA7-B4F3-FAC79E10D2A3}" type="datetimeFigureOut">
              <a:rPr lang="ru-RU" smtClean="0"/>
              <a:t>17.04.2023</a:t>
            </a:fld>
            <a:endParaRPr lang="ru-RU"/>
          </a:p>
        </p:txBody>
      </p:sp>
      <p:sp>
        <p:nvSpPr>
          <p:cNvPr id="6" name="Нижний колонтитул 5">
            <a:extLst>
              <a:ext uri="{FF2B5EF4-FFF2-40B4-BE49-F238E27FC236}">
                <a16:creationId xmlns:a16="http://schemas.microsoft.com/office/drawing/2014/main" id="{78928297-0E8E-CE0A-F1B3-9B94EA067FF3}"/>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8F14C13F-B4EA-1ECC-B978-86380C7E4B55}"/>
              </a:ext>
            </a:extLst>
          </p:cNvPr>
          <p:cNvSpPr>
            <a:spLocks noGrp="1"/>
          </p:cNvSpPr>
          <p:nvPr>
            <p:ph type="sldNum" sz="quarter" idx="12"/>
          </p:nvPr>
        </p:nvSpPr>
        <p:spPr/>
        <p:txBody>
          <a:bodyPr/>
          <a:lstStyle/>
          <a:p>
            <a:fld id="{E922633F-5172-45CA-9C4F-9206D4BBC530}" type="slidenum">
              <a:rPr lang="ru-RU" smtClean="0"/>
              <a:t>‹#›</a:t>
            </a:fld>
            <a:endParaRPr lang="ru-RU"/>
          </a:p>
        </p:txBody>
      </p:sp>
    </p:spTree>
    <p:extLst>
      <p:ext uri="{BB962C8B-B14F-4D97-AF65-F5344CB8AC3E}">
        <p14:creationId xmlns:p14="http://schemas.microsoft.com/office/powerpoint/2010/main" val="2188236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F7B141F-2CF8-D886-27F5-3D74F2F33936}"/>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A5F35194-411A-B7AA-E65D-441F01B3AE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4B9533EB-B150-E78C-37AF-3E617DCE700A}"/>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3509EBF6-B271-7ABB-3D03-89F507DD81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D6B22F93-9AFD-787F-07C2-F6086877F538}"/>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E4081CE8-BCB0-535A-B3B4-77288D5A4B81}"/>
              </a:ext>
            </a:extLst>
          </p:cNvPr>
          <p:cNvSpPr>
            <a:spLocks noGrp="1"/>
          </p:cNvSpPr>
          <p:nvPr>
            <p:ph type="dt" sz="half" idx="10"/>
          </p:nvPr>
        </p:nvSpPr>
        <p:spPr/>
        <p:txBody>
          <a:bodyPr/>
          <a:lstStyle/>
          <a:p>
            <a:fld id="{48A782CD-A291-4AA7-B4F3-FAC79E10D2A3}" type="datetimeFigureOut">
              <a:rPr lang="ru-RU" smtClean="0"/>
              <a:t>17.04.2023</a:t>
            </a:fld>
            <a:endParaRPr lang="ru-RU"/>
          </a:p>
        </p:txBody>
      </p:sp>
      <p:sp>
        <p:nvSpPr>
          <p:cNvPr id="8" name="Нижний колонтитул 7">
            <a:extLst>
              <a:ext uri="{FF2B5EF4-FFF2-40B4-BE49-F238E27FC236}">
                <a16:creationId xmlns:a16="http://schemas.microsoft.com/office/drawing/2014/main" id="{D6951ECE-2655-D0B4-A6ED-F62820429ECB}"/>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6118A52B-6295-AA07-EBFA-BAB04C36FE31}"/>
              </a:ext>
            </a:extLst>
          </p:cNvPr>
          <p:cNvSpPr>
            <a:spLocks noGrp="1"/>
          </p:cNvSpPr>
          <p:nvPr>
            <p:ph type="sldNum" sz="quarter" idx="12"/>
          </p:nvPr>
        </p:nvSpPr>
        <p:spPr/>
        <p:txBody>
          <a:bodyPr/>
          <a:lstStyle/>
          <a:p>
            <a:fld id="{E922633F-5172-45CA-9C4F-9206D4BBC530}" type="slidenum">
              <a:rPr lang="ru-RU" smtClean="0"/>
              <a:t>‹#›</a:t>
            </a:fld>
            <a:endParaRPr lang="ru-RU"/>
          </a:p>
        </p:txBody>
      </p:sp>
    </p:spTree>
    <p:extLst>
      <p:ext uri="{BB962C8B-B14F-4D97-AF65-F5344CB8AC3E}">
        <p14:creationId xmlns:p14="http://schemas.microsoft.com/office/powerpoint/2010/main" val="2238758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22B8F3E-689E-5028-45A7-3373204AF0DC}"/>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C5442149-ED1A-8E7E-E9CA-6C6F8D457C04}"/>
              </a:ext>
            </a:extLst>
          </p:cNvPr>
          <p:cNvSpPr>
            <a:spLocks noGrp="1"/>
          </p:cNvSpPr>
          <p:nvPr>
            <p:ph type="dt" sz="half" idx="10"/>
          </p:nvPr>
        </p:nvSpPr>
        <p:spPr/>
        <p:txBody>
          <a:bodyPr/>
          <a:lstStyle/>
          <a:p>
            <a:fld id="{48A782CD-A291-4AA7-B4F3-FAC79E10D2A3}" type="datetimeFigureOut">
              <a:rPr lang="ru-RU" smtClean="0"/>
              <a:t>17.04.2023</a:t>
            </a:fld>
            <a:endParaRPr lang="ru-RU"/>
          </a:p>
        </p:txBody>
      </p:sp>
      <p:sp>
        <p:nvSpPr>
          <p:cNvPr id="4" name="Нижний колонтитул 3">
            <a:extLst>
              <a:ext uri="{FF2B5EF4-FFF2-40B4-BE49-F238E27FC236}">
                <a16:creationId xmlns:a16="http://schemas.microsoft.com/office/drawing/2014/main" id="{35656C7D-DA26-C9D7-BAD4-E3DB35C41DC9}"/>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3C3F22A9-793A-4AC3-BA8E-BF8774A0C35E}"/>
              </a:ext>
            </a:extLst>
          </p:cNvPr>
          <p:cNvSpPr>
            <a:spLocks noGrp="1"/>
          </p:cNvSpPr>
          <p:nvPr>
            <p:ph type="sldNum" sz="quarter" idx="12"/>
          </p:nvPr>
        </p:nvSpPr>
        <p:spPr/>
        <p:txBody>
          <a:bodyPr/>
          <a:lstStyle/>
          <a:p>
            <a:fld id="{E922633F-5172-45CA-9C4F-9206D4BBC530}" type="slidenum">
              <a:rPr lang="ru-RU" smtClean="0"/>
              <a:t>‹#›</a:t>
            </a:fld>
            <a:endParaRPr lang="ru-RU"/>
          </a:p>
        </p:txBody>
      </p:sp>
    </p:spTree>
    <p:extLst>
      <p:ext uri="{BB962C8B-B14F-4D97-AF65-F5344CB8AC3E}">
        <p14:creationId xmlns:p14="http://schemas.microsoft.com/office/powerpoint/2010/main" val="185295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E55E3431-AB48-1E59-73D4-63879E6D5D7E}"/>
              </a:ext>
            </a:extLst>
          </p:cNvPr>
          <p:cNvSpPr>
            <a:spLocks noGrp="1"/>
          </p:cNvSpPr>
          <p:nvPr>
            <p:ph type="dt" sz="half" idx="10"/>
          </p:nvPr>
        </p:nvSpPr>
        <p:spPr/>
        <p:txBody>
          <a:bodyPr/>
          <a:lstStyle/>
          <a:p>
            <a:fld id="{48A782CD-A291-4AA7-B4F3-FAC79E10D2A3}" type="datetimeFigureOut">
              <a:rPr lang="ru-RU" smtClean="0"/>
              <a:t>17.04.2023</a:t>
            </a:fld>
            <a:endParaRPr lang="ru-RU"/>
          </a:p>
        </p:txBody>
      </p:sp>
      <p:sp>
        <p:nvSpPr>
          <p:cNvPr id="3" name="Нижний колонтитул 2">
            <a:extLst>
              <a:ext uri="{FF2B5EF4-FFF2-40B4-BE49-F238E27FC236}">
                <a16:creationId xmlns:a16="http://schemas.microsoft.com/office/drawing/2014/main" id="{9798222A-F072-B22A-484D-7C79BE142146}"/>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852F7A38-7B8B-7A0E-6DAC-F6BCF702D886}"/>
              </a:ext>
            </a:extLst>
          </p:cNvPr>
          <p:cNvSpPr>
            <a:spLocks noGrp="1"/>
          </p:cNvSpPr>
          <p:nvPr>
            <p:ph type="sldNum" sz="quarter" idx="12"/>
          </p:nvPr>
        </p:nvSpPr>
        <p:spPr/>
        <p:txBody>
          <a:bodyPr/>
          <a:lstStyle/>
          <a:p>
            <a:fld id="{E922633F-5172-45CA-9C4F-9206D4BBC530}" type="slidenum">
              <a:rPr lang="ru-RU" smtClean="0"/>
              <a:t>‹#›</a:t>
            </a:fld>
            <a:endParaRPr lang="ru-RU"/>
          </a:p>
        </p:txBody>
      </p:sp>
    </p:spTree>
    <p:extLst>
      <p:ext uri="{BB962C8B-B14F-4D97-AF65-F5344CB8AC3E}">
        <p14:creationId xmlns:p14="http://schemas.microsoft.com/office/powerpoint/2010/main" val="1014553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94E5A7-C157-2D2E-0293-10B2D8281E1E}"/>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BA9AFFD9-9726-130B-B7B4-0D864E4FA5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B71F66B9-8F0B-5599-DA4B-73C418C304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081F8EBB-6885-1507-39B7-F02C2E0F16E7}"/>
              </a:ext>
            </a:extLst>
          </p:cNvPr>
          <p:cNvSpPr>
            <a:spLocks noGrp="1"/>
          </p:cNvSpPr>
          <p:nvPr>
            <p:ph type="dt" sz="half" idx="10"/>
          </p:nvPr>
        </p:nvSpPr>
        <p:spPr/>
        <p:txBody>
          <a:bodyPr/>
          <a:lstStyle/>
          <a:p>
            <a:fld id="{48A782CD-A291-4AA7-B4F3-FAC79E10D2A3}" type="datetimeFigureOut">
              <a:rPr lang="ru-RU" smtClean="0"/>
              <a:t>17.04.2023</a:t>
            </a:fld>
            <a:endParaRPr lang="ru-RU"/>
          </a:p>
        </p:txBody>
      </p:sp>
      <p:sp>
        <p:nvSpPr>
          <p:cNvPr id="6" name="Нижний колонтитул 5">
            <a:extLst>
              <a:ext uri="{FF2B5EF4-FFF2-40B4-BE49-F238E27FC236}">
                <a16:creationId xmlns:a16="http://schemas.microsoft.com/office/drawing/2014/main" id="{8662CC10-3205-39D7-D778-7F801936A87E}"/>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3794601E-6BC9-144D-511E-0D83AE8DE885}"/>
              </a:ext>
            </a:extLst>
          </p:cNvPr>
          <p:cNvSpPr>
            <a:spLocks noGrp="1"/>
          </p:cNvSpPr>
          <p:nvPr>
            <p:ph type="sldNum" sz="quarter" idx="12"/>
          </p:nvPr>
        </p:nvSpPr>
        <p:spPr/>
        <p:txBody>
          <a:bodyPr/>
          <a:lstStyle/>
          <a:p>
            <a:fld id="{E922633F-5172-45CA-9C4F-9206D4BBC530}" type="slidenum">
              <a:rPr lang="ru-RU" smtClean="0"/>
              <a:t>‹#›</a:t>
            </a:fld>
            <a:endParaRPr lang="ru-RU"/>
          </a:p>
        </p:txBody>
      </p:sp>
    </p:spTree>
    <p:extLst>
      <p:ext uri="{BB962C8B-B14F-4D97-AF65-F5344CB8AC3E}">
        <p14:creationId xmlns:p14="http://schemas.microsoft.com/office/powerpoint/2010/main" val="3137254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F0E57C-86EE-9CAB-0912-DD2C532BD316}"/>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B4475899-1335-4612-ABAB-EF6F7C05E7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35C027E1-E3BA-CA17-D26F-D69F612D6F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192FC888-1E3B-A730-070E-8A1F01C0B9DA}"/>
              </a:ext>
            </a:extLst>
          </p:cNvPr>
          <p:cNvSpPr>
            <a:spLocks noGrp="1"/>
          </p:cNvSpPr>
          <p:nvPr>
            <p:ph type="dt" sz="half" idx="10"/>
          </p:nvPr>
        </p:nvSpPr>
        <p:spPr/>
        <p:txBody>
          <a:bodyPr/>
          <a:lstStyle/>
          <a:p>
            <a:fld id="{48A782CD-A291-4AA7-B4F3-FAC79E10D2A3}" type="datetimeFigureOut">
              <a:rPr lang="ru-RU" smtClean="0"/>
              <a:t>17.04.2023</a:t>
            </a:fld>
            <a:endParaRPr lang="ru-RU"/>
          </a:p>
        </p:txBody>
      </p:sp>
      <p:sp>
        <p:nvSpPr>
          <p:cNvPr id="6" name="Нижний колонтитул 5">
            <a:extLst>
              <a:ext uri="{FF2B5EF4-FFF2-40B4-BE49-F238E27FC236}">
                <a16:creationId xmlns:a16="http://schemas.microsoft.com/office/drawing/2014/main" id="{954DFD75-9D78-B712-C7FF-7B069ADD1123}"/>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9BB9567D-630C-65C4-D9D5-64A8640AC056}"/>
              </a:ext>
            </a:extLst>
          </p:cNvPr>
          <p:cNvSpPr>
            <a:spLocks noGrp="1"/>
          </p:cNvSpPr>
          <p:nvPr>
            <p:ph type="sldNum" sz="quarter" idx="12"/>
          </p:nvPr>
        </p:nvSpPr>
        <p:spPr/>
        <p:txBody>
          <a:bodyPr/>
          <a:lstStyle/>
          <a:p>
            <a:fld id="{E922633F-5172-45CA-9C4F-9206D4BBC530}" type="slidenum">
              <a:rPr lang="ru-RU" smtClean="0"/>
              <a:t>‹#›</a:t>
            </a:fld>
            <a:endParaRPr lang="ru-RU"/>
          </a:p>
        </p:txBody>
      </p:sp>
    </p:spTree>
    <p:extLst>
      <p:ext uri="{BB962C8B-B14F-4D97-AF65-F5344CB8AC3E}">
        <p14:creationId xmlns:p14="http://schemas.microsoft.com/office/powerpoint/2010/main" val="3890219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C5F1CB0-439A-8E22-A51E-2C29CDB74B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E9E63329-2833-9403-5285-DFF3E0F70D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3D794242-673C-DB83-CB3A-B4279922D8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782CD-A291-4AA7-B4F3-FAC79E10D2A3}" type="datetimeFigureOut">
              <a:rPr lang="ru-RU" smtClean="0"/>
              <a:t>17.04.2023</a:t>
            </a:fld>
            <a:endParaRPr lang="ru-RU"/>
          </a:p>
        </p:txBody>
      </p:sp>
      <p:sp>
        <p:nvSpPr>
          <p:cNvPr id="5" name="Нижний колонтитул 4">
            <a:extLst>
              <a:ext uri="{FF2B5EF4-FFF2-40B4-BE49-F238E27FC236}">
                <a16:creationId xmlns:a16="http://schemas.microsoft.com/office/drawing/2014/main" id="{F3024F1A-C1C0-59C4-E5CD-512E312C49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FE170F01-1658-3F38-D10A-25CA895CAD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22633F-5172-45CA-9C4F-9206D4BBC530}" type="slidenum">
              <a:rPr lang="ru-RU" smtClean="0"/>
              <a:t>‹#›</a:t>
            </a:fld>
            <a:endParaRPr lang="ru-RU"/>
          </a:p>
        </p:txBody>
      </p:sp>
    </p:spTree>
    <p:extLst>
      <p:ext uri="{BB962C8B-B14F-4D97-AF65-F5344CB8AC3E}">
        <p14:creationId xmlns:p14="http://schemas.microsoft.com/office/powerpoint/2010/main" val="2440867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7BCBA99-5AFA-1EFF-F4EB-90BDE9BF6E03}"/>
              </a:ext>
            </a:extLst>
          </p:cNvPr>
          <p:cNvSpPr>
            <a:spLocks noGrp="1"/>
          </p:cNvSpPr>
          <p:nvPr>
            <p:ph type="ctrTitle"/>
          </p:nvPr>
        </p:nvSpPr>
        <p:spPr>
          <a:xfrm>
            <a:off x="273538" y="164124"/>
            <a:ext cx="11637108" cy="1883507"/>
          </a:xfrm>
        </p:spPr>
        <p:txBody>
          <a:bodyPr>
            <a:normAutofit/>
          </a:bodyPr>
          <a:lstStyle/>
          <a:p>
            <a:r>
              <a:rPr lang="ru-RU" sz="2000" dirty="0">
                <a:latin typeface="Arial" panose="020B0604020202020204" pitchFamily="34" charset="0"/>
                <a:cs typeface="Arial" panose="020B0604020202020204" pitchFamily="34" charset="0"/>
              </a:rPr>
              <a:t>Федеральное государственное бюджетное образовательное учреждение высшего образования "Оренбургский государственный медицинский университет" Министерства здравоохранения Российской Федерации </a:t>
            </a:r>
            <a:br>
              <a:rPr lang="ru-RU" sz="2000" dirty="0">
                <a:latin typeface="Arial" panose="020B0604020202020204" pitchFamily="34" charset="0"/>
                <a:cs typeface="Arial" panose="020B0604020202020204" pitchFamily="34" charset="0"/>
              </a:rPr>
            </a:br>
            <a:r>
              <a:rPr lang="ru-RU" sz="2000" dirty="0">
                <a:latin typeface="Arial" panose="020B0604020202020204" pitchFamily="34" charset="0"/>
                <a:cs typeface="Arial" panose="020B0604020202020204" pitchFamily="34" charset="0"/>
              </a:rPr>
              <a:t>Кафедра управления и экономики фармации, фармацевтической технологии и фармакогнозии</a:t>
            </a:r>
            <a:br>
              <a:rPr lang="ru-RU" sz="2000" dirty="0">
                <a:latin typeface="Arial" panose="020B0604020202020204" pitchFamily="34" charset="0"/>
                <a:cs typeface="Arial" panose="020B0604020202020204" pitchFamily="34" charset="0"/>
              </a:rPr>
            </a:br>
            <a:r>
              <a:rPr lang="ru-RU" sz="2000" dirty="0">
                <a:latin typeface="Arial" panose="020B0604020202020204" pitchFamily="34" charset="0"/>
                <a:cs typeface="Arial" panose="020B0604020202020204" pitchFamily="34" charset="0"/>
              </a:rPr>
              <a:t>Дисциплина: медицинское и фармацевтическое товароведение</a:t>
            </a:r>
            <a:br>
              <a:rPr lang="ru-RU" sz="2700" dirty="0">
                <a:latin typeface="Arial" panose="020B0604020202020204" pitchFamily="34" charset="0"/>
                <a:cs typeface="Arial" panose="020B0604020202020204" pitchFamily="34" charset="0"/>
              </a:rPr>
            </a:br>
            <a:endParaRPr lang="ru-RU" sz="2700" dirty="0">
              <a:latin typeface="Arial" panose="020B0604020202020204" pitchFamily="34" charset="0"/>
              <a:cs typeface="Arial" panose="020B0604020202020204" pitchFamily="34" charset="0"/>
            </a:endParaRPr>
          </a:p>
        </p:txBody>
      </p:sp>
      <p:sp>
        <p:nvSpPr>
          <p:cNvPr id="3" name="Подзаголовок 2">
            <a:extLst>
              <a:ext uri="{FF2B5EF4-FFF2-40B4-BE49-F238E27FC236}">
                <a16:creationId xmlns:a16="http://schemas.microsoft.com/office/drawing/2014/main" id="{DB31F8BC-12F0-687C-7BBE-677CC5D11E3A}"/>
              </a:ext>
            </a:extLst>
          </p:cNvPr>
          <p:cNvSpPr>
            <a:spLocks noGrp="1"/>
          </p:cNvSpPr>
          <p:nvPr>
            <p:ph type="subTitle" idx="1"/>
          </p:nvPr>
        </p:nvSpPr>
        <p:spPr>
          <a:xfrm>
            <a:off x="1520092" y="2601119"/>
            <a:ext cx="9144000" cy="1655762"/>
          </a:xfrm>
        </p:spPr>
        <p:txBody>
          <a:bodyPr>
            <a:normAutofit/>
          </a:bodyPr>
          <a:lstStyle/>
          <a:p>
            <a:r>
              <a:rPr lang="ru-RU" dirty="0">
                <a:latin typeface="Arial" panose="020B0604020202020204" pitchFamily="34" charset="0"/>
                <a:cs typeface="Arial" panose="020B0604020202020204" pitchFamily="34" charset="0"/>
              </a:rPr>
              <a:t>Лекция «Медицинские резины полые. Медицинские резины латексные и трубчатые»</a:t>
            </a:r>
          </a:p>
        </p:txBody>
      </p:sp>
      <p:sp>
        <p:nvSpPr>
          <p:cNvPr id="4" name="TextBox 3">
            <a:extLst>
              <a:ext uri="{FF2B5EF4-FFF2-40B4-BE49-F238E27FC236}">
                <a16:creationId xmlns:a16="http://schemas.microsoft.com/office/drawing/2014/main" id="{2304846B-28ED-0173-A3A4-C038949C6F18}"/>
              </a:ext>
            </a:extLst>
          </p:cNvPr>
          <p:cNvSpPr txBox="1"/>
          <p:nvPr/>
        </p:nvSpPr>
        <p:spPr>
          <a:xfrm>
            <a:off x="861134" y="5584054"/>
            <a:ext cx="10670959" cy="646331"/>
          </a:xfrm>
          <a:prstGeom prst="rect">
            <a:avLst/>
          </a:prstGeom>
          <a:noFill/>
        </p:spPr>
        <p:txBody>
          <a:bodyPr wrap="square" rtlCol="0">
            <a:spAutoFit/>
          </a:bodyPr>
          <a:lstStyle/>
          <a:p>
            <a:pPr algn="ctr"/>
            <a:r>
              <a:rPr lang="ru-RU" dirty="0" err="1">
                <a:latin typeface="Arial" panose="020B0604020202020204" pitchFamily="34" charset="0"/>
                <a:cs typeface="Arial" panose="020B0604020202020204" pitchFamily="34" charset="0"/>
              </a:rPr>
              <a:t>Лабковская</a:t>
            </a:r>
            <a:r>
              <a:rPr lang="ru-RU" dirty="0">
                <a:latin typeface="Arial" panose="020B0604020202020204" pitchFamily="34" charset="0"/>
                <a:cs typeface="Arial" panose="020B0604020202020204" pitchFamily="34" charset="0"/>
              </a:rPr>
              <a:t> Майя Викторовна, доцент кафедры управления и экономики фармации, фармацевтической технологии и фармакогнозии, к. </a:t>
            </a:r>
            <a:r>
              <a:rPr lang="ru-RU" dirty="0" err="1">
                <a:latin typeface="Arial" panose="020B0604020202020204" pitchFamily="34" charset="0"/>
                <a:cs typeface="Arial" panose="020B0604020202020204" pitchFamily="34" charset="0"/>
              </a:rPr>
              <a:t>фарм.н</a:t>
            </a:r>
            <a:r>
              <a:rPr lang="ru-RU"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8653177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8FCFE16-2F8D-8E69-CC96-A9C6F08C73F8}"/>
              </a:ext>
            </a:extLst>
          </p:cNvPr>
          <p:cNvSpPr>
            <a:spLocks noGrp="1"/>
          </p:cNvSpPr>
          <p:nvPr>
            <p:ph type="title"/>
          </p:nvPr>
        </p:nvSpPr>
        <p:spPr>
          <a:xfrm>
            <a:off x="838200" y="186432"/>
            <a:ext cx="10515600" cy="381740"/>
          </a:xfrm>
        </p:spPr>
        <p:txBody>
          <a:bodyPr>
            <a:normAutofit fontScale="90000"/>
          </a:bodyPr>
          <a:lstStyle/>
          <a:p>
            <a:pPr algn="ctr"/>
            <a:r>
              <a:rPr lang="ru-RU" sz="2400" b="1" dirty="0">
                <a:latin typeface="Arial" panose="020B0604020202020204" pitchFamily="34" charset="0"/>
                <a:cs typeface="Arial" panose="020B0604020202020204" pitchFamily="34" charset="0"/>
              </a:rPr>
              <a:t>Характеристика компонентов резины:</a:t>
            </a:r>
          </a:p>
        </p:txBody>
      </p:sp>
      <p:sp>
        <p:nvSpPr>
          <p:cNvPr id="3" name="Объект 2">
            <a:extLst>
              <a:ext uri="{FF2B5EF4-FFF2-40B4-BE49-F238E27FC236}">
                <a16:creationId xmlns:a16="http://schemas.microsoft.com/office/drawing/2014/main" id="{BE3646C4-28FD-EE54-3A81-89C941D07747}"/>
              </a:ext>
            </a:extLst>
          </p:cNvPr>
          <p:cNvSpPr>
            <a:spLocks noGrp="1"/>
          </p:cNvSpPr>
          <p:nvPr>
            <p:ph idx="1"/>
          </p:nvPr>
        </p:nvSpPr>
        <p:spPr>
          <a:xfrm>
            <a:off x="514905" y="568172"/>
            <a:ext cx="11372295" cy="6103396"/>
          </a:xfrm>
        </p:spPr>
        <p:txBody>
          <a:bodyPr>
            <a:normAutofit/>
          </a:bodyPr>
          <a:lstStyle/>
          <a:p>
            <a:pPr marL="0" indent="0">
              <a:lnSpc>
                <a:spcPct val="150000"/>
              </a:lnSpc>
              <a:buNone/>
            </a:pPr>
            <a:r>
              <a:rPr lang="ru-RU" sz="2100" b="1" dirty="0">
                <a:latin typeface="Arial" panose="020B0604020202020204" pitchFamily="34" charset="0"/>
                <a:cs typeface="Arial" panose="020B0604020202020204" pitchFamily="34" charset="0"/>
              </a:rPr>
              <a:t>Красители</a:t>
            </a:r>
            <a:r>
              <a:rPr lang="ru-RU" sz="2100" dirty="0">
                <a:latin typeface="Arial" panose="020B0604020202020204" pitchFamily="34" charset="0"/>
                <a:cs typeface="Arial" panose="020B0604020202020204" pitchFamily="34" charset="0"/>
              </a:rPr>
              <a:t> (берлинская лазурь, оксиды цинка, железа, титана, хрома, сульфаты цинка, бария и др.) играют защитную роль при хранении и эксплуатации резиновых медицинских изделий, а также используются для придания резинам определенного цвета.</a:t>
            </a:r>
          </a:p>
          <a:p>
            <a:pPr marL="0" indent="0">
              <a:lnSpc>
                <a:spcPct val="150000"/>
              </a:lnSpc>
              <a:buNone/>
            </a:pPr>
            <a:r>
              <a:rPr lang="ru-RU" sz="2100" dirty="0">
                <a:latin typeface="Arial" panose="020B0604020202020204" pitchFamily="34" charset="0"/>
                <a:cs typeface="Arial" panose="020B0604020202020204" pitchFamily="34" charset="0"/>
              </a:rPr>
              <a:t>	Специальные вещества вводятся в резиновую смесь для придания ей определенных потребительских свойств. </a:t>
            </a:r>
          </a:p>
          <a:p>
            <a:pPr marL="0" indent="0">
              <a:lnSpc>
                <a:spcPct val="150000"/>
              </a:lnSpc>
              <a:buNone/>
            </a:pPr>
            <a:r>
              <a:rPr lang="ru-RU" sz="2100" dirty="0">
                <a:latin typeface="Arial" panose="020B0604020202020204" pitchFamily="34" charset="0"/>
                <a:cs typeface="Arial" panose="020B0604020202020204" pitchFamily="34" charset="0"/>
              </a:rPr>
              <a:t>	Например, для получения пористой резины, идущей на изготовление губок, в состав резиновой смеси добавляют углекислый аммоний; для придания резине магнитных свойств — </a:t>
            </a:r>
            <a:r>
              <a:rPr lang="ru-RU" sz="2100" dirty="0" err="1">
                <a:latin typeface="Arial" panose="020B0604020202020204" pitchFamily="34" charset="0"/>
                <a:cs typeface="Arial" panose="020B0604020202020204" pitchFamily="34" charset="0"/>
              </a:rPr>
              <a:t>феррито</a:t>
            </a:r>
            <a:r>
              <a:rPr lang="ru-RU" sz="2100" dirty="0">
                <a:latin typeface="Arial" panose="020B0604020202020204" pitchFamily="34" charset="0"/>
                <a:cs typeface="Arial" panose="020B0604020202020204" pitchFamily="34" charset="0"/>
              </a:rPr>
              <a:t>-бариевый порошок, для получения резины, защищающей от рентгеновских лучей, — соли свинца.</a:t>
            </a:r>
          </a:p>
          <a:p>
            <a:pPr marL="0" indent="0">
              <a:buNone/>
            </a:pPr>
            <a:endParaRPr lang="ru-RU" dirty="0"/>
          </a:p>
        </p:txBody>
      </p:sp>
    </p:spTree>
    <p:extLst>
      <p:ext uri="{BB962C8B-B14F-4D97-AF65-F5344CB8AC3E}">
        <p14:creationId xmlns:p14="http://schemas.microsoft.com/office/powerpoint/2010/main" val="3846185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246A465-B8F8-708E-096B-97C28B793684}"/>
              </a:ext>
            </a:extLst>
          </p:cNvPr>
          <p:cNvSpPr>
            <a:spLocks noGrp="1"/>
          </p:cNvSpPr>
          <p:nvPr>
            <p:ph type="title"/>
          </p:nvPr>
        </p:nvSpPr>
        <p:spPr>
          <a:xfrm>
            <a:off x="926977" y="157254"/>
            <a:ext cx="10515600" cy="828167"/>
          </a:xfrm>
        </p:spPr>
        <p:txBody>
          <a:bodyPr>
            <a:normAutofit fontScale="90000"/>
          </a:bodyPr>
          <a:lstStyle/>
          <a:p>
            <a:pPr algn="ctr"/>
            <a:r>
              <a:rPr lang="ru-RU" sz="2400" b="1" dirty="0">
                <a:latin typeface="Arial" panose="020B0604020202020204" pitchFamily="34" charset="0"/>
                <a:cs typeface="Arial" panose="020B0604020202020204" pitchFamily="34" charset="0"/>
              </a:rPr>
              <a:t>Технологический процесс изготовления медицинских резиновых изделий складывается из следующих операций:</a:t>
            </a:r>
            <a:br>
              <a:rPr lang="ru-RU" sz="2400" dirty="0">
                <a:latin typeface="Arial" panose="020B0604020202020204" pitchFamily="34" charset="0"/>
                <a:cs typeface="Arial" panose="020B0604020202020204" pitchFamily="34" charset="0"/>
              </a:rPr>
            </a:br>
            <a:endParaRPr lang="ru-RU" sz="2400"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3ECB7002-DCA5-B96E-448B-F705590A2778}"/>
              </a:ext>
            </a:extLst>
          </p:cNvPr>
          <p:cNvSpPr>
            <a:spLocks noGrp="1"/>
          </p:cNvSpPr>
          <p:nvPr>
            <p:ph idx="1"/>
          </p:nvPr>
        </p:nvSpPr>
        <p:spPr>
          <a:xfrm>
            <a:off x="319597" y="1802167"/>
            <a:ext cx="11407805" cy="3826276"/>
          </a:xfrm>
        </p:spPr>
        <p:txBody>
          <a:bodyPr/>
          <a:lstStyle/>
          <a:p>
            <a:r>
              <a:rPr lang="ru-RU" sz="2100" dirty="0">
                <a:latin typeface="Arial" panose="020B0604020202020204" pitchFamily="34" charset="0"/>
                <a:cs typeface="Arial" panose="020B0604020202020204" pitchFamily="34" charset="0"/>
              </a:rPr>
              <a:t>получение резиновой смеси;</a:t>
            </a:r>
          </a:p>
          <a:p>
            <a:r>
              <a:rPr lang="ru-RU" sz="2100" dirty="0">
                <a:latin typeface="Arial" panose="020B0604020202020204" pitchFamily="34" charset="0"/>
                <a:cs typeface="Arial" panose="020B0604020202020204" pitchFamily="34" charset="0"/>
              </a:rPr>
              <a:t>изготовление полуфабриката;</a:t>
            </a:r>
          </a:p>
          <a:p>
            <a:r>
              <a:rPr lang="ru-RU" sz="2100" dirty="0">
                <a:latin typeface="Arial" panose="020B0604020202020204" pitchFamily="34" charset="0"/>
                <a:cs typeface="Arial" panose="020B0604020202020204" pitchFamily="34" charset="0"/>
              </a:rPr>
              <a:t>формообразование или получение резиновых изделий;</a:t>
            </a:r>
          </a:p>
          <a:p>
            <a:r>
              <a:rPr lang="ru-RU" sz="2100" dirty="0">
                <a:latin typeface="Arial" panose="020B0604020202020204" pitchFamily="34" charset="0"/>
                <a:cs typeface="Arial" panose="020B0604020202020204" pitchFamily="34" charset="0"/>
              </a:rPr>
              <a:t>вулканизация;</a:t>
            </a:r>
          </a:p>
          <a:p>
            <a:r>
              <a:rPr lang="ru-RU" sz="2100" dirty="0" err="1">
                <a:latin typeface="Arial" panose="020B0604020202020204" pitchFamily="34" charset="0"/>
                <a:cs typeface="Arial" panose="020B0604020202020204" pitchFamily="34" charset="0"/>
              </a:rPr>
              <a:t>послеформовая</a:t>
            </a:r>
            <a:r>
              <a:rPr lang="ru-RU" sz="2100" dirty="0">
                <a:latin typeface="Arial" panose="020B0604020202020204" pitchFamily="34" charset="0"/>
                <a:cs typeface="Arial" panose="020B0604020202020204" pitchFamily="34" charset="0"/>
              </a:rPr>
              <a:t> обработка, монтаж, разбраковка;</a:t>
            </a:r>
          </a:p>
          <a:p>
            <a:r>
              <a:rPr lang="ru-RU" sz="2100" dirty="0">
                <a:latin typeface="Arial" panose="020B0604020202020204" pitchFamily="34" charset="0"/>
                <a:cs typeface="Arial" panose="020B0604020202020204" pitchFamily="34" charset="0"/>
              </a:rPr>
              <a:t>контроль качества, маркировка, упаковка.</a:t>
            </a:r>
          </a:p>
          <a:p>
            <a:endParaRPr lang="ru-RU" dirty="0"/>
          </a:p>
        </p:txBody>
      </p:sp>
    </p:spTree>
    <p:extLst>
      <p:ext uri="{BB962C8B-B14F-4D97-AF65-F5344CB8AC3E}">
        <p14:creationId xmlns:p14="http://schemas.microsoft.com/office/powerpoint/2010/main" val="31931676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DC37CB1-4F6F-5007-E981-282B428AE00D}"/>
              </a:ext>
            </a:extLst>
          </p:cNvPr>
          <p:cNvSpPr>
            <a:spLocks noGrp="1"/>
          </p:cNvSpPr>
          <p:nvPr>
            <p:ph type="title"/>
          </p:nvPr>
        </p:nvSpPr>
        <p:spPr>
          <a:xfrm>
            <a:off x="935854" y="195309"/>
            <a:ext cx="10515600" cy="621437"/>
          </a:xfrm>
        </p:spPr>
        <p:txBody>
          <a:bodyPr>
            <a:normAutofit fontScale="90000"/>
          </a:bodyPr>
          <a:lstStyle/>
          <a:p>
            <a:pPr algn="ctr"/>
            <a:r>
              <a:rPr lang="ru-RU" sz="2400" b="1" dirty="0">
                <a:latin typeface="Arial" panose="020B0604020202020204" pitchFamily="34" charset="0"/>
                <a:cs typeface="Arial" panose="020B0604020202020204" pitchFamily="34" charset="0"/>
              </a:rPr>
              <a:t>Стадии получения резиновой смеси:</a:t>
            </a:r>
            <a:br>
              <a:rPr lang="ru-RU" sz="2400" b="1" dirty="0">
                <a:latin typeface="Arial" panose="020B0604020202020204" pitchFamily="34" charset="0"/>
                <a:cs typeface="Arial" panose="020B0604020202020204" pitchFamily="34" charset="0"/>
              </a:rPr>
            </a:br>
            <a:endParaRPr lang="ru-RU" sz="2400" b="1"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8C51EDA1-1F7B-0829-C231-9E6F53D800E6}"/>
              </a:ext>
            </a:extLst>
          </p:cNvPr>
          <p:cNvSpPr>
            <a:spLocks noGrp="1"/>
          </p:cNvSpPr>
          <p:nvPr>
            <p:ph idx="1"/>
          </p:nvPr>
        </p:nvSpPr>
        <p:spPr>
          <a:xfrm>
            <a:off x="838200" y="692458"/>
            <a:ext cx="10515600" cy="5970233"/>
          </a:xfrm>
        </p:spPr>
        <p:txBody>
          <a:bodyPr>
            <a:normAutofit/>
          </a:bodyPr>
          <a:lstStyle/>
          <a:p>
            <a:pPr marL="457200" indent="-457200">
              <a:lnSpc>
                <a:spcPct val="150000"/>
              </a:lnSpc>
              <a:buFont typeface="+mj-lt"/>
              <a:buAutoNum type="arabicPeriod"/>
            </a:pPr>
            <a:r>
              <a:rPr lang="ru-RU" sz="2100" dirty="0">
                <a:latin typeface="Arial" panose="020B0604020202020204" pitchFamily="34" charset="0"/>
                <a:cs typeface="Arial" panose="020B0604020202020204" pitchFamily="34" charset="0"/>
              </a:rPr>
              <a:t>Пластификация каучука проводится в </a:t>
            </a:r>
            <a:r>
              <a:rPr lang="ru-RU" sz="2100" dirty="0" err="1">
                <a:latin typeface="Arial" panose="020B0604020202020204" pitchFamily="34" charset="0"/>
                <a:cs typeface="Arial" panose="020B0604020202020204" pitchFamily="34" charset="0"/>
              </a:rPr>
              <a:t>резиносмесителях</a:t>
            </a:r>
            <a:r>
              <a:rPr lang="ru-RU" sz="2100" dirty="0">
                <a:latin typeface="Arial" panose="020B0604020202020204" pitchFamily="34" charset="0"/>
                <a:cs typeface="Arial" panose="020B0604020202020204" pitchFamily="34" charset="0"/>
              </a:rPr>
              <a:t> при t - 100—110 °С и давлении 8—10 атм. Предварительно каучук режут на куски и развешивают.</a:t>
            </a:r>
          </a:p>
          <a:p>
            <a:pPr marL="457200" indent="-457200">
              <a:lnSpc>
                <a:spcPct val="150000"/>
              </a:lnSpc>
              <a:buFont typeface="+mj-lt"/>
              <a:buAutoNum type="arabicPeriod"/>
            </a:pPr>
            <a:r>
              <a:rPr lang="ru-RU" sz="2100" dirty="0">
                <a:latin typeface="Arial" panose="020B0604020202020204" pitchFamily="34" charset="0"/>
                <a:cs typeface="Arial" panose="020B0604020202020204" pitchFamily="34" charset="0"/>
              </a:rPr>
              <a:t>Подготовка ингредиентов резиновой смеси и введение их в определенной последовательности. Если ингредиенты поступают в некондиционном виде, необходима предварительная подготовка. Светлые ингредиенты (например, мел, каолин) подвергают струйно-воздушной сушке и воздушной сепарации (отсеиванию).</a:t>
            </a:r>
          </a:p>
          <a:p>
            <a:pPr marL="457200" indent="-457200">
              <a:lnSpc>
                <a:spcPct val="150000"/>
              </a:lnSpc>
              <a:buFont typeface="+mj-lt"/>
              <a:buAutoNum type="arabicPeriod"/>
            </a:pPr>
            <a:r>
              <a:rPr lang="ru-RU" sz="2100" dirty="0">
                <a:latin typeface="Arial" panose="020B0604020202020204" pitchFamily="34" charset="0"/>
                <a:cs typeface="Arial" panose="020B0604020202020204" pitchFamily="34" charset="0"/>
              </a:rPr>
              <a:t>Смешение проводится в </a:t>
            </a:r>
            <a:r>
              <a:rPr lang="ru-RU" sz="2100" dirty="0" err="1">
                <a:latin typeface="Arial" panose="020B0604020202020204" pitchFamily="34" charset="0"/>
                <a:cs typeface="Arial" panose="020B0604020202020204" pitchFamily="34" charset="0"/>
              </a:rPr>
              <a:t>резиносмесителях</a:t>
            </a:r>
            <a:r>
              <a:rPr lang="ru-RU" sz="2100" dirty="0">
                <a:latin typeface="Arial" panose="020B0604020202020204" pitchFamily="34" charset="0"/>
                <a:cs typeface="Arial" panose="020B0604020202020204" pitchFamily="34" charset="0"/>
              </a:rPr>
              <a:t> в течение 20—40 мин.</a:t>
            </a:r>
          </a:p>
          <a:p>
            <a:pPr marL="457200" indent="-457200">
              <a:lnSpc>
                <a:spcPct val="150000"/>
              </a:lnSpc>
              <a:buFont typeface="+mj-lt"/>
              <a:buAutoNum type="arabicPeriod"/>
            </a:pPr>
            <a:r>
              <a:rPr lang="ru-RU" sz="2100" dirty="0">
                <a:latin typeface="Arial" panose="020B0604020202020204" pitchFamily="34" charset="0"/>
                <a:cs typeface="Arial" panose="020B0604020202020204" pitchFamily="34" charset="0"/>
              </a:rPr>
              <a:t>Охлаждение резиновой смеси с помощью различных охлаждающих устройств: </a:t>
            </a:r>
            <a:r>
              <a:rPr lang="ru-RU" sz="2100" dirty="0" err="1">
                <a:latin typeface="Arial" panose="020B0604020202020204" pitchFamily="34" charset="0"/>
                <a:cs typeface="Arial" panose="020B0604020202020204" pitchFamily="34" charset="0"/>
              </a:rPr>
              <a:t>душирующие</a:t>
            </a:r>
            <a:r>
              <a:rPr lang="ru-RU" sz="2100" dirty="0">
                <a:latin typeface="Arial" panose="020B0604020202020204" pitchFamily="34" charset="0"/>
                <a:cs typeface="Arial" panose="020B0604020202020204" pitchFamily="34" charset="0"/>
              </a:rPr>
              <a:t> системы, фестонные охлаждающие устройства, обычные ванны и т.д. Температура охлаждающей воды должна быть 8—10 °С.</a:t>
            </a:r>
          </a:p>
          <a:p>
            <a:endParaRPr lang="ru-RU" dirty="0"/>
          </a:p>
        </p:txBody>
      </p:sp>
    </p:spTree>
    <p:extLst>
      <p:ext uri="{BB962C8B-B14F-4D97-AF65-F5344CB8AC3E}">
        <p14:creationId xmlns:p14="http://schemas.microsoft.com/office/powerpoint/2010/main" val="1827507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E775E0E-FC49-E5EF-FA1B-4C41B50603BE}"/>
              </a:ext>
            </a:extLst>
          </p:cNvPr>
          <p:cNvSpPr>
            <a:spLocks noGrp="1"/>
          </p:cNvSpPr>
          <p:nvPr>
            <p:ph type="title"/>
          </p:nvPr>
        </p:nvSpPr>
        <p:spPr>
          <a:xfrm>
            <a:off x="838200" y="224345"/>
            <a:ext cx="10515600" cy="456692"/>
          </a:xfrm>
        </p:spPr>
        <p:txBody>
          <a:bodyPr>
            <a:normAutofit/>
          </a:bodyPr>
          <a:lstStyle/>
          <a:p>
            <a:pPr algn="ctr"/>
            <a:r>
              <a:rPr lang="ru-RU" sz="2400" b="1" dirty="0">
                <a:latin typeface="Arial" panose="020B0604020202020204" pitchFamily="34" charset="0"/>
                <a:cs typeface="Arial" panose="020B0604020202020204" pitchFamily="34" charset="0"/>
              </a:rPr>
              <a:t>Стадии получения резиновой смеси:</a:t>
            </a:r>
          </a:p>
        </p:txBody>
      </p:sp>
      <p:sp>
        <p:nvSpPr>
          <p:cNvPr id="3" name="Объект 2">
            <a:extLst>
              <a:ext uri="{FF2B5EF4-FFF2-40B4-BE49-F238E27FC236}">
                <a16:creationId xmlns:a16="http://schemas.microsoft.com/office/drawing/2014/main" id="{DE3C03FB-83B0-D7E2-D232-B96CD106E55B}"/>
              </a:ext>
            </a:extLst>
          </p:cNvPr>
          <p:cNvSpPr>
            <a:spLocks noGrp="1"/>
          </p:cNvSpPr>
          <p:nvPr>
            <p:ph idx="1"/>
          </p:nvPr>
        </p:nvSpPr>
        <p:spPr>
          <a:xfrm>
            <a:off x="443883" y="790113"/>
            <a:ext cx="11345663" cy="5843541"/>
          </a:xfrm>
        </p:spPr>
        <p:txBody>
          <a:bodyPr>
            <a:normAutofit/>
          </a:bodyPr>
          <a:lstStyle/>
          <a:p>
            <a:pPr marL="0" indent="0">
              <a:lnSpc>
                <a:spcPct val="150000"/>
              </a:lnSpc>
              <a:buNone/>
            </a:pPr>
            <a:r>
              <a:rPr lang="ru-RU" sz="2100" dirty="0">
                <a:latin typeface="Arial" panose="020B0604020202020204" pitchFamily="34" charset="0"/>
                <a:cs typeface="Arial" panose="020B0604020202020204" pitchFamily="34" charset="0"/>
              </a:rPr>
              <a:t>	Качество полученной гомогенной резиновой смеси проверяется в контрольной лаборатории подготовительного цеха.</a:t>
            </a:r>
          </a:p>
          <a:p>
            <a:pPr marL="0" indent="0">
              <a:lnSpc>
                <a:spcPct val="150000"/>
              </a:lnSpc>
              <a:buNone/>
            </a:pPr>
            <a:r>
              <a:rPr lang="ru-RU" sz="2100" dirty="0">
                <a:latin typeface="Arial" panose="020B0604020202020204" pitchFamily="34" charset="0"/>
                <a:cs typeface="Arial" panose="020B0604020202020204" pitchFamily="34" charset="0"/>
              </a:rPr>
              <a:t>	От каждой заправки отбирают несколько проб и проводят экспресс-контроль; при этом определяют пластичность смеси, твердость, плотность. Изготовление полуфабриката или заготовки. Эта операция проводится при изготовлении резиновых грелок, пузырей для льда, суден подкладных, катетеров, трубок.</a:t>
            </a:r>
          </a:p>
          <a:p>
            <a:pPr marL="0" indent="0">
              <a:lnSpc>
                <a:spcPct val="150000"/>
              </a:lnSpc>
              <a:buNone/>
            </a:pPr>
            <a:r>
              <a:rPr lang="ru-RU" sz="2100" dirty="0">
                <a:latin typeface="Arial" panose="020B0604020202020204" pitchFamily="34" charset="0"/>
                <a:cs typeface="Arial" panose="020B0604020202020204" pitchFamily="34" charset="0"/>
              </a:rPr>
              <a:t>	Обычно резиновые заготовки для трубчатых изделий изготавливают экструзией (шприцеванием) на червячных прессах. </a:t>
            </a:r>
          </a:p>
          <a:p>
            <a:pPr marL="0" indent="0">
              <a:lnSpc>
                <a:spcPct val="150000"/>
              </a:lnSpc>
              <a:buNone/>
            </a:pPr>
            <a:r>
              <a:rPr lang="ru-RU" sz="2100" dirty="0">
                <a:latin typeface="Arial" panose="020B0604020202020204" pitchFamily="34" charset="0"/>
                <a:cs typeface="Arial" panose="020B0604020202020204" pitchFamily="34" charset="0"/>
              </a:rPr>
              <a:t>	Заготовки </a:t>
            </a:r>
            <a:r>
              <a:rPr lang="ru-RU" sz="2100" dirty="0" err="1">
                <a:latin typeface="Arial" panose="020B0604020202020204" pitchFamily="34" charset="0"/>
                <a:cs typeface="Arial" panose="020B0604020202020204" pitchFamily="34" charset="0"/>
              </a:rPr>
              <a:t>экструдируются</a:t>
            </a:r>
            <a:r>
              <a:rPr lang="ru-RU" sz="2100" dirty="0">
                <a:latin typeface="Arial" panose="020B0604020202020204" pitchFamily="34" charset="0"/>
                <a:cs typeface="Arial" panose="020B0604020202020204" pitchFamily="34" charset="0"/>
              </a:rPr>
              <a:t> в виде шнуров и полос прямоугольных сечений. По выходе из червячной машины заготовки проходят через ванны с эмульсией, затем их укладывают на лотки.</a:t>
            </a:r>
          </a:p>
          <a:p>
            <a:pPr marL="0" indent="0">
              <a:lnSpc>
                <a:spcPct val="150000"/>
              </a:lnSpc>
              <a:buNone/>
            </a:pPr>
            <a:endParaRPr lang="ru-RU"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6781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57A271-2FFA-0359-AF98-963F428930F3}"/>
              </a:ext>
            </a:extLst>
          </p:cNvPr>
          <p:cNvSpPr>
            <a:spLocks noGrp="1"/>
          </p:cNvSpPr>
          <p:nvPr>
            <p:ph type="title"/>
          </p:nvPr>
        </p:nvSpPr>
        <p:spPr>
          <a:xfrm>
            <a:off x="838200" y="248574"/>
            <a:ext cx="10515600" cy="577049"/>
          </a:xfrm>
        </p:spPr>
        <p:txBody>
          <a:bodyPr>
            <a:normAutofit/>
          </a:bodyPr>
          <a:lstStyle/>
          <a:p>
            <a:pPr algn="ctr"/>
            <a:r>
              <a:rPr lang="ru-RU" sz="2400" b="1" dirty="0">
                <a:latin typeface="Arial" panose="020B0604020202020204" pitchFamily="34" charset="0"/>
                <a:cs typeface="Arial" panose="020B0604020202020204" pitchFamily="34" charset="0"/>
              </a:rPr>
              <a:t>Формообразование или получение резиновых изделий. </a:t>
            </a:r>
            <a:endParaRPr lang="ru-RU" sz="2400"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D41613B1-AC33-1B34-9E1E-B84AFE8011AB}"/>
              </a:ext>
            </a:extLst>
          </p:cNvPr>
          <p:cNvSpPr>
            <a:spLocks noGrp="1"/>
          </p:cNvSpPr>
          <p:nvPr>
            <p:ph idx="1"/>
          </p:nvPr>
        </p:nvSpPr>
        <p:spPr>
          <a:xfrm>
            <a:off x="1876888" y="2077375"/>
            <a:ext cx="7364767" cy="2530136"/>
          </a:xfrm>
        </p:spPr>
        <p:txBody>
          <a:bodyPr/>
          <a:lstStyle/>
          <a:p>
            <a:pPr marL="457200" indent="-457200">
              <a:buFont typeface="+mj-lt"/>
              <a:buAutoNum type="arabicPeriod"/>
            </a:pPr>
            <a:r>
              <a:rPr lang="ru-RU" sz="2100" dirty="0">
                <a:latin typeface="Arial" panose="020B0604020202020204" pitchFamily="34" charset="0"/>
                <a:cs typeface="Arial" panose="020B0604020202020204" pitchFamily="34" charset="0"/>
              </a:rPr>
              <a:t>Компрессионное формование (прессовый способ).</a:t>
            </a:r>
          </a:p>
          <a:p>
            <a:pPr marL="457200" indent="-457200">
              <a:buFont typeface="+mj-lt"/>
              <a:buAutoNum type="arabicPeriod"/>
            </a:pPr>
            <a:r>
              <a:rPr lang="ru-RU" sz="2100" dirty="0">
                <a:latin typeface="Arial" panose="020B0604020202020204" pitchFamily="34" charset="0"/>
                <a:cs typeface="Arial" panose="020B0604020202020204" pitchFamily="34" charset="0"/>
              </a:rPr>
              <a:t>Литьевое формование (литье под давлением). </a:t>
            </a:r>
          </a:p>
          <a:p>
            <a:pPr marL="457200" indent="-457200">
              <a:buFont typeface="+mj-lt"/>
              <a:buAutoNum type="arabicPeriod"/>
            </a:pPr>
            <a:r>
              <a:rPr lang="ru-RU" sz="2100" dirty="0">
                <a:latin typeface="Arial" panose="020B0604020202020204" pitchFamily="34" charset="0"/>
                <a:cs typeface="Arial" panose="020B0604020202020204" pitchFamily="34" charset="0"/>
              </a:rPr>
              <a:t>Ручная клейка </a:t>
            </a:r>
          </a:p>
          <a:p>
            <a:pPr marL="457200" indent="-457200">
              <a:buFont typeface="+mj-lt"/>
              <a:buAutoNum type="arabicPeriod"/>
            </a:pPr>
            <a:r>
              <a:rPr lang="ru-RU" sz="2100" dirty="0">
                <a:latin typeface="Arial" panose="020B0604020202020204" pitchFamily="34" charset="0"/>
                <a:cs typeface="Arial" panose="020B0604020202020204" pitchFamily="34" charset="0"/>
              </a:rPr>
              <a:t>Экструзия (шприцевание)  </a:t>
            </a:r>
          </a:p>
          <a:p>
            <a:pPr marL="457200" indent="-457200">
              <a:buFont typeface="+mj-lt"/>
              <a:buAutoNum type="arabicPeriod"/>
            </a:pPr>
            <a:r>
              <a:rPr lang="ru-RU" sz="2100" dirty="0">
                <a:latin typeface="Arial" panose="020B0604020202020204" pitchFamily="34" charset="0"/>
                <a:cs typeface="Arial" panose="020B0604020202020204" pitchFamily="34" charset="0"/>
              </a:rPr>
              <a:t>Метод макания </a:t>
            </a:r>
          </a:p>
          <a:p>
            <a:endParaRPr lang="ru-RU" dirty="0"/>
          </a:p>
        </p:txBody>
      </p:sp>
    </p:spTree>
    <p:extLst>
      <p:ext uri="{BB962C8B-B14F-4D97-AF65-F5344CB8AC3E}">
        <p14:creationId xmlns:p14="http://schemas.microsoft.com/office/powerpoint/2010/main" val="42056223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79EC29D-805A-CB41-100B-7DBF6269C768}"/>
              </a:ext>
            </a:extLst>
          </p:cNvPr>
          <p:cNvSpPr>
            <a:spLocks noGrp="1"/>
          </p:cNvSpPr>
          <p:nvPr>
            <p:ph type="title"/>
          </p:nvPr>
        </p:nvSpPr>
        <p:spPr>
          <a:xfrm>
            <a:off x="926977" y="268733"/>
            <a:ext cx="10515600" cy="412304"/>
          </a:xfrm>
        </p:spPr>
        <p:txBody>
          <a:bodyPr>
            <a:normAutofit fontScale="90000"/>
          </a:bodyPr>
          <a:lstStyle/>
          <a:p>
            <a:pPr algn="ctr"/>
            <a:r>
              <a:rPr lang="ru-RU" sz="2400" b="1" dirty="0">
                <a:latin typeface="Arial" panose="020B0604020202020204" pitchFamily="34" charset="0"/>
                <a:cs typeface="Arial" panose="020B0604020202020204" pitchFamily="34" charset="0"/>
              </a:rPr>
              <a:t>Формообразование или получение резиновых изделий. </a:t>
            </a:r>
          </a:p>
        </p:txBody>
      </p:sp>
      <p:sp>
        <p:nvSpPr>
          <p:cNvPr id="3" name="Объект 2">
            <a:extLst>
              <a:ext uri="{FF2B5EF4-FFF2-40B4-BE49-F238E27FC236}">
                <a16:creationId xmlns:a16="http://schemas.microsoft.com/office/drawing/2014/main" id="{356C7838-B2CE-548A-936B-59821B6FD5DE}"/>
              </a:ext>
            </a:extLst>
          </p:cNvPr>
          <p:cNvSpPr>
            <a:spLocks noGrp="1"/>
          </p:cNvSpPr>
          <p:nvPr>
            <p:ph idx="1"/>
          </p:nvPr>
        </p:nvSpPr>
        <p:spPr>
          <a:xfrm>
            <a:off x="452761" y="603682"/>
            <a:ext cx="11248008" cy="6116714"/>
          </a:xfrm>
        </p:spPr>
        <p:txBody>
          <a:bodyPr>
            <a:normAutofit/>
          </a:bodyPr>
          <a:lstStyle/>
          <a:p>
            <a:pPr marL="0" indent="0">
              <a:lnSpc>
                <a:spcPct val="150000"/>
              </a:lnSpc>
              <a:buNone/>
            </a:pPr>
            <a:r>
              <a:rPr lang="ru-RU" sz="2100" b="1" dirty="0">
                <a:latin typeface="Arial" panose="020B0604020202020204" pitchFamily="34" charset="0"/>
                <a:cs typeface="Arial" panose="020B0604020202020204" pitchFamily="34" charset="0"/>
              </a:rPr>
              <a:t>Компрессионное формование </a:t>
            </a:r>
            <a:r>
              <a:rPr lang="ru-RU" sz="2100" dirty="0">
                <a:latin typeface="Arial" panose="020B0604020202020204" pitchFamily="34" charset="0"/>
                <a:cs typeface="Arial" panose="020B0604020202020204" pitchFamily="34" charset="0"/>
              </a:rPr>
              <a:t>(прессовый способ) -  в гнезда одной из </a:t>
            </a:r>
            <a:r>
              <a:rPr lang="ru-RU" sz="2100" dirty="0" err="1">
                <a:latin typeface="Arial" panose="020B0604020202020204" pitchFamily="34" charset="0"/>
                <a:cs typeface="Arial" panose="020B0604020202020204" pitchFamily="34" charset="0"/>
              </a:rPr>
              <a:t>полуформ</a:t>
            </a:r>
            <a:r>
              <a:rPr lang="ru-RU" sz="2100" dirty="0">
                <a:latin typeface="Arial" panose="020B0604020202020204" pitchFamily="34" charset="0"/>
                <a:cs typeface="Arial" panose="020B0604020202020204" pitchFamily="34" charset="0"/>
              </a:rPr>
              <a:t> пресс-формы закладывают заготовки </a:t>
            </a:r>
            <a:r>
              <a:rPr lang="ru-RU" sz="2100" dirty="0" err="1">
                <a:latin typeface="Arial" panose="020B0604020202020204" pitchFamily="34" charset="0"/>
                <a:cs typeface="Arial" panose="020B0604020202020204" pitchFamily="34" charset="0"/>
              </a:rPr>
              <a:t>каландрованных</a:t>
            </a:r>
            <a:r>
              <a:rPr lang="ru-RU" sz="2100" dirty="0">
                <a:latin typeface="Arial" panose="020B0604020202020204" pitchFamily="34" charset="0"/>
                <a:cs typeface="Arial" panose="020B0604020202020204" pitchFamily="34" charset="0"/>
              </a:rPr>
              <a:t> резин. После этого </a:t>
            </a:r>
            <a:r>
              <a:rPr lang="ru-RU" sz="2100" dirty="0" err="1">
                <a:latin typeface="Arial" panose="020B0604020202020204" pitchFamily="34" charset="0"/>
                <a:cs typeface="Arial" panose="020B0604020202020204" pitchFamily="34" charset="0"/>
              </a:rPr>
              <a:t>полуформы</a:t>
            </a:r>
            <a:r>
              <a:rPr lang="ru-RU" sz="2100" dirty="0">
                <a:latin typeface="Arial" panose="020B0604020202020204" pitchFamily="34" charset="0"/>
                <a:cs typeface="Arial" panose="020B0604020202020204" pitchFamily="34" charset="0"/>
              </a:rPr>
              <a:t> совмещают и помещают в пресс. Под действием усилия прессования (давление 3 </a:t>
            </a:r>
            <a:r>
              <a:rPr lang="ru-RU" sz="2100" dirty="0" err="1">
                <a:latin typeface="Arial" panose="020B0604020202020204" pitchFamily="34" charset="0"/>
                <a:cs typeface="Arial" panose="020B0604020202020204" pitchFamily="34" charset="0"/>
              </a:rPr>
              <a:t>атм</a:t>
            </a:r>
            <a:r>
              <a:rPr lang="ru-RU" sz="2100" dirty="0">
                <a:latin typeface="Arial" panose="020B0604020202020204" pitchFamily="34" charset="0"/>
                <a:cs typeface="Arial" panose="020B0604020202020204" pitchFamily="34" charset="0"/>
              </a:rPr>
              <a:t>), температуры (140—150 °С) в резиновой смеси возникают напряжения деформации, приводящие к течению смеси, в результате которого резиновая заготовка приобретает конфигурацию гнезда формы. При производстве грелок, пузырей для льда, кругов подкладных между двумя </a:t>
            </a:r>
            <a:r>
              <a:rPr lang="ru-RU" sz="2100" dirty="0" err="1">
                <a:latin typeface="Arial" panose="020B0604020202020204" pitchFamily="34" charset="0"/>
                <a:cs typeface="Arial" panose="020B0604020202020204" pitchFamily="34" charset="0"/>
              </a:rPr>
              <a:t>полуформами</a:t>
            </a:r>
            <a:r>
              <a:rPr lang="ru-RU" sz="2100" dirty="0">
                <a:latin typeface="Arial" panose="020B0604020202020204" pitchFamily="34" charset="0"/>
                <a:cs typeface="Arial" panose="020B0604020202020204" pitchFamily="34" charset="0"/>
              </a:rPr>
              <a:t> помещают сердечник для образования внутренней полости. Через 10—15 мин форму извлекают из пресса, раскрывают, производят съем изделия с сердечника, охлаждение.</a:t>
            </a:r>
          </a:p>
          <a:p>
            <a:pPr marL="0" indent="0">
              <a:lnSpc>
                <a:spcPct val="150000"/>
              </a:lnSpc>
              <a:buNone/>
            </a:pPr>
            <a:r>
              <a:rPr lang="ru-RU" sz="2100" dirty="0">
                <a:latin typeface="Arial" panose="020B0604020202020204" pitchFamily="34" charset="0"/>
                <a:cs typeface="Arial" panose="020B0604020202020204" pitchFamily="34" charset="0"/>
              </a:rPr>
              <a:t>Полость в изделиях также обеспечивается помещением газообразующих химических веществ (углекислый аммоний) или воды, например при производстве спринцовок.</a:t>
            </a:r>
          </a:p>
          <a:p>
            <a:endParaRPr lang="ru-RU" dirty="0"/>
          </a:p>
        </p:txBody>
      </p:sp>
    </p:spTree>
    <p:extLst>
      <p:ext uri="{BB962C8B-B14F-4D97-AF65-F5344CB8AC3E}">
        <p14:creationId xmlns:p14="http://schemas.microsoft.com/office/powerpoint/2010/main" val="11543936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B5BC17F-754B-EA52-4E12-0A5FC6D7206F}"/>
              </a:ext>
            </a:extLst>
          </p:cNvPr>
          <p:cNvSpPr>
            <a:spLocks noGrp="1"/>
          </p:cNvSpPr>
          <p:nvPr>
            <p:ph type="title"/>
          </p:nvPr>
        </p:nvSpPr>
        <p:spPr>
          <a:xfrm>
            <a:off x="1033508" y="188834"/>
            <a:ext cx="10515600" cy="492203"/>
          </a:xfrm>
        </p:spPr>
        <p:txBody>
          <a:bodyPr>
            <a:normAutofit/>
          </a:bodyPr>
          <a:lstStyle/>
          <a:p>
            <a:pPr algn="ctr"/>
            <a:r>
              <a:rPr lang="ru-RU" sz="2400" b="1" dirty="0">
                <a:latin typeface="Arial" panose="020B0604020202020204" pitchFamily="34" charset="0"/>
                <a:cs typeface="Arial" panose="020B0604020202020204" pitchFamily="34" charset="0"/>
              </a:rPr>
              <a:t>Формообразование или получение резиновых изделий. </a:t>
            </a:r>
          </a:p>
        </p:txBody>
      </p:sp>
      <p:sp>
        <p:nvSpPr>
          <p:cNvPr id="3" name="Объект 2">
            <a:extLst>
              <a:ext uri="{FF2B5EF4-FFF2-40B4-BE49-F238E27FC236}">
                <a16:creationId xmlns:a16="http://schemas.microsoft.com/office/drawing/2014/main" id="{0C8A3A8C-A979-EBC2-9F41-9800DEA04A95}"/>
              </a:ext>
            </a:extLst>
          </p:cNvPr>
          <p:cNvSpPr>
            <a:spLocks noGrp="1"/>
          </p:cNvSpPr>
          <p:nvPr>
            <p:ph idx="1"/>
          </p:nvPr>
        </p:nvSpPr>
        <p:spPr>
          <a:xfrm>
            <a:off x="319595" y="681036"/>
            <a:ext cx="11549849" cy="5988129"/>
          </a:xfrm>
        </p:spPr>
        <p:txBody>
          <a:bodyPr/>
          <a:lstStyle/>
          <a:p>
            <a:pPr marL="0" indent="0">
              <a:lnSpc>
                <a:spcPct val="150000"/>
              </a:lnSpc>
              <a:buNone/>
            </a:pPr>
            <a:r>
              <a:rPr lang="ru-RU" sz="2100" b="1" dirty="0">
                <a:latin typeface="Arial" panose="020B0604020202020204" pitchFamily="34" charset="0"/>
                <a:cs typeface="Arial" panose="020B0604020202020204" pitchFamily="34" charset="0"/>
              </a:rPr>
              <a:t>Литьевое формование </a:t>
            </a:r>
            <a:r>
              <a:rPr lang="ru-RU" sz="2100" dirty="0">
                <a:latin typeface="Arial" panose="020B0604020202020204" pitchFamily="34" charset="0"/>
                <a:cs typeface="Arial" panose="020B0604020202020204" pitchFamily="34" charset="0"/>
              </a:rPr>
              <a:t>(литье под давлением). Этим методом получают такие изделия, как загубники к аппарату искусственного дыхания, воздуховоды, корпуса наркозных масок. Сущность метода заключается в заполнении формы предварительно разогретой пластичной резиновой смесью при высоком давлении.</a:t>
            </a:r>
          </a:p>
          <a:p>
            <a:pPr marL="0" indent="0">
              <a:lnSpc>
                <a:spcPct val="150000"/>
              </a:lnSpc>
              <a:buNone/>
            </a:pPr>
            <a:r>
              <a:rPr lang="ru-RU" sz="2100" b="1" dirty="0">
                <a:latin typeface="Arial" panose="020B0604020202020204" pitchFamily="34" charset="0"/>
                <a:cs typeface="Arial" panose="020B0604020202020204" pitchFamily="34" charset="0"/>
              </a:rPr>
              <a:t>Ручная клейка </a:t>
            </a:r>
            <a:r>
              <a:rPr lang="ru-RU" sz="2100" dirty="0">
                <a:latin typeface="Arial" panose="020B0604020202020204" pitchFamily="34" charset="0"/>
                <a:cs typeface="Arial" panose="020B0604020202020204" pitchFamily="34" charset="0"/>
              </a:rPr>
              <a:t>используется при изготовлении толстостенных резиновых изделий (судна подкладные, пузыри для льда, перчатки защитные рентгеновские и др.). Для склеивания заготовок резино­вых изделий используют резиновый клей. Далее шов фиксируется прижимным роликом.</a:t>
            </a:r>
          </a:p>
          <a:p>
            <a:endParaRPr lang="ru-RU" dirty="0"/>
          </a:p>
        </p:txBody>
      </p:sp>
    </p:spTree>
    <p:extLst>
      <p:ext uri="{BB962C8B-B14F-4D97-AF65-F5344CB8AC3E}">
        <p14:creationId xmlns:p14="http://schemas.microsoft.com/office/powerpoint/2010/main" val="31502631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0A158DE-72DC-693A-A45F-16EC551248B9}"/>
              </a:ext>
            </a:extLst>
          </p:cNvPr>
          <p:cNvSpPr>
            <a:spLocks noGrp="1"/>
          </p:cNvSpPr>
          <p:nvPr>
            <p:ph type="title"/>
          </p:nvPr>
        </p:nvSpPr>
        <p:spPr>
          <a:xfrm>
            <a:off x="971365" y="150920"/>
            <a:ext cx="10515600" cy="412304"/>
          </a:xfrm>
        </p:spPr>
        <p:txBody>
          <a:bodyPr>
            <a:normAutofit fontScale="90000"/>
          </a:bodyPr>
          <a:lstStyle/>
          <a:p>
            <a:pPr algn="ctr"/>
            <a:r>
              <a:rPr lang="ru-RU" sz="2400" b="1" dirty="0">
                <a:latin typeface="Arial" panose="020B0604020202020204" pitchFamily="34" charset="0"/>
                <a:cs typeface="Arial" panose="020B0604020202020204" pitchFamily="34" charset="0"/>
              </a:rPr>
              <a:t>Формообразование или получение резиновых изделий. </a:t>
            </a:r>
          </a:p>
        </p:txBody>
      </p:sp>
      <p:sp>
        <p:nvSpPr>
          <p:cNvPr id="3" name="Объект 2">
            <a:extLst>
              <a:ext uri="{FF2B5EF4-FFF2-40B4-BE49-F238E27FC236}">
                <a16:creationId xmlns:a16="http://schemas.microsoft.com/office/drawing/2014/main" id="{E258494F-2E98-61D1-F520-BFA2326D332F}"/>
              </a:ext>
            </a:extLst>
          </p:cNvPr>
          <p:cNvSpPr>
            <a:spLocks noGrp="1"/>
          </p:cNvSpPr>
          <p:nvPr>
            <p:ph idx="1"/>
          </p:nvPr>
        </p:nvSpPr>
        <p:spPr>
          <a:xfrm>
            <a:off x="435006" y="701336"/>
            <a:ext cx="11283518" cy="5885895"/>
          </a:xfrm>
        </p:spPr>
        <p:txBody>
          <a:bodyPr>
            <a:normAutofit lnSpcReduction="10000"/>
          </a:bodyPr>
          <a:lstStyle/>
          <a:p>
            <a:pPr marL="0" indent="0">
              <a:lnSpc>
                <a:spcPct val="150000"/>
              </a:lnSpc>
              <a:buNone/>
            </a:pPr>
            <a:r>
              <a:rPr lang="ru-RU" sz="2100" b="1" dirty="0">
                <a:latin typeface="Arial" panose="020B0604020202020204" pitchFamily="34" charset="0"/>
                <a:cs typeface="Arial" panose="020B0604020202020204" pitchFamily="34" charset="0"/>
              </a:rPr>
              <a:t>Экструзия</a:t>
            </a:r>
            <a:r>
              <a:rPr lang="ru-RU" sz="2100" dirty="0">
                <a:latin typeface="Arial" panose="020B0604020202020204" pitchFamily="34" charset="0"/>
                <a:cs typeface="Arial" panose="020B0604020202020204" pitchFamily="34" charset="0"/>
              </a:rPr>
              <a:t> (шприцевание) — это основной метод изготовления неформовых изделий определенного поперечного сечения (например, трубки, катетеры, зонды, жгуты и др.). Основным технологическим оборудованием для производства является червячная машина. По выходе из головки машины изделия </a:t>
            </a:r>
            <a:r>
              <a:rPr lang="ru-RU" sz="2100" dirty="0" err="1">
                <a:latin typeface="Arial" panose="020B0604020202020204" pitchFamily="34" charset="0"/>
                <a:cs typeface="Arial" panose="020B0604020202020204" pitchFamily="34" charset="0"/>
              </a:rPr>
              <a:t>опудривают</a:t>
            </a:r>
            <a:r>
              <a:rPr lang="ru-RU" sz="2100" dirty="0">
                <a:latin typeface="Arial" panose="020B0604020202020204" pitchFamily="34" charset="0"/>
                <a:cs typeface="Arial" panose="020B0604020202020204" pitchFamily="34" charset="0"/>
              </a:rPr>
              <a:t> тальком и укладывают на круглые лотки.</a:t>
            </a:r>
          </a:p>
          <a:p>
            <a:pPr marL="0" indent="0">
              <a:lnSpc>
                <a:spcPct val="150000"/>
              </a:lnSpc>
              <a:buNone/>
            </a:pPr>
            <a:r>
              <a:rPr lang="ru-RU" sz="2100" b="1" dirty="0">
                <a:latin typeface="Arial" panose="020B0604020202020204" pitchFamily="34" charset="0"/>
                <a:cs typeface="Arial" panose="020B0604020202020204" pitchFamily="34" charset="0"/>
              </a:rPr>
              <a:t>Метод макания </a:t>
            </a:r>
            <a:r>
              <a:rPr lang="ru-RU" sz="2100" dirty="0">
                <a:latin typeface="Arial" panose="020B0604020202020204" pitchFamily="34" charset="0"/>
                <a:cs typeface="Arial" panose="020B0604020202020204" pitchFamily="34" charset="0"/>
              </a:rPr>
              <a:t>используется при производстве тонкостенных изделий из резины, например перчаток медицинских (хирургических и анатомических), напальчников, пипеток, сосок детских и </a:t>
            </a:r>
            <a:r>
              <a:rPr lang="ru-RU" sz="2100" dirty="0" err="1">
                <a:latin typeface="Arial" panose="020B0604020202020204" pitchFamily="34" charset="0"/>
                <a:cs typeface="Arial" panose="020B0604020202020204" pitchFamily="34" charset="0"/>
              </a:rPr>
              <a:t>др.Сущность</a:t>
            </a:r>
            <a:r>
              <a:rPr lang="ru-RU" sz="2100" dirty="0">
                <a:latin typeface="Arial" panose="020B0604020202020204" pitchFamily="34" charset="0"/>
                <a:cs typeface="Arial" panose="020B0604020202020204" pitchFamily="34" charset="0"/>
              </a:rPr>
              <a:t> технологического процесса производства изделий методом макания состоит из одно- или многократного обмакивания специальных форм, изготавливаемых из стекла, фарфора, металла и других материалов, в резиновые клеи. Резиновые клеи представляют собой растворы </a:t>
            </a:r>
            <a:r>
              <a:rPr lang="ru-RU" sz="2100" dirty="0" err="1">
                <a:latin typeface="Arial" panose="020B0604020202020204" pitchFamily="34" charset="0"/>
                <a:cs typeface="Arial" panose="020B0604020202020204" pitchFamily="34" charset="0"/>
              </a:rPr>
              <a:t>невулканизированного</a:t>
            </a:r>
            <a:r>
              <a:rPr lang="ru-RU" sz="2100" dirty="0">
                <a:latin typeface="Arial" panose="020B0604020202020204" pitchFamily="34" charset="0"/>
                <a:cs typeface="Arial" panose="020B0604020202020204" pitchFamily="34" charset="0"/>
              </a:rPr>
              <a:t> каучука в органических растворителях (бензине, бензоле и др.). </a:t>
            </a:r>
          </a:p>
          <a:p>
            <a:endParaRPr lang="ru-RU" dirty="0"/>
          </a:p>
        </p:txBody>
      </p:sp>
    </p:spTree>
    <p:extLst>
      <p:ext uri="{BB962C8B-B14F-4D97-AF65-F5344CB8AC3E}">
        <p14:creationId xmlns:p14="http://schemas.microsoft.com/office/powerpoint/2010/main" val="10338440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A87CE30-A586-FB33-9D99-42930FE54532}"/>
              </a:ext>
            </a:extLst>
          </p:cNvPr>
          <p:cNvSpPr>
            <a:spLocks noGrp="1"/>
          </p:cNvSpPr>
          <p:nvPr>
            <p:ph type="title"/>
          </p:nvPr>
        </p:nvSpPr>
        <p:spPr>
          <a:xfrm>
            <a:off x="838200" y="219397"/>
            <a:ext cx="10515600" cy="461640"/>
          </a:xfrm>
        </p:spPr>
        <p:txBody>
          <a:bodyPr>
            <a:normAutofit/>
          </a:bodyPr>
          <a:lstStyle/>
          <a:p>
            <a:pPr algn="ctr"/>
            <a:r>
              <a:rPr lang="ru-RU" sz="2400" b="1" dirty="0">
                <a:latin typeface="Arial" panose="020B0604020202020204" pitchFamily="34" charset="0"/>
                <a:cs typeface="Arial" panose="020B0604020202020204" pitchFamily="34" charset="0"/>
              </a:rPr>
              <a:t>Этапы вулканизации.</a:t>
            </a:r>
            <a:endParaRPr lang="ru-RU" sz="2400"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A27509F6-8A7F-4938-1644-FA7F80219512}"/>
              </a:ext>
            </a:extLst>
          </p:cNvPr>
          <p:cNvSpPr>
            <a:spLocks noGrp="1"/>
          </p:cNvSpPr>
          <p:nvPr>
            <p:ph idx="1"/>
          </p:nvPr>
        </p:nvSpPr>
        <p:spPr>
          <a:xfrm>
            <a:off x="390617" y="681037"/>
            <a:ext cx="11407806" cy="5957566"/>
          </a:xfrm>
        </p:spPr>
        <p:txBody>
          <a:bodyPr>
            <a:normAutofit/>
          </a:bodyPr>
          <a:lstStyle/>
          <a:p>
            <a:pPr marL="0" indent="0">
              <a:lnSpc>
                <a:spcPct val="150000"/>
              </a:lnSpc>
              <a:buNone/>
            </a:pPr>
            <a:r>
              <a:rPr lang="ru-RU" sz="2100" b="1" dirty="0">
                <a:latin typeface="Arial" panose="020B0604020202020204" pitchFamily="34" charset="0"/>
                <a:cs typeface="Arial" panose="020B0604020202020204" pitchFamily="34" charset="0"/>
              </a:rPr>
              <a:t>Горячую вулканизацию </a:t>
            </a:r>
            <a:r>
              <a:rPr lang="ru-RU" sz="2100" dirty="0">
                <a:latin typeface="Arial" panose="020B0604020202020204" pitchFamily="34" charset="0"/>
                <a:cs typeface="Arial" panose="020B0604020202020204" pitchFamily="34" charset="0"/>
              </a:rPr>
              <a:t>осуществляют периодическим методом в котлах, прессах или автоклавах или непрерывным методом в специальных устройствах. Это один из самых простых способов сокращения времени вулканизации. Так, при повышении обычно принятой температуры вулканизации в формах со 140—160 °С до 170— 190 °С дает сокращение времени вулканизации изделий с 10—90 до 1—5 мин.</a:t>
            </a:r>
          </a:p>
          <a:p>
            <a:pPr marL="0" indent="0">
              <a:lnSpc>
                <a:spcPct val="150000"/>
              </a:lnSpc>
              <a:buNone/>
            </a:pPr>
            <a:r>
              <a:rPr lang="ru-RU" sz="2100" b="1" dirty="0">
                <a:latin typeface="Arial" panose="020B0604020202020204" pitchFamily="34" charset="0"/>
                <a:cs typeface="Arial" panose="020B0604020202020204" pitchFamily="34" charset="0"/>
              </a:rPr>
              <a:t>Холодная вулканизация </a:t>
            </a:r>
            <a:r>
              <a:rPr lang="ru-RU" sz="2100" dirty="0">
                <a:latin typeface="Arial" panose="020B0604020202020204" pitchFamily="34" charset="0"/>
                <a:cs typeface="Arial" panose="020B0604020202020204" pitchFamily="34" charset="0"/>
              </a:rPr>
              <a:t>осуществляется путем погружения изделия в раствор или пары </a:t>
            </a:r>
            <a:r>
              <a:rPr lang="ru-RU" sz="2100" dirty="0" err="1">
                <a:latin typeface="Arial" panose="020B0604020202020204" pitchFamily="34" charset="0"/>
                <a:cs typeface="Arial" panose="020B0604020202020204" pitchFamily="34" charset="0"/>
              </a:rPr>
              <a:t>полухлористой</a:t>
            </a:r>
            <a:r>
              <a:rPr lang="ru-RU" sz="2100" dirty="0">
                <a:latin typeface="Arial" panose="020B0604020202020204" pitchFamily="34" charset="0"/>
                <a:cs typeface="Arial" panose="020B0604020202020204" pitchFamily="34" charset="0"/>
              </a:rPr>
              <a:t> серы с последующим высушиванием изделия горячим воздухом. </a:t>
            </a:r>
          </a:p>
          <a:p>
            <a:pPr marL="0" indent="0">
              <a:lnSpc>
                <a:spcPct val="150000"/>
              </a:lnSpc>
              <a:buNone/>
            </a:pPr>
            <a:r>
              <a:rPr lang="ru-RU" sz="2100" dirty="0">
                <a:latin typeface="Arial" panose="020B0604020202020204" pitchFamily="34" charset="0"/>
                <a:cs typeface="Arial" panose="020B0604020202020204" pitchFamily="34" charset="0"/>
              </a:rPr>
              <a:t>Этот метод дороже, менее эффективен, а выделяющиеся вредные </a:t>
            </a:r>
            <a:r>
              <a:rPr lang="ru-RU" sz="2100" dirty="0" err="1">
                <a:latin typeface="Arial" panose="020B0604020202020204" pitchFamily="34" charset="0"/>
                <a:cs typeface="Arial" panose="020B0604020202020204" pitchFamily="34" charset="0"/>
              </a:rPr>
              <a:t>газы</a:t>
            </a:r>
            <a:r>
              <a:rPr lang="ru-RU" sz="2100" dirty="0">
                <a:latin typeface="Arial" panose="020B0604020202020204" pitchFamily="34" charset="0"/>
                <a:cs typeface="Arial" panose="020B0604020202020204" pitchFamily="34" charset="0"/>
              </a:rPr>
              <a:t> усложняют процесс. Поэтому он применяется сравнительно редко, только для производства медицинских перчаток и предметов санитарии и гигиены.</a:t>
            </a:r>
          </a:p>
          <a:p>
            <a:endParaRPr lang="ru-RU" dirty="0"/>
          </a:p>
        </p:txBody>
      </p:sp>
    </p:spTree>
    <p:extLst>
      <p:ext uri="{BB962C8B-B14F-4D97-AF65-F5344CB8AC3E}">
        <p14:creationId xmlns:p14="http://schemas.microsoft.com/office/powerpoint/2010/main" val="16178900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F9E29FF-21F3-AEC1-6795-283D438D664B}"/>
              </a:ext>
            </a:extLst>
          </p:cNvPr>
          <p:cNvSpPr>
            <a:spLocks noGrp="1"/>
          </p:cNvSpPr>
          <p:nvPr>
            <p:ph type="title"/>
          </p:nvPr>
        </p:nvSpPr>
        <p:spPr>
          <a:xfrm>
            <a:off x="660646" y="284086"/>
            <a:ext cx="10515600" cy="483325"/>
          </a:xfrm>
        </p:spPr>
        <p:txBody>
          <a:bodyPr>
            <a:normAutofit/>
          </a:bodyPr>
          <a:lstStyle/>
          <a:p>
            <a:pPr algn="ctr"/>
            <a:r>
              <a:rPr lang="ru-RU" sz="2400" b="1" dirty="0" err="1">
                <a:latin typeface="Arial" panose="020B0604020202020204" pitchFamily="34" charset="0"/>
                <a:cs typeface="Arial" panose="020B0604020202020204" pitchFamily="34" charset="0"/>
              </a:rPr>
              <a:t>Послеформовая</a:t>
            </a:r>
            <a:r>
              <a:rPr lang="ru-RU" sz="2400" b="1" dirty="0">
                <a:latin typeface="Arial" panose="020B0604020202020204" pitchFamily="34" charset="0"/>
                <a:cs typeface="Arial" panose="020B0604020202020204" pitchFamily="34" charset="0"/>
              </a:rPr>
              <a:t> обработка.</a:t>
            </a:r>
          </a:p>
        </p:txBody>
      </p:sp>
      <p:sp>
        <p:nvSpPr>
          <p:cNvPr id="3" name="Объект 2">
            <a:extLst>
              <a:ext uri="{FF2B5EF4-FFF2-40B4-BE49-F238E27FC236}">
                <a16:creationId xmlns:a16="http://schemas.microsoft.com/office/drawing/2014/main" id="{54A53CB1-6FE7-6B6B-DA4F-1FB78F87D1C1}"/>
              </a:ext>
            </a:extLst>
          </p:cNvPr>
          <p:cNvSpPr>
            <a:spLocks noGrp="1"/>
          </p:cNvSpPr>
          <p:nvPr>
            <p:ph idx="1"/>
          </p:nvPr>
        </p:nvSpPr>
        <p:spPr>
          <a:xfrm>
            <a:off x="346229" y="870012"/>
            <a:ext cx="11390051" cy="5770485"/>
          </a:xfrm>
        </p:spPr>
        <p:txBody>
          <a:bodyPr/>
          <a:lstStyle/>
          <a:p>
            <a:pPr marL="0" indent="0">
              <a:lnSpc>
                <a:spcPct val="150000"/>
              </a:lnSpc>
              <a:buNone/>
            </a:pPr>
            <a:r>
              <a:rPr lang="ru-RU" sz="2100" dirty="0">
                <a:latin typeface="Arial" panose="020B0604020202020204" pitchFamily="34" charset="0"/>
                <a:cs typeface="Arial" panose="020B0604020202020204" pitchFamily="34" charset="0"/>
              </a:rPr>
              <a:t>Процесс изготовления формовых изделий после стадии вулканизации заканчивается механической обработкой. Основные ее виды: удаление </a:t>
            </a:r>
            <a:r>
              <a:rPr lang="ru-RU" sz="2100" dirty="0" err="1">
                <a:latin typeface="Arial" panose="020B0604020202020204" pitchFamily="34" charset="0"/>
                <a:cs typeface="Arial" panose="020B0604020202020204" pitchFamily="34" charset="0"/>
              </a:rPr>
              <a:t>вып</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рессовок</a:t>
            </a:r>
            <a:r>
              <a:rPr lang="ru-RU" sz="2100" dirty="0">
                <a:latin typeface="Arial" panose="020B0604020202020204" pitchFamily="34" charset="0"/>
                <a:cs typeface="Arial" panose="020B0604020202020204" pitchFamily="34" charset="0"/>
              </a:rPr>
              <a:t> (</a:t>
            </a:r>
            <a:r>
              <a:rPr lang="ru-RU" sz="2100" dirty="0" err="1">
                <a:latin typeface="Arial" panose="020B0604020202020204" pitchFamily="34" charset="0"/>
                <a:cs typeface="Arial" panose="020B0604020202020204" pitchFamily="34" charset="0"/>
              </a:rPr>
              <a:t>облоя</a:t>
            </a:r>
            <a:r>
              <a:rPr lang="ru-RU" sz="2100" dirty="0">
                <a:latin typeface="Arial" panose="020B0604020202020204" pitchFamily="34" charset="0"/>
                <a:cs typeface="Arial" panose="020B0604020202020204" pitchFamily="34" charset="0"/>
              </a:rPr>
              <a:t>), подрезка рабочих поверхностей резиновых изделий.</a:t>
            </a:r>
          </a:p>
          <a:p>
            <a:pPr marL="0" indent="0">
              <a:lnSpc>
                <a:spcPct val="150000"/>
              </a:lnSpc>
              <a:buNone/>
            </a:pPr>
            <a:r>
              <a:rPr lang="ru-RU" sz="2100" dirty="0">
                <a:latin typeface="Arial" panose="020B0604020202020204" pitchFamily="34" charset="0"/>
                <a:cs typeface="Arial" panose="020B0604020202020204" pitchFamily="34" charset="0"/>
              </a:rPr>
              <a:t>Практически применяют обработку на различных шпиндельных станках, вращающихся наждачных камнях, обработку на машинах для обрезки заусенцев и ручную.</a:t>
            </a:r>
          </a:p>
          <a:p>
            <a:endParaRPr lang="ru-RU" dirty="0"/>
          </a:p>
        </p:txBody>
      </p:sp>
    </p:spTree>
    <p:extLst>
      <p:ext uri="{BB962C8B-B14F-4D97-AF65-F5344CB8AC3E}">
        <p14:creationId xmlns:p14="http://schemas.microsoft.com/office/powerpoint/2010/main" val="2085921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8BF1DC1-D2AD-A6FA-5E55-4F388C1FD30D}"/>
              </a:ext>
            </a:extLst>
          </p:cNvPr>
          <p:cNvSpPr>
            <a:spLocks noGrp="1"/>
          </p:cNvSpPr>
          <p:nvPr>
            <p:ph type="title"/>
          </p:nvPr>
        </p:nvSpPr>
        <p:spPr>
          <a:xfrm>
            <a:off x="736847" y="594804"/>
            <a:ext cx="10449017" cy="5149047"/>
          </a:xfrm>
        </p:spPr>
        <p:txBody>
          <a:bodyPr>
            <a:normAutofit/>
          </a:bodyPr>
          <a:lstStyle/>
          <a:p>
            <a:pPr>
              <a:lnSpc>
                <a:spcPct val="150000"/>
              </a:lnSpc>
            </a:pPr>
            <a:r>
              <a:rPr lang="ru-RU" sz="2100" b="1" dirty="0">
                <a:latin typeface="Arial" panose="020B0604020202020204" pitchFamily="34" charset="0"/>
                <a:cs typeface="Arial" panose="020B0604020202020204" pitchFamily="34" charset="0"/>
              </a:rPr>
              <a:t>	Резина </a:t>
            </a:r>
            <a:r>
              <a:rPr lang="ru-RU" sz="2100" dirty="0">
                <a:latin typeface="Arial" panose="020B0604020202020204" pitchFamily="34" charset="0"/>
                <a:cs typeface="Arial" panose="020B0604020202020204" pitchFamily="34" charset="0"/>
              </a:rPr>
              <a:t>представляет собой полимерный материал с низкой способностью к высоко эластичной деформации в достаточно широком интервале температур.</a:t>
            </a:r>
            <a:br>
              <a:rPr lang="ru-RU" sz="2100" dirty="0">
                <a:latin typeface="Arial" panose="020B0604020202020204" pitchFamily="34" charset="0"/>
                <a:cs typeface="Arial" panose="020B0604020202020204" pitchFamily="34" charset="0"/>
              </a:rPr>
            </a:br>
            <a:r>
              <a:rPr lang="ru-RU" sz="2100" dirty="0">
                <a:latin typeface="Arial" panose="020B0604020202020204" pitchFamily="34" charset="0"/>
                <a:cs typeface="Arial" panose="020B0604020202020204" pitchFamily="34" charset="0"/>
              </a:rPr>
              <a:t>	Резины отличаются от каучуков наличием между длинными цепными молекулами прочных поперечных связей, возникающих при вулканизации.</a:t>
            </a:r>
            <a:br>
              <a:rPr lang="ru-RU" sz="2100" dirty="0">
                <a:latin typeface="Arial" panose="020B0604020202020204" pitchFamily="34" charset="0"/>
                <a:cs typeface="Arial" panose="020B0604020202020204" pitchFamily="34" charset="0"/>
              </a:rPr>
            </a:br>
            <a:r>
              <a:rPr lang="ru-RU" sz="2100" dirty="0">
                <a:latin typeface="Arial" panose="020B0604020202020204" pitchFamily="34" charset="0"/>
                <a:cs typeface="Arial" panose="020B0604020202020204" pitchFamily="34" charset="0"/>
              </a:rPr>
              <a:t>	Различными технологическими приемами из резины возможно изготовление разнообразных по форме и назначению изделий.</a:t>
            </a:r>
            <a:br>
              <a:rPr lang="ru-RU" sz="2100" dirty="0">
                <a:latin typeface="Arial" panose="020B0604020202020204" pitchFamily="34" charset="0"/>
                <a:cs typeface="Arial" panose="020B0604020202020204" pitchFamily="34" charset="0"/>
              </a:rPr>
            </a:br>
            <a:r>
              <a:rPr lang="ru-RU" sz="2100" dirty="0">
                <a:latin typeface="Arial" panose="020B0604020202020204" pitchFamily="34" charset="0"/>
                <a:cs typeface="Arial" panose="020B0604020202020204" pitchFamily="34" charset="0"/>
              </a:rPr>
              <a:t>	Сырой резиновой смеси можно придать любую конфигурацию путем формования, штампования или литья под давлением</a:t>
            </a:r>
            <a:br>
              <a:rPr lang="ru-RU" sz="2100" dirty="0">
                <a:latin typeface="Arial" panose="020B0604020202020204" pitchFamily="34" charset="0"/>
                <a:cs typeface="Arial" panose="020B0604020202020204" pitchFamily="34" charset="0"/>
              </a:rPr>
            </a:br>
            <a:endParaRPr lang="ru-RU"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7995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522037E-9296-1FBB-37E3-0C87E70B6397}"/>
              </a:ext>
            </a:extLst>
          </p:cNvPr>
          <p:cNvSpPr>
            <a:spLocks noGrp="1"/>
          </p:cNvSpPr>
          <p:nvPr>
            <p:ph type="title"/>
          </p:nvPr>
        </p:nvSpPr>
        <p:spPr>
          <a:xfrm>
            <a:off x="776056" y="204185"/>
            <a:ext cx="10515600" cy="707039"/>
          </a:xfrm>
        </p:spPr>
        <p:txBody>
          <a:bodyPr>
            <a:normAutofit fontScale="90000"/>
          </a:bodyPr>
          <a:lstStyle/>
          <a:p>
            <a:pPr algn="ctr"/>
            <a:r>
              <a:rPr lang="ru-RU" sz="2700" b="1" dirty="0">
                <a:latin typeface="Arial" panose="020B0604020202020204" pitchFamily="34" charset="0"/>
                <a:cs typeface="Arial" panose="020B0604020202020204" pitchFamily="34" charset="0"/>
              </a:rPr>
              <a:t>Контроль качества, маркировка и упаковка изделий. </a:t>
            </a:r>
            <a:br>
              <a:rPr lang="ru-RU" sz="2400" dirty="0">
                <a:latin typeface="Arial" panose="020B0604020202020204" pitchFamily="34" charset="0"/>
                <a:cs typeface="Arial" panose="020B0604020202020204" pitchFamily="34" charset="0"/>
              </a:rPr>
            </a:br>
            <a:endParaRPr lang="ru-RU" sz="2400"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77953629-9508-B81A-B2E5-DC7E43D56246}"/>
              </a:ext>
            </a:extLst>
          </p:cNvPr>
          <p:cNvSpPr>
            <a:spLocks noGrp="1"/>
          </p:cNvSpPr>
          <p:nvPr>
            <p:ph idx="1"/>
          </p:nvPr>
        </p:nvSpPr>
        <p:spPr>
          <a:xfrm>
            <a:off x="435005" y="630315"/>
            <a:ext cx="11372295" cy="6023500"/>
          </a:xfrm>
        </p:spPr>
        <p:txBody>
          <a:bodyPr>
            <a:normAutofit/>
          </a:bodyPr>
          <a:lstStyle/>
          <a:p>
            <a:pPr marL="0" indent="0">
              <a:lnSpc>
                <a:spcPct val="150000"/>
              </a:lnSpc>
              <a:buNone/>
            </a:pPr>
            <a:r>
              <a:rPr lang="ru-RU" sz="2100" dirty="0">
                <a:latin typeface="Arial" panose="020B0604020202020204" pitchFamily="34" charset="0"/>
                <a:cs typeface="Arial" panose="020B0604020202020204" pitchFamily="34" charset="0"/>
              </a:rPr>
              <a:t>	При оценке качества медицинских товаров из резины обращают внимание на следующие дефекты технологического процесса, выявляемые внешним осмотром:</a:t>
            </a:r>
          </a:p>
          <a:p>
            <a:pPr marL="457200" indent="-457200">
              <a:lnSpc>
                <a:spcPct val="150000"/>
              </a:lnSpc>
              <a:buFont typeface="+mj-lt"/>
              <a:buAutoNum type="arabicPeriod"/>
            </a:pPr>
            <a:r>
              <a:rPr lang="ru-RU" sz="2100" dirty="0">
                <a:latin typeface="Arial" panose="020B0604020202020204" pitchFamily="34" charset="0"/>
                <a:cs typeface="Arial" panose="020B0604020202020204" pitchFamily="34" charset="0"/>
              </a:rPr>
              <a:t>пузыри, вмятины, посторонние включения;</a:t>
            </a:r>
          </a:p>
          <a:p>
            <a:pPr marL="457200" indent="-457200">
              <a:lnSpc>
                <a:spcPct val="150000"/>
              </a:lnSpc>
              <a:buFont typeface="+mj-lt"/>
              <a:buAutoNum type="arabicPeriod"/>
            </a:pPr>
            <a:r>
              <a:rPr lang="ru-RU" sz="2100" dirty="0">
                <a:latin typeface="Arial" panose="020B0604020202020204" pitchFamily="34" charset="0"/>
                <a:cs typeface="Arial" panose="020B0604020202020204" pitchFamily="34" charset="0"/>
              </a:rPr>
              <a:t>шероховатость поверхности;</a:t>
            </a:r>
          </a:p>
          <a:p>
            <a:pPr marL="457200" indent="-457200">
              <a:lnSpc>
                <a:spcPct val="150000"/>
              </a:lnSpc>
              <a:buFont typeface="+mj-lt"/>
              <a:buAutoNum type="arabicPeriod"/>
            </a:pPr>
            <a:r>
              <a:rPr lang="ru-RU" sz="2100" dirty="0">
                <a:latin typeface="Arial" panose="020B0604020202020204" pitchFamily="34" charset="0"/>
                <a:cs typeface="Arial" panose="020B0604020202020204" pitchFamily="34" charset="0"/>
              </a:rPr>
              <a:t>несоответствие размерам;</a:t>
            </a:r>
          </a:p>
          <a:p>
            <a:pPr marL="457200" indent="-457200">
              <a:lnSpc>
                <a:spcPct val="150000"/>
              </a:lnSpc>
              <a:buFont typeface="+mj-lt"/>
              <a:buAutoNum type="arabicPeriod"/>
            </a:pPr>
            <a:r>
              <a:rPr lang="ru-RU" sz="2100" dirty="0">
                <a:latin typeface="Arial" panose="020B0604020202020204" pitchFamily="34" charset="0"/>
                <a:cs typeface="Arial" panose="020B0604020202020204" pitchFamily="34" charset="0"/>
              </a:rPr>
              <a:t>смещение контуров;</a:t>
            </a:r>
          </a:p>
          <a:p>
            <a:pPr marL="457200" indent="-457200">
              <a:lnSpc>
                <a:spcPct val="150000"/>
              </a:lnSpc>
              <a:buFont typeface="+mj-lt"/>
              <a:buAutoNum type="arabicPeriod"/>
            </a:pPr>
            <a:r>
              <a:rPr lang="ru-RU" sz="2100" dirty="0">
                <a:latin typeface="Arial" panose="020B0604020202020204" pitchFamily="34" charset="0"/>
                <a:cs typeface="Arial" panose="020B0604020202020204" pitchFamily="34" charset="0"/>
              </a:rPr>
              <a:t>надрывы, трещины, пористость, расслаивания;</a:t>
            </a:r>
          </a:p>
          <a:p>
            <a:pPr marL="457200" indent="-457200">
              <a:lnSpc>
                <a:spcPct val="150000"/>
              </a:lnSpc>
              <a:buFont typeface="+mj-lt"/>
              <a:buAutoNum type="arabicPeriod"/>
            </a:pPr>
            <a:r>
              <a:rPr lang="ru-RU" sz="2100" dirty="0">
                <a:latin typeface="Arial" panose="020B0604020202020204" pitchFamily="34" charset="0"/>
                <a:cs typeface="Arial" panose="020B0604020202020204" pitchFamily="34" charset="0"/>
              </a:rPr>
              <a:t>отеки на концах изделий;</a:t>
            </a:r>
          </a:p>
          <a:p>
            <a:pPr marL="457200" indent="-457200">
              <a:lnSpc>
                <a:spcPct val="150000"/>
              </a:lnSpc>
              <a:buFont typeface="+mj-lt"/>
              <a:buAutoNum type="arabicPeriod"/>
            </a:pPr>
            <a:r>
              <a:rPr lang="ru-RU" sz="2100" dirty="0" err="1">
                <a:latin typeface="Arial" panose="020B0604020202020204" pitchFamily="34" charset="0"/>
                <a:cs typeface="Arial" panose="020B0604020202020204" pitchFamily="34" charset="0"/>
              </a:rPr>
              <a:t>недопрессовка</a:t>
            </a:r>
            <a:r>
              <a:rPr lang="ru-RU" sz="2100" dirty="0">
                <a:latin typeface="Arial" panose="020B0604020202020204" pitchFamily="34" charset="0"/>
                <a:cs typeface="Arial" panose="020B0604020202020204" pitchFamily="34" charset="0"/>
              </a:rPr>
              <a:t>;</a:t>
            </a:r>
          </a:p>
          <a:p>
            <a:pPr marL="457200" indent="-457200">
              <a:lnSpc>
                <a:spcPct val="150000"/>
              </a:lnSpc>
              <a:buFont typeface="+mj-lt"/>
              <a:buAutoNum type="arabicPeriod"/>
            </a:pPr>
            <a:r>
              <a:rPr lang="ru-RU" sz="2100" dirty="0" err="1">
                <a:latin typeface="Arial" panose="020B0604020202020204" pitchFamily="34" charset="0"/>
                <a:cs typeface="Arial" panose="020B0604020202020204" pitchFamily="34" charset="0"/>
              </a:rPr>
              <a:t>недовулканизация</a:t>
            </a:r>
            <a:r>
              <a:rPr lang="ru-RU" sz="2100" dirty="0">
                <a:latin typeface="Arial" panose="020B0604020202020204" pitchFamily="34" charset="0"/>
                <a:cs typeface="Arial" panose="020B0604020202020204" pitchFamily="34" charset="0"/>
              </a:rPr>
              <a:t> (клейкость) или </a:t>
            </a:r>
            <a:r>
              <a:rPr lang="ru-RU" sz="2100" dirty="0" err="1">
                <a:latin typeface="Arial" panose="020B0604020202020204" pitchFamily="34" charset="0"/>
                <a:cs typeface="Arial" panose="020B0604020202020204" pitchFamily="34" charset="0"/>
              </a:rPr>
              <a:t>перевулканизация</a:t>
            </a:r>
            <a:r>
              <a:rPr lang="ru-RU" sz="21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41012697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A26C12-3BA0-56A2-40FB-138C6BEC89D0}"/>
              </a:ext>
            </a:extLst>
          </p:cNvPr>
          <p:cNvSpPr>
            <a:spLocks noGrp="1"/>
          </p:cNvSpPr>
          <p:nvPr>
            <p:ph type="title"/>
          </p:nvPr>
        </p:nvSpPr>
        <p:spPr>
          <a:xfrm>
            <a:off x="838200" y="186431"/>
            <a:ext cx="10515600" cy="878889"/>
          </a:xfrm>
        </p:spPr>
        <p:txBody>
          <a:bodyPr>
            <a:normAutofit fontScale="90000"/>
          </a:bodyPr>
          <a:lstStyle/>
          <a:p>
            <a:pPr algn="ctr"/>
            <a:r>
              <a:rPr lang="ru-RU" sz="2700" b="1" dirty="0">
                <a:latin typeface="Arial" panose="020B0604020202020204" pitchFamily="34" charset="0"/>
                <a:cs typeface="Arial" panose="020B0604020202020204" pitchFamily="34" charset="0"/>
              </a:rPr>
              <a:t>Контроль качества, маркировка и упаковка изделий. </a:t>
            </a:r>
            <a:br>
              <a:rPr lang="ru-RU" dirty="0"/>
            </a:br>
            <a:endParaRPr lang="ru-RU" dirty="0"/>
          </a:p>
        </p:txBody>
      </p:sp>
      <p:sp>
        <p:nvSpPr>
          <p:cNvPr id="3" name="Объект 2">
            <a:extLst>
              <a:ext uri="{FF2B5EF4-FFF2-40B4-BE49-F238E27FC236}">
                <a16:creationId xmlns:a16="http://schemas.microsoft.com/office/drawing/2014/main" id="{FBE4DEC2-631A-79E7-3623-C55E176CD3DF}"/>
              </a:ext>
            </a:extLst>
          </p:cNvPr>
          <p:cNvSpPr>
            <a:spLocks noGrp="1"/>
          </p:cNvSpPr>
          <p:nvPr>
            <p:ph idx="1"/>
          </p:nvPr>
        </p:nvSpPr>
        <p:spPr>
          <a:xfrm>
            <a:off x="257452" y="719091"/>
            <a:ext cx="11638626" cy="5952478"/>
          </a:xfrm>
        </p:spPr>
        <p:txBody>
          <a:bodyPr/>
          <a:lstStyle/>
          <a:p>
            <a:pPr marL="0" indent="0">
              <a:lnSpc>
                <a:spcPct val="150000"/>
              </a:lnSpc>
              <a:buNone/>
            </a:pPr>
            <a:r>
              <a:rPr lang="ru-RU" sz="2100" dirty="0">
                <a:latin typeface="Arial" panose="020B0604020202020204" pitchFamily="34" charset="0"/>
                <a:cs typeface="Arial" panose="020B0604020202020204" pitchFamily="34" charset="0"/>
              </a:rPr>
              <a:t>	Измерение различных свойств резин и проведение различных видов физических испытаний играет первостепенную роль на всех стадиях получения резины. </a:t>
            </a:r>
          </a:p>
          <a:p>
            <a:pPr marL="0" indent="0">
              <a:lnSpc>
                <a:spcPct val="150000"/>
              </a:lnSpc>
              <a:buNone/>
            </a:pPr>
            <a:r>
              <a:rPr lang="ru-RU" sz="2100" dirty="0">
                <a:latin typeface="Arial" panose="020B0604020202020204" pitchFamily="34" charset="0"/>
                <a:cs typeface="Arial" panose="020B0604020202020204" pitchFamily="34" charset="0"/>
              </a:rPr>
              <a:t>	Все исследования сводятся к определению свойств материалов и из изменений под влиянием внешних условий и окружающей среды.</a:t>
            </a:r>
          </a:p>
          <a:p>
            <a:pPr marL="0" indent="0">
              <a:lnSpc>
                <a:spcPct val="150000"/>
              </a:lnSpc>
              <a:buNone/>
            </a:pPr>
            <a:r>
              <a:rPr lang="ru-RU" sz="2100" dirty="0">
                <a:latin typeface="Arial" panose="020B0604020202020204" pitchFamily="34" charset="0"/>
                <a:cs typeface="Arial" panose="020B0604020202020204" pitchFamily="34" charset="0"/>
              </a:rPr>
              <a:t>	Механические испытания проводят как на образцах и специально изготовленных конструкциях, так и на готовых изделиях.</a:t>
            </a:r>
          </a:p>
          <a:p>
            <a:endParaRPr lang="ru-RU" dirty="0"/>
          </a:p>
        </p:txBody>
      </p:sp>
    </p:spTree>
    <p:extLst>
      <p:ext uri="{BB962C8B-B14F-4D97-AF65-F5344CB8AC3E}">
        <p14:creationId xmlns:p14="http://schemas.microsoft.com/office/powerpoint/2010/main" val="20443800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3497BA-B16F-584B-242D-7F97A564548B}"/>
              </a:ext>
            </a:extLst>
          </p:cNvPr>
          <p:cNvSpPr>
            <a:spLocks noGrp="1"/>
          </p:cNvSpPr>
          <p:nvPr>
            <p:ph type="title"/>
          </p:nvPr>
        </p:nvSpPr>
        <p:spPr>
          <a:xfrm>
            <a:off x="838200" y="248575"/>
            <a:ext cx="10515600" cy="616490"/>
          </a:xfrm>
        </p:spPr>
        <p:txBody>
          <a:bodyPr>
            <a:normAutofit/>
          </a:bodyPr>
          <a:lstStyle/>
          <a:p>
            <a:pPr algn="ctr"/>
            <a:r>
              <a:rPr lang="ru-RU" sz="2400" b="1" dirty="0">
                <a:latin typeface="Arial" panose="020B0604020202020204" pitchFamily="34" charset="0"/>
                <a:cs typeface="Arial" panose="020B0604020202020204" pitchFamily="34" charset="0"/>
              </a:rPr>
              <a:t>Испытания готовых изделий.</a:t>
            </a:r>
          </a:p>
        </p:txBody>
      </p:sp>
      <p:sp>
        <p:nvSpPr>
          <p:cNvPr id="3" name="Объект 2">
            <a:extLst>
              <a:ext uri="{FF2B5EF4-FFF2-40B4-BE49-F238E27FC236}">
                <a16:creationId xmlns:a16="http://schemas.microsoft.com/office/drawing/2014/main" id="{7E12848D-2197-5997-8B34-78A2D1413097}"/>
              </a:ext>
            </a:extLst>
          </p:cNvPr>
          <p:cNvSpPr>
            <a:spLocks noGrp="1"/>
          </p:cNvSpPr>
          <p:nvPr>
            <p:ph idx="1"/>
          </p:nvPr>
        </p:nvSpPr>
        <p:spPr>
          <a:xfrm>
            <a:off x="310718" y="865065"/>
            <a:ext cx="11469950" cy="5744360"/>
          </a:xfrm>
        </p:spPr>
        <p:txBody>
          <a:bodyPr/>
          <a:lstStyle/>
          <a:p>
            <a:pPr marL="514350" indent="-514350">
              <a:lnSpc>
                <a:spcPct val="150000"/>
              </a:lnSpc>
              <a:buFont typeface="+mj-lt"/>
              <a:buAutoNum type="arabicPeriod"/>
            </a:pPr>
            <a:r>
              <a:rPr lang="ru-RU" sz="2100" dirty="0">
                <a:latin typeface="Arial" panose="020B0604020202020204" pitchFamily="34" charset="0"/>
                <a:cs typeface="Arial" panose="020B0604020202020204" pitchFamily="34" charset="0"/>
              </a:rPr>
              <a:t>лабораторные испытания образцов, вырезанных из готовых изделий;</a:t>
            </a:r>
          </a:p>
          <a:p>
            <a:pPr marL="514350" indent="-514350">
              <a:lnSpc>
                <a:spcPct val="150000"/>
              </a:lnSpc>
              <a:buFont typeface="+mj-lt"/>
              <a:buAutoNum type="arabicPeriod"/>
            </a:pPr>
            <a:r>
              <a:rPr lang="ru-RU" sz="2100" dirty="0">
                <a:latin typeface="Arial" panose="020B0604020202020204" pitchFamily="34" charset="0"/>
                <a:cs typeface="Arial" panose="020B0604020202020204" pitchFamily="34" charset="0"/>
              </a:rPr>
              <a:t> испытания готовых изделий на специальных или универсальных установках;</a:t>
            </a:r>
          </a:p>
          <a:p>
            <a:pPr marL="514350" indent="-514350">
              <a:lnSpc>
                <a:spcPct val="150000"/>
              </a:lnSpc>
              <a:buFont typeface="+mj-lt"/>
              <a:buAutoNum type="arabicPeriod"/>
            </a:pPr>
            <a:r>
              <a:rPr lang="ru-RU" sz="2100" dirty="0">
                <a:latin typeface="Arial" panose="020B0604020202020204" pitchFamily="34" charset="0"/>
                <a:cs typeface="Arial" panose="020B0604020202020204" pitchFamily="34" charset="0"/>
              </a:rPr>
              <a:t> испытания готовых изделий при эксплуатации.</a:t>
            </a:r>
          </a:p>
          <a:p>
            <a:endParaRPr lang="ru-RU" dirty="0"/>
          </a:p>
        </p:txBody>
      </p:sp>
    </p:spTree>
    <p:extLst>
      <p:ext uri="{BB962C8B-B14F-4D97-AF65-F5344CB8AC3E}">
        <p14:creationId xmlns:p14="http://schemas.microsoft.com/office/powerpoint/2010/main" val="34053382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556E370-7E53-F5B9-9EC2-000E312B5107}"/>
              </a:ext>
            </a:extLst>
          </p:cNvPr>
          <p:cNvSpPr>
            <a:spLocks noGrp="1"/>
          </p:cNvSpPr>
          <p:nvPr>
            <p:ph type="title"/>
          </p:nvPr>
        </p:nvSpPr>
        <p:spPr>
          <a:xfrm>
            <a:off x="705035" y="284085"/>
            <a:ext cx="10515600" cy="589857"/>
          </a:xfrm>
        </p:spPr>
        <p:txBody>
          <a:bodyPr>
            <a:normAutofit/>
          </a:bodyPr>
          <a:lstStyle/>
          <a:p>
            <a:pPr algn="ctr"/>
            <a:r>
              <a:rPr lang="ru-RU" sz="2400" b="1" dirty="0">
                <a:latin typeface="Arial" panose="020B0604020202020204" pitchFamily="34" charset="0"/>
                <a:cs typeface="Arial" panose="020B0604020202020204" pitchFamily="34" charset="0"/>
              </a:rPr>
              <a:t>Методы механических испытаний.</a:t>
            </a:r>
          </a:p>
        </p:txBody>
      </p:sp>
      <p:sp>
        <p:nvSpPr>
          <p:cNvPr id="3" name="Объект 2">
            <a:extLst>
              <a:ext uri="{FF2B5EF4-FFF2-40B4-BE49-F238E27FC236}">
                <a16:creationId xmlns:a16="http://schemas.microsoft.com/office/drawing/2014/main" id="{BAD5AD47-8F5F-485C-2AFB-D03ACF2D1EC8}"/>
              </a:ext>
            </a:extLst>
          </p:cNvPr>
          <p:cNvSpPr>
            <a:spLocks noGrp="1"/>
          </p:cNvSpPr>
          <p:nvPr>
            <p:ph idx="1"/>
          </p:nvPr>
        </p:nvSpPr>
        <p:spPr>
          <a:xfrm>
            <a:off x="337351" y="873942"/>
            <a:ext cx="11425562" cy="5793188"/>
          </a:xfrm>
        </p:spPr>
        <p:txBody>
          <a:bodyPr/>
          <a:lstStyle/>
          <a:p>
            <a:pPr marL="457200" indent="-457200">
              <a:lnSpc>
                <a:spcPct val="150000"/>
              </a:lnSpc>
              <a:buFont typeface="+mj-lt"/>
              <a:buAutoNum type="arabicPeriod"/>
            </a:pPr>
            <a:r>
              <a:rPr lang="ru-RU" sz="2100" dirty="0">
                <a:latin typeface="Arial" panose="020B0604020202020204" pitchFamily="34" charset="0"/>
                <a:cs typeface="Arial" panose="020B0604020202020204" pitchFamily="34" charset="0"/>
              </a:rPr>
              <a:t>общие методы позволяют определить количественные характеристики механических свойств материалов;</a:t>
            </a:r>
          </a:p>
          <a:p>
            <a:pPr marL="457200" indent="-457200">
              <a:lnSpc>
                <a:spcPct val="150000"/>
              </a:lnSpc>
              <a:buFont typeface="+mj-lt"/>
              <a:buAutoNum type="arabicPeriod"/>
            </a:pPr>
            <a:r>
              <a:rPr lang="ru-RU" sz="2100" dirty="0">
                <a:latin typeface="Arial" panose="020B0604020202020204" pitchFamily="34" charset="0"/>
                <a:cs typeface="Arial" panose="020B0604020202020204" pitchFamily="34" charset="0"/>
              </a:rPr>
              <a:t> с помощью специальных методов получают условные показатели;</a:t>
            </a:r>
          </a:p>
          <a:p>
            <a:pPr marL="457200" indent="-457200">
              <a:lnSpc>
                <a:spcPct val="150000"/>
              </a:lnSpc>
              <a:buFont typeface="+mj-lt"/>
              <a:buAutoNum type="arabicPeriod"/>
            </a:pPr>
            <a:r>
              <a:rPr lang="ru-RU" sz="2100" dirty="0">
                <a:latin typeface="Arial" panose="020B0604020202020204" pitchFamily="34" charset="0"/>
                <a:cs typeface="Arial" panose="020B0604020202020204" pitchFamily="34" charset="0"/>
              </a:rPr>
              <a:t> контрольные методы предназначены для испытаний различных партий одного и того же материала для обнаружения нежелательных отклонений свойств контролируемого материала от заданных норм показателей.</a:t>
            </a:r>
          </a:p>
          <a:p>
            <a:endParaRPr lang="ru-RU" dirty="0"/>
          </a:p>
        </p:txBody>
      </p:sp>
    </p:spTree>
    <p:extLst>
      <p:ext uri="{BB962C8B-B14F-4D97-AF65-F5344CB8AC3E}">
        <p14:creationId xmlns:p14="http://schemas.microsoft.com/office/powerpoint/2010/main" val="37033222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6C3B45-8429-33A0-722B-17C4E2EB2F6E}"/>
              </a:ext>
            </a:extLst>
          </p:cNvPr>
          <p:cNvSpPr>
            <a:spLocks noGrp="1"/>
          </p:cNvSpPr>
          <p:nvPr>
            <p:ph type="title"/>
          </p:nvPr>
        </p:nvSpPr>
        <p:spPr>
          <a:xfrm>
            <a:off x="696158" y="248575"/>
            <a:ext cx="10515600" cy="621437"/>
          </a:xfrm>
        </p:spPr>
        <p:txBody>
          <a:bodyPr>
            <a:normAutofit/>
          </a:bodyPr>
          <a:lstStyle/>
          <a:p>
            <a:pPr algn="ctr"/>
            <a:r>
              <a:rPr lang="ru-RU" sz="2400" b="1" dirty="0">
                <a:latin typeface="Arial" panose="020B0604020202020204" pitchFamily="34" charset="0"/>
                <a:cs typeface="Arial" panose="020B0604020202020204" pitchFamily="34" charset="0"/>
              </a:rPr>
              <a:t>Испытание на старение. </a:t>
            </a:r>
            <a:endParaRPr lang="ru-RU" dirty="0"/>
          </a:p>
        </p:txBody>
      </p:sp>
      <p:sp>
        <p:nvSpPr>
          <p:cNvPr id="3" name="Объект 2">
            <a:extLst>
              <a:ext uri="{FF2B5EF4-FFF2-40B4-BE49-F238E27FC236}">
                <a16:creationId xmlns:a16="http://schemas.microsoft.com/office/drawing/2014/main" id="{61D6D372-582A-B360-0111-7C7AD230DF9B}"/>
              </a:ext>
            </a:extLst>
          </p:cNvPr>
          <p:cNvSpPr>
            <a:spLocks noGrp="1"/>
          </p:cNvSpPr>
          <p:nvPr>
            <p:ph idx="1"/>
          </p:nvPr>
        </p:nvSpPr>
        <p:spPr>
          <a:xfrm>
            <a:off x="248575" y="870012"/>
            <a:ext cx="11594237" cy="5894772"/>
          </a:xfrm>
        </p:spPr>
        <p:txBody>
          <a:bodyPr>
            <a:normAutofit/>
          </a:bodyPr>
          <a:lstStyle/>
          <a:p>
            <a:pPr marL="0" indent="0">
              <a:lnSpc>
                <a:spcPct val="150000"/>
              </a:lnSpc>
              <a:buNone/>
            </a:pPr>
            <a:r>
              <a:rPr lang="ru-RU" sz="2100" dirty="0">
                <a:latin typeface="Arial" panose="020B0604020202020204" pitchFamily="34" charset="0"/>
                <a:cs typeface="Arial" panose="020B0604020202020204" pitchFamily="34" charset="0"/>
              </a:rPr>
              <a:t>	Причины старения – воздействие света, тепла, кислорода воздуха и др. На практике для испытания используют естественные или искусственные условия старения. Естественные условия  - условия, не создаваемые специально, в которых факторы старения не регламентированы. </a:t>
            </a:r>
          </a:p>
          <a:p>
            <a:pPr marL="0" indent="0">
              <a:lnSpc>
                <a:spcPct val="150000"/>
              </a:lnSpc>
              <a:buNone/>
            </a:pPr>
            <a:r>
              <a:rPr lang="ru-RU" sz="2100" dirty="0">
                <a:latin typeface="Arial" panose="020B0604020202020204" pitchFamily="34" charset="0"/>
                <a:cs typeface="Arial" panose="020B0604020202020204" pitchFamily="34" charset="0"/>
              </a:rPr>
              <a:t>Методы естественного старения наиболее соответствуют условиям хранения и эксплуатации резиновых изделий, однако она обычно занимают длительное время. </a:t>
            </a:r>
          </a:p>
          <a:p>
            <a:pPr marL="0" indent="0">
              <a:lnSpc>
                <a:spcPct val="150000"/>
              </a:lnSpc>
              <a:buNone/>
            </a:pPr>
            <a:r>
              <a:rPr lang="ru-RU" sz="2100" dirty="0">
                <a:latin typeface="Arial" panose="020B0604020202020204" pitchFamily="34" charset="0"/>
                <a:cs typeface="Arial" panose="020B0604020202020204" pitchFamily="34" charset="0"/>
              </a:rPr>
              <a:t>Для ускорения испытаний образцы подвергают небольшому растяжению. </a:t>
            </a:r>
          </a:p>
        </p:txBody>
      </p:sp>
    </p:spTree>
    <p:extLst>
      <p:ext uri="{BB962C8B-B14F-4D97-AF65-F5344CB8AC3E}">
        <p14:creationId xmlns:p14="http://schemas.microsoft.com/office/powerpoint/2010/main" val="27552339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D5F920-19F0-26CC-7081-C63730BE0B0D}"/>
              </a:ext>
            </a:extLst>
          </p:cNvPr>
          <p:cNvSpPr>
            <a:spLocks noGrp="1"/>
          </p:cNvSpPr>
          <p:nvPr>
            <p:ph type="title"/>
          </p:nvPr>
        </p:nvSpPr>
        <p:spPr>
          <a:xfrm>
            <a:off x="713912" y="248575"/>
            <a:ext cx="10515600" cy="607612"/>
          </a:xfrm>
        </p:spPr>
        <p:txBody>
          <a:bodyPr>
            <a:normAutofit/>
          </a:bodyPr>
          <a:lstStyle/>
          <a:p>
            <a:pPr algn="ctr"/>
            <a:r>
              <a:rPr lang="ru-RU" sz="2400" b="1" dirty="0">
                <a:latin typeface="Arial" panose="020B0604020202020204" pitchFamily="34" charset="0"/>
                <a:cs typeface="Arial" panose="020B0604020202020204" pitchFamily="34" charset="0"/>
              </a:rPr>
              <a:t>Стерилизация резиновых изделий.</a:t>
            </a:r>
          </a:p>
        </p:txBody>
      </p:sp>
      <p:sp>
        <p:nvSpPr>
          <p:cNvPr id="3" name="Объект 2">
            <a:extLst>
              <a:ext uri="{FF2B5EF4-FFF2-40B4-BE49-F238E27FC236}">
                <a16:creationId xmlns:a16="http://schemas.microsoft.com/office/drawing/2014/main" id="{D5AA0392-0958-6A33-A672-8C6F274AAC29}"/>
              </a:ext>
            </a:extLst>
          </p:cNvPr>
          <p:cNvSpPr>
            <a:spLocks noGrp="1"/>
          </p:cNvSpPr>
          <p:nvPr>
            <p:ph idx="1"/>
          </p:nvPr>
        </p:nvSpPr>
        <p:spPr>
          <a:xfrm>
            <a:off x="337351" y="856187"/>
            <a:ext cx="11496583" cy="5753237"/>
          </a:xfrm>
        </p:spPr>
        <p:txBody>
          <a:bodyPr>
            <a:normAutofit/>
          </a:bodyPr>
          <a:lstStyle/>
          <a:p>
            <a:pPr marL="0" indent="0">
              <a:lnSpc>
                <a:spcPct val="150000"/>
              </a:lnSpc>
              <a:buNone/>
            </a:pPr>
            <a:r>
              <a:rPr lang="ru-RU" sz="2100" dirty="0">
                <a:latin typeface="Arial" panose="020B0604020202020204" pitchFamily="34" charset="0"/>
                <a:cs typeface="Arial" panose="020B0604020202020204" pitchFamily="34" charset="0"/>
              </a:rPr>
              <a:t>Подготовленные резиновые изделия (перчатки, зонды, катетеры, дренажи) стерилизуют в автоклаве при температуре 1200С – 1,1 </a:t>
            </a:r>
            <a:r>
              <a:rPr lang="ru-RU" sz="2100" dirty="0" err="1">
                <a:latin typeface="Arial" panose="020B0604020202020204" pitchFamily="34" charset="0"/>
                <a:cs typeface="Arial" panose="020B0604020202020204" pitchFamily="34" charset="0"/>
              </a:rPr>
              <a:t>атм</a:t>
            </a:r>
            <a:r>
              <a:rPr lang="ru-RU" sz="2100" dirty="0">
                <a:latin typeface="Arial" panose="020B0604020202020204" pitchFamily="34" charset="0"/>
                <a:cs typeface="Arial" panose="020B0604020202020204" pitchFamily="34" charset="0"/>
              </a:rPr>
              <a:t> – 45 мин.</a:t>
            </a:r>
          </a:p>
          <a:p>
            <a:pPr marL="0" indent="0">
              <a:lnSpc>
                <a:spcPct val="150000"/>
              </a:lnSpc>
              <a:buNone/>
            </a:pPr>
            <a:r>
              <a:rPr lang="ru-RU" sz="2100" dirty="0">
                <a:latin typeface="Arial" panose="020B0604020202020204" pitchFamily="34" charset="0"/>
                <a:cs typeface="Arial" panose="020B0604020202020204" pitchFamily="34" charset="0"/>
              </a:rPr>
              <a:t>Катетеры, зонды, дренажи можно стерилизовать методом «холодной стерилизации» в р-ре 6% перекиси водорода при температуре 180С, экспозиция 6 ч.</a:t>
            </a:r>
          </a:p>
        </p:txBody>
      </p:sp>
    </p:spTree>
    <p:extLst>
      <p:ext uri="{BB962C8B-B14F-4D97-AF65-F5344CB8AC3E}">
        <p14:creationId xmlns:p14="http://schemas.microsoft.com/office/powerpoint/2010/main" val="2100534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509950B-BF10-B171-BB72-9C811B5FF68D}"/>
              </a:ext>
            </a:extLst>
          </p:cNvPr>
          <p:cNvSpPr>
            <a:spLocks noGrp="1"/>
          </p:cNvSpPr>
          <p:nvPr>
            <p:ph idx="1"/>
          </p:nvPr>
        </p:nvSpPr>
        <p:spPr>
          <a:xfrm>
            <a:off x="230819" y="816746"/>
            <a:ext cx="11771791" cy="5930283"/>
          </a:xfrm>
        </p:spPr>
        <p:txBody>
          <a:bodyPr>
            <a:normAutofit fontScale="85000" lnSpcReduction="10000"/>
          </a:bodyPr>
          <a:lstStyle/>
          <a:p>
            <a:pPr marL="0" indent="0" algn="ctr">
              <a:buNone/>
            </a:pPr>
            <a:r>
              <a:rPr lang="ru-RU" sz="2100" b="1" dirty="0">
                <a:latin typeface="Arial" panose="020B0604020202020204" pitchFamily="34" charset="0"/>
                <a:cs typeface="Arial" panose="020B0604020202020204" pitchFamily="34" charset="0"/>
              </a:rPr>
              <a:t>Хранение согласно приказу 377 «Об утверждении инструкции по организации хранения в аптечных учреждениях различных групп ЛС и изделий медицинского назначения»</a:t>
            </a:r>
          </a:p>
          <a:p>
            <a:pPr marL="0" indent="0">
              <a:lnSpc>
                <a:spcPct val="150000"/>
              </a:lnSpc>
              <a:buNone/>
            </a:pPr>
            <a:r>
              <a:rPr lang="ru-RU" sz="2300" dirty="0">
                <a:latin typeface="Arial" panose="020B0604020202020204" pitchFamily="34" charset="0"/>
                <a:cs typeface="Arial" panose="020B0604020202020204" pitchFamily="34" charset="0"/>
              </a:rPr>
              <a:t>1.Для наилучшего сохранения резиновых изделий в помещениях хранения необходимо создать:</a:t>
            </a:r>
          </a:p>
          <a:p>
            <a:pPr marL="0" indent="0">
              <a:lnSpc>
                <a:spcPct val="150000"/>
              </a:lnSpc>
              <a:buNone/>
            </a:pPr>
            <a:r>
              <a:rPr lang="ru-RU" sz="2300" dirty="0">
                <a:latin typeface="Arial" panose="020B0604020202020204" pitchFamily="34" charset="0"/>
                <a:cs typeface="Arial" panose="020B0604020202020204" pitchFamily="34" charset="0"/>
              </a:rPr>
              <a:t>- защиту от света, особенно прямых солнечных лучей, высокой (более 20 град. C) и низкой (ниже 0 град.) температуры воздуха; текучего воздуха (сквозняков, механической вентиляции); механических повреждений (сдавливания, сгибания, скручивания, вытягивания и т.п.);</a:t>
            </a:r>
          </a:p>
          <a:p>
            <a:pPr marL="0" indent="0">
              <a:lnSpc>
                <a:spcPct val="150000"/>
              </a:lnSpc>
              <a:buNone/>
            </a:pPr>
            <a:r>
              <a:rPr lang="ru-RU" sz="2300" dirty="0">
                <a:latin typeface="Arial" panose="020B0604020202020204" pitchFamily="34" charset="0"/>
                <a:cs typeface="Arial" panose="020B0604020202020204" pitchFamily="34" charset="0"/>
              </a:rPr>
              <a:t>- для предупреждения высыхания, деформации и потери их эластичности, относительную влажность не менее 65%;</a:t>
            </a:r>
          </a:p>
          <a:p>
            <a:pPr marL="0" indent="0">
              <a:lnSpc>
                <a:spcPct val="150000"/>
              </a:lnSpc>
              <a:buNone/>
            </a:pPr>
            <a:r>
              <a:rPr lang="ru-RU" sz="2300" dirty="0">
                <a:latin typeface="Arial" panose="020B0604020202020204" pitchFamily="34" charset="0"/>
                <a:cs typeface="Arial" panose="020B0604020202020204" pitchFamily="34" charset="0"/>
              </a:rPr>
              <a:t>- изоляцию от воздействия агрессивных веществ (йод, хлороформ, хлористый аммоний, лизол, формалин, кислоты, органические растворители, смазочных масел и щелочей, хлорамин Б, нафталин);</a:t>
            </a:r>
          </a:p>
          <a:p>
            <a:pPr marL="0" indent="0">
              <a:lnSpc>
                <a:spcPct val="150000"/>
              </a:lnSpc>
              <a:buNone/>
            </a:pPr>
            <a:r>
              <a:rPr lang="ru-RU" sz="2300" dirty="0">
                <a:latin typeface="Arial" panose="020B0604020202020204" pitchFamily="34" charset="0"/>
                <a:cs typeface="Arial" panose="020B0604020202020204" pitchFamily="34" charset="0"/>
              </a:rPr>
              <a:t>- условия хранения вдали от нагревательных приборов (не менее 1 м).</a:t>
            </a:r>
          </a:p>
          <a:p>
            <a:pPr marL="0" indent="0">
              <a:buNone/>
            </a:pPr>
            <a:endParaRPr lang="ru-RU" sz="21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01102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BAF5248-FB33-44EB-6394-1473B75B3E05}"/>
              </a:ext>
            </a:extLst>
          </p:cNvPr>
          <p:cNvSpPr>
            <a:spLocks noGrp="1"/>
          </p:cNvSpPr>
          <p:nvPr>
            <p:ph type="title"/>
          </p:nvPr>
        </p:nvSpPr>
        <p:spPr>
          <a:xfrm>
            <a:off x="838200" y="153324"/>
            <a:ext cx="10515600" cy="527713"/>
          </a:xfrm>
        </p:spPr>
        <p:txBody>
          <a:bodyPr>
            <a:normAutofit/>
          </a:bodyPr>
          <a:lstStyle/>
          <a:p>
            <a:pPr algn="ctr"/>
            <a:r>
              <a:rPr lang="ru-RU" sz="2400" b="1" dirty="0">
                <a:latin typeface="Arial" panose="020B0604020202020204" pitchFamily="34" charset="0"/>
                <a:cs typeface="Arial" panose="020B0604020202020204" pitchFamily="34" charset="0"/>
              </a:rPr>
              <a:t>Хранение резиновых изделий медицинского назначения.</a:t>
            </a:r>
          </a:p>
        </p:txBody>
      </p:sp>
      <p:sp>
        <p:nvSpPr>
          <p:cNvPr id="3" name="Объект 2">
            <a:extLst>
              <a:ext uri="{FF2B5EF4-FFF2-40B4-BE49-F238E27FC236}">
                <a16:creationId xmlns:a16="http://schemas.microsoft.com/office/drawing/2014/main" id="{599274A9-3FC0-94AB-5161-D6E9E417FD31}"/>
              </a:ext>
            </a:extLst>
          </p:cNvPr>
          <p:cNvSpPr>
            <a:spLocks noGrp="1"/>
          </p:cNvSpPr>
          <p:nvPr>
            <p:ph idx="1"/>
          </p:nvPr>
        </p:nvSpPr>
        <p:spPr>
          <a:xfrm>
            <a:off x="204186" y="681036"/>
            <a:ext cx="11638626" cy="6023640"/>
          </a:xfrm>
        </p:spPr>
        <p:txBody>
          <a:bodyPr>
            <a:normAutofit lnSpcReduction="10000"/>
          </a:bodyPr>
          <a:lstStyle/>
          <a:p>
            <a:pPr marL="0" indent="0">
              <a:lnSpc>
                <a:spcPct val="150000"/>
              </a:lnSpc>
              <a:buNone/>
            </a:pPr>
            <a:r>
              <a:rPr lang="ru-RU" sz="2100" dirty="0">
                <a:latin typeface="Arial" panose="020B0604020202020204" pitchFamily="34" charset="0"/>
                <a:cs typeface="Arial" panose="020B0604020202020204" pitchFamily="34" charset="0"/>
              </a:rPr>
              <a:t>2.Помещения хранения резиновых изделий должны располагаться не на солнечной стороне, лучше в полуподвальных темных или затемненных помещениях. Для поддержания в сухих помещениях повышенной влажности рекомендуется ставить сосуды с 2% водным раствором карболовой кислоты.</a:t>
            </a:r>
          </a:p>
          <a:p>
            <a:pPr marL="0" indent="0">
              <a:lnSpc>
                <a:spcPct val="150000"/>
              </a:lnSpc>
              <a:buNone/>
            </a:pPr>
            <a:r>
              <a:rPr lang="ru-RU" sz="2100" dirty="0">
                <a:latin typeface="Arial" panose="020B0604020202020204" pitchFamily="34" charset="0"/>
                <a:cs typeface="Arial" panose="020B0604020202020204" pitchFamily="34" charset="0"/>
              </a:rPr>
              <a:t>3.В помещениях, шкафах рекомендуется ставить стеклянные сосуды с углекислым аммонием, способствующим сохранению эластичности резины.</a:t>
            </a:r>
          </a:p>
          <a:p>
            <a:pPr marL="0" indent="0">
              <a:lnSpc>
                <a:spcPct val="150000"/>
              </a:lnSpc>
              <a:buNone/>
            </a:pPr>
            <a:r>
              <a:rPr lang="ru-RU" sz="2100" dirty="0">
                <a:latin typeface="Arial" panose="020B0604020202020204" pitchFamily="34" charset="0"/>
                <a:cs typeface="Arial" panose="020B0604020202020204" pitchFamily="34" charset="0"/>
              </a:rPr>
              <a:t>4.Для хранения резиновых изделий помещения хранения оборудуются шкафами, ящиками, полками, стеллажами, блоками для подвешивания, стойками и другим необходимым инвентарем, с учетом свободного доступа.</a:t>
            </a:r>
          </a:p>
          <a:p>
            <a:pPr marL="0" indent="0">
              <a:lnSpc>
                <a:spcPct val="150000"/>
              </a:lnSpc>
              <a:buNone/>
            </a:pPr>
            <a:r>
              <a:rPr lang="ru-RU" sz="2100" dirty="0">
                <a:latin typeface="Arial" panose="020B0604020202020204" pitchFamily="34" charset="0"/>
                <a:cs typeface="Arial" panose="020B0604020202020204" pitchFamily="34" charset="0"/>
              </a:rPr>
              <a:t>5.Резиновые изделия размещают в хранилищах по наименованиям и срокам годности. На каждой партии резиновых изделий прикрепляют ярлык с указанием наименования, срока годности.</a:t>
            </a:r>
          </a:p>
        </p:txBody>
      </p:sp>
    </p:spTree>
    <p:extLst>
      <p:ext uri="{BB962C8B-B14F-4D97-AF65-F5344CB8AC3E}">
        <p14:creationId xmlns:p14="http://schemas.microsoft.com/office/powerpoint/2010/main" val="22656934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BFFDB7D-183D-3354-6D70-02A155BD2835}"/>
              </a:ext>
            </a:extLst>
          </p:cNvPr>
          <p:cNvSpPr>
            <a:spLocks noGrp="1"/>
          </p:cNvSpPr>
          <p:nvPr>
            <p:ph type="title"/>
          </p:nvPr>
        </p:nvSpPr>
        <p:spPr>
          <a:xfrm>
            <a:off x="962488" y="266330"/>
            <a:ext cx="10515600" cy="563224"/>
          </a:xfrm>
        </p:spPr>
        <p:txBody>
          <a:bodyPr>
            <a:normAutofit/>
          </a:bodyPr>
          <a:lstStyle/>
          <a:p>
            <a:pPr algn="ctr"/>
            <a:r>
              <a:rPr lang="ru-RU" sz="2400" b="1" dirty="0">
                <a:latin typeface="Arial" panose="020B0604020202020204" pitchFamily="34" charset="0"/>
                <a:cs typeface="Arial" panose="020B0604020202020204" pitchFamily="34" charset="0"/>
              </a:rPr>
              <a:t>Хранение резиновых изделий медицинского назначения.</a:t>
            </a:r>
          </a:p>
        </p:txBody>
      </p:sp>
      <p:sp>
        <p:nvSpPr>
          <p:cNvPr id="3" name="Объект 2">
            <a:extLst>
              <a:ext uri="{FF2B5EF4-FFF2-40B4-BE49-F238E27FC236}">
                <a16:creationId xmlns:a16="http://schemas.microsoft.com/office/drawing/2014/main" id="{606F7BA6-E495-620C-87DF-80A876FA8ECE}"/>
              </a:ext>
            </a:extLst>
          </p:cNvPr>
          <p:cNvSpPr>
            <a:spLocks noGrp="1"/>
          </p:cNvSpPr>
          <p:nvPr>
            <p:ph idx="1"/>
          </p:nvPr>
        </p:nvSpPr>
        <p:spPr>
          <a:xfrm>
            <a:off x="248575" y="829554"/>
            <a:ext cx="11594237" cy="5762116"/>
          </a:xfrm>
        </p:spPr>
        <p:txBody>
          <a:bodyPr>
            <a:normAutofit/>
          </a:bodyPr>
          <a:lstStyle/>
          <a:p>
            <a:pPr marL="0" indent="0">
              <a:lnSpc>
                <a:spcPct val="150000"/>
              </a:lnSpc>
              <a:buNone/>
            </a:pPr>
            <a:r>
              <a:rPr lang="ru-RU" sz="2100" dirty="0">
                <a:latin typeface="Arial" panose="020B0604020202020204" pitchFamily="34" charset="0"/>
                <a:cs typeface="Arial" panose="020B0604020202020204" pitchFamily="34" charset="0"/>
              </a:rPr>
              <a:t>6.Особое внимание следует уделить хранению некоторых видов резиновых изделий, требующих специальных условий хранения:</a:t>
            </a:r>
          </a:p>
          <a:p>
            <a:pPr marL="0" indent="0">
              <a:lnSpc>
                <a:spcPct val="150000"/>
              </a:lnSpc>
              <a:buNone/>
            </a:pPr>
            <a:r>
              <a:rPr lang="ru-RU" sz="2100" dirty="0">
                <a:latin typeface="Arial" panose="020B0604020202020204" pitchFamily="34" charset="0"/>
                <a:cs typeface="Arial" panose="020B0604020202020204" pitchFamily="34" charset="0"/>
              </a:rPr>
              <a:t>- круги подкладные, грелки резиновые, пузыри для льда рекомендуется хранить слегка надутыми, резиновые трубки хранятся со вставленными на концах пробками;</a:t>
            </a:r>
          </a:p>
          <a:p>
            <a:pPr marL="0" indent="0">
              <a:lnSpc>
                <a:spcPct val="150000"/>
              </a:lnSpc>
              <a:buNone/>
            </a:pPr>
            <a:r>
              <a:rPr lang="ru-RU" sz="2100" dirty="0">
                <a:latin typeface="Arial" panose="020B0604020202020204" pitchFamily="34" charset="0"/>
                <a:cs typeface="Arial" panose="020B0604020202020204" pitchFamily="34" charset="0"/>
              </a:rPr>
              <a:t>- съемные резиновые части приборов должны храниться отдельно от частей, сделанных из другого материала;</a:t>
            </a:r>
          </a:p>
          <a:p>
            <a:pPr marL="0" indent="0">
              <a:lnSpc>
                <a:spcPct val="150000"/>
              </a:lnSpc>
              <a:buNone/>
            </a:pPr>
            <a:r>
              <a:rPr lang="ru-RU" sz="2100" dirty="0">
                <a:latin typeface="Arial" panose="020B0604020202020204" pitchFamily="34" charset="0"/>
                <a:cs typeface="Arial" panose="020B0604020202020204" pitchFamily="34" charset="0"/>
              </a:rPr>
              <a:t>- изделия, особо чувствительные к атмосферным факторам - эластичные катетеры, бужи, перчатки, напальчники, бинты резиновые и т.п. хранят в плотно закрытых коробках, густо пересыпанных тальком. Резиновые бинты хранят в скатанном виде пересыпанные тальком по всей длине;</a:t>
            </a:r>
          </a:p>
          <a:p>
            <a:pPr>
              <a:lnSpc>
                <a:spcPct val="150000"/>
              </a:lnSpc>
            </a:pPr>
            <a:endParaRPr lang="ru-RU" sz="2100" dirty="0">
              <a:latin typeface="Arial" panose="020B0604020202020204" pitchFamily="34" charset="0"/>
              <a:cs typeface="Arial" panose="020B0604020202020204" pitchFamily="34" charset="0"/>
            </a:endParaRPr>
          </a:p>
          <a:p>
            <a:endParaRPr lang="ru-RU"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77823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358114-F71F-DCFB-5BDB-157C2CCFCB38}"/>
              </a:ext>
            </a:extLst>
          </p:cNvPr>
          <p:cNvSpPr>
            <a:spLocks noGrp="1"/>
          </p:cNvSpPr>
          <p:nvPr>
            <p:ph type="title"/>
          </p:nvPr>
        </p:nvSpPr>
        <p:spPr>
          <a:xfrm>
            <a:off x="997998" y="100058"/>
            <a:ext cx="10515600" cy="580979"/>
          </a:xfrm>
        </p:spPr>
        <p:txBody>
          <a:bodyPr>
            <a:normAutofit/>
          </a:bodyPr>
          <a:lstStyle/>
          <a:p>
            <a:pPr algn="ctr"/>
            <a:r>
              <a:rPr lang="ru-RU" sz="2400" b="1" dirty="0">
                <a:latin typeface="Arial" panose="020B0604020202020204" pitchFamily="34" charset="0"/>
                <a:cs typeface="Arial" panose="020B0604020202020204" pitchFamily="34" charset="0"/>
              </a:rPr>
              <a:t>Хранение резиновых изделий медицинского назначения.</a:t>
            </a:r>
          </a:p>
        </p:txBody>
      </p:sp>
      <p:sp>
        <p:nvSpPr>
          <p:cNvPr id="3" name="Объект 2">
            <a:extLst>
              <a:ext uri="{FF2B5EF4-FFF2-40B4-BE49-F238E27FC236}">
                <a16:creationId xmlns:a16="http://schemas.microsoft.com/office/drawing/2014/main" id="{27E0EECA-0579-039C-9E80-B4431B26BAB8}"/>
              </a:ext>
            </a:extLst>
          </p:cNvPr>
          <p:cNvSpPr>
            <a:spLocks noGrp="1"/>
          </p:cNvSpPr>
          <p:nvPr>
            <p:ph idx="1"/>
          </p:nvPr>
        </p:nvSpPr>
        <p:spPr>
          <a:xfrm>
            <a:off x="204185" y="506026"/>
            <a:ext cx="11665259" cy="6351973"/>
          </a:xfrm>
        </p:spPr>
        <p:txBody>
          <a:bodyPr>
            <a:normAutofit lnSpcReduction="10000"/>
          </a:bodyPr>
          <a:lstStyle/>
          <a:p>
            <a:pPr marL="0" indent="0">
              <a:lnSpc>
                <a:spcPct val="150000"/>
              </a:lnSpc>
              <a:buNone/>
            </a:pPr>
            <a:r>
              <a:rPr lang="ru-RU" dirty="0"/>
              <a:t>- </a:t>
            </a:r>
            <a:r>
              <a:rPr lang="ru-RU" sz="2100" dirty="0">
                <a:latin typeface="Arial" panose="020B0604020202020204" pitchFamily="34" charset="0"/>
                <a:cs typeface="Arial" panose="020B0604020202020204" pitchFamily="34" charset="0"/>
              </a:rPr>
              <a:t>прорезиненную ткань (одностороннюю и двухстороннюю) хранят изолированно от веществ,  в горизонтальном положении в рулонах, подвешенных на специальных стойках. Прорезиненную ткань допускается хранить уложенной не более чем в 5 рядов на гладко отструганных полках стеллажей;</a:t>
            </a:r>
          </a:p>
          <a:p>
            <a:pPr marL="0" indent="0">
              <a:lnSpc>
                <a:spcPct val="150000"/>
              </a:lnSpc>
              <a:buNone/>
            </a:pPr>
            <a:r>
              <a:rPr lang="ru-RU" sz="2100" dirty="0">
                <a:latin typeface="Arial" panose="020B0604020202020204" pitchFamily="34" charset="0"/>
                <a:cs typeface="Arial" panose="020B0604020202020204" pitchFamily="34" charset="0"/>
              </a:rPr>
              <a:t>- эластичные лаковые изделия - катетеры, бужи, зонды (на этилцеллюлозном или копаловом лаке), в отличие от резины, хранят в сухом помещении. Признаком старения является некоторое размягчение, клейкость поверхности. Такие изделия бракуют.</a:t>
            </a:r>
          </a:p>
          <a:p>
            <a:pPr marL="0" indent="0">
              <a:lnSpc>
                <a:spcPct val="150000"/>
              </a:lnSpc>
              <a:buNone/>
            </a:pPr>
            <a:r>
              <a:rPr lang="ru-RU" sz="2100" dirty="0">
                <a:latin typeface="Arial" panose="020B0604020202020204" pitchFamily="34" charset="0"/>
                <a:cs typeface="Arial" panose="020B0604020202020204" pitchFamily="34" charset="0"/>
              </a:rPr>
              <a:t>7. Резиновые пробки должны храниться упакованными в соответствии с требованиями действующих технических условий.</a:t>
            </a:r>
          </a:p>
          <a:p>
            <a:pPr marL="0" indent="0">
              <a:lnSpc>
                <a:spcPct val="150000"/>
              </a:lnSpc>
              <a:buNone/>
            </a:pPr>
            <a:r>
              <a:rPr lang="ru-RU" sz="2100" dirty="0">
                <a:latin typeface="Arial" panose="020B0604020202020204" pitchFamily="34" charset="0"/>
                <a:cs typeface="Arial" panose="020B0604020202020204" pitchFamily="34" charset="0"/>
              </a:rPr>
              <a:t>8. Резиновые изделия необходимо периодически осматривать. Предметы, начинающие терять эластичность, должны быть своевременно восстановлены в соответствии с требованиями НТД.</a:t>
            </a:r>
          </a:p>
          <a:p>
            <a:endParaRPr lang="ru-RU" dirty="0"/>
          </a:p>
        </p:txBody>
      </p:sp>
    </p:spTree>
    <p:extLst>
      <p:ext uri="{BB962C8B-B14F-4D97-AF65-F5344CB8AC3E}">
        <p14:creationId xmlns:p14="http://schemas.microsoft.com/office/powerpoint/2010/main" val="2868832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ED10B0F-EAA9-F2CD-CAEA-53F82524AFB7}"/>
              </a:ext>
            </a:extLst>
          </p:cNvPr>
          <p:cNvSpPr>
            <a:spLocks noGrp="1"/>
          </p:cNvSpPr>
          <p:nvPr>
            <p:ph type="title"/>
          </p:nvPr>
        </p:nvSpPr>
        <p:spPr>
          <a:xfrm>
            <a:off x="838200" y="292964"/>
            <a:ext cx="10515600" cy="5237824"/>
          </a:xfrm>
        </p:spPr>
        <p:txBody>
          <a:bodyPr>
            <a:normAutofit/>
          </a:bodyPr>
          <a:lstStyle/>
          <a:p>
            <a:pPr>
              <a:lnSpc>
                <a:spcPct val="150000"/>
              </a:lnSpc>
            </a:pPr>
            <a:r>
              <a:rPr lang="ru-RU" sz="2400" b="1" dirty="0">
                <a:latin typeface="Arial" panose="020B0604020202020204" pitchFamily="34" charset="0"/>
                <a:cs typeface="Arial" panose="020B0604020202020204" pitchFamily="34" charset="0"/>
              </a:rPr>
              <a:t>Требования к резиновым изделиям медицинского назначения:</a:t>
            </a:r>
            <a:br>
              <a:rPr lang="ru-RU" sz="2400" b="1" dirty="0">
                <a:latin typeface="Arial" panose="020B0604020202020204" pitchFamily="34" charset="0"/>
                <a:cs typeface="Arial" panose="020B0604020202020204" pitchFamily="34" charset="0"/>
              </a:rPr>
            </a:br>
            <a:br>
              <a:rPr lang="ru-RU" sz="2400" b="1" dirty="0">
                <a:latin typeface="Arial" panose="020B0604020202020204" pitchFamily="34" charset="0"/>
                <a:cs typeface="Arial" panose="020B0604020202020204" pitchFamily="34" charset="0"/>
              </a:rPr>
            </a:br>
            <a:r>
              <a:rPr lang="ru-RU" sz="2100" dirty="0">
                <a:latin typeface="Arial" panose="020B0604020202020204" pitchFamily="34" charset="0"/>
                <a:cs typeface="Arial" panose="020B0604020202020204" pitchFamily="34" charset="0"/>
              </a:rPr>
              <a:t>1) не должны обладать токсичностью;</a:t>
            </a:r>
            <a:br>
              <a:rPr lang="ru-RU" sz="2100" dirty="0">
                <a:latin typeface="Arial" panose="020B0604020202020204" pitchFamily="34" charset="0"/>
                <a:cs typeface="Arial" panose="020B0604020202020204" pitchFamily="34" charset="0"/>
              </a:rPr>
            </a:br>
            <a:r>
              <a:rPr lang="ru-RU" sz="2100" dirty="0">
                <a:latin typeface="Arial" panose="020B0604020202020204" pitchFamily="34" charset="0"/>
                <a:cs typeface="Arial" panose="020B0604020202020204" pitchFamily="34" charset="0"/>
              </a:rPr>
              <a:t>2) не должны иметь неприятный запах;</a:t>
            </a:r>
            <a:br>
              <a:rPr lang="ru-RU" sz="2100" dirty="0">
                <a:latin typeface="Arial" panose="020B0604020202020204" pitchFamily="34" charset="0"/>
                <a:cs typeface="Arial" panose="020B0604020202020204" pitchFamily="34" charset="0"/>
              </a:rPr>
            </a:br>
            <a:r>
              <a:rPr lang="ru-RU" sz="2100" dirty="0">
                <a:latin typeface="Arial" panose="020B0604020202020204" pitchFamily="34" charset="0"/>
                <a:cs typeface="Arial" panose="020B0604020202020204" pitchFamily="34" charset="0"/>
              </a:rPr>
              <a:t>3) должны быть устойчивы к воздействию света;</a:t>
            </a:r>
            <a:br>
              <a:rPr lang="ru-RU" sz="2100" dirty="0">
                <a:latin typeface="Arial" panose="020B0604020202020204" pitchFamily="34" charset="0"/>
                <a:cs typeface="Arial" panose="020B0604020202020204" pitchFamily="34" charset="0"/>
              </a:rPr>
            </a:br>
            <a:r>
              <a:rPr lang="ru-RU" sz="2100" dirty="0">
                <a:latin typeface="Arial" panose="020B0604020202020204" pitchFamily="34" charset="0"/>
                <a:cs typeface="Arial" panose="020B0604020202020204" pitchFamily="34" charset="0"/>
              </a:rPr>
              <a:t>4) должны быть устойчивы к воздействию растворителей;</a:t>
            </a:r>
            <a:br>
              <a:rPr lang="ru-RU" sz="2100" dirty="0">
                <a:latin typeface="Arial" panose="020B0604020202020204" pitchFamily="34" charset="0"/>
                <a:cs typeface="Arial" panose="020B0604020202020204" pitchFamily="34" charset="0"/>
              </a:rPr>
            </a:br>
            <a:r>
              <a:rPr lang="ru-RU" sz="2100" dirty="0">
                <a:latin typeface="Arial" panose="020B0604020202020204" pitchFamily="34" charset="0"/>
                <a:cs typeface="Arial" panose="020B0604020202020204" pitchFamily="34" charset="0"/>
              </a:rPr>
              <a:t>5) должны иметь привлекательный вид.</a:t>
            </a:r>
            <a:br>
              <a:rPr lang="ru-RU" sz="2100" dirty="0">
                <a:latin typeface="Arial" panose="020B0604020202020204" pitchFamily="34" charset="0"/>
                <a:cs typeface="Arial" panose="020B0604020202020204" pitchFamily="34" charset="0"/>
              </a:rPr>
            </a:br>
            <a:endParaRPr lang="ru-RU"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90887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BDF170-E4D6-44F0-59F6-95C062C8D061}"/>
              </a:ext>
            </a:extLst>
          </p:cNvPr>
          <p:cNvSpPr>
            <a:spLocks noGrp="1"/>
          </p:cNvSpPr>
          <p:nvPr>
            <p:ph type="title"/>
          </p:nvPr>
        </p:nvSpPr>
        <p:spPr>
          <a:xfrm>
            <a:off x="838200" y="275208"/>
            <a:ext cx="10515600" cy="527713"/>
          </a:xfrm>
        </p:spPr>
        <p:txBody>
          <a:bodyPr>
            <a:normAutofit/>
          </a:bodyPr>
          <a:lstStyle/>
          <a:p>
            <a:pPr algn="ctr"/>
            <a:r>
              <a:rPr lang="ru-RU" sz="2400" b="1" dirty="0">
                <a:latin typeface="Arial" panose="020B0604020202020204" pitchFamily="34" charset="0"/>
                <a:cs typeface="Arial" panose="020B0604020202020204" pitchFamily="34" charset="0"/>
              </a:rPr>
              <a:t>Хранение резиновых изделий медицинского назначения.</a:t>
            </a:r>
          </a:p>
        </p:txBody>
      </p:sp>
      <p:sp>
        <p:nvSpPr>
          <p:cNvPr id="3" name="Объект 2">
            <a:extLst>
              <a:ext uri="{FF2B5EF4-FFF2-40B4-BE49-F238E27FC236}">
                <a16:creationId xmlns:a16="http://schemas.microsoft.com/office/drawing/2014/main" id="{3EE2EF6F-414E-E405-0994-B093AB1DDB0C}"/>
              </a:ext>
            </a:extLst>
          </p:cNvPr>
          <p:cNvSpPr>
            <a:spLocks noGrp="1"/>
          </p:cNvSpPr>
          <p:nvPr>
            <p:ph idx="1"/>
          </p:nvPr>
        </p:nvSpPr>
        <p:spPr>
          <a:xfrm>
            <a:off x="257451" y="870012"/>
            <a:ext cx="11647503" cy="5814873"/>
          </a:xfrm>
        </p:spPr>
        <p:txBody>
          <a:bodyPr>
            <a:normAutofit/>
          </a:bodyPr>
          <a:lstStyle/>
          <a:p>
            <a:pPr marL="0" indent="0">
              <a:lnSpc>
                <a:spcPct val="150000"/>
              </a:lnSpc>
              <a:buNone/>
            </a:pPr>
            <a:r>
              <a:rPr lang="ru-RU" sz="2100" dirty="0">
                <a:latin typeface="Arial" panose="020B0604020202020204" pitchFamily="34" charset="0"/>
                <a:cs typeface="Arial" panose="020B0604020202020204" pitchFamily="34" charset="0"/>
              </a:rPr>
              <a:t>9. Резиновые перчатки рекомендуется, если они затвердели, слиплись и стали хрупкими, положить не расправляя, на 15 минут в теплый 5% раствор аммиака, затем перчатки разминают и погружают их на 15 минут в теплую (40 - 50 град. C) воду с 5% глицерина. Перчатки снова становятся эластичными.</a:t>
            </a:r>
          </a:p>
        </p:txBody>
      </p:sp>
    </p:spTree>
    <p:extLst>
      <p:ext uri="{BB962C8B-B14F-4D97-AF65-F5344CB8AC3E}">
        <p14:creationId xmlns:p14="http://schemas.microsoft.com/office/powerpoint/2010/main" val="32783563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B45F6CB-0151-FC4D-EEE9-3F8A0255A7EA}"/>
              </a:ext>
            </a:extLst>
          </p:cNvPr>
          <p:cNvSpPr>
            <a:spLocks noGrp="1"/>
          </p:cNvSpPr>
          <p:nvPr>
            <p:ph type="title"/>
          </p:nvPr>
        </p:nvSpPr>
        <p:spPr>
          <a:xfrm>
            <a:off x="403194" y="2593420"/>
            <a:ext cx="10515600" cy="1325563"/>
          </a:xfrm>
        </p:spPr>
        <p:txBody>
          <a:bodyPr>
            <a:normAutofit/>
          </a:bodyPr>
          <a:lstStyle/>
          <a:p>
            <a:pPr algn="ctr"/>
            <a:r>
              <a:rPr lang="ru-RU" sz="2400" dirty="0">
                <a:latin typeface="Arial" panose="020B0604020202020204" pitchFamily="34" charset="0"/>
                <a:cs typeface="Arial" panose="020B0604020202020204" pitchFamily="34" charset="0"/>
              </a:rPr>
              <a:t>Спасибо за внимание!</a:t>
            </a:r>
          </a:p>
        </p:txBody>
      </p:sp>
    </p:spTree>
    <p:extLst>
      <p:ext uri="{BB962C8B-B14F-4D97-AF65-F5344CB8AC3E}">
        <p14:creationId xmlns:p14="http://schemas.microsoft.com/office/powerpoint/2010/main" val="1069472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EB74A28-6EDE-EDB9-4E81-FBFA5F70A9DC}"/>
              </a:ext>
            </a:extLst>
          </p:cNvPr>
          <p:cNvSpPr>
            <a:spLocks noGrp="1"/>
          </p:cNvSpPr>
          <p:nvPr>
            <p:ph type="title"/>
          </p:nvPr>
        </p:nvSpPr>
        <p:spPr>
          <a:xfrm>
            <a:off x="361950" y="1276350"/>
            <a:ext cx="11323468" cy="5048250"/>
          </a:xfrm>
        </p:spPr>
        <p:txBody>
          <a:bodyPr>
            <a:normAutofit fontScale="90000"/>
          </a:bodyPr>
          <a:lstStyle/>
          <a:p>
            <a:pPr>
              <a:lnSpc>
                <a:spcPct val="150000"/>
              </a:lnSpc>
            </a:pPr>
            <a:br>
              <a:rPr lang="ru-RU" sz="2100" b="1" dirty="0">
                <a:latin typeface="Arial" panose="020B0604020202020204" pitchFamily="34" charset="0"/>
                <a:cs typeface="Arial" panose="020B0604020202020204" pitchFamily="34" charset="0"/>
              </a:rPr>
            </a:br>
            <a:r>
              <a:rPr lang="ru-RU" sz="2100" b="1" dirty="0">
                <a:latin typeface="Arial" panose="020B0604020202020204" pitchFamily="34" charset="0"/>
                <a:cs typeface="Arial" panose="020B0604020202020204" pitchFamily="34" charset="0"/>
              </a:rPr>
              <a:t>	</a:t>
            </a:r>
            <a:r>
              <a:rPr lang="ru-RU" sz="2300" b="1" dirty="0">
                <a:latin typeface="Arial" panose="020B0604020202020204" pitchFamily="34" charset="0"/>
                <a:cs typeface="Arial" panose="020B0604020202020204" pitchFamily="34" charset="0"/>
              </a:rPr>
              <a:t>Резинами</a:t>
            </a:r>
            <a:r>
              <a:rPr lang="ru-RU" sz="2300" dirty="0">
                <a:latin typeface="Arial" panose="020B0604020202020204" pitchFamily="34" charset="0"/>
                <a:cs typeface="Arial" panose="020B0604020202020204" pitchFamily="34" charset="0"/>
              </a:rPr>
              <a:t> называют высокомолекулярные соединения, которые получают при вулканизации смеси натурального или синтетического каучука с различными ингредиентами (добавками). </a:t>
            </a:r>
            <a:br>
              <a:rPr lang="ru-RU" sz="2300" dirty="0">
                <a:latin typeface="Arial" panose="020B0604020202020204" pitchFamily="34" charset="0"/>
                <a:cs typeface="Arial" panose="020B0604020202020204" pitchFamily="34" charset="0"/>
              </a:rPr>
            </a:br>
            <a:r>
              <a:rPr lang="ru-RU" sz="2300" dirty="0">
                <a:latin typeface="Arial" panose="020B0604020202020204" pitchFamily="34" charset="0"/>
                <a:cs typeface="Arial" panose="020B0604020202020204" pitchFamily="34" charset="0"/>
              </a:rPr>
              <a:t>	</a:t>
            </a:r>
            <a:r>
              <a:rPr lang="ru-RU" sz="2300" b="1" dirty="0">
                <a:latin typeface="Arial" panose="020B0604020202020204" pitchFamily="34" charset="0"/>
                <a:cs typeface="Arial" panose="020B0604020202020204" pitchFamily="34" charset="0"/>
              </a:rPr>
              <a:t>Каучук натуральный </a:t>
            </a:r>
            <a:r>
              <a:rPr lang="ru-RU" sz="2300" dirty="0">
                <a:latin typeface="Arial" panose="020B0604020202020204" pitchFamily="34" charset="0"/>
                <a:cs typeface="Arial" panose="020B0604020202020204" pitchFamily="34" charset="0"/>
              </a:rPr>
              <a:t>- это эластичный материал, высокомолекулярный полимер изопрена.</a:t>
            </a:r>
            <a:br>
              <a:rPr lang="ru-RU" sz="2300" dirty="0">
                <a:latin typeface="Arial" panose="020B0604020202020204" pitchFamily="34" charset="0"/>
                <a:cs typeface="Arial" panose="020B0604020202020204" pitchFamily="34" charset="0"/>
              </a:rPr>
            </a:br>
            <a:r>
              <a:rPr lang="ru-RU" sz="2300" dirty="0">
                <a:latin typeface="Arial" panose="020B0604020202020204" pitchFamily="34" charset="0"/>
                <a:cs typeface="Arial" panose="020B0604020202020204" pitchFamily="34" charset="0"/>
              </a:rPr>
              <a:t>	</a:t>
            </a:r>
            <a:r>
              <a:rPr lang="ru-RU" sz="2300" b="1" dirty="0">
                <a:latin typeface="Arial" panose="020B0604020202020204" pitchFamily="34" charset="0"/>
                <a:cs typeface="Arial" panose="020B0604020202020204" pitchFamily="34" charset="0"/>
              </a:rPr>
              <a:t>Синтетический каучук </a:t>
            </a:r>
            <a:r>
              <a:rPr lang="ru-RU" sz="2300" dirty="0">
                <a:latin typeface="Arial" panose="020B0604020202020204" pitchFamily="34" charset="0"/>
                <a:cs typeface="Arial" panose="020B0604020202020204" pitchFamily="34" charset="0"/>
              </a:rPr>
              <a:t>- высокополимерный, </a:t>
            </a:r>
            <a:r>
              <a:rPr lang="ru-RU" sz="2300" dirty="0" err="1">
                <a:latin typeface="Arial" panose="020B0604020202020204" pitchFamily="34" charset="0"/>
                <a:cs typeface="Arial" panose="020B0604020202020204" pitchFamily="34" charset="0"/>
              </a:rPr>
              <a:t>каучукоподобный</a:t>
            </a:r>
            <a:r>
              <a:rPr lang="ru-RU" sz="2300" dirty="0">
                <a:latin typeface="Arial" panose="020B0604020202020204" pitchFamily="34" charset="0"/>
                <a:cs typeface="Arial" panose="020B0604020202020204" pitchFamily="34" charset="0"/>
              </a:rPr>
              <a:t> материал. </a:t>
            </a:r>
            <a:br>
              <a:rPr lang="ru-RU" sz="2300" dirty="0">
                <a:latin typeface="Arial" panose="020B0604020202020204" pitchFamily="34" charset="0"/>
                <a:cs typeface="Arial" panose="020B0604020202020204" pitchFamily="34" charset="0"/>
              </a:rPr>
            </a:br>
            <a:r>
              <a:rPr lang="ru-RU" sz="2300" dirty="0">
                <a:latin typeface="Arial" panose="020B0604020202020204" pitchFamily="34" charset="0"/>
                <a:cs typeface="Arial" panose="020B0604020202020204" pitchFamily="34" charset="0"/>
              </a:rPr>
              <a:t>Его получают полимеризацией или </a:t>
            </a:r>
            <a:r>
              <a:rPr lang="ru-RU" sz="2300" dirty="0" err="1">
                <a:latin typeface="Arial" panose="020B0604020202020204" pitchFamily="34" charset="0"/>
                <a:cs typeface="Arial" panose="020B0604020202020204" pitchFamily="34" charset="0"/>
              </a:rPr>
              <a:t>сополимеризацией</a:t>
            </a:r>
            <a:r>
              <a:rPr lang="ru-RU" sz="2300" dirty="0">
                <a:latin typeface="Arial" panose="020B0604020202020204" pitchFamily="34" charset="0"/>
                <a:cs typeface="Arial" panose="020B0604020202020204" pitchFamily="34" charset="0"/>
              </a:rPr>
              <a:t> бутадиена, стирола, изопрена, </a:t>
            </a:r>
            <a:r>
              <a:rPr lang="ru-RU" sz="2300" dirty="0" err="1">
                <a:latin typeface="Arial" panose="020B0604020202020204" pitchFamily="34" charset="0"/>
                <a:cs typeface="Arial" panose="020B0604020202020204" pitchFamily="34" charset="0"/>
              </a:rPr>
              <a:t>хлорпрена</a:t>
            </a:r>
            <a:r>
              <a:rPr lang="ru-RU" sz="2300" dirty="0">
                <a:latin typeface="Arial" panose="020B0604020202020204" pitchFamily="34" charset="0"/>
                <a:cs typeface="Arial" panose="020B0604020202020204" pitchFamily="34" charset="0"/>
              </a:rPr>
              <a:t>, изобутилена, нитрила акриловой кислоты. Подобно натуральным каучукам, синтетические имеют длинные макромолекулярные цепи, иногда разветвленные, со средним молекулярным весом, равным сотням тысяч и даже миллионам. </a:t>
            </a:r>
            <a:br>
              <a:rPr lang="ru-RU" sz="2300" dirty="0">
                <a:latin typeface="Arial" panose="020B0604020202020204" pitchFamily="34" charset="0"/>
                <a:cs typeface="Arial" panose="020B0604020202020204" pitchFamily="34" charset="0"/>
              </a:rPr>
            </a:br>
            <a:endParaRPr lang="ru-RU" sz="2300"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F82DAB82-414B-7CA5-2837-795D9357A43D}"/>
              </a:ext>
            </a:extLst>
          </p:cNvPr>
          <p:cNvSpPr txBox="1"/>
          <p:nvPr/>
        </p:nvSpPr>
        <p:spPr>
          <a:xfrm>
            <a:off x="447675" y="266700"/>
            <a:ext cx="10915649" cy="830997"/>
          </a:xfrm>
          <a:prstGeom prst="rect">
            <a:avLst/>
          </a:prstGeom>
          <a:noFill/>
        </p:spPr>
        <p:txBody>
          <a:bodyPr wrap="square" rtlCol="0">
            <a:spAutoFit/>
          </a:bodyPr>
          <a:lstStyle/>
          <a:p>
            <a:pPr algn="ctr"/>
            <a:r>
              <a:rPr lang="ru-RU" sz="2400" b="1" dirty="0">
                <a:latin typeface="Arial" panose="020B0604020202020204" pitchFamily="34" charset="0"/>
                <a:cs typeface="Arial" panose="020B0604020202020204" pitchFamily="34" charset="0"/>
              </a:rPr>
              <a:t>Состав и свойства резиновых  </a:t>
            </a:r>
            <a:br>
              <a:rPr lang="ru-RU" sz="2400" b="1" dirty="0">
                <a:latin typeface="Arial" panose="020B0604020202020204" pitchFamily="34" charset="0"/>
                <a:cs typeface="Arial" panose="020B0604020202020204" pitchFamily="34" charset="0"/>
              </a:rPr>
            </a:br>
            <a:r>
              <a:rPr lang="ru-RU" sz="2400" b="1" dirty="0">
                <a:latin typeface="Arial" panose="020B0604020202020204" pitchFamily="34" charset="0"/>
                <a:cs typeface="Arial" panose="020B0604020202020204" pitchFamily="34" charset="0"/>
              </a:rPr>
              <a:t>  медицинских      изделий:</a:t>
            </a:r>
          </a:p>
        </p:txBody>
      </p:sp>
    </p:spTree>
    <p:extLst>
      <p:ext uri="{BB962C8B-B14F-4D97-AF65-F5344CB8AC3E}">
        <p14:creationId xmlns:p14="http://schemas.microsoft.com/office/powerpoint/2010/main" val="3077939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B0BC18B-43BA-B263-8B4E-AC73F42EAE80}"/>
              </a:ext>
            </a:extLst>
          </p:cNvPr>
          <p:cNvSpPr>
            <a:spLocks noGrp="1"/>
          </p:cNvSpPr>
          <p:nvPr>
            <p:ph type="title"/>
          </p:nvPr>
        </p:nvSpPr>
        <p:spPr>
          <a:xfrm>
            <a:off x="276225" y="1019175"/>
            <a:ext cx="11734799" cy="5695950"/>
          </a:xfrm>
        </p:spPr>
        <p:txBody>
          <a:bodyPr>
            <a:normAutofit fontScale="90000"/>
          </a:bodyPr>
          <a:lstStyle/>
          <a:p>
            <a:pPr>
              <a:lnSpc>
                <a:spcPct val="150000"/>
              </a:lnSpc>
            </a:pPr>
            <a:br>
              <a:rPr lang="ru-RU" sz="2100" dirty="0">
                <a:latin typeface="Arial" panose="020B0604020202020204" pitchFamily="34" charset="0"/>
                <a:cs typeface="Arial" panose="020B0604020202020204" pitchFamily="34" charset="0"/>
              </a:rPr>
            </a:br>
            <a:r>
              <a:rPr lang="ru-RU" sz="2100" dirty="0">
                <a:latin typeface="Arial" panose="020B0604020202020204" pitchFamily="34" charset="0"/>
                <a:cs typeface="Arial" panose="020B0604020202020204" pitchFamily="34" charset="0"/>
              </a:rPr>
              <a:t>	</a:t>
            </a:r>
            <a:r>
              <a:rPr lang="ru-RU" sz="2300" dirty="0">
                <a:latin typeface="Arial" panose="020B0604020202020204" pitchFamily="34" charset="0"/>
                <a:cs typeface="Arial" panose="020B0604020202020204" pitchFamily="34" charset="0"/>
              </a:rPr>
              <a:t>На основе одних и тех же ВМС можно получить резины с различными физико-механическими свойствами, однако такие показатели, как биологическая инертность и отсутствие заметного влияния на свертываемость крови, определяются в основном свойствами исходного полимера. </a:t>
            </a:r>
            <a:br>
              <a:rPr lang="ru-RU" sz="2300" dirty="0">
                <a:latin typeface="Arial" panose="020B0604020202020204" pitchFamily="34" charset="0"/>
                <a:cs typeface="Arial" panose="020B0604020202020204" pitchFamily="34" charset="0"/>
              </a:rPr>
            </a:br>
            <a:r>
              <a:rPr lang="ru-RU" sz="2300" dirty="0">
                <a:latin typeface="Arial" panose="020B0604020202020204" pitchFamily="34" charset="0"/>
                <a:cs typeface="Arial" panose="020B0604020202020204" pitchFamily="34" charset="0"/>
              </a:rPr>
              <a:t>	Отличительной особенностью резин медицинского назначения является то, что их нельзя изготавливать из регенерата — продукта вторичной переработки резины.  Чаще всего в медицине применяются изделия из натурального каучука; </a:t>
            </a:r>
            <a:r>
              <a:rPr lang="ru-RU" sz="2300" dirty="0" err="1">
                <a:latin typeface="Arial" panose="020B0604020202020204" pitchFamily="34" charset="0"/>
                <a:cs typeface="Arial" panose="020B0604020202020204" pitchFamily="34" charset="0"/>
              </a:rPr>
              <a:t>изопреновых</a:t>
            </a:r>
            <a:r>
              <a:rPr lang="ru-RU" sz="2300" dirty="0">
                <a:latin typeface="Arial" panose="020B0604020202020204" pitchFamily="34" charset="0"/>
                <a:cs typeface="Arial" panose="020B0604020202020204" pitchFamily="34" charset="0"/>
              </a:rPr>
              <a:t> каучуков, содержащих неокрашенные и нетоксичные анти- оксиданты; фторсодержащих и кремнийорганических каучуков. Причем последние все больше вытесняют натуральный каучук. Как правило, в состав резин входит 6—7 компонентов, однако в ряде случаев они могут содержать до 20 компонентов.</a:t>
            </a:r>
            <a:br>
              <a:rPr lang="ru-RU" sz="2100" dirty="0">
                <a:latin typeface="Arial" panose="020B0604020202020204" pitchFamily="34" charset="0"/>
                <a:cs typeface="Arial" panose="020B0604020202020204" pitchFamily="34" charset="0"/>
              </a:rPr>
            </a:br>
            <a:br>
              <a:rPr lang="ru-RU" sz="2100" dirty="0">
                <a:latin typeface="Arial" panose="020B0604020202020204" pitchFamily="34" charset="0"/>
                <a:cs typeface="Arial" panose="020B0604020202020204" pitchFamily="34" charset="0"/>
              </a:rPr>
            </a:br>
            <a:r>
              <a:rPr lang="ru-RU" sz="2100" dirty="0">
                <a:latin typeface="Arial" panose="020B0604020202020204" pitchFamily="34" charset="0"/>
                <a:cs typeface="Arial" panose="020B0604020202020204" pitchFamily="34" charset="0"/>
              </a:rPr>
              <a:t>	</a:t>
            </a:r>
          </a:p>
        </p:txBody>
      </p:sp>
      <p:sp>
        <p:nvSpPr>
          <p:cNvPr id="4" name="TextBox 3">
            <a:extLst>
              <a:ext uri="{FF2B5EF4-FFF2-40B4-BE49-F238E27FC236}">
                <a16:creationId xmlns:a16="http://schemas.microsoft.com/office/drawing/2014/main" id="{FB2DF38E-DC08-C82E-AF81-DF8094660A28}"/>
              </a:ext>
            </a:extLst>
          </p:cNvPr>
          <p:cNvSpPr txBox="1"/>
          <p:nvPr/>
        </p:nvSpPr>
        <p:spPr>
          <a:xfrm>
            <a:off x="885825" y="523875"/>
            <a:ext cx="10563225" cy="461665"/>
          </a:xfrm>
          <a:prstGeom prst="rect">
            <a:avLst/>
          </a:prstGeom>
          <a:noFill/>
        </p:spPr>
        <p:txBody>
          <a:bodyPr wrap="square" rtlCol="0">
            <a:spAutoFit/>
          </a:bodyPr>
          <a:lstStyle/>
          <a:p>
            <a:pPr algn="ctr"/>
            <a:r>
              <a:rPr lang="ru-RU" sz="2400" b="1" dirty="0">
                <a:latin typeface="Arial" panose="020B0604020202020204" pitchFamily="34" charset="0"/>
                <a:cs typeface="Arial" panose="020B0604020202020204" pitchFamily="34" charset="0"/>
              </a:rPr>
              <a:t>Состав и свойства резин медицинского назначения:</a:t>
            </a:r>
          </a:p>
        </p:txBody>
      </p:sp>
    </p:spTree>
    <p:extLst>
      <p:ext uri="{BB962C8B-B14F-4D97-AF65-F5344CB8AC3E}">
        <p14:creationId xmlns:p14="http://schemas.microsoft.com/office/powerpoint/2010/main" val="2016265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F721605-159D-B525-35AC-F173E4B11784}"/>
              </a:ext>
            </a:extLst>
          </p:cNvPr>
          <p:cNvSpPr>
            <a:spLocks noGrp="1"/>
          </p:cNvSpPr>
          <p:nvPr>
            <p:ph type="title"/>
          </p:nvPr>
        </p:nvSpPr>
        <p:spPr>
          <a:xfrm>
            <a:off x="762000" y="419100"/>
            <a:ext cx="10515600" cy="847726"/>
          </a:xfrm>
        </p:spPr>
        <p:txBody>
          <a:bodyPr>
            <a:normAutofit/>
          </a:bodyPr>
          <a:lstStyle/>
          <a:p>
            <a:pPr algn="ctr"/>
            <a:r>
              <a:rPr lang="ru-RU" sz="2400" b="1" dirty="0">
                <a:latin typeface="Arial" panose="020B0604020202020204" pitchFamily="34" charset="0"/>
                <a:cs typeface="Arial" panose="020B0604020202020204" pitchFamily="34" charset="0"/>
              </a:rPr>
              <a:t>Состав и свойства резин медицинского назначения:</a:t>
            </a:r>
            <a:br>
              <a:rPr lang="ru-RU" sz="2400" dirty="0">
                <a:latin typeface="Arial" panose="020B0604020202020204" pitchFamily="34" charset="0"/>
                <a:cs typeface="Arial" panose="020B0604020202020204" pitchFamily="34" charset="0"/>
              </a:rPr>
            </a:br>
            <a:endParaRPr lang="ru-RU" sz="2400"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D89BB556-3AF5-0AA2-909F-5BF1763F6D80}"/>
              </a:ext>
            </a:extLst>
          </p:cNvPr>
          <p:cNvSpPr>
            <a:spLocks noGrp="1"/>
          </p:cNvSpPr>
          <p:nvPr>
            <p:ph idx="1"/>
          </p:nvPr>
        </p:nvSpPr>
        <p:spPr>
          <a:xfrm>
            <a:off x="838200" y="1143000"/>
            <a:ext cx="10515600" cy="5033963"/>
          </a:xfrm>
        </p:spPr>
        <p:txBody>
          <a:bodyPr>
            <a:normAutofit/>
          </a:bodyPr>
          <a:lstStyle/>
          <a:p>
            <a:pPr marL="0" indent="0">
              <a:lnSpc>
                <a:spcPct val="150000"/>
              </a:lnSpc>
              <a:buNone/>
            </a:pPr>
            <a:r>
              <a:rPr lang="ru-RU" sz="2100" dirty="0">
                <a:latin typeface="Arial" panose="020B0604020202020204" pitchFamily="34" charset="0"/>
                <a:cs typeface="Arial" panose="020B0604020202020204" pitchFamily="34" charset="0"/>
              </a:rPr>
              <a:t>	Кроме каучуков в состав сырой резиновой смеси входят вулканизирующие агенты, ускорители вулканизации, наполнители, смягчители, </a:t>
            </a:r>
            <a:r>
              <a:rPr lang="ru-RU" sz="2100" dirty="0" err="1">
                <a:latin typeface="Arial" panose="020B0604020202020204" pitchFamily="34" charset="0"/>
                <a:cs typeface="Arial" panose="020B0604020202020204" pitchFamily="34" charset="0"/>
              </a:rPr>
              <a:t>противостарители</a:t>
            </a:r>
            <a:r>
              <a:rPr lang="ru-RU" sz="2100" dirty="0">
                <a:latin typeface="Arial" panose="020B0604020202020204" pitchFamily="34" charset="0"/>
                <a:cs typeface="Arial" panose="020B0604020202020204" pitchFamily="34" charset="0"/>
              </a:rPr>
              <a:t>, усилители, красители, специальные вещества и др. </a:t>
            </a:r>
          </a:p>
          <a:p>
            <a:pPr marL="0" indent="0">
              <a:lnSpc>
                <a:spcPct val="150000"/>
              </a:lnSpc>
              <a:buNone/>
            </a:pPr>
            <a:r>
              <a:rPr lang="ru-RU" sz="2100" dirty="0">
                <a:latin typeface="Arial" panose="020B0604020202020204" pitchFamily="34" charset="0"/>
                <a:cs typeface="Arial" panose="020B0604020202020204" pitchFamily="34" charset="0"/>
              </a:rPr>
              <a:t>	Выбор химических соединений определяется химическим строением каучука, назначением, условиями эксплуатации и возможностями технологического процесса смеси и изделия</a:t>
            </a:r>
          </a:p>
          <a:p>
            <a:endParaRPr lang="ru-RU"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4516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8C9F8E-CC76-83CC-35B4-CE611C785D87}"/>
              </a:ext>
            </a:extLst>
          </p:cNvPr>
          <p:cNvSpPr>
            <a:spLocks noGrp="1"/>
          </p:cNvSpPr>
          <p:nvPr>
            <p:ph type="title"/>
          </p:nvPr>
        </p:nvSpPr>
        <p:spPr>
          <a:xfrm>
            <a:off x="838200" y="186431"/>
            <a:ext cx="10515600" cy="603682"/>
          </a:xfrm>
        </p:spPr>
        <p:txBody>
          <a:bodyPr>
            <a:normAutofit/>
          </a:bodyPr>
          <a:lstStyle/>
          <a:p>
            <a:pPr algn="ctr"/>
            <a:r>
              <a:rPr lang="ru-RU" sz="2400" b="1" dirty="0">
                <a:latin typeface="Arial" panose="020B0604020202020204" pitchFamily="34" charset="0"/>
                <a:cs typeface="Arial" panose="020B0604020202020204" pitchFamily="34" charset="0"/>
              </a:rPr>
              <a:t>Характеристика компонентов резины:</a:t>
            </a:r>
          </a:p>
        </p:txBody>
      </p:sp>
      <p:sp>
        <p:nvSpPr>
          <p:cNvPr id="3" name="Объект 2">
            <a:extLst>
              <a:ext uri="{FF2B5EF4-FFF2-40B4-BE49-F238E27FC236}">
                <a16:creationId xmlns:a16="http://schemas.microsoft.com/office/drawing/2014/main" id="{CFB8F0A8-2E6D-7BE1-BBF0-4C590E68B27B}"/>
              </a:ext>
            </a:extLst>
          </p:cNvPr>
          <p:cNvSpPr>
            <a:spLocks noGrp="1"/>
          </p:cNvSpPr>
          <p:nvPr>
            <p:ph idx="1"/>
          </p:nvPr>
        </p:nvSpPr>
        <p:spPr>
          <a:xfrm>
            <a:off x="918099" y="822448"/>
            <a:ext cx="10622872" cy="5747027"/>
          </a:xfrm>
        </p:spPr>
        <p:txBody>
          <a:bodyPr>
            <a:normAutofit/>
          </a:bodyPr>
          <a:lstStyle/>
          <a:p>
            <a:pPr marL="0" indent="0">
              <a:lnSpc>
                <a:spcPct val="150000"/>
              </a:lnSpc>
              <a:buNone/>
            </a:pPr>
            <a:r>
              <a:rPr lang="ru-RU" sz="2100" b="1" dirty="0">
                <a:latin typeface="Arial" panose="020B0604020202020204" pitchFamily="34" charset="0"/>
                <a:cs typeface="Arial" panose="020B0604020202020204" pitchFamily="34" charset="0"/>
              </a:rPr>
              <a:t>Вулканизующие агенты </a:t>
            </a:r>
            <a:r>
              <a:rPr lang="ru-RU" sz="2100" dirty="0">
                <a:latin typeface="Arial" panose="020B0604020202020204" pitchFamily="34" charset="0"/>
                <a:cs typeface="Arial" panose="020B0604020202020204" pitchFamily="34" charset="0"/>
              </a:rPr>
              <a:t>для изделий медицинского назначения сера и органические пероксиды. </a:t>
            </a:r>
          </a:p>
          <a:p>
            <a:pPr marL="0" indent="0">
              <a:lnSpc>
                <a:spcPct val="150000"/>
              </a:lnSpc>
              <a:buNone/>
            </a:pPr>
            <a:r>
              <a:rPr lang="ru-RU" sz="2100" b="1" dirty="0">
                <a:latin typeface="Arial" panose="020B0604020202020204" pitchFamily="34" charset="0"/>
                <a:cs typeface="Arial" panose="020B0604020202020204" pitchFamily="34" charset="0"/>
              </a:rPr>
              <a:t>Серу</a:t>
            </a:r>
            <a:r>
              <a:rPr lang="ru-RU" sz="2100" dirty="0">
                <a:latin typeface="Arial" panose="020B0604020202020204" pitchFamily="34" charset="0"/>
                <a:cs typeface="Arial" panose="020B0604020202020204" pitchFamily="34" charset="0"/>
              </a:rPr>
              <a:t> в основном применяют для сшивания ненасыщенных каучуков, используемых для производства предметов ухода за больными.</a:t>
            </a:r>
          </a:p>
          <a:p>
            <a:pPr marL="0" indent="0">
              <a:lnSpc>
                <a:spcPct val="150000"/>
              </a:lnSpc>
              <a:buNone/>
            </a:pPr>
            <a:r>
              <a:rPr lang="ru-RU" sz="2100" b="1" dirty="0">
                <a:latin typeface="Arial" panose="020B0604020202020204" pitchFamily="34" charset="0"/>
                <a:cs typeface="Arial" panose="020B0604020202020204" pitchFamily="34" charset="0"/>
              </a:rPr>
              <a:t>Органические пероксиды </a:t>
            </a:r>
            <a:r>
              <a:rPr lang="ru-RU" sz="2100" dirty="0">
                <a:latin typeface="Arial" panose="020B0604020202020204" pitchFamily="34" charset="0"/>
                <a:cs typeface="Arial" panose="020B0604020202020204" pitchFamily="34" charset="0"/>
              </a:rPr>
              <a:t>применяют для сшивания полиорганосилоксановых резин марок СКТВ, что позволяет получать на их основе физиологически инертные резины, и реже — для сшивания </a:t>
            </a:r>
            <a:r>
              <a:rPr lang="ru-RU" sz="2100" dirty="0" err="1">
                <a:latin typeface="Arial" panose="020B0604020202020204" pitchFamily="34" charset="0"/>
                <a:cs typeface="Arial" panose="020B0604020202020204" pitchFamily="34" charset="0"/>
              </a:rPr>
              <a:t>изопреновых</a:t>
            </a:r>
            <a:r>
              <a:rPr lang="ru-RU" sz="2100" dirty="0">
                <a:latin typeface="Arial" panose="020B0604020202020204" pitchFamily="34" charset="0"/>
                <a:cs typeface="Arial" panose="020B0604020202020204" pitchFamily="34" charset="0"/>
              </a:rPr>
              <a:t> каучуков. Из органических пероксидов для кремнийорганических резин чаще всего используют пероксид бензоила и 2,5-ди-бутилперокси)-2,5-диметилгексан; причем последнее соединение позволяет получать резины без неприятного запаха.</a:t>
            </a:r>
          </a:p>
          <a:p>
            <a:endParaRPr lang="ru-RU"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2121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2361BF6-8A2A-6D69-E27E-C14C1A7211D1}"/>
              </a:ext>
            </a:extLst>
          </p:cNvPr>
          <p:cNvSpPr>
            <a:spLocks noGrp="1"/>
          </p:cNvSpPr>
          <p:nvPr>
            <p:ph type="title"/>
          </p:nvPr>
        </p:nvSpPr>
        <p:spPr>
          <a:xfrm>
            <a:off x="900344" y="157254"/>
            <a:ext cx="10515600" cy="523783"/>
          </a:xfrm>
        </p:spPr>
        <p:txBody>
          <a:bodyPr>
            <a:normAutofit/>
          </a:bodyPr>
          <a:lstStyle/>
          <a:p>
            <a:pPr algn="ctr"/>
            <a:r>
              <a:rPr lang="ru-RU" sz="2400" b="1" dirty="0">
                <a:latin typeface="Arial" panose="020B0604020202020204" pitchFamily="34" charset="0"/>
                <a:cs typeface="Arial" panose="020B0604020202020204" pitchFamily="34" charset="0"/>
              </a:rPr>
              <a:t>Характеристика компонентов резины:</a:t>
            </a:r>
          </a:p>
        </p:txBody>
      </p:sp>
      <p:sp>
        <p:nvSpPr>
          <p:cNvPr id="3" name="Объект 2">
            <a:extLst>
              <a:ext uri="{FF2B5EF4-FFF2-40B4-BE49-F238E27FC236}">
                <a16:creationId xmlns:a16="http://schemas.microsoft.com/office/drawing/2014/main" id="{256D3345-5BD0-B839-6FDE-9F3CED848B80}"/>
              </a:ext>
            </a:extLst>
          </p:cNvPr>
          <p:cNvSpPr>
            <a:spLocks noGrp="1"/>
          </p:cNvSpPr>
          <p:nvPr>
            <p:ph idx="1"/>
          </p:nvPr>
        </p:nvSpPr>
        <p:spPr>
          <a:xfrm>
            <a:off x="900344" y="530116"/>
            <a:ext cx="10515600" cy="6019709"/>
          </a:xfrm>
        </p:spPr>
        <p:txBody>
          <a:bodyPr>
            <a:normAutofit lnSpcReduction="10000"/>
          </a:bodyPr>
          <a:lstStyle/>
          <a:p>
            <a:pPr marL="0" indent="0">
              <a:lnSpc>
                <a:spcPct val="150000"/>
              </a:lnSpc>
              <a:buNone/>
            </a:pPr>
            <a:r>
              <a:rPr lang="ru-RU" sz="2100" b="1" dirty="0">
                <a:latin typeface="Arial" panose="020B0604020202020204" pitchFamily="34" charset="0"/>
                <a:cs typeface="Arial" panose="020B0604020202020204" pitchFamily="34" charset="0"/>
              </a:rPr>
              <a:t>Ускорители </a:t>
            </a:r>
            <a:r>
              <a:rPr lang="ru-RU" sz="2100" dirty="0">
                <a:latin typeface="Arial" panose="020B0604020202020204" pitchFamily="34" charset="0"/>
                <a:cs typeface="Arial" panose="020B0604020202020204" pitchFamily="34" charset="0"/>
              </a:rPr>
              <a:t>оксиды цинка, магния, свинца, пероксидов калия, натрия, ускоряют процесс вулканизации. Выбор ускорителя зависит от природы вулканизующего агента. Так, для серы используют оксид цинка.</a:t>
            </a:r>
          </a:p>
          <a:p>
            <a:pPr marL="0" indent="0">
              <a:lnSpc>
                <a:spcPct val="150000"/>
              </a:lnSpc>
              <a:buNone/>
            </a:pPr>
            <a:r>
              <a:rPr lang="ru-RU" sz="2100" b="1" dirty="0">
                <a:latin typeface="Arial" panose="020B0604020202020204" pitchFamily="34" charset="0"/>
                <a:cs typeface="Arial" panose="020B0604020202020204" pitchFamily="34" charset="0"/>
              </a:rPr>
              <a:t>Наполнители </a:t>
            </a:r>
            <a:r>
              <a:rPr lang="ru-RU" sz="2100" dirty="0">
                <a:latin typeface="Arial" panose="020B0604020202020204" pitchFamily="34" charset="0"/>
                <a:cs typeface="Arial" panose="020B0604020202020204" pitchFamily="34" charset="0"/>
              </a:rPr>
              <a:t>удешевляют стоимость резин и улучшают их исходные физико-механические свойства. Для изделий медицинского назначения часто применяют мел, каолин, тальк, оксиды кремния и цинка и др.</a:t>
            </a:r>
          </a:p>
          <a:p>
            <a:pPr marL="0" indent="0">
              <a:lnSpc>
                <a:spcPct val="150000"/>
              </a:lnSpc>
              <a:buNone/>
            </a:pPr>
            <a:r>
              <a:rPr lang="ru-RU" sz="2100" b="1" dirty="0">
                <a:latin typeface="Arial" panose="020B0604020202020204" pitchFamily="34" charset="0"/>
                <a:cs typeface="Arial" panose="020B0604020202020204" pitchFamily="34" charset="0"/>
              </a:rPr>
              <a:t>Красители </a:t>
            </a:r>
            <a:r>
              <a:rPr lang="ru-RU" sz="2100" dirty="0">
                <a:latin typeface="Arial" panose="020B0604020202020204" pitchFamily="34" charset="0"/>
                <a:cs typeface="Arial" panose="020B0604020202020204" pitchFamily="34" charset="0"/>
              </a:rPr>
              <a:t>придают изделиям из резины необходимый товарный вид и одновременно влияют на физико-механические свойства и термостойкость. Чаще всего для изделий медицинского назначения используют оксиды цинка, титана, железа и др.</a:t>
            </a:r>
          </a:p>
          <a:p>
            <a:pPr marL="0" indent="0">
              <a:lnSpc>
                <a:spcPct val="150000"/>
              </a:lnSpc>
              <a:buNone/>
            </a:pPr>
            <a:r>
              <a:rPr lang="ru-RU" sz="2100" b="1" dirty="0" err="1">
                <a:latin typeface="Arial" panose="020B0604020202020204" pitchFamily="34" charset="0"/>
                <a:cs typeface="Arial" panose="020B0604020202020204" pitchFamily="34" charset="0"/>
              </a:rPr>
              <a:t>Мягчители</a:t>
            </a:r>
            <a:r>
              <a:rPr lang="ru-RU" sz="2100" b="1" dirty="0">
                <a:latin typeface="Arial" panose="020B0604020202020204" pitchFamily="34" charset="0"/>
                <a:cs typeface="Arial" panose="020B0604020202020204" pitchFamily="34" charset="0"/>
              </a:rPr>
              <a:t> </a:t>
            </a:r>
            <a:r>
              <a:rPr lang="ru-RU" sz="2100" dirty="0">
                <a:latin typeface="Arial" panose="020B0604020202020204" pitchFamily="34" charset="0"/>
                <a:cs typeface="Arial" panose="020B0604020202020204" pitchFamily="34" charset="0"/>
              </a:rPr>
              <a:t>служат для облегчения процесса смешивания, для придания пластичности и морозостойкости.</a:t>
            </a:r>
            <a:endParaRPr lang="ru-RU" sz="21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5068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3E4873-9FD6-425C-2BC3-872C8AEC7A0C}"/>
              </a:ext>
            </a:extLst>
          </p:cNvPr>
          <p:cNvSpPr>
            <a:spLocks noGrp="1"/>
          </p:cNvSpPr>
          <p:nvPr>
            <p:ph type="title"/>
          </p:nvPr>
        </p:nvSpPr>
        <p:spPr>
          <a:xfrm>
            <a:off x="838200" y="210520"/>
            <a:ext cx="10515600" cy="470517"/>
          </a:xfrm>
        </p:spPr>
        <p:txBody>
          <a:bodyPr>
            <a:normAutofit/>
          </a:bodyPr>
          <a:lstStyle/>
          <a:p>
            <a:pPr algn="ctr"/>
            <a:r>
              <a:rPr lang="ru-RU" sz="2400" b="1" dirty="0">
                <a:latin typeface="Arial" panose="020B0604020202020204" pitchFamily="34" charset="0"/>
                <a:cs typeface="Arial" panose="020B0604020202020204" pitchFamily="34" charset="0"/>
              </a:rPr>
              <a:t>Характеристика компонентов резины:</a:t>
            </a:r>
          </a:p>
        </p:txBody>
      </p:sp>
      <p:sp>
        <p:nvSpPr>
          <p:cNvPr id="3" name="Объект 2">
            <a:extLst>
              <a:ext uri="{FF2B5EF4-FFF2-40B4-BE49-F238E27FC236}">
                <a16:creationId xmlns:a16="http://schemas.microsoft.com/office/drawing/2014/main" id="{5C4D411D-8F75-2C22-D7CF-CA761A111AC0}"/>
              </a:ext>
            </a:extLst>
          </p:cNvPr>
          <p:cNvSpPr>
            <a:spLocks noGrp="1"/>
          </p:cNvSpPr>
          <p:nvPr>
            <p:ph idx="1"/>
          </p:nvPr>
        </p:nvSpPr>
        <p:spPr>
          <a:xfrm>
            <a:off x="559293" y="681036"/>
            <a:ext cx="11390051" cy="5966443"/>
          </a:xfrm>
        </p:spPr>
        <p:txBody>
          <a:bodyPr>
            <a:normAutofit fontScale="85000" lnSpcReduction="10000"/>
          </a:bodyPr>
          <a:lstStyle/>
          <a:p>
            <a:pPr marL="0" indent="0">
              <a:lnSpc>
                <a:spcPct val="170000"/>
              </a:lnSpc>
              <a:buNone/>
            </a:pPr>
            <a:r>
              <a:rPr lang="ru-RU" sz="2100" dirty="0">
                <a:latin typeface="Arial" panose="020B0604020202020204" pitchFamily="34" charset="0"/>
                <a:cs typeface="Arial" panose="020B0604020202020204" pitchFamily="34" charset="0"/>
              </a:rPr>
              <a:t>	</a:t>
            </a:r>
            <a:r>
              <a:rPr lang="ru-RU" sz="2500" dirty="0">
                <a:latin typeface="Arial" panose="020B0604020202020204" pitchFamily="34" charset="0"/>
                <a:cs typeface="Arial" panose="020B0604020202020204" pitchFamily="34" charset="0"/>
              </a:rPr>
              <a:t>В настоящее время в качестве антиоксидантов используют для </a:t>
            </a:r>
            <a:r>
              <a:rPr lang="ru-RU" sz="2500" dirty="0" err="1">
                <a:latin typeface="Arial" panose="020B0604020202020204" pitchFamily="34" charset="0"/>
                <a:cs typeface="Arial" panose="020B0604020202020204" pitchFamily="34" charset="0"/>
              </a:rPr>
              <a:t>изопреновых</a:t>
            </a:r>
            <a:r>
              <a:rPr lang="ru-RU" sz="2500" dirty="0">
                <a:latin typeface="Arial" panose="020B0604020202020204" pitchFamily="34" charset="0"/>
                <a:cs typeface="Arial" panose="020B0604020202020204" pitchFamily="34" charset="0"/>
              </a:rPr>
              <a:t> каучуков ароматические фенолы (</a:t>
            </a:r>
            <a:r>
              <a:rPr lang="ru-RU" sz="2500" dirty="0" err="1">
                <a:latin typeface="Arial" panose="020B0604020202020204" pitchFamily="34" charset="0"/>
                <a:cs typeface="Arial" panose="020B0604020202020204" pitchFamily="34" charset="0"/>
              </a:rPr>
              <a:t>ионол</a:t>
            </a:r>
            <a:r>
              <a:rPr lang="ru-RU" sz="2500" dirty="0">
                <a:latin typeface="Arial" panose="020B0604020202020204" pitchFamily="34" charset="0"/>
                <a:cs typeface="Arial" panose="020B0604020202020204" pitchFamily="34" charset="0"/>
              </a:rPr>
              <a:t>) и амины. Перспективным является использование для стабилизации резин медицинского назначения </a:t>
            </a:r>
            <a:r>
              <a:rPr lang="ru-RU" sz="2500" dirty="0" err="1">
                <a:latin typeface="Arial" panose="020B0604020202020204" pitchFamily="34" charset="0"/>
                <a:cs typeface="Arial" panose="020B0604020202020204" pitchFamily="34" charset="0"/>
              </a:rPr>
              <a:t>нецепных</a:t>
            </a:r>
            <a:r>
              <a:rPr lang="ru-RU" sz="2500" dirty="0">
                <a:latin typeface="Arial" panose="020B0604020202020204" pitchFamily="34" charset="0"/>
                <a:cs typeface="Arial" panose="020B0604020202020204" pitchFamily="34" charset="0"/>
              </a:rPr>
              <a:t> ингибиторов — продуктов разложения формиатов и оксалатов металлов переменной валентности.</a:t>
            </a:r>
          </a:p>
          <a:p>
            <a:pPr marL="0" indent="0">
              <a:lnSpc>
                <a:spcPct val="170000"/>
              </a:lnSpc>
              <a:buNone/>
            </a:pPr>
            <a:r>
              <a:rPr lang="ru-RU" sz="2500" b="1" dirty="0">
                <a:latin typeface="Arial" panose="020B0604020202020204" pitchFamily="34" charset="0"/>
                <a:cs typeface="Arial" panose="020B0604020202020204" pitchFamily="34" charset="0"/>
              </a:rPr>
              <a:t>Усилители вулканизации </a:t>
            </a:r>
            <a:r>
              <a:rPr lang="ru-RU" sz="2500" dirty="0">
                <a:latin typeface="Arial" panose="020B0604020202020204" pitchFamily="34" charset="0"/>
                <a:cs typeface="Arial" panose="020B0604020202020204" pitchFamily="34" charset="0"/>
              </a:rPr>
              <a:t>повышают прочность материала на разрыв. В качестве усилителей используют белую сажу (аморфный дисперсный кремнезем), каолин, столярный клей, оксид цинка и др. Для кремнийорганических каучуков в качестве усиливающего наполнителя часто используют аэросил , также </a:t>
            </a:r>
            <a:r>
              <a:rPr lang="ru-RU" sz="2500" dirty="0" err="1">
                <a:latin typeface="Arial" panose="020B0604020202020204" pitchFamily="34" charset="0"/>
                <a:cs typeface="Arial" panose="020B0604020202020204" pitchFamily="34" charset="0"/>
              </a:rPr>
              <a:t>антиструктурирующие</a:t>
            </a:r>
            <a:r>
              <a:rPr lang="ru-RU" sz="2500" dirty="0">
                <a:latin typeface="Arial" panose="020B0604020202020204" pitchFamily="34" charset="0"/>
                <a:cs typeface="Arial" panose="020B0604020202020204" pitchFamily="34" charset="0"/>
              </a:rPr>
              <a:t> агенты — </a:t>
            </a:r>
            <a:r>
              <a:rPr lang="ru-RU" sz="2500" dirty="0" err="1">
                <a:latin typeface="Arial" panose="020B0604020202020204" pitchFamily="34" charset="0"/>
                <a:cs typeface="Arial" panose="020B0604020202020204" pitchFamily="34" charset="0"/>
              </a:rPr>
              <a:t>силанолы</a:t>
            </a:r>
            <a:r>
              <a:rPr lang="ru-RU" sz="2500" dirty="0">
                <a:latin typeface="Arial" panose="020B0604020202020204" pitchFamily="34" charset="0"/>
                <a:cs typeface="Arial" panose="020B0604020202020204" pitchFamily="34" charset="0"/>
              </a:rPr>
              <a:t> и тем самым увеличивают срок хранения смеси до 6 месяцев.</a:t>
            </a:r>
          </a:p>
          <a:p>
            <a:pPr marL="0" indent="0">
              <a:buNone/>
            </a:pPr>
            <a:endParaRPr lang="ru-RU" dirty="0"/>
          </a:p>
        </p:txBody>
      </p:sp>
    </p:spTree>
    <p:extLst>
      <p:ext uri="{BB962C8B-B14F-4D97-AF65-F5344CB8AC3E}">
        <p14:creationId xmlns:p14="http://schemas.microsoft.com/office/powerpoint/2010/main" val="252615145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TotalTime>
  <Words>2590</Words>
  <Application>Microsoft Office PowerPoint</Application>
  <PresentationFormat>Широкоэкранный</PresentationFormat>
  <Paragraphs>120</Paragraphs>
  <Slides>31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31</vt:i4>
      </vt:variant>
    </vt:vector>
  </HeadingPairs>
  <TitlesOfParts>
    <vt:vector size="35" baseType="lpstr">
      <vt:lpstr>Arial</vt:lpstr>
      <vt:lpstr>Calibri</vt:lpstr>
      <vt:lpstr>Calibri Light</vt:lpstr>
      <vt:lpstr>Тема Office</vt:lpstr>
      <vt:lpstr>Федеральное государственное бюджетное образовательное учреждение высшего образования "Оренбургский государственный медицинский университет" Министерства здравоохранения Российской Федерации  Кафедра управления и экономики фармации, фармацевтической технологии и фармакогнозии Дисциплина: медицинское и фармацевтическое товароведение </vt:lpstr>
      <vt:lpstr> Резина представляет собой полимерный материал с низкой способностью к высоко эластичной деформации в достаточно широком интервале температур.  Резины отличаются от каучуков наличием между длинными цепными молекулами прочных поперечных связей, возникающих при вулканизации.  Различными технологическими приемами из резины возможно изготовление разнообразных по форме и назначению изделий.  Сырой резиновой смеси можно придать любую конфигурацию путем формования, штампования или литья под давлением </vt:lpstr>
      <vt:lpstr>Требования к резиновым изделиям медицинского назначения:  1) не должны обладать токсичностью; 2) не должны иметь неприятный запах; 3) должны быть устойчивы к воздействию света; 4) должны быть устойчивы к воздействию растворителей; 5) должны иметь привлекательный вид. </vt:lpstr>
      <vt:lpstr>  Резинами называют высокомолекулярные соединения, которые получают при вулканизации смеси натурального или синтетического каучука с различными ингредиентами (добавками).   Каучук натуральный - это эластичный материал, высокомолекулярный полимер изопрена.  Синтетический каучук - высокополимерный, каучукоподобный материал.  Его получают полимеризацией или сополимеризацией бутадиена, стирола, изопрена, хлорпрена, изобутилена, нитрила акриловой кислоты. Подобно натуральным каучукам, синтетические имеют длинные макромолекулярные цепи, иногда разветвленные, со средним молекулярным весом, равным сотням тысяч и даже миллионам.  </vt:lpstr>
      <vt:lpstr>  На основе одних и тех же ВМС можно получить резины с различными физико-механическими свойствами, однако такие показатели, как биологическая инертность и отсутствие заметного влияния на свертываемость крови, определяются в основном свойствами исходного полимера.   Отличительной особенностью резин медицинского назначения является то, что их нельзя изготавливать из регенерата — продукта вторичной переработки резины.  Чаще всего в медицине применяются изделия из натурального каучука; изопреновых каучуков, содержащих неокрашенные и нетоксичные анти- оксиданты; фторсодержащих и кремнийорганических каучуков. Причем последние все больше вытесняют натуральный каучук. Как правило, в состав резин входит 6—7 компонентов, однако в ряде случаев они могут содержать до 20 компонентов.   </vt:lpstr>
      <vt:lpstr>Состав и свойства резин медицинского назначения: </vt:lpstr>
      <vt:lpstr>Характеристика компонентов резины:</vt:lpstr>
      <vt:lpstr>Характеристика компонентов резины:</vt:lpstr>
      <vt:lpstr>Характеристика компонентов резины:</vt:lpstr>
      <vt:lpstr>Характеристика компонентов резины:</vt:lpstr>
      <vt:lpstr>Технологический процесс изготовления медицинских резиновых изделий складывается из следующих операций: </vt:lpstr>
      <vt:lpstr>Стадии получения резиновой смеси: </vt:lpstr>
      <vt:lpstr>Стадии получения резиновой смеси:</vt:lpstr>
      <vt:lpstr>Формообразование или получение резиновых изделий. </vt:lpstr>
      <vt:lpstr>Формообразование или получение резиновых изделий. </vt:lpstr>
      <vt:lpstr>Формообразование или получение резиновых изделий. </vt:lpstr>
      <vt:lpstr>Формообразование или получение резиновых изделий. </vt:lpstr>
      <vt:lpstr>Этапы вулканизации.</vt:lpstr>
      <vt:lpstr>Послеформовая обработка.</vt:lpstr>
      <vt:lpstr>Контроль качества, маркировка и упаковка изделий.  </vt:lpstr>
      <vt:lpstr>Контроль качества, маркировка и упаковка изделий.  </vt:lpstr>
      <vt:lpstr>Испытания готовых изделий.</vt:lpstr>
      <vt:lpstr>Методы механических испытаний.</vt:lpstr>
      <vt:lpstr>Испытание на старение. </vt:lpstr>
      <vt:lpstr>Стерилизация резиновых изделий.</vt:lpstr>
      <vt:lpstr>Презентация PowerPoint</vt:lpstr>
      <vt:lpstr>Хранение резиновых изделий медицинского назначения.</vt:lpstr>
      <vt:lpstr>Хранение резиновых изделий медицинского назначения.</vt:lpstr>
      <vt:lpstr>Хранение резиновых изделий медицинского назначения.</vt:lpstr>
      <vt:lpstr>Хранение резиновых изделий медицинского назначения.</vt:lpstr>
      <vt:lpstr>Спасибо за внимание!</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Федеральное государственное бюджетное образовательное учреждение высшего образования "Оренбургский государственный медицинский университет" Министерства здравоохранения Российской Федерации  Кафедра управления и экономики фармации, фармацевтической технологии и фармакогнозии Дисциплина: медицинское и фармацевтическое товароведение </dc:title>
  <dc:creator>Майя Рыбалко</dc:creator>
  <cp:lastModifiedBy>Майя Рыбалко</cp:lastModifiedBy>
  <cp:revision>39</cp:revision>
  <dcterms:created xsi:type="dcterms:W3CDTF">2022-12-01T06:53:06Z</dcterms:created>
  <dcterms:modified xsi:type="dcterms:W3CDTF">2023-04-17T05:29:24Z</dcterms:modified>
</cp:coreProperties>
</file>