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9" r:id="rId18"/>
    <p:sldId id="271" r:id="rId19"/>
    <p:sldId id="272" r:id="rId20"/>
    <p:sldId id="277" r:id="rId21"/>
    <p:sldId id="278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 городские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годы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64.31</c:v>
                </c:pt>
                <c:pt idx="1">
                  <c:v>58.3</c:v>
                </c:pt>
                <c:pt idx="2">
                  <c:v>59.349999999999994</c:v>
                </c:pt>
                <c:pt idx="3">
                  <c:v>59.230000000000011</c:v>
                </c:pt>
                <c:pt idx="4">
                  <c:v>59.09</c:v>
                </c:pt>
                <c:pt idx="5">
                  <c:v>59.01</c:v>
                </c:pt>
                <c:pt idx="6">
                  <c:v>59.42</c:v>
                </c:pt>
                <c:pt idx="7">
                  <c:v>59.58</c:v>
                </c:pt>
                <c:pt idx="8">
                  <c:v>61.120000000000012</c:v>
                </c:pt>
                <c:pt idx="9">
                  <c:v>62.2</c:v>
                </c:pt>
                <c:pt idx="10">
                  <c:v>62.67</c:v>
                </c:pt>
                <c:pt idx="11">
                  <c:v>63.65</c:v>
                </c:pt>
                <c:pt idx="12">
                  <c:v>63.82</c:v>
                </c:pt>
                <c:pt idx="13">
                  <c:v>64.669999999999987</c:v>
                </c:pt>
                <c:pt idx="14">
                  <c:v>65.099999999999994</c:v>
                </c:pt>
                <c:pt idx="15">
                  <c:v>65.64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C-4D13-A174-36FE03C802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 селькие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годы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62.03</c:v>
                </c:pt>
                <c:pt idx="1">
                  <c:v>57.64</c:v>
                </c:pt>
                <c:pt idx="2">
                  <c:v>58.14</c:v>
                </c:pt>
                <c:pt idx="3">
                  <c:v>58.07</c:v>
                </c:pt>
                <c:pt idx="4">
                  <c:v>57.54</c:v>
                </c:pt>
                <c:pt idx="5">
                  <c:v>57.2</c:v>
                </c:pt>
                <c:pt idx="6">
                  <c:v>57.56</c:v>
                </c:pt>
                <c:pt idx="7">
                  <c:v>57.220000000000013</c:v>
                </c:pt>
                <c:pt idx="8">
                  <c:v>58.690000000000012</c:v>
                </c:pt>
                <c:pt idx="9">
                  <c:v>59.57</c:v>
                </c:pt>
                <c:pt idx="10">
                  <c:v>60</c:v>
                </c:pt>
                <c:pt idx="11">
                  <c:v>60.86</c:v>
                </c:pt>
                <c:pt idx="12">
                  <c:v>61.190000000000012</c:v>
                </c:pt>
                <c:pt idx="13">
                  <c:v>62.4</c:v>
                </c:pt>
                <c:pt idx="14">
                  <c:v>63.120000000000012</c:v>
                </c:pt>
                <c:pt idx="15">
                  <c:v>63.75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C-4D13-A174-36FE03C802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9047168"/>
        <c:axId val="169048704"/>
      </c:barChart>
      <c:catAx>
        <c:axId val="169047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048704"/>
        <c:crosses val="autoZero"/>
        <c:auto val="1"/>
        <c:lblAlgn val="ctr"/>
        <c:lblOffset val="100"/>
        <c:noMultiLvlLbl val="0"/>
      </c:catAx>
      <c:valAx>
        <c:axId val="169048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047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88314481652862E-2"/>
          <c:y val="0.11452424055851308"/>
          <c:w val="0.99119134689011545"/>
          <c:h val="0.76940632420947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 города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годы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74.34</c:v>
                </c:pt>
                <c:pt idx="1">
                  <c:v>71.64</c:v>
                </c:pt>
                <c:pt idx="2">
                  <c:v>72.459999999999994</c:v>
                </c:pt>
                <c:pt idx="3">
                  <c:v>72.37</c:v>
                </c:pt>
                <c:pt idx="4">
                  <c:v>72.180000000000007</c:v>
                </c:pt>
                <c:pt idx="5">
                  <c:v>72.2</c:v>
                </c:pt>
                <c:pt idx="6">
                  <c:v>72.73</c:v>
                </c:pt>
                <c:pt idx="7">
                  <c:v>72.989999999999995</c:v>
                </c:pt>
                <c:pt idx="8">
                  <c:v>73.88</c:v>
                </c:pt>
                <c:pt idx="9">
                  <c:v>74.540000000000006</c:v>
                </c:pt>
                <c:pt idx="10">
                  <c:v>74.83</c:v>
                </c:pt>
                <c:pt idx="11">
                  <c:v>75.34</c:v>
                </c:pt>
                <c:pt idx="12">
                  <c:v>75.39</c:v>
                </c:pt>
                <c:pt idx="13">
                  <c:v>76.099999999999994</c:v>
                </c:pt>
                <c:pt idx="14">
                  <c:v>76.27</c:v>
                </c:pt>
                <c:pt idx="15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D-4334-ACBB-8C800FEEF8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 села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годы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73.95</c:v>
                </c:pt>
                <c:pt idx="1">
                  <c:v>71.400000000000006</c:v>
                </c:pt>
                <c:pt idx="2">
                  <c:v>71.66</c:v>
                </c:pt>
                <c:pt idx="3">
                  <c:v>71.569999999999993</c:v>
                </c:pt>
                <c:pt idx="4">
                  <c:v>71.09</c:v>
                </c:pt>
                <c:pt idx="5">
                  <c:v>70.81</c:v>
                </c:pt>
                <c:pt idx="6">
                  <c:v>71.27</c:v>
                </c:pt>
                <c:pt idx="7">
                  <c:v>71.06</c:v>
                </c:pt>
                <c:pt idx="8">
                  <c:v>71.86</c:v>
                </c:pt>
                <c:pt idx="9">
                  <c:v>72.56</c:v>
                </c:pt>
                <c:pt idx="10">
                  <c:v>72.77</c:v>
                </c:pt>
                <c:pt idx="11">
                  <c:v>73.27</c:v>
                </c:pt>
                <c:pt idx="12">
                  <c:v>73.42</c:v>
                </c:pt>
                <c:pt idx="13">
                  <c:v>74.209999999999994</c:v>
                </c:pt>
                <c:pt idx="14">
                  <c:v>74.66</c:v>
                </c:pt>
                <c:pt idx="15">
                  <c:v>75.13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D-4334-ACBB-8C800FEEF8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512960"/>
        <c:axId val="169514496"/>
      </c:barChart>
      <c:catAx>
        <c:axId val="169512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514496"/>
        <c:crosses val="autoZero"/>
        <c:auto val="1"/>
        <c:lblAlgn val="ctr"/>
        <c:lblOffset val="100"/>
        <c:noMultiLvlLbl val="0"/>
      </c:catAx>
      <c:valAx>
        <c:axId val="169514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512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400598350885"/>
          <c:y val="2.9984425412626883E-2"/>
          <c:w val="0.4106142390882247"/>
          <c:h val="6.024508529559054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A42E-4EEA-460B-BFD5-9DFD4520BC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38DF6E-E581-433B-AFB2-6AD6A416DAC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Для экономики численность народонаселения, его динамика и структура имеют фундаментальное значение, потому что этот фактор, активно воздействует на сегодняшнее развитие экономики, формируя социальные механизмы экономического роста.</a:t>
          </a:r>
          <a:endParaRPr lang="ru-RU" dirty="0"/>
        </a:p>
      </dgm:t>
    </dgm:pt>
    <dgm:pt modelId="{57D00E74-42FF-48D4-8CC3-B840012DFE65}" type="parTrans" cxnId="{C99C8F4A-A2E6-4429-B20C-5D6E2BB817F7}">
      <dgm:prSet/>
      <dgm:spPr/>
      <dgm:t>
        <a:bodyPr/>
        <a:lstStyle/>
        <a:p>
          <a:endParaRPr lang="ru-RU"/>
        </a:p>
      </dgm:t>
    </dgm:pt>
    <dgm:pt modelId="{E4286C2C-751E-49EE-A17A-9844AFF0A692}" type="sibTrans" cxnId="{C99C8F4A-A2E6-4429-B20C-5D6E2BB817F7}">
      <dgm:prSet/>
      <dgm:spPr/>
      <dgm:t>
        <a:bodyPr/>
        <a:lstStyle/>
        <a:p>
          <a:endParaRPr lang="ru-RU"/>
        </a:p>
      </dgm:t>
    </dgm:pt>
    <dgm:pt modelId="{912E225A-E170-4B00-99AC-C1697A6FA971}" type="pres">
      <dgm:prSet presAssocID="{2140A42E-4EEA-460B-BFD5-9DFD4520BC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BA5A3-5FA7-4F4B-AFB5-CF22F7A0019C}" type="pres">
      <dgm:prSet presAssocID="{9838DF6E-E581-433B-AFB2-6AD6A416DAC7}" presName="parentText" presStyleLbl="node1" presStyleIdx="0" presStyleCnt="1" custLinFactNeighborX="-440" custLinFactNeighborY="28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47B2D-E889-4AF2-AEF4-FA396D44C922}" type="presOf" srcId="{2140A42E-4EEA-460B-BFD5-9DFD4520BC15}" destId="{912E225A-E170-4B00-99AC-C1697A6FA971}" srcOrd="0" destOrd="0" presId="urn:microsoft.com/office/officeart/2005/8/layout/vList2"/>
    <dgm:cxn modelId="{C99C8F4A-A2E6-4429-B20C-5D6E2BB817F7}" srcId="{2140A42E-4EEA-460B-BFD5-9DFD4520BC15}" destId="{9838DF6E-E581-433B-AFB2-6AD6A416DAC7}" srcOrd="0" destOrd="0" parTransId="{57D00E74-42FF-48D4-8CC3-B840012DFE65}" sibTransId="{E4286C2C-751E-49EE-A17A-9844AFF0A692}"/>
    <dgm:cxn modelId="{F34389F1-3F19-49C3-8425-71FA34EFD5A3}" type="presOf" srcId="{9838DF6E-E581-433B-AFB2-6AD6A416DAC7}" destId="{FB4BA5A3-5FA7-4F4B-AFB5-CF22F7A0019C}" srcOrd="0" destOrd="0" presId="urn:microsoft.com/office/officeart/2005/8/layout/vList2"/>
    <dgm:cxn modelId="{20E69478-0730-4376-B239-EFE1E70190CA}" type="presParOf" srcId="{912E225A-E170-4B00-99AC-C1697A6FA971}" destId="{FB4BA5A3-5FA7-4F4B-AFB5-CF22F7A0019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FC68C-8E30-4D1F-963F-B9EF3ED73F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B6C9C1-7348-49A7-B0F1-60C4B24D39C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Самое главное для проблемы экономического роста – численность населения в основном сокращается за счет людей трудоспособного возраста, что прямым и непосредственным образом сказывается на темпах роста  ВВП . Правительству необходимо озаботиться повышением качества человеческих ресурсов – расходов на социальное обеспечение , здравоохранение, образование . Нам необходим целый комплекс мер и системный подход в решении демографической проблемы,</a:t>
          </a:r>
          <a:endParaRPr lang="ru-RU" dirty="0"/>
        </a:p>
      </dgm:t>
    </dgm:pt>
    <dgm:pt modelId="{62063822-23D1-4D8F-8ECD-9F5C3DB30B4B}" type="parTrans" cxnId="{0DB9063E-09FA-4324-B777-E9CB0CDCEBA4}">
      <dgm:prSet/>
      <dgm:spPr/>
      <dgm:t>
        <a:bodyPr/>
        <a:lstStyle/>
        <a:p>
          <a:endParaRPr lang="ru-RU"/>
        </a:p>
      </dgm:t>
    </dgm:pt>
    <dgm:pt modelId="{1096D337-B252-4FB9-9B5B-06CA77DF1DF2}" type="sibTrans" cxnId="{0DB9063E-09FA-4324-B777-E9CB0CDCEBA4}">
      <dgm:prSet/>
      <dgm:spPr/>
      <dgm:t>
        <a:bodyPr/>
        <a:lstStyle/>
        <a:p>
          <a:endParaRPr lang="ru-RU"/>
        </a:p>
      </dgm:t>
    </dgm:pt>
    <dgm:pt modelId="{EEB74124-8A9B-41E4-A07A-BF4F4DC34B63}" type="pres">
      <dgm:prSet presAssocID="{8A0FC68C-8E30-4D1F-963F-B9EF3ED73F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4C0A0-816A-492B-80EA-C6D9C57C6C80}" type="pres">
      <dgm:prSet presAssocID="{CCB6C9C1-7348-49A7-B0F1-60C4B24D39C5}" presName="parentText" presStyleLbl="node1" presStyleIdx="0" presStyleCnt="1" custLinFactNeighborX="1169" custLinFactNeighborY="66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9063E-09FA-4324-B777-E9CB0CDCEBA4}" srcId="{8A0FC68C-8E30-4D1F-963F-B9EF3ED73F90}" destId="{CCB6C9C1-7348-49A7-B0F1-60C4B24D39C5}" srcOrd="0" destOrd="0" parTransId="{62063822-23D1-4D8F-8ECD-9F5C3DB30B4B}" sibTransId="{1096D337-B252-4FB9-9B5B-06CA77DF1DF2}"/>
    <dgm:cxn modelId="{2D8D85F5-1FF9-4B63-8B31-0F323A90C1E1}" type="presOf" srcId="{8A0FC68C-8E30-4D1F-963F-B9EF3ED73F90}" destId="{EEB74124-8A9B-41E4-A07A-BF4F4DC34B63}" srcOrd="0" destOrd="0" presId="urn:microsoft.com/office/officeart/2005/8/layout/vList2"/>
    <dgm:cxn modelId="{00482B4B-789A-4A0E-A012-0FDD0A2AE351}" type="presOf" srcId="{CCB6C9C1-7348-49A7-B0F1-60C4B24D39C5}" destId="{9804C0A0-816A-492B-80EA-C6D9C57C6C80}" srcOrd="0" destOrd="0" presId="urn:microsoft.com/office/officeart/2005/8/layout/vList2"/>
    <dgm:cxn modelId="{4C4F071A-2163-4579-A7D3-F82DA0834D28}" type="presParOf" srcId="{EEB74124-8A9B-41E4-A07A-BF4F4DC34B63}" destId="{9804C0A0-816A-492B-80EA-C6D9C57C6C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BA5A3-5FA7-4F4B-AFB5-CF22F7A0019C}">
      <dsp:nvSpPr>
        <dsp:cNvPr id="0" name=""/>
        <dsp:cNvSpPr/>
      </dsp:nvSpPr>
      <dsp:spPr>
        <a:xfrm>
          <a:off x="0" y="132445"/>
          <a:ext cx="10053851" cy="1498770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Для экономики численность народонаселения, его динамика и структура имеют фундаментальное значение, потому что этот фактор, активно воздействует на сегодняшнее развитие экономики, формируя социальные механизмы экономического роста.</a:t>
          </a:r>
          <a:endParaRPr lang="ru-RU" sz="2100" kern="1200" dirty="0"/>
        </a:p>
      </dsp:txBody>
      <dsp:txXfrm>
        <a:off x="73164" y="205609"/>
        <a:ext cx="9907523" cy="1352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4C0A0-816A-492B-80EA-C6D9C57C6C80}">
      <dsp:nvSpPr>
        <dsp:cNvPr id="0" name=""/>
        <dsp:cNvSpPr/>
      </dsp:nvSpPr>
      <dsp:spPr>
        <a:xfrm>
          <a:off x="0" y="4005"/>
          <a:ext cx="9726306" cy="1750320"/>
        </a:xfrm>
        <a:prstGeom prst="roundRect">
          <a:avLst/>
        </a:prstGeom>
        <a:solidFill>
          <a:schemeClr val="accent2"/>
        </a:solidFill>
        <a:ln w="1587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Самое главное для проблемы экономического роста – численность населения в основном сокращается за счет людей трудоспособного возраста, что прямым и непосредственным образом сказывается на темпах роста  ВВП . Правительству необходимо озаботиться повышением качества человеческих ресурсов – расходов на социальное обеспечение , здравоохранение, образование . Нам необходим целый комплекс мер и системный подход в решении демографической проблемы,</a:t>
          </a:r>
          <a:endParaRPr lang="ru-RU" sz="1700" kern="1200" dirty="0"/>
        </a:p>
      </dsp:txBody>
      <dsp:txXfrm>
        <a:off x="85444" y="89449"/>
        <a:ext cx="9555418" cy="1579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AF96-20F6-46C5-89C6-9207DA8E7749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F8ADC-1C74-482D-87A2-E3200A323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4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ea typeface="等线"/>
            </a:endParaRPr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BFF5453-C746-4B8F-A2A6-4F9056ECC910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10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4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07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3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88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88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94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19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939E-47EA-402A-BADA-E2AF58D06AFA}" type="datetime1">
              <a:rPr lang="zh-CN" altLang="en-US"/>
              <a:pPr>
                <a:defRPr/>
              </a:pPr>
              <a:t>2020/10/14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41966-CC0D-4A4F-8DC5-91AFE5EFDDA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6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2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2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9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0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717D-9E4E-4EC1-95BE-F4496E159000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F8EFAE-E01F-4558-ABDA-5716E39DD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Кафедра общественного здоровья и здравоохранения №1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54954" y="2216727"/>
            <a:ext cx="8825659" cy="380307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демографическая политика. Демографическое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прогнозирование.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предстоящей жизни.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К.м.н., доцент Колосова Е.Г.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3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CC99558A-71C5-43BB-81EC-D5FA0D512767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  <p:sp>
        <p:nvSpPr>
          <p:cNvPr id="62467" name="Заголовок 1"/>
          <p:cNvSpPr txBox="1">
            <a:spLocks/>
          </p:cNvSpPr>
          <p:nvPr/>
        </p:nvSpPr>
        <p:spPr bwMode="auto">
          <a:xfrm>
            <a:off x="1241425" y="1350963"/>
            <a:ext cx="5583238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«Финансовая поддержка семей при рождении детей»;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«Содействие занятости женщин – создание условий дошкольного образования для детей возрасте до трех лет»;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«Старшее поколение»;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«Укрепление общественного здоровья»;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«Спорт – норма жизни».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2374900" y="395288"/>
            <a:ext cx="8107363" cy="9540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Всего в национальный проект «Демография» включены пять федеральных проектов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2469" name="Рисунок 4" descr="312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224088"/>
            <a:ext cx="478948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3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166E596A-B6DF-4819-AD96-ABED341D36F9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  <p:sp>
        <p:nvSpPr>
          <p:cNvPr id="63491" name="Заголовок 4"/>
          <p:cNvSpPr>
            <a:spLocks noGrp="1"/>
          </p:cNvSpPr>
          <p:nvPr>
            <p:ph type="title"/>
          </p:nvPr>
        </p:nvSpPr>
        <p:spPr>
          <a:xfrm>
            <a:off x="1119188" y="261938"/>
            <a:ext cx="9853612" cy="939800"/>
          </a:xfrm>
        </p:spPr>
        <p:txBody>
          <a:bodyPr>
            <a:normAutofit fontScale="90000"/>
          </a:bodyPr>
          <a:lstStyle/>
          <a:p>
            <a:pPr algn="just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b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2" name="Прямоугольник 5"/>
          <p:cNvSpPr>
            <a:spLocks noChangeArrowheads="1"/>
          </p:cNvSpPr>
          <p:nvPr/>
        </p:nvSpPr>
        <p:spPr bwMode="auto">
          <a:xfrm>
            <a:off x="1082675" y="909638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/>
            <a:r>
              <a:rPr lang="ru-RU" altLang="ru-RU" sz="2000"/>
              <a:t/>
            </a:r>
            <a:br>
              <a:rPr lang="ru-RU" altLang="ru-RU" sz="2000"/>
            </a:br>
            <a:endParaRPr lang="ru-RU" altLang="ru-RU" sz="2000"/>
          </a:p>
        </p:txBody>
      </p:sp>
      <p:sp>
        <p:nvSpPr>
          <p:cNvPr id="63493" name="Прямоугольник 5"/>
          <p:cNvSpPr>
            <a:spLocks noChangeArrowheads="1"/>
          </p:cNvSpPr>
          <p:nvPr/>
        </p:nvSpPr>
        <p:spPr bwMode="auto">
          <a:xfrm>
            <a:off x="1309688" y="111125"/>
            <a:ext cx="10372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/>
            <a:r>
              <a:rPr lang="ru-RU" altLang="ru-RU"/>
              <a:t>       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4" name="Прямоугольник 6"/>
          <p:cNvSpPr>
            <a:spLocks noChangeArrowheads="1"/>
          </p:cNvSpPr>
          <p:nvPr/>
        </p:nvSpPr>
        <p:spPr bwMode="auto">
          <a:xfrm>
            <a:off x="1392238" y="2184400"/>
            <a:ext cx="1038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/>
            <a:r>
              <a:rPr lang="ru-RU" altLang="ru-RU"/>
              <a:t>      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0750" y="511175"/>
            <a:ext cx="9948863" cy="5356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5 января 2020 года Владимир Путин обратился к Федеральному Собранию с ежегодным Посланием, в котором затронул проблемы материального положения семей, воспитывающих малолетних детей. Он предложил несколько шагов по улучшению их финансового благосостояния: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Платить пособия на 1-го и 2-го ребенка ежемесячно, пока они не достигнут возраста 3 лет. Эти средства полагаются семьям, у которых доход на 1 члена семьи ниже, чем 2 прожиточных минимума (ПМ). Сама выплата равна ПМ ребенка в конкретном регионе.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Предоставлять пособия на третьего и последующих детей.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Предусмотреть выплаты на детей от 3 до 7 лет. Предполагается, что они будут положены семье, в которой доход на 1 члена меньше или равен 1 ПМ. Сумма выплаты – от 5,5 тысяч до 11 тысяч рублей.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Пролонгировать программу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маткапитала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31 декабря 2026 года.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Закрепить законодательно право на МК женщинам, родившим первенца.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Увеличить сумму сертификата на 150 тысяч, если в семье появится 2 ребенок.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Предоставить 450 тысяч субсидий на уплату ипотечного кредита, при рождении 3 ребенка.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Далее были затронуты вопросы образования и помощи малоимущим и безработным гражданам. Но все главные тезисы, касающиеся выплат семьям, мы озвучили выше. Разберем их подробнее.</a:t>
            </a:r>
          </a:p>
        </p:txBody>
      </p:sp>
    </p:spTree>
    <p:extLst>
      <p:ext uri="{BB962C8B-B14F-4D97-AF65-F5344CB8AC3E}">
        <p14:creationId xmlns:p14="http://schemas.microsoft.com/office/powerpoint/2010/main" val="35193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AA7FE5B1-A251-469D-B55C-BAD779FC7423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350963" y="274638"/>
            <a:ext cx="10331450" cy="61864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МАТЕРИНСКИЙ КАПИТАЛ НА 1 РЕБЕНКА В 2020 ГОДУ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Владимир Путин в своем Послании от 15 января 2020 года отметил, что наша страна столкнулась с демографическими вызовами, на которые она должна достойно ответить. Для этого президент предложил целый ряд мер, в числе которых оказалось решение предоставить материнский капитал на 1 ребенка.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выступления президента следует, что при рождении 1 ребенка семья становится обладателем сертификата на Материнский капитал в размере 466 617 рублей.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этом он не уточнил, в каком году должен быть рожден ребенок: в 2018, 2019, 2020 или последующих годах. Поэтому пока сложно сказать, могут ли родители первенца, рожденного в 2019 году претендовать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маткапитал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2020 года на сертификат могли рассчитывать граждане РФ, следующих категорий: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женщины, которые родили или усыновили 2-го или 3-го ребенка с 01.01.2007 г;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мужчины, усыновители 2-го и последующих детей, если процедура усыновления прошла с 01.01.2007 года (если он единственный усыновитель);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отец ребенка, если мать ребенка умрет, будет объявлена пропавшей без вести, ее лишат родительских прав, либо она совершит какие-либо противозаконные действия в отношении своих детей;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опекуны ребенка, если его родителя умерли.</a:t>
            </a:r>
          </a:p>
        </p:txBody>
      </p:sp>
    </p:spTree>
    <p:extLst>
      <p:ext uri="{BB962C8B-B14F-4D97-AF65-F5344CB8AC3E}">
        <p14:creationId xmlns:p14="http://schemas.microsoft.com/office/powerpoint/2010/main" val="15053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6617394-7AD2-4426-903D-73A68615B43F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56475733"/>
              </p:ext>
            </p:extLst>
          </p:nvPr>
        </p:nvGraphicFramePr>
        <p:xfrm>
          <a:off x="1519450" y="566048"/>
          <a:ext cx="10053851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519450" y="2598003"/>
          <a:ext cx="9726306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3111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545402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научное предвидение будущего развития населения на ближайшую 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отдалѐнную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лассификация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прогнозов: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/>
              <a:t>краткосрочные (на период до 5 лет), </a:t>
            </a:r>
            <a:endParaRPr lang="ru-RU" sz="2800" dirty="0" smtClean="0"/>
          </a:p>
          <a:p>
            <a:r>
              <a:rPr lang="ru-RU" sz="2800" dirty="0" smtClean="0"/>
              <a:t>среднесрочные </a:t>
            </a:r>
            <a:r>
              <a:rPr lang="ru-RU" sz="2800" dirty="0"/>
              <a:t>(на период от 5 до 30 лет)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долгосрочные (от 30 лет).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76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7999" y="1301495"/>
            <a:ext cx="7633855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объектов прогнозирования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9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отдельные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компоненты естественного движения населения (рождаемости, смертности,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брачности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разводимости);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9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численности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состава наличных и востребованных трудовых ресурсов;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9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отдельных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компонентов миграционных процессов (по направлениям потоков, составу мигрантов и т. д.); 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динамики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численности и половозрастного состава населения.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568" y="751345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исключить влияние возрастно-полового состава населения на показатели рождаемости и определить, в какой мере живущее поколение воспроизводит себе смену, рассчитываются коэффициенты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воспроизводства населения: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коэффициент суммарной плодовитости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(число детей, рожденных 1000 женщин за весь плодовитый период их жизни, разделенный на 1000, при расчете на 1 женщину (оптимально – 2,7);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брутто–коэффициент, или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показатель воспроизводства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число девочек, рожденных одной женщиной за весь репродуктивный период жизни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нетто–коэффициент, или очищенный показатель воспроизводства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это число девочек, рожденных одной женщиной за весь репродуктивный период ее жизни и доживших до возраста, в котором находилась женщина при рождении этих девочек.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2104" y="782702"/>
            <a:ext cx="3240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Суммарный коэффициент рождаемости (число детей в расчете на 1 женщину) по России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Оренбургская область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2019 г – 1,7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91544" y="332656"/>
          <a:ext cx="4752528" cy="574462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Годы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Все насел.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Городское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Сельское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1960-1961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2,540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2,040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3,320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1970-1971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2,007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1,773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2,588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1980-1981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2,562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1990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1,892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1,698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2,600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1,337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1,193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1,089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1,554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1,223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1,124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1,564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1,286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1,633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1,319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1,223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1,666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1,344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1,253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1,654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1,294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1,576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1,305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1,601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1,294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1,798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1,502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1,372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1,912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2009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1,542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1,941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1,567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1,439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1,983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1,582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1,442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2,056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1,691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1,541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2,215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1,551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2,264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1,750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1,588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2,318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1,777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1,678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2,111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1,762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1,672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2,056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1,621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1,527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1,923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1,579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1,870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1,511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4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89212" y="554182"/>
            <a:ext cx="8915400" cy="535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Масштабность объектов прогнозирования</a:t>
            </a:r>
            <a:r>
              <a:rPr lang="ru-RU" sz="2400" dirty="0"/>
              <a:t>: </a:t>
            </a:r>
          </a:p>
          <a:p>
            <a:r>
              <a:rPr lang="ru-RU" sz="2400" dirty="0"/>
              <a:t>глобальные; </a:t>
            </a:r>
          </a:p>
          <a:p>
            <a:r>
              <a:rPr lang="ru-RU" sz="2400" dirty="0"/>
              <a:t>региональные; </a:t>
            </a:r>
          </a:p>
          <a:p>
            <a:r>
              <a:rPr lang="ru-RU" sz="2400" dirty="0"/>
              <a:t>локальные. </a:t>
            </a:r>
          </a:p>
          <a:p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b="1" dirty="0" smtClean="0"/>
              <a:t>Методы </a:t>
            </a:r>
            <a:r>
              <a:rPr lang="ru-RU" sz="2400" b="1" dirty="0"/>
              <a:t>построения демографических прогнозов</a:t>
            </a:r>
            <a:r>
              <a:rPr lang="ru-RU" sz="2400" dirty="0"/>
              <a:t>: </a:t>
            </a:r>
          </a:p>
          <a:p>
            <a:r>
              <a:rPr lang="ru-RU" sz="2400" dirty="0"/>
              <a:t>построенные методом экспертных оценок; </a:t>
            </a:r>
          </a:p>
          <a:p>
            <a:r>
              <a:rPr lang="ru-RU" sz="2400" dirty="0"/>
              <a:t>построенные методом экстраполяции; </a:t>
            </a:r>
          </a:p>
          <a:p>
            <a:r>
              <a:rPr lang="ru-RU" sz="2400" dirty="0"/>
              <a:t>построенные по демографическим моделям.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5119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52718"/>
            <a:ext cx="8136904" cy="97202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продолжительность предстоящей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412776"/>
            <a:ext cx="8147248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СППЖ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используется для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интегральной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медико-демографической (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комплексной) оценки общественного здоровья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Характеризует жизнеспособность населения в целом.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Средняя продолжительность предстоящей жизни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число лет, которое в среднем предстоит прожить данному поколению родившихся в изучаемом году (сверстникам определенного возраста) при условии, что на протяжении всей последующей жизни в каждой возрастной группе коэффициент смертности будет таким же, каким он был у населения этого возраста в годы составления таблицы смертности.</a:t>
            </a:r>
          </a:p>
        </p:txBody>
      </p:sp>
    </p:spTree>
    <p:extLst>
      <p:ext uri="{BB962C8B-B14F-4D97-AF65-F5344CB8AC3E}">
        <p14:creationId xmlns:p14="http://schemas.microsoft.com/office/powerpoint/2010/main" val="988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30582"/>
            <a:ext cx="8825659" cy="3789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Демографическая политика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целенаправленная деятельность государственных органов и иных социальных институтов в сфере регулирования процессов воспроизводства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3662417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Ожидаемая продолжительность жизни при рождении мужчин городского и сельского населения в Российской федерации  за  период с 1990 по 2018 годы.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89213" y="1731963"/>
          <a:ext cx="8915400" cy="450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547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Ожидаемая продолжительность жизни при рождении женщин городского и сельского населения в Российской федерации  за период с 1990 по 2018 годы.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89213" y="1509713"/>
          <a:ext cx="89154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552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Ирина\Desktop\История медицины\Демография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404664"/>
            <a:ext cx="6768752" cy="6048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36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207568" y="847740"/>
            <a:ext cx="7848872" cy="40934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смертности или 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доживаемости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система взаимосвязанных показателей, характеризующих порядок вымирания населения при данном уровне смертности в отдельных возрастных группах.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показывают, как население одновременно родившихся лиц, условно принятое за 10000 или 100000, постепенно уменьшается с увеличением возраста под влиянием смертности.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Исходными данными для составления таблиц смертности являются: численность населения с учетом возраста, местожительства и пола за год составления таблицы, данные о смертности в соответствии с возрастом, полом и местожительством за 2 года (год составления таблицы и предыдущий), данные о рождаемости за 3 предыдущих года.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31538" y="1772816"/>
          <a:ext cx="8268918" cy="106070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8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оба пола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Ж - М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72,91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67,75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77,82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10,07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71,45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65,93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76,88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10,95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423592" y="509191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Ожидаемая продолжительность предстоящей жизни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за 2018 год (от 31.01.2020)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5560" y="3640957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опубликованному в марте 2020 года прогнозу Росстата, в 2020 году ожидаемая продолжительность жизни россиян при рождении должна составить, в соответствии со средним вариантом, 73,87 года. При развитии ситуации по оптимистическому сценарию она должна вырасти до 74,34 года, по пессимистическому — составить 73,4 года. При этом мужчины, согласно любому сценарию, будут жить почти на 10 лет меньше женщин.</a:t>
            </a:r>
          </a:p>
        </p:txBody>
      </p:sp>
    </p:spTree>
    <p:extLst>
      <p:ext uri="{BB962C8B-B14F-4D97-AF65-F5344CB8AC3E}">
        <p14:creationId xmlns:p14="http://schemas.microsoft.com/office/powerpoint/2010/main" val="18774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рина\Desktop\История медицины\Демография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2192000" cy="69965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229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099" y="469900"/>
            <a:ext cx="8825659" cy="63881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Демографическая политика охватывает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/>
              <a:t>- воздействие на воспроизводство населения (его можно назвать демографической политикой); </a:t>
            </a:r>
          </a:p>
          <a:p>
            <a:r>
              <a:rPr lang="ru-RU" dirty="0"/>
              <a:t>- воздействие на процесс социализации подрастающих поколений (подготовка к трудовой деятельности, дошкольное воспитание, общеобразовательная и специальная подготовка, профессиональная ориентация, нравственное воспитание, приобщение к ценностям мировой культуры и т.д.); </a:t>
            </a:r>
          </a:p>
          <a:p>
            <a:r>
              <a:rPr lang="ru-RU" dirty="0"/>
              <a:t>- регулирование комплекса условий труда (установление границ и общих масштабов занятости, регулирование продолжительности рабочего дня и периодов труда и отдыха, охрана труда, регулирование профессионально-квалификационного роста и переподготовки рабочей силы и т.д.);</a:t>
            </a:r>
          </a:p>
          <a:p>
            <a:r>
              <a:rPr lang="ru-RU" dirty="0"/>
              <a:t> - регулирование миграций и территориальной структуры населения и осуществление других мер, от которых зависит весь комплекс труда и отдыха;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воздействие на общие условия жизни всех слоев населения (жилищное законодательство, политика в области здравоохранения и медицинского обслуживания, регулирование масштабов, структуры и направленности свободного времени и т.д.).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2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7127" y="110836"/>
            <a:ext cx="9897485" cy="67471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демографической политики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объединить в три большие группы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экономические меры: оплачиваемые отпуска и различные пособия при рождении детей; пособия на детей в зависимости от их числа, возраста, типа семьи; ссуды, кредиты, налоговые и жилищные льготы и т.д.;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административно-правовые: законодательные акты, регламентирующие браки, разводы, положение детей в семьях, алиментные обязанности, охрану материнства и детства, аборты и использование средств контрацепции, социальное обеспечение нетрудоспособных, условия занятости и режим труда работающих женщин-матерей, внутреннюю и внешнюю миграцию и т.п.;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воспитательные и пропагандистские меры, призванные формировать общественное мнение, нормы и стандарты демографического поведения, определенный демографический климат в обществе. </a:t>
            </a:r>
          </a:p>
        </p:txBody>
      </p:sp>
    </p:spTree>
    <p:extLst>
      <p:ext uri="{BB962C8B-B14F-4D97-AF65-F5344CB8AC3E}">
        <p14:creationId xmlns:p14="http://schemas.microsoft.com/office/powerpoint/2010/main" val="410217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709613" y="685800"/>
            <a:ext cx="11204575" cy="5551488"/>
          </a:xfrm>
        </p:spPr>
        <p:txBody>
          <a:bodyPr/>
          <a:lstStyle/>
          <a:p>
            <a:pPr algn="just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трудно себе представить связанные с демографическим кризисом качественные изменения социальной структуры общества и объемы недополученного национального дохода в результате сокращения трудового потенциала страны. Как известно, главным показателем эффективности экономики является рост валового внутреннего продукта (ВВП), который напрямую зависит от состояния демографии данного субъекта, то есть в России одной из причин, сдерживающих рост экономики наряду с отсутствием инвестиционной активности, изношенностью основных фондов, является и уменьшение трудоспособного населения.</a:t>
            </a:r>
          </a:p>
        </p:txBody>
      </p:sp>
      <p:sp>
        <p:nvSpPr>
          <p:cNvPr id="57347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50617D47-ADE3-45CE-A4C8-E1CC8AD7114C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</p:spTree>
    <p:extLst>
      <p:ext uri="{BB962C8B-B14F-4D97-AF65-F5344CB8AC3E}">
        <p14:creationId xmlns:p14="http://schemas.microsoft.com/office/powerpoint/2010/main" val="26971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1357313" y="0"/>
            <a:ext cx="10271125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smtClean="0"/>
              <a:t>Меры по повышению рождаемости в России в 2019 году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58371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F4F10916-F7BC-447D-B58E-A3D65BE9C422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  <p:sp>
        <p:nvSpPr>
          <p:cNvPr id="58372" name="Прямоугольник 3"/>
          <p:cNvSpPr>
            <a:spLocks noChangeArrowheads="1"/>
          </p:cNvSpPr>
          <p:nvPr/>
        </p:nvSpPr>
        <p:spPr bwMode="auto">
          <a:xfrm>
            <a:off x="1509713" y="1155700"/>
            <a:ext cx="9663112" cy="304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достижения национальной цели развития Российской Федерации на период до 2024 года по обеспечению устойчивого естественного роста численности населения и повышению ожидаемой продолжительности жизни до   78 лет    (к 2030 году – до 80 лет)  Минтруд  России совместно с Минздравом России,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Минспортом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России,   Министерством просвещения России, Минфином России и другими заинтересованными федеральными органами исполнительной власти    разработал национальный проект «Демография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58373" name="Рисунок 4" descr="scale_12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4518025"/>
            <a:ext cx="3862387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5A77095D-8C82-4A1C-9268-6FDDE4D63615}" type="datetime1">
              <a:rPr lang="zh-CN" altLang="en-US" smtClean="0">
                <a:solidFill>
                  <a:schemeClr val="tx2"/>
                </a:solidFill>
              </a:rPr>
              <a:pPr/>
              <a:t>2020/10/14</a:t>
            </a:fld>
            <a:endParaRPr lang="ru-RU" altLang="zh-CN" sz="1800" smtClean="0"/>
          </a:p>
        </p:txBody>
      </p:sp>
      <p:sp>
        <p:nvSpPr>
          <p:cNvPr id="59395" name="Прямоугольник 4"/>
          <p:cNvSpPr>
            <a:spLocks noChangeArrowheads="1"/>
          </p:cNvSpPr>
          <p:nvPr/>
        </p:nvSpPr>
        <p:spPr bwMode="auto">
          <a:xfrm>
            <a:off x="2620963" y="204788"/>
            <a:ext cx="8161337" cy="584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</a:p>
        </p:txBody>
      </p:sp>
      <p:sp>
        <p:nvSpPr>
          <p:cNvPr id="59396" name="Прямоугольник 5"/>
          <p:cNvSpPr>
            <a:spLocks noChangeArrowheads="1"/>
          </p:cNvSpPr>
          <p:nvPr/>
        </p:nvSpPr>
        <p:spPr bwMode="auto">
          <a:xfrm>
            <a:off x="950913" y="873125"/>
            <a:ext cx="70739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финансирования: Смешанный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Бюджет: 3 105 200 000 000 руб.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Год начала: 2019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Год окончания: 2024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проекта: Реализуется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 утверждё24 декабря 2018 года</a:t>
            </a:r>
            <a:r>
              <a:rPr lang="ru-RU" altLang="ru-RU"/>
              <a:t>:</a:t>
            </a:r>
          </a:p>
        </p:txBody>
      </p:sp>
      <p:sp>
        <p:nvSpPr>
          <p:cNvPr id="59397" name="Прямоугольник 6"/>
          <p:cNvSpPr>
            <a:spLocks noChangeArrowheads="1"/>
          </p:cNvSpPr>
          <p:nvPr/>
        </p:nvSpPr>
        <p:spPr bwMode="auto">
          <a:xfrm>
            <a:off x="982663" y="4500563"/>
            <a:ext cx="55816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ru-RU" sz="2000" b="1"/>
              <a:t>Цели проекта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/>
              <a:t>Увеличение ожидаемую продолжительность здоровой жизни до 67 лет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/>
              <a:t>Увеличение доли граждан, ведущих здоровый образ жизни</a:t>
            </a:r>
          </a:p>
        </p:txBody>
      </p:sp>
      <p:pic>
        <p:nvPicPr>
          <p:cNvPr id="59398" name="Рисунок 6" descr="56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954088"/>
            <a:ext cx="4233863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Рисунок 7" descr="1200dolgozhiteli_s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4052888"/>
            <a:ext cx="428625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76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6189663"/>
            <a:ext cx="22002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4713288"/>
            <a:ext cx="22002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55688" y="0"/>
            <a:ext cx="10493375" cy="6940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Внедрение механизма финансовой поддержки семей при рождении детей;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для осуществления трудовой деятельности женщин, имеющих детей, включая достижение 100-процентной доступности (2021 год) дошкольного образования для детей в возрасте до трех лет;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в субъектах Российской Федерации дополнительных мест для детей в возрасте до 3 лет в  организациях и у индивидуальных предпринимателей, осуществляющих образовательную деятельность по образовательным программам дошкольного образования, присмотру и уходу;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Разработка и реализация программы системной поддержки и повышения качества жизни граждан старшего поколения;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системы долговременного ухода за гражданами пожилого возраста и инвалидами, как составной части мероприятий, направленных на развитие и поддержание функциональных способностей граждан старшего поколения, включающей сбалансированные социальное обслуживание и медицинскую помощь на дому,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полустационарной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стационарной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форме с привлечением патронажной службы и сиделок, а также поддержку семейного ухода</a:t>
            </a:r>
          </a:p>
        </p:txBody>
      </p:sp>
    </p:spTree>
    <p:extLst>
      <p:ext uri="{BB962C8B-B14F-4D97-AF65-F5344CB8AC3E}">
        <p14:creationId xmlns:p14="http://schemas.microsoft.com/office/powerpoint/2010/main" val="281321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рямоугольник 3"/>
          <p:cNvSpPr>
            <a:spLocks noChangeArrowheads="1"/>
          </p:cNvSpPr>
          <p:nvPr/>
        </p:nvSpPr>
        <p:spPr bwMode="auto">
          <a:xfrm>
            <a:off x="1322388" y="420688"/>
            <a:ext cx="9818687" cy="51704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6.Организация мероприятий по профессиональному обучению и дополнительному профессиональному образованию лиц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возраста;</a:t>
            </a: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7.Формирование системы мотивации граждан к здоровому образу жизни, включая здоровое питание и отказ от вредных привычек;</a:t>
            </a: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8.Мотивирование граждан к ведению здорового образа жизни посредством проведения информационно-коммуникационной кампании, а также вовлечения граждан и некоммерческих организаций в мероприятия по укреплению общественного здоровья;</a:t>
            </a: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9.Создание для всех категорий и групп населения условий для занятий физической культурой и спортом, массовым спортом, в том числе повышение уровня обеспеченности населения объектами спорта и подготовка спортивного резерва.</a:t>
            </a:r>
          </a:p>
        </p:txBody>
      </p:sp>
    </p:spTree>
    <p:extLst>
      <p:ext uri="{BB962C8B-B14F-4D97-AF65-F5344CB8AC3E}">
        <p14:creationId xmlns:p14="http://schemas.microsoft.com/office/powerpoint/2010/main" val="37481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1626</Words>
  <Application>Microsoft Office PowerPoint</Application>
  <PresentationFormat>Широкоэкранный</PresentationFormat>
  <Paragraphs>242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SimSun</vt:lpstr>
      <vt:lpstr>Arial</vt:lpstr>
      <vt:lpstr>Calibri</vt:lpstr>
      <vt:lpstr>Century Gothic</vt:lpstr>
      <vt:lpstr>等线</vt:lpstr>
      <vt:lpstr>Times New Roman</vt:lpstr>
      <vt:lpstr>Wingdings</vt:lpstr>
      <vt:lpstr>Wingdings 3</vt:lpstr>
      <vt:lpstr>幼圆</vt:lpstr>
      <vt:lpstr>Легкий дым</vt:lpstr>
      <vt:lpstr>Кафедра общественного здоровья и здравоохранения №1 </vt:lpstr>
      <vt:lpstr>Презентация PowerPoint</vt:lpstr>
      <vt:lpstr>Презентация PowerPoint</vt:lpstr>
      <vt:lpstr>Презентация PowerPoint</vt:lpstr>
      <vt:lpstr>                       Не трудно себе представить связанные с демографическим кризисом качественные изменения социальной структуры общества и объемы недополученного национального дохода в результате сокращения трудового потенциала страны. Как известно, главным показателем эффективности экономики является рост валового внутреннего продукта (ВВП), который напрямую зависит от состояния демографии данного субъекта, то есть в России одной из причин, сдерживающих рост экономики наряду с отсутствием инвестиционной активности, изношенностью основных фондов, является и уменьшение трудоспособного населения.</vt:lpstr>
      <vt:lpstr>Меры по повышению рождаемости в России в 2019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Средняя продолжительность предстоящей жизни</vt:lpstr>
      <vt:lpstr>Ожидаемая продолжительность жизни при рождении мужчин городского и сельского населения в Российской федерации  за  период с 1990 по 2018 годы. </vt:lpstr>
      <vt:lpstr>Ожидаемая продолжительность жизни при рождении женщин городского и сельского населения в Российской федерации  за период с 1990 по 2018 годы.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общественного здоровья и здравоохранения №1 </dc:title>
  <dc:creator>Колосов</dc:creator>
  <cp:lastModifiedBy>Колосов</cp:lastModifiedBy>
  <cp:revision>8</cp:revision>
  <dcterms:created xsi:type="dcterms:W3CDTF">2020-10-09T09:42:54Z</dcterms:created>
  <dcterms:modified xsi:type="dcterms:W3CDTF">2020-10-14T06:19:22Z</dcterms:modified>
</cp:coreProperties>
</file>