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4" r:id="rId7"/>
    <p:sldId id="265" r:id="rId8"/>
    <p:sldId id="266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7" r:id="rId17"/>
    <p:sldId id="268" r:id="rId18"/>
    <p:sldId id="272" r:id="rId19"/>
    <p:sldId id="269" r:id="rId20"/>
    <p:sldId id="270" r:id="rId21"/>
    <p:sldId id="27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EEBE7-A2EA-46BE-9294-4D02BD01679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7E9112-39A4-4E3C-B193-EF8096626EF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Механическое движение населения - миграция</a:t>
          </a:r>
          <a:endParaRPr lang="ru-RU" sz="2000" dirty="0"/>
        </a:p>
      </dgm:t>
    </dgm:pt>
    <dgm:pt modelId="{D94C1161-3DCE-41D2-91BF-913BEF9AE0D7}" type="parTrans" cxnId="{E39E7D31-E0A5-4258-ACB4-A785BA4E7FAA}">
      <dgm:prSet/>
      <dgm:spPr/>
      <dgm:t>
        <a:bodyPr/>
        <a:lstStyle/>
        <a:p>
          <a:endParaRPr lang="ru-RU"/>
        </a:p>
      </dgm:t>
    </dgm:pt>
    <dgm:pt modelId="{CEECA400-B7CA-4C3C-82D6-564437D4E119}" type="sibTrans" cxnId="{E39E7D31-E0A5-4258-ACB4-A785BA4E7FAA}">
      <dgm:prSet/>
      <dgm:spPr/>
      <dgm:t>
        <a:bodyPr/>
        <a:lstStyle/>
        <a:p>
          <a:endParaRPr lang="ru-RU"/>
        </a:p>
      </dgm:t>
    </dgm:pt>
    <dgm:pt modelId="{912C5A2E-031E-4B72-B85B-962EE952A570}">
      <dgm:prSet phldrT="[Текст]" custT="1"/>
      <dgm:spPr/>
      <dgm:t>
        <a:bodyPr/>
        <a:lstStyle/>
        <a:p>
          <a:pPr algn="just">
            <a:lnSpc>
              <a:spcPct val="2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Безвозвратная                Временная                    Сезонная               Маятниковая</a:t>
          </a:r>
          <a:endParaRPr lang="ru-RU" sz="2000" dirty="0"/>
        </a:p>
      </dgm:t>
    </dgm:pt>
    <dgm:pt modelId="{1A468B19-5BDD-43F9-9D53-A074C05D619D}" type="parTrans" cxnId="{7560D01B-EF81-4E5C-A214-F4ABCE2D1E94}">
      <dgm:prSet/>
      <dgm:spPr/>
      <dgm:t>
        <a:bodyPr/>
        <a:lstStyle/>
        <a:p>
          <a:endParaRPr lang="ru-RU"/>
        </a:p>
      </dgm:t>
    </dgm:pt>
    <dgm:pt modelId="{D7CA5240-1F35-4773-8C91-2601C0C80652}" type="sibTrans" cxnId="{7560D01B-EF81-4E5C-A214-F4ABCE2D1E94}">
      <dgm:prSet/>
      <dgm:spPr/>
      <dgm:t>
        <a:bodyPr/>
        <a:lstStyle/>
        <a:p>
          <a:endParaRPr lang="ru-RU"/>
        </a:p>
      </dgm:t>
    </dgm:pt>
    <dgm:pt modelId="{A68EA6FD-8B96-4B1A-871D-D0655384A12E}">
      <dgm:prSet phldrT="[Текст]" custT="1"/>
      <dgm:spPr/>
      <dgm:t>
        <a:bodyPr/>
        <a:lstStyle/>
        <a:p>
          <a:pPr algn="just">
            <a:lnSpc>
              <a:spcPct val="100000"/>
            </a:lnSpc>
          </a:pP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Внешняя (эмиграция, иммиграция)                                Внутренняя (межрайонные перемещения, процесс урбанизации)</a:t>
          </a:r>
          <a:endParaRPr lang="ru-RU" sz="2000" dirty="0"/>
        </a:p>
      </dgm:t>
    </dgm:pt>
    <dgm:pt modelId="{AC37B747-67EF-4E39-A4D6-6C95957B1538}" type="parTrans" cxnId="{66A7E52C-2A8F-4A01-A108-1D99B0F765BD}">
      <dgm:prSet/>
      <dgm:spPr/>
      <dgm:t>
        <a:bodyPr/>
        <a:lstStyle/>
        <a:p>
          <a:endParaRPr lang="ru-RU"/>
        </a:p>
      </dgm:t>
    </dgm:pt>
    <dgm:pt modelId="{FF240E25-7F67-4261-9938-6318DB001233}" type="sibTrans" cxnId="{66A7E52C-2A8F-4A01-A108-1D99B0F765BD}">
      <dgm:prSet/>
      <dgm:spPr/>
      <dgm:t>
        <a:bodyPr/>
        <a:lstStyle/>
        <a:p>
          <a:endParaRPr lang="ru-RU"/>
        </a:p>
      </dgm:t>
    </dgm:pt>
    <dgm:pt modelId="{E19D1E27-E237-40EB-ADFE-D3929BA676B6}" type="pres">
      <dgm:prSet presAssocID="{26AEEBE7-A2EA-46BE-9294-4D02BD01679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F1B02E-3F24-47C7-8B49-CA35048CE39C}" type="pres">
      <dgm:prSet presAssocID="{787E9112-39A4-4E3C-B193-EF8096626EFF}" presName="hierRoot1" presStyleCnt="0"/>
      <dgm:spPr/>
    </dgm:pt>
    <dgm:pt modelId="{CB27E79D-14E3-4645-964E-6C8F7DFC70B4}" type="pres">
      <dgm:prSet presAssocID="{787E9112-39A4-4E3C-B193-EF8096626EFF}" presName="composite" presStyleCnt="0"/>
      <dgm:spPr/>
    </dgm:pt>
    <dgm:pt modelId="{8168A98C-7860-41AF-BF02-D8EB99216114}" type="pres">
      <dgm:prSet presAssocID="{787E9112-39A4-4E3C-B193-EF8096626EFF}" presName="background" presStyleLbl="node0" presStyleIdx="0" presStyleCnt="1"/>
      <dgm:spPr/>
    </dgm:pt>
    <dgm:pt modelId="{65FC6055-316D-4966-B523-EF00A08A7DBF}" type="pres">
      <dgm:prSet presAssocID="{787E9112-39A4-4E3C-B193-EF8096626EFF}" presName="text" presStyleLbl="fgAcc0" presStyleIdx="0" presStyleCnt="1" custScaleX="345710" custScaleY="1585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C84026-EE31-41B9-A7AF-40466C207822}" type="pres">
      <dgm:prSet presAssocID="{787E9112-39A4-4E3C-B193-EF8096626EFF}" presName="hierChild2" presStyleCnt="0"/>
      <dgm:spPr/>
    </dgm:pt>
    <dgm:pt modelId="{B56F1F7E-A850-4446-A529-FF6DC10FB1B2}" type="pres">
      <dgm:prSet presAssocID="{1A468B19-5BDD-43F9-9D53-A074C05D619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32954BA-2BFD-48C2-9ECC-F1518706DC0C}" type="pres">
      <dgm:prSet presAssocID="{912C5A2E-031E-4B72-B85B-962EE952A570}" presName="hierRoot2" presStyleCnt="0"/>
      <dgm:spPr/>
    </dgm:pt>
    <dgm:pt modelId="{5C059462-38B7-479C-9A7F-2691C71E0E4E}" type="pres">
      <dgm:prSet presAssocID="{912C5A2E-031E-4B72-B85B-962EE952A570}" presName="composite2" presStyleCnt="0"/>
      <dgm:spPr/>
    </dgm:pt>
    <dgm:pt modelId="{446D3B52-E38B-408C-8833-964A5FFD5AB9}" type="pres">
      <dgm:prSet presAssocID="{912C5A2E-031E-4B72-B85B-962EE952A570}" presName="background2" presStyleLbl="node2" presStyleIdx="0" presStyleCnt="2"/>
      <dgm:spPr/>
    </dgm:pt>
    <dgm:pt modelId="{EE34BFC5-45E6-4138-8B4E-647B6A6665B7}" type="pres">
      <dgm:prSet presAssocID="{912C5A2E-031E-4B72-B85B-962EE952A570}" presName="text2" presStyleLbl="fgAcc2" presStyleIdx="0" presStyleCnt="2" custScaleX="154208" custScaleY="2303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8AF173-A029-4849-A076-32920BDD5ADC}" type="pres">
      <dgm:prSet presAssocID="{912C5A2E-031E-4B72-B85B-962EE952A570}" presName="hierChild3" presStyleCnt="0"/>
      <dgm:spPr/>
    </dgm:pt>
    <dgm:pt modelId="{B03CE081-C8F7-43DD-8792-364D8C4C3D73}" type="pres">
      <dgm:prSet presAssocID="{AC37B747-67EF-4E39-A4D6-6C95957B153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C030215-DDE3-433C-A6E4-35A79CC7FD8A}" type="pres">
      <dgm:prSet presAssocID="{A68EA6FD-8B96-4B1A-871D-D0655384A12E}" presName="hierRoot2" presStyleCnt="0"/>
      <dgm:spPr/>
    </dgm:pt>
    <dgm:pt modelId="{D31BF84D-1DA8-4991-8E8E-17452B3E4B57}" type="pres">
      <dgm:prSet presAssocID="{A68EA6FD-8B96-4B1A-871D-D0655384A12E}" presName="composite2" presStyleCnt="0"/>
      <dgm:spPr/>
    </dgm:pt>
    <dgm:pt modelId="{0B64F4B0-E924-40B6-AE8C-AB97A2489D86}" type="pres">
      <dgm:prSet presAssocID="{A68EA6FD-8B96-4B1A-871D-D0655384A12E}" presName="background2" presStyleLbl="node2" presStyleIdx="1" presStyleCnt="2"/>
      <dgm:spPr/>
    </dgm:pt>
    <dgm:pt modelId="{B9929B3D-E95D-4058-9777-69E0BE7BB291}" type="pres">
      <dgm:prSet presAssocID="{A68EA6FD-8B96-4B1A-871D-D0655384A12E}" presName="text2" presStyleLbl="fgAcc2" presStyleIdx="1" presStyleCnt="2" custScaleX="324000" custScaleY="2234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06EE57-425E-4344-8556-FACEA11C9BE4}" type="pres">
      <dgm:prSet presAssocID="{A68EA6FD-8B96-4B1A-871D-D0655384A12E}" presName="hierChild3" presStyleCnt="0"/>
      <dgm:spPr/>
    </dgm:pt>
  </dgm:ptLst>
  <dgm:cxnLst>
    <dgm:cxn modelId="{7560D01B-EF81-4E5C-A214-F4ABCE2D1E94}" srcId="{787E9112-39A4-4E3C-B193-EF8096626EFF}" destId="{912C5A2E-031E-4B72-B85B-962EE952A570}" srcOrd="0" destOrd="0" parTransId="{1A468B19-5BDD-43F9-9D53-A074C05D619D}" sibTransId="{D7CA5240-1F35-4773-8C91-2601C0C80652}"/>
    <dgm:cxn modelId="{397CF092-4ACC-47B9-8DB5-651F42E3D60C}" type="presOf" srcId="{912C5A2E-031E-4B72-B85B-962EE952A570}" destId="{EE34BFC5-45E6-4138-8B4E-647B6A6665B7}" srcOrd="0" destOrd="0" presId="urn:microsoft.com/office/officeart/2005/8/layout/hierarchy1"/>
    <dgm:cxn modelId="{FEAD436A-3705-4BB7-BC67-BAAFAFDD41DB}" type="presOf" srcId="{787E9112-39A4-4E3C-B193-EF8096626EFF}" destId="{65FC6055-316D-4966-B523-EF00A08A7DBF}" srcOrd="0" destOrd="0" presId="urn:microsoft.com/office/officeart/2005/8/layout/hierarchy1"/>
    <dgm:cxn modelId="{B3EFFCD8-CF26-420C-A275-81DAA0B6B550}" type="presOf" srcId="{A68EA6FD-8B96-4B1A-871D-D0655384A12E}" destId="{B9929B3D-E95D-4058-9777-69E0BE7BB291}" srcOrd="0" destOrd="0" presId="urn:microsoft.com/office/officeart/2005/8/layout/hierarchy1"/>
    <dgm:cxn modelId="{F4F44203-98D9-44C6-A9DB-AAD7718BB41E}" type="presOf" srcId="{26AEEBE7-A2EA-46BE-9294-4D02BD01679C}" destId="{E19D1E27-E237-40EB-ADFE-D3929BA676B6}" srcOrd="0" destOrd="0" presId="urn:microsoft.com/office/officeart/2005/8/layout/hierarchy1"/>
    <dgm:cxn modelId="{68ABC506-1A45-46A2-B32D-F3EF0FC73028}" type="presOf" srcId="{AC37B747-67EF-4E39-A4D6-6C95957B1538}" destId="{B03CE081-C8F7-43DD-8792-364D8C4C3D73}" srcOrd="0" destOrd="0" presId="urn:microsoft.com/office/officeart/2005/8/layout/hierarchy1"/>
    <dgm:cxn modelId="{AAEAAB9B-C8ED-4EB4-BEBA-6CE30CDF1965}" type="presOf" srcId="{1A468B19-5BDD-43F9-9D53-A074C05D619D}" destId="{B56F1F7E-A850-4446-A529-FF6DC10FB1B2}" srcOrd="0" destOrd="0" presId="urn:microsoft.com/office/officeart/2005/8/layout/hierarchy1"/>
    <dgm:cxn modelId="{E39E7D31-E0A5-4258-ACB4-A785BA4E7FAA}" srcId="{26AEEBE7-A2EA-46BE-9294-4D02BD01679C}" destId="{787E9112-39A4-4E3C-B193-EF8096626EFF}" srcOrd="0" destOrd="0" parTransId="{D94C1161-3DCE-41D2-91BF-913BEF9AE0D7}" sibTransId="{CEECA400-B7CA-4C3C-82D6-564437D4E119}"/>
    <dgm:cxn modelId="{66A7E52C-2A8F-4A01-A108-1D99B0F765BD}" srcId="{787E9112-39A4-4E3C-B193-EF8096626EFF}" destId="{A68EA6FD-8B96-4B1A-871D-D0655384A12E}" srcOrd="1" destOrd="0" parTransId="{AC37B747-67EF-4E39-A4D6-6C95957B1538}" sibTransId="{FF240E25-7F67-4261-9938-6318DB001233}"/>
    <dgm:cxn modelId="{AB3EFC40-D431-497A-8759-F3A91FC8D57D}" type="presParOf" srcId="{E19D1E27-E237-40EB-ADFE-D3929BA676B6}" destId="{E9F1B02E-3F24-47C7-8B49-CA35048CE39C}" srcOrd="0" destOrd="0" presId="urn:microsoft.com/office/officeart/2005/8/layout/hierarchy1"/>
    <dgm:cxn modelId="{E5921030-1AA6-48C8-8018-B15E304B73D8}" type="presParOf" srcId="{E9F1B02E-3F24-47C7-8B49-CA35048CE39C}" destId="{CB27E79D-14E3-4645-964E-6C8F7DFC70B4}" srcOrd="0" destOrd="0" presId="urn:microsoft.com/office/officeart/2005/8/layout/hierarchy1"/>
    <dgm:cxn modelId="{AE735D0C-D06F-437F-BBC2-3B11A541EA81}" type="presParOf" srcId="{CB27E79D-14E3-4645-964E-6C8F7DFC70B4}" destId="{8168A98C-7860-41AF-BF02-D8EB99216114}" srcOrd="0" destOrd="0" presId="urn:microsoft.com/office/officeart/2005/8/layout/hierarchy1"/>
    <dgm:cxn modelId="{A955ED10-90CE-498A-9106-B48742DB89F7}" type="presParOf" srcId="{CB27E79D-14E3-4645-964E-6C8F7DFC70B4}" destId="{65FC6055-316D-4966-B523-EF00A08A7DBF}" srcOrd="1" destOrd="0" presId="urn:microsoft.com/office/officeart/2005/8/layout/hierarchy1"/>
    <dgm:cxn modelId="{6ABBD7EB-53DF-4A9B-A35C-EB83E7A95908}" type="presParOf" srcId="{E9F1B02E-3F24-47C7-8B49-CA35048CE39C}" destId="{CCC84026-EE31-41B9-A7AF-40466C207822}" srcOrd="1" destOrd="0" presId="urn:microsoft.com/office/officeart/2005/8/layout/hierarchy1"/>
    <dgm:cxn modelId="{BA7F6381-98C0-4C46-AEDD-9F61E02B99BD}" type="presParOf" srcId="{CCC84026-EE31-41B9-A7AF-40466C207822}" destId="{B56F1F7E-A850-4446-A529-FF6DC10FB1B2}" srcOrd="0" destOrd="0" presId="urn:microsoft.com/office/officeart/2005/8/layout/hierarchy1"/>
    <dgm:cxn modelId="{FA48A394-711C-4270-9F59-8D834367217C}" type="presParOf" srcId="{CCC84026-EE31-41B9-A7AF-40466C207822}" destId="{032954BA-2BFD-48C2-9ECC-F1518706DC0C}" srcOrd="1" destOrd="0" presId="urn:microsoft.com/office/officeart/2005/8/layout/hierarchy1"/>
    <dgm:cxn modelId="{E36B52B9-7921-4B88-9115-A71A375A6C17}" type="presParOf" srcId="{032954BA-2BFD-48C2-9ECC-F1518706DC0C}" destId="{5C059462-38B7-479C-9A7F-2691C71E0E4E}" srcOrd="0" destOrd="0" presId="urn:microsoft.com/office/officeart/2005/8/layout/hierarchy1"/>
    <dgm:cxn modelId="{158A9514-B42D-44BB-B44D-43E54904CCC6}" type="presParOf" srcId="{5C059462-38B7-479C-9A7F-2691C71E0E4E}" destId="{446D3B52-E38B-408C-8833-964A5FFD5AB9}" srcOrd="0" destOrd="0" presId="urn:microsoft.com/office/officeart/2005/8/layout/hierarchy1"/>
    <dgm:cxn modelId="{224E1F00-65E5-439E-A0E5-0E5D2689D30F}" type="presParOf" srcId="{5C059462-38B7-479C-9A7F-2691C71E0E4E}" destId="{EE34BFC5-45E6-4138-8B4E-647B6A6665B7}" srcOrd="1" destOrd="0" presId="urn:microsoft.com/office/officeart/2005/8/layout/hierarchy1"/>
    <dgm:cxn modelId="{7160AF09-D905-48E5-BDF1-8318A91E719D}" type="presParOf" srcId="{032954BA-2BFD-48C2-9ECC-F1518706DC0C}" destId="{E18AF173-A029-4849-A076-32920BDD5ADC}" srcOrd="1" destOrd="0" presId="urn:microsoft.com/office/officeart/2005/8/layout/hierarchy1"/>
    <dgm:cxn modelId="{37290FF5-E063-487C-9091-2213D79B9EB1}" type="presParOf" srcId="{CCC84026-EE31-41B9-A7AF-40466C207822}" destId="{B03CE081-C8F7-43DD-8792-364D8C4C3D73}" srcOrd="2" destOrd="0" presId="urn:microsoft.com/office/officeart/2005/8/layout/hierarchy1"/>
    <dgm:cxn modelId="{2EBA689B-99DC-4778-803F-4BFDE9A26CD8}" type="presParOf" srcId="{CCC84026-EE31-41B9-A7AF-40466C207822}" destId="{3C030215-DDE3-433C-A6E4-35A79CC7FD8A}" srcOrd="3" destOrd="0" presId="urn:microsoft.com/office/officeart/2005/8/layout/hierarchy1"/>
    <dgm:cxn modelId="{D4E3FD44-6C5B-43F2-B40C-43D21F2FEF73}" type="presParOf" srcId="{3C030215-DDE3-433C-A6E4-35A79CC7FD8A}" destId="{D31BF84D-1DA8-4991-8E8E-17452B3E4B57}" srcOrd="0" destOrd="0" presId="urn:microsoft.com/office/officeart/2005/8/layout/hierarchy1"/>
    <dgm:cxn modelId="{6D6CAB89-B7B3-4D8C-B5BB-0F1D83CEE7B1}" type="presParOf" srcId="{D31BF84D-1DA8-4991-8E8E-17452B3E4B57}" destId="{0B64F4B0-E924-40B6-AE8C-AB97A2489D86}" srcOrd="0" destOrd="0" presId="urn:microsoft.com/office/officeart/2005/8/layout/hierarchy1"/>
    <dgm:cxn modelId="{C27BC1FC-E701-4C9A-8A8B-BFE98E61ED60}" type="presParOf" srcId="{D31BF84D-1DA8-4991-8E8E-17452B3E4B57}" destId="{B9929B3D-E95D-4058-9777-69E0BE7BB291}" srcOrd="1" destOrd="0" presId="urn:microsoft.com/office/officeart/2005/8/layout/hierarchy1"/>
    <dgm:cxn modelId="{BAF1CA04-D96E-403B-8141-D077DEB1551A}" type="presParOf" srcId="{3C030215-DDE3-433C-A6E4-35A79CC7FD8A}" destId="{0D06EE57-425E-4344-8556-FACEA11C9BE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3CE081-C8F7-43DD-8792-364D8C4C3D73}">
      <dsp:nvSpPr>
        <dsp:cNvPr id="0" name=""/>
        <dsp:cNvSpPr/>
      </dsp:nvSpPr>
      <dsp:spPr>
        <a:xfrm>
          <a:off x="4002972" y="1694909"/>
          <a:ext cx="1410164" cy="464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24"/>
              </a:lnTo>
              <a:lnTo>
                <a:pt x="1410164" y="316824"/>
              </a:lnTo>
              <a:lnTo>
                <a:pt x="1410164" y="4649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6F1F7E-A850-4446-A529-FF6DC10FB1B2}">
      <dsp:nvSpPr>
        <dsp:cNvPr id="0" name=""/>
        <dsp:cNvSpPr/>
      </dsp:nvSpPr>
      <dsp:spPr>
        <a:xfrm>
          <a:off x="1235701" y="1694909"/>
          <a:ext cx="2767270" cy="464912"/>
        </a:xfrm>
        <a:custGeom>
          <a:avLst/>
          <a:gdLst/>
          <a:ahLst/>
          <a:cxnLst/>
          <a:rect l="0" t="0" r="0" b="0"/>
          <a:pathLst>
            <a:path>
              <a:moveTo>
                <a:pt x="2767270" y="0"/>
              </a:moveTo>
              <a:lnTo>
                <a:pt x="2767270" y="316824"/>
              </a:lnTo>
              <a:lnTo>
                <a:pt x="0" y="316824"/>
              </a:lnTo>
              <a:lnTo>
                <a:pt x="0" y="4649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68A98C-7860-41AF-BF02-D8EB99216114}">
      <dsp:nvSpPr>
        <dsp:cNvPr id="0" name=""/>
        <dsp:cNvSpPr/>
      </dsp:nvSpPr>
      <dsp:spPr>
        <a:xfrm>
          <a:off x="1239795" y="85966"/>
          <a:ext cx="5526353" cy="16089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C6055-316D-4966-B523-EF00A08A7DBF}">
      <dsp:nvSpPr>
        <dsp:cNvPr id="0" name=""/>
        <dsp:cNvSpPr/>
      </dsp:nvSpPr>
      <dsp:spPr>
        <a:xfrm>
          <a:off x="1417412" y="254702"/>
          <a:ext cx="5526353" cy="1608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Механическое движение населения - миграция</a:t>
          </a:r>
          <a:endParaRPr lang="ru-RU" sz="2000" kern="1200" dirty="0"/>
        </a:p>
      </dsp:txBody>
      <dsp:txXfrm>
        <a:off x="1464536" y="301826"/>
        <a:ext cx="5432105" cy="1514694"/>
      </dsp:txXfrm>
    </dsp:sp>
    <dsp:sp modelId="{446D3B52-E38B-408C-8833-964A5FFD5AB9}">
      <dsp:nvSpPr>
        <dsp:cNvPr id="0" name=""/>
        <dsp:cNvSpPr/>
      </dsp:nvSpPr>
      <dsp:spPr>
        <a:xfrm>
          <a:off x="3154" y="2159821"/>
          <a:ext cx="2465094" cy="23380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34BFC5-45E6-4138-8B4E-647B6A6665B7}">
      <dsp:nvSpPr>
        <dsp:cNvPr id="0" name=""/>
        <dsp:cNvSpPr/>
      </dsp:nvSpPr>
      <dsp:spPr>
        <a:xfrm>
          <a:off x="180771" y="2328557"/>
          <a:ext cx="2465094" cy="23380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Безвозвратная                Временная                    Сезонная               Маятниковая</a:t>
          </a:r>
          <a:endParaRPr lang="ru-RU" sz="2000" kern="1200" dirty="0"/>
        </a:p>
      </dsp:txBody>
      <dsp:txXfrm>
        <a:off x="249249" y="2397035"/>
        <a:ext cx="2328138" cy="2201048"/>
      </dsp:txXfrm>
    </dsp:sp>
    <dsp:sp modelId="{0B64F4B0-E924-40B6-AE8C-AB97A2489D86}">
      <dsp:nvSpPr>
        <dsp:cNvPr id="0" name=""/>
        <dsp:cNvSpPr/>
      </dsp:nvSpPr>
      <dsp:spPr>
        <a:xfrm>
          <a:off x="2823482" y="2159821"/>
          <a:ext cx="5179307" cy="22683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929B3D-E95D-4058-9777-69E0BE7BB291}">
      <dsp:nvSpPr>
        <dsp:cNvPr id="0" name=""/>
        <dsp:cNvSpPr/>
      </dsp:nvSpPr>
      <dsp:spPr>
        <a:xfrm>
          <a:off x="3001099" y="2328557"/>
          <a:ext cx="5179307" cy="22683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Внешняя (эмиграция, иммиграция)                                Внутренняя (межрайонные перемещения, процесс урбанизации)</a:t>
          </a:r>
          <a:endParaRPr lang="ru-RU" sz="2000" kern="1200" dirty="0"/>
        </a:p>
      </dsp:txBody>
      <dsp:txXfrm>
        <a:off x="3067538" y="2394996"/>
        <a:ext cx="5046429" cy="2135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78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09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57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7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3912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627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98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62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E939E-47EA-402A-BADA-E2AF58D06AFA}" type="datetime1">
              <a:rPr lang="zh-CN" altLang="en-US"/>
              <a:pPr>
                <a:defRPr/>
              </a:pPr>
              <a:t>2020/10/9</a:t>
            </a:fld>
            <a:endParaRPr lang="ru-RU" altLang="zh-CN" sz="1800">
              <a:solidFill>
                <a:schemeClr val="tx1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41966-CC0D-4A4F-8DC5-91AFE5EFDDAA}" type="slidenum">
              <a:rPr lang="ru-RU" altLang="zh-CN"/>
              <a:pPr/>
              <a:t>‹#›</a:t>
            </a:fld>
            <a:endParaRPr lang="ru-RU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84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873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64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1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209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29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58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2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687BA-A53B-4525-942C-5CF19FAEB04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E5ABA0-E6B2-490E-9F40-570564C8C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8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 txBox="1">
            <a:spLocks noGrp="1"/>
          </p:cNvSpPr>
          <p:nvPr>
            <p:ph type="title"/>
          </p:nvPr>
        </p:nvSpPr>
        <p:spPr>
          <a:xfrm>
            <a:off x="838200" y="760141"/>
            <a:ext cx="105156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Кафедра общественного здоровья и здравоохранения №1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Статика населения. Старение населения как медико-социальная проблема. Механическое движение населения.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К.м.н., доцент Колосова Е.Г.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434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4"/>
          <p:cNvSpPr>
            <a:spLocks noChangeArrowheads="1"/>
          </p:cNvSpPr>
          <p:nvPr/>
        </p:nvSpPr>
        <p:spPr bwMode="auto">
          <a:xfrm>
            <a:off x="4460875" y="1373188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endParaRPr lang="en-US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299" name="TextBox 18"/>
          <p:cNvSpPr txBox="1">
            <a:spLocks noChangeArrowheads="1"/>
          </p:cNvSpPr>
          <p:nvPr/>
        </p:nvSpPr>
        <p:spPr bwMode="auto">
          <a:xfrm>
            <a:off x="2378075" y="393700"/>
            <a:ext cx="3684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endParaRPr lang="ru-RU" altLang="ru-RU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1582738" y="550863"/>
            <a:ext cx="9505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altLang="zh-CN" sz="3200"/>
          </a:p>
        </p:txBody>
      </p:sp>
      <p:sp>
        <p:nvSpPr>
          <p:cNvPr id="55301" name="Прямоугольник 4"/>
          <p:cNvSpPr>
            <a:spLocks noChangeArrowheads="1"/>
          </p:cNvSpPr>
          <p:nvPr/>
        </p:nvSpPr>
        <p:spPr bwMode="auto">
          <a:xfrm>
            <a:off x="1225550" y="171450"/>
            <a:ext cx="10472738" cy="58420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Официальные показатели общего прироста населения </a:t>
            </a:r>
          </a:p>
        </p:txBody>
      </p:sp>
      <p:sp>
        <p:nvSpPr>
          <p:cNvPr id="55302" name="Прямоугольник 5"/>
          <p:cNvSpPr>
            <a:spLocks noChangeArrowheads="1"/>
          </p:cNvSpPr>
          <p:nvPr/>
        </p:nvSpPr>
        <p:spPr bwMode="auto">
          <a:xfrm>
            <a:off x="1365250" y="842963"/>
            <a:ext cx="10029825" cy="609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2012 году прирост составил 290.676.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2013 – 319.871.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2014 – 305.469.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2015 – 277.422.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2016 – 259.661.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2017 – 76.059.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В 2018 – минус 99.712, что свидетельствует о том, что численность населения уменьшилась практически на 100.000 человек. И это был первый год за последние 6 лет, когда показатели были отрицательными.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ru-RU" altLang="ru-RU" sz="2000"/>
              <a:t>Такая же отрицательная статистика сохранилась в 2019 году, когда численность страны также уменьшилась на 100 тысяч человек(-99.712)</a:t>
            </a:r>
          </a:p>
        </p:txBody>
      </p:sp>
    </p:spTree>
    <p:extLst>
      <p:ext uri="{BB962C8B-B14F-4D97-AF65-F5344CB8AC3E}">
        <p14:creationId xmlns:p14="http://schemas.microsoft.com/office/powerpoint/2010/main" val="384939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Диаграмма 2"/>
          <p:cNvGraphicFramePr>
            <a:graphicFrameLocks/>
          </p:cNvGraphicFramePr>
          <p:nvPr/>
        </p:nvGraphicFramePr>
        <p:xfrm>
          <a:off x="1169988" y="377825"/>
          <a:ext cx="10128250" cy="607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9553260" imgH="6078239" progId="Excel.Chart.8">
                  <p:embed/>
                </p:oleObj>
              </mc:Choice>
              <mc:Fallback>
                <p:oleObj r:id="rId3" imgW="9553260" imgH="6078239" progId="Excel.Chart.8">
                  <p:embed/>
                  <p:pic>
                    <p:nvPicPr>
                      <p:cNvPr id="56322" name="Диаграмма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9988" y="377825"/>
                        <a:ext cx="10128250" cy="607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60363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/>
          <p:cNvSpPr txBox="1">
            <a:spLocks/>
          </p:cNvSpPr>
          <p:nvPr/>
        </p:nvSpPr>
        <p:spPr>
          <a:xfrm>
            <a:off x="1847528" y="260648"/>
            <a:ext cx="8424936" cy="626469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Перепись населения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- сложная научно-организационная статистическая операция, основными чертами которой являются: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1) всеобщность;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2) наличие программы переписи и ее единство;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3) учет признаков каждого отдельного человека;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4) сбор сведений непосредственно у населения;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5) экспедиционный метод наблюдения, т. е. сбор сведений путем личной беседы переписчика с каждым человеком в месте фактического проживания; с 14 лет человек сам может отвечать на вопросы переписчика, а сведения о детях более младшего возраста предоставляют родители;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6) 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одномоментность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переписи, т. е. проведение учета населения по состоянию на определенный «критический» момент времени;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7) непосредственное получение сведений (по самоопределению респондента, без предъявления документа);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8) централизация, обеспечивающая соблюдение единства программы и метода переписи, выполнение всех работ в установленные сроки;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9) компьютерная обработка данных;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10) сочетание сплошного учета данных с выборочным учетом некоторых признаков; 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11) строгое соблюдение тайны переписи.</a:t>
            </a:r>
          </a:p>
          <a:p>
            <a:pPr marL="265176" indent="-265176" algn="just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2121" y="665018"/>
            <a:ext cx="8915400" cy="48629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проведения переписи населения.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Методом опроса – переписной лист заполняется переписчиком в процессе личной беседы с переписываемым лицом.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Методом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самоисчисления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переписываемые лица самостоятельно заполняют переписные листы. </a:t>
            </a:r>
          </a:p>
        </p:txBody>
      </p:sp>
    </p:spTree>
    <p:extLst>
      <p:ext uri="{BB962C8B-B14F-4D97-AF65-F5344CB8AC3E}">
        <p14:creationId xmlns:p14="http://schemas.microsoft.com/office/powerpoint/2010/main" val="271633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57200"/>
            <a:ext cx="8915400" cy="5454022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Категории населения по итогам переписи</a:t>
            </a:r>
          </a:p>
          <a:p>
            <a:r>
              <a:rPr lang="ru-RU" b="1" dirty="0"/>
              <a:t>Наличным </a:t>
            </a:r>
            <a:r>
              <a:rPr lang="ru-RU" dirty="0"/>
              <a:t>считается население, по различным причинам оказавшееся на данной территории на критический момент переписи, вне зависимости от того, проживает оно здесь постоянно или временно (НН). </a:t>
            </a:r>
          </a:p>
          <a:p>
            <a:r>
              <a:rPr lang="ru-RU" b="1" dirty="0"/>
              <a:t>Постоянным </a:t>
            </a:r>
            <a:r>
              <a:rPr lang="ru-RU" dirty="0"/>
              <a:t>считается часть наличного населения, которая постоянно проживает в данном месте, вне зависимости от того, был ли он здесь в наличии на критический момент переписи (ПН). </a:t>
            </a:r>
          </a:p>
          <a:p>
            <a:r>
              <a:rPr lang="ru-RU" dirty="0"/>
              <a:t>   Часть постоянного населения, отсутствовавшая в месте постоянного жительства на критический момент переписи, считается </a:t>
            </a:r>
            <a:r>
              <a:rPr lang="ru-RU" b="1" dirty="0"/>
              <a:t>временно отсутствующим (ВО). </a:t>
            </a:r>
            <a:endParaRPr lang="ru-RU" b="1" dirty="0" smtClean="0"/>
          </a:p>
          <a:p>
            <a:r>
              <a:rPr lang="ru-RU" dirty="0" smtClean="0"/>
              <a:t>Часть </a:t>
            </a:r>
            <a:r>
              <a:rPr lang="ru-RU" dirty="0"/>
              <a:t>наличного населения, которая находилась на данной территории на критический момент переписи и не являлась его постоянным населением, считается </a:t>
            </a:r>
            <a:r>
              <a:rPr lang="ru-RU" b="1" dirty="0"/>
              <a:t>временно проживающим (ВП)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4450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919536" y="620714"/>
            <a:ext cx="8208912" cy="58326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Значение данных переписи населения:</a:t>
            </a:r>
          </a:p>
          <a:p>
            <a:pPr algn="ctr"/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Перепись позволяет узнать точную цифру численности населения, находящегося в стране, сведения о его составе и об условиях его жизни – причем как всего народа, так и каждой категории населения. </a:t>
            </a:r>
          </a:p>
          <a:p>
            <a:pPr algn="just">
              <a:buClrTx/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дает возможность оценить динамику изменений этих показателей за время, прошедшее за время предыдущей переписи.</a:t>
            </a:r>
          </a:p>
          <a:p>
            <a:pPr algn="just">
              <a:buClrTx/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 информация служит основой для перспективных расчетов переписи населения и основных характеристик социально-экономической ситуации в стране в ближайшие годы.</a:t>
            </a:r>
          </a:p>
          <a:p>
            <a:pPr algn="just">
              <a:buClrTx/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планирования развития здравоохранения, для оценки санитарного состояния населения и расчета всевозможных показателей здоровья и их прогноза.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" descr="C:\Users\Ирина\Desktop\История медицины\Демография\demo_8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4084" y="835025"/>
            <a:ext cx="5256213" cy="38179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3632" y="332657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Типы возрастной структуры населения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07568" y="4725144"/>
          <a:ext cx="7560840" cy="1450975"/>
        </p:xfrm>
        <a:graphic>
          <a:graphicData uri="http://schemas.openxmlformats.org/drawingml/2006/table">
            <a:tbl>
              <a:tblPr/>
              <a:tblGrid>
                <a:gridCol w="2305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0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0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Возрастная группа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Тип возрастной структуры населения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Регрессивный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Стационарный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Прогрессивный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14 лет (А)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A&lt;C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A=C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A&gt;C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 15 до 49 лет (Б)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≈50 %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≈50 %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≈50 %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50 лет и старше (С)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C&gt;A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A=C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C&lt;A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43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188914"/>
            <a:ext cx="8147050" cy="9747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основных возрастных групп в общей численности населения (на 1.01.2019 г.) в процентах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991544" y="1916113"/>
          <a:ext cx="8136905" cy="2844316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534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3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3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4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899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%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 в возрасте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Моложе трудоспособного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трудоспособном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Старше трудоспособного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18,7 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25,9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 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25,8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64521" y="665017"/>
            <a:ext cx="8915400" cy="59020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3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населения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                          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Воспроизводство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(механическое                          (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естественное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движение)                                    движение)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Эмиграция                              -  Рождаемость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 Иммиграция                           - 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Фертильность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  Урбанизация                              (общая  и</a:t>
            </a:r>
          </a:p>
          <a:p>
            <a:pPr marL="0" indent="0" algn="ctr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Движение населения                 повозрастная)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             -  Смертность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  мотивам                        (общая  и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(беженцы, вынужден.                повозрастная)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переселенцы)                          -  Естественный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Маятниковая                              прирост (убыль)</a:t>
            </a: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                                 -  </a:t>
            </a: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Младенческая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Челночная                                  </a:t>
            </a: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миграция                                 -  </a:t>
            </a: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ОППЖ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533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944886" y="836712"/>
          <a:ext cx="818356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www.ok-t.ru/studopediaru/baza8/153479615252.files/image03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273" y="332509"/>
            <a:ext cx="9767453" cy="6068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2369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991544" y="817544"/>
            <a:ext cx="8136904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Значение изучения миграционных процессов для органов практического здравоохранения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урбанизации изменяет экологическую обстановку, требует пересмотра необходимых объемов медицинской помощи, изменения сети медицинских учреждений, изменяет структуру, уровень заболеваемости и смертности населения, влияет на эпидемическую обстановку региона, способствует росту внебрачной рождаемости;</a:t>
            </a: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маятниковая миграция увеличивает число контактов, способствующих распространению инфекционных заболеваний, ведет к росту стрессовых ситуаций, травматизма;</a:t>
            </a: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сезонная миграция ведет к неравномерной сезонной нагрузке учреждений здравоохранения.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СПАСИБО ЗА ВНИМАНИЕ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3951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43345"/>
            <a:ext cx="8915400" cy="546787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Статика населения изучает состав населения по таким основным признакам, как пол, возраст, социальные группы, профессия и занятие, семейное положение, национальность, язык, культурный уровень, грамотность, образование, место жительства (город или село), географическое размещение и плотность населения и др.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26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581891"/>
            <a:ext cx="8915400" cy="532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характеризующие статику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необходимы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расчета показателей естественного движения населения;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расчета потребности в амбулаторно-поликлини­ческой, стационарной и специализированных видах медицинской помощи;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определения необходимого объема средств, выделяемого из всех источников финансирования на здравоохранение;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разработки целевых медико-социальных программ;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расчета показателей, характеризующих деятельность системы здравоохранения;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организации профилактической работы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35560" y="1506264"/>
            <a:ext cx="792088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Перепись населения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специально научно организованная государственная статистическая операция по учету и анализу данных о численности населения, его составе и распределении на конкретных территориях страны.</a:t>
            </a: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Перепись населения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единый процесс сбора, обобщения, анализа и публикации демографических, экономических и социальных данных населения, относящихся по состоянию на определённое время ко всем лицам в стране или чётко ограниченной её части.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indent="269875" algn="just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7715200" cy="759614"/>
          </a:xfrm>
        </p:spPr>
        <p:txBody>
          <a:bodyPr/>
          <a:lstStyle/>
          <a:p>
            <a:pPr algn="ctr"/>
            <a:r>
              <a:rPr lang="ru-RU" b="1" cap="none" dirty="0" smtClean="0">
                <a:solidFill>
                  <a:schemeClr val="tx1"/>
                </a:solidFill>
                <a:latin typeface="Times New Roman" pitchFamily="18" charset="0"/>
              </a:rPr>
              <a:t>Перепись населения</a:t>
            </a:r>
            <a:endParaRPr lang="ru-RU" b="1" cap="none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764705"/>
            <a:ext cx="8147248" cy="5001419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</a:rPr>
              <a:t>    Данные о состоянии населения на определенный момент времени получают из переписей населения и специальных выборочных исследований.</a:t>
            </a:r>
          </a:p>
          <a:p>
            <a:pPr algn="just"/>
            <a:r>
              <a:rPr lang="ru-RU" dirty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    Перепись населения – всеобщий (сплошной) учет населения, в процессе которого осуществляется сбор демографических, экономических и социальных данных, характеризующих на определенный момент времени каждого жителя страны или административной территории.</a:t>
            </a:r>
          </a:p>
          <a:p>
            <a:endParaRPr lang="ru-RU" dirty="0">
              <a:latin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2207568" y="4005064"/>
          <a:ext cx="7632848" cy="197599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2543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4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84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Всеобщие переписи в России проводились в:</a:t>
                      </a:r>
                      <a:endParaRPr lang="ru-RU" sz="1800" baseline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1897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1939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1989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1920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1959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1926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1970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1937 г.</a:t>
                      </a:r>
                      <a:endParaRPr lang="ru-RU" sz="1600" b="1" baseline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1979 г.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80828" y="260351"/>
            <a:ext cx="8075613" cy="5445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</a:rPr>
              <a:t>Изменение численности населения России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847528" y="904858"/>
          <a:ext cx="8568952" cy="3715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56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 население, тысяч человек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 числе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общей численности населения, процентов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городское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городское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</a:t>
                      </a: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3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0" baseline="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1897 </a:t>
                      </a: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переписи на 9 февраля в современных границах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1926 </a:t>
                      </a: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переписи на 17 декабря в границах до 17 сентября 1939 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1937 </a:t>
                      </a:r>
                      <a:r>
                        <a:rPr lang="ru-RU" sz="14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по предварительным итогам переписи на 6 января в границах 1937 г. без Крымской </a:t>
                      </a:r>
                      <a:r>
                        <a:rPr lang="ru-RU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АССР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1939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оценка с учетом территорий, вошедших в состав СССР после 17 сентября 1939 г.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67473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92735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104932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108377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9894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16455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36296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57579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76280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70009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72081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i="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  <a:endParaRPr lang="ru-RU" sz="1600" b="1" i="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/>
          </p:nvPr>
        </p:nvGraphicFramePr>
        <p:xfrm>
          <a:off x="1847528" y="4581128"/>
          <a:ext cx="8568952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0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9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09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62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1959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переписи на 15 января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1970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переписи на 15 января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1979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 переписи на 17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января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1989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переписи на 12 января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переписи на 9 октября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2010 по переписи на 14 октября</a:t>
                      </a:r>
                      <a:endParaRPr lang="ru-RU" sz="14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117240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129941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137410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147022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145167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142857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61143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80631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94942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107959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106429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105314</a:t>
                      </a:r>
                      <a:endParaRPr lang="ru-RU" sz="14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56097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49310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42468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39063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38738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37543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</a:t>
                      </a:r>
                      <a:endParaRPr lang="ru-RU" sz="1400" baseline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400" baseline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3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81844" y="404813"/>
            <a:ext cx="8002588" cy="10477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численности постоянного населения РФ и Оренбургской области (2000 – 2020 гг.)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35560" y="1757832"/>
          <a:ext cx="7992888" cy="420624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985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0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5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Все население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человек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Оренбургская область</a:t>
                      </a:r>
                      <a:endParaRPr lang="ru-RU" sz="2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146 780 720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2 211 204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142 856 536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2 042 043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146 267 288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2 001 110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146 804 372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1 989 589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146 880 432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1 977 720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146 780 720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1 963 007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37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146 748 590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1 956 835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4160" marR="5416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8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1441450" y="0"/>
            <a:ext cx="9601200" cy="4730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  <p:sp>
        <p:nvSpPr>
          <p:cNvPr id="54275" name="Дата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7799FE2A-3341-4FA2-8CE1-4A31E1F450A0}" type="datetime1">
              <a:rPr lang="zh-CN" altLang="en-US" smtClean="0">
                <a:solidFill>
                  <a:schemeClr val="tx2"/>
                </a:solidFill>
              </a:rPr>
              <a:pPr/>
              <a:t>2020/10/9</a:t>
            </a:fld>
            <a:endParaRPr lang="ru-RU" altLang="zh-CN" sz="1800" smtClean="0"/>
          </a:p>
        </p:txBody>
      </p:sp>
      <p:sp>
        <p:nvSpPr>
          <p:cNvPr id="54276" name="Прямоугольник 5"/>
          <p:cNvSpPr>
            <a:spLocks noChangeArrowheads="1"/>
          </p:cNvSpPr>
          <p:nvPr/>
        </p:nvSpPr>
        <p:spPr bwMode="auto">
          <a:xfrm>
            <a:off x="1487488" y="336550"/>
            <a:ext cx="9975850" cy="64166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началу 2020 года Российская Федерация подошла с такими показателями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демографии: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 население – 146 780 720 человек;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позиция по населенности среди других государств – № 9, или 1,89% от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всей численности жителей планеты;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плотность народонаселения – 8,6 человек на 1 кв. километр;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естественная убыль (количество умерших) – 2 030 629;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естественный прирост (количество новорожденных) – 1 862 143;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миграционный прирост – 228 556 (преимущественно за счет граждан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Таджикистана, Казахстана и Украины);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средний возраст жителей – 38,7 лет;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гендерное соотношение – 0,86 (представителей мужского пола примерно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на 10 миллионов меньше, чем женского);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продолжительность жизни мужчин – 59,8 лет;</a:t>
            </a:r>
          </a:p>
          <a:p>
            <a:pPr>
              <a:lnSpc>
                <a:spcPct val="150000"/>
              </a:lnSpc>
              <a:defRPr/>
            </a:pPr>
            <a:r>
              <a:rPr lang="ru-RU" b="1" dirty="0"/>
              <a:t> продолжительность жизни женщин – 73,2 года.</a:t>
            </a:r>
          </a:p>
        </p:txBody>
      </p:sp>
    </p:spTree>
    <p:extLst>
      <p:ext uri="{BB962C8B-B14F-4D97-AF65-F5344CB8AC3E}">
        <p14:creationId xmlns:p14="http://schemas.microsoft.com/office/powerpoint/2010/main" val="4582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</TotalTime>
  <Words>1043</Words>
  <Application>Microsoft Office PowerPoint</Application>
  <PresentationFormat>Широкоэкранный</PresentationFormat>
  <Paragraphs>282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2" baseType="lpstr">
      <vt:lpstr>SimSun</vt:lpstr>
      <vt:lpstr>Arial</vt:lpstr>
      <vt:lpstr>Calibri</vt:lpstr>
      <vt:lpstr>Century Gothic</vt:lpstr>
      <vt:lpstr>Times New Roman</vt:lpstr>
      <vt:lpstr>Wingdings</vt:lpstr>
      <vt:lpstr>Wingdings 2</vt:lpstr>
      <vt:lpstr>Wingdings 3</vt:lpstr>
      <vt:lpstr>幼圆</vt:lpstr>
      <vt:lpstr>Легкий дым</vt:lpstr>
      <vt:lpstr>Диаграмма Microsoft Office Excel</vt:lpstr>
      <vt:lpstr>Кафедра общественного здоровья и здравоохранения №1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Перепись населения</vt:lpstr>
      <vt:lpstr>Изменение численности населения России</vt:lpstr>
      <vt:lpstr>Динамика численности постоянного населения РФ и Оренбургской области (2000 – 2020 гг.)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Доля основных возрастных групп в общей численности населения (на 1.01.2019 г.) в процентах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общественного здоровья и здравоохранения №1</dc:title>
  <dc:creator>Колосов</dc:creator>
  <cp:lastModifiedBy>Колосов</cp:lastModifiedBy>
  <cp:revision>6</cp:revision>
  <dcterms:created xsi:type="dcterms:W3CDTF">2020-10-08T09:17:39Z</dcterms:created>
  <dcterms:modified xsi:type="dcterms:W3CDTF">2020-10-09T08:22:21Z</dcterms:modified>
</cp:coreProperties>
</file>