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86" r:id="rId11"/>
    <p:sldId id="264" r:id="rId12"/>
    <p:sldId id="265" r:id="rId13"/>
    <p:sldId id="267" r:id="rId14"/>
    <p:sldId id="268" r:id="rId15"/>
    <p:sldId id="266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7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341337104174762E-2"/>
          <c:y val="3.5275932965995703E-2"/>
          <c:w val="0.93842774882838076"/>
          <c:h val="0.8165440017231916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Рождаемость на 1000 чел.</c:v>
                </c:pt>
              </c:strCache>
            </c:strRef>
          </c:tx>
          <c:marker>
            <c:spPr>
              <a:solidFill>
                <a:schemeClr val="accent1"/>
              </a:solidFill>
            </c:spPr>
          </c:marker>
          <c:dLbls>
            <c:spPr>
              <a:solidFill>
                <a:schemeClr val="accent5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15.6</c:v>
                </c:pt>
                <c:pt idx="1">
                  <c:v>16.399999999999999</c:v>
                </c:pt>
                <c:pt idx="2">
                  <c:v>17.5</c:v>
                </c:pt>
                <c:pt idx="3">
                  <c:v>18.7</c:v>
                </c:pt>
                <c:pt idx="4">
                  <c:v>15.2</c:v>
                </c:pt>
                <c:pt idx="5">
                  <c:v>10.3</c:v>
                </c:pt>
                <c:pt idx="6">
                  <c:v>9.7000000000000011</c:v>
                </c:pt>
                <c:pt idx="7">
                  <c:v>10.7</c:v>
                </c:pt>
                <c:pt idx="8">
                  <c:v>14</c:v>
                </c:pt>
                <c:pt idx="9">
                  <c:v>13.9</c:v>
                </c:pt>
                <c:pt idx="10">
                  <c:v>14.8</c:v>
                </c:pt>
                <c:pt idx="11">
                  <c:v>14.8</c:v>
                </c:pt>
                <c:pt idx="12">
                  <c:v>14.6</c:v>
                </c:pt>
                <c:pt idx="13">
                  <c:v>14.2</c:v>
                </c:pt>
                <c:pt idx="14">
                  <c:v>13.4</c:v>
                </c:pt>
                <c:pt idx="15">
                  <c:v>11.6</c:v>
                </c:pt>
                <c:pt idx="16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FB-4C44-8513-F951824AF3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Смертность на 1000 чел.</c:v>
                </c:pt>
              </c:strCache>
            </c:strRef>
          </c:tx>
          <c:dLbls>
            <c:spPr>
              <a:solidFill>
                <a:schemeClr val="accent6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7.9</c:v>
                </c:pt>
                <c:pt idx="1">
                  <c:v>9.1</c:v>
                </c:pt>
                <c:pt idx="2">
                  <c:v>9.7000000000000011</c:v>
                </c:pt>
                <c:pt idx="3">
                  <c:v>10.3</c:v>
                </c:pt>
                <c:pt idx="4">
                  <c:v>9.6</c:v>
                </c:pt>
                <c:pt idx="5">
                  <c:v>13.5</c:v>
                </c:pt>
                <c:pt idx="6">
                  <c:v>14.4</c:v>
                </c:pt>
                <c:pt idx="7">
                  <c:v>15.7</c:v>
                </c:pt>
                <c:pt idx="8">
                  <c:v>14.5</c:v>
                </c:pt>
                <c:pt idx="9">
                  <c:v>14.3</c:v>
                </c:pt>
                <c:pt idx="10">
                  <c:v>14.1</c:v>
                </c:pt>
                <c:pt idx="11">
                  <c:v>13.9</c:v>
                </c:pt>
                <c:pt idx="12">
                  <c:v>14.2</c:v>
                </c:pt>
                <c:pt idx="13">
                  <c:v>14</c:v>
                </c:pt>
                <c:pt idx="14">
                  <c:v>13.5</c:v>
                </c:pt>
                <c:pt idx="15">
                  <c:v>13.3</c:v>
                </c:pt>
                <c:pt idx="16">
                  <c:v>13.3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FB-4C44-8513-F951824AF3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Естественный прирост, убыль на 1000 чел.</c:v>
                </c:pt>
              </c:strCache>
            </c:strRef>
          </c:tx>
          <c:marker>
            <c:spPr>
              <a:solidFill>
                <a:srgbClr val="00B050"/>
              </a:solidFill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FB-4C44-8513-F951824AF3E7}"/>
                </c:ext>
              </c:extLst>
            </c:dLbl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8FB-4C44-8513-F951824AF3E7}"/>
                </c:ext>
              </c:extLst>
            </c:dLbl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8FB-4C44-8513-F951824AF3E7}"/>
                </c:ext>
              </c:extLst>
            </c:dLbl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8FB-4C44-8513-F951824AF3E7}"/>
                </c:ext>
              </c:extLst>
            </c:dLbl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8FB-4C44-8513-F951824AF3E7}"/>
                </c:ext>
              </c:extLst>
            </c:dLbl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8FB-4C44-8513-F951824AF3E7}"/>
                </c:ext>
              </c:extLst>
            </c:dLbl>
            <c:dLbl>
              <c:idx val="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8FB-4C44-8513-F951824AF3E7}"/>
                </c:ext>
              </c:extLst>
            </c:dLbl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8FB-4C44-8513-F951824AF3E7}"/>
                </c:ext>
              </c:extLst>
            </c:dLbl>
            <c:dLbl>
              <c:idx val="1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8FB-4C44-8513-F951824AF3E7}"/>
                </c:ext>
              </c:extLst>
            </c:dLbl>
            <c:dLbl>
              <c:idx val="1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8FB-4C44-8513-F951824AF3E7}"/>
                </c:ext>
              </c:extLst>
            </c:dLbl>
            <c:spPr>
              <a:solidFill>
                <a:srgbClr val="92D050"/>
              </a:solidFill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1970</c:v>
                </c:pt>
                <c:pt idx="1">
                  <c:v>1975</c:v>
                </c:pt>
                <c:pt idx="2">
                  <c:v>1980</c:v>
                </c:pt>
                <c:pt idx="3">
                  <c:v>1985</c:v>
                </c:pt>
                <c:pt idx="4">
                  <c:v>1990</c:v>
                </c:pt>
                <c:pt idx="5">
                  <c:v>1995</c:v>
                </c:pt>
                <c:pt idx="6">
                  <c:v>2000</c:v>
                </c:pt>
                <c:pt idx="7">
                  <c:v>2005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7.7</c:v>
                </c:pt>
                <c:pt idx="1">
                  <c:v>7.3</c:v>
                </c:pt>
                <c:pt idx="2">
                  <c:v>7.8</c:v>
                </c:pt>
                <c:pt idx="3">
                  <c:v>8.4</c:v>
                </c:pt>
                <c:pt idx="4">
                  <c:v>5.6</c:v>
                </c:pt>
                <c:pt idx="5">
                  <c:v>-3.2</c:v>
                </c:pt>
                <c:pt idx="6">
                  <c:v>-4.7</c:v>
                </c:pt>
                <c:pt idx="7">
                  <c:v>-5</c:v>
                </c:pt>
                <c:pt idx="8">
                  <c:v>-0.5</c:v>
                </c:pt>
                <c:pt idx="9">
                  <c:v>-0.4</c:v>
                </c:pt>
                <c:pt idx="10">
                  <c:v>0.70000000000000062</c:v>
                </c:pt>
                <c:pt idx="11">
                  <c:v>0.9</c:v>
                </c:pt>
                <c:pt idx="12">
                  <c:v>0.4</c:v>
                </c:pt>
                <c:pt idx="13">
                  <c:v>0.2</c:v>
                </c:pt>
                <c:pt idx="14">
                  <c:v>-0.1</c:v>
                </c:pt>
                <c:pt idx="15">
                  <c:v>-1.7000000000000011</c:v>
                </c:pt>
                <c:pt idx="16">
                  <c:v>-2.2999999999999998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8FB-4C44-8513-F951824AF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15744"/>
        <c:axId val="54417280"/>
      </c:lineChart>
      <c:catAx>
        <c:axId val="54415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417280"/>
        <c:crosses val="autoZero"/>
        <c:auto val="1"/>
        <c:lblAlgn val="ctr"/>
        <c:lblOffset val="100"/>
        <c:noMultiLvlLbl val="0"/>
      </c:catAx>
      <c:valAx>
        <c:axId val="5441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4415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059439011951066"/>
          <c:w val="0.99893339991179675"/>
          <c:h val="0.13772806460471662"/>
        </c:manualLayout>
      </c:layout>
      <c:overlay val="0"/>
      <c:txPr>
        <a:bodyPr/>
        <a:lstStyle/>
        <a:p>
          <a:pPr>
            <a:defRPr sz="1400"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4B450-80E4-4ADA-A7B1-00410321C9B2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29BDF4C-8788-4169-885B-6D23B80A0B57}">
      <dgm:prSet phldrT="[Текст]" custT="1"/>
      <dgm:spPr/>
      <dgm:t>
        <a:bodyPr/>
        <a:lstStyle/>
        <a:p>
          <a:r>
            <a:rPr 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смертности</a:t>
          </a:r>
        </a:p>
        <a:p>
          <a:r>
            <a:rPr lang="ru-RU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числа умерших за год к общей численности населения (на 1000)</a:t>
          </a:r>
        </a:p>
      </dgm:t>
    </dgm:pt>
    <dgm:pt modelId="{B65DF7A1-24A9-4819-9E83-80608BBBA9C9}" type="parTrans" cxnId="{A84BB8C3-6BBD-4B63-951F-F4EBAE6C0290}">
      <dgm:prSet/>
      <dgm:spPr/>
      <dgm:t>
        <a:bodyPr/>
        <a:lstStyle/>
        <a:p>
          <a:endParaRPr lang="ru-RU" sz="1800"/>
        </a:p>
      </dgm:t>
    </dgm:pt>
    <dgm:pt modelId="{5C9195D8-47D5-4FE3-8D33-9CBC1641F79A}" type="sibTrans" cxnId="{A84BB8C3-6BBD-4B63-951F-F4EBAE6C0290}">
      <dgm:prSet/>
      <dgm:spPr/>
      <dgm:t>
        <a:bodyPr/>
        <a:lstStyle/>
        <a:p>
          <a:endParaRPr lang="ru-RU" sz="1800"/>
        </a:p>
      </dgm:t>
    </dgm:pt>
    <dgm:pt modelId="{F75ACDDC-CD36-4FCE-A4D6-DE865D156587}">
      <dgm:prSet phldrT="[Текст]" custT="1"/>
      <dgm:spPr/>
      <dgm:t>
        <a:bodyPr/>
        <a:lstStyle/>
        <a:p>
          <a:r>
            <a:rPr 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рождаемости</a:t>
          </a:r>
        </a:p>
        <a:p>
          <a:r>
            <a:rPr lang="ru-RU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числа родившихся за год к общей численности населения (на 1000)</a:t>
          </a:r>
        </a:p>
      </dgm:t>
    </dgm:pt>
    <dgm:pt modelId="{1AD42346-D932-4B17-AA94-7FE140BB0B3A}" type="parTrans" cxnId="{6F785D37-6BF1-402A-8A57-892F1B9AB186}">
      <dgm:prSet/>
      <dgm:spPr/>
      <dgm:t>
        <a:bodyPr/>
        <a:lstStyle/>
        <a:p>
          <a:endParaRPr lang="ru-RU" sz="1800"/>
        </a:p>
      </dgm:t>
    </dgm:pt>
    <dgm:pt modelId="{B61FD5F1-EA6B-4DEC-A903-616BFFC54D8C}" type="sibTrans" cxnId="{6F785D37-6BF1-402A-8A57-892F1B9AB186}">
      <dgm:prSet/>
      <dgm:spPr/>
      <dgm:t>
        <a:bodyPr/>
        <a:lstStyle/>
        <a:p>
          <a:endParaRPr lang="ru-RU" sz="1800"/>
        </a:p>
      </dgm:t>
    </dgm:pt>
    <dgm:pt modelId="{8E9602D0-A86F-42B7-92F8-3239949F3476}">
      <dgm:prSet phldrT="[Текст]" custT="1"/>
      <dgm:spPr/>
      <dgm:t>
        <a:bodyPr/>
        <a:lstStyle/>
        <a:p>
          <a:r>
            <a:rPr 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есественного прироста</a:t>
          </a:r>
        </a:p>
      </dgm:t>
    </dgm:pt>
    <dgm:pt modelId="{40257DAF-DD2C-457F-9316-080966EB279A}" type="parTrans" cxnId="{1E1F5109-A266-40CF-8228-D6B3B5D32AA9}">
      <dgm:prSet/>
      <dgm:spPr/>
      <dgm:t>
        <a:bodyPr/>
        <a:lstStyle/>
        <a:p>
          <a:endParaRPr lang="ru-RU" sz="1800"/>
        </a:p>
      </dgm:t>
    </dgm:pt>
    <dgm:pt modelId="{C08E1D71-7566-4B1A-B433-54D2B27E0B7B}" type="sibTrans" cxnId="{1E1F5109-A266-40CF-8228-D6B3B5D32AA9}">
      <dgm:prSet/>
      <dgm:spPr/>
      <dgm:t>
        <a:bodyPr/>
        <a:lstStyle/>
        <a:p>
          <a:endParaRPr lang="ru-RU" sz="1800"/>
        </a:p>
      </dgm:t>
    </dgm:pt>
    <dgm:pt modelId="{E7A9B7E8-6D57-4745-9992-7DBB8E9B399F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младенческой смертности</a:t>
          </a:r>
        </a:p>
        <a:p>
          <a:r>
            <a:rPr lang="ru-RU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годичного числа детей, умерших в возрасте до 1 года, к числу родившихся за год (на 1000)</a:t>
          </a:r>
        </a:p>
      </dgm:t>
    </dgm:pt>
    <dgm:pt modelId="{A2AA6626-C6CD-4050-B15D-ECDBAD93EFF5}" type="parTrans" cxnId="{779FE0E8-256E-4AC8-98F1-A18E0B598F7B}">
      <dgm:prSet/>
      <dgm:spPr/>
      <dgm:t>
        <a:bodyPr/>
        <a:lstStyle/>
        <a:p>
          <a:endParaRPr lang="ru-RU" sz="1800"/>
        </a:p>
      </dgm:t>
    </dgm:pt>
    <dgm:pt modelId="{60C2BD8F-750A-4475-9B64-7B2C197C82A1}" type="sibTrans" cxnId="{779FE0E8-256E-4AC8-98F1-A18E0B598F7B}">
      <dgm:prSet/>
      <dgm:spPr/>
      <dgm:t>
        <a:bodyPr/>
        <a:lstStyle/>
        <a:p>
          <a:endParaRPr lang="ru-RU" sz="1800"/>
        </a:p>
      </dgm:t>
    </dgm:pt>
    <dgm:pt modelId="{FE4D04FC-1E4D-4BB9-B08C-0CC013F109C4}">
      <dgm:prSet custT="1"/>
      <dgm:spPr/>
      <dgm:t>
        <a:bodyPr/>
        <a:lstStyle/>
        <a:p>
          <a:r>
            <a:rPr lang="ru-RU" sz="1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перинатальной семртности</a:t>
          </a:r>
        </a:p>
        <a:p>
          <a:r>
            <a:rPr lang="ru-RU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числа мертворожденных и детей, умерших на первой неделе жизни, к общему числу родившихся за год (живыми и мертвыми) (на 1000)</a:t>
          </a:r>
        </a:p>
      </dgm:t>
    </dgm:pt>
    <dgm:pt modelId="{B8C965DA-0AB5-457B-AB2F-3C2CB9CB59DF}" type="parTrans" cxnId="{BC193E12-984F-4873-8B7A-BE57BEE21746}">
      <dgm:prSet/>
      <dgm:spPr/>
      <dgm:t>
        <a:bodyPr/>
        <a:lstStyle/>
        <a:p>
          <a:endParaRPr lang="ru-RU" sz="1800"/>
        </a:p>
      </dgm:t>
    </dgm:pt>
    <dgm:pt modelId="{3FE43C30-B04A-4874-978C-FD5DCACECD18}" type="sibTrans" cxnId="{BC193E12-984F-4873-8B7A-BE57BEE21746}">
      <dgm:prSet/>
      <dgm:spPr/>
      <dgm:t>
        <a:bodyPr/>
        <a:lstStyle/>
        <a:p>
          <a:endParaRPr lang="ru-RU" sz="1800"/>
        </a:p>
      </dgm:t>
    </dgm:pt>
    <dgm:pt modelId="{72206CD4-2900-4352-9285-441A5410A038}" type="pres">
      <dgm:prSet presAssocID="{4EA4B450-80E4-4ADA-A7B1-00410321C9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FC0F82-182A-4CB3-900A-CB61A3AC50CB}" type="pres">
      <dgm:prSet presAssocID="{D29BDF4C-8788-4169-885B-6D23B80A0B5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D5496-1EF9-4CBD-851B-314BAFE56E07}" type="pres">
      <dgm:prSet presAssocID="{5C9195D8-47D5-4FE3-8D33-9CBC1641F79A}" presName="sibTrans" presStyleCnt="0"/>
      <dgm:spPr/>
    </dgm:pt>
    <dgm:pt modelId="{56E8EFCB-149A-43F5-A88A-4F5C895F0896}" type="pres">
      <dgm:prSet presAssocID="{F75ACDDC-CD36-4FCE-A4D6-DE865D156587}" presName="node" presStyleLbl="node1" presStyleIdx="1" presStyleCnt="5" custLinFactNeighborX="751" custLinFactNeighborY="1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DEDA3-9EF0-47BA-A5F4-B7DD28AAC2C6}" type="pres">
      <dgm:prSet presAssocID="{B61FD5F1-EA6B-4DEC-A903-616BFFC54D8C}" presName="sibTrans" presStyleCnt="0"/>
      <dgm:spPr/>
    </dgm:pt>
    <dgm:pt modelId="{86D8E7E1-285C-494D-99E1-1BE1688E075D}" type="pres">
      <dgm:prSet presAssocID="{8E9602D0-A86F-42B7-92F8-3239949F34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C299F-DABD-473A-A832-884C9FD4E2B3}" type="pres">
      <dgm:prSet presAssocID="{C08E1D71-7566-4B1A-B433-54D2B27E0B7B}" presName="sibTrans" presStyleCnt="0"/>
      <dgm:spPr/>
    </dgm:pt>
    <dgm:pt modelId="{1477A8AB-E116-42F8-AA6A-F660B1C32222}" type="pres">
      <dgm:prSet presAssocID="{E7A9B7E8-6D57-4745-9992-7DBB8E9B39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E0480-07C8-487F-8A83-14E324385076}" type="pres">
      <dgm:prSet presAssocID="{60C2BD8F-750A-4475-9B64-7B2C197C82A1}" presName="sibTrans" presStyleCnt="0"/>
      <dgm:spPr/>
    </dgm:pt>
    <dgm:pt modelId="{3A3B3F6B-7255-47D4-BA83-0D395615E3D8}" type="pres">
      <dgm:prSet presAssocID="{FE4D04FC-1E4D-4BB9-B08C-0CC013F109C4}" presName="node" presStyleLbl="node1" presStyleIdx="4" presStyleCnt="5" custScaleX="120673" custScaleY="108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3958B9-80B1-4323-9FAB-1C961C4A0718}" type="presOf" srcId="{F75ACDDC-CD36-4FCE-A4D6-DE865D156587}" destId="{56E8EFCB-149A-43F5-A88A-4F5C895F0896}" srcOrd="0" destOrd="0" presId="urn:microsoft.com/office/officeart/2005/8/layout/default"/>
    <dgm:cxn modelId="{7C80AB36-64D5-4CB0-96AF-A26D76F64253}" type="presOf" srcId="{E7A9B7E8-6D57-4745-9992-7DBB8E9B399F}" destId="{1477A8AB-E116-42F8-AA6A-F660B1C32222}" srcOrd="0" destOrd="0" presId="urn:microsoft.com/office/officeart/2005/8/layout/default"/>
    <dgm:cxn modelId="{ACE66C4E-3530-4E28-B72C-03CA5E5E30C1}" type="presOf" srcId="{4EA4B450-80E4-4ADA-A7B1-00410321C9B2}" destId="{72206CD4-2900-4352-9285-441A5410A038}" srcOrd="0" destOrd="0" presId="urn:microsoft.com/office/officeart/2005/8/layout/default"/>
    <dgm:cxn modelId="{6F785D37-6BF1-402A-8A57-892F1B9AB186}" srcId="{4EA4B450-80E4-4ADA-A7B1-00410321C9B2}" destId="{F75ACDDC-CD36-4FCE-A4D6-DE865D156587}" srcOrd="1" destOrd="0" parTransId="{1AD42346-D932-4B17-AA94-7FE140BB0B3A}" sibTransId="{B61FD5F1-EA6B-4DEC-A903-616BFFC54D8C}"/>
    <dgm:cxn modelId="{04A49602-B917-4260-9452-0751ADFCB594}" type="presOf" srcId="{D29BDF4C-8788-4169-885B-6D23B80A0B57}" destId="{2DFC0F82-182A-4CB3-900A-CB61A3AC50CB}" srcOrd="0" destOrd="0" presId="urn:microsoft.com/office/officeart/2005/8/layout/default"/>
    <dgm:cxn modelId="{779FE0E8-256E-4AC8-98F1-A18E0B598F7B}" srcId="{4EA4B450-80E4-4ADA-A7B1-00410321C9B2}" destId="{E7A9B7E8-6D57-4745-9992-7DBB8E9B399F}" srcOrd="3" destOrd="0" parTransId="{A2AA6626-C6CD-4050-B15D-ECDBAD93EFF5}" sibTransId="{60C2BD8F-750A-4475-9B64-7B2C197C82A1}"/>
    <dgm:cxn modelId="{A84BB8C3-6BBD-4B63-951F-F4EBAE6C0290}" srcId="{4EA4B450-80E4-4ADA-A7B1-00410321C9B2}" destId="{D29BDF4C-8788-4169-885B-6D23B80A0B57}" srcOrd="0" destOrd="0" parTransId="{B65DF7A1-24A9-4819-9E83-80608BBBA9C9}" sibTransId="{5C9195D8-47D5-4FE3-8D33-9CBC1641F79A}"/>
    <dgm:cxn modelId="{1E1F5109-A266-40CF-8228-D6B3B5D32AA9}" srcId="{4EA4B450-80E4-4ADA-A7B1-00410321C9B2}" destId="{8E9602D0-A86F-42B7-92F8-3239949F3476}" srcOrd="2" destOrd="0" parTransId="{40257DAF-DD2C-457F-9316-080966EB279A}" sibTransId="{C08E1D71-7566-4B1A-B433-54D2B27E0B7B}"/>
    <dgm:cxn modelId="{BC193E12-984F-4873-8B7A-BE57BEE21746}" srcId="{4EA4B450-80E4-4ADA-A7B1-00410321C9B2}" destId="{FE4D04FC-1E4D-4BB9-B08C-0CC013F109C4}" srcOrd="4" destOrd="0" parTransId="{B8C965DA-0AB5-457B-AB2F-3C2CB9CB59DF}" sibTransId="{3FE43C30-B04A-4874-978C-FD5DCACECD18}"/>
    <dgm:cxn modelId="{2CA88011-B7B6-4BDB-AB07-CB02DAAB4521}" type="presOf" srcId="{FE4D04FC-1E4D-4BB9-B08C-0CC013F109C4}" destId="{3A3B3F6B-7255-47D4-BA83-0D395615E3D8}" srcOrd="0" destOrd="0" presId="urn:microsoft.com/office/officeart/2005/8/layout/default"/>
    <dgm:cxn modelId="{AD223262-15CA-49B9-9F47-C67CE5B34142}" type="presOf" srcId="{8E9602D0-A86F-42B7-92F8-3239949F3476}" destId="{86D8E7E1-285C-494D-99E1-1BE1688E075D}" srcOrd="0" destOrd="0" presId="urn:microsoft.com/office/officeart/2005/8/layout/default"/>
    <dgm:cxn modelId="{CCE65FE2-79CB-4B94-B2BD-FE5218579F38}" type="presParOf" srcId="{72206CD4-2900-4352-9285-441A5410A038}" destId="{2DFC0F82-182A-4CB3-900A-CB61A3AC50CB}" srcOrd="0" destOrd="0" presId="urn:microsoft.com/office/officeart/2005/8/layout/default"/>
    <dgm:cxn modelId="{30DA2D1D-8913-416B-8E5D-CD3F161B687E}" type="presParOf" srcId="{72206CD4-2900-4352-9285-441A5410A038}" destId="{BB8D5496-1EF9-4CBD-851B-314BAFE56E07}" srcOrd="1" destOrd="0" presId="urn:microsoft.com/office/officeart/2005/8/layout/default"/>
    <dgm:cxn modelId="{4EEE393E-6EC7-4AE1-8EE1-887154ADED9B}" type="presParOf" srcId="{72206CD4-2900-4352-9285-441A5410A038}" destId="{56E8EFCB-149A-43F5-A88A-4F5C895F0896}" srcOrd="2" destOrd="0" presId="urn:microsoft.com/office/officeart/2005/8/layout/default"/>
    <dgm:cxn modelId="{D10BD9EC-DC18-445B-8C9E-58B1E23C1D57}" type="presParOf" srcId="{72206CD4-2900-4352-9285-441A5410A038}" destId="{A31DEDA3-9EF0-47BA-A5F4-B7DD28AAC2C6}" srcOrd="3" destOrd="0" presId="urn:microsoft.com/office/officeart/2005/8/layout/default"/>
    <dgm:cxn modelId="{977C9E9D-5F83-4527-B94B-EA82D24BEA5A}" type="presParOf" srcId="{72206CD4-2900-4352-9285-441A5410A038}" destId="{86D8E7E1-285C-494D-99E1-1BE1688E075D}" srcOrd="4" destOrd="0" presId="urn:microsoft.com/office/officeart/2005/8/layout/default"/>
    <dgm:cxn modelId="{43AC4756-073E-4C45-B1E4-ACA5044D2326}" type="presParOf" srcId="{72206CD4-2900-4352-9285-441A5410A038}" destId="{73CC299F-DABD-473A-A832-884C9FD4E2B3}" srcOrd="5" destOrd="0" presId="urn:microsoft.com/office/officeart/2005/8/layout/default"/>
    <dgm:cxn modelId="{274548CC-9240-4087-99EA-76D810CCCBC9}" type="presParOf" srcId="{72206CD4-2900-4352-9285-441A5410A038}" destId="{1477A8AB-E116-42F8-AA6A-F660B1C32222}" srcOrd="6" destOrd="0" presId="urn:microsoft.com/office/officeart/2005/8/layout/default"/>
    <dgm:cxn modelId="{64887415-7D13-4172-9D3A-58F134E333C5}" type="presParOf" srcId="{72206CD4-2900-4352-9285-441A5410A038}" destId="{D0CE0480-07C8-487F-8A83-14E324385076}" srcOrd="7" destOrd="0" presId="urn:microsoft.com/office/officeart/2005/8/layout/default"/>
    <dgm:cxn modelId="{FA3A538A-90AF-4CFD-8403-C5756788BF5B}" type="presParOf" srcId="{72206CD4-2900-4352-9285-441A5410A038}" destId="{3A3B3F6B-7255-47D4-BA83-0D395615E3D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C0F82-182A-4CB3-900A-CB61A3AC50CB}">
      <dsp:nvSpPr>
        <dsp:cNvPr id="0" name=""/>
        <dsp:cNvSpPr/>
      </dsp:nvSpPr>
      <dsp:spPr>
        <a:xfrm>
          <a:off x="0" y="593767"/>
          <a:ext cx="3143249" cy="1885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смертности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числа умерших за год к общей численности населения (на 1000)</a:t>
          </a:r>
        </a:p>
      </dsp:txBody>
      <dsp:txXfrm>
        <a:off x="0" y="593767"/>
        <a:ext cx="3143249" cy="1885950"/>
      </dsp:txXfrm>
    </dsp:sp>
    <dsp:sp modelId="{56E8EFCB-149A-43F5-A88A-4F5C895F0896}">
      <dsp:nvSpPr>
        <dsp:cNvPr id="0" name=""/>
        <dsp:cNvSpPr/>
      </dsp:nvSpPr>
      <dsp:spPr>
        <a:xfrm>
          <a:off x="3481180" y="629185"/>
          <a:ext cx="3143249" cy="1885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рождаемости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числа родившихся за год к общей численности населения (на 1000)</a:t>
          </a:r>
        </a:p>
      </dsp:txBody>
      <dsp:txXfrm>
        <a:off x="3481180" y="629185"/>
        <a:ext cx="3143249" cy="1885950"/>
      </dsp:txXfrm>
    </dsp:sp>
    <dsp:sp modelId="{86D8E7E1-285C-494D-99E1-1BE1688E075D}">
      <dsp:nvSpPr>
        <dsp:cNvPr id="0" name=""/>
        <dsp:cNvSpPr/>
      </dsp:nvSpPr>
      <dsp:spPr>
        <a:xfrm>
          <a:off x="6915149" y="593767"/>
          <a:ext cx="3143249" cy="1885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есественного прироста</a:t>
          </a:r>
        </a:p>
      </dsp:txBody>
      <dsp:txXfrm>
        <a:off x="6915149" y="593767"/>
        <a:ext cx="3143249" cy="1885950"/>
      </dsp:txXfrm>
    </dsp:sp>
    <dsp:sp modelId="{1477A8AB-E116-42F8-AA6A-F660B1C32222}">
      <dsp:nvSpPr>
        <dsp:cNvPr id="0" name=""/>
        <dsp:cNvSpPr/>
      </dsp:nvSpPr>
      <dsp:spPr>
        <a:xfrm>
          <a:off x="1403885" y="2870037"/>
          <a:ext cx="3143249" cy="1885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младенческой смертности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годичного числа детей, умерших в возрасте до 1 года, к числу родившихся за год (на 1000)</a:t>
          </a:r>
        </a:p>
      </dsp:txBody>
      <dsp:txXfrm>
        <a:off x="1403885" y="2870037"/>
        <a:ext cx="3143249" cy="1885950"/>
      </dsp:txXfrm>
    </dsp:sp>
    <dsp:sp modelId="{3A3B3F6B-7255-47D4-BA83-0D395615E3D8}">
      <dsp:nvSpPr>
        <dsp:cNvPr id="0" name=""/>
        <dsp:cNvSpPr/>
      </dsp:nvSpPr>
      <dsp:spPr>
        <a:xfrm>
          <a:off x="4861460" y="2794042"/>
          <a:ext cx="3793054" cy="2037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перинатальной семртности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отношение числа мертворожденных и детей, умерших на первой неделе жизни, к общему числу родившихся за год (живыми и мертвыми) (на 1000)</a:t>
          </a:r>
        </a:p>
      </dsp:txBody>
      <dsp:txXfrm>
        <a:off x="4861460" y="2794042"/>
        <a:ext cx="3793054" cy="2037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48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3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37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57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60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1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5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66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3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04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8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4825F1-593E-4DC3-8DA7-7B3E7EA520EC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5495FF-F27B-4A5A-878E-F1451906424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97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НАСЕЛЕНИЯ. ЕСТЕСТВЕННОЕ ДВИЖЕНИЕ (ВОСПРОИЗВОДСТВО)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К.м.н., доцент Колосова Е.Г.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1096963" y="287338"/>
            <a:ext cx="10058400" cy="138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Кафедра общественного здоровья и здравоохранения 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6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503727"/>
              </p:ext>
            </p:extLst>
          </p:nvPr>
        </p:nvGraphicFramePr>
        <p:xfrm>
          <a:off x="2119743" y="1773378"/>
          <a:ext cx="8201892" cy="4475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473">
                  <a:extLst>
                    <a:ext uri="{9D8B030D-6E8A-4147-A177-3AD203B41FA5}">
                      <a16:colId xmlns:a16="http://schemas.microsoft.com/office/drawing/2014/main" val="1514958034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3517876895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1638291316"/>
                    </a:ext>
                  </a:extLst>
                </a:gridCol>
                <a:gridCol w="2050473">
                  <a:extLst>
                    <a:ext uri="{9D8B030D-6E8A-4147-A177-3AD203B41FA5}">
                      <a16:colId xmlns:a16="http://schemas.microsoft.com/office/drawing/2014/main" val="2451190374"/>
                    </a:ext>
                  </a:extLst>
                </a:gridCol>
              </a:tblGrid>
              <a:tr h="7458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Коэффициент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500765"/>
                  </a:ext>
                </a:extLst>
              </a:tr>
              <a:tr h="1491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рождаемости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общей смертности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младенческой смертности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531000"/>
                  </a:ext>
                </a:extLst>
              </a:tr>
              <a:tr h="745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Низкий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 и ниже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 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 и ниже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710275"/>
                  </a:ext>
                </a:extLst>
              </a:tr>
              <a:tr h="745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21-25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10-15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36-50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8569393"/>
                  </a:ext>
                </a:extLst>
              </a:tr>
              <a:tr h="745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Высокий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 и выше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 и выше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51 и выше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09067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14944" y="545858"/>
            <a:ext cx="946265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Примерные оценки уровней показателей рождаемости, общей и младенческой смертности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 1000 населения)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8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9616" y="260648"/>
            <a:ext cx="6707088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Статистика смертности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836712"/>
            <a:ext cx="8291264" cy="54006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Смертность населения -  процесс естественного сокращения численности людей за счет случаев смерти в конкретной совокупности населения за определенный период времени.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Статистические показатели смертности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Общий коэффициент смертности.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Возрастно-половые и групповые коэффициенты.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Показатели структуры смертности по причинам.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Коэффициент материнской смертности.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Младенческая смертность.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Перинатальная смертность.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мертворожденности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79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-144115"/>
            <a:ext cx="8604448" cy="14128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показателей естественного движения в Российской Федерации, 1940 – 2019 гг. </a:t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(на 1000 населения)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35561" y="1268761"/>
          <a:ext cx="7992887" cy="5151453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7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7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7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Значения показателя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Рождаемость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Смертность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Естественный прирост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Младенческая смертность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1940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33,0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20,6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205,2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1950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10,1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16,8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88,3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1960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36,6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1970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1980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15,9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13,4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11,2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1992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10,7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-1,5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18,0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2000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-6,6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2010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-1,7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13,3 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13,0 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0,3 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-0,9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-1,6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11,9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-1,7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 anchor="b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06" marR="49906" marT="6931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Ирина\Desktop\История медицины\Демография\178184_orig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530226"/>
            <a:ext cx="8064896" cy="53470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64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96863"/>
            <a:ext cx="8218488" cy="9715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общей смертности по основным классам причин (в % к итогу)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919538" y="1412876"/>
          <a:ext cx="8352927" cy="497147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78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 смерти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системы кровообращения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46,4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Новообразования</a:t>
                      </a:r>
                      <a:endParaRPr lang="ru-RU" sz="1800" b="1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17,1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Внешние причины смерти</a:t>
                      </a:r>
                      <a:endParaRPr lang="ru-RU" sz="1800" b="1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7,2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8,1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органов пищеварения</a:t>
                      </a:r>
                      <a:endParaRPr lang="ru-RU" sz="1800" b="1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органов дыхания</a:t>
                      </a:r>
                      <a:endParaRPr lang="ru-RU" sz="1800" b="1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7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и паразитарные заболевания</a:t>
                      </a:r>
                      <a:endParaRPr lang="ru-RU" sz="18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0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71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620688"/>
            <a:ext cx="7848872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естественного движения населения Оренбургской области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919537" y="1124744"/>
          <a:ext cx="842493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9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86603"/>
            <a:ext cx="10058400" cy="558249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общей смертности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37070"/>
              </p:ext>
            </p:extLst>
          </p:nvPr>
        </p:nvGraphicFramePr>
        <p:xfrm>
          <a:off x="1097280" y="928258"/>
          <a:ext cx="10058400" cy="53339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38588">
                  <a:extLst>
                    <a:ext uri="{9D8B030D-6E8A-4147-A177-3AD203B41FA5}">
                      <a16:colId xmlns:a16="http://schemas.microsoft.com/office/drawing/2014/main" val="3799294859"/>
                    </a:ext>
                  </a:extLst>
                </a:gridCol>
                <a:gridCol w="4219812">
                  <a:extLst>
                    <a:ext uri="{9D8B030D-6E8A-4147-A177-3AD203B41FA5}">
                      <a16:colId xmlns:a16="http://schemas.microsoft.com/office/drawing/2014/main" val="4177735829"/>
                    </a:ext>
                  </a:extLst>
                </a:gridCol>
              </a:tblGrid>
              <a:tr h="15880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коэффициент смертности  на 1000 населения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уровня смертности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076198"/>
                  </a:ext>
                </a:extLst>
              </a:tr>
              <a:tr h="749183">
                <a:tc>
                  <a:txBody>
                    <a:bodyPr/>
                    <a:lstStyle/>
                    <a:p>
                      <a:pPr marL="16002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&lt;7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низкий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006936"/>
                  </a:ext>
                </a:extLst>
              </a:tr>
              <a:tr h="749183">
                <a:tc>
                  <a:txBody>
                    <a:bodyPr/>
                    <a:lstStyle/>
                    <a:p>
                      <a:pPr marL="16002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7-10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5482468"/>
                  </a:ext>
                </a:extLst>
              </a:tr>
              <a:tr h="749183">
                <a:tc>
                  <a:txBody>
                    <a:bodyPr/>
                    <a:lstStyle/>
                    <a:p>
                      <a:pPr marL="16002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11-15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1461801"/>
                  </a:ext>
                </a:extLst>
              </a:tr>
              <a:tr h="749183">
                <a:tc>
                  <a:txBody>
                    <a:bodyPr/>
                    <a:lstStyle/>
                    <a:p>
                      <a:pPr marL="16002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16 - 20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2907148"/>
                  </a:ext>
                </a:extLst>
              </a:tr>
              <a:tr h="749183">
                <a:tc>
                  <a:txBody>
                    <a:bodyPr/>
                    <a:lstStyle/>
                    <a:p>
                      <a:pPr marL="160020"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21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высокий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41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03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5640" y="260649"/>
            <a:ext cx="6239148" cy="5429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Материнская смертность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919536" y="908721"/>
            <a:ext cx="8280920" cy="5688013"/>
          </a:xfrm>
        </p:spPr>
        <p:txBody>
          <a:bodyPr>
            <a:normAutofit/>
          </a:bodyPr>
          <a:lstStyle/>
          <a:p>
            <a:pPr marL="90488" indent="-90488" algn="just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Материнская смертность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смерть женщины, наступившая в период беременности, независимо от ее продолжительности и локализации, или в течение 42 дней после ее окончания от какой-либо причины, связанной с беременностью, отягощенной ею или ее ведением, но не от несчастного случая или внезапно возникшей причины. </a:t>
            </a:r>
          </a:p>
          <a:p>
            <a:pPr marL="90488" indent="-90488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/>
              <a:t> </a:t>
            </a:r>
          </a:p>
          <a:p>
            <a:pPr marL="90488" indent="-90488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«Поздняя материнская смертность»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это смерть женщины от непосредственной акушерской причины или причины, косвенно связанной с беременностью, наступившей в период, превышающий 42 дня после родов, на не менее чем через год после родов.</a:t>
            </a:r>
          </a:p>
          <a:p>
            <a:pPr marL="90488" indent="-90488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90488" indent="-90488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568" y="148478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Материнская смертность 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один из основных интегрирующих показателей здоровья женщин репродуктивного возраста и качества работы родовспомогательных учреждений.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46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3552" y="980729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Случаи МС подразделяются на две группы:</a:t>
            </a:r>
          </a:p>
          <a:p>
            <a:pPr algn="ctr">
              <a:buNone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смерть непосредственно связанная с акушерскими причинами: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результате осложненного течения беременности, родов или послеродового периода, а также в результате диагностических вмешательств и неправильного лечения;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смерть косвенно связанная с акушерскими причинами: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смерть в результате имевшегося ранее или развившегося в период беременности заболевания, вне связи с непосредственной акушерской причиной, но отягощенного физиологическим воздействием беременности.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0699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73382"/>
            <a:ext cx="10058400" cy="4095712"/>
          </a:xfrm>
        </p:spPr>
        <p:txBody>
          <a:bodyPr/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Естественное движение (воспроизводство) населения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совокупность таких демографических явлений, как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рождаемость, смертность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 том числе младенческая и материнская смертность,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естественный прирост населения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брачность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разводимость,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средняя продолжительность предстоящей жизни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т.п.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488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116632"/>
            <a:ext cx="8496300" cy="9715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материнской смертности В Оренбургской области, 2000 – 2019 гг.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91545" y="1196752"/>
          <a:ext cx="8280919" cy="5353842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5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Годы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Федерация (на 100 000 родившихся живыми)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умерших женщин, человек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100 000 родившихся живыми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2000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45,2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69,8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2001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2002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37,9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42,6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2003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38,4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2004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29,3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2005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27,7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44,5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2006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2007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27,2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2008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29,7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2009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13,4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11,3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10,8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10,2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7,5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13,1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9,1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38935" marR="38935" marT="5408" marB="0" anchor="ctr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8935" marR="38935" marT="5408" marB="0">
                    <a:lnL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0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8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4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63552" y="225425"/>
            <a:ext cx="7678936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материнской смертности по основным причинам в Российской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Федерациив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2018 г. (в % к итогу)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95600" y="1397001"/>
          <a:ext cx="7128792" cy="4145565"/>
        </p:xfrm>
        <a:graphic>
          <a:graphicData uri="http://schemas.openxmlformats.org/drawingml/2006/table">
            <a:tbl>
              <a:tblPr/>
              <a:tblGrid>
                <a:gridCol w="4262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6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Причины смерти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Непрямые причины акушерской смерти (ЭГЗ)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26,1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Акушерская эмболия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17,0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Кровотечения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12,8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Отеки, протеинурия и гипотензивные расстройства (токсикоз беременных)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Аборты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Сепсис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Осложнения анестезии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9062" marR="49062" marT="6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6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1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528" y="836712"/>
            <a:ext cx="828092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Младенческая смертность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смерть детей на первом году жизни.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Она включает: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раннюю неонатальную смертность (в первые 7 дней или 168 ч жизни);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позднюю неонатальную смертность (на 2 – 4 неделях жизни или с 8 по 28 сутки);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неонатальную смертность (в первые 4 недели жизни или от 0 до 28 дней);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постнеонатальную смертность (с 29-го дня жизни и до 1 года).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антенатальный период              0-7 дней          8-28 дней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6792" y="5373217"/>
            <a:ext cx="1472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22 недели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беременности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2880" y="5373216"/>
            <a:ext cx="717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Роды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Левая круглая скобка 12"/>
          <p:cNvSpPr/>
          <p:nvPr/>
        </p:nvSpPr>
        <p:spPr>
          <a:xfrm rot="16200000">
            <a:off x="6288537" y="4045642"/>
            <a:ext cx="136073" cy="2503190"/>
          </a:xfrm>
          <a:prstGeom prst="leftBracket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2135560" y="4581128"/>
            <a:ext cx="8208913" cy="780706"/>
            <a:chOff x="0" y="1"/>
            <a:chExt cx="5981700" cy="426084"/>
          </a:xfrm>
        </p:grpSpPr>
        <p:cxnSp>
          <p:nvCxnSpPr>
            <p:cNvPr id="5" name="Прямая со стрелкой 4"/>
            <p:cNvCxnSpPr>
              <a:cxnSpLocks/>
            </p:cNvCxnSpPr>
            <p:nvPr/>
          </p:nvCxnSpPr>
          <p:spPr>
            <a:xfrm flipV="1">
              <a:off x="0" y="349885"/>
              <a:ext cx="5981700" cy="19050"/>
            </a:xfrm>
            <a:prstGeom prst="straightConnector1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6" name="Левая фигурная скобка 5"/>
            <p:cNvSpPr/>
            <p:nvPr/>
          </p:nvSpPr>
          <p:spPr>
            <a:xfrm rot="5400000">
              <a:off x="2328127" y="-25618"/>
              <a:ext cx="323850" cy="427156"/>
            </a:xfrm>
            <a:prstGeom prst="leftBrace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" name="Левая фигурная скобка 6"/>
            <p:cNvSpPr/>
            <p:nvPr/>
          </p:nvSpPr>
          <p:spPr>
            <a:xfrm rot="5400000">
              <a:off x="1019175" y="-831215"/>
              <a:ext cx="323850" cy="2038350"/>
            </a:xfrm>
            <a:prstGeom prst="leftBrac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Левая фигурная скобка 7"/>
            <p:cNvSpPr/>
            <p:nvPr/>
          </p:nvSpPr>
          <p:spPr>
            <a:xfrm rot="5400000">
              <a:off x="3177123" y="-473492"/>
              <a:ext cx="351790" cy="1298775"/>
            </a:xfrm>
            <a:prstGeom prst="leftBrace">
              <a:avLst/>
            </a:prstGeom>
            <a:ln w="317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95250" y="292735"/>
              <a:ext cx="95250" cy="13335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200275" y="292735"/>
              <a:ext cx="95250" cy="13335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698594" y="5373216"/>
            <a:ext cx="1045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0-28 дней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80176" y="5301208"/>
            <a:ext cx="1674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29 дня до года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52384" y="5373216"/>
            <a:ext cx="62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 год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70989" y="359079"/>
            <a:ext cx="3874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Младенческая смертность</a:t>
            </a:r>
          </a:p>
        </p:txBody>
      </p:sp>
    </p:spTree>
    <p:extLst>
      <p:ext uri="{BB962C8B-B14F-4D97-AF65-F5344CB8AC3E}">
        <p14:creationId xmlns:p14="http://schemas.microsoft.com/office/powerpoint/2010/main" val="28988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19536" y="548680"/>
            <a:ext cx="8280920" cy="122455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Динамика показателей младенческой смертности в Российской Федерации и Оренбургской области, </a:t>
            </a:r>
            <a:b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1940-2019 гг. (на 1000 родившихся живыми)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19534" y="2060849"/>
          <a:ext cx="8424938" cy="20302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2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8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7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7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93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24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846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732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982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Годы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1940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1950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1960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1970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1980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1990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1992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2000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2010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2013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205,2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88,3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36,6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23,0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22,1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17,4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18,0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15,3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7,5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 -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 -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 -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 -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- 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 pitchFamily="18" charset="0"/>
                          <a:cs typeface="Times New Roman" pitchFamily="18" charset="0"/>
                        </a:rPr>
                        <a:t>17,8 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17,2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15,1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7,1 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07" marR="65607" marT="911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063552" y="4343326"/>
            <a:ext cx="8064896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 младенческой смертности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рассматривается как оперативный критерий оценки санитарного благополучия населения, уровня и качества медико-социальной помощи, эффективности и качества работы акушерской и педиатрической службы. Величина младенческой смертности служит мощным информативным показателем уровня социально-экономического развития страны.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3968"/>
              </p:ext>
            </p:extLst>
          </p:nvPr>
        </p:nvGraphicFramePr>
        <p:xfrm>
          <a:off x="2961006" y="-124690"/>
          <a:ext cx="6696744" cy="8928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PDF" r:id="rId3" imgW="0" imgH="0" progId="FoxitReader.Document">
                  <p:embed/>
                </p:oleObj>
              </mc:Choice>
              <mc:Fallback>
                <p:oleObj name="PDF" r:id="rId3" imgW="0" imgH="0" progId="FoxitReader.Document">
                  <p:embed/>
                  <p:pic>
                    <p:nvPicPr>
                      <p:cNvPr id="583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006" y="-124690"/>
                        <a:ext cx="6696744" cy="8928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4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8291264" cy="1371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младенческой смертности по основным причинам в Российской Федерации и Оренбургской области, 2018 г. (в % к итогу)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409434" y="1877243"/>
          <a:ext cx="7430982" cy="387849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Отдельные состояния, возникающие в перинатальном периоде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56,0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Врожденные аномалии (пороки развития)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21,3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17,7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органов дыхания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4,0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Внешние причины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и паразитарные болезни</a:t>
                      </a:r>
                      <a:endParaRPr lang="ru-RU" sz="1600" b="0" i="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1,9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7931150" cy="6477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Перинатальная смертность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71130" y="980729"/>
            <a:ext cx="7813303" cy="5616575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Перинатальный период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начинается с 22 недели внутриутробной жизни плода и заканчивается спустя 7 полных дней (168 ч) после рождения.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Включает в себя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три периода: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антенатальный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(с 22 недели беременности до родов);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интранатальный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(период родов);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постнатальный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(первые 7 дней или 168 ч жизни) – соответствует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раннему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неонатальному периоду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Каждому периоду соответствует свой показатель смертности.</a:t>
            </a:r>
          </a:p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Перинатальная смертность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(вокруг родов)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исчисляется по все трем периодам.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1584" y="1124745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Антенатальная 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интранатальная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смертность в сумме дают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мертворожденность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Мертворождением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является момент отделения плода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 посредством  родов при беременности 22 недели и более при массе тела новорожденного 500 грамм и более (или менее 500 грамм при многоплодных родах) или в случае, если масса тела ребенка при рождении неизвестна, при длине тела новорожденного 25 см и более при отсутствии у новорожденного признаков живорождения (в ред. Приказа МЗ РФ №7Н от 16.01.2013).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96734"/>
            <a:ext cx="8147248" cy="97202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Коэффициенты смертности в Российской Федерации и Оренбургской области в 2018 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19538" y="1821990"/>
          <a:ext cx="8352927" cy="283114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43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6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8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Материнская 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 на 100 000 живорожденных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Младенческая 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смертность, %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Перинатальная смертность </a:t>
                      </a:r>
                      <a:endParaRPr lang="ru-RU" sz="14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1000 всех родившихся)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Мертворож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денность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Ранняя неонатальная смертность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7,23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5,51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1,72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16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7,49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5,48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</a:t>
                      </a:r>
                      <a:endParaRPr lang="ru-RU" sz="18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3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68742"/>
            <a:ext cx="8075240" cy="61198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Репродуктивные потери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196752"/>
            <a:ext cx="8219256" cy="5184576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Включают все плодовые и материнские потери на протяжении всего срока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42 дней после ее прекращения.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репродуктивные потери входят: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перинатальная смертность;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материнская смертность;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самопроизвольные выкидыши;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аборты при сроке беременности менее 22 недель;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внематочная беременность;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потери при прерывании беременности в сроки 22 – 27 недель.</a:t>
            </a:r>
          </a:p>
        </p:txBody>
      </p:sp>
    </p:spTree>
    <p:extLst>
      <p:ext uri="{BB962C8B-B14F-4D97-AF65-F5344CB8AC3E}">
        <p14:creationId xmlns:p14="http://schemas.microsoft.com/office/powerpoint/2010/main" val="18466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1" y="476250"/>
            <a:ext cx="8569325" cy="61595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Статистические показатели рождаемости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351584" y="1452564"/>
            <a:ext cx="7704856" cy="4929187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Общий коэффициент рождаемости.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Специальные коэффициенты рождаемости (плодовитости):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общая плодовитость;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брачная плодовитость.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Возрастные коэффициенты рождаемости (плодовитости).</a:t>
            </a:r>
          </a:p>
        </p:txBody>
      </p:sp>
    </p:spTree>
    <p:extLst>
      <p:ext uri="{BB962C8B-B14F-4D97-AF65-F5344CB8AC3E}">
        <p14:creationId xmlns:p14="http://schemas.microsoft.com/office/powerpoint/2010/main" val="2047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188640"/>
            <a:ext cx="8075240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Фетоинфантильные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потери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752601"/>
            <a:ext cx="7859216" cy="4373563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Коэффициент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фетоинфантильных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потерь включает мертворождаемость и смертность детей в возрасте от 0 до 365 дней, что позволяет комплексно оценить потери всех жизнеспособных детей в возрасте до одного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42748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063552" y="332657"/>
            <a:ext cx="8064896" cy="66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Естественный прирост (противоестественная убыль) населения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обобщающей характеристикой роста населения.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естественный прирост населения необходимо оценивать только в соотношении с показателями рождаемости и смертности.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Высокий естественный прирост населения может рассматриваться как благоприятное демографическое явление только при низкой смертности. Высокий прирост при высокой смертности характеризует неблагоприятное положение с воспроизводством населения, несмотря на относительно высокий показатель рождаемости. Низкий прирост при высокой смертности также указывает на неблагоприятную демографическую обстановку.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Отрицательный естественный прирост (противоестественная убыль населения) свидетельствует о неблагополучной социально-экономической обстановке в обществе. Отрицательный естественный прирост ведет 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депопуляции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населения, т.е. к сокращению численности постоянного населения страны и другим неблагоприятным демографическим явлениям.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rgbClr val="4F81BD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4412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98134953"/>
              </p:ext>
            </p:extLst>
          </p:nvPr>
        </p:nvGraphicFramePr>
        <p:xfrm>
          <a:off x="1097280" y="443345"/>
          <a:ext cx="10058400" cy="5425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87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568" y="751345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исключить влияние возрастно-полового состава населения на показатели рождаемости и определить, в какой мере живущее поколение воспроизводит себе смену, рассчитываются коэффициенты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воспроизводства населения: 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коэффициент суммарной плодовитости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(число детей, рожденных 1000 женщин за весь плодовитый период их жизни, разделенный на 1000, при расчете на 1 женщину (оптимально – 2,7);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брутто–коэффициент, или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валовый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показатель воспроизводства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число девочек, рожденных одной женщиной за весь репродуктивный период жизни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нетто–коэффициент, или очищенный показатель воспроизводства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это число девочек, рожденных одной женщиной за весь репродуктивный период ее жизни и доживших до возраста, в котором находилась женщина при рождении этих девочек. </a:t>
            </a:r>
          </a:p>
        </p:txBody>
      </p:sp>
    </p:spTree>
    <p:extLst>
      <p:ext uri="{BB962C8B-B14F-4D97-AF65-F5344CB8AC3E}">
        <p14:creationId xmlns:p14="http://schemas.microsoft.com/office/powerpoint/2010/main" val="19297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2104" y="782702"/>
            <a:ext cx="3240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Суммарный коэффициент рождаемости (число детей в расчете на 1 женщину) по России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Оренбургская область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2019 г – 1,7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991544" y="332656"/>
          <a:ext cx="4752528" cy="619382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Годы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Все насел.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Городское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Сельское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1960-1961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2,540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2,040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3,320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1970-1971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2,007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1,773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2,588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1980-1981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1,895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1,700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2,562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1990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1,892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1,698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2,600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1995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1,337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1,193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1,813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1,195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1,089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1,554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1,223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1,124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1,564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1,286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1,189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1,633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1,319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1,223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1,666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1,344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1,253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1,654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1,294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1,576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1,305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1,210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1,601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1,416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1,294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1,798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2008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1,502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1,372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1,912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2009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1,542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1,415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1,941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1,567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1,439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1,983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1,582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1,442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2,056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1,691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1,541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2,215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1,707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1,551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2,264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1,750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1,588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2,318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</a:rPr>
                        <a:t>2015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</a:rPr>
                        <a:t>1,777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</a:rPr>
                        <a:t>1,678</a:t>
                      </a:r>
                      <a:endParaRPr lang="ru-RU" sz="1200" b="1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2,111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1,762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1,672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2,056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1,621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1,527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1,923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1,579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1,489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1,870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2019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1,511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934" marR="20934" marT="13956" marB="13956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5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Ирина\Desktop\История медицины\Демография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908720"/>
            <a:ext cx="3240360" cy="4248472"/>
          </a:xfrm>
          <a:prstGeom prst="rect">
            <a:avLst/>
          </a:prstGeom>
          <a:noFill/>
        </p:spPr>
      </p:pic>
      <p:pic>
        <p:nvPicPr>
          <p:cNvPr id="34819" name="Picture 3" descr="C:\Users\Ирина\Desktop\История медицины\Демография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3953" y="908720"/>
            <a:ext cx="4392487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08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611280"/>
              </p:ext>
            </p:extLst>
          </p:nvPr>
        </p:nvGraphicFramePr>
        <p:xfrm>
          <a:off x="1177636" y="720433"/>
          <a:ext cx="9850582" cy="54309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19363">
                  <a:extLst>
                    <a:ext uri="{9D8B030D-6E8A-4147-A177-3AD203B41FA5}">
                      <a16:colId xmlns:a16="http://schemas.microsoft.com/office/drawing/2014/main" val="356578169"/>
                    </a:ext>
                  </a:extLst>
                </a:gridCol>
                <a:gridCol w="5731219">
                  <a:extLst>
                    <a:ext uri="{9D8B030D-6E8A-4147-A177-3AD203B41FA5}">
                      <a16:colId xmlns:a16="http://schemas.microsoft.com/office/drawing/2014/main" val="2338244193"/>
                    </a:ext>
                  </a:extLst>
                </a:gridCol>
              </a:tblGrid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коэффициент (‰)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0802047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низкая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10,0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3757312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10,0–14,9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0655419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Ниже среднего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15,0–19,9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8974498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20,0–24,9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4498593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Выше среднего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25,0–29,9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7944095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30,0–39,9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879762"/>
                  </a:ext>
                </a:extLst>
              </a:tr>
              <a:tr h="6788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 высокая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 и более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7163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510063"/>
            <a:ext cx="11333018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Критерии оценки уровней рождаемости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6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706582"/>
            <a:ext cx="10058400" cy="516251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классификации ООН различают три типа максимальной плодовитости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ранний тип – максимум плодовитости приходится на возрастную группу 20–24 года;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 поздний тип – максимум плодовитости падает на возраст 25–29 лет;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широкий тип – повозрастные коэффициенты плодовитости в возрасте 20–24 и 25–29 лет мало отличаются, но значительно превосходят коэффициенты в других возрастных группах.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0668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1643</Words>
  <Application>Microsoft Office PowerPoint</Application>
  <PresentationFormat>Широкоэкранный</PresentationFormat>
  <Paragraphs>584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Ретро</vt:lpstr>
      <vt:lpstr>PDF</vt:lpstr>
      <vt:lpstr>Кафедра общественного здоровья и здравоохранения №1</vt:lpstr>
      <vt:lpstr>Презентация PowerPoint</vt:lpstr>
      <vt:lpstr>Статистические показатели рождаемости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смертности</vt:lpstr>
      <vt:lpstr>Динамика показателей естественного движения в Российской Федерации, 1940 – 2019 гг.  (на 1000 населения)</vt:lpstr>
      <vt:lpstr>Презентация PowerPoint</vt:lpstr>
      <vt:lpstr>Структура общей смертности по основным классам причин (в % к итогу)</vt:lpstr>
      <vt:lpstr>Показатели естественного движения населения Оренбургской области</vt:lpstr>
      <vt:lpstr>Презентация PowerPoint</vt:lpstr>
      <vt:lpstr>Материнская смертность</vt:lpstr>
      <vt:lpstr>Презентация PowerPoint</vt:lpstr>
      <vt:lpstr>Презентация PowerPoint</vt:lpstr>
      <vt:lpstr>Динамика материнской смертности В Оренбургской области, 2000 – 2019 гг.</vt:lpstr>
      <vt:lpstr>Структура материнской смертности по основным причинам в Российской Федерациив 2018 г. (в % к итогу)</vt:lpstr>
      <vt:lpstr>Презентация PowerPoint</vt:lpstr>
      <vt:lpstr>Динамика показателей младенческой смертности в Российской Федерации и Оренбургской области,  1940-2019 гг. (на 1000 родившихся живыми)</vt:lpstr>
      <vt:lpstr>Презентация PowerPoint</vt:lpstr>
      <vt:lpstr>Структура младенческой смертности по основным причинам в Российской Федерации и Оренбургской области, 2018 г. (в % к итогу)</vt:lpstr>
      <vt:lpstr>Перинатальная смертность</vt:lpstr>
      <vt:lpstr>Презентация PowerPoint</vt:lpstr>
      <vt:lpstr>Коэффициенты смертности в Российской Федерации и Оренбургской области в 2018 г.</vt:lpstr>
      <vt:lpstr>Репродуктивные потери</vt:lpstr>
      <vt:lpstr>Фетоинфантильные потери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общественного здоровья и здравоохранения №1</dc:title>
  <dc:creator>Колосов</dc:creator>
  <cp:lastModifiedBy>Колосов</cp:lastModifiedBy>
  <cp:revision>8</cp:revision>
  <dcterms:created xsi:type="dcterms:W3CDTF">2020-10-09T06:52:10Z</dcterms:created>
  <dcterms:modified xsi:type="dcterms:W3CDTF">2020-10-14T05:57:50Z</dcterms:modified>
</cp:coreProperties>
</file>