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85" r:id="rId5"/>
    <p:sldId id="259" r:id="rId6"/>
    <p:sldId id="260" r:id="rId7"/>
    <p:sldId id="261" r:id="rId8"/>
    <p:sldId id="262" r:id="rId9"/>
    <p:sldId id="263" r:id="rId10"/>
    <p:sldId id="286" r:id="rId11"/>
    <p:sldId id="264" r:id="rId12"/>
    <p:sldId id="265" r:id="rId13"/>
    <p:sldId id="267" r:id="rId14"/>
    <p:sldId id="268" r:id="rId15"/>
    <p:sldId id="266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7" r:id="rId3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6341337104174762E-2"/>
          <c:y val="3.5275932965995703E-2"/>
          <c:w val="0.93842774882838076"/>
          <c:h val="0.81654400172319164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Рождаемость на 1000 чел.</c:v>
                </c:pt>
              </c:strCache>
            </c:strRef>
          </c:tx>
          <c:marker>
            <c:spPr>
              <a:solidFill>
                <a:schemeClr val="accent1"/>
              </a:solidFill>
            </c:spPr>
          </c:marker>
          <c:dLbls>
            <c:spPr>
              <a:solidFill>
                <a:schemeClr val="accent5">
                  <a:lumMod val="60000"/>
                  <a:lumOff val="40000"/>
                </a:schemeClr>
              </a:solidFill>
            </c:spPr>
            <c:txPr>
              <a:bodyPr/>
              <a:lstStyle/>
              <a:p>
                <a:pPr>
                  <a:defRPr sz="1400" b="1" baseline="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Лист1!$A$2:$A$18</c:f>
              <c:numCache>
                <c:formatCode>General</c:formatCode>
                <c:ptCount val="17"/>
                <c:pt idx="0">
                  <c:v>1970</c:v>
                </c:pt>
                <c:pt idx="1">
                  <c:v>1975</c:v>
                </c:pt>
                <c:pt idx="2">
                  <c:v>1980</c:v>
                </c:pt>
                <c:pt idx="3">
                  <c:v>1985</c:v>
                </c:pt>
                <c:pt idx="4">
                  <c:v>1990</c:v>
                </c:pt>
                <c:pt idx="5">
                  <c:v>1995</c:v>
                </c:pt>
                <c:pt idx="6">
                  <c:v>2000</c:v>
                </c:pt>
                <c:pt idx="7">
                  <c:v>2005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</c:numCache>
            </c:numRef>
          </c:cat>
          <c:val>
            <c:numRef>
              <c:f>Лист1!$B$2:$B$18</c:f>
              <c:numCache>
                <c:formatCode>General</c:formatCode>
                <c:ptCount val="17"/>
                <c:pt idx="0">
                  <c:v>15.6</c:v>
                </c:pt>
                <c:pt idx="1">
                  <c:v>16.399999999999999</c:v>
                </c:pt>
                <c:pt idx="2">
                  <c:v>17.5</c:v>
                </c:pt>
                <c:pt idx="3">
                  <c:v>18.7</c:v>
                </c:pt>
                <c:pt idx="4">
                  <c:v>15.2</c:v>
                </c:pt>
                <c:pt idx="5">
                  <c:v>10.3</c:v>
                </c:pt>
                <c:pt idx="6">
                  <c:v>9.7000000000000011</c:v>
                </c:pt>
                <c:pt idx="7">
                  <c:v>10.7</c:v>
                </c:pt>
                <c:pt idx="8">
                  <c:v>14</c:v>
                </c:pt>
                <c:pt idx="9">
                  <c:v>13.9</c:v>
                </c:pt>
                <c:pt idx="10">
                  <c:v>14.8</c:v>
                </c:pt>
                <c:pt idx="11">
                  <c:v>14.8</c:v>
                </c:pt>
                <c:pt idx="12">
                  <c:v>14.6</c:v>
                </c:pt>
                <c:pt idx="13">
                  <c:v>14.2</c:v>
                </c:pt>
                <c:pt idx="14">
                  <c:v>13.4</c:v>
                </c:pt>
                <c:pt idx="15">
                  <c:v>11.6</c:v>
                </c:pt>
                <c:pt idx="16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8FB-4C44-8513-F951824AF3E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Смертность на 1000 чел.</c:v>
                </c:pt>
              </c:strCache>
            </c:strRef>
          </c:tx>
          <c:dLbls>
            <c:spPr>
              <a:solidFill>
                <a:schemeClr val="accent6">
                  <a:lumMod val="40000"/>
                  <a:lumOff val="60000"/>
                </a:schemeClr>
              </a:solidFill>
            </c:spPr>
            <c:txPr>
              <a:bodyPr/>
              <a:lstStyle/>
              <a:p>
                <a:pPr>
                  <a:defRPr sz="1400" b="1" baseline="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Лист1!$A$2:$A$18</c:f>
              <c:numCache>
                <c:formatCode>General</c:formatCode>
                <c:ptCount val="17"/>
                <c:pt idx="0">
                  <c:v>1970</c:v>
                </c:pt>
                <c:pt idx="1">
                  <c:v>1975</c:v>
                </c:pt>
                <c:pt idx="2">
                  <c:v>1980</c:v>
                </c:pt>
                <c:pt idx="3">
                  <c:v>1985</c:v>
                </c:pt>
                <c:pt idx="4">
                  <c:v>1990</c:v>
                </c:pt>
                <c:pt idx="5">
                  <c:v>1995</c:v>
                </c:pt>
                <c:pt idx="6">
                  <c:v>2000</c:v>
                </c:pt>
                <c:pt idx="7">
                  <c:v>2005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</c:numCache>
            </c:numRef>
          </c:cat>
          <c:val>
            <c:numRef>
              <c:f>Лист1!$C$2:$C$18</c:f>
              <c:numCache>
                <c:formatCode>General</c:formatCode>
                <c:ptCount val="17"/>
                <c:pt idx="0">
                  <c:v>7.9</c:v>
                </c:pt>
                <c:pt idx="1">
                  <c:v>9.1</c:v>
                </c:pt>
                <c:pt idx="2">
                  <c:v>9.7000000000000011</c:v>
                </c:pt>
                <c:pt idx="3">
                  <c:v>10.3</c:v>
                </c:pt>
                <c:pt idx="4">
                  <c:v>9.6</c:v>
                </c:pt>
                <c:pt idx="5">
                  <c:v>13.5</c:v>
                </c:pt>
                <c:pt idx="6">
                  <c:v>14.4</c:v>
                </c:pt>
                <c:pt idx="7">
                  <c:v>15.7</c:v>
                </c:pt>
                <c:pt idx="8">
                  <c:v>14.5</c:v>
                </c:pt>
                <c:pt idx="9">
                  <c:v>14.3</c:v>
                </c:pt>
                <c:pt idx="10">
                  <c:v>14.1</c:v>
                </c:pt>
                <c:pt idx="11">
                  <c:v>13.9</c:v>
                </c:pt>
                <c:pt idx="12">
                  <c:v>14.2</c:v>
                </c:pt>
                <c:pt idx="13">
                  <c:v>14</c:v>
                </c:pt>
                <c:pt idx="14">
                  <c:v>13.5</c:v>
                </c:pt>
                <c:pt idx="15">
                  <c:v>13.3</c:v>
                </c:pt>
                <c:pt idx="16">
                  <c:v>13.3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8FB-4C44-8513-F951824AF3E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Естественный прирост, убыль на 1000 чел.</c:v>
                </c:pt>
              </c:strCache>
            </c:strRef>
          </c:tx>
          <c:marker>
            <c:spPr>
              <a:solidFill>
                <a:srgbClr val="00B050"/>
              </a:solidFill>
            </c:spPr>
          </c:marker>
          <c:dLbls>
            <c:dLbl>
              <c:idx val="0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38FB-4C44-8513-F951824AF3E7}"/>
                </c:ext>
              </c:extLst>
            </c:dLbl>
            <c:dLbl>
              <c:idx val="1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38FB-4C44-8513-F951824AF3E7}"/>
                </c:ext>
              </c:extLst>
            </c:dLbl>
            <c:dLbl>
              <c:idx val="2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38FB-4C44-8513-F951824AF3E7}"/>
                </c:ext>
              </c:extLst>
            </c:dLbl>
            <c:dLbl>
              <c:idx val="3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38FB-4C44-8513-F951824AF3E7}"/>
                </c:ext>
              </c:extLst>
            </c:dLbl>
            <c:dLbl>
              <c:idx val="4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38FB-4C44-8513-F951824AF3E7}"/>
                </c:ext>
              </c:extLst>
            </c:dLbl>
            <c:dLbl>
              <c:idx val="5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38FB-4C44-8513-F951824AF3E7}"/>
                </c:ext>
              </c:extLst>
            </c:dLbl>
            <c:dLbl>
              <c:idx val="6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38FB-4C44-8513-F951824AF3E7}"/>
                </c:ext>
              </c:extLst>
            </c:dLbl>
            <c:dLbl>
              <c:idx val="7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38FB-4C44-8513-F951824AF3E7}"/>
                </c:ext>
              </c:extLst>
            </c:dLbl>
            <c:dLbl>
              <c:idx val="15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38FB-4C44-8513-F951824AF3E7}"/>
                </c:ext>
              </c:extLst>
            </c:dLbl>
            <c:dLbl>
              <c:idx val="16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38FB-4C44-8513-F951824AF3E7}"/>
                </c:ext>
              </c:extLst>
            </c:dLbl>
            <c:spPr>
              <a:solidFill>
                <a:srgbClr val="92D050"/>
              </a:solidFill>
            </c:spPr>
            <c:txPr>
              <a:bodyPr/>
              <a:lstStyle/>
              <a:p>
                <a:pPr>
                  <a:defRPr sz="1400" b="1" baseline="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Лист1!$A$2:$A$18</c:f>
              <c:numCache>
                <c:formatCode>General</c:formatCode>
                <c:ptCount val="17"/>
                <c:pt idx="0">
                  <c:v>1970</c:v>
                </c:pt>
                <c:pt idx="1">
                  <c:v>1975</c:v>
                </c:pt>
                <c:pt idx="2">
                  <c:v>1980</c:v>
                </c:pt>
                <c:pt idx="3">
                  <c:v>1985</c:v>
                </c:pt>
                <c:pt idx="4">
                  <c:v>1990</c:v>
                </c:pt>
                <c:pt idx="5">
                  <c:v>1995</c:v>
                </c:pt>
                <c:pt idx="6">
                  <c:v>2000</c:v>
                </c:pt>
                <c:pt idx="7">
                  <c:v>2005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</c:numCache>
            </c:numRef>
          </c:cat>
          <c:val>
            <c:numRef>
              <c:f>Лист1!$D$2:$D$18</c:f>
              <c:numCache>
                <c:formatCode>General</c:formatCode>
                <c:ptCount val="17"/>
                <c:pt idx="0">
                  <c:v>7.7</c:v>
                </c:pt>
                <c:pt idx="1">
                  <c:v>7.3</c:v>
                </c:pt>
                <c:pt idx="2">
                  <c:v>7.8</c:v>
                </c:pt>
                <c:pt idx="3">
                  <c:v>8.4</c:v>
                </c:pt>
                <c:pt idx="4">
                  <c:v>5.6</c:v>
                </c:pt>
                <c:pt idx="5">
                  <c:v>-3.2</c:v>
                </c:pt>
                <c:pt idx="6">
                  <c:v>-4.7</c:v>
                </c:pt>
                <c:pt idx="7">
                  <c:v>-5</c:v>
                </c:pt>
                <c:pt idx="8">
                  <c:v>-0.5</c:v>
                </c:pt>
                <c:pt idx="9">
                  <c:v>-0.4</c:v>
                </c:pt>
                <c:pt idx="10">
                  <c:v>0.70000000000000062</c:v>
                </c:pt>
                <c:pt idx="11">
                  <c:v>0.9</c:v>
                </c:pt>
                <c:pt idx="12">
                  <c:v>0.4</c:v>
                </c:pt>
                <c:pt idx="13">
                  <c:v>0.2</c:v>
                </c:pt>
                <c:pt idx="14">
                  <c:v>-0.1</c:v>
                </c:pt>
                <c:pt idx="15">
                  <c:v>-1.7000000000000011</c:v>
                </c:pt>
                <c:pt idx="16">
                  <c:v>-2.2999999999999998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38FB-4C44-8513-F951824AF3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415744"/>
        <c:axId val="54417280"/>
      </c:lineChart>
      <c:catAx>
        <c:axId val="54415744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txPr>
          <a:bodyPr/>
          <a:lstStyle/>
          <a:p>
            <a:pPr>
              <a:defRPr sz="1400" b="1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54417280"/>
        <c:crosses val="autoZero"/>
        <c:auto val="1"/>
        <c:lblAlgn val="ctr"/>
        <c:lblOffset val="100"/>
        <c:noMultiLvlLbl val="0"/>
      </c:catAx>
      <c:valAx>
        <c:axId val="544172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ru-RU"/>
          </a:p>
        </c:txPr>
        <c:crossAx val="5441574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85059439011951066"/>
          <c:w val="0.99893339991179675"/>
          <c:h val="0.13772806460471662"/>
        </c:manualLayout>
      </c:layout>
      <c:overlay val="0"/>
      <c:txPr>
        <a:bodyPr/>
        <a:lstStyle/>
        <a:p>
          <a:pPr>
            <a:defRPr sz="1400" b="1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A4B450-80E4-4ADA-A7B1-00410321C9B2}" type="doc">
      <dgm:prSet loTypeId="urn:microsoft.com/office/officeart/2005/8/layout/default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D29BDF4C-8788-4169-885B-6D23B80A0B57}">
      <dgm:prSet phldrT="[Текст]" custT="1"/>
      <dgm:spPr/>
      <dgm:t>
        <a:bodyPr/>
        <a:lstStyle/>
        <a:p>
          <a:r>
            <a:rPr lang="ru-RU" sz="18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коэффициент смертности</a:t>
          </a:r>
        </a:p>
        <a:p>
          <a:r>
            <a:rPr lang="ru-RU" sz="180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отношение числа умерших за год к общей численности населения (на 1000)</a:t>
          </a:r>
        </a:p>
      </dgm:t>
    </dgm:pt>
    <dgm:pt modelId="{B65DF7A1-24A9-4819-9E83-80608BBBA9C9}" type="parTrans" cxnId="{A84BB8C3-6BBD-4B63-951F-F4EBAE6C0290}">
      <dgm:prSet/>
      <dgm:spPr/>
      <dgm:t>
        <a:bodyPr/>
        <a:lstStyle/>
        <a:p>
          <a:endParaRPr lang="ru-RU" sz="1800"/>
        </a:p>
      </dgm:t>
    </dgm:pt>
    <dgm:pt modelId="{5C9195D8-47D5-4FE3-8D33-9CBC1641F79A}" type="sibTrans" cxnId="{A84BB8C3-6BBD-4B63-951F-F4EBAE6C0290}">
      <dgm:prSet/>
      <dgm:spPr/>
      <dgm:t>
        <a:bodyPr/>
        <a:lstStyle/>
        <a:p>
          <a:endParaRPr lang="ru-RU" sz="1800"/>
        </a:p>
      </dgm:t>
    </dgm:pt>
    <dgm:pt modelId="{F75ACDDC-CD36-4FCE-A4D6-DE865D156587}">
      <dgm:prSet phldrT="[Текст]" custT="1"/>
      <dgm:spPr/>
      <dgm:t>
        <a:bodyPr/>
        <a:lstStyle/>
        <a:p>
          <a:r>
            <a:rPr lang="ru-RU" sz="18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коэффициент рождаемости</a:t>
          </a:r>
        </a:p>
        <a:p>
          <a:r>
            <a:rPr lang="ru-RU" sz="180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отношение числа родившихся за год к общей численности населения (на 1000)</a:t>
          </a:r>
        </a:p>
      </dgm:t>
    </dgm:pt>
    <dgm:pt modelId="{1AD42346-D932-4B17-AA94-7FE140BB0B3A}" type="parTrans" cxnId="{6F785D37-6BF1-402A-8A57-892F1B9AB186}">
      <dgm:prSet/>
      <dgm:spPr/>
      <dgm:t>
        <a:bodyPr/>
        <a:lstStyle/>
        <a:p>
          <a:endParaRPr lang="ru-RU" sz="1800"/>
        </a:p>
      </dgm:t>
    </dgm:pt>
    <dgm:pt modelId="{B61FD5F1-EA6B-4DEC-A903-616BFFC54D8C}" type="sibTrans" cxnId="{6F785D37-6BF1-402A-8A57-892F1B9AB186}">
      <dgm:prSet/>
      <dgm:spPr/>
      <dgm:t>
        <a:bodyPr/>
        <a:lstStyle/>
        <a:p>
          <a:endParaRPr lang="ru-RU" sz="1800"/>
        </a:p>
      </dgm:t>
    </dgm:pt>
    <dgm:pt modelId="{8E9602D0-A86F-42B7-92F8-3239949F3476}">
      <dgm:prSet phldrT="[Текст]" custT="1"/>
      <dgm:spPr/>
      <dgm:t>
        <a:bodyPr/>
        <a:lstStyle/>
        <a:p>
          <a:r>
            <a:rPr lang="ru-RU" sz="18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коэффициент есественного прироста</a:t>
          </a:r>
        </a:p>
      </dgm:t>
    </dgm:pt>
    <dgm:pt modelId="{40257DAF-DD2C-457F-9316-080966EB279A}" type="parTrans" cxnId="{1E1F5109-A266-40CF-8228-D6B3B5D32AA9}">
      <dgm:prSet/>
      <dgm:spPr/>
      <dgm:t>
        <a:bodyPr/>
        <a:lstStyle/>
        <a:p>
          <a:endParaRPr lang="ru-RU" sz="1800"/>
        </a:p>
      </dgm:t>
    </dgm:pt>
    <dgm:pt modelId="{C08E1D71-7566-4B1A-B433-54D2B27E0B7B}" type="sibTrans" cxnId="{1E1F5109-A266-40CF-8228-D6B3B5D32AA9}">
      <dgm:prSet/>
      <dgm:spPr/>
      <dgm:t>
        <a:bodyPr/>
        <a:lstStyle/>
        <a:p>
          <a:endParaRPr lang="ru-RU" sz="1800"/>
        </a:p>
      </dgm:t>
    </dgm:pt>
    <dgm:pt modelId="{E7A9B7E8-6D57-4745-9992-7DBB8E9B399F}">
      <dgm:prSet custT="1"/>
      <dgm:spPr/>
      <dgm:t>
        <a:bodyPr/>
        <a:lstStyle/>
        <a:p>
          <a:r>
            <a:rPr lang="ru-RU" sz="18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коэффициент младенческой смертности</a:t>
          </a:r>
        </a:p>
        <a:p>
          <a:r>
            <a:rPr lang="ru-RU" sz="180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отношение годичного числа детей, умерших в возрасте до 1 года, к числу родившихся за год (на 1000)</a:t>
          </a:r>
        </a:p>
      </dgm:t>
    </dgm:pt>
    <dgm:pt modelId="{A2AA6626-C6CD-4050-B15D-ECDBAD93EFF5}" type="parTrans" cxnId="{779FE0E8-256E-4AC8-98F1-A18E0B598F7B}">
      <dgm:prSet/>
      <dgm:spPr/>
      <dgm:t>
        <a:bodyPr/>
        <a:lstStyle/>
        <a:p>
          <a:endParaRPr lang="ru-RU" sz="1800"/>
        </a:p>
      </dgm:t>
    </dgm:pt>
    <dgm:pt modelId="{60C2BD8F-750A-4475-9B64-7B2C197C82A1}" type="sibTrans" cxnId="{779FE0E8-256E-4AC8-98F1-A18E0B598F7B}">
      <dgm:prSet/>
      <dgm:spPr/>
      <dgm:t>
        <a:bodyPr/>
        <a:lstStyle/>
        <a:p>
          <a:endParaRPr lang="ru-RU" sz="1800"/>
        </a:p>
      </dgm:t>
    </dgm:pt>
    <dgm:pt modelId="{FE4D04FC-1E4D-4BB9-B08C-0CC013F109C4}">
      <dgm:prSet custT="1"/>
      <dgm:spPr/>
      <dgm:t>
        <a:bodyPr/>
        <a:lstStyle/>
        <a:p>
          <a:r>
            <a:rPr lang="ru-RU" sz="18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коэффициент перинатальной семртности</a:t>
          </a:r>
        </a:p>
        <a:p>
          <a:r>
            <a:rPr lang="ru-RU" sz="180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отношение числа мертворожденных и детей, умерших на первой неделе жизни, к общему числу родившихся за год (живыми и мертвыми) (на 1000)</a:t>
          </a:r>
        </a:p>
      </dgm:t>
    </dgm:pt>
    <dgm:pt modelId="{B8C965DA-0AB5-457B-AB2F-3C2CB9CB59DF}" type="parTrans" cxnId="{BC193E12-984F-4873-8B7A-BE57BEE21746}">
      <dgm:prSet/>
      <dgm:spPr/>
      <dgm:t>
        <a:bodyPr/>
        <a:lstStyle/>
        <a:p>
          <a:endParaRPr lang="ru-RU" sz="1800"/>
        </a:p>
      </dgm:t>
    </dgm:pt>
    <dgm:pt modelId="{3FE43C30-B04A-4874-978C-FD5DCACECD18}" type="sibTrans" cxnId="{BC193E12-984F-4873-8B7A-BE57BEE21746}">
      <dgm:prSet/>
      <dgm:spPr/>
      <dgm:t>
        <a:bodyPr/>
        <a:lstStyle/>
        <a:p>
          <a:endParaRPr lang="ru-RU" sz="1800"/>
        </a:p>
      </dgm:t>
    </dgm:pt>
    <dgm:pt modelId="{72206CD4-2900-4352-9285-441A5410A038}" type="pres">
      <dgm:prSet presAssocID="{4EA4B450-80E4-4ADA-A7B1-00410321C9B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DFC0F82-182A-4CB3-900A-CB61A3AC50CB}" type="pres">
      <dgm:prSet presAssocID="{D29BDF4C-8788-4169-885B-6D23B80A0B5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8D5496-1EF9-4CBD-851B-314BAFE56E07}" type="pres">
      <dgm:prSet presAssocID="{5C9195D8-47D5-4FE3-8D33-9CBC1641F79A}" presName="sibTrans" presStyleCnt="0"/>
      <dgm:spPr/>
    </dgm:pt>
    <dgm:pt modelId="{56E8EFCB-149A-43F5-A88A-4F5C895F0896}" type="pres">
      <dgm:prSet presAssocID="{F75ACDDC-CD36-4FCE-A4D6-DE865D156587}" presName="node" presStyleLbl="node1" presStyleIdx="1" presStyleCnt="5" custLinFactNeighborX="751" custLinFactNeighborY="18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1DEDA3-9EF0-47BA-A5F4-B7DD28AAC2C6}" type="pres">
      <dgm:prSet presAssocID="{B61FD5F1-EA6B-4DEC-A903-616BFFC54D8C}" presName="sibTrans" presStyleCnt="0"/>
      <dgm:spPr/>
    </dgm:pt>
    <dgm:pt modelId="{86D8E7E1-285C-494D-99E1-1BE1688E075D}" type="pres">
      <dgm:prSet presAssocID="{8E9602D0-A86F-42B7-92F8-3239949F347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CC299F-DABD-473A-A832-884C9FD4E2B3}" type="pres">
      <dgm:prSet presAssocID="{C08E1D71-7566-4B1A-B433-54D2B27E0B7B}" presName="sibTrans" presStyleCnt="0"/>
      <dgm:spPr/>
    </dgm:pt>
    <dgm:pt modelId="{1477A8AB-E116-42F8-AA6A-F660B1C32222}" type="pres">
      <dgm:prSet presAssocID="{E7A9B7E8-6D57-4745-9992-7DBB8E9B399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CE0480-07C8-487F-8A83-14E324385076}" type="pres">
      <dgm:prSet presAssocID="{60C2BD8F-750A-4475-9B64-7B2C197C82A1}" presName="sibTrans" presStyleCnt="0"/>
      <dgm:spPr/>
    </dgm:pt>
    <dgm:pt modelId="{3A3B3F6B-7255-47D4-BA83-0D395615E3D8}" type="pres">
      <dgm:prSet presAssocID="{FE4D04FC-1E4D-4BB9-B08C-0CC013F109C4}" presName="node" presStyleLbl="node1" presStyleIdx="4" presStyleCnt="5" custScaleX="120673" custScaleY="1080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83958B9-80B1-4323-9FAB-1C961C4A0718}" type="presOf" srcId="{F75ACDDC-CD36-4FCE-A4D6-DE865D156587}" destId="{56E8EFCB-149A-43F5-A88A-4F5C895F0896}" srcOrd="0" destOrd="0" presId="urn:microsoft.com/office/officeart/2005/8/layout/default"/>
    <dgm:cxn modelId="{7C80AB36-64D5-4CB0-96AF-A26D76F64253}" type="presOf" srcId="{E7A9B7E8-6D57-4745-9992-7DBB8E9B399F}" destId="{1477A8AB-E116-42F8-AA6A-F660B1C32222}" srcOrd="0" destOrd="0" presId="urn:microsoft.com/office/officeart/2005/8/layout/default"/>
    <dgm:cxn modelId="{ACE66C4E-3530-4E28-B72C-03CA5E5E30C1}" type="presOf" srcId="{4EA4B450-80E4-4ADA-A7B1-00410321C9B2}" destId="{72206CD4-2900-4352-9285-441A5410A038}" srcOrd="0" destOrd="0" presId="urn:microsoft.com/office/officeart/2005/8/layout/default"/>
    <dgm:cxn modelId="{6F785D37-6BF1-402A-8A57-892F1B9AB186}" srcId="{4EA4B450-80E4-4ADA-A7B1-00410321C9B2}" destId="{F75ACDDC-CD36-4FCE-A4D6-DE865D156587}" srcOrd="1" destOrd="0" parTransId="{1AD42346-D932-4B17-AA94-7FE140BB0B3A}" sibTransId="{B61FD5F1-EA6B-4DEC-A903-616BFFC54D8C}"/>
    <dgm:cxn modelId="{04A49602-B917-4260-9452-0751ADFCB594}" type="presOf" srcId="{D29BDF4C-8788-4169-885B-6D23B80A0B57}" destId="{2DFC0F82-182A-4CB3-900A-CB61A3AC50CB}" srcOrd="0" destOrd="0" presId="urn:microsoft.com/office/officeart/2005/8/layout/default"/>
    <dgm:cxn modelId="{779FE0E8-256E-4AC8-98F1-A18E0B598F7B}" srcId="{4EA4B450-80E4-4ADA-A7B1-00410321C9B2}" destId="{E7A9B7E8-6D57-4745-9992-7DBB8E9B399F}" srcOrd="3" destOrd="0" parTransId="{A2AA6626-C6CD-4050-B15D-ECDBAD93EFF5}" sibTransId="{60C2BD8F-750A-4475-9B64-7B2C197C82A1}"/>
    <dgm:cxn modelId="{A84BB8C3-6BBD-4B63-951F-F4EBAE6C0290}" srcId="{4EA4B450-80E4-4ADA-A7B1-00410321C9B2}" destId="{D29BDF4C-8788-4169-885B-6D23B80A0B57}" srcOrd="0" destOrd="0" parTransId="{B65DF7A1-24A9-4819-9E83-80608BBBA9C9}" sibTransId="{5C9195D8-47D5-4FE3-8D33-9CBC1641F79A}"/>
    <dgm:cxn modelId="{1E1F5109-A266-40CF-8228-D6B3B5D32AA9}" srcId="{4EA4B450-80E4-4ADA-A7B1-00410321C9B2}" destId="{8E9602D0-A86F-42B7-92F8-3239949F3476}" srcOrd="2" destOrd="0" parTransId="{40257DAF-DD2C-457F-9316-080966EB279A}" sibTransId="{C08E1D71-7566-4B1A-B433-54D2B27E0B7B}"/>
    <dgm:cxn modelId="{BC193E12-984F-4873-8B7A-BE57BEE21746}" srcId="{4EA4B450-80E4-4ADA-A7B1-00410321C9B2}" destId="{FE4D04FC-1E4D-4BB9-B08C-0CC013F109C4}" srcOrd="4" destOrd="0" parTransId="{B8C965DA-0AB5-457B-AB2F-3C2CB9CB59DF}" sibTransId="{3FE43C30-B04A-4874-978C-FD5DCACECD18}"/>
    <dgm:cxn modelId="{2CA88011-B7B6-4BDB-AB07-CB02DAAB4521}" type="presOf" srcId="{FE4D04FC-1E4D-4BB9-B08C-0CC013F109C4}" destId="{3A3B3F6B-7255-47D4-BA83-0D395615E3D8}" srcOrd="0" destOrd="0" presId="urn:microsoft.com/office/officeart/2005/8/layout/default"/>
    <dgm:cxn modelId="{AD223262-15CA-49B9-9F47-C67CE5B34142}" type="presOf" srcId="{8E9602D0-A86F-42B7-92F8-3239949F3476}" destId="{86D8E7E1-285C-494D-99E1-1BE1688E075D}" srcOrd="0" destOrd="0" presId="urn:microsoft.com/office/officeart/2005/8/layout/default"/>
    <dgm:cxn modelId="{CCE65FE2-79CB-4B94-B2BD-FE5218579F38}" type="presParOf" srcId="{72206CD4-2900-4352-9285-441A5410A038}" destId="{2DFC0F82-182A-4CB3-900A-CB61A3AC50CB}" srcOrd="0" destOrd="0" presId="urn:microsoft.com/office/officeart/2005/8/layout/default"/>
    <dgm:cxn modelId="{30DA2D1D-8913-416B-8E5D-CD3F161B687E}" type="presParOf" srcId="{72206CD4-2900-4352-9285-441A5410A038}" destId="{BB8D5496-1EF9-4CBD-851B-314BAFE56E07}" srcOrd="1" destOrd="0" presId="urn:microsoft.com/office/officeart/2005/8/layout/default"/>
    <dgm:cxn modelId="{4EEE393E-6EC7-4AE1-8EE1-887154ADED9B}" type="presParOf" srcId="{72206CD4-2900-4352-9285-441A5410A038}" destId="{56E8EFCB-149A-43F5-A88A-4F5C895F0896}" srcOrd="2" destOrd="0" presId="urn:microsoft.com/office/officeart/2005/8/layout/default"/>
    <dgm:cxn modelId="{D10BD9EC-DC18-445B-8C9E-58B1E23C1D57}" type="presParOf" srcId="{72206CD4-2900-4352-9285-441A5410A038}" destId="{A31DEDA3-9EF0-47BA-A5F4-B7DD28AAC2C6}" srcOrd="3" destOrd="0" presId="urn:microsoft.com/office/officeart/2005/8/layout/default"/>
    <dgm:cxn modelId="{977C9E9D-5F83-4527-B94B-EA82D24BEA5A}" type="presParOf" srcId="{72206CD4-2900-4352-9285-441A5410A038}" destId="{86D8E7E1-285C-494D-99E1-1BE1688E075D}" srcOrd="4" destOrd="0" presId="urn:microsoft.com/office/officeart/2005/8/layout/default"/>
    <dgm:cxn modelId="{43AC4756-073E-4C45-B1E4-ACA5044D2326}" type="presParOf" srcId="{72206CD4-2900-4352-9285-441A5410A038}" destId="{73CC299F-DABD-473A-A832-884C9FD4E2B3}" srcOrd="5" destOrd="0" presId="urn:microsoft.com/office/officeart/2005/8/layout/default"/>
    <dgm:cxn modelId="{274548CC-9240-4087-99EA-76D810CCCBC9}" type="presParOf" srcId="{72206CD4-2900-4352-9285-441A5410A038}" destId="{1477A8AB-E116-42F8-AA6A-F660B1C32222}" srcOrd="6" destOrd="0" presId="urn:microsoft.com/office/officeart/2005/8/layout/default"/>
    <dgm:cxn modelId="{64887415-7D13-4172-9D3A-58F134E333C5}" type="presParOf" srcId="{72206CD4-2900-4352-9285-441A5410A038}" destId="{D0CE0480-07C8-487F-8A83-14E324385076}" srcOrd="7" destOrd="0" presId="urn:microsoft.com/office/officeart/2005/8/layout/default"/>
    <dgm:cxn modelId="{FA3A538A-90AF-4CFD-8403-C5756788BF5B}" type="presParOf" srcId="{72206CD4-2900-4352-9285-441A5410A038}" destId="{3A3B3F6B-7255-47D4-BA83-0D395615E3D8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FC0F82-182A-4CB3-900A-CB61A3AC50CB}">
      <dsp:nvSpPr>
        <dsp:cNvPr id="0" name=""/>
        <dsp:cNvSpPr/>
      </dsp:nvSpPr>
      <dsp:spPr>
        <a:xfrm>
          <a:off x="0" y="593767"/>
          <a:ext cx="3143249" cy="18859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коэффициент смертности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отношение числа умерших за год к общей численности населения (на 1000)</a:t>
          </a:r>
        </a:p>
      </dsp:txBody>
      <dsp:txXfrm>
        <a:off x="0" y="593767"/>
        <a:ext cx="3143249" cy="1885950"/>
      </dsp:txXfrm>
    </dsp:sp>
    <dsp:sp modelId="{56E8EFCB-149A-43F5-A88A-4F5C895F0896}">
      <dsp:nvSpPr>
        <dsp:cNvPr id="0" name=""/>
        <dsp:cNvSpPr/>
      </dsp:nvSpPr>
      <dsp:spPr>
        <a:xfrm>
          <a:off x="3481180" y="629185"/>
          <a:ext cx="3143249" cy="18859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коэффициент рождаемости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отношение числа родившихся за год к общей численности населения (на 1000)</a:t>
          </a:r>
        </a:p>
      </dsp:txBody>
      <dsp:txXfrm>
        <a:off x="3481180" y="629185"/>
        <a:ext cx="3143249" cy="1885950"/>
      </dsp:txXfrm>
    </dsp:sp>
    <dsp:sp modelId="{86D8E7E1-285C-494D-99E1-1BE1688E075D}">
      <dsp:nvSpPr>
        <dsp:cNvPr id="0" name=""/>
        <dsp:cNvSpPr/>
      </dsp:nvSpPr>
      <dsp:spPr>
        <a:xfrm>
          <a:off x="6915149" y="593767"/>
          <a:ext cx="3143249" cy="18859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коэффициент есественного прироста</a:t>
          </a:r>
        </a:p>
      </dsp:txBody>
      <dsp:txXfrm>
        <a:off x="6915149" y="593767"/>
        <a:ext cx="3143249" cy="1885950"/>
      </dsp:txXfrm>
    </dsp:sp>
    <dsp:sp modelId="{1477A8AB-E116-42F8-AA6A-F660B1C32222}">
      <dsp:nvSpPr>
        <dsp:cNvPr id="0" name=""/>
        <dsp:cNvSpPr/>
      </dsp:nvSpPr>
      <dsp:spPr>
        <a:xfrm>
          <a:off x="1403885" y="2870037"/>
          <a:ext cx="3143249" cy="18859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коэффициент младенческой смертности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отношение годичного числа детей, умерших в возрасте до 1 года, к числу родившихся за год (на 1000)</a:t>
          </a:r>
        </a:p>
      </dsp:txBody>
      <dsp:txXfrm>
        <a:off x="1403885" y="2870037"/>
        <a:ext cx="3143249" cy="1885950"/>
      </dsp:txXfrm>
    </dsp:sp>
    <dsp:sp modelId="{3A3B3F6B-7255-47D4-BA83-0D395615E3D8}">
      <dsp:nvSpPr>
        <dsp:cNvPr id="0" name=""/>
        <dsp:cNvSpPr/>
      </dsp:nvSpPr>
      <dsp:spPr>
        <a:xfrm>
          <a:off x="4861460" y="2794042"/>
          <a:ext cx="3793054" cy="203793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коэффициент перинатальной семртности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отношение числа мертворожденных и детей, умерших на первой неделе жизни, к общему числу родившихся за год (живыми и мертвыми) (на 1000)</a:t>
          </a:r>
        </a:p>
      </dsp:txBody>
      <dsp:txXfrm>
        <a:off x="4861460" y="2794042"/>
        <a:ext cx="3793054" cy="20379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25F1-593E-4DC3-8DA7-7B3E7EA520EC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495FF-F27B-4A5A-878E-F14519064249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4489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25F1-593E-4DC3-8DA7-7B3E7EA520EC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495FF-F27B-4A5A-878E-F145190642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2239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25F1-593E-4DC3-8DA7-7B3E7EA520EC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495FF-F27B-4A5A-878E-F145190642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375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25F1-593E-4DC3-8DA7-7B3E7EA520EC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495FF-F27B-4A5A-878E-F145190642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577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25F1-593E-4DC3-8DA7-7B3E7EA520EC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495FF-F27B-4A5A-878E-F14519064249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6609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25F1-593E-4DC3-8DA7-7B3E7EA520EC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495FF-F27B-4A5A-878E-F145190642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1811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25F1-593E-4DC3-8DA7-7B3E7EA520EC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495FF-F27B-4A5A-878E-F145190642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9150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25F1-593E-4DC3-8DA7-7B3E7EA520EC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495FF-F27B-4A5A-878E-F145190642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660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25F1-593E-4DC3-8DA7-7B3E7EA520EC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495FF-F27B-4A5A-878E-F145190642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339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44825F1-593E-4DC3-8DA7-7B3E7EA520EC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05495FF-F27B-4A5A-878E-F145190642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5046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25F1-593E-4DC3-8DA7-7B3E7EA520EC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495FF-F27B-4A5A-878E-F145190642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688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44825F1-593E-4DC3-8DA7-7B3E7EA520EC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05495FF-F27B-4A5A-878E-F14519064249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7971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НАСЕЛЕНИЯ. ЕСТЕСТВЕННОЕ ДВИЖЕНИЕ (ВОСПРОИЗВОДСТВО)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</a:t>
            </a:r>
          </a:p>
          <a:p>
            <a:pPr algn="ctr"/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К.м.н., доцент Колосова Е.Г.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5"/>
          <p:cNvSpPr txBox="1">
            <a:spLocks noGrp="1"/>
          </p:cNvSpPr>
          <p:nvPr>
            <p:ph type="title"/>
          </p:nvPr>
        </p:nvSpPr>
        <p:spPr>
          <a:xfrm>
            <a:off x="1096963" y="287338"/>
            <a:ext cx="10058400" cy="1389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Кафедра общественного здоровья и здравоохранения №1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8694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2503727"/>
              </p:ext>
            </p:extLst>
          </p:nvPr>
        </p:nvGraphicFramePr>
        <p:xfrm>
          <a:off x="2119743" y="1773378"/>
          <a:ext cx="8201892" cy="44750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0473">
                  <a:extLst>
                    <a:ext uri="{9D8B030D-6E8A-4147-A177-3AD203B41FA5}">
                      <a16:colId xmlns:a16="http://schemas.microsoft.com/office/drawing/2014/main" val="1514958034"/>
                    </a:ext>
                  </a:extLst>
                </a:gridCol>
                <a:gridCol w="2050473">
                  <a:extLst>
                    <a:ext uri="{9D8B030D-6E8A-4147-A177-3AD203B41FA5}">
                      <a16:colId xmlns:a16="http://schemas.microsoft.com/office/drawing/2014/main" val="3517876895"/>
                    </a:ext>
                  </a:extLst>
                </a:gridCol>
                <a:gridCol w="2050473">
                  <a:extLst>
                    <a:ext uri="{9D8B030D-6E8A-4147-A177-3AD203B41FA5}">
                      <a16:colId xmlns:a16="http://schemas.microsoft.com/office/drawing/2014/main" val="1638291316"/>
                    </a:ext>
                  </a:extLst>
                </a:gridCol>
                <a:gridCol w="2050473">
                  <a:extLst>
                    <a:ext uri="{9D8B030D-6E8A-4147-A177-3AD203B41FA5}">
                      <a16:colId xmlns:a16="http://schemas.microsoft.com/office/drawing/2014/main" val="2451190374"/>
                    </a:ext>
                  </a:extLst>
                </a:gridCol>
              </a:tblGrid>
              <a:tr h="74583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Уровень показателя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Коэффициент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5500765"/>
                  </a:ext>
                </a:extLst>
              </a:tr>
              <a:tr h="14916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рождаемости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общей смертности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младенческой смертности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2531000"/>
                  </a:ext>
                </a:extLst>
              </a:tr>
              <a:tr h="7458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Низкий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20 и ниже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До 10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35 и ниже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2710275"/>
                  </a:ext>
                </a:extLst>
              </a:tr>
              <a:tr h="7458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Средний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21-25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10-15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36-50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8569393"/>
                  </a:ext>
                </a:extLst>
              </a:tr>
              <a:tr h="7458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Высокий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26 и выше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16 и выше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51 и выше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09067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814944" y="545858"/>
            <a:ext cx="9462655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Примерные оценки уровней показателей рождаемости, общей и младенческой смертности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(на 1000 населения)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6981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39616" y="260648"/>
            <a:ext cx="6707088" cy="64807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Статистика смертности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91544" y="836712"/>
            <a:ext cx="8291264" cy="5400600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Смертность населения -  процесс естественного сокращения численности людей за счет случаев смерти в конкретной совокупности населения за определенный период времени.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Статистические показатели смертности</a:t>
            </a: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Общий коэффициент смертности.</a:t>
            </a: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Возрастно-половые и групповые коэффициенты.</a:t>
            </a: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Показатели структуры смертности по причинам.</a:t>
            </a: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Коэффициент материнской смертности.</a:t>
            </a: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Младенческая смертность.</a:t>
            </a: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Перинатальная смертность.</a:t>
            </a: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Коэффициент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мертворожденности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5797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-144115"/>
            <a:ext cx="8604448" cy="1412875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Динамика показателей естественного движения в Российской Федерации, 1940 – 2019 гг. </a:t>
            </a:r>
            <a:b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(на 1000 населения)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35561" y="1268761"/>
          <a:ext cx="7992887" cy="5151453"/>
        </p:xfrm>
        <a:graphic>
          <a:graphicData uri="http://schemas.openxmlformats.org/drawingml/2006/table">
            <a:tbl>
              <a:tblPr/>
              <a:tblGrid>
                <a:gridCol w="864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73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66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74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874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978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Значения показателя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0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Рождаемость 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Смертность 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Естественный прирост 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Младенческая смертность 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4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1940 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33,0</a:t>
                      </a: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20,6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12,4</a:t>
                      </a: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205,2</a:t>
                      </a: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84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1950 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26,9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10,1</a:t>
                      </a: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16,8</a:t>
                      </a: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88,3</a:t>
                      </a: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84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1960 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23,2</a:t>
                      </a: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7,4</a:t>
                      </a: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15,8</a:t>
                      </a: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36,6</a:t>
                      </a: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4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1970 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14,6</a:t>
                      </a: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8,7</a:t>
                      </a: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5,9</a:t>
                      </a: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23,0</a:t>
                      </a: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4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1980 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15,9</a:t>
                      </a: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11,0</a:t>
                      </a: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4,9</a:t>
                      </a: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22,1</a:t>
                      </a: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4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1990 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13,4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11,2</a:t>
                      </a: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2,2</a:t>
                      </a: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17,4</a:t>
                      </a: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84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1992 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10,7</a:t>
                      </a: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12,2</a:t>
                      </a: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-1,5</a:t>
                      </a: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18,0</a:t>
                      </a: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84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2000 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8,7</a:t>
                      </a: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15,3</a:t>
                      </a: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-6,6</a:t>
                      </a: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15,3</a:t>
                      </a: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84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2010 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12,5</a:t>
                      </a: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14,2</a:t>
                      </a: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-1,7</a:t>
                      </a: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7,5</a:t>
                      </a: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84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2015 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latin typeface="Times New Roman"/>
                          <a:ea typeface="Times New Roman"/>
                          <a:cs typeface="Times New Roman"/>
                        </a:rPr>
                        <a:t>13,3 </a:t>
                      </a:r>
                      <a:endParaRPr lang="ru-RU" sz="18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latin typeface="Times New Roman"/>
                          <a:ea typeface="Times New Roman"/>
                          <a:cs typeface="Times New Roman"/>
                        </a:rPr>
                        <a:t>13,0 </a:t>
                      </a:r>
                      <a:endParaRPr lang="ru-RU" sz="18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latin typeface="Times New Roman"/>
                          <a:ea typeface="Times New Roman"/>
                          <a:cs typeface="Times New Roman"/>
                        </a:rPr>
                        <a:t>0,3 </a:t>
                      </a:r>
                      <a:endParaRPr lang="ru-RU" sz="18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6,5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84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2017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dirty="0">
                          <a:latin typeface="Times New Roman"/>
                          <a:ea typeface="Times New Roman"/>
                          <a:cs typeface="Times New Roman"/>
                        </a:rPr>
                        <a:t>11,5</a:t>
                      </a:r>
                      <a:endParaRPr lang="ru-RU" sz="18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 anchor="b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dirty="0">
                          <a:latin typeface="Times New Roman"/>
                          <a:ea typeface="Times New Roman"/>
                          <a:cs typeface="Times New Roman"/>
                        </a:rPr>
                        <a:t>12,4</a:t>
                      </a:r>
                      <a:endParaRPr lang="ru-RU" sz="18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 anchor="b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>
                          <a:latin typeface="Times New Roman"/>
                          <a:ea typeface="Times New Roman"/>
                          <a:cs typeface="Times New Roman"/>
                        </a:rPr>
                        <a:t>-0,9</a:t>
                      </a:r>
                      <a:endParaRPr lang="ru-RU" sz="18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 anchor="b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5,6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84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2018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>
                          <a:latin typeface="Times New Roman"/>
                          <a:ea typeface="Times New Roman"/>
                          <a:cs typeface="Times New Roman"/>
                        </a:rPr>
                        <a:t>10,9</a:t>
                      </a:r>
                      <a:endParaRPr lang="ru-RU" sz="18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 anchor="b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dirty="0">
                          <a:latin typeface="Times New Roman"/>
                          <a:ea typeface="Times New Roman"/>
                          <a:cs typeface="Times New Roman"/>
                        </a:rPr>
                        <a:t>12,5</a:t>
                      </a:r>
                      <a:endParaRPr lang="ru-RU" sz="18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 anchor="b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>
                          <a:latin typeface="Times New Roman"/>
                          <a:ea typeface="Times New Roman"/>
                          <a:cs typeface="Times New Roman"/>
                        </a:rPr>
                        <a:t>-1,6</a:t>
                      </a:r>
                      <a:endParaRPr lang="ru-RU" sz="18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 anchor="b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5,1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84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2019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>
                          <a:latin typeface="Times New Roman"/>
                          <a:ea typeface="Times New Roman"/>
                          <a:cs typeface="Times New Roman"/>
                        </a:rPr>
                        <a:t>10,2</a:t>
                      </a:r>
                      <a:endParaRPr lang="ru-RU" sz="18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 anchor="b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dirty="0">
                          <a:latin typeface="Times New Roman"/>
                          <a:ea typeface="Times New Roman"/>
                          <a:cs typeface="Times New Roman"/>
                        </a:rPr>
                        <a:t>11,9</a:t>
                      </a:r>
                      <a:endParaRPr lang="ru-RU" sz="18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 anchor="b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dirty="0">
                          <a:latin typeface="Times New Roman"/>
                          <a:ea typeface="Times New Roman"/>
                          <a:cs typeface="Times New Roman"/>
                        </a:rPr>
                        <a:t>-1,7</a:t>
                      </a:r>
                      <a:endParaRPr lang="ru-RU" sz="18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 anchor="b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4,9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06" marR="49906" marT="6931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386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C:\Users\Ирина\Desktop\История медицины\Демография\178184_original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63552" y="530226"/>
            <a:ext cx="8064896" cy="534704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5644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296863"/>
            <a:ext cx="8218488" cy="97155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общей смертности по основным классам причин (в % к итогу)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/>
          </p:nvPr>
        </p:nvGraphicFramePr>
        <p:xfrm>
          <a:off x="1919538" y="1412876"/>
          <a:ext cx="8352927" cy="4971477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27840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40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48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48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Причины смерти</a:t>
                      </a:r>
                      <a:endParaRPr lang="ru-RU" sz="1800" b="1" i="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Российская Федерация</a:t>
                      </a:r>
                      <a:endParaRPr lang="ru-RU" sz="1800" b="1" i="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Оренбургская область</a:t>
                      </a:r>
                      <a:endParaRPr lang="ru-RU" sz="1800" b="1" i="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61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Болезни системы кровообращения</a:t>
                      </a:r>
                      <a:endParaRPr lang="ru-RU" sz="1800" b="1" i="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aseline="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46,3</a:t>
                      </a:r>
                      <a:endParaRPr lang="ru-RU" sz="2000" b="1" i="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aseline="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46,4</a:t>
                      </a:r>
                      <a:endParaRPr lang="ru-RU" sz="2000" b="1" i="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8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Новообразования</a:t>
                      </a:r>
                      <a:endParaRPr lang="ru-RU" sz="1800" b="1" i="0" baseline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15,9</a:t>
                      </a:r>
                      <a:endParaRPr lang="ru-RU" sz="2000" b="1" i="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17,1</a:t>
                      </a:r>
                      <a:endParaRPr lang="ru-RU" sz="2000" b="1" i="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3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Внешние причины смерти</a:t>
                      </a:r>
                      <a:endParaRPr lang="ru-RU" sz="1800" b="1" i="0" baseline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aseline="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7,2</a:t>
                      </a:r>
                      <a:endParaRPr lang="ru-RU" sz="2000" b="1" i="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aseline="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8,1</a:t>
                      </a:r>
                      <a:endParaRPr lang="ru-RU" sz="2000" b="1" i="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61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Болезни органов пищеварения</a:t>
                      </a:r>
                      <a:endParaRPr lang="ru-RU" sz="1800" b="1" i="0" baseline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aseline="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5,1</a:t>
                      </a:r>
                      <a:endParaRPr lang="ru-RU" sz="2000" b="1" i="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aseline="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</a:t>
                      </a:r>
                      <a:endParaRPr lang="ru-RU" sz="2000" b="1" i="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3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Болезни органов дыхания</a:t>
                      </a:r>
                      <a:endParaRPr lang="ru-RU" sz="1800" b="1" i="0" baseline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aseline="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3,3</a:t>
                      </a:r>
                      <a:endParaRPr lang="ru-RU" sz="2000" b="1" i="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aseline="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3,1</a:t>
                      </a:r>
                      <a:endParaRPr lang="ru-RU" sz="2000" b="1" i="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07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Инфекционные и паразитарные заболевания</a:t>
                      </a:r>
                      <a:endParaRPr lang="ru-RU" sz="1800" b="1" i="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aseline="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1,8</a:t>
                      </a:r>
                      <a:endParaRPr lang="ru-RU" sz="2000" b="1" i="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aseline="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</a:t>
                      </a:r>
                      <a:endParaRPr lang="ru-RU" sz="2000" b="1" i="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871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5560" y="620688"/>
            <a:ext cx="7848872" cy="57606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Показатели естественного движения населения Оренбургской области</a:t>
            </a: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919537" y="1124744"/>
          <a:ext cx="8424936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792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86603"/>
            <a:ext cx="10058400" cy="5582491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уровня общей смертности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5637070"/>
              </p:ext>
            </p:extLst>
          </p:nvPr>
        </p:nvGraphicFramePr>
        <p:xfrm>
          <a:off x="1097280" y="928258"/>
          <a:ext cx="10058400" cy="533399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838588">
                  <a:extLst>
                    <a:ext uri="{9D8B030D-6E8A-4147-A177-3AD203B41FA5}">
                      <a16:colId xmlns:a16="http://schemas.microsoft.com/office/drawing/2014/main" val="3799294859"/>
                    </a:ext>
                  </a:extLst>
                </a:gridCol>
                <a:gridCol w="4219812">
                  <a:extLst>
                    <a:ext uri="{9D8B030D-6E8A-4147-A177-3AD203B41FA5}">
                      <a16:colId xmlns:a16="http://schemas.microsoft.com/office/drawing/2014/main" val="4177735829"/>
                    </a:ext>
                  </a:extLst>
                </a:gridCol>
              </a:tblGrid>
              <a:tr h="158808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Общий коэффициент смертности  на 1000 населения </a:t>
                      </a:r>
                      <a:endParaRPr lang="ru-RU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уровня смертности</a:t>
                      </a:r>
                      <a:endParaRPr lang="ru-RU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5076198"/>
                  </a:ext>
                </a:extLst>
              </a:tr>
              <a:tr h="749183">
                <a:tc>
                  <a:txBody>
                    <a:bodyPr/>
                    <a:lstStyle/>
                    <a:p>
                      <a:pPr marL="160020"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&lt;7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Очень низкий</a:t>
                      </a:r>
                      <a:endParaRPr lang="ru-RU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5006936"/>
                  </a:ext>
                </a:extLst>
              </a:tr>
              <a:tr h="749183">
                <a:tc>
                  <a:txBody>
                    <a:bodyPr/>
                    <a:lstStyle/>
                    <a:p>
                      <a:pPr marL="160020"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7-10</a:t>
                      </a:r>
                      <a:endParaRPr lang="ru-RU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Низкий</a:t>
                      </a:r>
                      <a:endParaRPr lang="ru-RU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05482468"/>
                  </a:ext>
                </a:extLst>
              </a:tr>
              <a:tr h="749183">
                <a:tc>
                  <a:txBody>
                    <a:bodyPr/>
                    <a:lstStyle/>
                    <a:p>
                      <a:pPr marL="160020"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11-15</a:t>
                      </a:r>
                      <a:endParaRPr lang="ru-RU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</a:t>
                      </a:r>
                      <a:endParaRPr lang="ru-RU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51461801"/>
                  </a:ext>
                </a:extLst>
              </a:tr>
              <a:tr h="749183">
                <a:tc>
                  <a:txBody>
                    <a:bodyPr/>
                    <a:lstStyle/>
                    <a:p>
                      <a:pPr marL="160020"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16 - 20</a:t>
                      </a:r>
                      <a:endParaRPr lang="ru-RU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Высокий</a:t>
                      </a:r>
                      <a:endParaRPr lang="ru-RU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02907148"/>
                  </a:ext>
                </a:extLst>
              </a:tr>
              <a:tr h="749183">
                <a:tc>
                  <a:txBody>
                    <a:bodyPr/>
                    <a:lstStyle/>
                    <a:p>
                      <a:pPr marL="160020"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≥ 21</a:t>
                      </a:r>
                      <a:endParaRPr lang="ru-RU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Очень высокий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714196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30352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855640" y="260649"/>
            <a:ext cx="6239148" cy="542925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Материнская смертность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919536" y="908721"/>
            <a:ext cx="8280920" cy="5688013"/>
          </a:xfrm>
        </p:spPr>
        <p:txBody>
          <a:bodyPr>
            <a:normAutofit/>
          </a:bodyPr>
          <a:lstStyle/>
          <a:p>
            <a:pPr marL="90488" indent="-90488" algn="just">
              <a:buNone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Материнская смертность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смерть женщины, наступившая в период беременности, независимо от ее продолжительности и локализации, или в течение 42 дней после ее окончания от какой-либо причины, связанной с беременностью, отягощенной ею или ее ведением, но не от несчастного случая или внезапно возникшей причины. </a:t>
            </a:r>
          </a:p>
          <a:p>
            <a:pPr marL="90488" indent="-90488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/>
              <a:t> </a:t>
            </a:r>
          </a:p>
          <a:p>
            <a:pPr marL="90488" indent="-90488" algn="just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«Поздняя материнская смертность»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это смерть женщины от непосредственной акушерской причины или причины, косвенно связанной с беременностью, наступившей в период, превышающий 42 дня после родов, на не менее чем через год после родов.</a:t>
            </a:r>
          </a:p>
          <a:p>
            <a:pPr marL="90488" indent="-90488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90488" indent="-90488" algn="just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18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07568" y="1484784"/>
            <a:ext cx="79208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Материнская смертность </a:t>
            </a:r>
          </a:p>
          <a:p>
            <a:pPr algn="ctr"/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 один из основных интегрирующих показателей здоровья женщин репродуктивного возраста и качества работы родовспомогательных учреждений.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204687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63552" y="980729"/>
            <a:ext cx="799288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Случаи МС подразделяются на две группы:</a:t>
            </a:r>
          </a:p>
          <a:p>
            <a:pPr algn="ctr">
              <a:buNone/>
            </a:pP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смерть непосредственно связанная с акушерскими причинами: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результате осложненного течения беременности, родов или послеродового периода, а также в результате диагностических вмешательств и неправильного лечения;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смерть косвенно связанная с акушерскими причинами: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смерть в результате имевшегося ранее или развившегося в период беременности заболевания, вне связи с непосредственной акушерской причиной, но отягощенного физиологическим воздействием беременности.</a:t>
            </a:r>
          </a:p>
        </p:txBody>
      </p:sp>
    </p:spTree>
    <p:extLst>
      <p:ext uri="{BB962C8B-B14F-4D97-AF65-F5344CB8AC3E}">
        <p14:creationId xmlns:p14="http://schemas.microsoft.com/office/powerpoint/2010/main" val="206998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773382"/>
            <a:ext cx="10058400" cy="4095712"/>
          </a:xfrm>
        </p:spPr>
        <p:txBody>
          <a:bodyPr/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Естественное движение (воспроизводство) населения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совокупность таких демографических явлений, как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рождаемость, смертность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в том числе младенческая и материнская смертность,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естественный прирост населения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брачность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разводимость,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средняя продолжительность предстоящей жизни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и т.п.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74887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116632"/>
            <a:ext cx="8496300" cy="97155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Динамика материнской смертности В Оренбургской области, 2000 – 2019 гг.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991545" y="1196752"/>
          <a:ext cx="8280919" cy="5353842"/>
        </p:xfrm>
        <a:graphic>
          <a:graphicData uri="http://schemas.openxmlformats.org/drawingml/2006/table">
            <a:tbl>
              <a:tblPr/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02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556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Годы</a:t>
                      </a:r>
                      <a:endParaRPr lang="ru-RU" sz="13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Российская Федерация (на 100 000 родившихся живыми)</a:t>
                      </a:r>
                      <a:endParaRPr lang="ru-RU" sz="13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Оренбургская область</a:t>
                      </a:r>
                      <a:endParaRPr lang="ru-RU" sz="13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0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Всего умерших женщин, человек</a:t>
                      </a: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100 000 родившихся живыми</a:t>
                      </a: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5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2000</a:t>
                      </a:r>
                      <a:endParaRPr lang="ru-RU" sz="13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45,2</a:t>
                      </a: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69,8</a:t>
                      </a: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55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2001</a:t>
                      </a:r>
                      <a:endParaRPr lang="ru-RU" sz="13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41,0</a:t>
                      </a: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59,5</a:t>
                      </a: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55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2002</a:t>
                      </a:r>
                      <a:endParaRPr lang="ru-RU" sz="13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37,9</a:t>
                      </a: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42,6</a:t>
                      </a: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55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2003</a:t>
                      </a:r>
                      <a:endParaRPr lang="ru-RU" sz="13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34,0</a:t>
                      </a: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38,4</a:t>
                      </a: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55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2004</a:t>
                      </a:r>
                      <a:endParaRPr lang="ru-RU" sz="13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29,3</a:t>
                      </a: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17,0</a:t>
                      </a: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55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2005</a:t>
                      </a:r>
                      <a:endParaRPr lang="ru-RU" sz="13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27,7</a:t>
                      </a: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44,5</a:t>
                      </a: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55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2006</a:t>
                      </a:r>
                      <a:endParaRPr lang="ru-RU" sz="13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26,2</a:t>
                      </a: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12,9</a:t>
                      </a: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55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2007</a:t>
                      </a:r>
                      <a:endParaRPr lang="ru-RU" sz="13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24,1</a:t>
                      </a: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27,2</a:t>
                      </a: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55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2008</a:t>
                      </a:r>
                      <a:endParaRPr lang="ru-RU" sz="13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24,1</a:t>
                      </a: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29,7</a:t>
                      </a: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55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2009</a:t>
                      </a:r>
                      <a:endParaRPr lang="ru-RU" sz="13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24,6</a:t>
                      </a: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32,0</a:t>
                      </a: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55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2010</a:t>
                      </a:r>
                      <a:endParaRPr lang="ru-RU" sz="13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21,6</a:t>
                      </a: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17,5</a:t>
                      </a: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55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2011</a:t>
                      </a:r>
                      <a:endParaRPr lang="ru-RU" sz="13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16,2</a:t>
                      </a:r>
                    </a:p>
                  </a:txBody>
                  <a:tcPr marL="38935" marR="38935" marT="5408" marB="0" anchor="ctr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35,5</a:t>
                      </a: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55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2012</a:t>
                      </a:r>
                      <a:endParaRPr lang="ru-RU" sz="13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11,5</a:t>
                      </a:r>
                    </a:p>
                  </a:txBody>
                  <a:tcPr marL="38935" marR="38935" marT="5408" marB="0" anchor="ctr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13,4</a:t>
                      </a: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55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2013</a:t>
                      </a:r>
                      <a:endParaRPr lang="ru-RU" sz="13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11,3</a:t>
                      </a:r>
                    </a:p>
                  </a:txBody>
                  <a:tcPr marL="38935" marR="38935" marT="5408" marB="0" anchor="ctr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10,1</a:t>
                      </a: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55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2014</a:t>
                      </a:r>
                      <a:endParaRPr lang="ru-RU" sz="13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10,8</a:t>
                      </a:r>
                    </a:p>
                  </a:txBody>
                  <a:tcPr marL="38935" marR="38935" marT="5408" marB="0" anchor="ctr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10,2</a:t>
                      </a: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55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2015</a:t>
                      </a:r>
                      <a:endParaRPr lang="ru-RU" sz="13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10,1</a:t>
                      </a:r>
                    </a:p>
                  </a:txBody>
                  <a:tcPr marL="38935" marR="38935" marT="5408" marB="0" anchor="ctr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17,6</a:t>
                      </a: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55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2016</a:t>
                      </a:r>
                      <a:endParaRPr lang="ru-RU" sz="13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10,0</a:t>
                      </a:r>
                    </a:p>
                  </a:txBody>
                  <a:tcPr marL="38935" marR="38935" marT="5408" marB="0" anchor="ctr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7,5</a:t>
                      </a: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55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2017</a:t>
                      </a:r>
                      <a:endParaRPr lang="ru-RU" sz="13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8,8</a:t>
                      </a:r>
                    </a:p>
                  </a:txBody>
                  <a:tcPr marL="38935" marR="38935" marT="5408" marB="0" anchor="ctr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13,1</a:t>
                      </a: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55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2018</a:t>
                      </a:r>
                      <a:endParaRPr lang="ru-RU" sz="13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9,1</a:t>
                      </a:r>
                    </a:p>
                  </a:txBody>
                  <a:tcPr marL="38935" marR="38935" marT="5408" marB="0" anchor="ctr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4,6</a:t>
                      </a: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55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2019</a:t>
                      </a:r>
                      <a:endParaRPr lang="ru-RU" sz="13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9,0</a:t>
                      </a:r>
                    </a:p>
                  </a:txBody>
                  <a:tcPr marL="38935" marR="38935" marT="5408" marB="0" anchor="ctr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3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8935" marR="38935" marT="5408" marB="0">
                    <a:lnL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0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8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47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063552" y="225425"/>
            <a:ext cx="7678936" cy="97155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материнской смертности по основным причинам в Российской </a:t>
            </a:r>
            <a:r>
              <a:rPr lang="ru-RU" sz="2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Федерациив</a:t>
            </a:r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2018 г. (в % к итогу)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495600" y="1397001"/>
          <a:ext cx="7128792" cy="4145565"/>
        </p:xfrm>
        <a:graphic>
          <a:graphicData uri="http://schemas.openxmlformats.org/drawingml/2006/table">
            <a:tbl>
              <a:tblPr/>
              <a:tblGrid>
                <a:gridCol w="42626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61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6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Причины смерти 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062" marR="49062" marT="68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D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 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062" marR="49062" marT="68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D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14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Непрямые причины акушерской смерти (ЭГЗ) 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062" marR="49062" marT="68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6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26,1 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062" marR="49062" marT="68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6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0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Акушерская эмболия 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062" marR="49062" marT="68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D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17,0 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062" marR="49062" marT="68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D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60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Кровотечения 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062" marR="49062" marT="68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6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12,8 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062" marR="49062" marT="68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6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60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Отеки, протеинурия и гипотензивные расстройства (токсикоз беременных) 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062" marR="49062" marT="68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D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11,7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062" marR="49062" marT="68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D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60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Аборты 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062" marR="49062" marT="68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6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9,0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062" marR="49062" marT="68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6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60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Сепсис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062" marR="49062" marT="68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6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6,9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062" marR="49062" marT="68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6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60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Осложнения анестезии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062" marR="49062" marT="68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6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2,1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062" marR="49062" marT="68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6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616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47528" y="836712"/>
            <a:ext cx="828092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Младенческая смертность </a:t>
            </a: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смерть детей на первом году жизни.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ru-RU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Она включает: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ClrTx/>
              <a:buFont typeface="Wingdings" pitchFamily="2" charset="2"/>
              <a:buChar char="v"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раннюю неонатальную смертность (в первые 7 дней или 168 ч жизни);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ClrTx/>
              <a:buFont typeface="Wingdings" pitchFamily="2" charset="2"/>
              <a:buChar char="v"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позднюю неонатальную смертность (на 2 – 4 неделях жизни или с 8 по 28 сутки);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ClrTx/>
              <a:buFont typeface="Wingdings" pitchFamily="2" charset="2"/>
              <a:buChar char="v"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неонатальную смертность (в первые 4 недели жизни или от 0 до 28 дней);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ClrTx/>
              <a:buFont typeface="Wingdings" pitchFamily="2" charset="2"/>
              <a:buChar char="v"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постнеонатальную смертность (с 29-го дня жизни и до 1 года).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антенатальный период              0-7 дней          8-28 дней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886792" y="5373217"/>
            <a:ext cx="14729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22 недели</a:t>
            </a:r>
          </a:p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беременности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02880" y="5373216"/>
            <a:ext cx="717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Роды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3" name="Левая круглая скобка 12"/>
          <p:cNvSpPr/>
          <p:nvPr/>
        </p:nvSpPr>
        <p:spPr>
          <a:xfrm rot="16200000">
            <a:off x="6288537" y="4045642"/>
            <a:ext cx="136073" cy="2503190"/>
          </a:xfrm>
          <a:prstGeom prst="leftBracket">
            <a:avLst/>
          </a:prstGeom>
          <a:ln w="317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" name="Группа 3"/>
          <p:cNvGrpSpPr/>
          <p:nvPr/>
        </p:nvGrpSpPr>
        <p:grpSpPr>
          <a:xfrm>
            <a:off x="2135560" y="4581128"/>
            <a:ext cx="8208913" cy="780706"/>
            <a:chOff x="0" y="1"/>
            <a:chExt cx="5981700" cy="426084"/>
          </a:xfrm>
        </p:grpSpPr>
        <p:cxnSp>
          <p:nvCxnSpPr>
            <p:cNvPr id="5" name="Прямая со стрелкой 4"/>
            <p:cNvCxnSpPr>
              <a:cxnSpLocks/>
            </p:cNvCxnSpPr>
            <p:nvPr/>
          </p:nvCxnSpPr>
          <p:spPr>
            <a:xfrm flipV="1">
              <a:off x="0" y="349885"/>
              <a:ext cx="5981700" cy="19050"/>
            </a:xfrm>
            <a:prstGeom prst="straightConnector1">
              <a:avLst/>
            </a:prstGeom>
            <a:noFill/>
            <a:ln w="317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6" name="Левая фигурная скобка 5"/>
            <p:cNvSpPr/>
            <p:nvPr/>
          </p:nvSpPr>
          <p:spPr>
            <a:xfrm rot="5400000">
              <a:off x="2328127" y="-25618"/>
              <a:ext cx="323850" cy="427156"/>
            </a:xfrm>
            <a:prstGeom prst="leftBrace">
              <a:avLst/>
            </a:prstGeom>
            <a:ln w="317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7" name="Левая фигурная скобка 6"/>
            <p:cNvSpPr/>
            <p:nvPr/>
          </p:nvSpPr>
          <p:spPr>
            <a:xfrm rot="5400000">
              <a:off x="1019175" y="-831215"/>
              <a:ext cx="323850" cy="2038350"/>
            </a:xfrm>
            <a:prstGeom prst="leftBrac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8" name="Левая фигурная скобка 7"/>
            <p:cNvSpPr/>
            <p:nvPr/>
          </p:nvSpPr>
          <p:spPr>
            <a:xfrm rot="5400000">
              <a:off x="3177123" y="-473492"/>
              <a:ext cx="351790" cy="1298775"/>
            </a:xfrm>
            <a:prstGeom prst="leftBrace">
              <a:avLst/>
            </a:prstGeom>
            <a:ln w="317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9" name="Овал 8"/>
            <p:cNvSpPr/>
            <p:nvPr/>
          </p:nvSpPr>
          <p:spPr>
            <a:xfrm>
              <a:off x="95250" y="292735"/>
              <a:ext cx="95250" cy="13335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10" name="Овал 9"/>
            <p:cNvSpPr/>
            <p:nvPr/>
          </p:nvSpPr>
          <p:spPr>
            <a:xfrm>
              <a:off x="2200275" y="292735"/>
              <a:ext cx="95250" cy="13335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698594" y="5373216"/>
            <a:ext cx="10454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0-28 дней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80176" y="5301208"/>
            <a:ext cx="16740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 29 дня до года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552384" y="5373216"/>
            <a:ext cx="627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1 год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470989" y="359079"/>
            <a:ext cx="3874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Младенческая смертность</a:t>
            </a:r>
          </a:p>
        </p:txBody>
      </p:sp>
    </p:spTree>
    <p:extLst>
      <p:ext uri="{BB962C8B-B14F-4D97-AF65-F5344CB8AC3E}">
        <p14:creationId xmlns:p14="http://schemas.microsoft.com/office/powerpoint/2010/main" val="289884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919536" y="548680"/>
            <a:ext cx="8280920" cy="1224558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Динамика показателей младенческой смертности в Российской Федерации и Оренбургской области, </a:t>
            </a:r>
            <a:b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</a:br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1940-2019 гг. (на 1000 родившихся живыми)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919534" y="2060849"/>
          <a:ext cx="8424938" cy="2030299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1224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889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73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173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1732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1933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8246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2846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1732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9827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  </a:t>
                      </a:r>
                      <a:endParaRPr lang="ru-RU" sz="13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07" marR="65607" marT="9112" marB="0"/>
                </a:tc>
                <a:tc gridSpan="1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Годы </a:t>
                      </a:r>
                      <a:endParaRPr lang="ru-RU" sz="13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07" marR="65607" marT="9112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DE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DE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DE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D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9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1940 </a:t>
                      </a:r>
                      <a:endParaRPr lang="ru-RU" sz="13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07" marR="65607" marT="911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1950 </a:t>
                      </a:r>
                      <a:endParaRPr lang="ru-RU" sz="13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07" marR="65607" marT="911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1960 </a:t>
                      </a:r>
                      <a:endParaRPr lang="ru-RU" sz="13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07" marR="65607" marT="911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1970 </a:t>
                      </a:r>
                      <a:endParaRPr lang="ru-RU" sz="13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07" marR="65607" marT="911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1980 </a:t>
                      </a:r>
                      <a:endParaRPr lang="ru-RU" sz="13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07" marR="65607" marT="911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1990 </a:t>
                      </a:r>
                      <a:endParaRPr lang="ru-RU" sz="13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07" marR="65607" marT="911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1992 </a:t>
                      </a:r>
                      <a:endParaRPr lang="ru-RU" sz="13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07" marR="65607" marT="911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2000 </a:t>
                      </a:r>
                      <a:endParaRPr lang="ru-RU" sz="13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07" marR="65607" marT="911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cs typeface="Times New Roman" pitchFamily="18" charset="0"/>
                        </a:rPr>
                        <a:t>2010 </a:t>
                      </a:r>
                      <a:endParaRPr lang="ru-RU" sz="13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07" marR="65607" marT="911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cs typeface="Times New Roman" pitchFamily="18" charset="0"/>
                        </a:rPr>
                        <a:t>2013 </a:t>
                      </a:r>
                      <a:endParaRPr lang="ru-RU" sz="13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07" marR="65607" marT="911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lang="ru-RU" sz="13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  <a:endParaRPr lang="ru-RU" sz="13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  <a:endParaRPr lang="ru-RU" sz="13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2019</a:t>
                      </a:r>
                      <a:endParaRPr lang="ru-RU" sz="13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2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Российская Федерация </a:t>
                      </a:r>
                      <a:endParaRPr lang="ru-RU" sz="13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07" marR="65607" marT="911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cs typeface="Times New Roman" pitchFamily="18" charset="0"/>
                        </a:rPr>
                        <a:t>205,2 </a:t>
                      </a:r>
                      <a:endParaRPr lang="ru-RU" sz="13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07" marR="65607" marT="911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cs typeface="Times New Roman" pitchFamily="18" charset="0"/>
                        </a:rPr>
                        <a:t>88,3 </a:t>
                      </a:r>
                      <a:endParaRPr lang="ru-RU" sz="13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07" marR="65607" marT="911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36,6 </a:t>
                      </a:r>
                      <a:endParaRPr lang="ru-RU" sz="13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07" marR="65607" marT="911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cs typeface="Times New Roman" pitchFamily="18" charset="0"/>
                        </a:rPr>
                        <a:t>23,0 </a:t>
                      </a:r>
                      <a:endParaRPr lang="ru-RU" sz="13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07" marR="65607" marT="911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22,1 </a:t>
                      </a:r>
                      <a:endParaRPr lang="ru-RU" sz="13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07" marR="65607" marT="911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17,4 </a:t>
                      </a:r>
                      <a:endParaRPr lang="ru-RU" sz="13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07" marR="65607" marT="911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18,0 </a:t>
                      </a:r>
                      <a:endParaRPr lang="ru-RU" sz="13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07" marR="65607" marT="911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15,3 </a:t>
                      </a:r>
                      <a:endParaRPr lang="ru-RU" sz="13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07" marR="65607" marT="911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7,5 </a:t>
                      </a:r>
                      <a:endParaRPr lang="ru-RU" sz="13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07" marR="65607" marT="911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8,2</a:t>
                      </a:r>
                      <a:endParaRPr lang="ru-RU" sz="13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07" marR="65607" marT="911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6,5</a:t>
                      </a:r>
                      <a:endParaRPr lang="ru-RU" sz="13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cs typeface="Times New Roman" pitchFamily="18" charset="0"/>
                        </a:rPr>
                        <a:t>5,6</a:t>
                      </a:r>
                      <a:endParaRPr lang="ru-RU" sz="13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cs typeface="Times New Roman" pitchFamily="18" charset="0"/>
                        </a:rPr>
                        <a:t>5,1</a:t>
                      </a:r>
                      <a:endParaRPr lang="ru-RU" sz="13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cs typeface="Times New Roman" pitchFamily="18" charset="0"/>
                        </a:rPr>
                        <a:t>4,5</a:t>
                      </a:r>
                      <a:endParaRPr lang="ru-RU" sz="13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14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cs typeface="Times New Roman" pitchFamily="18" charset="0"/>
                        </a:rPr>
                        <a:t>Оренбургская область </a:t>
                      </a:r>
                      <a:endParaRPr lang="ru-RU" sz="13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07" marR="65607" marT="911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cs typeface="Times New Roman" pitchFamily="18" charset="0"/>
                        </a:rPr>
                        <a:t> - </a:t>
                      </a:r>
                      <a:endParaRPr lang="ru-RU" sz="13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07" marR="65607" marT="911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cs typeface="Times New Roman" pitchFamily="18" charset="0"/>
                        </a:rPr>
                        <a:t> - </a:t>
                      </a:r>
                      <a:endParaRPr lang="ru-RU" sz="13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07" marR="65607" marT="911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cs typeface="Times New Roman" pitchFamily="18" charset="0"/>
                        </a:rPr>
                        <a:t> - </a:t>
                      </a:r>
                      <a:endParaRPr lang="ru-RU" sz="13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07" marR="65607" marT="911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cs typeface="Times New Roman" pitchFamily="18" charset="0"/>
                        </a:rPr>
                        <a:t> - </a:t>
                      </a:r>
                      <a:endParaRPr lang="ru-RU" sz="13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07" marR="65607" marT="911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cs typeface="Times New Roman" pitchFamily="18" charset="0"/>
                        </a:rPr>
                        <a:t>-  </a:t>
                      </a:r>
                      <a:endParaRPr lang="ru-RU" sz="13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07" marR="65607" marT="911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 pitchFamily="18" charset="0"/>
                          <a:cs typeface="Times New Roman" pitchFamily="18" charset="0"/>
                        </a:rPr>
                        <a:t>17,8 </a:t>
                      </a:r>
                      <a:endParaRPr lang="ru-RU" sz="13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07" marR="65607" marT="911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17,2 </a:t>
                      </a:r>
                      <a:endParaRPr lang="ru-RU" sz="13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07" marR="65607" marT="911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15,1 </a:t>
                      </a:r>
                      <a:endParaRPr lang="ru-RU" sz="13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07" marR="65607" marT="911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7,1 </a:t>
                      </a:r>
                      <a:endParaRPr lang="ru-RU" sz="13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07" marR="65607" marT="911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10,1</a:t>
                      </a:r>
                      <a:endParaRPr lang="ru-RU" sz="13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07" marR="65607" marT="911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6,8</a:t>
                      </a:r>
                      <a:endParaRPr lang="ru-RU" sz="13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7,4</a:t>
                      </a:r>
                      <a:endParaRPr lang="ru-RU" sz="13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5,4</a:t>
                      </a:r>
                      <a:endParaRPr lang="ru-RU" sz="13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4,4</a:t>
                      </a:r>
                      <a:endParaRPr lang="ru-RU" sz="13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2063552" y="4343326"/>
            <a:ext cx="8064896" cy="175432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269875" algn="just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Показатель младенческой смертности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рассматривается как оперативный критерий оценки санитарного благополучия населения, уровня и качества медико-социальной помощи, эффективности и качества работы акушерской и педиатрической службы. Величина младенческой смертности служит мощным информативным показателем уровня социально-экономического развития страны.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42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837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23968"/>
              </p:ext>
            </p:extLst>
          </p:nvPr>
        </p:nvGraphicFramePr>
        <p:xfrm>
          <a:off x="2961006" y="-124690"/>
          <a:ext cx="6696744" cy="89289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PDF" r:id="rId3" imgW="0" imgH="0" progId="FoxitReader.Document">
                  <p:embed/>
                </p:oleObj>
              </mc:Choice>
              <mc:Fallback>
                <p:oleObj name="PDF" r:id="rId3" imgW="0" imgH="0" progId="FoxitReader.Document">
                  <p:embed/>
                  <p:pic>
                    <p:nvPicPr>
                      <p:cNvPr id="5837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1006" y="-124690"/>
                        <a:ext cx="6696744" cy="89289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648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152718"/>
            <a:ext cx="8291264" cy="13716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младенческой смертности по основным причинам в Российской Федерации и Оренбургской области, 2018 г. (в % к итогу)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2409434" y="1877243"/>
          <a:ext cx="7430982" cy="3878492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25202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37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69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54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Российская Федерация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Оренбургская область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26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Отдельные состояния, возникающие в перинатальном периоде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aseline="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49,0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aseline="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56,0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aseline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Врожденные аномалии (пороки развития)</a:t>
                      </a:r>
                      <a:endParaRPr lang="ru-RU" sz="1600" b="0" i="0" baseline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21,3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17,7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aseline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Болезни органов дыхания</a:t>
                      </a:r>
                      <a:endParaRPr lang="ru-RU" sz="1600" b="0" i="0" baseline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4,0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2,9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aseline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Внешние причины</a:t>
                      </a:r>
                      <a:endParaRPr lang="ru-RU" sz="1600" b="0" i="0" baseline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5,1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9,1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73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aseline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Инфекционные и паразитарные болезни</a:t>
                      </a:r>
                      <a:endParaRPr lang="ru-RU" sz="1600" b="0" i="0" baseline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3,6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1,9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063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260350"/>
            <a:ext cx="7931150" cy="6477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Перинатальная смертность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2171130" y="980729"/>
            <a:ext cx="7813303" cy="5616575"/>
          </a:xfrm>
        </p:spPr>
        <p:txBody>
          <a:bodyPr>
            <a:norm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Перинатальный период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начинается с 22 недели внутриутробной жизни плода и заканчивается спустя 7 полных дней (168 ч) после рождения.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Включает в себя 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три периода: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ClrTx/>
              <a:buFont typeface="Wingdings" pitchFamily="2" charset="2"/>
              <a:buChar char="v"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антенатальный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(с 22 недели беременности до родов);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ClrTx/>
              <a:buFont typeface="Wingdings" pitchFamily="2" charset="2"/>
              <a:buChar char="v"/>
            </a:pP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интранатальный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(период родов);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ClrTx/>
              <a:buFont typeface="Wingdings" pitchFamily="2" charset="2"/>
              <a:buChar char="v"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постнатальный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(первые 7 дней или 168 ч жизни) – соответствует 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раннему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неонатальному периоду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  Каждому периоду соответствует свой показатель смертности.</a:t>
            </a:r>
          </a:p>
          <a:p>
            <a:pPr algn="just"/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Перинатальная смертность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(вокруг родов) 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исчисляется по все трем периодам.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613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51584" y="1124745"/>
            <a:ext cx="763284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    Антенатальная и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интранатальная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смертность в сумме дают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мертворожденность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  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   Мертворождением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является момент отделения плода от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организма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матери посредством  родов при беременности 22 недели и более при массе тела новорожденного 500 грамм и более (или менее 500 грамм при многоплодных родах) или в случае, если масса тела ребенка при рождении неизвестна, при длине тела новорожденного 25 см и более при отсутствии у новорожденного признаков живорождения (в ред. Приказа МЗ РФ №7Н от 16.01.2013).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06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96734"/>
            <a:ext cx="8147248" cy="97202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Коэффициенты смертности в Российской Федерации и Оренбургской области в 2018 г.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1919538" y="1821990"/>
          <a:ext cx="8352927" cy="2831146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1436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65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65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285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76064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baseline="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Материнская </a:t>
                      </a:r>
                      <a:r>
                        <a:rPr lang="ru-RU" sz="14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смертность на 100 000 живорожденных</a:t>
                      </a:r>
                      <a:endParaRPr lang="ru-RU" sz="140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baseline="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baseline="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Младенческая </a:t>
                      </a:r>
                      <a:r>
                        <a:rPr lang="ru-RU" sz="14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смертность, %</a:t>
                      </a:r>
                      <a:endParaRPr lang="ru-RU" sz="140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Перинатальная смертность </a:t>
                      </a:r>
                      <a:endParaRPr lang="ru-RU" sz="1400" baseline="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4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1000 всех родившихся)</a:t>
                      </a:r>
                      <a:endParaRPr lang="ru-RU" sz="140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baseline="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400" b="1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</a:t>
                      </a:r>
                      <a:endParaRPr lang="ru-RU" sz="1400" b="1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Мертворож</a:t>
                      </a: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денность</a:t>
                      </a:r>
                      <a:endParaRPr lang="ru-RU" sz="1400" b="1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Ранняя неонатальная смертность</a:t>
                      </a:r>
                      <a:endParaRPr lang="ru-RU" sz="1400" b="1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75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Российская Федерация</a:t>
                      </a:r>
                      <a:endParaRPr lang="ru-RU" sz="160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9,1</a:t>
                      </a:r>
                      <a:endParaRPr lang="ru-RU" sz="1800" b="1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5,1</a:t>
                      </a:r>
                      <a:endParaRPr lang="ru-RU" sz="1800" b="1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7,23</a:t>
                      </a:r>
                      <a:endParaRPr lang="ru-RU" sz="1800" b="1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5,51</a:t>
                      </a:r>
                      <a:endParaRPr lang="ru-RU" sz="1800" b="1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1,72</a:t>
                      </a:r>
                      <a:endParaRPr lang="ru-RU" sz="1800" b="1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75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aseline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Оренбургская область</a:t>
                      </a:r>
                      <a:endParaRPr lang="ru-RU" sz="1600" baseline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4,6</a:t>
                      </a:r>
                      <a:endParaRPr lang="ru-RU" sz="1800" b="1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5,4</a:t>
                      </a:r>
                      <a:endParaRPr lang="ru-RU" sz="1800" b="1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7,49</a:t>
                      </a:r>
                      <a:endParaRPr lang="ru-RU" sz="1800" b="1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5,48</a:t>
                      </a:r>
                      <a:endParaRPr lang="ru-RU" sz="1800" b="1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2,02</a:t>
                      </a:r>
                      <a:endParaRPr lang="ru-RU" sz="1800" b="1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539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368742"/>
            <a:ext cx="8075240" cy="611986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Репродуктивные потери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81200" y="1196752"/>
            <a:ext cx="8219256" cy="5184576"/>
          </a:xfrm>
        </p:spPr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Включают все плодовые и материнские потери на протяжении всего срока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гестации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и 42 дней после ее прекращения.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репродуктивные потери входят: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ClrTx/>
              <a:buFont typeface="Wingdings" pitchFamily="2" charset="2"/>
              <a:buChar char="v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перинатальная смертность;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ClrTx/>
              <a:buFont typeface="Wingdings" pitchFamily="2" charset="2"/>
              <a:buChar char="v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материнская смертность;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ClrTx/>
              <a:buFont typeface="Wingdings" pitchFamily="2" charset="2"/>
              <a:buChar char="v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самопроизвольные выкидыши;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ClrTx/>
              <a:buFont typeface="Wingdings" pitchFamily="2" charset="2"/>
              <a:buChar char="v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аборты при сроке беременности менее 22 недель;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ClrTx/>
              <a:buFont typeface="Wingdings" pitchFamily="2" charset="2"/>
              <a:buChar char="v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внематочная беременность;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ClrTx/>
              <a:buFont typeface="Wingdings" pitchFamily="2" charset="2"/>
              <a:buChar char="v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потери при прерывании беременности в сроки 22 – 27 недель.</a:t>
            </a:r>
          </a:p>
        </p:txBody>
      </p:sp>
    </p:spTree>
    <p:extLst>
      <p:ext uri="{BB962C8B-B14F-4D97-AF65-F5344CB8AC3E}">
        <p14:creationId xmlns:p14="http://schemas.microsoft.com/office/powerpoint/2010/main" val="184661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1" y="476250"/>
            <a:ext cx="8569325" cy="61595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Статистические показатели рождаемости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2351584" y="1452564"/>
            <a:ext cx="7704856" cy="4929187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itchFamily="2" charset="2"/>
              <a:buChar char="v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Общий коэффициент рождаемости.</a:t>
            </a:r>
          </a:p>
          <a:p>
            <a:pPr marL="342900" indent="-342900" algn="just">
              <a:buFont typeface="Wingdings" pitchFamily="2" charset="2"/>
              <a:buChar char="v"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v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Специальные коэффициенты рождаемости (плодовитости):</a:t>
            </a:r>
          </a:p>
          <a:p>
            <a:pPr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общая плодовитость;</a:t>
            </a:r>
          </a:p>
          <a:p>
            <a:pPr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брачная плодовитость.</a:t>
            </a:r>
          </a:p>
          <a:p>
            <a:pPr marL="342900" indent="-342900" algn="just">
              <a:buFont typeface="Wingdings" pitchFamily="2" charset="2"/>
              <a:buChar char="v"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v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Возрастные коэффициенты рождаемости (плодовитости).</a:t>
            </a:r>
          </a:p>
        </p:txBody>
      </p:sp>
    </p:spTree>
    <p:extLst>
      <p:ext uri="{BB962C8B-B14F-4D97-AF65-F5344CB8AC3E}">
        <p14:creationId xmlns:p14="http://schemas.microsoft.com/office/powerpoint/2010/main" val="20477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7528" y="188640"/>
            <a:ext cx="8075240" cy="86409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Фетоинфантильные</a:t>
            </a:r>
            <a:r>
              <a:rPr lang="ru-RU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потери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81200" y="1752601"/>
            <a:ext cx="7859216" cy="4373563"/>
          </a:xfrm>
        </p:spPr>
        <p:txBody>
          <a:bodyPr>
            <a:normAutofit/>
          </a:bodyPr>
          <a:lstStyle/>
          <a:p>
            <a:pPr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    Коэффициент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фетоинфантильных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потерь включает мертворождаемость и смертность детей в возрасте от 0 до 365 дней, что позволяет комплексно оценить потери всех жизнеспособных детей в возрасте до одного года.</a:t>
            </a:r>
          </a:p>
        </p:txBody>
      </p:sp>
    </p:spTree>
    <p:extLst>
      <p:ext uri="{BB962C8B-B14F-4D97-AF65-F5344CB8AC3E}">
        <p14:creationId xmlns:p14="http://schemas.microsoft.com/office/powerpoint/2010/main" val="427487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>
            <a:spLocks noChangeArrowheads="1"/>
          </p:cNvSpPr>
          <p:nvPr/>
        </p:nvSpPr>
        <p:spPr bwMode="auto">
          <a:xfrm>
            <a:off x="2063552" y="332657"/>
            <a:ext cx="8064896" cy="665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Естественный прирост (противоестественная убыль) населения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6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является обобщающей характеристикой роста населения.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естественный прирост населения необходимо оценивать только в соотношении с показателями рождаемости и смертности. 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Высокий естественный прирост населения может рассматриваться как благоприятное демографическое явление только при низкой смертности. Высокий прирост при высокой смертности характеризует неблагоприятное положение с воспроизводством населения, несмотря на относительно высокий показатель рождаемости. Низкий прирост при высокой смертности также указывает на неблагоприятную демографическую обстановку. 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Отрицательный естественный прирост (противоестественная убыль населения) свидетельствует о неблагополучной социально-экономической обстановке в обществе. Отрицательный естественный прирост ведет к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депопуляции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населения, т.е. к сокращению численности постоянного населения страны и другим неблагоприятным демографическим явлениям.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1600" b="1" dirty="0">
              <a:solidFill>
                <a:srgbClr val="4F81BD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61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/>
              <a:t>СПАСИБО ЗА ВНИМАНИЕ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4244129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98134953"/>
              </p:ext>
            </p:extLst>
          </p:nvPr>
        </p:nvGraphicFramePr>
        <p:xfrm>
          <a:off x="1097280" y="443345"/>
          <a:ext cx="10058400" cy="54257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38870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07568" y="751345"/>
            <a:ext cx="806489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Чтобы исключить влияние возрастно-полового состава населения на показатели рождаемости и определить, в какой мере живущее поколение воспроизводит себе смену, рассчитываются коэффициенты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воспроизводства населения: </a:t>
            </a:r>
          </a:p>
          <a:p>
            <a:pPr algn="just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коэффициент суммарной плодовитости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(число детей, рожденных 1000 женщин за весь плодовитый период их жизни, разделенный на 1000, при расчете на 1 женщину (оптимально – 2,7);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брутто–коэффициент, или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валовый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показатель воспроизводства -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это число девочек, рожденных одной женщиной за весь репродуктивный период жизни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нетто–коэффициент, или очищенный показатель воспроизводства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это число девочек, рожденных одной женщиной за весь репродуктивный период ее жизни и доживших до возраста, в котором находилась женщина при рождении этих девочек. </a:t>
            </a:r>
          </a:p>
        </p:txBody>
      </p:sp>
    </p:spTree>
    <p:extLst>
      <p:ext uri="{BB962C8B-B14F-4D97-AF65-F5344CB8AC3E}">
        <p14:creationId xmlns:p14="http://schemas.microsoft.com/office/powerpoint/2010/main" val="192970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032104" y="782702"/>
            <a:ext cx="32403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Суммарный коэффициент рождаемости (число детей в расчете на 1 женщину) по России</a:t>
            </a:r>
          </a:p>
          <a:p>
            <a:pPr algn="ctr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Оренбургская область </a:t>
            </a:r>
          </a:p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2019 г – 1,7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991544" y="332656"/>
          <a:ext cx="4752528" cy="6193824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188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8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81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81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63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Годы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Все насел.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Городское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Сельское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3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1960-1961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2,540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2,040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3,320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63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1970-1971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2,007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1,773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2,588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63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1980-1981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1,895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1,700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2,562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63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1990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1,892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1,698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2,600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63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1995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1,337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1,193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1,813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63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2000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1,195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1,089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1,554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63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2001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1,223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1,124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1,564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63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2002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1,286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1,189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1,633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63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2003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1,319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1,223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1,666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63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2004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1,344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1,253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1,654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63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2005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1,294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1,207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1,576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63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2006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1,305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1,210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1,601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63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2007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1,416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1,294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1,798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63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2008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1,502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1,372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1,912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63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2009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1,542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1,415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1,941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63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/>
                        <a:t>2010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/>
                        <a:t>1,567</a:t>
                      </a:r>
                      <a:endParaRPr lang="ru-RU" sz="12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/>
                        <a:t>1,439</a:t>
                      </a:r>
                      <a:endParaRPr lang="ru-RU" sz="12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/>
                        <a:t>1,983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63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2011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1,582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1,442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2,056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63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2012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1,691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1,541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2,215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63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2013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1,707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1,551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2,264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63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2014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1,750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1,588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2,318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63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</a:rPr>
                        <a:t>2015</a:t>
                      </a:r>
                      <a:endParaRPr lang="ru-RU" sz="1200" b="1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</a:rPr>
                        <a:t>1,777</a:t>
                      </a:r>
                      <a:endParaRPr lang="ru-RU" sz="1200" b="1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</a:rPr>
                        <a:t>1,678</a:t>
                      </a:r>
                      <a:endParaRPr lang="ru-RU" sz="1200" b="1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</a:rPr>
                        <a:t>2,111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63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2016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1,762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1,672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2,056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63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2017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1,621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1,527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1,923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63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2018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1,579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1,489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1,870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63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2019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1,511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934" marR="20934" marT="13956" marB="13956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153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C:\Users\Ирина\Desktop\История медицины\Демография\index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63552" y="908720"/>
            <a:ext cx="3240360" cy="4248472"/>
          </a:xfrm>
          <a:prstGeom prst="rect">
            <a:avLst/>
          </a:prstGeom>
          <a:noFill/>
        </p:spPr>
      </p:pic>
      <p:pic>
        <p:nvPicPr>
          <p:cNvPr id="34819" name="Picture 3" descr="C:\Users\Ирина\Desktop\История медицины\Демография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63953" y="908720"/>
            <a:ext cx="4392487" cy="43204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0089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2611280"/>
              </p:ext>
            </p:extLst>
          </p:nvPr>
        </p:nvGraphicFramePr>
        <p:xfrm>
          <a:off x="1177636" y="720433"/>
          <a:ext cx="9850582" cy="543098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119363">
                  <a:extLst>
                    <a:ext uri="{9D8B030D-6E8A-4147-A177-3AD203B41FA5}">
                      <a16:colId xmlns:a16="http://schemas.microsoft.com/office/drawing/2014/main" val="356578169"/>
                    </a:ext>
                  </a:extLst>
                </a:gridCol>
                <a:gridCol w="5731219">
                  <a:extLst>
                    <a:ext uri="{9D8B030D-6E8A-4147-A177-3AD203B41FA5}">
                      <a16:colId xmlns:a16="http://schemas.microsoft.com/office/drawing/2014/main" val="2338244193"/>
                    </a:ext>
                  </a:extLst>
                </a:gridCol>
              </a:tblGrid>
              <a:tr h="67887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Общий коэффициент (‰)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90802047"/>
                  </a:ext>
                </a:extLst>
              </a:tr>
              <a:tr h="67887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Очень низкая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10,0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33757312"/>
                  </a:ext>
                </a:extLst>
              </a:tr>
              <a:tr h="67887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Низкая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10,0–14,9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80655419"/>
                  </a:ext>
                </a:extLst>
              </a:tr>
              <a:tr h="67887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Ниже среднего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15,0–19,9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28974498"/>
                  </a:ext>
                </a:extLst>
              </a:tr>
              <a:tr h="67887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Средняя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20,0–24,9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54498593"/>
                  </a:ext>
                </a:extLst>
              </a:tr>
              <a:tr h="67887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Выше среднего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25,0–29,9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87944095"/>
                  </a:ext>
                </a:extLst>
              </a:tr>
              <a:tr h="67887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Высокая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30,0–39,9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7879762"/>
                  </a:ext>
                </a:extLst>
              </a:tr>
              <a:tr h="67887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Очень высокая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 и более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171632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-510063"/>
            <a:ext cx="11333018" cy="147732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400" b="1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Критерии оценки уровней рождаемости 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467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706582"/>
            <a:ext cx="10058400" cy="5162512"/>
          </a:xfrm>
        </p:spPr>
        <p:txBody>
          <a:bodyPr>
            <a:no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классификации ООН различают три типа максимальной плодовитости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ранний тип – максимум плодовитости приходится на возрастную группу 20–24 года;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2) поздний тип – максимум плодовитости падает на возраст 25–29 лет;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 широкий тип – повозрастные коэффициенты плодовитости в возрасте 20–24 и 25–29 лет мало отличаются, но значительно превосходят коэффициенты в других возрастных группах.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6406684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49</TotalTime>
  <Words>1643</Words>
  <Application>Microsoft Office PowerPoint</Application>
  <PresentationFormat>Широкоэкранный</PresentationFormat>
  <Paragraphs>584</Paragraphs>
  <Slides>32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9" baseType="lpstr">
      <vt:lpstr>Arial</vt:lpstr>
      <vt:lpstr>Calibri</vt:lpstr>
      <vt:lpstr>Calibri Light</vt:lpstr>
      <vt:lpstr>Times New Roman</vt:lpstr>
      <vt:lpstr>Wingdings</vt:lpstr>
      <vt:lpstr>Ретро</vt:lpstr>
      <vt:lpstr>PDF</vt:lpstr>
      <vt:lpstr>Кафедра общественного здоровья и здравоохранения №1</vt:lpstr>
      <vt:lpstr>Презентация PowerPoint</vt:lpstr>
      <vt:lpstr>Статистические показатели рождаемости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Статистика смертности</vt:lpstr>
      <vt:lpstr>Динамика показателей естественного движения в Российской Федерации, 1940 – 2019 гг.  (на 1000 населения)</vt:lpstr>
      <vt:lpstr>Презентация PowerPoint</vt:lpstr>
      <vt:lpstr>Структура общей смертности по основным классам причин (в % к итогу)</vt:lpstr>
      <vt:lpstr>Показатели естественного движения населения Оренбургской области</vt:lpstr>
      <vt:lpstr>Презентация PowerPoint</vt:lpstr>
      <vt:lpstr>Материнская смертность</vt:lpstr>
      <vt:lpstr>Презентация PowerPoint</vt:lpstr>
      <vt:lpstr>Презентация PowerPoint</vt:lpstr>
      <vt:lpstr>Динамика материнской смертности В Оренбургской области, 2000 – 2019 гг.</vt:lpstr>
      <vt:lpstr>Структура материнской смертности по основным причинам в Российской Федерациив 2018 г. (в % к итогу)</vt:lpstr>
      <vt:lpstr>Презентация PowerPoint</vt:lpstr>
      <vt:lpstr>Динамика показателей младенческой смертности в Российской Федерации и Оренбургской области,  1940-2019 гг. (на 1000 родившихся живыми)</vt:lpstr>
      <vt:lpstr>Презентация PowerPoint</vt:lpstr>
      <vt:lpstr>Структура младенческой смертности по основным причинам в Российской Федерации и Оренбургской области, 2018 г. (в % к итогу)</vt:lpstr>
      <vt:lpstr>Перинатальная смертность</vt:lpstr>
      <vt:lpstr>Презентация PowerPoint</vt:lpstr>
      <vt:lpstr>Коэффициенты смертности в Российской Федерации и Оренбургской области в 2018 г.</vt:lpstr>
      <vt:lpstr>Репродуктивные потери</vt:lpstr>
      <vt:lpstr>Фетоинфантильные потери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Кафедра общественного здоровья и здравоохранения №1</dc:title>
  <dc:creator>Колосов</dc:creator>
  <cp:lastModifiedBy>Колосов</cp:lastModifiedBy>
  <cp:revision>8</cp:revision>
  <dcterms:created xsi:type="dcterms:W3CDTF">2020-10-09T06:52:10Z</dcterms:created>
  <dcterms:modified xsi:type="dcterms:W3CDTF">2020-10-14T05:57:50Z</dcterms:modified>
</cp:coreProperties>
</file>