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793232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2. Методы (Часть 2).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Клиническая психофизиология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3012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Александр Игоревич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Ерзин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к.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пс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н</a:t>
            </a:r>
            <a:r>
              <a:rPr 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., доцент кафедры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клинической психологии и психотерапии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ЭЭГ-ритмы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17024"/>
            <a:ext cx="7920880" cy="477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ЭЭГ-ритмы</a:t>
            </a:r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1733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ЭЭГ-ритмы</a:t>
            </a:r>
            <a:endParaRPr lang="ru-RU" dirty="0"/>
          </a:p>
        </p:txBody>
      </p:sp>
      <p:pic>
        <p:nvPicPr>
          <p:cNvPr id="11266" name="Picture 2" descr="Картинки по запросу пик-вол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 bwMode="auto">
          <a:xfrm>
            <a:off x="179860" y="1700808"/>
            <a:ext cx="8858250" cy="47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 –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В диагностике неврологических заболевания (н-р, при эпилепсии, опухолях, ЧМТ, </a:t>
            </a:r>
            <a:r>
              <a:rPr lang="ru-RU" b="1" dirty="0" err="1" smtClean="0"/>
              <a:t>нейровоспалениях</a:t>
            </a:r>
            <a:r>
              <a:rPr lang="ru-RU" b="1" dirty="0" smtClean="0"/>
              <a:t>, бессоннице и т.д.).</a:t>
            </a:r>
          </a:p>
          <a:p>
            <a:pPr algn="just"/>
            <a:r>
              <a:rPr lang="ru-RU" b="1" dirty="0" smtClean="0"/>
              <a:t>В психиатрии.</a:t>
            </a:r>
          </a:p>
          <a:p>
            <a:pPr algn="just"/>
            <a:r>
              <a:rPr lang="ru-RU" b="1" dirty="0" smtClean="0"/>
              <a:t>В исследованиях психических процессов.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ЭЭГ - Возможные 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/>
              <a:t>Электроэнцефалография не требует какой-либо специальной подготовки, для проведения данной процедуры противопоказаний нет</a:t>
            </a:r>
            <a:r>
              <a:rPr lang="ru-RU" dirty="0" smtClean="0"/>
              <a:t>.</a:t>
            </a:r>
          </a:p>
          <a:p>
            <a:pPr marL="118872" indent="0" algn="just">
              <a:buNone/>
            </a:pPr>
            <a:r>
              <a:rPr lang="ru-RU" dirty="0" smtClean="0"/>
              <a:t>С осторожностью следует применять при повреждениях и воспалительных заболеваниях кожи головы.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5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Магнитоэнцефалография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метод, позволяющий </a:t>
            </a:r>
            <a:r>
              <a:rPr lang="ru-RU" dirty="0"/>
              <a:t>измерять и визуализировать магнитные поля, возникающие вследствие электрической активности мозга.</a:t>
            </a:r>
          </a:p>
        </p:txBody>
      </p:sp>
      <p:pic>
        <p:nvPicPr>
          <p:cNvPr id="12290" name="Picture 2" descr="Картинки по запросу Магнитоэнцефалограф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37666"/>
            <a:ext cx="4395479" cy="29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Магнитоэнцефалография</a:t>
            </a:r>
            <a:r>
              <a:rPr lang="ru-RU" dirty="0"/>
              <a:t> </a:t>
            </a:r>
          </a:p>
        </p:txBody>
      </p:sp>
      <p:pic>
        <p:nvPicPr>
          <p:cNvPr id="15362" name="Picture 2" descr="Картинки по запросу Магнитоэнцефал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18635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МЭГ –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/>
              <a:t>локализации очагов эпилептической </a:t>
            </a:r>
            <a:r>
              <a:rPr lang="ru-RU" dirty="0" smtClean="0"/>
              <a:t>активности.</a:t>
            </a:r>
            <a:endParaRPr lang="ru-RU" dirty="0"/>
          </a:p>
          <a:p>
            <a:pPr algn="just"/>
            <a:r>
              <a:rPr lang="ru-RU" dirty="0" smtClean="0"/>
              <a:t>В диагностике </a:t>
            </a:r>
            <a:r>
              <a:rPr lang="ru-RU" dirty="0"/>
              <a:t>таких заболеваний, как рассеянный склероз, болезнь Альцгеймера, шизофрения, </a:t>
            </a:r>
            <a:r>
              <a:rPr lang="ru-RU" dirty="0" smtClean="0"/>
              <a:t>алкоголизм</a:t>
            </a:r>
            <a:r>
              <a:rPr lang="ru-RU" dirty="0"/>
              <a:t>, невралгии лицевых </a:t>
            </a:r>
            <a:r>
              <a:rPr lang="ru-RU" dirty="0" smtClean="0"/>
              <a:t>нервов.</a:t>
            </a:r>
          </a:p>
          <a:p>
            <a:pPr algn="just"/>
            <a:r>
              <a:rPr lang="ru-RU" dirty="0" err="1"/>
              <a:t>Транскраниальная</a:t>
            </a:r>
            <a:r>
              <a:rPr lang="ru-RU" dirty="0"/>
              <a:t> магнитная стимуляция (</a:t>
            </a:r>
            <a:r>
              <a:rPr lang="ru-RU" dirty="0" smtClean="0"/>
              <a:t>ТМС) </a:t>
            </a:r>
            <a:r>
              <a:rPr lang="ru-RU" dirty="0"/>
              <a:t>— метод, позволяющий </a:t>
            </a:r>
            <a:r>
              <a:rPr lang="ru-RU" dirty="0" err="1"/>
              <a:t>неинвазивно</a:t>
            </a:r>
            <a:r>
              <a:rPr lang="ru-RU" dirty="0"/>
              <a:t> стимулировать кору головного мозга при помощи коротких магнитных импульсов</a:t>
            </a:r>
            <a:r>
              <a:rPr lang="ru-RU" dirty="0" smtClean="0"/>
              <a:t>. Применяется для диагностики </a:t>
            </a:r>
            <a:r>
              <a:rPr lang="ru-RU" dirty="0"/>
              <a:t>и лечения </a:t>
            </a:r>
            <a:r>
              <a:rPr lang="ru-RU" dirty="0" smtClean="0"/>
              <a:t>моторных </a:t>
            </a:r>
            <a:r>
              <a:rPr lang="ru-RU" dirty="0"/>
              <a:t>нарушений, депрессии, </a:t>
            </a:r>
            <a:r>
              <a:rPr lang="ru-RU" dirty="0" err="1"/>
              <a:t>спастичности</a:t>
            </a:r>
            <a:r>
              <a:rPr lang="ru-RU" dirty="0"/>
              <a:t>, болевых синдромов, болезни Паркинсона, слуховых галлюцинаций, обсессивно-</a:t>
            </a:r>
            <a:r>
              <a:rPr lang="ru-RU" dirty="0" err="1"/>
              <a:t>компульсивных</a:t>
            </a:r>
            <a:r>
              <a:rPr lang="ru-RU" dirty="0"/>
              <a:t> </a:t>
            </a:r>
            <a:r>
              <a:rPr lang="ru-RU" dirty="0" smtClean="0"/>
              <a:t>расстройств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5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ТМС – 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Наличие </a:t>
            </a:r>
            <a:r>
              <a:rPr lang="ru-RU" dirty="0"/>
              <a:t>внутричерепных металлических </a:t>
            </a:r>
            <a:r>
              <a:rPr lang="ru-RU" dirty="0" smtClean="0"/>
              <a:t>имплантатов, кардиостимулятора, слуховых </a:t>
            </a:r>
            <a:r>
              <a:rPr lang="ru-RU" dirty="0"/>
              <a:t>аппаратов </a:t>
            </a:r>
            <a:endParaRPr lang="ru-RU" dirty="0" smtClean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у пациента очаговых изменений или энцефалопатии (опухолей, ишемии, кровотечения, менингита, энцефалита), ассоциированных с наличием </a:t>
            </a:r>
            <a:r>
              <a:rPr lang="ru-RU" dirty="0" err="1"/>
              <a:t>эпилептогенного</a:t>
            </a:r>
            <a:r>
              <a:rPr lang="ru-RU" dirty="0"/>
              <a:t> очага.</a:t>
            </a:r>
          </a:p>
          <a:p>
            <a:pPr algn="just"/>
            <a:r>
              <a:rPr lang="ru-RU" dirty="0"/>
              <a:t>Сопутствующее медикаментозное лечение препаратами, влияющими на возбудимость коры головного мозга (некоторые антидепрессанты, стимуляторы нервной системы и антипсихотические препараты).</a:t>
            </a:r>
          </a:p>
          <a:p>
            <a:pPr algn="just"/>
            <a:r>
              <a:rPr lang="ru-RU" dirty="0" err="1"/>
              <a:t>Tравма</a:t>
            </a:r>
            <a:r>
              <a:rPr lang="ru-RU" dirty="0"/>
              <a:t> головы с потерей сознания более чем на 15 секунд в анамнезе.</a:t>
            </a:r>
          </a:p>
          <a:p>
            <a:pPr algn="just"/>
            <a:r>
              <a:rPr lang="ru-RU" dirty="0"/>
              <a:t>Нейрохирургические вмешательства на головном мозге в анамнезе.</a:t>
            </a:r>
          </a:p>
          <a:p>
            <a:pPr algn="just"/>
            <a:r>
              <a:rPr lang="ru-RU" dirty="0"/>
              <a:t>Эпилепсия или эпилептические приступы в анамнезе.</a:t>
            </a:r>
          </a:p>
          <a:p>
            <a:pPr algn="just"/>
            <a:r>
              <a:rPr lang="ru-RU" dirty="0"/>
              <a:t>Злоупотребление алкоголем или наркотиками с последующим резким прекращением их потребления.</a:t>
            </a:r>
          </a:p>
          <a:p>
            <a:pPr algn="just"/>
            <a:r>
              <a:rPr lang="ru-RU" dirty="0"/>
              <a:t>Случаи эпилепсии в семье пациента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0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Эхоэнцефалоскопия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метод</a:t>
            </a:r>
            <a:r>
              <a:rPr lang="ru-RU" dirty="0"/>
              <a:t>, позволяющий оценить наличие патологического объёмного процесса в веществе головного мозга. </a:t>
            </a:r>
          </a:p>
        </p:txBody>
      </p:sp>
      <p:pic>
        <p:nvPicPr>
          <p:cNvPr id="16386" name="Picture 2" descr="Картинки по запросу эхоэнцефал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эхоэнцефал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6373"/>
            <a:ext cx="190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Электроэнцефалография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метод электрофизиологического </a:t>
            </a:r>
            <a:r>
              <a:rPr lang="ru-RU" dirty="0"/>
              <a:t>исследования ЦНС </a:t>
            </a:r>
            <a:r>
              <a:rPr lang="ru-RU" dirty="0" smtClean="0"/>
              <a:t>путем </a:t>
            </a:r>
            <a:r>
              <a:rPr lang="ru-RU" dirty="0"/>
              <a:t>регистрации колебаний электрических потенциалов мозга с поверхности черепа.</a:t>
            </a:r>
            <a:endParaRPr lang="ru-RU" dirty="0" smtClean="0"/>
          </a:p>
        </p:txBody>
      </p:sp>
      <p:pic>
        <p:nvPicPr>
          <p:cNvPr id="1026" name="Picture 2" descr="Картинки по запросу Электроэнцефал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680520" cy="26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Эхоэнцефалоскопия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ru-RU" dirty="0"/>
              <a:t>Эхосигналы </a:t>
            </a:r>
            <a:r>
              <a:rPr lang="ru-RU" dirty="0" smtClean="0"/>
              <a:t>образуются </a:t>
            </a:r>
            <a:r>
              <a:rPr lang="ru-RU" dirty="0"/>
              <a:t>на границах сред (костей черепа, твёрдой мозговой оболочки, ликвора, вещества головного мозга и патологических объёмных образований). Центральный, стабильный сигнал с наибольшей амплитудой </a:t>
            </a:r>
            <a:r>
              <a:rPr lang="ru-RU" dirty="0" smtClean="0"/>
              <a:t>(М-эхо</a:t>
            </a:r>
            <a:r>
              <a:rPr lang="ru-RU" dirty="0"/>
              <a:t>) создают срединные </a:t>
            </a:r>
            <a:r>
              <a:rPr lang="ru-RU" dirty="0" smtClean="0"/>
              <a:t>структуры ГМ (третий </a:t>
            </a:r>
            <a:r>
              <a:rPr lang="ru-RU" dirty="0"/>
              <a:t>желудочек, </a:t>
            </a:r>
            <a:r>
              <a:rPr lang="ru-RU" dirty="0" smtClean="0"/>
              <a:t>эпифиз и </a:t>
            </a:r>
            <a:r>
              <a:rPr lang="ru-RU" dirty="0"/>
              <a:t>т. д.). Для оценки смещения срединных структур головного мозга измеряется расстояние между первым, начальным комплексом (импульсы от поверхностных структур головы) и сигналом </a:t>
            </a:r>
            <a:r>
              <a:rPr lang="ru-RU" dirty="0" smtClean="0"/>
              <a:t>М-эхо. </a:t>
            </a:r>
            <a:r>
              <a:rPr lang="ru-RU" dirty="0"/>
              <a:t>В норме это расстояние при исследовании симметричных точек правой и левой сторон головы </a:t>
            </a:r>
            <a:r>
              <a:rPr lang="ru-RU" b="1" dirty="0"/>
              <a:t>одинаково</a:t>
            </a:r>
            <a:r>
              <a:rPr lang="ru-RU" dirty="0"/>
              <a:t> и составляет у взрослых 65—80 </a:t>
            </a:r>
            <a:r>
              <a:rPr lang="ru-RU" dirty="0" smtClean="0"/>
              <a:t>мм. Однако </a:t>
            </a:r>
            <a:r>
              <a:rPr lang="ru-RU" dirty="0"/>
              <a:t>при наличии объёмного процесса в одном из полушарий головного мозга М-эхо смещается в противоположную сторону, что является признаком дислокации срединных структур.</a:t>
            </a:r>
          </a:p>
        </p:txBody>
      </p:sp>
    </p:spTree>
    <p:extLst>
      <p:ext uri="{BB962C8B-B14F-4D97-AF65-F5344CB8AC3E}">
        <p14:creationId xmlns:p14="http://schemas.microsoft.com/office/powerpoint/2010/main" val="23706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Эхоэнцефалоскопия</a:t>
            </a:r>
            <a:endParaRPr lang="ru-RU" dirty="0"/>
          </a:p>
        </p:txBody>
      </p:sp>
      <p:pic>
        <p:nvPicPr>
          <p:cNvPr id="19458" name="Picture 2" descr="Картинки по запросу эхоэнцефалограф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776864" cy="47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Эхоэнцефалоскопия</a:t>
            </a:r>
            <a:r>
              <a:rPr lang="ru-RU" dirty="0" smtClean="0"/>
              <a:t> -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Применяется для диагностики патологических </a:t>
            </a:r>
            <a:r>
              <a:rPr lang="ru-RU" b="1" dirty="0" smtClean="0"/>
              <a:t>новообразований</a:t>
            </a:r>
            <a:r>
              <a:rPr lang="ru-RU" dirty="0" smtClean="0"/>
              <a:t> в ГМ: опухоли, гидроцефалия, паразитарные болезни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Реоэнцефалография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метод </a:t>
            </a:r>
            <a:r>
              <a:rPr lang="ru-RU" dirty="0"/>
              <a:t>исследования сосудистой системы головного мозга, основанный на записи изменяющейся величины электрического сопротивления тканей при пропускании через них слабого электрического тока высокой частоты</a:t>
            </a:r>
            <a:r>
              <a:rPr lang="ru-RU" dirty="0" smtClean="0"/>
              <a:t>. </a:t>
            </a:r>
            <a:r>
              <a:rPr lang="ru-RU" dirty="0"/>
              <a:t>РЭГ позволяет </a:t>
            </a:r>
            <a:r>
              <a:rPr lang="ru-RU" dirty="0" smtClean="0"/>
              <a:t>получить достоверную информацию </a:t>
            </a:r>
            <a:r>
              <a:rPr lang="ru-RU" dirty="0"/>
              <a:t>о тонусе, эластичности стенки и реактивности сосудов </a:t>
            </a:r>
            <a:r>
              <a:rPr lang="ru-RU" dirty="0" smtClean="0"/>
              <a:t>мозга.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Реоэнцефалография</a:t>
            </a:r>
            <a:endParaRPr lang="ru-RU" dirty="0"/>
          </a:p>
        </p:txBody>
      </p:sp>
      <p:pic>
        <p:nvPicPr>
          <p:cNvPr id="21506" name="Picture 2" descr="Картинки по запросу rheoencephal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Реоэнцефалография</a:t>
            </a:r>
            <a:r>
              <a:rPr lang="ru-RU" dirty="0" smtClean="0"/>
              <a:t> -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Характерные изменения РЭГ наблюдаются при внутричерепной </a:t>
            </a:r>
            <a:r>
              <a:rPr lang="ru-RU" b="1" dirty="0"/>
              <a:t>гипертензии</a:t>
            </a:r>
            <a:r>
              <a:rPr lang="ru-RU" dirty="0"/>
              <a:t>; они отражают соответствующие венозные и ликвородинамические нарушения. </a:t>
            </a:r>
            <a:endParaRPr lang="ru-RU" dirty="0" smtClean="0"/>
          </a:p>
          <a:p>
            <a:pPr algn="just"/>
            <a:r>
              <a:rPr lang="ru-RU" dirty="0" smtClean="0"/>
              <a:t>Для диагностики нарушений </a:t>
            </a:r>
            <a:r>
              <a:rPr lang="ru-RU" dirty="0"/>
              <a:t>проходимости магистральных сосудов, </a:t>
            </a:r>
            <a:r>
              <a:rPr lang="ru-RU" b="1" dirty="0"/>
              <a:t>острых нарушениях мозгового кровообращения </a:t>
            </a:r>
            <a:r>
              <a:rPr lang="ru-RU" dirty="0"/>
              <a:t>и их последствиях, вертебробазилярной недостаточности. </a:t>
            </a:r>
            <a:endParaRPr lang="ru-RU" dirty="0" smtClean="0"/>
          </a:p>
          <a:p>
            <a:pPr algn="just"/>
            <a:r>
              <a:rPr lang="ru-RU" dirty="0" smtClean="0"/>
              <a:t>Наиболее </a:t>
            </a:r>
            <a:r>
              <a:rPr lang="ru-RU" dirty="0"/>
              <a:t>часто метод используется для распознавания </a:t>
            </a:r>
            <a:r>
              <a:rPr lang="ru-RU" b="1" dirty="0"/>
              <a:t>атеросклероза</a:t>
            </a:r>
            <a:r>
              <a:rPr lang="ru-RU" dirty="0"/>
              <a:t> мозговых сосудов и оценки степени его выраженности. </a:t>
            </a:r>
            <a:endParaRPr lang="ru-RU" dirty="0" smtClean="0"/>
          </a:p>
          <a:p>
            <a:pPr algn="just"/>
            <a:r>
              <a:rPr lang="ru-RU" dirty="0" smtClean="0"/>
              <a:t>Важные </a:t>
            </a:r>
            <a:r>
              <a:rPr lang="ru-RU" dirty="0"/>
              <a:t>данные исследование дает при острой </a:t>
            </a:r>
            <a:r>
              <a:rPr lang="ru-RU" b="1" dirty="0"/>
              <a:t>черепно-мозговой травме</a:t>
            </a:r>
            <a:r>
              <a:rPr lang="ru-RU" dirty="0"/>
              <a:t>, в частности для выявления </a:t>
            </a:r>
            <a:r>
              <a:rPr lang="ru-RU" dirty="0" err="1"/>
              <a:t>субдуральной</a:t>
            </a:r>
            <a:r>
              <a:rPr lang="ru-RU" dirty="0"/>
              <a:t> </a:t>
            </a:r>
            <a:r>
              <a:rPr lang="ru-RU" dirty="0" smtClean="0"/>
              <a:t>гематомы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мигрени,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контроля эффективности проводимого лечения, объективизации действия лекарственных веществ, особенно </a:t>
            </a:r>
            <a:r>
              <a:rPr lang="ru-RU" dirty="0" err="1"/>
              <a:t>вазотропного</a:t>
            </a:r>
            <a:r>
              <a:rPr lang="ru-RU" dirty="0"/>
              <a:t> характера, и др. </a:t>
            </a:r>
          </a:p>
        </p:txBody>
      </p:sp>
    </p:spTree>
    <p:extLst>
      <p:ext uri="{BB962C8B-B14F-4D97-AF65-F5344CB8AC3E}">
        <p14:creationId xmlns:p14="http://schemas.microsoft.com/office/powerpoint/2010/main" val="41173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УЗДГ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7500" lnSpcReduction="20000"/>
          </a:bodyPr>
          <a:lstStyle/>
          <a:p>
            <a:pPr marL="118872" indent="0" algn="just">
              <a:buNone/>
            </a:pPr>
            <a:r>
              <a:rPr lang="ru-RU" dirty="0"/>
              <a:t>Ультразвуковая допплерография (</a:t>
            </a:r>
            <a:r>
              <a:rPr lang="ru-RU" dirty="0" smtClean="0"/>
              <a:t>УЗДГ) – метод </a:t>
            </a:r>
            <a:r>
              <a:rPr lang="ru-RU" dirty="0"/>
              <a:t>исследования кровотока. </a:t>
            </a:r>
            <a:r>
              <a:rPr lang="ru-RU" dirty="0" smtClean="0"/>
              <a:t>Основан </a:t>
            </a:r>
            <a:r>
              <a:rPr lang="ru-RU" dirty="0"/>
              <a:t>на анализе изменения частоты ультразвуковых волн, которые отражаются от двигающихся частиц крови.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 smtClean="0"/>
              <a:t>С помощью </a:t>
            </a:r>
            <a:r>
              <a:rPr lang="ru-RU" dirty="0"/>
              <a:t>ультразвукового датчика измеряется скорость кровотока по всем сосудам головы и шеи; в сосудах шеи визуально оценивается состояние стенок сонных и позвоночных артерий: наличие бляшек, проходимость сосудов, аномалии хода и диаметра артерий. По результатам обследования можно сказать – в каком именно обследуемом участке нарушен кровоток, и увидеть степень его нарушения, </a:t>
            </a:r>
            <a:r>
              <a:rPr lang="ru-RU" dirty="0" smtClean="0"/>
              <a:t>что, </a:t>
            </a:r>
            <a:r>
              <a:rPr lang="ru-RU" dirty="0"/>
              <a:t>в </a:t>
            </a:r>
            <a:r>
              <a:rPr lang="ru-RU" dirty="0" smtClean="0"/>
              <a:t>свою очередь, </a:t>
            </a:r>
            <a:r>
              <a:rPr lang="ru-RU" dirty="0"/>
              <a:t>дает возможность предложить </a:t>
            </a:r>
            <a:r>
              <a:rPr lang="ru-RU" dirty="0" smtClean="0"/>
              <a:t>соответствующее лечение.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5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УЗДГ -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7500" lnSpcReduction="20000"/>
          </a:bodyPr>
          <a:lstStyle/>
          <a:p>
            <a:pPr marL="118872" indent="0" algn="just">
              <a:buNone/>
            </a:pPr>
            <a:r>
              <a:rPr lang="ru-RU" dirty="0"/>
              <a:t>Метод помогает </a:t>
            </a:r>
            <a:r>
              <a:rPr lang="ru-RU" dirty="0" smtClean="0"/>
              <a:t>быстро определить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ранние поражения сосудов (артерий), атеросклеротического или воспалительного характера;</a:t>
            </a:r>
          </a:p>
          <a:p>
            <a:pPr algn="just"/>
            <a:r>
              <a:rPr lang="ru-RU" dirty="0"/>
              <a:t>состояние венозного кровотока;</a:t>
            </a:r>
          </a:p>
          <a:p>
            <a:pPr algn="just"/>
            <a:r>
              <a:rPr lang="ru-RU" dirty="0"/>
              <a:t>наличие и степень нарушения проходимости артерий;</a:t>
            </a:r>
          </a:p>
          <a:p>
            <a:pPr algn="just"/>
            <a:r>
              <a:rPr lang="ru-RU" dirty="0"/>
              <a:t>скорость кровотока по исследуемым сосудам;</a:t>
            </a:r>
          </a:p>
          <a:p>
            <a:pPr algn="just"/>
            <a:r>
              <a:rPr lang="ru-RU" dirty="0"/>
              <a:t>изменения эластичности стенок сосудов, в том числе возрастные;</a:t>
            </a:r>
          </a:p>
          <a:p>
            <a:pPr algn="just"/>
            <a:r>
              <a:rPr lang="ru-RU" dirty="0"/>
              <a:t>частые причины головокружений: врожденные аномалии сосудов – гипоплазия артерий (малый диаметр), патологическая извитость хода сосудов;</a:t>
            </a:r>
          </a:p>
          <a:p>
            <a:pPr algn="just"/>
            <a:r>
              <a:rPr lang="ru-RU" dirty="0"/>
              <a:t>причины головной боли: повышение внутричерепного давления и ангиоспазм.</a:t>
            </a:r>
          </a:p>
        </p:txBody>
      </p:sp>
    </p:spTree>
    <p:extLst>
      <p:ext uri="{BB962C8B-B14F-4D97-AF65-F5344CB8AC3E}">
        <p14:creationId xmlns:p14="http://schemas.microsoft.com/office/powerpoint/2010/main" val="2611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Компьютерная томография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метод </a:t>
            </a:r>
            <a:r>
              <a:rPr lang="ru-RU" dirty="0"/>
              <a:t>неразрушающего послойного исследования внутреннего </a:t>
            </a:r>
            <a:r>
              <a:rPr lang="ru-RU" dirty="0" smtClean="0"/>
              <a:t>строения органов и частей тела, включая твердые ткани, с помощью </a:t>
            </a:r>
            <a:r>
              <a:rPr lang="ru-RU" dirty="0"/>
              <a:t>рентгеновского излучения. </a:t>
            </a:r>
            <a:r>
              <a:rPr lang="ru-RU" dirty="0" smtClean="0"/>
              <a:t>Метод был </a:t>
            </a:r>
            <a:r>
              <a:rPr lang="ru-RU" dirty="0"/>
              <a:t>предложен в 1972 году </a:t>
            </a:r>
            <a:r>
              <a:rPr lang="ru-RU" b="1" dirty="0" smtClean="0"/>
              <a:t>Г. </a:t>
            </a:r>
            <a:r>
              <a:rPr lang="ru-RU" b="1" dirty="0" err="1"/>
              <a:t>Хаунсфилдом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smtClean="0"/>
              <a:t>А. </a:t>
            </a:r>
            <a:r>
              <a:rPr lang="ru-RU" b="1" dirty="0" err="1" smtClean="0"/>
              <a:t>Кормаком</a:t>
            </a:r>
            <a:r>
              <a:rPr lang="ru-RU" dirty="0"/>
              <a:t> </a:t>
            </a:r>
            <a:r>
              <a:rPr lang="ru-RU" dirty="0" smtClean="0"/>
              <a:t>(Нобелевская премия).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7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Компьютерная томография</a:t>
            </a:r>
          </a:p>
        </p:txBody>
      </p:sp>
      <p:pic>
        <p:nvPicPr>
          <p:cNvPr id="24578" name="Picture 2" descr="Картинки по запросу 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40760" cy="51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</a:t>
            </a:r>
            <a:r>
              <a:rPr lang="ru-RU" dirty="0"/>
              <a:t>энцефало</a:t>
            </a:r>
            <a:r>
              <a:rPr lang="ru-RU" dirty="0" smtClean="0"/>
              <a:t>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графическое изображение активности головного мозга в форме кривой (ЭЭГ-волна).</a:t>
            </a:r>
          </a:p>
        </p:txBody>
      </p:sp>
      <p:pic>
        <p:nvPicPr>
          <p:cNvPr id="2050" name="Picture 2" descr="Картинки по запросу Электроэнцефалограф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50420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Компьютерная </a:t>
            </a:r>
            <a:r>
              <a:rPr lang="ru-RU" dirty="0" smtClean="0"/>
              <a:t>томография -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Головные боли </a:t>
            </a:r>
          </a:p>
          <a:p>
            <a:pPr algn="just"/>
            <a:r>
              <a:rPr lang="ru-RU" dirty="0" smtClean="0"/>
              <a:t>Травма головы</a:t>
            </a:r>
            <a:endParaRPr lang="ru-RU" dirty="0"/>
          </a:p>
          <a:p>
            <a:pPr algn="just"/>
            <a:r>
              <a:rPr lang="ru-RU" dirty="0"/>
              <a:t>Судорожный </a:t>
            </a:r>
            <a:r>
              <a:rPr lang="ru-RU" dirty="0" smtClean="0"/>
              <a:t>синдром</a:t>
            </a:r>
          </a:p>
          <a:p>
            <a:pPr algn="just"/>
            <a:r>
              <a:rPr lang="ru-RU" dirty="0"/>
              <a:t>Нарушение психического </a:t>
            </a:r>
            <a:r>
              <a:rPr lang="ru-RU" dirty="0" smtClean="0"/>
              <a:t>статуса</a:t>
            </a:r>
          </a:p>
          <a:p>
            <a:pPr algn="just"/>
            <a:r>
              <a:rPr lang="ru-RU" dirty="0"/>
              <a:t>Подозрение на повреждение </a:t>
            </a:r>
            <a:r>
              <a:rPr lang="ru-RU" dirty="0" smtClean="0"/>
              <a:t>сосуда</a:t>
            </a:r>
          </a:p>
          <a:p>
            <a:pPr algn="just"/>
            <a:r>
              <a:rPr lang="ru-RU" dirty="0"/>
              <a:t>Для контроля результатов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9043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Компьютерная </a:t>
            </a:r>
            <a:r>
              <a:rPr lang="ru-RU" dirty="0" smtClean="0"/>
              <a:t>томография - 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Беременность</a:t>
            </a:r>
          </a:p>
          <a:p>
            <a:pPr algn="just"/>
            <a:r>
              <a:rPr lang="ru-RU" dirty="0" smtClean="0"/>
              <a:t>Избыточная масса тела (более допустимой)</a:t>
            </a:r>
            <a:endParaRPr lang="ru-RU" dirty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аллергии на контрастный </a:t>
            </a:r>
            <a:r>
              <a:rPr lang="ru-RU" dirty="0" smtClean="0"/>
              <a:t>препарат (если делают контрастирование)</a:t>
            </a:r>
            <a:endParaRPr lang="ru-RU" dirty="0"/>
          </a:p>
          <a:p>
            <a:pPr algn="just"/>
            <a:r>
              <a:rPr lang="ru-RU" dirty="0"/>
              <a:t>Почечная недостаточность</a:t>
            </a:r>
          </a:p>
          <a:p>
            <a:pPr algn="just"/>
            <a:r>
              <a:rPr lang="ru-RU" dirty="0"/>
              <a:t>Тяжёлый сахарный диабет</a:t>
            </a:r>
          </a:p>
          <a:p>
            <a:pPr algn="just"/>
            <a:r>
              <a:rPr lang="ru-RU" dirty="0" smtClean="0"/>
              <a:t>Тяжёлое </a:t>
            </a:r>
            <a:r>
              <a:rPr lang="ru-RU" dirty="0"/>
              <a:t>общее состояние пациента</a:t>
            </a:r>
          </a:p>
          <a:p>
            <a:pPr algn="just"/>
            <a:r>
              <a:rPr lang="ru-RU" dirty="0" smtClean="0"/>
              <a:t>Заболевания </a:t>
            </a:r>
            <a:r>
              <a:rPr lang="ru-RU" dirty="0"/>
              <a:t>щитовидной железы</a:t>
            </a:r>
          </a:p>
          <a:p>
            <a:pPr algn="just"/>
            <a:r>
              <a:rPr lang="ru-RU" dirty="0" err="1"/>
              <a:t>Миеломная</a:t>
            </a:r>
            <a:r>
              <a:rPr lang="ru-RU" dirty="0"/>
              <a:t> </a:t>
            </a:r>
            <a:r>
              <a:rPr lang="ru-RU" dirty="0" smtClean="0"/>
              <a:t>болезнь</a:t>
            </a:r>
          </a:p>
          <a:p>
            <a:pPr algn="just"/>
            <a:r>
              <a:rPr lang="ru-RU" dirty="0" smtClean="0"/>
              <a:t>Психоз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9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Контрастирование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/>
              <a:t>Для улучшения дифференцировки органов друг от друга, а также нормальных и патологических структур, используются различные методики </a:t>
            </a:r>
            <a:r>
              <a:rPr lang="ru-RU" b="1" dirty="0"/>
              <a:t>контрастного усиления </a:t>
            </a:r>
            <a:r>
              <a:rPr lang="ru-RU" dirty="0"/>
              <a:t>(чаще всего, с применением йодсодержащих </a:t>
            </a:r>
            <a:r>
              <a:rPr lang="ru-RU" dirty="0" smtClean="0"/>
              <a:t>препаратов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097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КТ-ангиография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Позволяет </a:t>
            </a:r>
            <a:r>
              <a:rPr lang="ru-RU" dirty="0"/>
              <a:t>получить подробное изображение кровеносных сосудов и оценить характер кровотока. </a:t>
            </a:r>
            <a:r>
              <a:rPr lang="ru-RU" dirty="0" smtClean="0"/>
              <a:t>Применяется в таких случаях, как:</a:t>
            </a:r>
            <a:endParaRPr lang="ru-RU" dirty="0"/>
          </a:p>
          <a:p>
            <a:pPr algn="just"/>
            <a:r>
              <a:rPr lang="ru-RU" dirty="0" smtClean="0"/>
              <a:t>стеноз </a:t>
            </a:r>
            <a:r>
              <a:rPr lang="ru-RU" dirty="0"/>
              <a:t>или тромбоз </a:t>
            </a:r>
            <a:r>
              <a:rPr lang="ru-RU" dirty="0" smtClean="0"/>
              <a:t>сосуда</a:t>
            </a:r>
            <a:endParaRPr lang="ru-RU" dirty="0"/>
          </a:p>
          <a:p>
            <a:pPr algn="just"/>
            <a:r>
              <a:rPr lang="ru-RU" dirty="0"/>
              <a:t>аневризмы</a:t>
            </a:r>
          </a:p>
          <a:p>
            <a:pPr algn="just"/>
            <a:r>
              <a:rPr lang="ru-RU" dirty="0"/>
              <a:t>другие сосудистые заболевания и аномалии развития</a:t>
            </a:r>
          </a:p>
        </p:txBody>
      </p:sp>
      <p:pic>
        <p:nvPicPr>
          <p:cNvPr id="29698" name="Picture 2" descr="https://upload.wikimedia.org/wikipedia/commons/thumb/0/04/CT-Angiografie-Haende.jpg/220px-CT-Angiografie-Hae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09" y="32213"/>
            <a:ext cx="1369455" cy="13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томография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метод получения изображений организма </a:t>
            </a:r>
            <a:r>
              <a:rPr lang="ru-RU" dirty="0"/>
              <a:t>для исследования внутренних органов </a:t>
            </a:r>
            <a:r>
              <a:rPr lang="ru-RU" dirty="0" smtClean="0"/>
              <a:t>с </a:t>
            </a:r>
            <a:r>
              <a:rPr lang="ru-RU" dirty="0"/>
              <a:t>использованием явления ядерного магнитного резонанса.</a:t>
            </a:r>
          </a:p>
        </p:txBody>
      </p:sp>
      <p:pic>
        <p:nvPicPr>
          <p:cNvPr id="35842" name="Picture 2" descr="Картинки по запросу м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434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томография</a:t>
            </a:r>
          </a:p>
        </p:txBody>
      </p:sp>
      <p:pic>
        <p:nvPicPr>
          <p:cNvPr id="34818" name="Picture 2" descr="Картинки по запросу м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15221" cy="45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томография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Метод был разработан П. </a:t>
            </a:r>
            <a:r>
              <a:rPr lang="ru-RU" dirty="0" err="1" smtClean="0"/>
              <a:t>Лотербуром</a:t>
            </a:r>
            <a:r>
              <a:rPr lang="ru-RU" dirty="0" smtClean="0"/>
              <a:t> и  П. </a:t>
            </a:r>
            <a:r>
              <a:rPr lang="ru-RU" dirty="0" err="1" smtClean="0"/>
              <a:t>Мэнсфилдом</a:t>
            </a:r>
            <a:r>
              <a:rPr lang="ru-RU" dirty="0" smtClean="0"/>
              <a:t> в 1973 г. В </a:t>
            </a:r>
            <a:r>
              <a:rPr lang="ru-RU" dirty="0"/>
              <a:t>2003 году </a:t>
            </a:r>
            <a:r>
              <a:rPr lang="ru-RU" dirty="0" smtClean="0"/>
              <a:t>эти ученые получили </a:t>
            </a:r>
            <a:r>
              <a:rPr lang="ru-RU" dirty="0"/>
              <a:t>Нобелевскую </a:t>
            </a:r>
            <a:r>
              <a:rPr lang="ru-RU" dirty="0" smtClean="0"/>
              <a:t>премию.</a:t>
            </a:r>
            <a:endParaRPr lang="ru-RU" dirty="0"/>
          </a:p>
        </p:txBody>
      </p:sp>
      <p:pic>
        <p:nvPicPr>
          <p:cNvPr id="36866" name="Picture 2" descr="Peter Mansfield Leipz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539234"/>
            <a:ext cx="2232248" cy="2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32834"/>
            <a:ext cx="1944216" cy="28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</a:t>
            </a:r>
            <a:r>
              <a:rPr lang="ru-RU" dirty="0" smtClean="0"/>
              <a:t>томография - 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92500" lnSpcReduction="20000"/>
          </a:bodyPr>
          <a:lstStyle/>
          <a:p>
            <a:pPr marL="118872" indent="0" algn="just">
              <a:buNone/>
            </a:pPr>
            <a:r>
              <a:rPr lang="ru-RU" b="1" dirty="0" smtClean="0"/>
              <a:t>Диффузионно-взвешенная </a:t>
            </a:r>
            <a:r>
              <a:rPr lang="ru-RU" b="1" dirty="0"/>
              <a:t>томография </a:t>
            </a:r>
            <a:r>
              <a:rPr lang="ru-RU" dirty="0"/>
              <a:t>— методика магнитно-резонансной томографии, основанная на регистрации скорости перемещения меченных радиоимпульсами протонов. Это позволяет характеризовать сохранность мембран клеток и состояние межклеточных пространств. </a:t>
            </a:r>
            <a:r>
              <a:rPr lang="ru-RU" dirty="0" smtClean="0"/>
              <a:t>Эффективное </a:t>
            </a:r>
            <a:r>
              <a:rPr lang="ru-RU" dirty="0"/>
              <a:t>применение при диагностике острого нарушения мозгового кровообращения, по ишемическому типу, в острейшей и острой стадиях. Сейчас активно используется в диагностике онкологических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22857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</a:t>
            </a:r>
            <a:r>
              <a:rPr lang="ru-RU" dirty="0" smtClean="0"/>
              <a:t>томография - 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b="1" dirty="0" smtClean="0"/>
              <a:t>МР-перфузия </a:t>
            </a:r>
            <a:r>
              <a:rPr lang="ru-RU" b="1" dirty="0" smtClean="0"/>
              <a:t>– </a:t>
            </a:r>
            <a:r>
              <a:rPr lang="ru-RU" dirty="0" smtClean="0"/>
              <a:t>метод, </a:t>
            </a:r>
            <a:r>
              <a:rPr lang="ru-RU" dirty="0"/>
              <a:t>позволяющий оценить прохождение крови через ткани организма</a:t>
            </a:r>
            <a:r>
              <a:rPr lang="ru-RU" dirty="0" smtClean="0"/>
              <a:t>.</a:t>
            </a:r>
          </a:p>
          <a:p>
            <a:pPr marL="118872" indent="0" algn="just">
              <a:buNone/>
            </a:pPr>
            <a:r>
              <a:rPr lang="ru-RU" dirty="0"/>
              <a:t>Метод позволяет определить степень ишемии головного мозга и других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12767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</a:t>
            </a:r>
            <a:r>
              <a:rPr lang="ru-RU" dirty="0" smtClean="0"/>
              <a:t>томография - 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ru-RU" b="1" dirty="0"/>
              <a:t>Магнитно-резонансная спектроскопия (МРС) — </a:t>
            </a:r>
            <a:r>
              <a:rPr lang="ru-RU" dirty="0" smtClean="0"/>
              <a:t>метод, </a:t>
            </a:r>
            <a:r>
              <a:rPr lang="ru-RU" dirty="0"/>
              <a:t>позволяющий определить биохимические изменения тканей при различных заболеваниях по концентрации определённых метаболитов. МР-спектры отражают относительное содержание биологически активных веществ в определённом участке ткани, что характеризует процессы метаболизма. Нарушения метаболизма возникают, как правило, до клинических проявлений заболевания, поэтому на основе данных МР-спектроскопии можно диагностировать заболевания на более ранних этапах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0302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</a:t>
            </a:r>
            <a:r>
              <a:rPr lang="ru-RU" dirty="0"/>
              <a:t>энцефало</a:t>
            </a:r>
            <a:r>
              <a:rPr lang="ru-RU" dirty="0" smtClean="0"/>
              <a:t>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Также может быть представлена в виде трехмерной модели мозга с «подсвечиванием» тех структур, которые наиболее активны в момент обследования (т.н. ЭЭГ-сканирование).</a:t>
            </a:r>
          </a:p>
        </p:txBody>
      </p:sp>
    </p:spTree>
    <p:extLst>
      <p:ext uri="{BB962C8B-B14F-4D97-AF65-F5344CB8AC3E}">
        <p14:creationId xmlns:p14="http://schemas.microsoft.com/office/powerpoint/2010/main" val="31008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</a:t>
            </a:r>
            <a:r>
              <a:rPr lang="ru-RU" dirty="0" smtClean="0"/>
              <a:t>томография - 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ru-RU" b="1" dirty="0" err="1" smtClean="0"/>
              <a:t>фМРТ</a:t>
            </a:r>
            <a:r>
              <a:rPr lang="ru-RU" b="1" dirty="0" smtClean="0"/>
              <a:t> (</a:t>
            </a:r>
            <a:r>
              <a:rPr lang="en-US" b="1" dirty="0" smtClean="0"/>
              <a:t>fMRI)</a:t>
            </a:r>
            <a:r>
              <a:rPr lang="ru-RU" b="1" dirty="0" smtClean="0"/>
              <a:t> </a:t>
            </a:r>
            <a:r>
              <a:rPr lang="ru-RU" dirty="0" smtClean="0"/>
              <a:t>– вид томографии</a:t>
            </a:r>
            <a:r>
              <a:rPr lang="ru-RU" dirty="0"/>
              <a:t>, </a:t>
            </a:r>
            <a:r>
              <a:rPr lang="ru-RU" dirty="0" smtClean="0"/>
              <a:t>использующийся для оценки изменений в кровотоке, </a:t>
            </a:r>
            <a:r>
              <a:rPr lang="ru-RU" dirty="0"/>
              <a:t>вызванных нейронной активностью </a:t>
            </a:r>
            <a:r>
              <a:rPr lang="ru-RU" dirty="0" smtClean="0"/>
              <a:t>мозга</a:t>
            </a:r>
            <a:r>
              <a:rPr lang="ru-RU" dirty="0"/>
              <a:t>. </a:t>
            </a:r>
            <a:r>
              <a:rPr lang="ru-RU" dirty="0" smtClean="0"/>
              <a:t>Основывается </a:t>
            </a:r>
            <a:r>
              <a:rPr lang="ru-RU" dirty="0"/>
              <a:t>на </a:t>
            </a:r>
            <a:r>
              <a:rPr lang="ru-RU" dirty="0" smtClean="0"/>
              <a:t>том факте, </a:t>
            </a:r>
            <a:r>
              <a:rPr lang="ru-RU" dirty="0"/>
              <a:t>что мозговой кровоток и активность нейронов </a:t>
            </a:r>
            <a:r>
              <a:rPr lang="ru-RU" dirty="0" smtClean="0"/>
              <a:t>тесно связаны друг с другом. В случае активации того или иного отдела ГМ, активируется (повышается) его кровоснабжение.</a:t>
            </a:r>
            <a:endParaRPr lang="ru-RU" dirty="0"/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 err="1"/>
              <a:t>фМРТ</a:t>
            </a:r>
            <a:r>
              <a:rPr lang="ru-RU" dirty="0"/>
              <a:t> позволяет определить активацию определенной области головного мозга во время </a:t>
            </a:r>
            <a:r>
              <a:rPr lang="ru-RU" dirty="0" smtClean="0"/>
              <a:t>его </a:t>
            </a:r>
            <a:r>
              <a:rPr lang="ru-RU" dirty="0"/>
              <a:t>функционирования под влиянием различных </a:t>
            </a:r>
            <a:r>
              <a:rPr lang="ru-RU" dirty="0" smtClean="0"/>
              <a:t>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1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Магнитно-резонансная </a:t>
            </a:r>
            <a:r>
              <a:rPr lang="ru-RU" sz="3600" dirty="0" smtClean="0"/>
              <a:t>томография – Показания к применению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больным с впервые появившейся неврологической симптоматикой</a:t>
            </a:r>
            <a:r>
              <a:rPr lang="ru-RU" dirty="0" smtClean="0"/>
              <a:t>,;</a:t>
            </a:r>
            <a:endParaRPr lang="ru-RU" dirty="0"/>
          </a:p>
          <a:p>
            <a:pPr algn="just"/>
            <a:r>
              <a:rPr lang="ru-RU" dirty="0"/>
              <a:t>больным с клиникой острого нарушения мозгового </a:t>
            </a:r>
            <a:r>
              <a:rPr lang="ru-RU" dirty="0" smtClean="0"/>
              <a:t>кровообращения;</a:t>
            </a:r>
            <a:endParaRPr lang="ru-RU" dirty="0"/>
          </a:p>
          <a:p>
            <a:pPr algn="just"/>
            <a:r>
              <a:rPr lang="ru-RU" dirty="0"/>
              <a:t>после черепно-мозговой травмы любой степени тяжести;</a:t>
            </a:r>
          </a:p>
          <a:p>
            <a:pPr algn="just"/>
            <a:r>
              <a:rPr lang="ru-RU" dirty="0"/>
              <a:t>больным с клиникой повышения внутричерепного </a:t>
            </a:r>
            <a:r>
              <a:rPr lang="ru-RU" dirty="0" smtClean="0"/>
              <a:t>давления;</a:t>
            </a:r>
            <a:endParaRPr lang="ru-RU" dirty="0"/>
          </a:p>
          <a:p>
            <a:pPr algn="just"/>
            <a:r>
              <a:rPr lang="ru-RU" dirty="0"/>
              <a:t>при эпилептических припадках и при любых других пароксизмальных состояниях;</a:t>
            </a:r>
          </a:p>
          <a:p>
            <a:pPr algn="just"/>
            <a:r>
              <a:rPr lang="ru-RU" dirty="0"/>
              <a:t>больным с нарушениями </a:t>
            </a:r>
            <a:r>
              <a:rPr lang="ru-RU" dirty="0" smtClean="0"/>
              <a:t>ВПФ;</a:t>
            </a:r>
            <a:endParaRPr lang="ru-RU" dirty="0"/>
          </a:p>
          <a:p>
            <a:pPr algn="just"/>
            <a:r>
              <a:rPr lang="ru-RU" dirty="0" smtClean="0"/>
              <a:t>больным </a:t>
            </a:r>
            <a:r>
              <a:rPr lang="ru-RU" dirty="0"/>
              <a:t>с онкологическими заболеваниями в других органах и системах с целью исключения метастазов в головной мозг;</a:t>
            </a:r>
          </a:p>
          <a:p>
            <a:pPr algn="just"/>
            <a:r>
              <a:rPr lang="ru-RU" dirty="0"/>
              <a:t>при позитивных данных ЭЭГ, радиоизотопного исследования, церебральной. ангиографии, краниографии и других методов инструментального обследования с целью определения характера патологического процесса, его величины и локализации в структурах головного мозга;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динамике больным после или в процессе лечения различных заболеваний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24340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Магнитно-резонансная </a:t>
            </a:r>
            <a:r>
              <a:rPr lang="ru-RU" sz="3600" dirty="0" smtClean="0"/>
              <a:t>томография – Противопоказания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Масса </a:t>
            </a:r>
            <a:r>
              <a:rPr lang="ru-RU" dirty="0" smtClean="0"/>
              <a:t>тела, </a:t>
            </a:r>
            <a:r>
              <a:rPr lang="ru-RU" dirty="0" smtClean="0"/>
              <a:t>выше допустимой</a:t>
            </a:r>
          </a:p>
          <a:p>
            <a:pPr algn="just"/>
            <a:r>
              <a:rPr lang="ru-RU" dirty="0" smtClean="0"/>
              <a:t>Кардиостимуляторы</a:t>
            </a:r>
          </a:p>
          <a:p>
            <a:pPr algn="just"/>
            <a:r>
              <a:rPr lang="ru-RU" dirty="0" err="1" smtClean="0"/>
              <a:t>Импланты</a:t>
            </a:r>
            <a:r>
              <a:rPr lang="ru-RU" dirty="0" smtClean="0"/>
              <a:t> </a:t>
            </a:r>
            <a:r>
              <a:rPr lang="ru-RU" dirty="0"/>
              <a:t>внутреннего и среднего уха</a:t>
            </a:r>
          </a:p>
          <a:p>
            <a:pPr algn="just"/>
            <a:r>
              <a:rPr lang="ru-RU" dirty="0"/>
              <a:t>Металлические (намагничиваемые) клипсы и </a:t>
            </a:r>
            <a:r>
              <a:rPr lang="ru-RU" dirty="0" err="1"/>
              <a:t>стенты</a:t>
            </a:r>
            <a:endParaRPr lang="ru-RU" dirty="0"/>
          </a:p>
          <a:p>
            <a:pPr algn="just"/>
            <a:r>
              <a:rPr lang="ru-RU" dirty="0"/>
              <a:t>Металлические инородные тела, </a:t>
            </a:r>
            <a:r>
              <a:rPr lang="ru-RU" dirty="0" err="1"/>
              <a:t>импланты</a:t>
            </a:r>
            <a:r>
              <a:rPr lang="ru-RU" dirty="0"/>
              <a:t> и постоперационные конструкции</a:t>
            </a:r>
          </a:p>
          <a:p>
            <a:pPr algn="just"/>
            <a:r>
              <a:rPr lang="ru-RU" dirty="0"/>
              <a:t>Первый и третий триместры беременности</a:t>
            </a:r>
          </a:p>
          <a:p>
            <a:pPr algn="just"/>
            <a:r>
              <a:rPr lang="ru-RU" dirty="0" smtClean="0"/>
              <a:t>Клаустрофобия</a:t>
            </a:r>
          </a:p>
          <a:p>
            <a:pPr algn="just"/>
            <a:r>
              <a:rPr lang="ru-RU" dirty="0" smtClean="0"/>
              <a:t>Психоз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2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/>
              <a:t>Позитронно-эмиссионная томография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</a:t>
            </a:r>
            <a:r>
              <a:rPr lang="ru-RU" dirty="0" err="1" smtClean="0"/>
              <a:t>радионуклидный</a:t>
            </a:r>
            <a:r>
              <a:rPr lang="ru-RU" dirty="0" smtClean="0"/>
              <a:t> </a:t>
            </a:r>
            <a:r>
              <a:rPr lang="ru-RU" dirty="0" err="1"/>
              <a:t>томографический</a:t>
            </a:r>
            <a:r>
              <a:rPr lang="ru-RU" dirty="0"/>
              <a:t> метод исследования внутренних </a:t>
            </a:r>
            <a:r>
              <a:rPr lang="ru-RU" dirty="0" smtClean="0"/>
              <a:t>органов. </a:t>
            </a:r>
            <a:r>
              <a:rPr lang="ru-RU" dirty="0" smtClean="0"/>
              <a:t>Начал разрабатываться в </a:t>
            </a:r>
            <a:r>
              <a:rPr lang="ru-RU" dirty="0" smtClean="0"/>
              <a:t>1950-х </a:t>
            </a:r>
            <a:r>
              <a:rPr lang="ru-RU" dirty="0" smtClean="0"/>
              <a:t>гг. </a:t>
            </a:r>
            <a:r>
              <a:rPr lang="en-US" dirty="0"/>
              <a:t>David E. </a:t>
            </a:r>
            <a:r>
              <a:rPr lang="en-US" dirty="0" err="1"/>
              <a:t>Kuhl</a:t>
            </a:r>
            <a:r>
              <a:rPr lang="en-US" dirty="0"/>
              <a:t>, Luke Chapman and Roy </a:t>
            </a:r>
            <a:r>
              <a:rPr lang="en-US" dirty="0" smtClean="0"/>
              <a:t>Edwards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7890" name="Picture 2" descr="File:PET-MR2-Head-Keo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096344" cy="29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/>
              <a:t>Позитронно-эмиссионная томография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Применяется:</a:t>
            </a:r>
          </a:p>
          <a:p>
            <a:pPr algn="just"/>
            <a:r>
              <a:rPr lang="ru-RU" dirty="0" smtClean="0"/>
              <a:t>В онкологии</a:t>
            </a:r>
          </a:p>
          <a:p>
            <a:pPr algn="just"/>
            <a:r>
              <a:rPr lang="ru-RU" dirty="0" smtClean="0"/>
              <a:t>Кардиологии</a:t>
            </a:r>
          </a:p>
          <a:p>
            <a:pPr algn="just"/>
            <a:r>
              <a:rPr lang="ru-RU" dirty="0" smtClean="0"/>
              <a:t>Неврологии</a:t>
            </a:r>
          </a:p>
          <a:p>
            <a:pPr algn="just"/>
            <a:r>
              <a:rPr lang="ru-RU" dirty="0" smtClean="0"/>
              <a:t>Психиатрии</a:t>
            </a:r>
          </a:p>
          <a:p>
            <a:pPr algn="just"/>
            <a:r>
              <a:rPr lang="ru-RU" dirty="0" smtClean="0"/>
              <a:t>Когнитивной </a:t>
            </a:r>
            <a:r>
              <a:rPr lang="ru-RU" dirty="0" err="1" smtClean="0"/>
              <a:t>нейронауке</a:t>
            </a:r>
            <a:endParaRPr lang="ru-RU" dirty="0" smtClean="0"/>
          </a:p>
          <a:p>
            <a:pPr algn="just"/>
            <a:r>
              <a:rPr lang="ru-RU" dirty="0" smtClean="0"/>
              <a:t>Психофармакологии </a:t>
            </a:r>
          </a:p>
          <a:p>
            <a:pPr marL="118872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2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/>
              <a:t>ПЭТ - Применение</a:t>
            </a:r>
            <a:endParaRPr lang="ru-RU" sz="3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диагностика злокачественных заболеваний,</a:t>
            </a:r>
          </a:p>
          <a:p>
            <a:pPr algn="just"/>
            <a:r>
              <a:rPr lang="ru-RU" dirty="0" smtClean="0"/>
              <a:t>оценка </a:t>
            </a:r>
            <a:r>
              <a:rPr lang="ru-RU" dirty="0"/>
              <a:t>распространенности уже установленной  злокачественной </a:t>
            </a:r>
            <a:r>
              <a:rPr lang="ru-RU" dirty="0" smtClean="0"/>
              <a:t>опухоли, </a:t>
            </a:r>
            <a:endParaRPr lang="ru-RU" dirty="0"/>
          </a:p>
          <a:p>
            <a:pPr algn="just"/>
            <a:r>
              <a:rPr lang="ru-RU" dirty="0"/>
              <a:t>оценка эффективности проведенного лечения, </a:t>
            </a:r>
          </a:p>
          <a:p>
            <a:pPr algn="just"/>
            <a:r>
              <a:rPr lang="ru-RU" dirty="0"/>
              <a:t>выявление </a:t>
            </a:r>
            <a:r>
              <a:rPr lang="ru-RU" dirty="0" smtClean="0"/>
              <a:t>рецидивов;</a:t>
            </a:r>
            <a:endParaRPr lang="ru-RU" dirty="0"/>
          </a:p>
          <a:p>
            <a:pPr algn="just"/>
            <a:r>
              <a:rPr lang="ru-RU" dirty="0" smtClean="0"/>
              <a:t>выявление </a:t>
            </a:r>
            <a:r>
              <a:rPr lang="ru-RU" dirty="0"/>
              <a:t>первичного опухолевого очага (при уже выявленных метастазах), </a:t>
            </a:r>
          </a:p>
          <a:p>
            <a:pPr algn="just"/>
            <a:r>
              <a:rPr lang="ru-RU" dirty="0" smtClean="0"/>
              <a:t>дифференциальная диагностика </a:t>
            </a:r>
            <a:r>
              <a:rPr lang="ru-RU" dirty="0"/>
              <a:t>рецидива опухоли и </a:t>
            </a:r>
            <a:r>
              <a:rPr lang="ru-RU" dirty="0" err="1"/>
              <a:t>посттерапевтических</a:t>
            </a:r>
            <a:r>
              <a:rPr lang="ru-RU" dirty="0"/>
              <a:t> изменений, </a:t>
            </a:r>
          </a:p>
          <a:p>
            <a:pPr algn="just"/>
            <a:r>
              <a:rPr lang="ru-RU" dirty="0" smtClean="0"/>
              <a:t>При планирования </a:t>
            </a:r>
            <a:r>
              <a:rPr lang="ru-RU" dirty="0"/>
              <a:t>лучевой терапии, </a:t>
            </a:r>
          </a:p>
          <a:p>
            <a:pPr algn="just"/>
            <a:r>
              <a:rPr lang="ru-RU" dirty="0" smtClean="0"/>
              <a:t>Для определения </a:t>
            </a:r>
            <a:r>
              <a:rPr lang="ru-RU" dirty="0"/>
              <a:t>наиболее "агрессивного" участка опухоли для планирования биопсии.</a:t>
            </a:r>
          </a:p>
        </p:txBody>
      </p:sp>
    </p:spTree>
    <p:extLst>
      <p:ext uri="{BB962C8B-B14F-4D97-AF65-F5344CB8AC3E}">
        <p14:creationId xmlns:p14="http://schemas.microsoft.com/office/powerpoint/2010/main" val="22170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/>
              <a:t>ПЭТ - Применение</a:t>
            </a:r>
            <a:endParaRPr lang="ru-RU" sz="3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беременность, </a:t>
            </a:r>
            <a:endParaRPr lang="ru-RU" dirty="0"/>
          </a:p>
          <a:p>
            <a:pPr algn="just"/>
            <a:r>
              <a:rPr lang="ru-RU" dirty="0"/>
              <a:t>грудное вскармливание (не является противопоказанием, но должно быть прекращено минимум на 6 часов после введения </a:t>
            </a:r>
            <a:r>
              <a:rPr lang="ru-RU" dirty="0" err="1"/>
              <a:t>радиофармпрепарата</a:t>
            </a:r>
            <a:r>
              <a:rPr lang="ru-RU" dirty="0"/>
              <a:t>)</a:t>
            </a:r>
          </a:p>
          <a:p>
            <a:pPr algn="just"/>
            <a:r>
              <a:rPr lang="ru-RU" dirty="0"/>
              <a:t>сахарный </a:t>
            </a:r>
            <a:r>
              <a:rPr lang="ru-RU" dirty="0" smtClean="0"/>
              <a:t>диабет</a:t>
            </a:r>
            <a:endParaRPr lang="ru-RU" dirty="0"/>
          </a:p>
          <a:p>
            <a:pPr algn="just"/>
            <a:r>
              <a:rPr lang="ru-RU" dirty="0"/>
              <a:t>почечная недостаточность (с осторожностью, так как при недостаточной функции почек, данные ПЭТ могут искажаться за счет задержки </a:t>
            </a:r>
            <a:r>
              <a:rPr lang="ru-RU" dirty="0" err="1"/>
              <a:t>радиофармпрепарата</a:t>
            </a:r>
            <a:r>
              <a:rPr lang="ru-RU" dirty="0"/>
              <a:t> в организме). </a:t>
            </a:r>
          </a:p>
        </p:txBody>
      </p:sp>
    </p:spTree>
    <p:extLst>
      <p:ext uri="{BB962C8B-B14F-4D97-AF65-F5344CB8AC3E}">
        <p14:creationId xmlns:p14="http://schemas.microsoft.com/office/powerpoint/2010/main" val="36772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Краткий экскурс в историю ЭЭГ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 fontScale="40000" lnSpcReduction="20000"/>
          </a:bodyPr>
          <a:lstStyle/>
          <a:p>
            <a:pPr marL="118872" indent="0" algn="just">
              <a:buNone/>
            </a:pPr>
            <a:r>
              <a:rPr lang="ru-RU" dirty="0"/>
              <a:t>Начало изучению электрических процессов мозга было положено </a:t>
            </a:r>
            <a:r>
              <a:rPr lang="ru-RU" b="1" dirty="0"/>
              <a:t>Д. </a:t>
            </a:r>
            <a:r>
              <a:rPr lang="ru-RU" b="1" dirty="0" err="1"/>
              <a:t>Реймоном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Du</a:t>
            </a:r>
            <a:r>
              <a:rPr lang="ru-RU" dirty="0"/>
              <a:t> </a:t>
            </a:r>
            <a:r>
              <a:rPr lang="ru-RU" dirty="0" err="1"/>
              <a:t>Bois</a:t>
            </a:r>
            <a:r>
              <a:rPr lang="ru-RU" dirty="0"/>
              <a:t> </a:t>
            </a:r>
            <a:r>
              <a:rPr lang="ru-RU" dirty="0" err="1"/>
              <a:t>Reymond</a:t>
            </a:r>
            <a:r>
              <a:rPr lang="ru-RU" dirty="0"/>
              <a:t>) в 1849 году, который показал, что мозг, так же как нерв и мышца, обладает электрогенными свойствами.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/>
              <a:t>24 августа 1875 года английский </a:t>
            </a:r>
            <a:r>
              <a:rPr lang="ru-RU" b="1" dirty="0"/>
              <a:t>врач Ричард </a:t>
            </a:r>
            <a:r>
              <a:rPr lang="ru-RU" b="1" dirty="0" err="1" smtClean="0"/>
              <a:t>Кэтон</a:t>
            </a:r>
            <a:r>
              <a:rPr lang="ru-RU" b="1" dirty="0" smtClean="0"/>
              <a:t> </a:t>
            </a:r>
            <a:r>
              <a:rPr lang="ru-RU" dirty="0"/>
              <a:t>(R. </a:t>
            </a:r>
            <a:r>
              <a:rPr lang="ru-RU" dirty="0" err="1"/>
              <a:t>Caton</a:t>
            </a:r>
            <a:r>
              <a:rPr lang="ru-RU" dirty="0"/>
              <a:t>) (1842—1926) </a:t>
            </a:r>
            <a:r>
              <a:rPr lang="ru-RU" dirty="0" smtClean="0"/>
              <a:t>представил данные </a:t>
            </a:r>
            <a:r>
              <a:rPr lang="ru-RU" dirty="0"/>
              <a:t>по регистрации от мозга кроликов и обезьян слабых токов. В том же году независимо от </a:t>
            </a:r>
            <a:r>
              <a:rPr lang="ru-RU" dirty="0" err="1"/>
              <a:t>Кэтона</a:t>
            </a:r>
            <a:r>
              <a:rPr lang="ru-RU" dirty="0"/>
              <a:t> русский физиолог </a:t>
            </a:r>
            <a:r>
              <a:rPr lang="ru-RU" dirty="0" smtClean="0"/>
              <a:t>                        </a:t>
            </a:r>
            <a:r>
              <a:rPr lang="ru-RU" b="1" dirty="0" smtClean="0"/>
              <a:t>В</a:t>
            </a:r>
            <a:r>
              <a:rPr lang="ru-RU" b="1" dirty="0"/>
              <a:t>. Я. Данилевский </a:t>
            </a:r>
            <a:r>
              <a:rPr lang="ru-RU" dirty="0"/>
              <a:t>в докторской диссертации изложил данные, полученные при изучении электрической активности мозга у собак. В своей работе он отметил наличие спонтанных потенциалов, а также изменения, вызываемые различными стимулами.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/>
              <a:t>В 1882 году </a:t>
            </a:r>
            <a:r>
              <a:rPr lang="ru-RU" b="1" dirty="0"/>
              <a:t>И. М. Сеченов </a:t>
            </a:r>
            <a:r>
              <a:rPr lang="ru-RU" dirty="0"/>
              <a:t>опубликовал работу «Гальванические явления на продолговатом мозгу лягушки», в которой впервые был установлен факт наличия ритмической электрической активности мозга. </a:t>
            </a:r>
            <a:r>
              <a:rPr lang="ru-RU" b="1" dirty="0" smtClean="0"/>
              <a:t>Введенский</a:t>
            </a:r>
            <a:r>
              <a:rPr lang="ru-RU" dirty="0" smtClean="0"/>
              <a:t> показал</a:t>
            </a:r>
            <a:r>
              <a:rPr lang="ru-RU" dirty="0"/>
              <a:t>, что спонтанную ритмическую активность можно обнаружить и в коре больших полушарий млекопитающих.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/>
              <a:t>Начало электроэнцефалографическим исследованиям положил </a:t>
            </a:r>
            <a:r>
              <a:rPr lang="ru-RU" b="1" dirty="0"/>
              <a:t>В. В. </a:t>
            </a:r>
            <a:r>
              <a:rPr lang="ru-RU" b="1" dirty="0" err="1"/>
              <a:t>Правдич-Неминский</a:t>
            </a:r>
            <a:r>
              <a:rPr lang="ru-RU" dirty="0"/>
              <a:t>, опубликовав </a:t>
            </a:r>
            <a:r>
              <a:rPr lang="ru-RU" dirty="0" smtClean="0"/>
              <a:t>в 1913 </a:t>
            </a:r>
            <a:r>
              <a:rPr lang="ru-RU" dirty="0"/>
              <a:t>году первую электроэнцефалограмму, записанную с мозга собаки. В своих исследованиях он использовал струнный гальванометр</a:t>
            </a:r>
            <a:r>
              <a:rPr lang="ru-RU" dirty="0" smtClean="0"/>
              <a:t>.</a:t>
            </a:r>
            <a:endParaRPr lang="ru-RU" dirty="0"/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/>
              <a:t>Первая запись ЭЭГ человека получена немецким психиатром </a:t>
            </a:r>
            <a:r>
              <a:rPr lang="ru-RU" b="1" dirty="0"/>
              <a:t>Гансом </a:t>
            </a:r>
            <a:r>
              <a:rPr lang="ru-RU" b="1" dirty="0" err="1"/>
              <a:t>Бергером</a:t>
            </a:r>
            <a:r>
              <a:rPr lang="ru-RU" b="1" dirty="0"/>
              <a:t> </a:t>
            </a:r>
            <a:r>
              <a:rPr lang="ru-RU" dirty="0"/>
              <a:t>в 1928 году. Он же предложил запись биотоков мозга называть «</a:t>
            </a:r>
            <a:r>
              <a:rPr lang="ru-RU" b="1" dirty="0"/>
              <a:t>электроэнцефалограмма</a:t>
            </a:r>
            <a:r>
              <a:rPr lang="ru-RU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730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Электроэнцефалография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ru-RU" dirty="0" smtClean="0"/>
              <a:t>Наш мозг постоянно находится в активном состоянии. Даже во сне. Мозг и его различные отделы регулируют деятельность внутренних органов, психическую деятельность и поведение. Даже в состоянии глубокой комы мозг продолжает продуцировать электрическую активность.</a:t>
            </a:r>
          </a:p>
          <a:p>
            <a:pPr marL="118872" indent="0" algn="just">
              <a:buNone/>
            </a:pPr>
            <a:r>
              <a:rPr lang="ru-RU" dirty="0" smtClean="0"/>
              <a:t>Каждому функциональному состоянию соответствует свой «режим» работы мозга. Эти режимы получили название ЭЭГ-ритмы.</a:t>
            </a:r>
          </a:p>
        </p:txBody>
      </p:sp>
    </p:spTree>
    <p:extLst>
      <p:ext uri="{BB962C8B-B14F-4D97-AF65-F5344CB8AC3E}">
        <p14:creationId xmlns:p14="http://schemas.microsoft.com/office/powerpoint/2010/main" val="33183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ЭЭГ-ритмы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7500" lnSpcReduction="20000"/>
          </a:bodyPr>
          <a:lstStyle/>
          <a:p>
            <a:pPr marL="118872" indent="0" algn="just">
              <a:buNone/>
            </a:pPr>
            <a:r>
              <a:rPr lang="ru-RU" b="1" dirty="0"/>
              <a:t>Альфа-ритм</a:t>
            </a:r>
            <a:r>
              <a:rPr lang="ru-RU" dirty="0"/>
              <a:t> – в состоянии спокойного бодрствования (затылочные доли</a:t>
            </a:r>
            <a:r>
              <a:rPr lang="ru-RU" dirty="0" smtClean="0"/>
              <a:t>).</a:t>
            </a:r>
            <a:endParaRPr lang="ru-RU" dirty="0"/>
          </a:p>
          <a:p>
            <a:pPr marL="118872" indent="0" algn="just">
              <a:buNone/>
            </a:pPr>
            <a:r>
              <a:rPr lang="ru-RU" b="1" dirty="0"/>
              <a:t>Бета-ритм</a:t>
            </a:r>
            <a:r>
              <a:rPr lang="ru-RU" dirty="0"/>
              <a:t> – в состоянии интенсивной деятельности (лобные доли</a:t>
            </a:r>
            <a:r>
              <a:rPr lang="ru-RU" dirty="0" smtClean="0"/>
              <a:t>).</a:t>
            </a:r>
            <a:endParaRPr lang="ru-RU" dirty="0"/>
          </a:p>
          <a:p>
            <a:pPr marL="118872" indent="0" algn="just">
              <a:buNone/>
            </a:pPr>
            <a:r>
              <a:rPr lang="ru-RU" b="1" dirty="0"/>
              <a:t>Гамма-ритм</a:t>
            </a:r>
            <a:r>
              <a:rPr lang="ru-RU" dirty="0"/>
              <a:t> - при решении задач, требующих максимального сосредоточенного внимания.</a:t>
            </a:r>
          </a:p>
          <a:p>
            <a:pPr marL="118872" indent="0" algn="just">
              <a:buNone/>
            </a:pPr>
            <a:r>
              <a:rPr lang="ru-RU" b="1" dirty="0"/>
              <a:t>Дельта-ритм</a:t>
            </a:r>
            <a:r>
              <a:rPr lang="ru-RU" dirty="0"/>
              <a:t> – при глубоком сне, коме, в участках мозга, граничащих с травм</a:t>
            </a:r>
            <a:r>
              <a:rPr lang="ru-RU" dirty="0" smtClean="0"/>
              <a:t>. очагом</a:t>
            </a:r>
            <a:r>
              <a:rPr lang="ru-RU" dirty="0"/>
              <a:t>, </a:t>
            </a:r>
            <a:r>
              <a:rPr lang="ru-RU" dirty="0" smtClean="0"/>
              <a:t>опухолью.</a:t>
            </a:r>
            <a:endParaRPr lang="ru-RU" dirty="0"/>
          </a:p>
          <a:p>
            <a:pPr marL="118872" indent="0" algn="just">
              <a:buNone/>
            </a:pPr>
            <a:r>
              <a:rPr lang="ru-RU" b="1" dirty="0" err="1"/>
              <a:t>Тета</a:t>
            </a:r>
            <a:r>
              <a:rPr lang="ru-RU" b="1" dirty="0"/>
              <a:t>-ритм</a:t>
            </a:r>
            <a:r>
              <a:rPr lang="ru-RU" dirty="0"/>
              <a:t> – в фазе быстрого </a:t>
            </a:r>
            <a:r>
              <a:rPr lang="ru-RU" dirty="0" smtClean="0"/>
              <a:t>сна, при дремоте, при некоторых психических расстройствах в состоянии бодрствования.</a:t>
            </a:r>
            <a:endParaRPr lang="ru-RU" dirty="0"/>
          </a:p>
          <a:p>
            <a:pPr marL="118872" indent="0" algn="just">
              <a:buNone/>
            </a:pPr>
            <a:r>
              <a:rPr lang="ru-RU" b="1" dirty="0"/>
              <a:t>Каппа-ритм</a:t>
            </a:r>
            <a:r>
              <a:rPr lang="ru-RU" dirty="0"/>
              <a:t> – </a:t>
            </a:r>
            <a:r>
              <a:rPr lang="ru-RU" dirty="0" smtClean="0"/>
              <a:t>возникает при движениях глаз.</a:t>
            </a:r>
            <a:endParaRPr lang="ru-RU" dirty="0"/>
          </a:p>
          <a:p>
            <a:pPr marL="118872" indent="0" algn="just">
              <a:buNone/>
            </a:pPr>
            <a:r>
              <a:rPr lang="ru-RU" b="1" dirty="0"/>
              <a:t>Мю-ритм</a:t>
            </a:r>
            <a:r>
              <a:rPr lang="ru-RU" dirty="0"/>
              <a:t> – активизируется во время </a:t>
            </a:r>
            <a:r>
              <a:rPr lang="ru-RU" dirty="0" smtClean="0"/>
              <a:t>психической нагрузки </a:t>
            </a:r>
            <a:r>
              <a:rPr lang="ru-RU" dirty="0"/>
              <a:t>(связан с работой зеркальных нейронов</a:t>
            </a:r>
            <a:r>
              <a:rPr lang="ru-RU" dirty="0" smtClean="0"/>
              <a:t>).</a:t>
            </a:r>
            <a:endParaRPr lang="ru-RU" dirty="0"/>
          </a:p>
          <a:p>
            <a:pPr marL="118872" indent="0" algn="just">
              <a:buNone/>
            </a:pPr>
            <a:r>
              <a:rPr lang="ru-RU" b="1" dirty="0"/>
              <a:t>Сигма-ритм</a:t>
            </a:r>
            <a:r>
              <a:rPr lang="ru-RU" dirty="0"/>
              <a:t> – в стадии медленного сна (после дремоты).</a:t>
            </a:r>
          </a:p>
        </p:txBody>
      </p:sp>
    </p:spTree>
    <p:extLst>
      <p:ext uri="{BB962C8B-B14F-4D97-AF65-F5344CB8AC3E}">
        <p14:creationId xmlns:p14="http://schemas.microsoft.com/office/powerpoint/2010/main" val="10593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ЭЭГ-ритмы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6489"/>
            <a:ext cx="785431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ЭЭГ-ритмы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43222" cy="478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317</TotalTime>
  <Words>1900</Words>
  <Application>Microsoft Office PowerPoint</Application>
  <PresentationFormat>Экран (4:3)</PresentationFormat>
  <Paragraphs>175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Модульная</vt:lpstr>
      <vt:lpstr>Лекция 2. Методы (Часть 2).</vt:lpstr>
      <vt:lpstr>Электроэнцефалография</vt:lpstr>
      <vt:lpstr>Электроэнцефалограмма</vt:lpstr>
      <vt:lpstr>Электроэнцефалограмма</vt:lpstr>
      <vt:lpstr>Краткий экскурс в историю ЭЭГ</vt:lpstr>
      <vt:lpstr>Электроэнцефалография</vt:lpstr>
      <vt:lpstr>ЭЭГ-ритмы</vt:lpstr>
      <vt:lpstr>ЭЭГ-ритмы</vt:lpstr>
      <vt:lpstr>ЭЭГ-ритмы</vt:lpstr>
      <vt:lpstr>ЭЭГ-ритмы</vt:lpstr>
      <vt:lpstr>ЭЭГ-ритмы</vt:lpstr>
      <vt:lpstr>ЭЭГ-ритмы</vt:lpstr>
      <vt:lpstr>ЭЭГ – Применение</vt:lpstr>
      <vt:lpstr>ЭЭГ - Возможные противопоказания</vt:lpstr>
      <vt:lpstr>Магнитоэнцефалография </vt:lpstr>
      <vt:lpstr>Магнитоэнцефалография </vt:lpstr>
      <vt:lpstr>МЭГ – Применение</vt:lpstr>
      <vt:lpstr>ТМС – Противопоказания</vt:lpstr>
      <vt:lpstr>Эхоэнцефалоскопия</vt:lpstr>
      <vt:lpstr>Эхоэнцефалоскопия</vt:lpstr>
      <vt:lpstr>Эхоэнцефалоскопия</vt:lpstr>
      <vt:lpstr>Эхоэнцефалоскопия - Применение</vt:lpstr>
      <vt:lpstr>Реоэнцефалография</vt:lpstr>
      <vt:lpstr>Реоэнцефалография</vt:lpstr>
      <vt:lpstr>Реоэнцефалография - Применение</vt:lpstr>
      <vt:lpstr>УЗДГ</vt:lpstr>
      <vt:lpstr>УЗДГ - Применение</vt:lpstr>
      <vt:lpstr>Компьютерная томография</vt:lpstr>
      <vt:lpstr>Компьютерная томография</vt:lpstr>
      <vt:lpstr>Компьютерная томография - Применение</vt:lpstr>
      <vt:lpstr>Компьютерная томография - Противопоказания</vt:lpstr>
      <vt:lpstr>Контрастирование</vt:lpstr>
      <vt:lpstr>КТ-ангиография</vt:lpstr>
      <vt:lpstr>Магнитно-резонансная томография</vt:lpstr>
      <vt:lpstr>Магнитно-резонансная томография</vt:lpstr>
      <vt:lpstr>Магнитно-резонансная томография</vt:lpstr>
      <vt:lpstr>Магнитно-резонансная томография - Виды</vt:lpstr>
      <vt:lpstr>Магнитно-резонансная томография - Виды</vt:lpstr>
      <vt:lpstr>Магнитно-резонансная томография - Виды</vt:lpstr>
      <vt:lpstr>Магнитно-резонансная томография - Виды</vt:lpstr>
      <vt:lpstr>Магнитно-резонансная томография – Показания к применению</vt:lpstr>
      <vt:lpstr>Магнитно-резонансная томография – Противопоказания</vt:lpstr>
      <vt:lpstr>Позитронно-эмиссионная томография</vt:lpstr>
      <vt:lpstr>Позитронно-эмиссионная томография</vt:lpstr>
      <vt:lpstr>ПЭТ - Применение</vt:lpstr>
      <vt:lpstr>ПЭТ - Применение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Вводная</dc:title>
  <dc:creator>Александр</dc:creator>
  <cp:lastModifiedBy>Александр</cp:lastModifiedBy>
  <cp:revision>106</cp:revision>
  <dcterms:created xsi:type="dcterms:W3CDTF">2017-09-24T04:47:23Z</dcterms:created>
  <dcterms:modified xsi:type="dcterms:W3CDTF">2018-09-24T13:41:05Z</dcterms:modified>
</cp:coreProperties>
</file>