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3A7D207-0B48-4060-9C31-92607B092941}"/>
    <pc:docChg chg="modSld">
      <pc:chgData name="" userId="" providerId="" clId="Web-{23A7D207-0B48-4060-9C31-92607B092941}" dt="2018-10-01T07:31:11.410" v="0"/>
      <pc:docMkLst>
        <pc:docMk/>
      </pc:docMkLst>
      <pc:sldChg chg="delSp">
        <pc:chgData name="" userId="" providerId="" clId="Web-{23A7D207-0B48-4060-9C31-92607B092941}" dt="2018-10-01T07:31:11.410" v="0"/>
        <pc:sldMkLst>
          <pc:docMk/>
          <pc:sldMk cId="0" sldId="285"/>
        </pc:sldMkLst>
        <pc:picChg chg="del">
          <ac:chgData name="" userId="" providerId="" clId="Web-{23A7D207-0B48-4060-9C31-92607B092941}" dt="2018-10-01T07:31:11.410" v="0"/>
          <ac:picMkLst>
            <pc:docMk/>
            <pc:sldMk cId="0" sldId="285"/>
            <ac:picMk id="14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-280080"/>
            <a:ext cx="8229600" cy="82868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9664920"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-1219320"/>
            <a:ext cx="8229600" cy="82868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9664920"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1280" indent="932364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12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12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5984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56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56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56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6E807087-D3FE-4F72-929B-CC3027B099FD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pPr algn="r"/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Этапы СЛР: последовательность действий | provrach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424862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274680"/>
            <a:ext cx="8229600" cy="1425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66"/>
                </a:solidFill>
                <a:latin typeface="Times New Roman"/>
                <a:ea typeface="Times New Roman"/>
              </a:rPr>
              <a:t>Показания и противопоказания </a:t>
            </a:r>
            <a:r>
              <a:t/>
            </a:r>
            <a:br/>
            <a:r>
              <a:rPr lang="ru-RU" sz="3200" b="1" strike="noStrike" spc="-1">
                <a:solidFill>
                  <a:srgbClr val="000066"/>
                </a:solidFill>
                <a:latin typeface="Times New Roman"/>
                <a:ea typeface="Times New Roman"/>
              </a:rPr>
              <a:t>к проведению</a:t>
            </a:r>
            <a:r>
              <a:t/>
            </a:r>
            <a:br/>
            <a:r>
              <a:rPr lang="ru-RU" sz="3200" b="1" strike="noStrike" spc="-1">
                <a:solidFill>
                  <a:srgbClr val="000066"/>
                </a:solidFill>
                <a:latin typeface="Times New Roman"/>
                <a:ea typeface="Times New Roman"/>
              </a:rPr>
              <a:t>сердечно-легочной реанимации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3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Показания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все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случаи внезапной остановки сердца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320"/>
            <a:ext cx="8578800" cy="777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Противопоказания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68360" y="1152000"/>
            <a:ext cx="8578800" cy="539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Наличие признаков биологической смерти</a:t>
            </a:r>
            <a:r>
              <a:t/>
            </a:r>
            <a:br/>
            <a:r>
              <a:rPr lang="ru-RU" sz="28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Основные признаки биологической смерти: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«Кошачий зрачок»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Трупные пятна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Трупное окоченение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86D1EC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3" name="Picture 2"/>
          <p:cNvPicPr/>
          <p:nvPr/>
        </p:nvPicPr>
        <p:blipFill>
          <a:blip r:embed="rId2"/>
          <a:stretch/>
        </p:blipFill>
        <p:spPr>
          <a:xfrm>
            <a:off x="5622840" y="2755800"/>
            <a:ext cx="2925720" cy="151776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3"/>
          <p:cNvPicPr/>
          <p:nvPr/>
        </p:nvPicPr>
        <p:blipFill>
          <a:blip r:embed="rId3"/>
          <a:srcRect l="18546" t="13110" r="19082" b="6618"/>
          <a:stretch/>
        </p:blipFill>
        <p:spPr>
          <a:xfrm>
            <a:off x="971640" y="2755800"/>
            <a:ext cx="2592360" cy="16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Противопоказания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215640" y="880920"/>
            <a:ext cx="8677080" cy="5788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С момента остановки сердца прошло более 30 минут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Хронические заболевания в терминальной стадии, подтверждённые документально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Ожоги более 90%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Травмы, не совместимые с жизнью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Флотирующие двухсторонние переломы ребер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При возникновении опасности для здоровья реаниматора и окружающих людей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Если реанимация неэффективна в течение 30 минут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41280" indent="9323640">
              <a:lnSpc>
                <a:spcPct val="100000"/>
              </a:lnSpc>
              <a:spcBef>
                <a:spcPts val="649"/>
              </a:spcBef>
              <a:buClr>
                <a:srgbClr val="000000"/>
              </a:buClr>
              <a:buFont typeface="Wingdings" charset="2"/>
              <a:buChar char=""/>
            </a:pP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277920"/>
            <a:ext cx="8229600" cy="585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4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Методика проведения сердечно-легочной реанимации.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4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	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Arial"/>
              <a:buChar char="•"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250560" y="277560"/>
            <a:ext cx="8785080" cy="6103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Реанимация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это система мероприятий, направленных на восстановление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или временное замещение утраченных или грубо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нарушенных функций организма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помощью специальных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реанимационных мероприятий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(компрессии грудной клетки,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искусственная вентиляция легких,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дефибрилляция и др.).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Picture 2"/>
          <p:cNvPicPr/>
          <p:nvPr/>
        </p:nvPicPr>
        <p:blipFill>
          <a:blip r:embed="rId2"/>
          <a:stretch/>
        </p:blipFill>
        <p:spPr>
          <a:xfrm>
            <a:off x="5364000" y="1773360"/>
            <a:ext cx="3532320" cy="416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Алгоритм</a:t>
            </a:r>
            <a:r>
              <a:rPr lang="ru-RU" sz="36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3600" b="1" u="sng" strike="noStrike" spc="-1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базовой</a:t>
            </a:r>
            <a:r>
              <a:rPr lang="ru-RU" sz="3600" b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 реанимации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" name="Picture 2"/>
          <p:cNvPicPr/>
          <p:nvPr/>
        </p:nvPicPr>
        <p:blipFill>
          <a:blip r:embed="rId2"/>
          <a:stretch/>
        </p:blipFill>
        <p:spPr>
          <a:xfrm>
            <a:off x="4352760" y="1951200"/>
            <a:ext cx="2187720" cy="1725480"/>
          </a:xfrm>
          <a:prstGeom prst="rect">
            <a:avLst/>
          </a:prstGeom>
          <a:ln>
            <a:noFill/>
          </a:ln>
        </p:spPr>
      </p:pic>
      <p:pic>
        <p:nvPicPr>
          <p:cNvPr id="72" name="Picture 6"/>
          <p:cNvPicPr/>
          <p:nvPr/>
        </p:nvPicPr>
        <p:blipFill>
          <a:blip r:embed="rId3"/>
          <a:stretch/>
        </p:blipFill>
        <p:spPr>
          <a:xfrm>
            <a:off x="6732720" y="3716280"/>
            <a:ext cx="2063520" cy="1795680"/>
          </a:xfrm>
          <a:prstGeom prst="rect">
            <a:avLst/>
          </a:prstGeom>
          <a:ln>
            <a:noFill/>
          </a:ln>
        </p:spPr>
      </p:pic>
      <p:pic>
        <p:nvPicPr>
          <p:cNvPr id="73" name="Picture 2" descr="C:\Users\SkyKiller\Desktop\4.png"/>
          <p:cNvPicPr/>
          <p:nvPr/>
        </p:nvPicPr>
        <p:blipFill>
          <a:blip r:embed="rId4"/>
          <a:srcRect t="13318" r="59396"/>
          <a:stretch/>
        </p:blipFill>
        <p:spPr>
          <a:xfrm>
            <a:off x="468360" y="844560"/>
            <a:ext cx="2362320" cy="178452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3451320" y="1068480"/>
            <a:ext cx="3784680" cy="647640"/>
          </a:xfrm>
          <a:custGeom>
            <a:avLst/>
            <a:gdLst/>
            <a:ahLst/>
            <a:cxnLst/>
            <a:rect l="0" t="0" r="r" b="b"/>
            <a:pathLst>
              <a:path w="10515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10214" y="1800"/>
                </a:lnTo>
                <a:cubicBezTo>
                  <a:pt x="10364" y="1800"/>
                  <a:pt x="10514" y="1650"/>
                  <a:pt x="10514" y="1500"/>
                </a:cubicBezTo>
                <a:lnTo>
                  <a:pt x="10514" y="300"/>
                </a:lnTo>
                <a:cubicBezTo>
                  <a:pt x="10514" y="150"/>
                  <a:pt x="10364" y="0"/>
                  <a:pt x="10214" y="0"/>
                </a:cubicBezTo>
                <a:lnTo>
                  <a:pt x="300" y="0"/>
                </a:lnTo>
              </a:path>
            </a:pathLst>
          </a:custGeom>
          <a:solidFill>
            <a:srgbClr val="FFC000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Проверить реакцию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4"/>
          <p:cNvPicPr/>
          <p:nvPr/>
        </p:nvPicPr>
        <p:blipFill>
          <a:blip r:embed="rId5"/>
          <a:stretch/>
        </p:blipFill>
        <p:spPr>
          <a:xfrm>
            <a:off x="84240" y="2690640"/>
            <a:ext cx="3784320" cy="66996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210960" y="2814480"/>
            <a:ext cx="352908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Если НЕ реагирует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2195640" y="4154400"/>
            <a:ext cx="453708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Открыть дыхательные пути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проверить дыхание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6569640" y="2689200"/>
            <a:ext cx="24606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Позвать на помощь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16"/>
          <p:cNvPicPr/>
          <p:nvPr/>
        </p:nvPicPr>
        <p:blipFill>
          <a:blip r:embed="rId6"/>
          <a:stretch/>
        </p:blipFill>
        <p:spPr>
          <a:xfrm>
            <a:off x="299880" y="3500280"/>
            <a:ext cx="2040120" cy="2102040"/>
          </a:xfrm>
          <a:prstGeom prst="rect">
            <a:avLst/>
          </a:prstGeom>
          <a:ln>
            <a:noFill/>
          </a:ln>
        </p:spPr>
      </p:pic>
      <p:pic>
        <p:nvPicPr>
          <p:cNvPr id="80" name="Picture 12"/>
          <p:cNvPicPr/>
          <p:nvPr/>
        </p:nvPicPr>
        <p:blipFill>
          <a:blip r:embed="rId7"/>
          <a:stretch/>
        </p:blipFill>
        <p:spPr>
          <a:xfrm>
            <a:off x="804960" y="5664240"/>
            <a:ext cx="8040600" cy="909720"/>
          </a:xfrm>
          <a:prstGeom prst="rect">
            <a:avLst/>
          </a:prstGeom>
          <a:ln>
            <a:noFill/>
          </a:ln>
        </p:spPr>
      </p:pic>
      <p:sp>
        <p:nvSpPr>
          <p:cNvPr id="81" name="CustomShape 6"/>
          <p:cNvSpPr/>
          <p:nvPr/>
        </p:nvSpPr>
        <p:spPr>
          <a:xfrm>
            <a:off x="900000" y="5765760"/>
            <a:ext cx="789624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Если пациент не дышит, или дыхание патологическое.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Вызвать 112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"/>
          <p:cNvPicPr/>
          <p:nvPr/>
        </p:nvPicPr>
        <p:blipFill>
          <a:blip r:embed="rId2"/>
          <a:stretch/>
        </p:blipFill>
        <p:spPr>
          <a:xfrm>
            <a:off x="798480" y="2565360"/>
            <a:ext cx="2624040" cy="2376360"/>
          </a:xfrm>
          <a:prstGeom prst="rect">
            <a:avLst/>
          </a:prstGeom>
          <a:ln>
            <a:noFill/>
          </a:ln>
        </p:spPr>
      </p:pic>
      <p:pic>
        <p:nvPicPr>
          <p:cNvPr id="83" name="Picture 8"/>
          <p:cNvPicPr/>
          <p:nvPr/>
        </p:nvPicPr>
        <p:blipFill>
          <a:blip r:embed="rId3"/>
          <a:stretch/>
        </p:blipFill>
        <p:spPr>
          <a:xfrm>
            <a:off x="826920" y="549360"/>
            <a:ext cx="7653600" cy="11509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519200" y="689040"/>
            <a:ext cx="6054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Немедленно начинать СЛР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/>
          <p:cNvPicPr/>
          <p:nvPr/>
        </p:nvPicPr>
        <p:blipFill>
          <a:blip r:embed="rId4"/>
          <a:stretch/>
        </p:blipFill>
        <p:spPr>
          <a:xfrm>
            <a:off x="5999040" y="2852640"/>
            <a:ext cx="2530440" cy="208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45880" y="199800"/>
            <a:ext cx="7716600" cy="99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Изменение</a:t>
            </a:r>
            <a:r>
              <a:t/>
            </a:r>
            <a:br/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последовательности этапов СЛР </a:t>
            </a:r>
            <a:r>
              <a:t/>
            </a:r>
            <a:br/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67760" y="1196640"/>
            <a:ext cx="8867880" cy="55227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lang="ru-RU" sz="33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А - В - С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ru-RU" sz="33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С - А -В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t/>
            </a:r>
            <a:br/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5"/>
          <p:cNvPicPr/>
          <p:nvPr/>
        </p:nvPicPr>
        <p:blipFill>
          <a:blip r:embed="rId2"/>
          <a:stretch/>
        </p:blipFill>
        <p:spPr>
          <a:xfrm>
            <a:off x="396720" y="3213000"/>
            <a:ext cx="2381400" cy="2324160"/>
          </a:xfrm>
          <a:prstGeom prst="rect">
            <a:avLst/>
          </a:prstGeom>
          <a:ln>
            <a:noFill/>
          </a:ln>
        </p:spPr>
      </p:pic>
      <p:pic>
        <p:nvPicPr>
          <p:cNvPr id="89" name="Picture 4"/>
          <p:cNvPicPr/>
          <p:nvPr/>
        </p:nvPicPr>
        <p:blipFill>
          <a:blip r:embed="rId3"/>
          <a:stretch/>
        </p:blipFill>
        <p:spPr>
          <a:xfrm>
            <a:off x="6585120" y="3429000"/>
            <a:ext cx="1947600" cy="210816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6350040" y="5734080"/>
            <a:ext cx="252396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искусственная вентиляция легких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267000" y="5656320"/>
            <a:ext cx="230508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А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– освобождение дыхательных  путей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84320" y="5680080"/>
            <a:ext cx="280800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С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– компрессионные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сжатия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10"/>
          <p:cNvPicPr/>
          <p:nvPr/>
        </p:nvPicPr>
        <p:blipFill>
          <a:blip r:embed="rId4"/>
          <a:stretch/>
        </p:blipFill>
        <p:spPr>
          <a:xfrm>
            <a:off x="3716280" y="3213000"/>
            <a:ext cx="1895400" cy="2324160"/>
          </a:xfrm>
          <a:prstGeom prst="rect">
            <a:avLst/>
          </a:prstGeom>
          <a:ln>
            <a:noFill/>
          </a:ln>
        </p:spPr>
      </p:pic>
      <p:pic>
        <p:nvPicPr>
          <p:cNvPr id="94" name="Picture 10"/>
          <p:cNvPicPr/>
          <p:nvPr/>
        </p:nvPicPr>
        <p:blipFill>
          <a:blip r:embed="rId5"/>
          <a:stretch/>
        </p:blipFill>
        <p:spPr>
          <a:xfrm>
            <a:off x="7670880" y="189000"/>
            <a:ext cx="1290600" cy="218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0" y="-360"/>
            <a:ext cx="8686800" cy="1071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latin typeface="Times New Roman"/>
              </a:rPr>
              <a:t>Условия проведения </a:t>
            </a:r>
            <a:r>
              <a:t/>
            </a:r>
            <a:br/>
            <a:r>
              <a:rPr lang="ru-RU" sz="3200" b="1" i="1" strike="noStrike" spc="-1">
                <a:solidFill>
                  <a:srgbClr val="002060"/>
                </a:solidFill>
                <a:latin typeface="Times New Roman"/>
              </a:rPr>
              <a:t>реанимационных мероприятий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08000" y="1071360"/>
            <a:ext cx="8856720" cy="567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уложить пациента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- расстегнуть стесняющую одежду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приподнять ноги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5425920" y="1571760"/>
            <a:ext cx="3429000" cy="134928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/>
        </p:blipFill>
        <p:spPr>
          <a:xfrm>
            <a:off x="5357880" y="3000240"/>
            <a:ext cx="3314520" cy="158436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6" descr="Картинки по запросу непрямой массаж сердца"/>
          <p:cNvPicPr/>
          <p:nvPr/>
        </p:nvPicPr>
        <p:blipFill>
          <a:blip r:embed="rId4"/>
          <a:stretch/>
        </p:blipFill>
        <p:spPr>
          <a:xfrm>
            <a:off x="5357880" y="4797360"/>
            <a:ext cx="3429000" cy="206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7920"/>
            <a:ext cx="8229600" cy="585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С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компрессионные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сжатия грудной клетки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5"/>
          <p:cNvPicPr/>
          <p:nvPr/>
        </p:nvPicPr>
        <p:blipFill>
          <a:blip r:embed="rId2"/>
          <a:stretch/>
        </p:blipFill>
        <p:spPr>
          <a:xfrm>
            <a:off x="2268360" y="2637000"/>
            <a:ext cx="4391280" cy="39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277920"/>
            <a:ext cx="8362800" cy="585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ru-RU" sz="48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Основы сердечно-легочной реанимации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/>
          <p:cNvPicPr/>
          <p:nvPr/>
        </p:nvPicPr>
        <p:blipFill>
          <a:blip r:embed="rId2"/>
          <a:stretch/>
        </p:blipFill>
        <p:spPr>
          <a:xfrm>
            <a:off x="5508720" y="3608280"/>
            <a:ext cx="3243240" cy="2781360"/>
          </a:xfrm>
          <a:prstGeom prst="rect">
            <a:avLst/>
          </a:prstGeom>
          <a:ln>
            <a:noFill/>
          </a:ln>
        </p:spPr>
      </p:pic>
      <p:pic>
        <p:nvPicPr>
          <p:cNvPr id="103" name="Picture 6"/>
          <p:cNvPicPr/>
          <p:nvPr/>
        </p:nvPicPr>
        <p:blipFill>
          <a:blip r:embed="rId3"/>
          <a:stretch/>
        </p:blipFill>
        <p:spPr>
          <a:xfrm>
            <a:off x="182520" y="333360"/>
            <a:ext cx="3813120" cy="38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50800" y="277920"/>
            <a:ext cx="8136000" cy="6462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Критерии качественного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выполнения  </a:t>
            </a:r>
            <a:r>
              <a:rPr lang="ru-RU" sz="3600" b="1" i="1" u="sng" strike="noStrike" spc="-1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этапа С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Частота компрессий  - </a:t>
            </a:r>
            <a:r>
              <a:rPr lang="ru-RU" sz="2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100-120/мин.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Глубина компрессий не менее </a:t>
            </a:r>
            <a:r>
              <a:rPr lang="ru-RU" sz="2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5 - 6 см.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для взрослых.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Грудная клетка должна </a:t>
            </a:r>
            <a:r>
              <a:rPr lang="ru-RU" sz="2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полностью расправляться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после каждой компрессии.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Calibri"/>
              <a:buChar char="•"/>
            </a:pPr>
            <a:r>
              <a:rPr lang="ru-RU" sz="2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Интервалы между компрессией                                             и декомпрессией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грудной клетки должны занимать равное время.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buClr>
                <a:srgbClr val="C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Рисунок 3"/>
          <p:cNvPicPr/>
          <p:nvPr/>
        </p:nvPicPr>
        <p:blipFill>
          <a:blip r:embed="rId2"/>
          <a:stretch/>
        </p:blipFill>
        <p:spPr>
          <a:xfrm>
            <a:off x="7508880" y="115920"/>
            <a:ext cx="1536840" cy="93672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7672320" y="260280"/>
            <a:ext cx="101592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Стр. 26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7920"/>
            <a:ext cx="8229600" cy="585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4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А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восстановление проходимости дыхательных путей</a:t>
            </a:r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2"/>
          <a:stretch/>
        </p:blipFill>
        <p:spPr>
          <a:xfrm>
            <a:off x="2340000" y="2492280"/>
            <a:ext cx="4753080" cy="408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385920" y="1341360"/>
            <a:ext cx="8229600" cy="32400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95280" y="4581360"/>
            <a:ext cx="439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Дыхательные пути проходимы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643280" y="4395960"/>
            <a:ext cx="44992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Западение языка: дыхательные пути не проходимы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600" cy="86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Восстановление проходимости дыхательных путей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250560" y="1143000"/>
            <a:ext cx="8713800" cy="552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758880" y="1857240"/>
            <a:ext cx="7632720" cy="243540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179280" y="4292640"/>
            <a:ext cx="8785440" cy="1739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Схематическое изображение верхних дыхательных путей при неправильном (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 и правильном (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положении головы больного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9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При травме головы и шейного отдела позвоночника </a:t>
            </a:r>
            <a:r>
              <a:t/>
            </a:r>
            <a:br/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5"/>
          <p:cNvPicPr/>
          <p:nvPr/>
        </p:nvPicPr>
        <p:blipFill>
          <a:blip r:embed="rId2"/>
          <a:stretch/>
        </p:blipFill>
        <p:spPr>
          <a:xfrm>
            <a:off x="2111400" y="1600200"/>
            <a:ext cx="492120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7560"/>
            <a:ext cx="8229600" cy="6319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lang="ru-RU" sz="44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искусственное дыхание</a:t>
            </a:r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Picture 3"/>
          <p:cNvPicPr/>
          <p:nvPr/>
        </p:nvPicPr>
        <p:blipFill>
          <a:blip r:embed="rId2"/>
          <a:stretch/>
        </p:blipFill>
        <p:spPr>
          <a:xfrm>
            <a:off x="2039760" y="1960560"/>
            <a:ext cx="4200840" cy="268776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809000" y="4878360"/>
            <a:ext cx="567036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Вдох длиться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1 секунду.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Частота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 10-14  вдохов в 1 минуту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Критерии качественного выполнения </a:t>
            </a:r>
            <a:r>
              <a:rPr lang="ru-RU" sz="3600" b="1" i="1" u="sng" strike="noStrike" spc="-1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этапа В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899"/>
              </a:spcBef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Подъем грудной клетки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недостаточном подъеме грудной клетки нужно увеличить объем выдыхаемого воздуха.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1057320" y="2349360"/>
            <a:ext cx="734544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320"/>
            <a:ext cx="8229600" cy="850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Средства защиты реаниматора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945400" y="6205680"/>
            <a:ext cx="13510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Воздуховод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11"/>
          <p:cNvPicPr/>
          <p:nvPr/>
        </p:nvPicPr>
        <p:blipFill>
          <a:blip r:embed="rId2"/>
          <a:stretch/>
        </p:blipFill>
        <p:spPr>
          <a:xfrm>
            <a:off x="719280" y="1515960"/>
            <a:ext cx="2543040" cy="1882800"/>
          </a:xfrm>
          <a:prstGeom prst="rect">
            <a:avLst/>
          </a:prstGeom>
          <a:ln>
            <a:noFill/>
          </a:ln>
        </p:spPr>
      </p:pic>
      <p:pic>
        <p:nvPicPr>
          <p:cNvPr id="127" name="Picture 12"/>
          <p:cNvPicPr/>
          <p:nvPr/>
        </p:nvPicPr>
        <p:blipFill>
          <a:blip r:embed="rId3"/>
          <a:stretch/>
        </p:blipFill>
        <p:spPr>
          <a:xfrm>
            <a:off x="5765760" y="1940040"/>
            <a:ext cx="3076560" cy="157932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753480" y="3413160"/>
            <a:ext cx="24757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Лицевая одноразовая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маска с клапаном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6625440" y="3532320"/>
            <a:ext cx="15447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Мешок Амбу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13"/>
          <p:cNvPicPr/>
          <p:nvPr/>
        </p:nvPicPr>
        <p:blipFill>
          <a:blip r:embed="rId4"/>
          <a:stretch/>
        </p:blipFill>
        <p:spPr>
          <a:xfrm>
            <a:off x="5119560" y="4044960"/>
            <a:ext cx="2614680" cy="2160720"/>
          </a:xfrm>
          <a:prstGeom prst="rect">
            <a:avLst/>
          </a:prstGeom>
          <a:ln>
            <a:noFill/>
          </a:ln>
        </p:spPr>
      </p:pic>
      <p:pic>
        <p:nvPicPr>
          <p:cNvPr id="131" name="Picture 14"/>
          <p:cNvPicPr/>
          <p:nvPr/>
        </p:nvPicPr>
        <p:blipFill>
          <a:blip r:embed="rId5"/>
          <a:stretch/>
        </p:blipFill>
        <p:spPr>
          <a:xfrm>
            <a:off x="1082520" y="4356000"/>
            <a:ext cx="1818000" cy="1924200"/>
          </a:xfrm>
          <a:prstGeom prst="rect">
            <a:avLst/>
          </a:prstGeom>
          <a:ln>
            <a:noFill/>
          </a:ln>
        </p:spPr>
      </p:pic>
      <p:pic>
        <p:nvPicPr>
          <p:cNvPr id="132" name="Picture 15"/>
          <p:cNvPicPr/>
          <p:nvPr/>
        </p:nvPicPr>
        <p:blipFill>
          <a:blip r:embed="rId6"/>
          <a:stretch/>
        </p:blipFill>
        <p:spPr>
          <a:xfrm>
            <a:off x="3265560" y="1527120"/>
            <a:ext cx="2608200" cy="1882800"/>
          </a:xfrm>
          <a:prstGeom prst="rect">
            <a:avLst/>
          </a:prstGeom>
          <a:ln>
            <a:noFill/>
          </a:ln>
        </p:spPr>
      </p:pic>
      <p:pic>
        <p:nvPicPr>
          <p:cNvPr id="133" name="Объект 4"/>
          <p:cNvPicPr/>
          <p:nvPr/>
        </p:nvPicPr>
        <p:blipFill>
          <a:blip r:embed="rId7"/>
          <a:stretch/>
        </p:blipFill>
        <p:spPr>
          <a:xfrm>
            <a:off x="158760" y="6272280"/>
            <a:ext cx="576360" cy="57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50560" y="277560"/>
            <a:ext cx="8435880" cy="6319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4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30:2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5"/>
          <p:cNvPicPr/>
          <p:nvPr/>
        </p:nvPicPr>
        <p:blipFill>
          <a:blip r:embed="rId2"/>
          <a:stretch/>
        </p:blipFill>
        <p:spPr>
          <a:xfrm>
            <a:off x="345960" y="620640"/>
            <a:ext cx="3200400" cy="3427560"/>
          </a:xfrm>
          <a:prstGeom prst="rect">
            <a:avLst/>
          </a:prstGeom>
          <a:ln>
            <a:noFill/>
          </a:ln>
        </p:spPr>
      </p:pic>
      <p:pic>
        <p:nvPicPr>
          <p:cNvPr id="136" name="Picture 8"/>
          <p:cNvPicPr/>
          <p:nvPr/>
        </p:nvPicPr>
        <p:blipFill>
          <a:blip r:embed="rId3"/>
          <a:stretch/>
        </p:blipFill>
        <p:spPr>
          <a:xfrm>
            <a:off x="4716360" y="708120"/>
            <a:ext cx="3961080" cy="335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13840" y="277560"/>
            <a:ext cx="8821800" cy="636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998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Статистика Всемирной организации здравоохранения: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550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33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На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1 млн 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человек</a:t>
            </a:r>
            <a:r>
              <a:rPr lang="ru-RU" sz="33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неделю внезапно умирает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30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825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33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ВСС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составляет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15-20%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из всех ненасильственных смертей;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825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50%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всех случаев смерти от </a:t>
            </a:r>
            <a:r>
              <a:rPr lang="ru-RU" sz="33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ССЗ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- внезапные;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825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16%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случаев </a:t>
            </a:r>
            <a:r>
              <a:rPr lang="ru-RU" sz="33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ИБС</a:t>
            </a:r>
            <a:r>
              <a:rPr lang="ru-RU" sz="3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проявляется внезапной смертью. 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Wingdings" charset="2"/>
              <a:buChar char=""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2060"/>
                </a:solidFill>
                <a:latin typeface="Times New Roman"/>
              </a:rPr>
              <a:t>Автоматическая Наружная дефибрилляция </a:t>
            </a:r>
            <a:r>
              <a:rPr lang="ru-RU" sz="36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en-US" sz="36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AED)</a:t>
            </a:r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5" descr="AED"/>
          <p:cNvPicPr/>
          <p:nvPr/>
        </p:nvPicPr>
        <p:blipFill>
          <a:blip r:embed="rId2"/>
          <a:stretch/>
        </p:blipFill>
        <p:spPr>
          <a:xfrm>
            <a:off x="95400" y="1773360"/>
            <a:ext cx="3398760" cy="3878280"/>
          </a:xfrm>
          <a:prstGeom prst="rect">
            <a:avLst/>
          </a:prstGeom>
          <a:ln>
            <a:noFill/>
          </a:ln>
        </p:spPr>
      </p:pic>
      <p:pic>
        <p:nvPicPr>
          <p:cNvPr id="139" name="Picture 9" descr="aed2"/>
          <p:cNvPicPr/>
          <p:nvPr/>
        </p:nvPicPr>
        <p:blipFill>
          <a:blip r:embed="rId3"/>
          <a:stretch/>
        </p:blipFill>
        <p:spPr>
          <a:xfrm>
            <a:off x="4788000" y="1268280"/>
            <a:ext cx="4217760" cy="411660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764640" y="1312920"/>
            <a:ext cx="20538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метро (Мюнхен)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156360" y="5354640"/>
            <a:ext cx="27367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аэропорт Скипол (Амстердам)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7560"/>
            <a:ext cx="8229600" cy="6103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Реанимационные мероприятия прекращают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констатации биологической смерти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при неэффективности реанимационных мероприятий, направленных на восстановление жизненно важных функций в течение 30 мин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(УТВЕРЖДЕНО Приказом Минздрава России от 04.03.2003 N 73 «</a:t>
            </a: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ИНСТРУКЦИЯ ПО ОПРЕДЕЛЕНИЮ КРИТЕРИЕВ И ПОРЯДКА ОПРЕДЕЛЕНИЯ МОМЕНТА </a:t>
            </a:r>
            <a:r>
              <a:t/>
            </a:r>
            <a:br/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СМЕРТИ ЧЕЛОВЕКА, ПРЕКРАЩЕНИЯ РЕАНИМАЦИОННЫХ МЕРОПРИЯТИЙ»)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11280" y="765000"/>
            <a:ext cx="806436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В России </a:t>
            </a: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 внезапной остановки сердца ежегодно умирают </a:t>
            </a:r>
            <a:r>
              <a:rPr lang="ru-RU" sz="3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300 тыс</a:t>
            </a: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 них, </a:t>
            </a:r>
            <a:r>
              <a:rPr lang="ru-RU" sz="3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50% людей</a:t>
            </a: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у которых произошла внезапная остановка сердца, не ощущали никаких первичных симптомов сердечных заболеваний.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Объект 2"/>
          <p:cNvPicPr/>
          <p:nvPr/>
        </p:nvPicPr>
        <p:blipFill>
          <a:blip r:embed="rId2"/>
          <a:stretch/>
        </p:blipFill>
        <p:spPr>
          <a:xfrm>
            <a:off x="0" y="214200"/>
            <a:ext cx="9144000" cy="638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323640" y="260280"/>
            <a:ext cx="8429400" cy="640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ru-RU" sz="4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Пациенты выживают,                       и остаются сохранными, если сердце удается запустить                   в течение</a:t>
            </a:r>
            <a:r>
              <a:rPr lang="ru-RU" sz="4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3 -  5 минут </a:t>
            </a:r>
            <a:r>
              <a:rPr lang="ru-RU" sz="4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после остановки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Рисунок 3" descr="Остановка сердца"/>
          <p:cNvPicPr/>
          <p:nvPr/>
        </p:nvPicPr>
        <p:blipFill>
          <a:blip r:embed="rId2"/>
          <a:stretch/>
        </p:blipFill>
        <p:spPr>
          <a:xfrm>
            <a:off x="6012000" y="3789360"/>
            <a:ext cx="2670120" cy="260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5560"/>
            <a:ext cx="8593200" cy="865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Терминальные состояния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28400" y="1412640"/>
            <a:ext cx="8429400" cy="504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Три стадии процесса умирания: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Предагония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Терминальная пауза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(не всегда)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Агония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Клиническая смерть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95000"/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Picture 3"/>
          <p:cNvPicPr/>
          <p:nvPr/>
        </p:nvPicPr>
        <p:blipFill>
          <a:blip r:embed="rId2"/>
          <a:stretch/>
        </p:blipFill>
        <p:spPr>
          <a:xfrm>
            <a:off x="5810400" y="981000"/>
            <a:ext cx="3240000" cy="417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Клиническая смерть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56840" y="1535040"/>
            <a:ext cx="4040280" cy="46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rmAutofit fontScale="25000" lnSpcReduction="20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TextShape 3"/>
          <p:cNvSpPr txBox="1"/>
          <p:nvPr/>
        </p:nvSpPr>
        <p:spPr>
          <a:xfrm>
            <a:off x="250560" y="1628280"/>
            <a:ext cx="5257800" cy="504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Обратимый этап умирания,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переходный период между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жизнью и смертью.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Прекращается деятельность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сердца и процесса дыхания.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Полностью исчезают внешние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признаки жизнедеятельности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организма.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3-5 минут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TextShape 4"/>
          <p:cNvSpPr txBox="1"/>
          <p:nvPr/>
        </p:nvSpPr>
        <p:spPr>
          <a:xfrm>
            <a:off x="4644720" y="1535040"/>
            <a:ext cx="4041720" cy="46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rmAutofit fontScale="25000" lnSpcReduction="20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Picture 2"/>
          <p:cNvPicPr/>
          <p:nvPr/>
        </p:nvPicPr>
        <p:blipFill>
          <a:blip r:embed="rId2"/>
          <a:stretch/>
        </p:blipFill>
        <p:spPr>
          <a:xfrm>
            <a:off x="5724360" y="1700280"/>
            <a:ext cx="3124440" cy="489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08000" y="274320"/>
            <a:ext cx="9036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6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Основные симптомы </a:t>
            </a:r>
            <a:r>
              <a:t/>
            </a:r>
            <a:br/>
            <a:r>
              <a:rPr lang="ru-RU" sz="36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клинической смерти</a:t>
            </a:r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324000" y="1557000"/>
            <a:ext cx="8496000" cy="504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32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Отсутствие сознания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2. Отсутствие дыхания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48"/>
              </a:spcBef>
            </a:pPr>
            <a:r>
              <a:rPr lang="ru-RU" sz="3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Поводом к началу СЛР  является  наличие 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48"/>
              </a:spcBef>
            </a:pPr>
            <a:r>
              <a:rPr lang="ru-RU" sz="3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двух признаков</a:t>
            </a:r>
            <a:r>
              <a:rPr lang="ru-RU" sz="3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48"/>
              </a:spcBef>
            </a:pP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Picture 7"/>
          <p:cNvPicPr/>
          <p:nvPr/>
        </p:nvPicPr>
        <p:blipFill>
          <a:blip r:embed="rId2"/>
          <a:stretch/>
        </p:blipFill>
        <p:spPr>
          <a:xfrm>
            <a:off x="7176960" y="1557360"/>
            <a:ext cx="1714680" cy="290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524</Words>
  <Application>Microsoft Office PowerPoint</Application>
  <PresentationFormat>Экран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Оренбургский областной медицинский колледж отделение повышения квалификации                        и профессиональной переподготовки специалистов</dc:title>
  <dc:subject/>
  <dc:creator>ник</dc:creator>
  <dc:description/>
  <cp:lastModifiedBy>user</cp:lastModifiedBy>
  <cp:revision>964</cp:revision>
  <cp:lastPrinted>2017-02-08T19:52:38Z</cp:lastPrinted>
  <dcterms:created xsi:type="dcterms:W3CDTF">2016-11-12T15:47:26Z</dcterms:created>
  <dcterms:modified xsi:type="dcterms:W3CDTF">2021-10-14T15:50:00Z</dcterms:modified>
  <dc:language>en-US</dc:language>
</cp:coreProperties>
</file>