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7" r:id="rId18"/>
    <p:sldId id="283" r:id="rId19"/>
    <p:sldId id="284" r:id="rId20"/>
    <p:sldId id="286" r:id="rId21"/>
    <p:sldId id="288" r:id="rId22"/>
    <p:sldId id="295" r:id="rId23"/>
    <p:sldId id="296" r:id="rId24"/>
    <p:sldId id="297" r:id="rId25"/>
    <p:sldId id="299" r:id="rId26"/>
    <p:sldId id="300" r:id="rId27"/>
    <p:sldId id="302" r:id="rId28"/>
    <p:sldId id="303" r:id="rId29"/>
    <p:sldId id="307" r:id="rId30"/>
    <p:sldId id="308" r:id="rId31"/>
    <p:sldId id="309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3" r:id="rId44"/>
    <p:sldId id="324" r:id="rId45"/>
    <p:sldId id="325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41" r:id="rId61"/>
    <p:sldId id="342" r:id="rId62"/>
    <p:sldId id="343" r:id="rId63"/>
    <p:sldId id="344" r:id="rId64"/>
    <p:sldId id="345" r:id="rId65"/>
    <p:sldId id="347" r:id="rId66"/>
    <p:sldId id="349" r:id="rId67"/>
    <p:sldId id="350" r:id="rId68"/>
    <p:sldId id="351" r:id="rId69"/>
    <p:sldId id="352" r:id="rId70"/>
    <p:sldId id="353" r:id="rId71"/>
    <p:sldId id="354" r:id="rId72"/>
    <p:sldId id="355" r:id="rId73"/>
    <p:sldId id="356" r:id="rId74"/>
    <p:sldId id="357" r:id="rId75"/>
    <p:sldId id="358" r:id="rId76"/>
    <p:sldId id="359" r:id="rId77"/>
    <p:sldId id="360" r:id="rId78"/>
    <p:sldId id="361" r:id="rId79"/>
    <p:sldId id="362" r:id="rId80"/>
    <p:sldId id="363" r:id="rId81"/>
    <p:sldId id="364" r:id="rId82"/>
    <p:sldId id="365" r:id="rId83"/>
    <p:sldId id="366" r:id="rId84"/>
    <p:sldId id="367" r:id="rId85"/>
    <p:sldId id="368" r:id="rId86"/>
    <p:sldId id="369" r:id="rId87"/>
    <p:sldId id="370" r:id="rId88"/>
    <p:sldId id="371" r:id="rId89"/>
    <p:sldId id="372" r:id="rId90"/>
    <p:sldId id="373" r:id="rId91"/>
    <p:sldId id="374" r:id="rId92"/>
    <p:sldId id="375" r:id="rId93"/>
    <p:sldId id="377" r:id="rId9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32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9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190" y="15366"/>
            <a:ext cx="8985618" cy="1624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7133" y="2894507"/>
            <a:ext cx="8072120" cy="2215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4.png"/><Relationship Id="rId2" Type="http://schemas.openxmlformats.org/officeDocument/2006/relationships/image" Target="../media/image3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22.png"/><Relationship Id="rId10" Type="http://schemas.openxmlformats.org/officeDocument/2006/relationships/image" Target="../media/image11.png"/><Relationship Id="rId19" Type="http://schemas.openxmlformats.org/officeDocument/2006/relationships/image" Target="../media/image2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25.png"/><Relationship Id="rId3" Type="http://schemas.openxmlformats.org/officeDocument/2006/relationships/image" Target="../media/image4.png"/><Relationship Id="rId21" Type="http://schemas.openxmlformats.org/officeDocument/2006/relationships/image" Target="../media/image29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4.png"/><Relationship Id="rId2" Type="http://schemas.openxmlformats.org/officeDocument/2006/relationships/image" Target="../media/image3.png"/><Relationship Id="rId16" Type="http://schemas.openxmlformats.org/officeDocument/2006/relationships/image" Target="../media/image23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27.png"/><Relationship Id="rId10" Type="http://schemas.openxmlformats.org/officeDocument/2006/relationships/image" Target="../media/image11.png"/><Relationship Id="rId19" Type="http://schemas.openxmlformats.org/officeDocument/2006/relationships/image" Target="../media/image2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2061" y="533400"/>
            <a:ext cx="612775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1600" b="1" spc="-5" dirty="0" smtClean="0">
                <a:solidFill>
                  <a:srgbClr val="00FFFF"/>
                </a:solidFill>
                <a:latin typeface="Arial"/>
                <a:cs typeface="Arial"/>
              </a:rPr>
              <a:t>ФГБОУ ВО </a:t>
            </a:r>
            <a:r>
              <a:rPr lang="ru-RU" sz="1600" b="1" spc="-5" dirty="0" err="1" smtClean="0">
                <a:solidFill>
                  <a:srgbClr val="00FFFF"/>
                </a:solidFill>
                <a:latin typeface="Arial"/>
                <a:cs typeface="Arial"/>
              </a:rPr>
              <a:t>ОрГМУ</a:t>
            </a:r>
            <a:r>
              <a:rPr lang="ru-RU" sz="1600" b="1" spc="-5" dirty="0" smtClean="0">
                <a:solidFill>
                  <a:srgbClr val="00FFFF"/>
                </a:solidFill>
                <a:latin typeface="Arial"/>
                <a:cs typeface="Arial"/>
              </a:rPr>
              <a:t> Минздрава России</a:t>
            </a:r>
            <a:endParaRPr lang="ru-RU"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7846" y="1511172"/>
            <a:ext cx="22758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FF00"/>
                </a:solidFill>
                <a:latin typeface="Arial"/>
                <a:cs typeface="Arial"/>
              </a:rPr>
              <a:t>Анальгетики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7514" y="2386905"/>
            <a:ext cx="8516486" cy="44710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algn="ctr">
              <a:lnSpc>
                <a:spcPts val="2875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(ОБЕЗБОЛИВАЮЩИЕ СРЕДСТВА)  (АНАЛЬГЕЗИРУЮЩИЕ</a:t>
            </a:r>
            <a:r>
              <a:rPr sz="2800" b="1" spc="-5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СРЕДСТВА</a:t>
            </a:r>
            <a:r>
              <a:rPr sz="2800" b="1" spc="-5" dirty="0" smtClean="0">
                <a:solidFill>
                  <a:srgbClr val="00FF00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FFCCFF"/>
                </a:solidFill>
                <a:latin typeface="Times New Roman"/>
                <a:cs typeface="Times New Roman"/>
              </a:rPr>
              <a:t> </a:t>
            </a:r>
          </a:p>
          <a:p>
            <a:pPr marL="12700" algn="ctr">
              <a:lnSpc>
                <a:spcPts val="2875"/>
              </a:lnSpc>
              <a:spcBef>
                <a:spcPts val="100"/>
              </a:spcBef>
            </a:pPr>
            <a:endParaRPr lang="ru-RU" sz="2800" b="1" dirty="0">
              <a:solidFill>
                <a:srgbClr val="FFCCFF"/>
              </a:solidFill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ru-RU" sz="2800" b="1" dirty="0" smtClean="0">
                <a:solidFill>
                  <a:srgbClr val="FFCCFF"/>
                </a:solidFill>
                <a:latin typeface="Times New Roman"/>
                <a:cs typeface="Times New Roman"/>
              </a:rPr>
              <a:t>составитель:</a:t>
            </a: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endParaRPr lang="ru-RU" sz="280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ts val="2870"/>
              </a:lnSpc>
              <a:spcBef>
                <a:spcPts val="100"/>
              </a:spcBef>
              <a:tabLst>
                <a:tab pos="5782945" algn="l"/>
              </a:tabLst>
            </a:pPr>
            <a:r>
              <a:rPr lang="ru-RU" sz="2800" b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к.м.н., доцент, зав. </a:t>
            </a:r>
            <a:r>
              <a:rPr lang="ru-RU" sz="28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кафедрой УЭФ, ФТ и ФГ А.Н. Саньков</a:t>
            </a:r>
            <a:endParaRPr lang="ru-RU" sz="28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ru-RU" sz="28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ru-RU" sz="2800" dirty="0" smtClean="0">
              <a:latin typeface="Times New Roman"/>
              <a:cs typeface="Times New Roman"/>
            </a:endParaRPr>
          </a:p>
          <a:p>
            <a:pPr marL="243840" algn="ctr">
              <a:lnSpc>
                <a:spcPct val="100000"/>
              </a:lnSpc>
            </a:pPr>
            <a:r>
              <a:rPr lang="ru-RU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Оренбург, 2017</a:t>
            </a:r>
            <a:endParaRPr lang="ru-RU" sz="2800" dirty="0" smtClean="0">
              <a:latin typeface="Times New Roman"/>
              <a:cs typeface="Times New Roman"/>
            </a:endParaRPr>
          </a:p>
          <a:p>
            <a:pPr marL="920750" marR="974090" algn="ctr">
              <a:lnSpc>
                <a:spcPts val="3020"/>
              </a:lnSpc>
              <a:spcBef>
                <a:spcPts val="484"/>
              </a:spcBef>
            </a:pP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0120" y="29845"/>
            <a:ext cx="29413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ahoma"/>
                <a:cs typeface="Tahoma"/>
              </a:rPr>
              <a:t>Патогенез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-5" dirty="0">
                <a:latin typeface="Tahoma"/>
                <a:cs typeface="Tahoma"/>
              </a:rPr>
              <a:t>боли</a:t>
            </a:r>
          </a:p>
        </p:txBody>
      </p:sp>
      <p:sp>
        <p:nvSpPr>
          <p:cNvPr id="3" name="object 3"/>
          <p:cNvSpPr/>
          <p:nvPr/>
        </p:nvSpPr>
        <p:spPr>
          <a:xfrm>
            <a:off x="2667139" y="5103748"/>
            <a:ext cx="2095500" cy="1354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94476" y="5115202"/>
            <a:ext cx="2046605" cy="1321435"/>
          </a:xfrm>
          <a:custGeom>
            <a:avLst/>
            <a:gdLst/>
            <a:ahLst/>
            <a:cxnLst/>
            <a:rect l="l" t="t" r="r" b="b"/>
            <a:pathLst>
              <a:path w="2046604" h="1321435">
                <a:moveTo>
                  <a:pt x="676751" y="56364"/>
                </a:moveTo>
                <a:lnTo>
                  <a:pt x="623435" y="65151"/>
                </a:lnTo>
                <a:lnTo>
                  <a:pt x="570833" y="73509"/>
                </a:lnTo>
                <a:lnTo>
                  <a:pt x="518802" y="83581"/>
                </a:lnTo>
                <a:lnTo>
                  <a:pt x="467201" y="97512"/>
                </a:lnTo>
                <a:lnTo>
                  <a:pt x="443969" y="104918"/>
                </a:lnTo>
                <a:lnTo>
                  <a:pt x="443560" y="105193"/>
                </a:lnTo>
                <a:lnTo>
                  <a:pt x="450577" y="103821"/>
                </a:lnTo>
                <a:lnTo>
                  <a:pt x="449620" y="106290"/>
                </a:lnTo>
                <a:lnTo>
                  <a:pt x="412956" y="122801"/>
                </a:lnTo>
                <a:lnTo>
                  <a:pt x="383381" y="131802"/>
                </a:lnTo>
                <a:lnTo>
                  <a:pt x="369974" y="142089"/>
                </a:lnTo>
                <a:lnTo>
                  <a:pt x="356139" y="149518"/>
                </a:lnTo>
                <a:lnTo>
                  <a:pt x="342018" y="156662"/>
                </a:lnTo>
                <a:lnTo>
                  <a:pt x="327755" y="166092"/>
                </a:lnTo>
                <a:lnTo>
                  <a:pt x="314348" y="179070"/>
                </a:lnTo>
                <a:lnTo>
                  <a:pt x="306228" y="189904"/>
                </a:lnTo>
                <a:lnTo>
                  <a:pt x="296679" y="199310"/>
                </a:lnTo>
                <a:lnTo>
                  <a:pt x="278987" y="208002"/>
                </a:lnTo>
                <a:lnTo>
                  <a:pt x="259556" y="225885"/>
                </a:lnTo>
                <a:lnTo>
                  <a:pt x="239553" y="243054"/>
                </a:lnTo>
                <a:lnTo>
                  <a:pt x="218122" y="257937"/>
                </a:lnTo>
                <a:lnTo>
                  <a:pt x="194405" y="268962"/>
                </a:lnTo>
                <a:lnTo>
                  <a:pt x="188178" y="283868"/>
                </a:lnTo>
                <a:lnTo>
                  <a:pt x="180593" y="295632"/>
                </a:lnTo>
                <a:lnTo>
                  <a:pt x="171152" y="306252"/>
                </a:lnTo>
                <a:lnTo>
                  <a:pt x="159353" y="317730"/>
                </a:lnTo>
                <a:lnTo>
                  <a:pt x="152816" y="339161"/>
                </a:lnTo>
                <a:lnTo>
                  <a:pt x="152780" y="338304"/>
                </a:lnTo>
                <a:lnTo>
                  <a:pt x="150887" y="335732"/>
                </a:lnTo>
                <a:lnTo>
                  <a:pt x="138779" y="352020"/>
                </a:lnTo>
                <a:lnTo>
                  <a:pt x="127944" y="372284"/>
                </a:lnTo>
                <a:lnTo>
                  <a:pt x="130968" y="372975"/>
                </a:lnTo>
                <a:lnTo>
                  <a:pt x="132564" y="371951"/>
                </a:lnTo>
                <a:lnTo>
                  <a:pt x="117443" y="387072"/>
                </a:lnTo>
                <a:lnTo>
                  <a:pt x="109410" y="410489"/>
                </a:lnTo>
                <a:lnTo>
                  <a:pt x="108553" y="413121"/>
                </a:lnTo>
                <a:lnTo>
                  <a:pt x="110870" y="405550"/>
                </a:lnTo>
                <a:lnTo>
                  <a:pt x="112363" y="398361"/>
                </a:lnTo>
                <a:lnTo>
                  <a:pt x="109029" y="402135"/>
                </a:lnTo>
                <a:lnTo>
                  <a:pt x="96869" y="427458"/>
                </a:lnTo>
                <a:lnTo>
                  <a:pt x="84320" y="458545"/>
                </a:lnTo>
                <a:lnTo>
                  <a:pt x="73056" y="489846"/>
                </a:lnTo>
                <a:lnTo>
                  <a:pt x="61507" y="521005"/>
                </a:lnTo>
                <a:lnTo>
                  <a:pt x="48101" y="551664"/>
                </a:lnTo>
                <a:lnTo>
                  <a:pt x="42517" y="561844"/>
                </a:lnTo>
                <a:lnTo>
                  <a:pt x="37147" y="571952"/>
                </a:lnTo>
                <a:lnTo>
                  <a:pt x="17621" y="618624"/>
                </a:lnTo>
                <a:lnTo>
                  <a:pt x="8290" y="682939"/>
                </a:lnTo>
                <a:lnTo>
                  <a:pt x="2663" y="734459"/>
                </a:lnTo>
                <a:lnTo>
                  <a:pt x="0" y="786741"/>
                </a:lnTo>
                <a:lnTo>
                  <a:pt x="4131" y="837244"/>
                </a:lnTo>
                <a:lnTo>
                  <a:pt x="18887" y="883430"/>
                </a:lnTo>
                <a:lnTo>
                  <a:pt x="48101" y="922758"/>
                </a:lnTo>
                <a:lnTo>
                  <a:pt x="55721" y="948701"/>
                </a:lnTo>
                <a:lnTo>
                  <a:pt x="58769" y="960000"/>
                </a:lnTo>
                <a:lnTo>
                  <a:pt x="63531" y="966585"/>
                </a:lnTo>
                <a:lnTo>
                  <a:pt x="76295" y="978384"/>
                </a:lnTo>
                <a:lnTo>
                  <a:pt x="85939" y="998327"/>
                </a:lnTo>
                <a:lnTo>
                  <a:pt x="99155" y="1012769"/>
                </a:lnTo>
                <a:lnTo>
                  <a:pt x="114657" y="1025640"/>
                </a:lnTo>
                <a:lnTo>
                  <a:pt x="131159" y="1040868"/>
                </a:lnTo>
                <a:lnTo>
                  <a:pt x="133445" y="1047726"/>
                </a:lnTo>
                <a:lnTo>
                  <a:pt x="133445" y="1056108"/>
                </a:lnTo>
                <a:lnTo>
                  <a:pt x="138779" y="1061442"/>
                </a:lnTo>
                <a:lnTo>
                  <a:pt x="143351" y="1066014"/>
                </a:lnTo>
                <a:lnTo>
                  <a:pt x="152495" y="1064490"/>
                </a:lnTo>
                <a:lnTo>
                  <a:pt x="159353" y="1068300"/>
                </a:lnTo>
                <a:lnTo>
                  <a:pt x="168473" y="1074289"/>
                </a:lnTo>
                <a:lnTo>
                  <a:pt x="176879" y="1081349"/>
                </a:lnTo>
                <a:lnTo>
                  <a:pt x="185285" y="1088552"/>
                </a:lnTo>
                <a:lnTo>
                  <a:pt x="194405" y="1094970"/>
                </a:lnTo>
                <a:lnTo>
                  <a:pt x="196691" y="1101828"/>
                </a:lnTo>
                <a:lnTo>
                  <a:pt x="195929" y="1110972"/>
                </a:lnTo>
                <a:lnTo>
                  <a:pt x="202025" y="1116306"/>
                </a:lnTo>
                <a:lnTo>
                  <a:pt x="206597" y="1120878"/>
                </a:lnTo>
                <a:lnTo>
                  <a:pt x="216503" y="1118592"/>
                </a:lnTo>
                <a:lnTo>
                  <a:pt x="222599" y="1122402"/>
                </a:lnTo>
                <a:lnTo>
                  <a:pt x="233648" y="1132058"/>
                </a:lnTo>
                <a:lnTo>
                  <a:pt x="243554" y="1144214"/>
                </a:lnTo>
                <a:lnTo>
                  <a:pt x="253460" y="1155942"/>
                </a:lnTo>
                <a:lnTo>
                  <a:pt x="290322" y="1173456"/>
                </a:lnTo>
                <a:lnTo>
                  <a:pt x="306419" y="1178028"/>
                </a:lnTo>
                <a:lnTo>
                  <a:pt x="318861" y="1188636"/>
                </a:lnTo>
                <a:lnTo>
                  <a:pt x="331660" y="1195458"/>
                </a:lnTo>
                <a:lnTo>
                  <a:pt x="345745" y="1200423"/>
                </a:lnTo>
                <a:lnTo>
                  <a:pt x="362045" y="1205460"/>
                </a:lnTo>
                <a:lnTo>
                  <a:pt x="376737" y="1220676"/>
                </a:lnTo>
                <a:lnTo>
                  <a:pt x="376142" y="1219747"/>
                </a:lnTo>
                <a:lnTo>
                  <a:pt x="377261" y="1216818"/>
                </a:lnTo>
                <a:lnTo>
                  <a:pt x="397097" y="1226034"/>
                </a:lnTo>
                <a:lnTo>
                  <a:pt x="414789" y="1238357"/>
                </a:lnTo>
                <a:lnTo>
                  <a:pt x="411194" y="1240035"/>
                </a:lnTo>
                <a:lnTo>
                  <a:pt x="409313" y="1239857"/>
                </a:lnTo>
                <a:lnTo>
                  <a:pt x="432149" y="1246608"/>
                </a:lnTo>
                <a:lnTo>
                  <a:pt x="467408" y="1271870"/>
                </a:lnTo>
                <a:lnTo>
                  <a:pt x="508483" y="1285390"/>
                </a:lnTo>
                <a:lnTo>
                  <a:pt x="552959" y="1291157"/>
                </a:lnTo>
                <a:lnTo>
                  <a:pt x="598423" y="1293157"/>
                </a:lnTo>
                <a:lnTo>
                  <a:pt x="642461" y="1295376"/>
                </a:lnTo>
                <a:lnTo>
                  <a:pt x="660904" y="1301162"/>
                </a:lnTo>
                <a:lnTo>
                  <a:pt x="681418" y="1307949"/>
                </a:lnTo>
                <a:lnTo>
                  <a:pt x="698075" y="1313592"/>
                </a:lnTo>
                <a:lnTo>
                  <a:pt x="704945" y="1315950"/>
                </a:lnTo>
                <a:lnTo>
                  <a:pt x="761008" y="1316352"/>
                </a:lnTo>
                <a:lnTo>
                  <a:pt x="811314" y="1319167"/>
                </a:lnTo>
                <a:lnTo>
                  <a:pt x="857345" y="1321093"/>
                </a:lnTo>
                <a:lnTo>
                  <a:pt x="900581" y="1318828"/>
                </a:lnTo>
                <a:lnTo>
                  <a:pt x="942505" y="1309071"/>
                </a:lnTo>
                <a:lnTo>
                  <a:pt x="984599" y="1288518"/>
                </a:lnTo>
                <a:lnTo>
                  <a:pt x="992969" y="1270504"/>
                </a:lnTo>
                <a:lnTo>
                  <a:pt x="1001839" y="1263848"/>
                </a:lnTo>
                <a:lnTo>
                  <a:pt x="1040987" y="1223033"/>
                </a:lnTo>
                <a:lnTo>
                  <a:pt x="1056513" y="1170741"/>
                </a:lnTo>
                <a:lnTo>
                  <a:pt x="1063804" y="1100074"/>
                </a:lnTo>
                <a:lnTo>
                  <a:pt x="1066302" y="1044367"/>
                </a:lnTo>
                <a:lnTo>
                  <a:pt x="1069562" y="983241"/>
                </a:lnTo>
                <a:lnTo>
                  <a:pt x="1074091" y="923322"/>
                </a:lnTo>
                <a:lnTo>
                  <a:pt x="1080399" y="871234"/>
                </a:lnTo>
                <a:lnTo>
                  <a:pt x="1088993" y="833604"/>
                </a:lnTo>
                <a:lnTo>
                  <a:pt x="1114355" y="852194"/>
                </a:lnTo>
                <a:lnTo>
                  <a:pt x="1127581" y="883455"/>
                </a:lnTo>
                <a:lnTo>
                  <a:pt x="1131252" y="924057"/>
                </a:lnTo>
                <a:lnTo>
                  <a:pt x="1127950" y="970668"/>
                </a:lnTo>
                <a:lnTo>
                  <a:pt x="1120254" y="1019959"/>
                </a:lnTo>
                <a:lnTo>
                  <a:pt x="1110745" y="1068597"/>
                </a:lnTo>
                <a:lnTo>
                  <a:pt x="1102005" y="1113253"/>
                </a:lnTo>
                <a:lnTo>
                  <a:pt x="1096613" y="1150596"/>
                </a:lnTo>
                <a:lnTo>
                  <a:pt x="1097577" y="1181135"/>
                </a:lnTo>
                <a:lnTo>
                  <a:pt x="1099185" y="1209174"/>
                </a:lnTo>
                <a:lnTo>
                  <a:pt x="1108078" y="1231927"/>
                </a:lnTo>
                <a:lnTo>
                  <a:pt x="1130903" y="1246608"/>
                </a:lnTo>
                <a:lnTo>
                  <a:pt x="1159240" y="1269218"/>
                </a:lnTo>
                <a:lnTo>
                  <a:pt x="1185005" y="1277754"/>
                </a:lnTo>
                <a:lnTo>
                  <a:pt x="1217056" y="1279290"/>
                </a:lnTo>
                <a:lnTo>
                  <a:pt x="1264253" y="1280898"/>
                </a:lnTo>
                <a:lnTo>
                  <a:pt x="1311509" y="1288438"/>
                </a:lnTo>
                <a:lnTo>
                  <a:pt x="1359021" y="1294772"/>
                </a:lnTo>
                <a:lnTo>
                  <a:pt x="1406680" y="1300155"/>
                </a:lnTo>
                <a:lnTo>
                  <a:pt x="1454375" y="1304843"/>
                </a:lnTo>
                <a:lnTo>
                  <a:pt x="1501997" y="1309092"/>
                </a:lnTo>
                <a:lnTo>
                  <a:pt x="1555038" y="1307495"/>
                </a:lnTo>
                <a:lnTo>
                  <a:pt x="1608116" y="1306190"/>
                </a:lnTo>
                <a:lnTo>
                  <a:pt x="1661267" y="1304922"/>
                </a:lnTo>
                <a:lnTo>
                  <a:pt x="1714528" y="1303435"/>
                </a:lnTo>
                <a:lnTo>
                  <a:pt x="1767935" y="1301472"/>
                </a:lnTo>
                <a:lnTo>
                  <a:pt x="1774793" y="1301472"/>
                </a:lnTo>
                <a:lnTo>
                  <a:pt x="1781651" y="1296900"/>
                </a:lnTo>
                <a:lnTo>
                  <a:pt x="1788509" y="1295376"/>
                </a:lnTo>
                <a:lnTo>
                  <a:pt x="1813071" y="1289268"/>
                </a:lnTo>
                <a:lnTo>
                  <a:pt x="1861911" y="1275337"/>
                </a:lnTo>
                <a:lnTo>
                  <a:pt x="1898380" y="1263753"/>
                </a:lnTo>
                <a:lnTo>
                  <a:pt x="1952315" y="1225712"/>
                </a:lnTo>
                <a:lnTo>
                  <a:pt x="1973103" y="1195458"/>
                </a:lnTo>
                <a:lnTo>
                  <a:pt x="1994177" y="1165062"/>
                </a:lnTo>
                <a:lnTo>
                  <a:pt x="2034093" y="1089018"/>
                </a:lnTo>
                <a:lnTo>
                  <a:pt x="2042540" y="1046737"/>
                </a:lnTo>
                <a:lnTo>
                  <a:pt x="2046130" y="1006832"/>
                </a:lnTo>
                <a:lnTo>
                  <a:pt x="2046255" y="966096"/>
                </a:lnTo>
                <a:lnTo>
                  <a:pt x="2044309" y="921324"/>
                </a:lnTo>
                <a:lnTo>
                  <a:pt x="2041683" y="869311"/>
                </a:lnTo>
                <a:lnTo>
                  <a:pt x="2039772" y="806849"/>
                </a:lnTo>
                <a:lnTo>
                  <a:pt x="2039969" y="730734"/>
                </a:lnTo>
                <a:lnTo>
                  <a:pt x="2038576" y="699754"/>
                </a:lnTo>
                <a:lnTo>
                  <a:pt x="2037397" y="668631"/>
                </a:lnTo>
                <a:lnTo>
                  <a:pt x="2033111" y="606528"/>
                </a:lnTo>
                <a:lnTo>
                  <a:pt x="2021014" y="565380"/>
                </a:lnTo>
                <a:lnTo>
                  <a:pt x="2012430" y="544163"/>
                </a:lnTo>
                <a:lnTo>
                  <a:pt x="2004917" y="524232"/>
                </a:lnTo>
                <a:lnTo>
                  <a:pt x="2001166" y="508694"/>
                </a:lnTo>
                <a:lnTo>
                  <a:pt x="1997202" y="488513"/>
                </a:lnTo>
                <a:lnTo>
                  <a:pt x="1993665" y="469046"/>
                </a:lnTo>
                <a:lnTo>
                  <a:pt x="1991201" y="455652"/>
                </a:lnTo>
                <a:lnTo>
                  <a:pt x="1970246" y="385262"/>
                </a:lnTo>
                <a:lnTo>
                  <a:pt x="1942433" y="317730"/>
                </a:lnTo>
                <a:lnTo>
                  <a:pt x="1914810" y="263151"/>
                </a:lnTo>
                <a:lnTo>
                  <a:pt x="1858613" y="235434"/>
                </a:lnTo>
                <a:lnTo>
                  <a:pt x="1843051" y="220313"/>
                </a:lnTo>
                <a:lnTo>
                  <a:pt x="1826133" y="206478"/>
                </a:lnTo>
                <a:lnTo>
                  <a:pt x="1807928" y="194929"/>
                </a:lnTo>
                <a:lnTo>
                  <a:pt x="1788509" y="186666"/>
                </a:lnTo>
                <a:lnTo>
                  <a:pt x="1779817" y="179605"/>
                </a:lnTo>
                <a:lnTo>
                  <a:pt x="1770411" y="173616"/>
                </a:lnTo>
                <a:lnTo>
                  <a:pt x="1761291" y="167485"/>
                </a:lnTo>
                <a:lnTo>
                  <a:pt x="1753457" y="159996"/>
                </a:lnTo>
                <a:lnTo>
                  <a:pt x="1743801" y="143375"/>
                </a:lnTo>
                <a:lnTo>
                  <a:pt x="1745932" y="138469"/>
                </a:lnTo>
                <a:lnTo>
                  <a:pt x="1744777" y="137279"/>
                </a:lnTo>
                <a:lnTo>
                  <a:pt x="1725263" y="131802"/>
                </a:lnTo>
                <a:lnTo>
                  <a:pt x="1717214" y="112728"/>
                </a:lnTo>
                <a:lnTo>
                  <a:pt x="1708308" y="106084"/>
                </a:lnTo>
                <a:lnTo>
                  <a:pt x="1695688" y="103727"/>
                </a:lnTo>
                <a:lnTo>
                  <a:pt x="1676495" y="97512"/>
                </a:lnTo>
                <a:lnTo>
                  <a:pt x="1667279" y="91511"/>
                </a:lnTo>
                <a:lnTo>
                  <a:pt x="1659350" y="83796"/>
                </a:lnTo>
                <a:lnTo>
                  <a:pt x="1651420" y="76080"/>
                </a:lnTo>
                <a:lnTo>
                  <a:pt x="1608832" y="56673"/>
                </a:lnTo>
                <a:lnTo>
                  <a:pt x="1537513" y="39862"/>
                </a:lnTo>
                <a:lnTo>
                  <a:pt x="1501997" y="35028"/>
                </a:lnTo>
                <a:lnTo>
                  <a:pt x="1481387" y="28705"/>
                </a:lnTo>
                <a:lnTo>
                  <a:pt x="1471421" y="26741"/>
                </a:lnTo>
                <a:lnTo>
                  <a:pt x="1455598" y="25491"/>
                </a:lnTo>
                <a:lnTo>
                  <a:pt x="1417415" y="21312"/>
                </a:lnTo>
                <a:lnTo>
                  <a:pt x="1384601" y="17359"/>
                </a:lnTo>
                <a:lnTo>
                  <a:pt x="1348073" y="13120"/>
                </a:lnTo>
                <a:lnTo>
                  <a:pt x="1318402" y="9739"/>
                </a:lnTo>
                <a:lnTo>
                  <a:pt x="1306163" y="8358"/>
                </a:lnTo>
                <a:lnTo>
                  <a:pt x="1258538" y="0"/>
                </a:lnTo>
                <a:lnTo>
                  <a:pt x="1209198" y="4357"/>
                </a:lnTo>
                <a:lnTo>
                  <a:pt x="1163002" y="21002"/>
                </a:lnTo>
                <a:lnTo>
                  <a:pt x="1124807" y="49506"/>
                </a:lnTo>
                <a:lnTo>
                  <a:pt x="1112290" y="94242"/>
                </a:lnTo>
                <a:lnTo>
                  <a:pt x="1105415" y="139659"/>
                </a:lnTo>
                <a:lnTo>
                  <a:pt x="1102875" y="185616"/>
                </a:lnTo>
                <a:lnTo>
                  <a:pt x="1103361" y="231971"/>
                </a:lnTo>
                <a:lnTo>
                  <a:pt x="1105566" y="278582"/>
                </a:lnTo>
                <a:lnTo>
                  <a:pt x="1108183" y="325307"/>
                </a:lnTo>
                <a:lnTo>
                  <a:pt x="1109904" y="372005"/>
                </a:lnTo>
                <a:lnTo>
                  <a:pt x="1109420" y="418533"/>
                </a:lnTo>
                <a:lnTo>
                  <a:pt x="1105426" y="464751"/>
                </a:lnTo>
                <a:lnTo>
                  <a:pt x="1096613" y="510516"/>
                </a:lnTo>
                <a:lnTo>
                  <a:pt x="1100375" y="460248"/>
                </a:lnTo>
                <a:lnTo>
                  <a:pt x="1104423" y="409551"/>
                </a:lnTo>
                <a:lnTo>
                  <a:pt x="1111615" y="359425"/>
                </a:lnTo>
                <a:lnTo>
                  <a:pt x="1124807" y="310872"/>
                </a:lnTo>
                <a:lnTo>
                  <a:pt x="1125174" y="260543"/>
                </a:lnTo>
                <a:lnTo>
                  <a:pt x="1128250" y="213099"/>
                </a:lnTo>
                <a:lnTo>
                  <a:pt x="1131665" y="169168"/>
                </a:lnTo>
                <a:lnTo>
                  <a:pt x="1133048" y="129376"/>
                </a:lnTo>
                <a:lnTo>
                  <a:pt x="1120235" y="64717"/>
                </a:lnTo>
                <a:lnTo>
                  <a:pt x="1070846" y="24142"/>
                </a:lnTo>
                <a:lnTo>
                  <a:pt x="1026509" y="14454"/>
                </a:lnTo>
                <a:lnTo>
                  <a:pt x="984885" y="11120"/>
                </a:lnTo>
                <a:lnTo>
                  <a:pt x="963822" y="9846"/>
                </a:lnTo>
                <a:lnTo>
                  <a:pt x="942689" y="8358"/>
                </a:lnTo>
                <a:lnTo>
                  <a:pt x="881967" y="11465"/>
                </a:lnTo>
                <a:lnTo>
                  <a:pt x="830103" y="15501"/>
                </a:lnTo>
                <a:lnTo>
                  <a:pt x="780240" y="21109"/>
                </a:lnTo>
                <a:lnTo>
                  <a:pt x="725519" y="28932"/>
                </a:lnTo>
                <a:lnTo>
                  <a:pt x="704611" y="32575"/>
                </a:lnTo>
                <a:lnTo>
                  <a:pt x="679418" y="36933"/>
                </a:lnTo>
                <a:lnTo>
                  <a:pt x="665083" y="44148"/>
                </a:lnTo>
                <a:lnTo>
                  <a:pt x="676751" y="56364"/>
                </a:lnTo>
                <a:close/>
              </a:path>
            </a:pathLst>
          </a:custGeom>
          <a:ln w="76200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2339" y="4875148"/>
            <a:ext cx="2766822" cy="1427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4813" y="3609752"/>
            <a:ext cx="2783609" cy="2711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27629" y="6430645"/>
            <a:ext cx="1308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СПИННОЙ</a:t>
            </a:r>
            <a:r>
              <a:rPr sz="1200" b="1" spc="-7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МОЗГ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62539" y="5484748"/>
            <a:ext cx="304800" cy="2537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5127" y="2665348"/>
            <a:ext cx="381000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00539" y="5560948"/>
            <a:ext cx="285750" cy="285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1139" y="4036948"/>
            <a:ext cx="685800" cy="685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4435" y="4678807"/>
            <a:ext cx="16319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болевой</a:t>
            </a:r>
            <a:r>
              <a:rPr sz="1400" b="1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импульс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94877" y="4769992"/>
            <a:ext cx="1106170" cy="933450"/>
          </a:xfrm>
          <a:custGeom>
            <a:avLst/>
            <a:gdLst/>
            <a:ahLst/>
            <a:cxnLst/>
            <a:rect l="l" t="t" r="r" b="b"/>
            <a:pathLst>
              <a:path w="1106170" h="933450">
                <a:moveTo>
                  <a:pt x="1009077" y="777071"/>
                </a:moveTo>
                <a:lnTo>
                  <a:pt x="994410" y="733805"/>
                </a:lnTo>
                <a:lnTo>
                  <a:pt x="983319" y="691339"/>
                </a:lnTo>
                <a:lnTo>
                  <a:pt x="974050" y="649247"/>
                </a:lnTo>
                <a:lnTo>
                  <a:pt x="966769" y="606763"/>
                </a:lnTo>
                <a:lnTo>
                  <a:pt x="961644" y="563118"/>
                </a:lnTo>
                <a:lnTo>
                  <a:pt x="957386" y="469555"/>
                </a:lnTo>
                <a:lnTo>
                  <a:pt x="950409" y="426005"/>
                </a:lnTo>
                <a:lnTo>
                  <a:pt x="934570" y="384718"/>
                </a:lnTo>
                <a:lnTo>
                  <a:pt x="906018" y="338327"/>
                </a:lnTo>
                <a:lnTo>
                  <a:pt x="869442" y="294893"/>
                </a:lnTo>
                <a:lnTo>
                  <a:pt x="811671" y="243360"/>
                </a:lnTo>
                <a:lnTo>
                  <a:pt x="772254" y="214322"/>
                </a:lnTo>
                <a:lnTo>
                  <a:pt x="730180" y="187192"/>
                </a:lnTo>
                <a:lnTo>
                  <a:pt x="685773" y="161960"/>
                </a:lnTo>
                <a:lnTo>
                  <a:pt x="639358" y="138614"/>
                </a:lnTo>
                <a:lnTo>
                  <a:pt x="591260" y="117144"/>
                </a:lnTo>
                <a:lnTo>
                  <a:pt x="541803" y="97536"/>
                </a:lnTo>
                <a:lnTo>
                  <a:pt x="491313" y="79781"/>
                </a:lnTo>
                <a:lnTo>
                  <a:pt x="440114" y="63866"/>
                </a:lnTo>
                <a:lnTo>
                  <a:pt x="388531" y="49781"/>
                </a:lnTo>
                <a:lnTo>
                  <a:pt x="336889" y="37514"/>
                </a:lnTo>
                <a:lnTo>
                  <a:pt x="285512" y="27053"/>
                </a:lnTo>
                <a:lnTo>
                  <a:pt x="234725" y="18387"/>
                </a:lnTo>
                <a:lnTo>
                  <a:pt x="184853" y="11505"/>
                </a:lnTo>
                <a:lnTo>
                  <a:pt x="136221" y="6396"/>
                </a:lnTo>
                <a:lnTo>
                  <a:pt x="89154" y="3047"/>
                </a:lnTo>
                <a:lnTo>
                  <a:pt x="44958" y="761"/>
                </a:lnTo>
                <a:lnTo>
                  <a:pt x="1524" y="0"/>
                </a:lnTo>
                <a:lnTo>
                  <a:pt x="0" y="57150"/>
                </a:lnTo>
                <a:lnTo>
                  <a:pt x="44196" y="57912"/>
                </a:lnTo>
                <a:lnTo>
                  <a:pt x="86106" y="60198"/>
                </a:lnTo>
                <a:lnTo>
                  <a:pt x="131380" y="63514"/>
                </a:lnTo>
                <a:lnTo>
                  <a:pt x="177995" y="68423"/>
                </a:lnTo>
                <a:lnTo>
                  <a:pt x="225665" y="74950"/>
                </a:lnTo>
                <a:lnTo>
                  <a:pt x="274102" y="83114"/>
                </a:lnTo>
                <a:lnTo>
                  <a:pt x="323020" y="92939"/>
                </a:lnTo>
                <a:lnTo>
                  <a:pt x="372131" y="104447"/>
                </a:lnTo>
                <a:lnTo>
                  <a:pt x="421149" y="117661"/>
                </a:lnTo>
                <a:lnTo>
                  <a:pt x="469787" y="132602"/>
                </a:lnTo>
                <a:lnTo>
                  <a:pt x="517757" y="149292"/>
                </a:lnTo>
                <a:lnTo>
                  <a:pt x="564774" y="167755"/>
                </a:lnTo>
                <a:lnTo>
                  <a:pt x="610549" y="188012"/>
                </a:lnTo>
                <a:lnTo>
                  <a:pt x="654796" y="210086"/>
                </a:lnTo>
                <a:lnTo>
                  <a:pt x="697229" y="233998"/>
                </a:lnTo>
                <a:lnTo>
                  <a:pt x="737559" y="259772"/>
                </a:lnTo>
                <a:lnTo>
                  <a:pt x="775501" y="287429"/>
                </a:lnTo>
                <a:lnTo>
                  <a:pt x="810768" y="316991"/>
                </a:lnTo>
                <a:lnTo>
                  <a:pt x="846582" y="354329"/>
                </a:lnTo>
                <a:lnTo>
                  <a:pt x="887328" y="418689"/>
                </a:lnTo>
                <a:lnTo>
                  <a:pt x="898474" y="456490"/>
                </a:lnTo>
                <a:lnTo>
                  <a:pt x="901390" y="495979"/>
                </a:lnTo>
                <a:lnTo>
                  <a:pt x="902970" y="546354"/>
                </a:lnTo>
                <a:lnTo>
                  <a:pt x="905256" y="568451"/>
                </a:lnTo>
                <a:lnTo>
                  <a:pt x="912760" y="630325"/>
                </a:lnTo>
                <a:lnTo>
                  <a:pt x="919972" y="670464"/>
                </a:lnTo>
                <a:lnTo>
                  <a:pt x="928779" y="710270"/>
                </a:lnTo>
                <a:lnTo>
                  <a:pt x="939546" y="749807"/>
                </a:lnTo>
                <a:lnTo>
                  <a:pt x="957834" y="802385"/>
                </a:lnTo>
                <a:lnTo>
                  <a:pt x="959358" y="806957"/>
                </a:lnTo>
                <a:lnTo>
                  <a:pt x="960882" y="809243"/>
                </a:lnTo>
                <a:lnTo>
                  <a:pt x="971478" y="824015"/>
                </a:lnTo>
                <a:lnTo>
                  <a:pt x="1008126" y="790659"/>
                </a:lnTo>
                <a:lnTo>
                  <a:pt x="1008126" y="775715"/>
                </a:lnTo>
                <a:lnTo>
                  <a:pt x="1009077" y="777071"/>
                </a:lnTo>
                <a:close/>
              </a:path>
              <a:path w="1106170" h="933450">
                <a:moveTo>
                  <a:pt x="1033272" y="905726"/>
                </a:moveTo>
                <a:lnTo>
                  <a:pt x="1033272" y="811529"/>
                </a:lnTo>
                <a:lnTo>
                  <a:pt x="986028" y="844296"/>
                </a:lnTo>
                <a:lnTo>
                  <a:pt x="971478" y="824015"/>
                </a:lnTo>
                <a:lnTo>
                  <a:pt x="926592" y="864869"/>
                </a:lnTo>
                <a:lnTo>
                  <a:pt x="1033272" y="905726"/>
                </a:lnTo>
                <a:close/>
              </a:path>
              <a:path w="1106170" h="933450">
                <a:moveTo>
                  <a:pt x="1033272" y="811529"/>
                </a:moveTo>
                <a:lnTo>
                  <a:pt x="1014527" y="784833"/>
                </a:lnTo>
                <a:lnTo>
                  <a:pt x="971478" y="824015"/>
                </a:lnTo>
                <a:lnTo>
                  <a:pt x="986028" y="844296"/>
                </a:lnTo>
                <a:lnTo>
                  <a:pt x="1033272" y="811529"/>
                </a:lnTo>
                <a:close/>
              </a:path>
              <a:path w="1106170" h="933450">
                <a:moveTo>
                  <a:pt x="1011174" y="782573"/>
                </a:moveTo>
                <a:lnTo>
                  <a:pt x="1009077" y="777071"/>
                </a:lnTo>
                <a:lnTo>
                  <a:pt x="1008126" y="775715"/>
                </a:lnTo>
                <a:lnTo>
                  <a:pt x="1011174" y="782573"/>
                </a:lnTo>
                <a:close/>
              </a:path>
              <a:path w="1106170" h="933450">
                <a:moveTo>
                  <a:pt x="1011174" y="787885"/>
                </a:moveTo>
                <a:lnTo>
                  <a:pt x="1011174" y="782573"/>
                </a:lnTo>
                <a:lnTo>
                  <a:pt x="1008126" y="775715"/>
                </a:lnTo>
                <a:lnTo>
                  <a:pt x="1008126" y="790659"/>
                </a:lnTo>
                <a:lnTo>
                  <a:pt x="1011174" y="787885"/>
                </a:lnTo>
                <a:close/>
              </a:path>
              <a:path w="1106170" h="933450">
                <a:moveTo>
                  <a:pt x="1014527" y="784833"/>
                </a:moveTo>
                <a:lnTo>
                  <a:pt x="1009077" y="777071"/>
                </a:lnTo>
                <a:lnTo>
                  <a:pt x="1011174" y="782573"/>
                </a:lnTo>
                <a:lnTo>
                  <a:pt x="1011174" y="787885"/>
                </a:lnTo>
                <a:lnTo>
                  <a:pt x="1014527" y="784833"/>
                </a:lnTo>
                <a:close/>
              </a:path>
              <a:path w="1106170" h="933450">
                <a:moveTo>
                  <a:pt x="1105662" y="933450"/>
                </a:moveTo>
                <a:lnTo>
                  <a:pt x="1053846" y="749045"/>
                </a:lnTo>
                <a:lnTo>
                  <a:pt x="1014527" y="784833"/>
                </a:lnTo>
                <a:lnTo>
                  <a:pt x="1033272" y="811529"/>
                </a:lnTo>
                <a:lnTo>
                  <a:pt x="1033272" y="905726"/>
                </a:lnTo>
                <a:lnTo>
                  <a:pt x="1105662" y="9334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539" y="607948"/>
            <a:ext cx="3733800" cy="990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739" y="684148"/>
            <a:ext cx="3581400" cy="838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55457" y="791844"/>
            <a:ext cx="102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20" marR="5080" indent="-5905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CFF"/>
                </a:solidFill>
                <a:latin typeface="Tahoma"/>
                <a:cs typeface="Tahoma"/>
              </a:rPr>
              <a:t>болевой  фактор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09939" y="1674748"/>
            <a:ext cx="263652" cy="1371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8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24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2539" y="1979548"/>
            <a:ext cx="19050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93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ТКАНЕВЫЕ</a:t>
            </a:r>
            <a:r>
              <a:rPr sz="1000" b="1" spc="24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92075" marR="139700">
              <a:lnSpc>
                <a:spcPct val="100000"/>
              </a:lnSpc>
            </a:pP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гистамин,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серотонин,  ацетилхолин, простаглан-  дины, 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лейкотриены,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ионы  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К+ и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Na+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90939" y="1979548"/>
            <a:ext cx="1219200" cy="914400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marL="92075" marR="182245">
              <a:lnSpc>
                <a:spcPct val="100000"/>
              </a:lnSpc>
              <a:spcBef>
                <a:spcPts val="93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ПЛАЗМЕН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НЫ</a:t>
            </a: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Е 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92075" marR="327660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брад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кинин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, 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каллидин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0739" y="3122548"/>
            <a:ext cx="22098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09245" marR="301625" indent="635" algn="ctr">
              <a:lnSpc>
                <a:spcPct val="100000"/>
              </a:lnSpc>
              <a:spcBef>
                <a:spcPts val="350"/>
              </a:spcBef>
            </a:pP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АЛГОГЕНЫ,  </a:t>
            </a:r>
            <a:r>
              <a:rPr sz="1000" b="1" spc="-5" dirty="0">
                <a:solidFill>
                  <a:srgbClr val="00FF00"/>
                </a:solidFill>
                <a:latin typeface="Tahoma"/>
                <a:cs typeface="Tahoma"/>
              </a:rPr>
              <a:t>ВЫДЕЛЯЮЩИЕСЯ ИЗ 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НЕРВНЫХ</a:t>
            </a:r>
            <a:r>
              <a:rPr sz="1000" b="1" spc="-10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ОКОНЧАНИЙ:</a:t>
            </a:r>
            <a:endParaRPr sz="1000">
              <a:latin typeface="Tahoma"/>
              <a:cs typeface="Tahoma"/>
            </a:endParaRPr>
          </a:p>
          <a:p>
            <a:pPr marL="639445" marR="632460" indent="-635" algn="ctr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Tahoma"/>
                <a:cs typeface="Tahoma"/>
              </a:rPr>
              <a:t>субстанция Р,  нейрокинин</a:t>
            </a:r>
            <a:r>
              <a:rPr sz="1000" b="1" spc="-8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19739" y="303149"/>
            <a:ext cx="4724260" cy="364159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87067" y="303148"/>
            <a:ext cx="4599940" cy="3641725"/>
          </a:xfrm>
          <a:custGeom>
            <a:avLst/>
            <a:gdLst/>
            <a:ahLst/>
            <a:cxnLst/>
            <a:rect l="l" t="t" r="r" b="b"/>
            <a:pathLst>
              <a:path w="4599940" h="3641725">
                <a:moveTo>
                  <a:pt x="3744183" y="2780537"/>
                </a:moveTo>
                <a:lnTo>
                  <a:pt x="3794433" y="2784874"/>
                </a:lnTo>
                <a:lnTo>
                  <a:pt x="3842097" y="2789570"/>
                </a:lnTo>
                <a:lnTo>
                  <a:pt x="3888321" y="2794893"/>
                </a:lnTo>
                <a:lnTo>
                  <a:pt x="3934252" y="2801109"/>
                </a:lnTo>
                <a:lnTo>
                  <a:pt x="3981036" y="2808485"/>
                </a:lnTo>
                <a:lnTo>
                  <a:pt x="4029820" y="2817287"/>
                </a:lnTo>
                <a:lnTo>
                  <a:pt x="4081749" y="2827781"/>
                </a:lnTo>
                <a:lnTo>
                  <a:pt x="4125907" y="2817587"/>
                </a:lnTo>
                <a:lnTo>
                  <a:pt x="4161728" y="2803127"/>
                </a:lnTo>
                <a:lnTo>
                  <a:pt x="4213087" y="2763845"/>
                </a:lnTo>
                <a:lnTo>
                  <a:pt x="4245283" y="2714812"/>
                </a:lnTo>
                <a:lnTo>
                  <a:pt x="4267772" y="2660903"/>
                </a:lnTo>
                <a:lnTo>
                  <a:pt x="4278332" y="2633645"/>
                </a:lnTo>
                <a:lnTo>
                  <a:pt x="4290012" y="2606995"/>
                </a:lnTo>
                <a:lnTo>
                  <a:pt x="4321458" y="2557962"/>
                </a:lnTo>
                <a:lnTo>
                  <a:pt x="4371567" y="2518680"/>
                </a:lnTo>
                <a:lnTo>
                  <a:pt x="4449795" y="2494025"/>
                </a:lnTo>
                <a:lnTo>
                  <a:pt x="4468196" y="2446270"/>
                </a:lnTo>
                <a:lnTo>
                  <a:pt x="4488544" y="2398747"/>
                </a:lnTo>
                <a:lnTo>
                  <a:pt x="4508850" y="2351055"/>
                </a:lnTo>
                <a:lnTo>
                  <a:pt x="4527124" y="2302792"/>
                </a:lnTo>
                <a:lnTo>
                  <a:pt x="4541376" y="2253555"/>
                </a:lnTo>
                <a:lnTo>
                  <a:pt x="4549617" y="2202941"/>
                </a:lnTo>
                <a:lnTo>
                  <a:pt x="4545301" y="2156362"/>
                </a:lnTo>
                <a:lnTo>
                  <a:pt x="4498292" y="2152856"/>
                </a:lnTo>
                <a:lnTo>
                  <a:pt x="4468185" y="2174783"/>
                </a:lnTo>
                <a:lnTo>
                  <a:pt x="4472872" y="2171005"/>
                </a:lnTo>
                <a:lnTo>
                  <a:pt x="4484996" y="2159994"/>
                </a:lnTo>
                <a:lnTo>
                  <a:pt x="4505834" y="2139986"/>
                </a:lnTo>
                <a:lnTo>
                  <a:pt x="4536663" y="2109215"/>
                </a:lnTo>
                <a:lnTo>
                  <a:pt x="4555638" y="2053271"/>
                </a:lnTo>
                <a:lnTo>
                  <a:pt x="4573258" y="2007492"/>
                </a:lnTo>
                <a:lnTo>
                  <a:pt x="4587717" y="1969798"/>
                </a:lnTo>
                <a:lnTo>
                  <a:pt x="4597209" y="1938105"/>
                </a:lnTo>
                <a:lnTo>
                  <a:pt x="4599928" y="1910332"/>
                </a:lnTo>
                <a:lnTo>
                  <a:pt x="4594067" y="1884397"/>
                </a:lnTo>
                <a:lnTo>
                  <a:pt x="4577821" y="1858218"/>
                </a:lnTo>
                <a:lnTo>
                  <a:pt x="4549382" y="1829711"/>
                </a:lnTo>
                <a:lnTo>
                  <a:pt x="4506945" y="1796795"/>
                </a:lnTo>
                <a:lnTo>
                  <a:pt x="4513703" y="1745850"/>
                </a:lnTo>
                <a:lnTo>
                  <a:pt x="4524060" y="1696491"/>
                </a:lnTo>
                <a:lnTo>
                  <a:pt x="4534897" y="1648159"/>
                </a:lnTo>
                <a:lnTo>
                  <a:pt x="4543095" y="1600293"/>
                </a:lnTo>
                <a:lnTo>
                  <a:pt x="4545534" y="1552333"/>
                </a:lnTo>
                <a:lnTo>
                  <a:pt x="4539096" y="1503721"/>
                </a:lnTo>
                <a:lnTo>
                  <a:pt x="4520661" y="1453895"/>
                </a:lnTo>
                <a:lnTo>
                  <a:pt x="4499754" y="1451455"/>
                </a:lnTo>
                <a:lnTo>
                  <a:pt x="4478561" y="1448085"/>
                </a:lnTo>
                <a:lnTo>
                  <a:pt x="4437603" y="1448561"/>
                </a:lnTo>
                <a:lnTo>
                  <a:pt x="4395394" y="1473183"/>
                </a:lnTo>
                <a:lnTo>
                  <a:pt x="4349565" y="1512399"/>
                </a:lnTo>
                <a:lnTo>
                  <a:pt x="4318439" y="1541666"/>
                </a:lnTo>
                <a:lnTo>
                  <a:pt x="4314116" y="1544899"/>
                </a:lnTo>
                <a:lnTo>
                  <a:pt x="4320340" y="1536441"/>
                </a:lnTo>
                <a:lnTo>
                  <a:pt x="4339403" y="1513226"/>
                </a:lnTo>
                <a:lnTo>
                  <a:pt x="4373595" y="1472183"/>
                </a:lnTo>
                <a:lnTo>
                  <a:pt x="4387918" y="1430357"/>
                </a:lnTo>
                <a:lnTo>
                  <a:pt x="4403599" y="1389030"/>
                </a:lnTo>
                <a:lnTo>
                  <a:pt x="4415708" y="1347561"/>
                </a:lnTo>
                <a:lnTo>
                  <a:pt x="4419315" y="1305305"/>
                </a:lnTo>
                <a:lnTo>
                  <a:pt x="4410933" y="1291304"/>
                </a:lnTo>
                <a:lnTo>
                  <a:pt x="4393407" y="1281302"/>
                </a:lnTo>
                <a:lnTo>
                  <a:pt x="4373024" y="1271873"/>
                </a:lnTo>
                <a:lnTo>
                  <a:pt x="4356069" y="1259585"/>
                </a:lnTo>
                <a:lnTo>
                  <a:pt x="4347592" y="1246143"/>
                </a:lnTo>
                <a:lnTo>
                  <a:pt x="4341972" y="1230915"/>
                </a:lnTo>
                <a:lnTo>
                  <a:pt x="4336352" y="1215544"/>
                </a:lnTo>
                <a:lnTo>
                  <a:pt x="4327875" y="1201673"/>
                </a:lnTo>
                <a:lnTo>
                  <a:pt x="4292433" y="1170761"/>
                </a:lnTo>
                <a:lnTo>
                  <a:pt x="4248615" y="1139994"/>
                </a:lnTo>
                <a:lnTo>
                  <a:pt x="4201030" y="1110435"/>
                </a:lnTo>
                <a:lnTo>
                  <a:pt x="4154285" y="1083143"/>
                </a:lnTo>
                <a:lnTo>
                  <a:pt x="4112991" y="1059179"/>
                </a:lnTo>
                <a:lnTo>
                  <a:pt x="4078888" y="1020272"/>
                </a:lnTo>
                <a:lnTo>
                  <a:pt x="4042351" y="980581"/>
                </a:lnTo>
                <a:lnTo>
                  <a:pt x="4003739" y="941355"/>
                </a:lnTo>
                <a:lnTo>
                  <a:pt x="3963413" y="903844"/>
                </a:lnTo>
                <a:lnTo>
                  <a:pt x="3921733" y="869297"/>
                </a:lnTo>
                <a:lnTo>
                  <a:pt x="3879057" y="838961"/>
                </a:lnTo>
                <a:lnTo>
                  <a:pt x="3827682" y="806184"/>
                </a:lnTo>
                <a:lnTo>
                  <a:pt x="3770377" y="770477"/>
                </a:lnTo>
                <a:lnTo>
                  <a:pt x="3723788" y="741771"/>
                </a:lnTo>
                <a:lnTo>
                  <a:pt x="3704559" y="729995"/>
                </a:lnTo>
                <a:lnTo>
                  <a:pt x="3654472" y="731071"/>
                </a:lnTo>
                <a:lnTo>
                  <a:pt x="3622122" y="738095"/>
                </a:lnTo>
                <a:lnTo>
                  <a:pt x="3599213" y="749903"/>
                </a:lnTo>
                <a:lnTo>
                  <a:pt x="3577446" y="765330"/>
                </a:lnTo>
                <a:lnTo>
                  <a:pt x="3548526" y="783212"/>
                </a:lnTo>
                <a:lnTo>
                  <a:pt x="3504153" y="802385"/>
                </a:lnTo>
                <a:lnTo>
                  <a:pt x="3467709" y="769207"/>
                </a:lnTo>
                <a:lnTo>
                  <a:pt x="3444868" y="735752"/>
                </a:lnTo>
                <a:lnTo>
                  <a:pt x="3425545" y="668265"/>
                </a:lnTo>
                <a:lnTo>
                  <a:pt x="3421838" y="634359"/>
                </a:lnTo>
                <a:lnTo>
                  <a:pt x="3417285" y="600427"/>
                </a:lnTo>
                <a:lnTo>
                  <a:pt x="3391189" y="532740"/>
                </a:lnTo>
                <a:lnTo>
                  <a:pt x="3362421" y="499109"/>
                </a:lnTo>
                <a:lnTo>
                  <a:pt x="3301937" y="451675"/>
                </a:lnTo>
                <a:lnTo>
                  <a:pt x="3269302" y="429672"/>
                </a:lnTo>
                <a:lnTo>
                  <a:pt x="3237453" y="407669"/>
                </a:lnTo>
                <a:lnTo>
                  <a:pt x="3199127" y="380440"/>
                </a:lnTo>
                <a:lnTo>
                  <a:pt x="3157157" y="350996"/>
                </a:lnTo>
                <a:lnTo>
                  <a:pt x="3123332" y="327409"/>
                </a:lnTo>
                <a:lnTo>
                  <a:pt x="3063777" y="304775"/>
                </a:lnTo>
                <a:lnTo>
                  <a:pt x="3018731" y="290378"/>
                </a:lnTo>
                <a:lnTo>
                  <a:pt x="2973896" y="275939"/>
                </a:lnTo>
                <a:lnTo>
                  <a:pt x="2928871" y="262833"/>
                </a:lnTo>
                <a:lnTo>
                  <a:pt x="2883254" y="252437"/>
                </a:lnTo>
                <a:lnTo>
                  <a:pt x="2836641" y="246125"/>
                </a:lnTo>
                <a:lnTo>
                  <a:pt x="2815650" y="253257"/>
                </a:lnTo>
                <a:lnTo>
                  <a:pt x="2798446" y="270033"/>
                </a:lnTo>
                <a:lnTo>
                  <a:pt x="2781670" y="286095"/>
                </a:lnTo>
                <a:lnTo>
                  <a:pt x="2761965" y="291083"/>
                </a:lnTo>
                <a:lnTo>
                  <a:pt x="2735307" y="275474"/>
                </a:lnTo>
                <a:lnTo>
                  <a:pt x="2721865" y="245078"/>
                </a:lnTo>
                <a:lnTo>
                  <a:pt x="2713423" y="209109"/>
                </a:lnTo>
                <a:lnTo>
                  <a:pt x="2701767" y="176783"/>
                </a:lnTo>
                <a:lnTo>
                  <a:pt x="2650661" y="170498"/>
                </a:lnTo>
                <a:lnTo>
                  <a:pt x="2601957" y="164080"/>
                </a:lnTo>
                <a:lnTo>
                  <a:pt x="2554843" y="157321"/>
                </a:lnTo>
                <a:lnTo>
                  <a:pt x="2508505" y="150018"/>
                </a:lnTo>
                <a:lnTo>
                  <a:pt x="2462132" y="141965"/>
                </a:lnTo>
                <a:lnTo>
                  <a:pt x="2414910" y="132957"/>
                </a:lnTo>
                <a:lnTo>
                  <a:pt x="2366027" y="122787"/>
                </a:lnTo>
                <a:lnTo>
                  <a:pt x="2314671" y="111251"/>
                </a:lnTo>
                <a:lnTo>
                  <a:pt x="2283727" y="130944"/>
                </a:lnTo>
                <a:lnTo>
                  <a:pt x="2241424" y="155066"/>
                </a:lnTo>
                <a:lnTo>
                  <a:pt x="2194978" y="172331"/>
                </a:lnTo>
                <a:lnTo>
                  <a:pt x="2151603" y="171449"/>
                </a:lnTo>
                <a:lnTo>
                  <a:pt x="2139328" y="161960"/>
                </a:lnTo>
                <a:lnTo>
                  <a:pt x="2132839" y="146399"/>
                </a:lnTo>
                <a:lnTo>
                  <a:pt x="2127922" y="128694"/>
                </a:lnTo>
                <a:lnTo>
                  <a:pt x="2120361" y="112775"/>
                </a:lnTo>
                <a:lnTo>
                  <a:pt x="2107610" y="96893"/>
                </a:lnTo>
                <a:lnTo>
                  <a:pt x="2093786" y="81152"/>
                </a:lnTo>
                <a:lnTo>
                  <a:pt x="2079535" y="65412"/>
                </a:lnTo>
                <a:lnTo>
                  <a:pt x="2065497" y="49529"/>
                </a:lnTo>
                <a:lnTo>
                  <a:pt x="2022027" y="38933"/>
                </a:lnTo>
                <a:lnTo>
                  <a:pt x="1978343" y="27622"/>
                </a:lnTo>
                <a:lnTo>
                  <a:pt x="1934231" y="17168"/>
                </a:lnTo>
                <a:lnTo>
                  <a:pt x="1889475" y="9143"/>
                </a:lnTo>
                <a:lnTo>
                  <a:pt x="1841576" y="4822"/>
                </a:lnTo>
                <a:lnTo>
                  <a:pt x="1787462" y="2000"/>
                </a:lnTo>
                <a:lnTo>
                  <a:pt x="1743207" y="464"/>
                </a:lnTo>
                <a:lnTo>
                  <a:pt x="1724883" y="0"/>
                </a:lnTo>
                <a:lnTo>
                  <a:pt x="1703037" y="33432"/>
                </a:lnTo>
                <a:lnTo>
                  <a:pt x="1685666" y="60843"/>
                </a:lnTo>
                <a:lnTo>
                  <a:pt x="1671868" y="82634"/>
                </a:lnTo>
                <a:lnTo>
                  <a:pt x="1660741" y="99204"/>
                </a:lnTo>
                <a:lnTo>
                  <a:pt x="1651385" y="110952"/>
                </a:lnTo>
                <a:lnTo>
                  <a:pt x="1642898" y="118279"/>
                </a:lnTo>
                <a:lnTo>
                  <a:pt x="1634377" y="121584"/>
                </a:lnTo>
                <a:lnTo>
                  <a:pt x="1624922" y="121267"/>
                </a:lnTo>
                <a:lnTo>
                  <a:pt x="1613631" y="117728"/>
                </a:lnTo>
                <a:lnTo>
                  <a:pt x="1599603" y="111368"/>
                </a:lnTo>
                <a:lnTo>
                  <a:pt x="1581935" y="102584"/>
                </a:lnTo>
                <a:lnTo>
                  <a:pt x="1559727" y="91778"/>
                </a:lnTo>
                <a:lnTo>
                  <a:pt x="1498082" y="65698"/>
                </a:lnTo>
                <a:lnTo>
                  <a:pt x="1456843" y="51223"/>
                </a:lnTo>
                <a:lnTo>
                  <a:pt x="1407456" y="36325"/>
                </a:lnTo>
                <a:lnTo>
                  <a:pt x="1349022" y="21403"/>
                </a:lnTo>
                <a:lnTo>
                  <a:pt x="1280637" y="6857"/>
                </a:lnTo>
                <a:lnTo>
                  <a:pt x="1247312" y="12346"/>
                </a:lnTo>
                <a:lnTo>
                  <a:pt x="1189483" y="27908"/>
                </a:lnTo>
                <a:lnTo>
                  <a:pt x="1124082" y="43612"/>
                </a:lnTo>
                <a:lnTo>
                  <a:pt x="1068039" y="49529"/>
                </a:lnTo>
                <a:lnTo>
                  <a:pt x="1048430" y="59959"/>
                </a:lnTo>
                <a:lnTo>
                  <a:pt x="1028320" y="69532"/>
                </a:lnTo>
                <a:lnTo>
                  <a:pt x="1009210" y="79962"/>
                </a:lnTo>
                <a:lnTo>
                  <a:pt x="992601" y="92963"/>
                </a:lnTo>
                <a:lnTo>
                  <a:pt x="970586" y="134790"/>
                </a:lnTo>
                <a:lnTo>
                  <a:pt x="955930" y="181260"/>
                </a:lnTo>
                <a:lnTo>
                  <a:pt x="936558" y="221872"/>
                </a:lnTo>
                <a:lnTo>
                  <a:pt x="900399" y="246125"/>
                </a:lnTo>
                <a:lnTo>
                  <a:pt x="850772" y="249551"/>
                </a:lnTo>
                <a:lnTo>
                  <a:pt x="800742" y="238420"/>
                </a:lnTo>
                <a:lnTo>
                  <a:pt x="750456" y="219023"/>
                </a:lnTo>
                <a:lnTo>
                  <a:pt x="700060" y="197650"/>
                </a:lnTo>
                <a:lnTo>
                  <a:pt x="649701" y="180593"/>
                </a:lnTo>
                <a:lnTo>
                  <a:pt x="613594" y="213067"/>
                </a:lnTo>
                <a:lnTo>
                  <a:pt x="584367" y="230829"/>
                </a:lnTo>
                <a:lnTo>
                  <a:pt x="561785" y="242411"/>
                </a:lnTo>
                <a:lnTo>
                  <a:pt x="545618" y="256342"/>
                </a:lnTo>
                <a:lnTo>
                  <a:pt x="535630" y="281153"/>
                </a:lnTo>
                <a:lnTo>
                  <a:pt x="531591" y="325373"/>
                </a:lnTo>
                <a:lnTo>
                  <a:pt x="477870" y="347126"/>
                </a:lnTo>
                <a:lnTo>
                  <a:pt x="427578" y="370808"/>
                </a:lnTo>
                <a:lnTo>
                  <a:pt x="377286" y="394061"/>
                </a:lnTo>
                <a:lnTo>
                  <a:pt x="323565" y="414527"/>
                </a:lnTo>
                <a:lnTo>
                  <a:pt x="286634" y="452986"/>
                </a:lnTo>
                <a:lnTo>
                  <a:pt x="259642" y="480431"/>
                </a:lnTo>
                <a:lnTo>
                  <a:pt x="228053" y="515099"/>
                </a:lnTo>
                <a:lnTo>
                  <a:pt x="208809" y="564621"/>
                </a:lnTo>
                <a:lnTo>
                  <a:pt x="202474" y="593287"/>
                </a:lnTo>
                <a:lnTo>
                  <a:pt x="193085" y="633373"/>
                </a:lnTo>
                <a:lnTo>
                  <a:pt x="178785" y="688085"/>
                </a:lnTo>
                <a:lnTo>
                  <a:pt x="198978" y="690336"/>
                </a:lnTo>
                <a:lnTo>
                  <a:pt x="218600" y="693515"/>
                </a:lnTo>
                <a:lnTo>
                  <a:pt x="257271" y="694943"/>
                </a:lnTo>
                <a:lnTo>
                  <a:pt x="303467" y="688657"/>
                </a:lnTo>
                <a:lnTo>
                  <a:pt x="322803" y="669797"/>
                </a:lnTo>
                <a:lnTo>
                  <a:pt x="294006" y="658520"/>
                </a:lnTo>
                <a:lnTo>
                  <a:pt x="240190" y="663153"/>
                </a:lnTo>
                <a:lnTo>
                  <a:pt x="177304" y="676930"/>
                </a:lnTo>
                <a:lnTo>
                  <a:pt x="121294" y="693084"/>
                </a:lnTo>
                <a:lnTo>
                  <a:pt x="58083" y="748670"/>
                </a:lnTo>
                <a:lnTo>
                  <a:pt x="31070" y="786599"/>
                </a:lnTo>
                <a:lnTo>
                  <a:pt x="10550" y="820396"/>
                </a:lnTo>
                <a:lnTo>
                  <a:pt x="0" y="851820"/>
                </a:lnTo>
                <a:lnTo>
                  <a:pt x="2899" y="882631"/>
                </a:lnTo>
                <a:lnTo>
                  <a:pt x="22726" y="914588"/>
                </a:lnTo>
                <a:lnTo>
                  <a:pt x="62961" y="949451"/>
                </a:lnTo>
                <a:lnTo>
                  <a:pt x="46757" y="997971"/>
                </a:lnTo>
                <a:lnTo>
                  <a:pt x="30988" y="1040794"/>
                </a:lnTo>
                <a:lnTo>
                  <a:pt x="17595" y="1077435"/>
                </a:lnTo>
                <a:lnTo>
                  <a:pt x="8524" y="1107411"/>
                </a:lnTo>
                <a:lnTo>
                  <a:pt x="5716" y="1130236"/>
                </a:lnTo>
                <a:lnTo>
                  <a:pt x="11115" y="1145426"/>
                </a:lnTo>
                <a:lnTo>
                  <a:pt x="26663" y="1152496"/>
                </a:lnTo>
                <a:lnTo>
                  <a:pt x="54305" y="1150961"/>
                </a:lnTo>
                <a:lnTo>
                  <a:pt x="95982" y="1140337"/>
                </a:lnTo>
                <a:lnTo>
                  <a:pt x="153639" y="1120139"/>
                </a:lnTo>
                <a:lnTo>
                  <a:pt x="147385" y="1167841"/>
                </a:lnTo>
                <a:lnTo>
                  <a:pt x="131401" y="1206764"/>
                </a:lnTo>
                <a:lnTo>
                  <a:pt x="107114" y="1241115"/>
                </a:lnTo>
                <a:lnTo>
                  <a:pt x="75952" y="1275100"/>
                </a:lnTo>
                <a:lnTo>
                  <a:pt x="39339" y="1312925"/>
                </a:lnTo>
                <a:lnTo>
                  <a:pt x="32506" y="1365979"/>
                </a:lnTo>
                <a:lnTo>
                  <a:pt x="28744" y="1409632"/>
                </a:lnTo>
                <a:lnTo>
                  <a:pt x="32591" y="1448933"/>
                </a:lnTo>
                <a:lnTo>
                  <a:pt x="48581" y="1488929"/>
                </a:lnTo>
                <a:lnTo>
                  <a:pt x="81249" y="1534667"/>
                </a:lnTo>
                <a:lnTo>
                  <a:pt x="100394" y="1523166"/>
                </a:lnTo>
                <a:lnTo>
                  <a:pt x="118397" y="1511807"/>
                </a:lnTo>
                <a:lnTo>
                  <a:pt x="136113" y="1501020"/>
                </a:lnTo>
                <a:lnTo>
                  <a:pt x="154401" y="1491233"/>
                </a:lnTo>
                <a:lnTo>
                  <a:pt x="171118" y="1480458"/>
                </a:lnTo>
                <a:lnTo>
                  <a:pt x="189263" y="1469040"/>
                </a:lnTo>
                <a:lnTo>
                  <a:pt x="207122" y="1462623"/>
                </a:lnTo>
                <a:lnTo>
                  <a:pt x="222981" y="1466849"/>
                </a:lnTo>
                <a:lnTo>
                  <a:pt x="230232" y="1481125"/>
                </a:lnTo>
                <a:lnTo>
                  <a:pt x="225553" y="1499330"/>
                </a:lnTo>
                <a:lnTo>
                  <a:pt x="219016" y="1518820"/>
                </a:lnTo>
                <a:lnTo>
                  <a:pt x="220695" y="1536953"/>
                </a:lnTo>
                <a:lnTo>
                  <a:pt x="231327" y="1549634"/>
                </a:lnTo>
                <a:lnTo>
                  <a:pt x="247460" y="1560099"/>
                </a:lnTo>
                <a:lnTo>
                  <a:pt x="266022" y="1569850"/>
                </a:lnTo>
                <a:lnTo>
                  <a:pt x="283941" y="1580387"/>
                </a:lnTo>
                <a:lnTo>
                  <a:pt x="322017" y="1571517"/>
                </a:lnTo>
                <a:lnTo>
                  <a:pt x="359951" y="1559718"/>
                </a:lnTo>
                <a:lnTo>
                  <a:pt x="398170" y="1548348"/>
                </a:lnTo>
                <a:lnTo>
                  <a:pt x="437103" y="1540763"/>
                </a:lnTo>
                <a:lnTo>
                  <a:pt x="481650" y="1537688"/>
                </a:lnTo>
                <a:lnTo>
                  <a:pt x="528488" y="1537740"/>
                </a:lnTo>
                <a:lnTo>
                  <a:pt x="577027" y="1540434"/>
                </a:lnTo>
                <a:lnTo>
                  <a:pt x="626677" y="1545287"/>
                </a:lnTo>
                <a:lnTo>
                  <a:pt x="676847" y="1551812"/>
                </a:lnTo>
                <a:lnTo>
                  <a:pt x="726950" y="1559527"/>
                </a:lnTo>
                <a:lnTo>
                  <a:pt x="776394" y="1567946"/>
                </a:lnTo>
                <a:lnTo>
                  <a:pt x="824589" y="1576584"/>
                </a:lnTo>
                <a:lnTo>
                  <a:pt x="870947" y="1584956"/>
                </a:lnTo>
                <a:lnTo>
                  <a:pt x="914877" y="1592579"/>
                </a:lnTo>
                <a:lnTo>
                  <a:pt x="957972" y="1611146"/>
                </a:lnTo>
                <a:lnTo>
                  <a:pt x="1001068" y="1629607"/>
                </a:lnTo>
                <a:lnTo>
                  <a:pt x="1044036" y="1648110"/>
                </a:lnTo>
                <a:lnTo>
                  <a:pt x="1086750" y="1666804"/>
                </a:lnTo>
                <a:lnTo>
                  <a:pt x="1129084" y="1685836"/>
                </a:lnTo>
                <a:lnTo>
                  <a:pt x="1170909" y="1705355"/>
                </a:lnTo>
                <a:lnTo>
                  <a:pt x="1189590" y="1713416"/>
                </a:lnTo>
                <a:lnTo>
                  <a:pt x="1223523" y="1734395"/>
                </a:lnTo>
                <a:lnTo>
                  <a:pt x="1249054" y="1777971"/>
                </a:lnTo>
                <a:lnTo>
                  <a:pt x="1255026" y="1798232"/>
                </a:lnTo>
                <a:lnTo>
                  <a:pt x="1254626" y="1810489"/>
                </a:lnTo>
                <a:lnTo>
                  <a:pt x="1249647" y="1816422"/>
                </a:lnTo>
                <a:lnTo>
                  <a:pt x="1241878" y="1817710"/>
                </a:lnTo>
                <a:lnTo>
                  <a:pt x="1233113" y="1816033"/>
                </a:lnTo>
                <a:lnTo>
                  <a:pt x="1225143" y="1813070"/>
                </a:lnTo>
                <a:lnTo>
                  <a:pt x="1219759" y="1810500"/>
                </a:lnTo>
                <a:lnTo>
                  <a:pt x="1218754" y="1810002"/>
                </a:lnTo>
                <a:lnTo>
                  <a:pt x="1223919" y="1813257"/>
                </a:lnTo>
                <a:lnTo>
                  <a:pt x="1237046" y="1821943"/>
                </a:lnTo>
                <a:lnTo>
                  <a:pt x="1259927" y="1837740"/>
                </a:lnTo>
                <a:lnTo>
                  <a:pt x="1294353" y="1862327"/>
                </a:lnTo>
                <a:lnTo>
                  <a:pt x="1291948" y="1880627"/>
                </a:lnTo>
                <a:lnTo>
                  <a:pt x="1287686" y="1898427"/>
                </a:lnTo>
                <a:lnTo>
                  <a:pt x="1285995" y="1914941"/>
                </a:lnTo>
                <a:lnTo>
                  <a:pt x="1323726" y="1960828"/>
                </a:lnTo>
                <a:lnTo>
                  <a:pt x="1366076" y="1990629"/>
                </a:lnTo>
                <a:lnTo>
                  <a:pt x="1402855" y="2012858"/>
                </a:lnTo>
                <a:lnTo>
                  <a:pt x="1418559" y="2021585"/>
                </a:lnTo>
                <a:lnTo>
                  <a:pt x="1458676" y="1978185"/>
                </a:lnTo>
                <a:lnTo>
                  <a:pt x="1482718" y="1949820"/>
                </a:lnTo>
                <a:lnTo>
                  <a:pt x="1497096" y="1932491"/>
                </a:lnTo>
                <a:lnTo>
                  <a:pt x="1508222" y="1922201"/>
                </a:lnTo>
                <a:lnTo>
                  <a:pt x="1522507" y="1914950"/>
                </a:lnTo>
                <a:lnTo>
                  <a:pt x="1546362" y="1906739"/>
                </a:lnTo>
                <a:lnTo>
                  <a:pt x="1586199" y="1893569"/>
                </a:lnTo>
                <a:lnTo>
                  <a:pt x="1602475" y="1864828"/>
                </a:lnTo>
                <a:lnTo>
                  <a:pt x="1616965" y="1833943"/>
                </a:lnTo>
                <a:lnTo>
                  <a:pt x="1634741" y="1805058"/>
                </a:lnTo>
                <a:lnTo>
                  <a:pt x="1660875" y="1782317"/>
                </a:lnTo>
                <a:lnTo>
                  <a:pt x="1670805" y="1784020"/>
                </a:lnTo>
                <a:lnTo>
                  <a:pt x="1671162" y="1803368"/>
                </a:lnTo>
                <a:lnTo>
                  <a:pt x="1665804" y="1829145"/>
                </a:lnTo>
                <a:lnTo>
                  <a:pt x="1658589" y="1850135"/>
                </a:lnTo>
                <a:lnTo>
                  <a:pt x="1632847" y="1911529"/>
                </a:lnTo>
                <a:lnTo>
                  <a:pt x="1614411" y="1959339"/>
                </a:lnTo>
                <a:lnTo>
                  <a:pt x="1600941" y="1995436"/>
                </a:lnTo>
                <a:lnTo>
                  <a:pt x="1579532" y="2039969"/>
                </a:lnTo>
                <a:lnTo>
                  <a:pt x="1526135" y="2065666"/>
                </a:lnTo>
                <a:lnTo>
                  <a:pt x="1449039" y="2077211"/>
                </a:lnTo>
                <a:lnTo>
                  <a:pt x="1422662" y="2119837"/>
                </a:lnTo>
                <a:lnTo>
                  <a:pt x="1396473" y="2161043"/>
                </a:lnTo>
                <a:lnTo>
                  <a:pt x="1370159" y="2201124"/>
                </a:lnTo>
                <a:lnTo>
                  <a:pt x="1343407" y="2240375"/>
                </a:lnTo>
                <a:lnTo>
                  <a:pt x="1315905" y="2279089"/>
                </a:lnTo>
                <a:lnTo>
                  <a:pt x="1287340" y="2317563"/>
                </a:lnTo>
                <a:lnTo>
                  <a:pt x="1257401" y="2356090"/>
                </a:lnTo>
                <a:lnTo>
                  <a:pt x="1225773" y="2394965"/>
                </a:lnTo>
                <a:lnTo>
                  <a:pt x="1190390" y="2464330"/>
                </a:lnTo>
                <a:lnTo>
                  <a:pt x="1162922" y="2521212"/>
                </a:lnTo>
                <a:lnTo>
                  <a:pt x="1141684" y="2567601"/>
                </a:lnTo>
                <a:lnTo>
                  <a:pt x="1124994" y="2605484"/>
                </a:lnTo>
                <a:lnTo>
                  <a:pt x="1111170" y="2636850"/>
                </a:lnTo>
                <a:lnTo>
                  <a:pt x="1085382" y="2687991"/>
                </a:lnTo>
                <a:lnTo>
                  <a:pt x="1050855" y="2736933"/>
                </a:lnTo>
                <a:lnTo>
                  <a:pt x="994125" y="2799587"/>
                </a:lnTo>
                <a:lnTo>
                  <a:pt x="968408" y="2824745"/>
                </a:lnTo>
                <a:lnTo>
                  <a:pt x="942690" y="2850546"/>
                </a:lnTo>
                <a:lnTo>
                  <a:pt x="916973" y="2876204"/>
                </a:lnTo>
                <a:lnTo>
                  <a:pt x="891255" y="2900933"/>
                </a:lnTo>
                <a:lnTo>
                  <a:pt x="876003" y="2916424"/>
                </a:lnTo>
                <a:lnTo>
                  <a:pt x="859537" y="2933414"/>
                </a:lnTo>
                <a:lnTo>
                  <a:pt x="846357" y="2947118"/>
                </a:lnTo>
                <a:lnTo>
                  <a:pt x="840963" y="2952749"/>
                </a:lnTo>
                <a:lnTo>
                  <a:pt x="822234" y="3001206"/>
                </a:lnTo>
                <a:lnTo>
                  <a:pt x="803681" y="3047455"/>
                </a:lnTo>
                <a:lnTo>
                  <a:pt x="785365" y="3092167"/>
                </a:lnTo>
                <a:lnTo>
                  <a:pt x="767351" y="3136014"/>
                </a:lnTo>
                <a:lnTo>
                  <a:pt x="749701" y="3179667"/>
                </a:lnTo>
                <a:lnTo>
                  <a:pt x="732477" y="3223796"/>
                </a:lnTo>
                <a:lnTo>
                  <a:pt x="715742" y="3269073"/>
                </a:lnTo>
                <a:lnTo>
                  <a:pt x="699559" y="3316168"/>
                </a:lnTo>
                <a:lnTo>
                  <a:pt x="683991" y="3365754"/>
                </a:lnTo>
                <a:lnTo>
                  <a:pt x="683920" y="3372278"/>
                </a:lnTo>
                <a:lnTo>
                  <a:pt x="690849" y="3365372"/>
                </a:lnTo>
                <a:lnTo>
                  <a:pt x="703494" y="3355038"/>
                </a:lnTo>
                <a:lnTo>
                  <a:pt x="770329" y="3364614"/>
                </a:lnTo>
                <a:lnTo>
                  <a:pt x="817091" y="3384462"/>
                </a:lnTo>
                <a:lnTo>
                  <a:pt x="862061" y="3408005"/>
                </a:lnTo>
                <a:lnTo>
                  <a:pt x="906446" y="3432425"/>
                </a:lnTo>
                <a:lnTo>
                  <a:pt x="951453" y="3454907"/>
                </a:lnTo>
                <a:lnTo>
                  <a:pt x="981842" y="3491880"/>
                </a:lnTo>
                <a:lnTo>
                  <a:pt x="1009304" y="3529401"/>
                </a:lnTo>
                <a:lnTo>
                  <a:pt x="1035669" y="3567104"/>
                </a:lnTo>
                <a:lnTo>
                  <a:pt x="1062766" y="3604625"/>
                </a:lnTo>
                <a:lnTo>
                  <a:pt x="1092423" y="3641597"/>
                </a:lnTo>
                <a:lnTo>
                  <a:pt x="1127225" y="3602521"/>
                </a:lnTo>
                <a:lnTo>
                  <a:pt x="1163384" y="3559873"/>
                </a:lnTo>
                <a:lnTo>
                  <a:pt x="1201401" y="3519225"/>
                </a:lnTo>
                <a:lnTo>
                  <a:pt x="1241775" y="3486149"/>
                </a:lnTo>
                <a:lnTo>
                  <a:pt x="1294688" y="3454816"/>
                </a:lnTo>
                <a:lnTo>
                  <a:pt x="1316847" y="3445726"/>
                </a:lnTo>
                <a:lnTo>
                  <a:pt x="1319438" y="3447220"/>
                </a:lnTo>
                <a:lnTo>
                  <a:pt x="1317996" y="3451512"/>
                </a:lnTo>
                <a:lnTo>
                  <a:pt x="1313738" y="3457679"/>
                </a:lnTo>
                <a:lnTo>
                  <a:pt x="1307882" y="3464802"/>
                </a:lnTo>
                <a:lnTo>
                  <a:pt x="1301646" y="3471958"/>
                </a:lnTo>
                <a:lnTo>
                  <a:pt x="1296249" y="3478226"/>
                </a:lnTo>
                <a:lnTo>
                  <a:pt x="1292908" y="3482684"/>
                </a:lnTo>
                <a:lnTo>
                  <a:pt x="1292842" y="3484413"/>
                </a:lnTo>
                <a:lnTo>
                  <a:pt x="1297269" y="3482490"/>
                </a:lnTo>
                <a:lnTo>
                  <a:pt x="1349689" y="3445598"/>
                </a:lnTo>
                <a:lnTo>
                  <a:pt x="1384269" y="3419855"/>
                </a:lnTo>
                <a:lnTo>
                  <a:pt x="1418657" y="3390448"/>
                </a:lnTo>
                <a:lnTo>
                  <a:pt x="1452715" y="3359798"/>
                </a:lnTo>
                <a:lnTo>
                  <a:pt x="1487029" y="3329220"/>
                </a:lnTo>
                <a:lnTo>
                  <a:pt x="1522185" y="3300033"/>
                </a:lnTo>
                <a:lnTo>
                  <a:pt x="1558767" y="3273551"/>
                </a:lnTo>
                <a:lnTo>
                  <a:pt x="1607952" y="3254478"/>
                </a:lnTo>
                <a:lnTo>
                  <a:pt x="1624299" y="3248405"/>
                </a:lnTo>
                <a:lnTo>
                  <a:pt x="1664114" y="3228498"/>
                </a:lnTo>
                <a:lnTo>
                  <a:pt x="1700499" y="3205733"/>
                </a:lnTo>
                <a:lnTo>
                  <a:pt x="1750124" y="3155156"/>
                </a:lnTo>
                <a:lnTo>
                  <a:pt x="1780759" y="3123116"/>
                </a:lnTo>
                <a:lnTo>
                  <a:pt x="1800321" y="3102863"/>
                </a:lnTo>
                <a:lnTo>
                  <a:pt x="1813120" y="3047382"/>
                </a:lnTo>
                <a:lnTo>
                  <a:pt x="1828797" y="3003945"/>
                </a:lnTo>
                <a:lnTo>
                  <a:pt x="1850994" y="2970752"/>
                </a:lnTo>
                <a:lnTo>
                  <a:pt x="1883351" y="2946004"/>
                </a:lnTo>
                <a:lnTo>
                  <a:pt x="1929508" y="2927903"/>
                </a:lnTo>
                <a:lnTo>
                  <a:pt x="1993107" y="2914649"/>
                </a:lnTo>
                <a:lnTo>
                  <a:pt x="2038143" y="2886731"/>
                </a:lnTo>
                <a:lnTo>
                  <a:pt x="2082882" y="2857161"/>
                </a:lnTo>
                <a:lnTo>
                  <a:pt x="2126648" y="2826067"/>
                </a:lnTo>
                <a:lnTo>
                  <a:pt x="2168762" y="2793576"/>
                </a:lnTo>
                <a:lnTo>
                  <a:pt x="2208549" y="2759815"/>
                </a:lnTo>
                <a:lnTo>
                  <a:pt x="2245329" y="2724911"/>
                </a:lnTo>
                <a:lnTo>
                  <a:pt x="2262632" y="2660917"/>
                </a:lnTo>
                <a:lnTo>
                  <a:pt x="2274738" y="2610290"/>
                </a:lnTo>
                <a:lnTo>
                  <a:pt x="2281093" y="2569039"/>
                </a:lnTo>
                <a:lnTo>
                  <a:pt x="2281143" y="2533173"/>
                </a:lnTo>
                <a:lnTo>
                  <a:pt x="2274336" y="2498700"/>
                </a:lnTo>
                <a:lnTo>
                  <a:pt x="2260117" y="2461629"/>
                </a:lnTo>
                <a:lnTo>
                  <a:pt x="2237932" y="2417967"/>
                </a:lnTo>
                <a:lnTo>
                  <a:pt x="2207229" y="2363723"/>
                </a:lnTo>
                <a:lnTo>
                  <a:pt x="2238559" y="2330907"/>
                </a:lnTo>
                <a:lnTo>
                  <a:pt x="2269526" y="2308325"/>
                </a:lnTo>
                <a:lnTo>
                  <a:pt x="2300318" y="2294907"/>
                </a:lnTo>
                <a:lnTo>
                  <a:pt x="2331126" y="2289583"/>
                </a:lnTo>
                <a:lnTo>
                  <a:pt x="2362139" y="2291282"/>
                </a:lnTo>
                <a:lnTo>
                  <a:pt x="2425540" y="2311468"/>
                </a:lnTo>
                <a:lnTo>
                  <a:pt x="2492040" y="2346902"/>
                </a:lnTo>
                <a:lnTo>
                  <a:pt x="2526927" y="2367660"/>
                </a:lnTo>
                <a:lnTo>
                  <a:pt x="2563157" y="2389019"/>
                </a:lnTo>
                <a:lnTo>
                  <a:pt x="2600921" y="2409908"/>
                </a:lnTo>
                <a:lnTo>
                  <a:pt x="2640409" y="2429256"/>
                </a:lnTo>
                <a:lnTo>
                  <a:pt x="2681809" y="2445994"/>
                </a:lnTo>
                <a:lnTo>
                  <a:pt x="2725313" y="2459051"/>
                </a:lnTo>
                <a:lnTo>
                  <a:pt x="2771109" y="2467355"/>
                </a:lnTo>
                <a:lnTo>
                  <a:pt x="2782718" y="2450913"/>
                </a:lnTo>
                <a:lnTo>
                  <a:pt x="2793112" y="2432970"/>
                </a:lnTo>
                <a:lnTo>
                  <a:pt x="2805078" y="2419457"/>
                </a:lnTo>
                <a:lnTo>
                  <a:pt x="2878321" y="2427035"/>
                </a:lnTo>
                <a:lnTo>
                  <a:pt x="2919073" y="2441946"/>
                </a:lnTo>
                <a:lnTo>
                  <a:pt x="2967550" y="2481137"/>
                </a:lnTo>
                <a:lnTo>
                  <a:pt x="2997790" y="2527553"/>
                </a:lnTo>
                <a:lnTo>
                  <a:pt x="3015745" y="2551495"/>
                </a:lnTo>
                <a:lnTo>
                  <a:pt x="3076671" y="2596895"/>
                </a:lnTo>
                <a:lnTo>
                  <a:pt x="3126549" y="2620975"/>
                </a:lnTo>
                <a:lnTo>
                  <a:pt x="3177231" y="2643408"/>
                </a:lnTo>
                <a:lnTo>
                  <a:pt x="3228425" y="2664927"/>
                </a:lnTo>
                <a:lnTo>
                  <a:pt x="3279839" y="2686263"/>
                </a:lnTo>
                <a:lnTo>
                  <a:pt x="3331179" y="2708147"/>
                </a:lnTo>
                <a:lnTo>
                  <a:pt x="3367373" y="2732910"/>
                </a:lnTo>
                <a:lnTo>
                  <a:pt x="3416864" y="2764217"/>
                </a:lnTo>
                <a:lnTo>
                  <a:pt x="3466248" y="2781594"/>
                </a:lnTo>
                <a:lnTo>
                  <a:pt x="3552030" y="2797471"/>
                </a:lnTo>
                <a:lnTo>
                  <a:pt x="3619977" y="2808731"/>
                </a:lnTo>
                <a:lnTo>
                  <a:pt x="3668245" y="2813577"/>
                </a:lnTo>
                <a:lnTo>
                  <a:pt x="3720942" y="2816066"/>
                </a:lnTo>
                <a:lnTo>
                  <a:pt x="3763352" y="2816983"/>
                </a:lnTo>
                <a:lnTo>
                  <a:pt x="3780759" y="2817113"/>
                </a:lnTo>
                <a:lnTo>
                  <a:pt x="3785641" y="2794396"/>
                </a:lnTo>
                <a:lnTo>
                  <a:pt x="3791237" y="2771965"/>
                </a:lnTo>
                <a:lnTo>
                  <a:pt x="3794261" y="2749819"/>
                </a:lnTo>
                <a:lnTo>
                  <a:pt x="3791427" y="2727959"/>
                </a:lnTo>
                <a:lnTo>
                  <a:pt x="3782867" y="2703814"/>
                </a:lnTo>
                <a:lnTo>
                  <a:pt x="3769234" y="2678239"/>
                </a:lnTo>
                <a:lnTo>
                  <a:pt x="3753172" y="2661523"/>
                </a:lnTo>
                <a:lnTo>
                  <a:pt x="3737325" y="2663951"/>
                </a:lnTo>
                <a:lnTo>
                  <a:pt x="3726074" y="2689562"/>
                </a:lnTo>
                <a:lnTo>
                  <a:pt x="3729038" y="2719101"/>
                </a:lnTo>
                <a:lnTo>
                  <a:pt x="3737861" y="2750212"/>
                </a:lnTo>
                <a:lnTo>
                  <a:pt x="3744183" y="2780537"/>
                </a:lnTo>
                <a:close/>
              </a:path>
            </a:pathLst>
          </a:custGeom>
          <a:ln w="7620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32841" y="3281298"/>
            <a:ext cx="133223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Ретикулярн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я  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формация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96127" y="2741548"/>
            <a:ext cx="495300" cy="3970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765488" y="660610"/>
                </a:moveTo>
                <a:lnTo>
                  <a:pt x="2760392" y="638143"/>
                </a:lnTo>
                <a:lnTo>
                  <a:pt x="2721863" y="603746"/>
                </a:lnTo>
                <a:lnTo>
                  <a:pt x="2687527" y="565981"/>
                </a:lnTo>
                <a:lnTo>
                  <a:pt x="2649696" y="532875"/>
                </a:lnTo>
                <a:lnTo>
                  <a:pt x="2608884" y="503756"/>
                </a:lnTo>
                <a:lnTo>
                  <a:pt x="2565603" y="477956"/>
                </a:lnTo>
                <a:lnTo>
                  <a:pt x="2520363" y="454804"/>
                </a:lnTo>
                <a:lnTo>
                  <a:pt x="2473677" y="433630"/>
                </a:lnTo>
                <a:lnTo>
                  <a:pt x="2426057" y="413766"/>
                </a:lnTo>
                <a:lnTo>
                  <a:pt x="2330061" y="375283"/>
                </a:lnTo>
                <a:lnTo>
                  <a:pt x="2282709" y="355326"/>
                </a:lnTo>
                <a:lnTo>
                  <a:pt x="2236469" y="333998"/>
                </a:lnTo>
                <a:lnTo>
                  <a:pt x="2202864" y="321091"/>
                </a:lnTo>
                <a:lnTo>
                  <a:pt x="2166023" y="306273"/>
                </a:lnTo>
                <a:lnTo>
                  <a:pt x="2126226" y="289797"/>
                </a:lnTo>
                <a:lnTo>
                  <a:pt x="2083753" y="271919"/>
                </a:lnTo>
                <a:lnTo>
                  <a:pt x="1991896" y="232974"/>
                </a:lnTo>
                <a:lnTo>
                  <a:pt x="1943071" y="212416"/>
                </a:lnTo>
                <a:lnTo>
                  <a:pt x="1892688" y="191475"/>
                </a:lnTo>
                <a:lnTo>
                  <a:pt x="1841025" y="170405"/>
                </a:lnTo>
                <a:lnTo>
                  <a:pt x="1788362" y="149461"/>
                </a:lnTo>
                <a:lnTo>
                  <a:pt x="1734980" y="128898"/>
                </a:lnTo>
                <a:lnTo>
                  <a:pt x="1681156" y="108970"/>
                </a:lnTo>
                <a:lnTo>
                  <a:pt x="1627171" y="89932"/>
                </a:lnTo>
                <a:lnTo>
                  <a:pt x="1573304" y="72039"/>
                </a:lnTo>
                <a:lnTo>
                  <a:pt x="1519834" y="55546"/>
                </a:lnTo>
                <a:lnTo>
                  <a:pt x="1467041" y="40706"/>
                </a:lnTo>
                <a:lnTo>
                  <a:pt x="1415205" y="27776"/>
                </a:lnTo>
                <a:lnTo>
                  <a:pt x="1364604" y="17010"/>
                </a:lnTo>
                <a:lnTo>
                  <a:pt x="1315518" y="8662"/>
                </a:lnTo>
                <a:lnTo>
                  <a:pt x="1268227" y="2988"/>
                </a:lnTo>
                <a:lnTo>
                  <a:pt x="1223009" y="242"/>
                </a:lnTo>
                <a:lnTo>
                  <a:pt x="1172048" y="0"/>
                </a:lnTo>
                <a:lnTo>
                  <a:pt x="1121374" y="2385"/>
                </a:lnTo>
                <a:lnTo>
                  <a:pt x="1070938" y="7079"/>
                </a:lnTo>
                <a:lnTo>
                  <a:pt x="1020687" y="13762"/>
                </a:lnTo>
                <a:lnTo>
                  <a:pt x="970571" y="22114"/>
                </a:lnTo>
                <a:lnTo>
                  <a:pt x="920536" y="31816"/>
                </a:lnTo>
                <a:lnTo>
                  <a:pt x="870533" y="42549"/>
                </a:lnTo>
                <a:lnTo>
                  <a:pt x="820509" y="53993"/>
                </a:lnTo>
                <a:lnTo>
                  <a:pt x="770412" y="65828"/>
                </a:lnTo>
                <a:lnTo>
                  <a:pt x="720193" y="77736"/>
                </a:lnTo>
                <a:lnTo>
                  <a:pt x="669797" y="89396"/>
                </a:lnTo>
                <a:lnTo>
                  <a:pt x="625683" y="92796"/>
                </a:lnTo>
                <a:lnTo>
                  <a:pt x="580531" y="87138"/>
                </a:lnTo>
                <a:lnTo>
                  <a:pt x="534828" y="77204"/>
                </a:lnTo>
                <a:lnTo>
                  <a:pt x="489062" y="67777"/>
                </a:lnTo>
                <a:lnTo>
                  <a:pt x="443720" y="63643"/>
                </a:lnTo>
                <a:lnTo>
                  <a:pt x="399287" y="69584"/>
                </a:lnTo>
                <a:lnTo>
                  <a:pt x="329272" y="109039"/>
                </a:lnTo>
                <a:lnTo>
                  <a:pt x="271385" y="144382"/>
                </a:lnTo>
                <a:lnTo>
                  <a:pt x="209778" y="182937"/>
                </a:lnTo>
                <a:lnTo>
                  <a:pt x="153104" y="219307"/>
                </a:lnTo>
                <a:lnTo>
                  <a:pt x="110012" y="248092"/>
                </a:lnTo>
                <a:lnTo>
                  <a:pt x="62900" y="300220"/>
                </a:lnTo>
                <a:lnTo>
                  <a:pt x="40862" y="340189"/>
                </a:lnTo>
                <a:lnTo>
                  <a:pt x="20681" y="381444"/>
                </a:lnTo>
                <a:lnTo>
                  <a:pt x="0" y="421628"/>
                </a:lnTo>
                <a:lnTo>
                  <a:pt x="52828" y="454938"/>
                </a:lnTo>
                <a:lnTo>
                  <a:pt x="97154" y="483373"/>
                </a:lnTo>
                <a:lnTo>
                  <a:pt x="135766" y="505986"/>
                </a:lnTo>
                <a:lnTo>
                  <a:pt x="171449" y="521831"/>
                </a:lnTo>
                <a:lnTo>
                  <a:pt x="206990" y="529960"/>
                </a:lnTo>
                <a:lnTo>
                  <a:pt x="245173" y="529427"/>
                </a:lnTo>
                <a:lnTo>
                  <a:pt x="288786" y="519286"/>
                </a:lnTo>
                <a:lnTo>
                  <a:pt x="340613" y="498590"/>
                </a:lnTo>
                <a:lnTo>
                  <a:pt x="390649" y="499500"/>
                </a:lnTo>
                <a:lnTo>
                  <a:pt x="438641" y="493455"/>
                </a:lnTo>
                <a:lnTo>
                  <a:pt x="484575" y="481007"/>
                </a:lnTo>
                <a:lnTo>
                  <a:pt x="528440" y="462708"/>
                </a:lnTo>
                <a:lnTo>
                  <a:pt x="570222" y="439109"/>
                </a:lnTo>
                <a:lnTo>
                  <a:pt x="609910" y="410762"/>
                </a:lnTo>
                <a:lnTo>
                  <a:pt x="647490" y="378220"/>
                </a:lnTo>
                <a:lnTo>
                  <a:pt x="682951" y="342034"/>
                </a:lnTo>
                <a:lnTo>
                  <a:pt x="716279" y="302756"/>
                </a:lnTo>
                <a:lnTo>
                  <a:pt x="738223" y="297910"/>
                </a:lnTo>
                <a:lnTo>
                  <a:pt x="791241" y="286277"/>
                </a:lnTo>
                <a:lnTo>
                  <a:pt x="856118" y="272216"/>
                </a:lnTo>
                <a:lnTo>
                  <a:pt x="913637" y="260084"/>
                </a:lnTo>
                <a:lnTo>
                  <a:pt x="967020" y="254128"/>
                </a:lnTo>
                <a:lnTo>
                  <a:pt x="1021573" y="255963"/>
                </a:lnTo>
                <a:lnTo>
                  <a:pt x="1076638" y="262223"/>
                </a:lnTo>
                <a:lnTo>
                  <a:pt x="1131557" y="269545"/>
                </a:lnTo>
                <a:lnTo>
                  <a:pt x="1185671" y="274562"/>
                </a:lnTo>
                <a:lnTo>
                  <a:pt x="1237832" y="279294"/>
                </a:lnTo>
                <a:lnTo>
                  <a:pt x="1288982" y="286030"/>
                </a:lnTo>
                <a:lnTo>
                  <a:pt x="1339239" y="294631"/>
                </a:lnTo>
                <a:lnTo>
                  <a:pt x="1388723" y="304956"/>
                </a:lnTo>
                <a:lnTo>
                  <a:pt x="1437552" y="316864"/>
                </a:lnTo>
                <a:lnTo>
                  <a:pt x="1485843" y="330216"/>
                </a:lnTo>
                <a:lnTo>
                  <a:pt x="1533716" y="344870"/>
                </a:lnTo>
                <a:lnTo>
                  <a:pt x="1581289" y="360688"/>
                </a:lnTo>
                <a:lnTo>
                  <a:pt x="1628679" y="377527"/>
                </a:lnTo>
                <a:lnTo>
                  <a:pt x="1676006" y="395248"/>
                </a:lnTo>
                <a:lnTo>
                  <a:pt x="1723389" y="413711"/>
                </a:lnTo>
                <a:lnTo>
                  <a:pt x="1770944" y="432775"/>
                </a:lnTo>
                <a:lnTo>
                  <a:pt x="1818791" y="452301"/>
                </a:lnTo>
                <a:lnTo>
                  <a:pt x="1915833" y="492173"/>
                </a:lnTo>
                <a:lnTo>
                  <a:pt x="1965265" y="512239"/>
                </a:lnTo>
                <a:lnTo>
                  <a:pt x="2015463" y="532205"/>
                </a:lnTo>
                <a:lnTo>
                  <a:pt x="2066543" y="551930"/>
                </a:lnTo>
                <a:lnTo>
                  <a:pt x="2114694" y="577620"/>
                </a:lnTo>
                <a:lnTo>
                  <a:pt x="2159959" y="600271"/>
                </a:lnTo>
                <a:lnTo>
                  <a:pt x="2202380" y="621230"/>
                </a:lnTo>
                <a:lnTo>
                  <a:pt x="2241999" y="641846"/>
                </a:lnTo>
                <a:lnTo>
                  <a:pt x="2278856" y="663467"/>
                </a:lnTo>
                <a:lnTo>
                  <a:pt x="2312993" y="687444"/>
                </a:lnTo>
                <a:lnTo>
                  <a:pt x="2344450" y="715123"/>
                </a:lnTo>
                <a:lnTo>
                  <a:pt x="2373270" y="747855"/>
                </a:lnTo>
                <a:lnTo>
                  <a:pt x="2399493" y="786988"/>
                </a:lnTo>
                <a:lnTo>
                  <a:pt x="2423160" y="833870"/>
                </a:lnTo>
                <a:lnTo>
                  <a:pt x="2459892" y="870403"/>
                </a:lnTo>
                <a:lnTo>
                  <a:pt x="2491418" y="910391"/>
                </a:lnTo>
                <a:lnTo>
                  <a:pt x="2518890" y="953148"/>
                </a:lnTo>
                <a:lnTo>
                  <a:pt x="2543460" y="997985"/>
                </a:lnTo>
                <a:lnTo>
                  <a:pt x="2566280" y="1044216"/>
                </a:lnTo>
                <a:lnTo>
                  <a:pt x="2588502" y="1091152"/>
                </a:lnTo>
                <a:lnTo>
                  <a:pt x="2611277" y="1138106"/>
                </a:lnTo>
                <a:lnTo>
                  <a:pt x="2635757" y="1184390"/>
                </a:lnTo>
                <a:lnTo>
                  <a:pt x="2660734" y="1224871"/>
                </a:lnTo>
                <a:lnTo>
                  <a:pt x="2688251" y="1267702"/>
                </a:lnTo>
                <a:lnTo>
                  <a:pt x="2714624" y="1312691"/>
                </a:lnTo>
                <a:lnTo>
                  <a:pt x="2736172" y="1359650"/>
                </a:lnTo>
                <a:lnTo>
                  <a:pt x="2749211" y="1408386"/>
                </a:lnTo>
                <a:lnTo>
                  <a:pt x="2750057" y="1458710"/>
                </a:lnTo>
                <a:lnTo>
                  <a:pt x="2750058" y="2157665"/>
                </a:lnTo>
                <a:lnTo>
                  <a:pt x="2758297" y="2158038"/>
                </a:lnTo>
                <a:lnTo>
                  <a:pt x="2758297" y="676933"/>
                </a:lnTo>
                <a:lnTo>
                  <a:pt x="2765488" y="660610"/>
                </a:lnTo>
                <a:close/>
              </a:path>
              <a:path w="3200400" h="2159635">
                <a:moveTo>
                  <a:pt x="2470385" y="1730353"/>
                </a:moveTo>
                <a:lnTo>
                  <a:pt x="2464688" y="1728172"/>
                </a:lnTo>
                <a:lnTo>
                  <a:pt x="2443805" y="1727517"/>
                </a:lnTo>
                <a:lnTo>
                  <a:pt x="2433066" y="1745222"/>
                </a:lnTo>
                <a:lnTo>
                  <a:pt x="2424204" y="1815156"/>
                </a:lnTo>
                <a:lnTo>
                  <a:pt x="2420302" y="1870666"/>
                </a:lnTo>
                <a:lnTo>
                  <a:pt x="2422115" y="1928271"/>
                </a:lnTo>
                <a:lnTo>
                  <a:pt x="2433665" y="1979272"/>
                </a:lnTo>
                <a:lnTo>
                  <a:pt x="2458973" y="2014970"/>
                </a:lnTo>
                <a:lnTo>
                  <a:pt x="2468879" y="2021912"/>
                </a:lnTo>
                <a:lnTo>
                  <a:pt x="2468879" y="1729982"/>
                </a:lnTo>
                <a:lnTo>
                  <a:pt x="2470385" y="1730353"/>
                </a:lnTo>
                <a:close/>
              </a:path>
              <a:path w="3200400" h="2159635">
                <a:moveTo>
                  <a:pt x="2478714" y="2028805"/>
                </a:moveTo>
                <a:lnTo>
                  <a:pt x="2478714" y="1733542"/>
                </a:lnTo>
                <a:lnTo>
                  <a:pt x="2468879" y="1729982"/>
                </a:lnTo>
                <a:lnTo>
                  <a:pt x="2468879" y="2021912"/>
                </a:lnTo>
                <a:lnTo>
                  <a:pt x="2478714" y="2028805"/>
                </a:lnTo>
                <a:close/>
              </a:path>
              <a:path w="3200400" h="2159635">
                <a:moveTo>
                  <a:pt x="2750058" y="2157665"/>
                </a:moveTo>
                <a:lnTo>
                  <a:pt x="2750057" y="1458710"/>
                </a:lnTo>
                <a:lnTo>
                  <a:pt x="2740694" y="1513501"/>
                </a:lnTo>
                <a:lnTo>
                  <a:pt x="2728185" y="1567304"/>
                </a:lnTo>
                <a:lnTo>
                  <a:pt x="2699436" y="1672387"/>
                </a:lnTo>
                <a:lnTo>
                  <a:pt x="2686049" y="1723886"/>
                </a:lnTo>
                <a:lnTo>
                  <a:pt x="2637310" y="1735460"/>
                </a:lnTo>
                <a:lnTo>
                  <a:pt x="2606939" y="1744355"/>
                </a:lnTo>
                <a:lnTo>
                  <a:pt x="2587458" y="1750038"/>
                </a:lnTo>
                <a:lnTo>
                  <a:pt x="2571390" y="1751975"/>
                </a:lnTo>
                <a:lnTo>
                  <a:pt x="2551255" y="1749634"/>
                </a:lnTo>
                <a:lnTo>
                  <a:pt x="2519578" y="1742480"/>
                </a:lnTo>
                <a:lnTo>
                  <a:pt x="2470385" y="1730353"/>
                </a:lnTo>
                <a:lnTo>
                  <a:pt x="2478714" y="1733542"/>
                </a:lnTo>
                <a:lnTo>
                  <a:pt x="2478714" y="2028805"/>
                </a:lnTo>
                <a:lnTo>
                  <a:pt x="2498033" y="2042345"/>
                </a:lnTo>
                <a:lnTo>
                  <a:pt x="2539294" y="2067096"/>
                </a:lnTo>
                <a:lnTo>
                  <a:pt x="2582036" y="2090027"/>
                </a:lnTo>
                <a:lnTo>
                  <a:pt x="2625541" y="2111941"/>
                </a:lnTo>
                <a:lnTo>
                  <a:pt x="2669088" y="2133644"/>
                </a:lnTo>
                <a:lnTo>
                  <a:pt x="2711958" y="2155940"/>
                </a:lnTo>
                <a:lnTo>
                  <a:pt x="2750058" y="2157665"/>
                </a:lnTo>
                <a:close/>
              </a:path>
              <a:path w="3200400" h="2159635">
                <a:moveTo>
                  <a:pt x="3200399" y="1488428"/>
                </a:moveTo>
                <a:lnTo>
                  <a:pt x="3180405" y="1440402"/>
                </a:lnTo>
                <a:lnTo>
                  <a:pt x="3162864" y="1391789"/>
                </a:lnTo>
                <a:lnTo>
                  <a:pt x="3146775" y="1342750"/>
                </a:lnTo>
                <a:lnTo>
                  <a:pt x="3131140" y="1293445"/>
                </a:lnTo>
                <a:lnTo>
                  <a:pt x="3114958" y="1244032"/>
                </a:lnTo>
                <a:lnTo>
                  <a:pt x="3097230" y="1194673"/>
                </a:lnTo>
                <a:lnTo>
                  <a:pt x="3076955" y="1145528"/>
                </a:lnTo>
                <a:lnTo>
                  <a:pt x="3044048" y="1110306"/>
                </a:lnTo>
                <a:lnTo>
                  <a:pt x="3013173" y="1069949"/>
                </a:lnTo>
                <a:lnTo>
                  <a:pt x="2983991" y="1025640"/>
                </a:lnTo>
                <a:lnTo>
                  <a:pt x="2956164" y="978565"/>
                </a:lnTo>
                <a:lnTo>
                  <a:pt x="2929353" y="929910"/>
                </a:lnTo>
                <a:lnTo>
                  <a:pt x="2877424" y="832600"/>
                </a:lnTo>
                <a:lnTo>
                  <a:pt x="2851629" y="786315"/>
                </a:lnTo>
                <a:lnTo>
                  <a:pt x="2825495" y="743192"/>
                </a:lnTo>
                <a:lnTo>
                  <a:pt x="2795218" y="706830"/>
                </a:lnTo>
                <a:lnTo>
                  <a:pt x="2779299" y="698615"/>
                </a:lnTo>
                <a:lnTo>
                  <a:pt x="2770096" y="700115"/>
                </a:lnTo>
                <a:lnTo>
                  <a:pt x="2759963" y="692900"/>
                </a:lnTo>
                <a:lnTo>
                  <a:pt x="2758297" y="676933"/>
                </a:lnTo>
                <a:lnTo>
                  <a:pt x="2758297" y="2158038"/>
                </a:lnTo>
                <a:lnTo>
                  <a:pt x="2773764" y="2158738"/>
                </a:lnTo>
                <a:lnTo>
                  <a:pt x="2827221" y="2159246"/>
                </a:lnTo>
                <a:lnTo>
                  <a:pt x="2873264" y="2157061"/>
                </a:lnTo>
                <a:lnTo>
                  <a:pt x="2912828" y="2151784"/>
                </a:lnTo>
                <a:lnTo>
                  <a:pt x="2976268" y="2130349"/>
                </a:lnTo>
                <a:lnTo>
                  <a:pt x="3025028" y="2091730"/>
                </a:lnTo>
                <a:lnTo>
                  <a:pt x="3066598" y="2032721"/>
                </a:lnTo>
                <a:lnTo>
                  <a:pt x="3087027" y="1994568"/>
                </a:lnTo>
                <a:lnTo>
                  <a:pt x="3108466" y="1950114"/>
                </a:lnTo>
                <a:lnTo>
                  <a:pt x="3188207" y="1774940"/>
                </a:lnTo>
                <a:lnTo>
                  <a:pt x="3192303" y="1654829"/>
                </a:lnTo>
                <a:lnTo>
                  <a:pt x="3200399" y="14884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468879" y="1729982"/>
                </a:moveTo>
                <a:lnTo>
                  <a:pt x="2519578" y="1742480"/>
                </a:lnTo>
                <a:lnTo>
                  <a:pt x="2551255" y="1749634"/>
                </a:lnTo>
                <a:lnTo>
                  <a:pt x="2571390" y="1751975"/>
                </a:lnTo>
                <a:lnTo>
                  <a:pt x="2587458" y="1750038"/>
                </a:lnTo>
                <a:lnTo>
                  <a:pt x="2606939" y="1744355"/>
                </a:lnTo>
                <a:lnTo>
                  <a:pt x="2637310" y="1735460"/>
                </a:lnTo>
                <a:lnTo>
                  <a:pt x="2686049" y="1723886"/>
                </a:lnTo>
                <a:lnTo>
                  <a:pt x="2699436" y="1672387"/>
                </a:lnTo>
                <a:lnTo>
                  <a:pt x="2713957" y="1620229"/>
                </a:lnTo>
                <a:lnTo>
                  <a:pt x="2728185" y="1567304"/>
                </a:lnTo>
                <a:lnTo>
                  <a:pt x="2740694" y="1513501"/>
                </a:lnTo>
                <a:lnTo>
                  <a:pt x="2750057" y="1458710"/>
                </a:lnTo>
                <a:lnTo>
                  <a:pt x="2749211" y="1408386"/>
                </a:lnTo>
                <a:lnTo>
                  <a:pt x="2736172" y="1359650"/>
                </a:lnTo>
                <a:lnTo>
                  <a:pt x="2714624" y="1312691"/>
                </a:lnTo>
                <a:lnTo>
                  <a:pt x="2688251" y="1267702"/>
                </a:lnTo>
                <a:lnTo>
                  <a:pt x="2660734" y="1224871"/>
                </a:lnTo>
                <a:lnTo>
                  <a:pt x="2635757" y="1184390"/>
                </a:lnTo>
                <a:lnTo>
                  <a:pt x="2611277" y="1138106"/>
                </a:lnTo>
                <a:lnTo>
                  <a:pt x="2588502" y="1091152"/>
                </a:lnTo>
                <a:lnTo>
                  <a:pt x="2566280" y="1044216"/>
                </a:lnTo>
                <a:lnTo>
                  <a:pt x="2543460" y="997985"/>
                </a:lnTo>
                <a:lnTo>
                  <a:pt x="2518890" y="953148"/>
                </a:lnTo>
                <a:lnTo>
                  <a:pt x="2491418" y="910391"/>
                </a:lnTo>
                <a:lnTo>
                  <a:pt x="2459892" y="870403"/>
                </a:lnTo>
                <a:lnTo>
                  <a:pt x="2423160" y="833870"/>
                </a:lnTo>
                <a:lnTo>
                  <a:pt x="2399493" y="786988"/>
                </a:lnTo>
                <a:lnTo>
                  <a:pt x="2373270" y="747855"/>
                </a:lnTo>
                <a:lnTo>
                  <a:pt x="2344450" y="715123"/>
                </a:lnTo>
                <a:lnTo>
                  <a:pt x="2312993" y="687444"/>
                </a:lnTo>
                <a:lnTo>
                  <a:pt x="2278856" y="663467"/>
                </a:lnTo>
                <a:lnTo>
                  <a:pt x="2241999" y="641846"/>
                </a:lnTo>
                <a:lnTo>
                  <a:pt x="2202380" y="621230"/>
                </a:lnTo>
                <a:lnTo>
                  <a:pt x="2159959" y="600271"/>
                </a:lnTo>
                <a:lnTo>
                  <a:pt x="2114694" y="577620"/>
                </a:lnTo>
                <a:lnTo>
                  <a:pt x="2066543" y="551930"/>
                </a:lnTo>
                <a:lnTo>
                  <a:pt x="2015463" y="532205"/>
                </a:lnTo>
                <a:lnTo>
                  <a:pt x="1965265" y="512239"/>
                </a:lnTo>
                <a:lnTo>
                  <a:pt x="1915833" y="492173"/>
                </a:lnTo>
                <a:lnTo>
                  <a:pt x="1867048" y="472146"/>
                </a:lnTo>
                <a:lnTo>
                  <a:pt x="1818791" y="452301"/>
                </a:lnTo>
                <a:lnTo>
                  <a:pt x="1770944" y="432775"/>
                </a:lnTo>
                <a:lnTo>
                  <a:pt x="1723389" y="413711"/>
                </a:lnTo>
                <a:lnTo>
                  <a:pt x="1676006" y="395248"/>
                </a:lnTo>
                <a:lnTo>
                  <a:pt x="1628679" y="377527"/>
                </a:lnTo>
                <a:lnTo>
                  <a:pt x="1581289" y="360688"/>
                </a:lnTo>
                <a:lnTo>
                  <a:pt x="1533716" y="344870"/>
                </a:lnTo>
                <a:lnTo>
                  <a:pt x="1485843" y="330216"/>
                </a:lnTo>
                <a:lnTo>
                  <a:pt x="1437552" y="316864"/>
                </a:lnTo>
                <a:lnTo>
                  <a:pt x="1388723" y="304956"/>
                </a:lnTo>
                <a:lnTo>
                  <a:pt x="1339239" y="294631"/>
                </a:lnTo>
                <a:lnTo>
                  <a:pt x="1288982" y="286030"/>
                </a:lnTo>
                <a:lnTo>
                  <a:pt x="1237832" y="279294"/>
                </a:lnTo>
                <a:lnTo>
                  <a:pt x="1185671" y="274562"/>
                </a:lnTo>
                <a:lnTo>
                  <a:pt x="1131557" y="269545"/>
                </a:lnTo>
                <a:lnTo>
                  <a:pt x="1076638" y="262223"/>
                </a:lnTo>
                <a:lnTo>
                  <a:pt x="1021573" y="255963"/>
                </a:lnTo>
                <a:lnTo>
                  <a:pt x="967020" y="254128"/>
                </a:lnTo>
                <a:lnTo>
                  <a:pt x="913637" y="260084"/>
                </a:lnTo>
                <a:lnTo>
                  <a:pt x="856118" y="272216"/>
                </a:lnTo>
                <a:lnTo>
                  <a:pt x="791241" y="286277"/>
                </a:lnTo>
                <a:lnTo>
                  <a:pt x="738223" y="297910"/>
                </a:lnTo>
                <a:lnTo>
                  <a:pt x="682951" y="342034"/>
                </a:lnTo>
                <a:lnTo>
                  <a:pt x="647490" y="378220"/>
                </a:lnTo>
                <a:lnTo>
                  <a:pt x="609910" y="410762"/>
                </a:lnTo>
                <a:lnTo>
                  <a:pt x="570222" y="439109"/>
                </a:lnTo>
                <a:lnTo>
                  <a:pt x="528440" y="462708"/>
                </a:lnTo>
                <a:lnTo>
                  <a:pt x="484575" y="481007"/>
                </a:lnTo>
                <a:lnTo>
                  <a:pt x="438641" y="493455"/>
                </a:lnTo>
                <a:lnTo>
                  <a:pt x="390649" y="499500"/>
                </a:lnTo>
                <a:lnTo>
                  <a:pt x="340613" y="498590"/>
                </a:lnTo>
                <a:lnTo>
                  <a:pt x="288786" y="519286"/>
                </a:lnTo>
                <a:lnTo>
                  <a:pt x="245173" y="529427"/>
                </a:lnTo>
                <a:lnTo>
                  <a:pt x="206990" y="529960"/>
                </a:lnTo>
                <a:lnTo>
                  <a:pt x="171449" y="521831"/>
                </a:lnTo>
                <a:lnTo>
                  <a:pt x="135766" y="505986"/>
                </a:lnTo>
                <a:lnTo>
                  <a:pt x="97154" y="483373"/>
                </a:lnTo>
                <a:lnTo>
                  <a:pt x="52828" y="454938"/>
                </a:lnTo>
                <a:lnTo>
                  <a:pt x="0" y="421628"/>
                </a:lnTo>
                <a:lnTo>
                  <a:pt x="20681" y="381444"/>
                </a:lnTo>
                <a:lnTo>
                  <a:pt x="40862" y="340189"/>
                </a:lnTo>
                <a:lnTo>
                  <a:pt x="62900" y="300220"/>
                </a:lnTo>
                <a:lnTo>
                  <a:pt x="89153" y="263894"/>
                </a:lnTo>
                <a:lnTo>
                  <a:pt x="153104" y="219307"/>
                </a:lnTo>
                <a:lnTo>
                  <a:pt x="209778" y="182937"/>
                </a:lnTo>
                <a:lnTo>
                  <a:pt x="271385" y="144382"/>
                </a:lnTo>
                <a:lnTo>
                  <a:pt x="329272" y="109039"/>
                </a:lnTo>
                <a:lnTo>
                  <a:pt x="374790" y="82307"/>
                </a:lnTo>
                <a:lnTo>
                  <a:pt x="443720" y="63643"/>
                </a:lnTo>
                <a:lnTo>
                  <a:pt x="489062" y="67777"/>
                </a:lnTo>
                <a:lnTo>
                  <a:pt x="534828" y="77204"/>
                </a:lnTo>
                <a:lnTo>
                  <a:pt x="580531" y="87138"/>
                </a:lnTo>
                <a:lnTo>
                  <a:pt x="625683" y="92796"/>
                </a:lnTo>
                <a:lnTo>
                  <a:pt x="669797" y="89396"/>
                </a:lnTo>
                <a:lnTo>
                  <a:pt x="720193" y="77736"/>
                </a:lnTo>
                <a:lnTo>
                  <a:pt x="770412" y="65828"/>
                </a:lnTo>
                <a:lnTo>
                  <a:pt x="820509" y="53993"/>
                </a:lnTo>
                <a:lnTo>
                  <a:pt x="870533" y="42549"/>
                </a:lnTo>
                <a:lnTo>
                  <a:pt x="920536" y="31816"/>
                </a:lnTo>
                <a:lnTo>
                  <a:pt x="970571" y="22114"/>
                </a:lnTo>
                <a:lnTo>
                  <a:pt x="1020687" y="13762"/>
                </a:lnTo>
                <a:lnTo>
                  <a:pt x="1070938" y="7079"/>
                </a:lnTo>
                <a:lnTo>
                  <a:pt x="1121374" y="2385"/>
                </a:lnTo>
                <a:lnTo>
                  <a:pt x="1172048" y="0"/>
                </a:lnTo>
                <a:lnTo>
                  <a:pt x="1223009" y="242"/>
                </a:lnTo>
                <a:lnTo>
                  <a:pt x="1268227" y="2988"/>
                </a:lnTo>
                <a:lnTo>
                  <a:pt x="1315518" y="8662"/>
                </a:lnTo>
                <a:lnTo>
                  <a:pt x="1364604" y="17010"/>
                </a:lnTo>
                <a:lnTo>
                  <a:pt x="1415205" y="27776"/>
                </a:lnTo>
                <a:lnTo>
                  <a:pt x="1467041" y="40706"/>
                </a:lnTo>
                <a:lnTo>
                  <a:pt x="1519834" y="55546"/>
                </a:lnTo>
                <a:lnTo>
                  <a:pt x="1573304" y="72039"/>
                </a:lnTo>
                <a:lnTo>
                  <a:pt x="1627171" y="89932"/>
                </a:lnTo>
                <a:lnTo>
                  <a:pt x="1681156" y="108970"/>
                </a:lnTo>
                <a:lnTo>
                  <a:pt x="1734980" y="128898"/>
                </a:lnTo>
                <a:lnTo>
                  <a:pt x="1788362" y="149461"/>
                </a:lnTo>
                <a:lnTo>
                  <a:pt x="1841025" y="170405"/>
                </a:lnTo>
                <a:lnTo>
                  <a:pt x="1892688" y="191475"/>
                </a:lnTo>
                <a:lnTo>
                  <a:pt x="1943071" y="212416"/>
                </a:lnTo>
                <a:lnTo>
                  <a:pt x="1991896" y="232974"/>
                </a:lnTo>
                <a:lnTo>
                  <a:pt x="2038884" y="252893"/>
                </a:lnTo>
                <a:lnTo>
                  <a:pt x="2083753" y="271919"/>
                </a:lnTo>
                <a:lnTo>
                  <a:pt x="2126226" y="289797"/>
                </a:lnTo>
                <a:lnTo>
                  <a:pt x="2166023" y="306273"/>
                </a:lnTo>
                <a:lnTo>
                  <a:pt x="2202864" y="321091"/>
                </a:lnTo>
                <a:lnTo>
                  <a:pt x="2236469" y="333998"/>
                </a:lnTo>
                <a:lnTo>
                  <a:pt x="2282709" y="355326"/>
                </a:lnTo>
                <a:lnTo>
                  <a:pt x="2330061" y="375283"/>
                </a:lnTo>
                <a:lnTo>
                  <a:pt x="2378014" y="394540"/>
                </a:lnTo>
                <a:lnTo>
                  <a:pt x="2426057" y="413766"/>
                </a:lnTo>
                <a:lnTo>
                  <a:pt x="2473677" y="433630"/>
                </a:lnTo>
                <a:lnTo>
                  <a:pt x="2520363" y="454804"/>
                </a:lnTo>
                <a:lnTo>
                  <a:pt x="2565603" y="477956"/>
                </a:lnTo>
                <a:lnTo>
                  <a:pt x="2608884" y="503756"/>
                </a:lnTo>
                <a:lnTo>
                  <a:pt x="2649696" y="532875"/>
                </a:lnTo>
                <a:lnTo>
                  <a:pt x="2687527" y="565981"/>
                </a:lnTo>
                <a:lnTo>
                  <a:pt x="2721863" y="603746"/>
                </a:lnTo>
                <a:lnTo>
                  <a:pt x="2760392" y="638143"/>
                </a:lnTo>
                <a:lnTo>
                  <a:pt x="2765488" y="660610"/>
                </a:lnTo>
                <a:lnTo>
                  <a:pt x="2758297" y="676933"/>
                </a:lnTo>
                <a:lnTo>
                  <a:pt x="2759963" y="692900"/>
                </a:lnTo>
                <a:lnTo>
                  <a:pt x="2770096" y="700115"/>
                </a:lnTo>
                <a:lnTo>
                  <a:pt x="2779299" y="698615"/>
                </a:lnTo>
                <a:lnTo>
                  <a:pt x="2795218" y="706830"/>
                </a:lnTo>
                <a:lnTo>
                  <a:pt x="2825495" y="743192"/>
                </a:lnTo>
                <a:lnTo>
                  <a:pt x="2851629" y="786315"/>
                </a:lnTo>
                <a:lnTo>
                  <a:pt x="2877424" y="832600"/>
                </a:lnTo>
                <a:lnTo>
                  <a:pt x="2903219" y="880860"/>
                </a:lnTo>
                <a:lnTo>
                  <a:pt x="2929353" y="929910"/>
                </a:lnTo>
                <a:lnTo>
                  <a:pt x="2956164" y="978565"/>
                </a:lnTo>
                <a:lnTo>
                  <a:pt x="2983991" y="1025640"/>
                </a:lnTo>
                <a:lnTo>
                  <a:pt x="3013173" y="1069949"/>
                </a:lnTo>
                <a:lnTo>
                  <a:pt x="3044048" y="1110306"/>
                </a:lnTo>
                <a:lnTo>
                  <a:pt x="3076955" y="1145528"/>
                </a:lnTo>
                <a:lnTo>
                  <a:pt x="3097230" y="1194673"/>
                </a:lnTo>
                <a:lnTo>
                  <a:pt x="3114958" y="1244032"/>
                </a:lnTo>
                <a:lnTo>
                  <a:pt x="3131140" y="1293445"/>
                </a:lnTo>
                <a:lnTo>
                  <a:pt x="3146775" y="1342750"/>
                </a:lnTo>
                <a:lnTo>
                  <a:pt x="3162864" y="1391789"/>
                </a:lnTo>
                <a:lnTo>
                  <a:pt x="3180405" y="1440402"/>
                </a:lnTo>
                <a:lnTo>
                  <a:pt x="3200399" y="1488428"/>
                </a:lnTo>
                <a:lnTo>
                  <a:pt x="3197610" y="1546507"/>
                </a:lnTo>
                <a:lnTo>
                  <a:pt x="3195547" y="1588670"/>
                </a:lnTo>
                <a:lnTo>
                  <a:pt x="3194070" y="1618435"/>
                </a:lnTo>
                <a:lnTo>
                  <a:pt x="3193036" y="1639316"/>
                </a:lnTo>
                <a:lnTo>
                  <a:pt x="3191177" y="1683817"/>
                </a:lnTo>
                <a:lnTo>
                  <a:pt x="3189557" y="1733526"/>
                </a:lnTo>
                <a:lnTo>
                  <a:pt x="3188207" y="1774940"/>
                </a:lnTo>
                <a:lnTo>
                  <a:pt x="3158120" y="1840701"/>
                </a:lnTo>
                <a:lnTo>
                  <a:pt x="3131852" y="1898959"/>
                </a:lnTo>
                <a:lnTo>
                  <a:pt x="3108466" y="1950114"/>
                </a:lnTo>
                <a:lnTo>
                  <a:pt x="3087027" y="1994568"/>
                </a:lnTo>
                <a:lnTo>
                  <a:pt x="3066598" y="2032721"/>
                </a:lnTo>
                <a:lnTo>
                  <a:pt x="3046244" y="2064975"/>
                </a:lnTo>
                <a:lnTo>
                  <a:pt x="3002015" y="2113388"/>
                </a:lnTo>
                <a:lnTo>
                  <a:pt x="2946851" y="2143014"/>
                </a:lnTo>
                <a:lnTo>
                  <a:pt x="2873264" y="2157061"/>
                </a:lnTo>
                <a:lnTo>
                  <a:pt x="2827221" y="2159246"/>
                </a:lnTo>
                <a:lnTo>
                  <a:pt x="2773764" y="2158738"/>
                </a:lnTo>
                <a:lnTo>
                  <a:pt x="2711958" y="2155940"/>
                </a:lnTo>
                <a:lnTo>
                  <a:pt x="2669088" y="2133644"/>
                </a:lnTo>
                <a:lnTo>
                  <a:pt x="2625541" y="2111941"/>
                </a:lnTo>
                <a:lnTo>
                  <a:pt x="2582036" y="2090027"/>
                </a:lnTo>
                <a:lnTo>
                  <a:pt x="2539294" y="2067096"/>
                </a:lnTo>
                <a:lnTo>
                  <a:pt x="2498033" y="2042345"/>
                </a:lnTo>
                <a:lnTo>
                  <a:pt x="2458973" y="2014970"/>
                </a:lnTo>
                <a:lnTo>
                  <a:pt x="2433665" y="1979272"/>
                </a:lnTo>
                <a:lnTo>
                  <a:pt x="2422115" y="1928271"/>
                </a:lnTo>
                <a:lnTo>
                  <a:pt x="2420302" y="1870666"/>
                </a:lnTo>
                <a:lnTo>
                  <a:pt x="2424204" y="1815156"/>
                </a:lnTo>
                <a:lnTo>
                  <a:pt x="2429799" y="1770442"/>
                </a:lnTo>
                <a:lnTo>
                  <a:pt x="2433066" y="1745222"/>
                </a:lnTo>
                <a:lnTo>
                  <a:pt x="2443805" y="1727517"/>
                </a:lnTo>
                <a:lnTo>
                  <a:pt x="2464688" y="1728172"/>
                </a:lnTo>
                <a:lnTo>
                  <a:pt x="2478714" y="1733542"/>
                </a:lnTo>
                <a:lnTo>
                  <a:pt x="2468879" y="1729982"/>
                </a:lnTo>
                <a:close/>
              </a:path>
            </a:pathLst>
          </a:custGeom>
          <a:ln w="571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89229" y="5136007"/>
            <a:ext cx="1427480" cy="54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675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А-дельта</a:t>
            </a:r>
            <a:r>
              <a:rPr sz="1400" b="1" spc="-2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и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ts val="2395"/>
              </a:lnSpc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С-волокна</a:t>
            </a:r>
            <a:r>
              <a:rPr sz="1400" b="1" spc="-50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(</a:t>
            </a:r>
            <a:r>
              <a:rPr sz="2000" b="1" spc="-5" dirty="0">
                <a:solidFill>
                  <a:srgbClr val="FFFF00"/>
                </a:solidFill>
                <a:latin typeface="Tahoma"/>
                <a:cs typeface="Tahoma"/>
              </a:rPr>
              <a:t>+</a:t>
            </a:r>
            <a:r>
              <a:rPr sz="1600" b="1" spc="-5" dirty="0">
                <a:solidFill>
                  <a:srgbClr val="FFFF00"/>
                </a:solidFill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70138" y="1924685"/>
            <a:ext cx="1073821" cy="128701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13899" y="145986"/>
            <a:ext cx="4978895" cy="650356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895975" y="218820"/>
            <a:ext cx="1162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" marR="5080" indent="-1066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Нейропептиды  Нейрокинин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608701" y="4727575"/>
            <a:ext cx="243903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9175" marR="5080" indent="-100711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Неоспиноталамический  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537072" y="5489575"/>
            <a:ext cx="268160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6495" marR="5080" indent="-115443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Палеоспинот</a:t>
            </a:r>
            <a:r>
              <a:rPr sz="1600" b="1" spc="-2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лам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ч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ский 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48339" y="5198998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114300" y="38100"/>
                </a:moveTo>
                <a:lnTo>
                  <a:pt x="114300" y="0"/>
                </a:lnTo>
                <a:lnTo>
                  <a:pt x="0" y="57150"/>
                </a:lnTo>
                <a:lnTo>
                  <a:pt x="95250" y="104775"/>
                </a:lnTo>
                <a:lnTo>
                  <a:pt x="95250" y="38100"/>
                </a:lnTo>
                <a:lnTo>
                  <a:pt x="114300" y="38100"/>
                </a:lnTo>
                <a:close/>
              </a:path>
              <a:path w="762000" h="114300">
                <a:moveTo>
                  <a:pt x="762000" y="76199"/>
                </a:moveTo>
                <a:lnTo>
                  <a:pt x="762000" y="38099"/>
                </a:lnTo>
                <a:lnTo>
                  <a:pt x="95250" y="38100"/>
                </a:lnTo>
                <a:lnTo>
                  <a:pt x="95250" y="76200"/>
                </a:lnTo>
                <a:lnTo>
                  <a:pt x="762000" y="76199"/>
                </a:lnTo>
                <a:close/>
              </a:path>
              <a:path w="762000" h="114300">
                <a:moveTo>
                  <a:pt x="114300" y="114300"/>
                </a:moveTo>
                <a:lnTo>
                  <a:pt x="114300" y="76200"/>
                </a:lnTo>
                <a:lnTo>
                  <a:pt x="95250" y="76200"/>
                </a:lnTo>
                <a:lnTo>
                  <a:pt x="95250" y="104775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24539" y="5637148"/>
            <a:ext cx="618490" cy="321945"/>
          </a:xfrm>
          <a:custGeom>
            <a:avLst/>
            <a:gdLst/>
            <a:ahLst/>
            <a:cxnLst/>
            <a:rect l="l" t="t" r="r" b="b"/>
            <a:pathLst>
              <a:path w="618489" h="321945">
                <a:moveTo>
                  <a:pt x="128015" y="0"/>
                </a:moveTo>
                <a:lnTo>
                  <a:pt x="0" y="0"/>
                </a:lnTo>
                <a:lnTo>
                  <a:pt x="76961" y="102107"/>
                </a:lnTo>
                <a:lnTo>
                  <a:pt x="76961" y="59435"/>
                </a:lnTo>
                <a:lnTo>
                  <a:pt x="93725" y="25907"/>
                </a:lnTo>
                <a:lnTo>
                  <a:pt x="110794" y="34442"/>
                </a:lnTo>
                <a:lnTo>
                  <a:pt x="128015" y="0"/>
                </a:lnTo>
                <a:close/>
              </a:path>
              <a:path w="618489" h="321945">
                <a:moveTo>
                  <a:pt x="110794" y="34442"/>
                </a:moveTo>
                <a:lnTo>
                  <a:pt x="93725" y="25907"/>
                </a:lnTo>
                <a:lnTo>
                  <a:pt x="76961" y="59435"/>
                </a:lnTo>
                <a:lnTo>
                  <a:pt x="94030" y="67970"/>
                </a:lnTo>
                <a:lnTo>
                  <a:pt x="110794" y="34442"/>
                </a:lnTo>
                <a:close/>
              </a:path>
              <a:path w="618489" h="321945">
                <a:moveTo>
                  <a:pt x="94030" y="67970"/>
                </a:moveTo>
                <a:lnTo>
                  <a:pt x="76961" y="59435"/>
                </a:lnTo>
                <a:lnTo>
                  <a:pt x="76961" y="102107"/>
                </a:lnTo>
                <a:lnTo>
                  <a:pt x="94030" y="67970"/>
                </a:lnTo>
                <a:close/>
              </a:path>
              <a:path w="618489" h="321945">
                <a:moveTo>
                  <a:pt x="617981" y="288035"/>
                </a:moveTo>
                <a:lnTo>
                  <a:pt x="110794" y="34442"/>
                </a:lnTo>
                <a:lnTo>
                  <a:pt x="94030" y="67970"/>
                </a:lnTo>
                <a:lnTo>
                  <a:pt x="601217" y="321563"/>
                </a:lnTo>
                <a:lnTo>
                  <a:pt x="617981" y="28803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43727" y="60943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943727" y="6094348"/>
            <a:ext cx="2895600" cy="53340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vert="horz" wrap="square" lIns="0" tIns="13970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Вегетативная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реакция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88022" y="4356227"/>
            <a:ext cx="1065530" cy="374650"/>
          </a:xfrm>
          <a:custGeom>
            <a:avLst/>
            <a:gdLst/>
            <a:ahLst/>
            <a:cxnLst/>
            <a:rect l="l" t="t" r="r" b="b"/>
            <a:pathLst>
              <a:path w="1065529" h="374650">
                <a:moveTo>
                  <a:pt x="1065276" y="374142"/>
                </a:moveTo>
                <a:lnTo>
                  <a:pt x="1065276" y="259842"/>
                </a:lnTo>
                <a:lnTo>
                  <a:pt x="0" y="259842"/>
                </a:lnTo>
                <a:lnTo>
                  <a:pt x="0" y="0"/>
                </a:lnTo>
              </a:path>
            </a:pathLst>
          </a:custGeom>
          <a:ln w="28575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21222" y="4356227"/>
            <a:ext cx="1066800" cy="374650"/>
          </a:xfrm>
          <a:custGeom>
            <a:avLst/>
            <a:gdLst/>
            <a:ahLst/>
            <a:cxnLst/>
            <a:rect l="l" t="t" r="r" b="b"/>
            <a:pathLst>
              <a:path w="1066800" h="374650">
                <a:moveTo>
                  <a:pt x="0" y="374142"/>
                </a:moveTo>
                <a:lnTo>
                  <a:pt x="0" y="259842"/>
                </a:lnTo>
                <a:lnTo>
                  <a:pt x="1066800" y="259842"/>
                </a:lnTo>
                <a:lnTo>
                  <a:pt x="1066800" y="0"/>
                </a:lnTo>
              </a:path>
            </a:pathLst>
          </a:custGeom>
          <a:ln w="28575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6157" y="4356227"/>
            <a:ext cx="1064895" cy="374650"/>
          </a:xfrm>
          <a:custGeom>
            <a:avLst/>
            <a:gdLst/>
            <a:ahLst/>
            <a:cxnLst/>
            <a:rect l="l" t="t" r="r" b="b"/>
            <a:pathLst>
              <a:path w="1064895" h="374650">
                <a:moveTo>
                  <a:pt x="1064514" y="374141"/>
                </a:moveTo>
                <a:lnTo>
                  <a:pt x="1064514" y="259841"/>
                </a:lnTo>
                <a:lnTo>
                  <a:pt x="0" y="259841"/>
                </a:lnTo>
                <a:lnTo>
                  <a:pt x="0" y="0"/>
                </a:lnTo>
              </a:path>
            </a:pathLst>
          </a:custGeom>
          <a:ln w="28575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9357" y="4356227"/>
            <a:ext cx="1066800" cy="374650"/>
          </a:xfrm>
          <a:custGeom>
            <a:avLst/>
            <a:gdLst/>
            <a:ahLst/>
            <a:cxnLst/>
            <a:rect l="l" t="t" r="r" b="b"/>
            <a:pathLst>
              <a:path w="1066800" h="374650">
                <a:moveTo>
                  <a:pt x="0" y="374141"/>
                </a:moveTo>
                <a:lnTo>
                  <a:pt x="0" y="259841"/>
                </a:lnTo>
                <a:lnTo>
                  <a:pt x="1066800" y="259841"/>
                </a:lnTo>
                <a:lnTo>
                  <a:pt x="1066800" y="0"/>
                </a:lnTo>
              </a:path>
            </a:pathLst>
          </a:custGeom>
          <a:ln w="28575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57471" y="2593720"/>
            <a:ext cx="2131060" cy="375285"/>
          </a:xfrm>
          <a:custGeom>
            <a:avLst/>
            <a:gdLst/>
            <a:ahLst/>
            <a:cxnLst/>
            <a:rect l="l" t="t" r="r" b="b"/>
            <a:pathLst>
              <a:path w="2131059" h="375285">
                <a:moveTo>
                  <a:pt x="2130552" y="374903"/>
                </a:moveTo>
                <a:lnTo>
                  <a:pt x="2130552" y="260603"/>
                </a:lnTo>
                <a:lnTo>
                  <a:pt x="0" y="260603"/>
                </a:lnTo>
                <a:lnTo>
                  <a:pt x="0" y="0"/>
                </a:lnTo>
              </a:path>
            </a:pathLst>
          </a:custGeom>
          <a:ln w="28574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26157" y="2593720"/>
            <a:ext cx="2131695" cy="375285"/>
          </a:xfrm>
          <a:custGeom>
            <a:avLst/>
            <a:gdLst/>
            <a:ahLst/>
            <a:cxnLst/>
            <a:rect l="l" t="t" r="r" b="b"/>
            <a:pathLst>
              <a:path w="2131695" h="375285">
                <a:moveTo>
                  <a:pt x="0" y="374903"/>
                </a:moveTo>
                <a:lnTo>
                  <a:pt x="0" y="260603"/>
                </a:lnTo>
                <a:lnTo>
                  <a:pt x="2131314" y="260603"/>
                </a:lnTo>
                <a:lnTo>
                  <a:pt x="2131314" y="0"/>
                </a:lnTo>
              </a:path>
            </a:pathLst>
          </a:custGeom>
          <a:ln w="28575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08137" y="763397"/>
            <a:ext cx="6297930" cy="1830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08137" y="763397"/>
            <a:ext cx="6297930" cy="1830705"/>
          </a:xfrm>
          <a:custGeom>
            <a:avLst/>
            <a:gdLst/>
            <a:ahLst/>
            <a:cxnLst/>
            <a:rect l="l" t="t" r="r" b="b"/>
            <a:pathLst>
              <a:path w="6297930" h="1830705">
                <a:moveTo>
                  <a:pt x="304800" y="0"/>
                </a:moveTo>
                <a:lnTo>
                  <a:pt x="255343" y="3987"/>
                </a:lnTo>
                <a:lnTo>
                  <a:pt x="208434" y="15532"/>
                </a:lnTo>
                <a:lnTo>
                  <a:pt x="164697" y="34008"/>
                </a:lnTo>
                <a:lnTo>
                  <a:pt x="124760" y="58789"/>
                </a:lnTo>
                <a:lnTo>
                  <a:pt x="89249" y="89249"/>
                </a:lnTo>
                <a:lnTo>
                  <a:pt x="58789" y="124760"/>
                </a:lnTo>
                <a:lnTo>
                  <a:pt x="34008" y="164697"/>
                </a:lnTo>
                <a:lnTo>
                  <a:pt x="15532" y="208434"/>
                </a:lnTo>
                <a:lnTo>
                  <a:pt x="3987" y="255343"/>
                </a:lnTo>
                <a:lnTo>
                  <a:pt x="0" y="304800"/>
                </a:lnTo>
                <a:lnTo>
                  <a:pt x="0" y="1525524"/>
                </a:lnTo>
                <a:lnTo>
                  <a:pt x="3987" y="1574980"/>
                </a:lnTo>
                <a:lnTo>
                  <a:pt x="15532" y="1621889"/>
                </a:lnTo>
                <a:lnTo>
                  <a:pt x="34008" y="1665626"/>
                </a:lnTo>
                <a:lnTo>
                  <a:pt x="58789" y="1705563"/>
                </a:lnTo>
                <a:lnTo>
                  <a:pt x="89249" y="1741074"/>
                </a:lnTo>
                <a:lnTo>
                  <a:pt x="124760" y="1771534"/>
                </a:lnTo>
                <a:lnTo>
                  <a:pt x="164697" y="1796315"/>
                </a:lnTo>
                <a:lnTo>
                  <a:pt x="208434" y="1814791"/>
                </a:lnTo>
                <a:lnTo>
                  <a:pt x="255343" y="1826336"/>
                </a:lnTo>
                <a:lnTo>
                  <a:pt x="304800" y="1830324"/>
                </a:lnTo>
                <a:lnTo>
                  <a:pt x="5992368" y="1830323"/>
                </a:lnTo>
                <a:lnTo>
                  <a:pt x="6041845" y="1826336"/>
                </a:lnTo>
                <a:lnTo>
                  <a:pt x="6088812" y="1814791"/>
                </a:lnTo>
                <a:lnTo>
                  <a:pt x="6132634" y="1796315"/>
                </a:lnTo>
                <a:lnTo>
                  <a:pt x="6172675" y="1771534"/>
                </a:lnTo>
                <a:lnTo>
                  <a:pt x="6208299" y="1741074"/>
                </a:lnTo>
                <a:lnTo>
                  <a:pt x="6238871" y="1705563"/>
                </a:lnTo>
                <a:lnTo>
                  <a:pt x="6263756" y="1665626"/>
                </a:lnTo>
                <a:lnTo>
                  <a:pt x="6282318" y="1621889"/>
                </a:lnTo>
                <a:lnTo>
                  <a:pt x="6293921" y="1574980"/>
                </a:lnTo>
                <a:lnTo>
                  <a:pt x="6297930" y="1525523"/>
                </a:lnTo>
                <a:lnTo>
                  <a:pt x="6297930" y="304799"/>
                </a:lnTo>
                <a:lnTo>
                  <a:pt x="6293921" y="255343"/>
                </a:lnTo>
                <a:lnTo>
                  <a:pt x="6282318" y="208434"/>
                </a:lnTo>
                <a:lnTo>
                  <a:pt x="6263756" y="164697"/>
                </a:lnTo>
                <a:lnTo>
                  <a:pt x="6238871" y="124760"/>
                </a:lnTo>
                <a:lnTo>
                  <a:pt x="6208299" y="89249"/>
                </a:lnTo>
                <a:lnTo>
                  <a:pt x="6172675" y="58789"/>
                </a:lnTo>
                <a:lnTo>
                  <a:pt x="6132634" y="34008"/>
                </a:lnTo>
                <a:lnTo>
                  <a:pt x="6088812" y="15532"/>
                </a:lnTo>
                <a:lnTo>
                  <a:pt x="6041845" y="3987"/>
                </a:lnTo>
                <a:lnTo>
                  <a:pt x="5992368" y="0"/>
                </a:lnTo>
                <a:lnTo>
                  <a:pt x="3048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154554" y="1466977"/>
            <a:ext cx="501015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5" dirty="0">
                <a:solidFill>
                  <a:srgbClr val="000000"/>
                </a:solidFill>
                <a:latin typeface="Tahoma"/>
                <a:cs typeface="Tahoma"/>
              </a:rPr>
              <a:t>Антиноцицептивная система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84159" y="2968625"/>
            <a:ext cx="1681733" cy="1387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4159" y="2968625"/>
            <a:ext cx="1682114" cy="1388110"/>
          </a:xfrm>
          <a:custGeom>
            <a:avLst/>
            <a:gdLst/>
            <a:ahLst/>
            <a:cxnLst/>
            <a:rect l="l" t="t" r="r" b="b"/>
            <a:pathLst>
              <a:path w="1682114" h="1388110">
                <a:moveTo>
                  <a:pt x="231648" y="0"/>
                </a:moveTo>
                <a:lnTo>
                  <a:pt x="184939" y="4701"/>
                </a:lnTo>
                <a:lnTo>
                  <a:pt x="141446" y="18180"/>
                </a:lnTo>
                <a:lnTo>
                  <a:pt x="102096" y="39500"/>
                </a:lnTo>
                <a:lnTo>
                  <a:pt x="67818" y="67722"/>
                </a:lnTo>
                <a:lnTo>
                  <a:pt x="39540" y="101910"/>
                </a:lnTo>
                <a:lnTo>
                  <a:pt x="18192" y="141124"/>
                </a:lnTo>
                <a:lnTo>
                  <a:pt x="4702" y="184429"/>
                </a:lnTo>
                <a:lnTo>
                  <a:pt x="0" y="230886"/>
                </a:lnTo>
                <a:lnTo>
                  <a:pt x="0" y="1155954"/>
                </a:lnTo>
                <a:lnTo>
                  <a:pt x="4702" y="1202662"/>
                </a:lnTo>
                <a:lnTo>
                  <a:pt x="18192" y="1246155"/>
                </a:lnTo>
                <a:lnTo>
                  <a:pt x="39540" y="1285505"/>
                </a:lnTo>
                <a:lnTo>
                  <a:pt x="67818" y="1319784"/>
                </a:lnTo>
                <a:lnTo>
                  <a:pt x="102096" y="1348061"/>
                </a:lnTo>
                <a:lnTo>
                  <a:pt x="141446" y="1369409"/>
                </a:lnTo>
                <a:lnTo>
                  <a:pt x="184939" y="1382899"/>
                </a:lnTo>
                <a:lnTo>
                  <a:pt x="231648" y="1387602"/>
                </a:lnTo>
                <a:lnTo>
                  <a:pt x="1450086" y="1387602"/>
                </a:lnTo>
                <a:lnTo>
                  <a:pt x="1496794" y="1382899"/>
                </a:lnTo>
                <a:lnTo>
                  <a:pt x="1540287" y="1369409"/>
                </a:lnTo>
                <a:lnTo>
                  <a:pt x="1579637" y="1348061"/>
                </a:lnTo>
                <a:lnTo>
                  <a:pt x="1613916" y="1319784"/>
                </a:lnTo>
                <a:lnTo>
                  <a:pt x="1642193" y="1285505"/>
                </a:lnTo>
                <a:lnTo>
                  <a:pt x="1663541" y="1246155"/>
                </a:lnTo>
                <a:lnTo>
                  <a:pt x="1677031" y="1202662"/>
                </a:lnTo>
                <a:lnTo>
                  <a:pt x="1681734" y="1155954"/>
                </a:lnTo>
                <a:lnTo>
                  <a:pt x="1681734" y="230885"/>
                </a:lnTo>
                <a:lnTo>
                  <a:pt x="1677031" y="184429"/>
                </a:lnTo>
                <a:lnTo>
                  <a:pt x="1663541" y="141124"/>
                </a:lnTo>
                <a:lnTo>
                  <a:pt x="1642193" y="101910"/>
                </a:lnTo>
                <a:lnTo>
                  <a:pt x="1613916" y="67722"/>
                </a:lnTo>
                <a:lnTo>
                  <a:pt x="1579637" y="39500"/>
                </a:lnTo>
                <a:lnTo>
                  <a:pt x="1540287" y="18180"/>
                </a:lnTo>
                <a:lnTo>
                  <a:pt x="1496794" y="4701"/>
                </a:lnTo>
                <a:lnTo>
                  <a:pt x="1450086" y="0"/>
                </a:lnTo>
                <a:lnTo>
                  <a:pt x="231648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86330" y="3549522"/>
            <a:ext cx="127889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5" dirty="0">
                <a:latin typeface="Tahoma"/>
                <a:cs typeface="Tahoma"/>
              </a:rPr>
              <a:t>Нейрональная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46775" y="2968625"/>
            <a:ext cx="1680972" cy="13876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46775" y="2968625"/>
            <a:ext cx="1681480" cy="1388110"/>
          </a:xfrm>
          <a:custGeom>
            <a:avLst/>
            <a:gdLst/>
            <a:ahLst/>
            <a:cxnLst/>
            <a:rect l="l" t="t" r="r" b="b"/>
            <a:pathLst>
              <a:path w="1681479" h="1388110">
                <a:moveTo>
                  <a:pt x="231648" y="0"/>
                </a:moveTo>
                <a:lnTo>
                  <a:pt x="184939" y="4701"/>
                </a:lnTo>
                <a:lnTo>
                  <a:pt x="141446" y="18180"/>
                </a:lnTo>
                <a:lnTo>
                  <a:pt x="102096" y="39500"/>
                </a:lnTo>
                <a:lnTo>
                  <a:pt x="67818" y="67722"/>
                </a:lnTo>
                <a:lnTo>
                  <a:pt x="39540" y="101910"/>
                </a:lnTo>
                <a:lnTo>
                  <a:pt x="18192" y="141124"/>
                </a:lnTo>
                <a:lnTo>
                  <a:pt x="4702" y="184429"/>
                </a:lnTo>
                <a:lnTo>
                  <a:pt x="0" y="230886"/>
                </a:lnTo>
                <a:lnTo>
                  <a:pt x="0" y="1155954"/>
                </a:lnTo>
                <a:lnTo>
                  <a:pt x="4702" y="1202662"/>
                </a:lnTo>
                <a:lnTo>
                  <a:pt x="18192" y="1246155"/>
                </a:lnTo>
                <a:lnTo>
                  <a:pt x="39540" y="1285505"/>
                </a:lnTo>
                <a:lnTo>
                  <a:pt x="67818" y="1319784"/>
                </a:lnTo>
                <a:lnTo>
                  <a:pt x="102096" y="1348061"/>
                </a:lnTo>
                <a:lnTo>
                  <a:pt x="141446" y="1369409"/>
                </a:lnTo>
                <a:lnTo>
                  <a:pt x="184939" y="1382899"/>
                </a:lnTo>
                <a:lnTo>
                  <a:pt x="231648" y="1387602"/>
                </a:lnTo>
                <a:lnTo>
                  <a:pt x="1450086" y="1387602"/>
                </a:lnTo>
                <a:lnTo>
                  <a:pt x="1496542" y="1382899"/>
                </a:lnTo>
                <a:lnTo>
                  <a:pt x="1539847" y="1369409"/>
                </a:lnTo>
                <a:lnTo>
                  <a:pt x="1579061" y="1348061"/>
                </a:lnTo>
                <a:lnTo>
                  <a:pt x="1613249" y="1319784"/>
                </a:lnTo>
                <a:lnTo>
                  <a:pt x="1641471" y="1285505"/>
                </a:lnTo>
                <a:lnTo>
                  <a:pt x="1662791" y="1246155"/>
                </a:lnTo>
                <a:lnTo>
                  <a:pt x="1676270" y="1202662"/>
                </a:lnTo>
                <a:lnTo>
                  <a:pt x="1680972" y="1155954"/>
                </a:lnTo>
                <a:lnTo>
                  <a:pt x="1680972" y="230885"/>
                </a:lnTo>
                <a:lnTo>
                  <a:pt x="1676270" y="184429"/>
                </a:lnTo>
                <a:lnTo>
                  <a:pt x="1662791" y="141124"/>
                </a:lnTo>
                <a:lnTo>
                  <a:pt x="1641471" y="101910"/>
                </a:lnTo>
                <a:lnTo>
                  <a:pt x="1613249" y="67722"/>
                </a:lnTo>
                <a:lnTo>
                  <a:pt x="1579061" y="39500"/>
                </a:lnTo>
                <a:lnTo>
                  <a:pt x="1539847" y="18180"/>
                </a:lnTo>
                <a:lnTo>
                  <a:pt x="1496542" y="4701"/>
                </a:lnTo>
                <a:lnTo>
                  <a:pt x="1450086" y="0"/>
                </a:lnTo>
                <a:lnTo>
                  <a:pt x="231648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10680" y="3549522"/>
            <a:ext cx="115252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5" dirty="0">
                <a:latin typeface="Tahoma"/>
                <a:cs typeface="Tahoma"/>
              </a:rPr>
              <a:t>Гуморальная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2193" y="4730369"/>
            <a:ext cx="2053589" cy="1721485"/>
          </a:xfrm>
          <a:custGeom>
            <a:avLst/>
            <a:gdLst/>
            <a:ahLst/>
            <a:cxnLst/>
            <a:rect l="l" t="t" r="r" b="b"/>
            <a:pathLst>
              <a:path w="2053589" h="1721485">
                <a:moveTo>
                  <a:pt x="2053589" y="1434083"/>
                </a:moveTo>
                <a:lnTo>
                  <a:pt x="2053589" y="287273"/>
                </a:lnTo>
                <a:lnTo>
                  <a:pt x="2049847" y="240715"/>
                </a:lnTo>
                <a:lnTo>
                  <a:pt x="2039008" y="196535"/>
                </a:lnTo>
                <a:lnTo>
                  <a:pt x="2021659" y="155326"/>
                </a:lnTo>
                <a:lnTo>
                  <a:pt x="1998384" y="117683"/>
                </a:lnTo>
                <a:lnTo>
                  <a:pt x="1969769" y="84200"/>
                </a:lnTo>
                <a:lnTo>
                  <a:pt x="1936400" y="55473"/>
                </a:lnTo>
                <a:lnTo>
                  <a:pt x="1898861" y="32095"/>
                </a:lnTo>
                <a:lnTo>
                  <a:pt x="1857737" y="14660"/>
                </a:lnTo>
                <a:lnTo>
                  <a:pt x="1813614" y="3764"/>
                </a:lnTo>
                <a:lnTo>
                  <a:pt x="1767077" y="0"/>
                </a:lnTo>
                <a:lnTo>
                  <a:pt x="286512" y="0"/>
                </a:lnTo>
                <a:lnTo>
                  <a:pt x="239975" y="3764"/>
                </a:lnTo>
                <a:lnTo>
                  <a:pt x="195852" y="14660"/>
                </a:lnTo>
                <a:lnTo>
                  <a:pt x="154728" y="32095"/>
                </a:lnTo>
                <a:lnTo>
                  <a:pt x="117189" y="55473"/>
                </a:lnTo>
                <a:lnTo>
                  <a:pt x="83820" y="84201"/>
                </a:lnTo>
                <a:lnTo>
                  <a:pt x="55205" y="117683"/>
                </a:lnTo>
                <a:lnTo>
                  <a:pt x="31930" y="155326"/>
                </a:lnTo>
                <a:lnTo>
                  <a:pt x="14581" y="196535"/>
                </a:lnTo>
                <a:lnTo>
                  <a:pt x="3742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42" y="1480642"/>
                </a:lnTo>
                <a:lnTo>
                  <a:pt x="14581" y="1524822"/>
                </a:lnTo>
                <a:lnTo>
                  <a:pt x="31930" y="1566031"/>
                </a:lnTo>
                <a:lnTo>
                  <a:pt x="55205" y="1603674"/>
                </a:lnTo>
                <a:lnTo>
                  <a:pt x="83820" y="1637157"/>
                </a:lnTo>
                <a:lnTo>
                  <a:pt x="117189" y="1665884"/>
                </a:lnTo>
                <a:lnTo>
                  <a:pt x="154728" y="1689262"/>
                </a:lnTo>
                <a:lnTo>
                  <a:pt x="195852" y="1706697"/>
                </a:lnTo>
                <a:lnTo>
                  <a:pt x="239975" y="1717593"/>
                </a:lnTo>
                <a:lnTo>
                  <a:pt x="286512" y="1721358"/>
                </a:lnTo>
                <a:lnTo>
                  <a:pt x="1767078" y="1721358"/>
                </a:lnTo>
                <a:lnTo>
                  <a:pt x="1813614" y="1717593"/>
                </a:lnTo>
                <a:lnTo>
                  <a:pt x="1857737" y="1706697"/>
                </a:lnTo>
                <a:lnTo>
                  <a:pt x="1898861" y="1689262"/>
                </a:lnTo>
                <a:lnTo>
                  <a:pt x="1936400" y="1665884"/>
                </a:lnTo>
                <a:lnTo>
                  <a:pt x="1969769" y="1637157"/>
                </a:lnTo>
                <a:lnTo>
                  <a:pt x="1998384" y="1603674"/>
                </a:lnTo>
                <a:lnTo>
                  <a:pt x="2021659" y="1566031"/>
                </a:lnTo>
                <a:lnTo>
                  <a:pt x="2039008" y="1524822"/>
                </a:lnTo>
                <a:lnTo>
                  <a:pt x="2049847" y="1480642"/>
                </a:lnTo>
                <a:lnTo>
                  <a:pt x="2053589" y="143408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2193" y="4730369"/>
            <a:ext cx="2053589" cy="1721485"/>
          </a:xfrm>
          <a:custGeom>
            <a:avLst/>
            <a:gdLst/>
            <a:ahLst/>
            <a:cxnLst/>
            <a:rect l="l" t="t" r="r" b="b"/>
            <a:pathLst>
              <a:path w="2053589" h="1721485">
                <a:moveTo>
                  <a:pt x="286512" y="0"/>
                </a:moveTo>
                <a:lnTo>
                  <a:pt x="239975" y="3764"/>
                </a:lnTo>
                <a:lnTo>
                  <a:pt x="195852" y="14660"/>
                </a:lnTo>
                <a:lnTo>
                  <a:pt x="154728" y="32095"/>
                </a:lnTo>
                <a:lnTo>
                  <a:pt x="117189" y="55473"/>
                </a:lnTo>
                <a:lnTo>
                  <a:pt x="83820" y="84201"/>
                </a:lnTo>
                <a:lnTo>
                  <a:pt x="55205" y="117683"/>
                </a:lnTo>
                <a:lnTo>
                  <a:pt x="31930" y="155326"/>
                </a:lnTo>
                <a:lnTo>
                  <a:pt x="14581" y="196535"/>
                </a:lnTo>
                <a:lnTo>
                  <a:pt x="3742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42" y="1480642"/>
                </a:lnTo>
                <a:lnTo>
                  <a:pt x="14581" y="1524822"/>
                </a:lnTo>
                <a:lnTo>
                  <a:pt x="31930" y="1566031"/>
                </a:lnTo>
                <a:lnTo>
                  <a:pt x="55205" y="1603674"/>
                </a:lnTo>
                <a:lnTo>
                  <a:pt x="83820" y="1637157"/>
                </a:lnTo>
                <a:lnTo>
                  <a:pt x="117189" y="1665884"/>
                </a:lnTo>
                <a:lnTo>
                  <a:pt x="154728" y="1689262"/>
                </a:lnTo>
                <a:lnTo>
                  <a:pt x="195852" y="1706697"/>
                </a:lnTo>
                <a:lnTo>
                  <a:pt x="239975" y="1717593"/>
                </a:lnTo>
                <a:lnTo>
                  <a:pt x="286512" y="1721358"/>
                </a:lnTo>
                <a:lnTo>
                  <a:pt x="1767078" y="1721358"/>
                </a:lnTo>
                <a:lnTo>
                  <a:pt x="1813614" y="1717593"/>
                </a:lnTo>
                <a:lnTo>
                  <a:pt x="1857737" y="1706697"/>
                </a:lnTo>
                <a:lnTo>
                  <a:pt x="1898861" y="1689262"/>
                </a:lnTo>
                <a:lnTo>
                  <a:pt x="1936400" y="1665884"/>
                </a:lnTo>
                <a:lnTo>
                  <a:pt x="1969770" y="1637156"/>
                </a:lnTo>
                <a:lnTo>
                  <a:pt x="1998384" y="1603674"/>
                </a:lnTo>
                <a:lnTo>
                  <a:pt x="2021659" y="1566031"/>
                </a:lnTo>
                <a:lnTo>
                  <a:pt x="2039008" y="1524822"/>
                </a:lnTo>
                <a:lnTo>
                  <a:pt x="2049847" y="1480642"/>
                </a:lnTo>
                <a:lnTo>
                  <a:pt x="2053589" y="1434083"/>
                </a:lnTo>
                <a:lnTo>
                  <a:pt x="2053589" y="287273"/>
                </a:lnTo>
                <a:lnTo>
                  <a:pt x="2049847" y="240715"/>
                </a:lnTo>
                <a:lnTo>
                  <a:pt x="2039008" y="196535"/>
                </a:lnTo>
                <a:lnTo>
                  <a:pt x="2021659" y="155326"/>
                </a:lnTo>
                <a:lnTo>
                  <a:pt x="1998384" y="117683"/>
                </a:lnTo>
                <a:lnTo>
                  <a:pt x="1969769" y="84200"/>
                </a:lnTo>
                <a:lnTo>
                  <a:pt x="1936400" y="55473"/>
                </a:lnTo>
                <a:lnTo>
                  <a:pt x="1898861" y="32095"/>
                </a:lnTo>
                <a:lnTo>
                  <a:pt x="1857737" y="14660"/>
                </a:lnTo>
                <a:lnTo>
                  <a:pt x="1813614" y="3764"/>
                </a:lnTo>
                <a:lnTo>
                  <a:pt x="1767077" y="0"/>
                </a:lnTo>
                <a:lnTo>
                  <a:pt x="286512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64269" y="4730369"/>
            <a:ext cx="2053589" cy="1721485"/>
          </a:xfrm>
          <a:custGeom>
            <a:avLst/>
            <a:gdLst/>
            <a:ahLst/>
            <a:cxnLst/>
            <a:rect l="l" t="t" r="r" b="b"/>
            <a:pathLst>
              <a:path w="2053589" h="1721485">
                <a:moveTo>
                  <a:pt x="2053589" y="1434083"/>
                </a:moveTo>
                <a:lnTo>
                  <a:pt x="2053589" y="287273"/>
                </a:lnTo>
                <a:lnTo>
                  <a:pt x="2049847" y="240715"/>
                </a:lnTo>
                <a:lnTo>
                  <a:pt x="2039008" y="196535"/>
                </a:lnTo>
                <a:lnTo>
                  <a:pt x="2021659" y="155326"/>
                </a:lnTo>
                <a:lnTo>
                  <a:pt x="1998384" y="117683"/>
                </a:lnTo>
                <a:lnTo>
                  <a:pt x="1969769" y="84200"/>
                </a:lnTo>
                <a:lnTo>
                  <a:pt x="1936400" y="55473"/>
                </a:lnTo>
                <a:lnTo>
                  <a:pt x="1898861" y="32095"/>
                </a:lnTo>
                <a:lnTo>
                  <a:pt x="1857737" y="14660"/>
                </a:lnTo>
                <a:lnTo>
                  <a:pt x="1813614" y="3764"/>
                </a:lnTo>
                <a:lnTo>
                  <a:pt x="1767077" y="0"/>
                </a:lnTo>
                <a:lnTo>
                  <a:pt x="286512" y="0"/>
                </a:lnTo>
                <a:lnTo>
                  <a:pt x="239975" y="3764"/>
                </a:lnTo>
                <a:lnTo>
                  <a:pt x="195852" y="14660"/>
                </a:lnTo>
                <a:lnTo>
                  <a:pt x="154728" y="32095"/>
                </a:lnTo>
                <a:lnTo>
                  <a:pt x="117189" y="55473"/>
                </a:lnTo>
                <a:lnTo>
                  <a:pt x="83820" y="84201"/>
                </a:lnTo>
                <a:lnTo>
                  <a:pt x="55205" y="117683"/>
                </a:lnTo>
                <a:lnTo>
                  <a:pt x="31930" y="155326"/>
                </a:lnTo>
                <a:lnTo>
                  <a:pt x="14581" y="196535"/>
                </a:lnTo>
                <a:lnTo>
                  <a:pt x="3742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42" y="1480642"/>
                </a:lnTo>
                <a:lnTo>
                  <a:pt x="14581" y="1524822"/>
                </a:lnTo>
                <a:lnTo>
                  <a:pt x="31930" y="1566031"/>
                </a:lnTo>
                <a:lnTo>
                  <a:pt x="55205" y="1603674"/>
                </a:lnTo>
                <a:lnTo>
                  <a:pt x="83820" y="1637157"/>
                </a:lnTo>
                <a:lnTo>
                  <a:pt x="117189" y="1665884"/>
                </a:lnTo>
                <a:lnTo>
                  <a:pt x="154728" y="1689262"/>
                </a:lnTo>
                <a:lnTo>
                  <a:pt x="195852" y="1706697"/>
                </a:lnTo>
                <a:lnTo>
                  <a:pt x="239975" y="1717593"/>
                </a:lnTo>
                <a:lnTo>
                  <a:pt x="286512" y="1721358"/>
                </a:lnTo>
                <a:lnTo>
                  <a:pt x="1767078" y="1721358"/>
                </a:lnTo>
                <a:lnTo>
                  <a:pt x="1813614" y="1717593"/>
                </a:lnTo>
                <a:lnTo>
                  <a:pt x="1857737" y="1706697"/>
                </a:lnTo>
                <a:lnTo>
                  <a:pt x="1898861" y="1689262"/>
                </a:lnTo>
                <a:lnTo>
                  <a:pt x="1936400" y="1665884"/>
                </a:lnTo>
                <a:lnTo>
                  <a:pt x="1969769" y="1637157"/>
                </a:lnTo>
                <a:lnTo>
                  <a:pt x="1998384" y="1603674"/>
                </a:lnTo>
                <a:lnTo>
                  <a:pt x="2021659" y="1566031"/>
                </a:lnTo>
                <a:lnTo>
                  <a:pt x="2039008" y="1524822"/>
                </a:lnTo>
                <a:lnTo>
                  <a:pt x="2049847" y="1480642"/>
                </a:lnTo>
                <a:lnTo>
                  <a:pt x="2053589" y="143408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64269" y="4730369"/>
            <a:ext cx="2053589" cy="1721485"/>
          </a:xfrm>
          <a:custGeom>
            <a:avLst/>
            <a:gdLst/>
            <a:ahLst/>
            <a:cxnLst/>
            <a:rect l="l" t="t" r="r" b="b"/>
            <a:pathLst>
              <a:path w="2053589" h="1721485">
                <a:moveTo>
                  <a:pt x="286512" y="0"/>
                </a:moveTo>
                <a:lnTo>
                  <a:pt x="239975" y="3764"/>
                </a:lnTo>
                <a:lnTo>
                  <a:pt x="195852" y="14660"/>
                </a:lnTo>
                <a:lnTo>
                  <a:pt x="154728" y="32095"/>
                </a:lnTo>
                <a:lnTo>
                  <a:pt x="117189" y="55473"/>
                </a:lnTo>
                <a:lnTo>
                  <a:pt x="83820" y="84201"/>
                </a:lnTo>
                <a:lnTo>
                  <a:pt x="55205" y="117683"/>
                </a:lnTo>
                <a:lnTo>
                  <a:pt x="31930" y="155326"/>
                </a:lnTo>
                <a:lnTo>
                  <a:pt x="14581" y="196535"/>
                </a:lnTo>
                <a:lnTo>
                  <a:pt x="3742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42" y="1480642"/>
                </a:lnTo>
                <a:lnTo>
                  <a:pt x="14581" y="1524822"/>
                </a:lnTo>
                <a:lnTo>
                  <a:pt x="31930" y="1566031"/>
                </a:lnTo>
                <a:lnTo>
                  <a:pt x="55205" y="1603674"/>
                </a:lnTo>
                <a:lnTo>
                  <a:pt x="83820" y="1637157"/>
                </a:lnTo>
                <a:lnTo>
                  <a:pt x="117189" y="1665884"/>
                </a:lnTo>
                <a:lnTo>
                  <a:pt x="154728" y="1689262"/>
                </a:lnTo>
                <a:lnTo>
                  <a:pt x="195852" y="1706697"/>
                </a:lnTo>
                <a:lnTo>
                  <a:pt x="239975" y="1717593"/>
                </a:lnTo>
                <a:lnTo>
                  <a:pt x="286512" y="1721358"/>
                </a:lnTo>
                <a:lnTo>
                  <a:pt x="1767078" y="1721358"/>
                </a:lnTo>
                <a:lnTo>
                  <a:pt x="1813614" y="1717593"/>
                </a:lnTo>
                <a:lnTo>
                  <a:pt x="1857737" y="1706697"/>
                </a:lnTo>
                <a:lnTo>
                  <a:pt x="1898861" y="1689262"/>
                </a:lnTo>
                <a:lnTo>
                  <a:pt x="1936400" y="1665884"/>
                </a:lnTo>
                <a:lnTo>
                  <a:pt x="1969770" y="1637156"/>
                </a:lnTo>
                <a:lnTo>
                  <a:pt x="1998384" y="1603674"/>
                </a:lnTo>
                <a:lnTo>
                  <a:pt x="2021659" y="1566031"/>
                </a:lnTo>
                <a:lnTo>
                  <a:pt x="2039008" y="1524822"/>
                </a:lnTo>
                <a:lnTo>
                  <a:pt x="2049847" y="1480642"/>
                </a:lnTo>
                <a:lnTo>
                  <a:pt x="2053589" y="1434083"/>
                </a:lnTo>
                <a:lnTo>
                  <a:pt x="2053589" y="287273"/>
                </a:lnTo>
                <a:lnTo>
                  <a:pt x="2049847" y="240715"/>
                </a:lnTo>
                <a:lnTo>
                  <a:pt x="2039008" y="196535"/>
                </a:lnTo>
                <a:lnTo>
                  <a:pt x="2021659" y="155326"/>
                </a:lnTo>
                <a:lnTo>
                  <a:pt x="1998384" y="117683"/>
                </a:lnTo>
                <a:lnTo>
                  <a:pt x="1969769" y="84200"/>
                </a:lnTo>
                <a:lnTo>
                  <a:pt x="1936400" y="55473"/>
                </a:lnTo>
                <a:lnTo>
                  <a:pt x="1898861" y="32095"/>
                </a:lnTo>
                <a:lnTo>
                  <a:pt x="1857737" y="14660"/>
                </a:lnTo>
                <a:lnTo>
                  <a:pt x="1813614" y="3764"/>
                </a:lnTo>
                <a:lnTo>
                  <a:pt x="1767077" y="0"/>
                </a:lnTo>
                <a:lnTo>
                  <a:pt x="286512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94059" y="4730369"/>
            <a:ext cx="2054860" cy="1721485"/>
          </a:xfrm>
          <a:custGeom>
            <a:avLst/>
            <a:gdLst/>
            <a:ahLst/>
            <a:cxnLst/>
            <a:rect l="l" t="t" r="r" b="b"/>
            <a:pathLst>
              <a:path w="2054859" h="1721485">
                <a:moveTo>
                  <a:pt x="2054352" y="1434083"/>
                </a:moveTo>
                <a:lnTo>
                  <a:pt x="2054352" y="287273"/>
                </a:lnTo>
                <a:lnTo>
                  <a:pt x="2050609" y="240715"/>
                </a:lnTo>
                <a:lnTo>
                  <a:pt x="2039770" y="196535"/>
                </a:lnTo>
                <a:lnTo>
                  <a:pt x="2022421" y="155326"/>
                </a:lnTo>
                <a:lnTo>
                  <a:pt x="1999146" y="117683"/>
                </a:lnTo>
                <a:lnTo>
                  <a:pt x="1970531" y="84200"/>
                </a:lnTo>
                <a:lnTo>
                  <a:pt x="1937162" y="55473"/>
                </a:lnTo>
                <a:lnTo>
                  <a:pt x="1899623" y="32095"/>
                </a:lnTo>
                <a:lnTo>
                  <a:pt x="1858499" y="14660"/>
                </a:lnTo>
                <a:lnTo>
                  <a:pt x="1814376" y="3764"/>
                </a:lnTo>
                <a:lnTo>
                  <a:pt x="1767839" y="0"/>
                </a:lnTo>
                <a:lnTo>
                  <a:pt x="287274" y="0"/>
                </a:lnTo>
                <a:lnTo>
                  <a:pt x="240715" y="3764"/>
                </a:lnTo>
                <a:lnTo>
                  <a:pt x="196535" y="14660"/>
                </a:lnTo>
                <a:lnTo>
                  <a:pt x="155326" y="32095"/>
                </a:lnTo>
                <a:lnTo>
                  <a:pt x="117683" y="55473"/>
                </a:lnTo>
                <a:lnTo>
                  <a:pt x="84201" y="84201"/>
                </a:lnTo>
                <a:lnTo>
                  <a:pt x="55473" y="117683"/>
                </a:lnTo>
                <a:lnTo>
                  <a:pt x="32095" y="155326"/>
                </a:lnTo>
                <a:lnTo>
                  <a:pt x="14660" y="196535"/>
                </a:lnTo>
                <a:lnTo>
                  <a:pt x="3764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64" y="1480642"/>
                </a:lnTo>
                <a:lnTo>
                  <a:pt x="14660" y="1524822"/>
                </a:lnTo>
                <a:lnTo>
                  <a:pt x="32095" y="1566031"/>
                </a:lnTo>
                <a:lnTo>
                  <a:pt x="55473" y="1603674"/>
                </a:lnTo>
                <a:lnTo>
                  <a:pt x="84201" y="1637157"/>
                </a:lnTo>
                <a:lnTo>
                  <a:pt x="117683" y="1665884"/>
                </a:lnTo>
                <a:lnTo>
                  <a:pt x="155326" y="1689262"/>
                </a:lnTo>
                <a:lnTo>
                  <a:pt x="196535" y="1706697"/>
                </a:lnTo>
                <a:lnTo>
                  <a:pt x="240715" y="1717593"/>
                </a:lnTo>
                <a:lnTo>
                  <a:pt x="287274" y="1721358"/>
                </a:lnTo>
                <a:lnTo>
                  <a:pt x="1767840" y="1721358"/>
                </a:lnTo>
                <a:lnTo>
                  <a:pt x="1814376" y="1717593"/>
                </a:lnTo>
                <a:lnTo>
                  <a:pt x="1858499" y="1706697"/>
                </a:lnTo>
                <a:lnTo>
                  <a:pt x="1899623" y="1689262"/>
                </a:lnTo>
                <a:lnTo>
                  <a:pt x="1937162" y="1665884"/>
                </a:lnTo>
                <a:lnTo>
                  <a:pt x="1970531" y="1637157"/>
                </a:lnTo>
                <a:lnTo>
                  <a:pt x="1999146" y="1603674"/>
                </a:lnTo>
                <a:lnTo>
                  <a:pt x="2022421" y="1566031"/>
                </a:lnTo>
                <a:lnTo>
                  <a:pt x="2039770" y="1524822"/>
                </a:lnTo>
                <a:lnTo>
                  <a:pt x="2050609" y="1480642"/>
                </a:lnTo>
                <a:lnTo>
                  <a:pt x="2054352" y="143408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94059" y="4730369"/>
            <a:ext cx="2054860" cy="1721485"/>
          </a:xfrm>
          <a:custGeom>
            <a:avLst/>
            <a:gdLst/>
            <a:ahLst/>
            <a:cxnLst/>
            <a:rect l="l" t="t" r="r" b="b"/>
            <a:pathLst>
              <a:path w="2054859" h="1721485">
                <a:moveTo>
                  <a:pt x="287274" y="0"/>
                </a:moveTo>
                <a:lnTo>
                  <a:pt x="240715" y="3764"/>
                </a:lnTo>
                <a:lnTo>
                  <a:pt x="196535" y="14660"/>
                </a:lnTo>
                <a:lnTo>
                  <a:pt x="155326" y="32095"/>
                </a:lnTo>
                <a:lnTo>
                  <a:pt x="117683" y="55473"/>
                </a:lnTo>
                <a:lnTo>
                  <a:pt x="84201" y="84201"/>
                </a:lnTo>
                <a:lnTo>
                  <a:pt x="55473" y="117683"/>
                </a:lnTo>
                <a:lnTo>
                  <a:pt x="32095" y="155326"/>
                </a:lnTo>
                <a:lnTo>
                  <a:pt x="14660" y="196535"/>
                </a:lnTo>
                <a:lnTo>
                  <a:pt x="3764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64" y="1480642"/>
                </a:lnTo>
                <a:lnTo>
                  <a:pt x="14660" y="1524822"/>
                </a:lnTo>
                <a:lnTo>
                  <a:pt x="32095" y="1566031"/>
                </a:lnTo>
                <a:lnTo>
                  <a:pt x="55473" y="1603674"/>
                </a:lnTo>
                <a:lnTo>
                  <a:pt x="84201" y="1637157"/>
                </a:lnTo>
                <a:lnTo>
                  <a:pt x="117683" y="1665884"/>
                </a:lnTo>
                <a:lnTo>
                  <a:pt x="155326" y="1689262"/>
                </a:lnTo>
                <a:lnTo>
                  <a:pt x="196535" y="1706697"/>
                </a:lnTo>
                <a:lnTo>
                  <a:pt x="240715" y="1717593"/>
                </a:lnTo>
                <a:lnTo>
                  <a:pt x="287274" y="1721358"/>
                </a:lnTo>
                <a:lnTo>
                  <a:pt x="1767840" y="1721358"/>
                </a:lnTo>
                <a:lnTo>
                  <a:pt x="1814376" y="1717593"/>
                </a:lnTo>
                <a:lnTo>
                  <a:pt x="1858499" y="1706697"/>
                </a:lnTo>
                <a:lnTo>
                  <a:pt x="1899623" y="1689262"/>
                </a:lnTo>
                <a:lnTo>
                  <a:pt x="1937162" y="1665884"/>
                </a:lnTo>
                <a:lnTo>
                  <a:pt x="1970532" y="1637156"/>
                </a:lnTo>
                <a:lnTo>
                  <a:pt x="1999146" y="1603674"/>
                </a:lnTo>
                <a:lnTo>
                  <a:pt x="2022421" y="1566031"/>
                </a:lnTo>
                <a:lnTo>
                  <a:pt x="2039770" y="1524822"/>
                </a:lnTo>
                <a:lnTo>
                  <a:pt x="2050609" y="1480642"/>
                </a:lnTo>
                <a:lnTo>
                  <a:pt x="2054352" y="1434083"/>
                </a:lnTo>
                <a:lnTo>
                  <a:pt x="2054352" y="287273"/>
                </a:lnTo>
                <a:lnTo>
                  <a:pt x="2050609" y="240715"/>
                </a:lnTo>
                <a:lnTo>
                  <a:pt x="2039770" y="196535"/>
                </a:lnTo>
                <a:lnTo>
                  <a:pt x="2022421" y="155326"/>
                </a:lnTo>
                <a:lnTo>
                  <a:pt x="1999146" y="117683"/>
                </a:lnTo>
                <a:lnTo>
                  <a:pt x="1970531" y="84200"/>
                </a:lnTo>
                <a:lnTo>
                  <a:pt x="1937162" y="55473"/>
                </a:lnTo>
                <a:lnTo>
                  <a:pt x="1899623" y="32095"/>
                </a:lnTo>
                <a:lnTo>
                  <a:pt x="1858499" y="14660"/>
                </a:lnTo>
                <a:lnTo>
                  <a:pt x="1814376" y="3764"/>
                </a:lnTo>
                <a:lnTo>
                  <a:pt x="1767839" y="0"/>
                </a:lnTo>
                <a:lnTo>
                  <a:pt x="287274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26122" y="4730369"/>
            <a:ext cx="2054860" cy="1721485"/>
          </a:xfrm>
          <a:custGeom>
            <a:avLst/>
            <a:gdLst/>
            <a:ahLst/>
            <a:cxnLst/>
            <a:rect l="l" t="t" r="r" b="b"/>
            <a:pathLst>
              <a:path w="2054859" h="1721485">
                <a:moveTo>
                  <a:pt x="2054352" y="1434083"/>
                </a:moveTo>
                <a:lnTo>
                  <a:pt x="2054352" y="287273"/>
                </a:lnTo>
                <a:lnTo>
                  <a:pt x="2050609" y="240715"/>
                </a:lnTo>
                <a:lnTo>
                  <a:pt x="2039770" y="196535"/>
                </a:lnTo>
                <a:lnTo>
                  <a:pt x="2022421" y="155326"/>
                </a:lnTo>
                <a:lnTo>
                  <a:pt x="1999146" y="117683"/>
                </a:lnTo>
                <a:lnTo>
                  <a:pt x="1970531" y="84200"/>
                </a:lnTo>
                <a:lnTo>
                  <a:pt x="1937162" y="55473"/>
                </a:lnTo>
                <a:lnTo>
                  <a:pt x="1899623" y="32095"/>
                </a:lnTo>
                <a:lnTo>
                  <a:pt x="1858499" y="14660"/>
                </a:lnTo>
                <a:lnTo>
                  <a:pt x="1814376" y="3764"/>
                </a:lnTo>
                <a:lnTo>
                  <a:pt x="1767839" y="0"/>
                </a:lnTo>
                <a:lnTo>
                  <a:pt x="287274" y="0"/>
                </a:lnTo>
                <a:lnTo>
                  <a:pt x="240715" y="3764"/>
                </a:lnTo>
                <a:lnTo>
                  <a:pt x="196535" y="14660"/>
                </a:lnTo>
                <a:lnTo>
                  <a:pt x="155326" y="32095"/>
                </a:lnTo>
                <a:lnTo>
                  <a:pt x="117683" y="55473"/>
                </a:lnTo>
                <a:lnTo>
                  <a:pt x="84201" y="84201"/>
                </a:lnTo>
                <a:lnTo>
                  <a:pt x="55473" y="117683"/>
                </a:lnTo>
                <a:lnTo>
                  <a:pt x="32095" y="155326"/>
                </a:lnTo>
                <a:lnTo>
                  <a:pt x="14660" y="196535"/>
                </a:lnTo>
                <a:lnTo>
                  <a:pt x="3764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64" y="1480642"/>
                </a:lnTo>
                <a:lnTo>
                  <a:pt x="14660" y="1524822"/>
                </a:lnTo>
                <a:lnTo>
                  <a:pt x="32095" y="1566031"/>
                </a:lnTo>
                <a:lnTo>
                  <a:pt x="55473" y="1603674"/>
                </a:lnTo>
                <a:lnTo>
                  <a:pt x="84201" y="1637157"/>
                </a:lnTo>
                <a:lnTo>
                  <a:pt x="117683" y="1665884"/>
                </a:lnTo>
                <a:lnTo>
                  <a:pt x="155326" y="1689262"/>
                </a:lnTo>
                <a:lnTo>
                  <a:pt x="196535" y="1706697"/>
                </a:lnTo>
                <a:lnTo>
                  <a:pt x="240715" y="1717593"/>
                </a:lnTo>
                <a:lnTo>
                  <a:pt x="287274" y="1721358"/>
                </a:lnTo>
                <a:lnTo>
                  <a:pt x="1767840" y="1721358"/>
                </a:lnTo>
                <a:lnTo>
                  <a:pt x="1814376" y="1717593"/>
                </a:lnTo>
                <a:lnTo>
                  <a:pt x="1858499" y="1706697"/>
                </a:lnTo>
                <a:lnTo>
                  <a:pt x="1899623" y="1689262"/>
                </a:lnTo>
                <a:lnTo>
                  <a:pt x="1937162" y="1665884"/>
                </a:lnTo>
                <a:lnTo>
                  <a:pt x="1970531" y="1637157"/>
                </a:lnTo>
                <a:lnTo>
                  <a:pt x="1999146" y="1603674"/>
                </a:lnTo>
                <a:lnTo>
                  <a:pt x="2022421" y="1566031"/>
                </a:lnTo>
                <a:lnTo>
                  <a:pt x="2039770" y="1524822"/>
                </a:lnTo>
                <a:lnTo>
                  <a:pt x="2050609" y="1480642"/>
                </a:lnTo>
                <a:lnTo>
                  <a:pt x="2054352" y="143408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26122" y="4730369"/>
            <a:ext cx="2054860" cy="1721485"/>
          </a:xfrm>
          <a:custGeom>
            <a:avLst/>
            <a:gdLst/>
            <a:ahLst/>
            <a:cxnLst/>
            <a:rect l="l" t="t" r="r" b="b"/>
            <a:pathLst>
              <a:path w="2054859" h="1721485">
                <a:moveTo>
                  <a:pt x="287274" y="0"/>
                </a:moveTo>
                <a:lnTo>
                  <a:pt x="240715" y="3764"/>
                </a:lnTo>
                <a:lnTo>
                  <a:pt x="196535" y="14660"/>
                </a:lnTo>
                <a:lnTo>
                  <a:pt x="155326" y="32095"/>
                </a:lnTo>
                <a:lnTo>
                  <a:pt x="117683" y="55473"/>
                </a:lnTo>
                <a:lnTo>
                  <a:pt x="84201" y="84201"/>
                </a:lnTo>
                <a:lnTo>
                  <a:pt x="55473" y="117683"/>
                </a:lnTo>
                <a:lnTo>
                  <a:pt x="32095" y="155326"/>
                </a:lnTo>
                <a:lnTo>
                  <a:pt x="14660" y="196535"/>
                </a:lnTo>
                <a:lnTo>
                  <a:pt x="3764" y="240715"/>
                </a:lnTo>
                <a:lnTo>
                  <a:pt x="0" y="287274"/>
                </a:lnTo>
                <a:lnTo>
                  <a:pt x="0" y="1434084"/>
                </a:lnTo>
                <a:lnTo>
                  <a:pt x="3764" y="1480642"/>
                </a:lnTo>
                <a:lnTo>
                  <a:pt x="14660" y="1524822"/>
                </a:lnTo>
                <a:lnTo>
                  <a:pt x="32095" y="1566031"/>
                </a:lnTo>
                <a:lnTo>
                  <a:pt x="55473" y="1603674"/>
                </a:lnTo>
                <a:lnTo>
                  <a:pt x="84201" y="1637157"/>
                </a:lnTo>
                <a:lnTo>
                  <a:pt x="117683" y="1665884"/>
                </a:lnTo>
                <a:lnTo>
                  <a:pt x="155326" y="1689262"/>
                </a:lnTo>
                <a:lnTo>
                  <a:pt x="196535" y="1706697"/>
                </a:lnTo>
                <a:lnTo>
                  <a:pt x="240715" y="1717593"/>
                </a:lnTo>
                <a:lnTo>
                  <a:pt x="287274" y="1721358"/>
                </a:lnTo>
                <a:lnTo>
                  <a:pt x="1767840" y="1721358"/>
                </a:lnTo>
                <a:lnTo>
                  <a:pt x="1814376" y="1717593"/>
                </a:lnTo>
                <a:lnTo>
                  <a:pt x="1858499" y="1706697"/>
                </a:lnTo>
                <a:lnTo>
                  <a:pt x="1899623" y="1689262"/>
                </a:lnTo>
                <a:lnTo>
                  <a:pt x="1937162" y="1665884"/>
                </a:lnTo>
                <a:lnTo>
                  <a:pt x="1970532" y="1637156"/>
                </a:lnTo>
                <a:lnTo>
                  <a:pt x="1999146" y="1603674"/>
                </a:lnTo>
                <a:lnTo>
                  <a:pt x="2022421" y="1566031"/>
                </a:lnTo>
                <a:lnTo>
                  <a:pt x="2039770" y="1524822"/>
                </a:lnTo>
                <a:lnTo>
                  <a:pt x="2050609" y="1480642"/>
                </a:lnTo>
                <a:lnTo>
                  <a:pt x="2054352" y="1434083"/>
                </a:lnTo>
                <a:lnTo>
                  <a:pt x="2054352" y="287273"/>
                </a:lnTo>
                <a:lnTo>
                  <a:pt x="2050609" y="240715"/>
                </a:lnTo>
                <a:lnTo>
                  <a:pt x="2039770" y="196535"/>
                </a:lnTo>
                <a:lnTo>
                  <a:pt x="2022421" y="155326"/>
                </a:lnTo>
                <a:lnTo>
                  <a:pt x="1999146" y="117683"/>
                </a:lnTo>
                <a:lnTo>
                  <a:pt x="1970531" y="84200"/>
                </a:lnTo>
                <a:lnTo>
                  <a:pt x="1937162" y="55473"/>
                </a:lnTo>
                <a:lnTo>
                  <a:pt x="1899623" y="32095"/>
                </a:lnTo>
                <a:lnTo>
                  <a:pt x="1858499" y="14660"/>
                </a:lnTo>
                <a:lnTo>
                  <a:pt x="1814376" y="3764"/>
                </a:lnTo>
                <a:lnTo>
                  <a:pt x="1767839" y="0"/>
                </a:lnTo>
                <a:lnTo>
                  <a:pt x="287274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339" y="1139825"/>
            <a:ext cx="778001" cy="15781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77327" y="1139825"/>
            <a:ext cx="778001" cy="15781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12025" y="4902072"/>
            <a:ext cx="145224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CCFF"/>
                </a:solidFill>
                <a:latin typeface="Arial"/>
                <a:cs typeface="Arial"/>
              </a:rPr>
              <a:t>Опиоидная 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Энкефалины  и</a:t>
            </a:r>
            <a:r>
              <a:rPr sz="1800" spc="-1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эндорфины 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ЦНС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60497" y="4902072"/>
            <a:ext cx="162560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CCFF"/>
                </a:solidFill>
                <a:latin typeface="Arial"/>
                <a:cs typeface="Arial"/>
              </a:rPr>
              <a:t>Неопиоидная 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Серотонин,  норадреналин, 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дофамин</a:t>
            </a:r>
            <a:r>
              <a:rPr sz="1800" spc="-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ЦНС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71973" y="4902072"/>
            <a:ext cx="1683385" cy="1398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CCFF"/>
                </a:solidFill>
                <a:latin typeface="Arial"/>
                <a:cs typeface="Arial"/>
              </a:rPr>
              <a:t>Опиоидная 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Бет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-эндорфин  гипофиза,  выде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л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яющийся  </a:t>
            </a:r>
            <a:r>
              <a:rPr sz="1800" dirty="0">
                <a:solidFill>
                  <a:srgbClr val="FFFF00"/>
                </a:solidFill>
                <a:latin typeface="Arial"/>
                <a:cs typeface="Arial"/>
              </a:rPr>
              <a:t>в</a:t>
            </a:r>
            <a:r>
              <a:rPr sz="1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кровь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90650" y="4978196"/>
            <a:ext cx="1556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CCFF"/>
                </a:solidFill>
                <a:latin typeface="Arial"/>
                <a:cs typeface="Arial"/>
              </a:rPr>
              <a:t>Неопиоидная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00"/>
                </a:solidFill>
                <a:latin typeface="Arial"/>
                <a:cs typeface="Arial"/>
              </a:rPr>
              <a:t>Вазопрессин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063" y="85470"/>
            <a:ext cx="73742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Антиноцицептивная</a:t>
            </a:r>
            <a:r>
              <a:rPr sz="4000" b="1" spc="-4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система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35" y="982345"/>
            <a:ext cx="8206105" cy="443166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5600" marR="5080" indent="-342900">
              <a:lnSpc>
                <a:spcPct val="90100"/>
              </a:lnSpc>
              <a:spcBef>
                <a:spcPts val="40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600" b="1" spc="-5" dirty="0">
                <a:solidFill>
                  <a:srgbClr val="FFFF00"/>
                </a:solidFill>
                <a:latin typeface="Arial"/>
                <a:cs typeface="Arial"/>
              </a:rPr>
              <a:t>В 1975 году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Х.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Костерлиц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Р. Хьюз </a:t>
            </a:r>
            <a:r>
              <a:rPr sz="2600" b="1" spc="-5" dirty="0">
                <a:solidFill>
                  <a:srgbClr val="FFFF00"/>
                </a:solidFill>
                <a:latin typeface="Arial"/>
                <a:cs typeface="Arial"/>
              </a:rPr>
              <a:t>в нервной  системе у человека и животных были открыты  специфические "опиатные" рецепторы  нескольких</a:t>
            </a:r>
            <a:r>
              <a:rPr sz="26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FFFF00"/>
                </a:solidFill>
                <a:latin typeface="Arial"/>
                <a:cs typeface="Arial"/>
              </a:rPr>
              <a:t>типов.</a:t>
            </a:r>
            <a:endParaRPr sz="2600">
              <a:latin typeface="Arial"/>
              <a:cs typeface="Arial"/>
            </a:endParaRPr>
          </a:p>
          <a:p>
            <a:pPr marL="355600" marR="97155" indent="-342900">
              <a:lnSpc>
                <a:spcPts val="2810"/>
              </a:lnSpc>
              <a:spcBef>
                <a:spcPts val="67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600" b="1" i="1" spc="-5" dirty="0">
                <a:solidFill>
                  <a:srgbClr val="FFCCFF"/>
                </a:solidFill>
                <a:latin typeface="Arial"/>
                <a:cs typeface="Arial"/>
              </a:rPr>
              <a:t>В настоящее время выделяют 5 типов этих  опиатных рецепторов: мю, дельта, каппа,  сигма,</a:t>
            </a:r>
            <a:r>
              <a:rPr sz="2600" b="1" i="1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600" b="1" i="1" spc="-5" dirty="0">
                <a:solidFill>
                  <a:srgbClr val="FFCCFF"/>
                </a:solidFill>
                <a:latin typeface="Arial"/>
                <a:cs typeface="Arial"/>
              </a:rPr>
              <a:t>эпсилон.</a:t>
            </a:r>
            <a:endParaRPr sz="2600">
              <a:latin typeface="Arial"/>
              <a:cs typeface="Arial"/>
            </a:endParaRPr>
          </a:p>
          <a:p>
            <a:pPr marL="355600" marR="567690" indent="-342900">
              <a:lnSpc>
                <a:spcPts val="258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Далее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были обнаружены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экстрактах мозга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вещества, обладающие опиатной</a:t>
            </a:r>
            <a:r>
              <a:rPr sz="2400" b="1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активностью.</a:t>
            </a:r>
            <a:endParaRPr sz="2400">
              <a:latin typeface="Arial"/>
              <a:cs typeface="Arial"/>
            </a:endParaRPr>
          </a:p>
          <a:p>
            <a:pPr marL="355600" marR="750570" indent="-342900">
              <a:lnSpc>
                <a:spcPct val="89900"/>
              </a:lnSpc>
              <a:spcBef>
                <a:spcPts val="54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настоящее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время их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называют опиоидными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нейропептидами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(эндогенными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морфиноподобными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соединениями).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063" y="147193"/>
            <a:ext cx="73742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Антиноцицептивная</a:t>
            </a:r>
            <a:r>
              <a:rPr sz="4000" b="1" spc="-4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система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456" y="901572"/>
            <a:ext cx="8483600" cy="56172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16890" indent="-341630">
              <a:lnSpc>
                <a:spcPts val="3020"/>
              </a:lnSpc>
              <a:spcBef>
                <a:spcPts val="484"/>
              </a:spcBef>
              <a:buClr>
                <a:srgbClr val="FF33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связи с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тем,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что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эндогенные пептиды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обладают высоким сродством, их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еще  называют по отношению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опиатным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рецепторам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ЛИГАНДАМИ,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 есть (от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лат.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ligo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связываю) непосредственно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связывающиеся с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рецепторами.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65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Эндогенных лигандов несколько,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они все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являются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олиго-пептидами,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содержащими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разное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количество аминокислот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объединенными названием </a:t>
            </a:r>
            <a:r>
              <a:rPr sz="2800" b="1" spc="-5" dirty="0">
                <a:solidFill>
                  <a:srgbClr val="CCECFF"/>
                </a:solidFill>
                <a:latin typeface="Arial"/>
                <a:cs typeface="Arial"/>
              </a:rPr>
              <a:t>ЭНДОРФИНЫ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(то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есть эндогенные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морфины).</a:t>
            </a:r>
            <a:endParaRPr sz="2800">
              <a:latin typeface="Arial"/>
              <a:cs typeface="Arial"/>
            </a:endParaRPr>
          </a:p>
          <a:p>
            <a:pPr marL="356235" marR="617220" indent="-342900">
              <a:lnSpc>
                <a:spcPct val="901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Пептиды,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состав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которых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входит пять  аминокислот,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называют </a:t>
            </a:r>
            <a:r>
              <a:rPr sz="2800" b="1" spc="-5" dirty="0">
                <a:solidFill>
                  <a:srgbClr val="CCECFF"/>
                </a:solidFill>
                <a:latin typeface="Arial"/>
                <a:cs typeface="Arial"/>
              </a:rPr>
              <a:t>ЭНКЕФАЛИНАМИ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(метионин-энкефалин, лизин-энкефалин).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063" y="223393"/>
            <a:ext cx="73742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Антиноцицептивная</a:t>
            </a:r>
            <a:r>
              <a:rPr sz="4000" b="1" spc="-4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система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625" y="906906"/>
            <a:ext cx="8496300" cy="48799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367030" indent="-342900">
              <a:lnSpc>
                <a:spcPts val="2580"/>
              </a:lnSpc>
              <a:spcBef>
                <a:spcPts val="434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настоящее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время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это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целый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класс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из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10-15  веществ,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имеющих 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составе своей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молекулы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5  до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31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аминокислоты.</a:t>
            </a:r>
            <a:endParaRPr sz="2400">
              <a:latin typeface="Arial"/>
              <a:cs typeface="Arial"/>
            </a:endParaRPr>
          </a:p>
          <a:p>
            <a:pPr marL="354965" marR="5080" indent="-342265">
              <a:lnSpc>
                <a:spcPct val="89800"/>
              </a:lnSpc>
              <a:spcBef>
                <a:spcPts val="55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Основным эффектом,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биологической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функцией  эндорфинов является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торможение освобождения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"нейромедиаторов боли"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из центральных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окончаний  афферентных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немиелинизированнных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С-волокон (в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том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числе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норадреналина,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ацетилхолина,  допамина).</a:t>
            </a:r>
            <a:endParaRPr sz="2400">
              <a:latin typeface="Arial"/>
              <a:cs typeface="Arial"/>
            </a:endParaRPr>
          </a:p>
          <a:p>
            <a:pPr marL="355600" marR="870585" indent="-342265">
              <a:lnSpc>
                <a:spcPts val="2580"/>
              </a:lnSpc>
              <a:spcBef>
                <a:spcPts val="61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Конечным результатом действия эндогенных  пептидов на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опиатные рецепторы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является  повышение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порога болевой</a:t>
            </a:r>
            <a:r>
              <a:rPr sz="24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чувствительности.</a:t>
            </a:r>
            <a:endParaRPr sz="2400">
              <a:latin typeface="Arial"/>
              <a:cs typeface="Arial"/>
            </a:endParaRPr>
          </a:p>
          <a:p>
            <a:pPr marL="356235" marR="522605" indent="-342900">
              <a:lnSpc>
                <a:spcPts val="2580"/>
              </a:lnSpc>
              <a:spcBef>
                <a:spcPts val="59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Эндогенные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пептиды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очень активны, они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сотни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раз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активнее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морфина.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0120" y="29845"/>
            <a:ext cx="29413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ahoma"/>
                <a:cs typeface="Tahoma"/>
              </a:rPr>
              <a:t>Патогенез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-5" dirty="0">
                <a:latin typeface="Tahoma"/>
                <a:cs typeface="Tahoma"/>
              </a:rPr>
              <a:t>боли</a:t>
            </a:r>
          </a:p>
        </p:txBody>
      </p:sp>
      <p:sp>
        <p:nvSpPr>
          <p:cNvPr id="3" name="object 3"/>
          <p:cNvSpPr/>
          <p:nvPr/>
        </p:nvSpPr>
        <p:spPr>
          <a:xfrm>
            <a:off x="2667139" y="5103748"/>
            <a:ext cx="2095500" cy="1354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94476" y="5115202"/>
            <a:ext cx="2046605" cy="1321435"/>
          </a:xfrm>
          <a:custGeom>
            <a:avLst/>
            <a:gdLst/>
            <a:ahLst/>
            <a:cxnLst/>
            <a:rect l="l" t="t" r="r" b="b"/>
            <a:pathLst>
              <a:path w="2046604" h="1321435">
                <a:moveTo>
                  <a:pt x="676751" y="56364"/>
                </a:moveTo>
                <a:lnTo>
                  <a:pt x="623435" y="65151"/>
                </a:lnTo>
                <a:lnTo>
                  <a:pt x="570833" y="73509"/>
                </a:lnTo>
                <a:lnTo>
                  <a:pt x="518802" y="83581"/>
                </a:lnTo>
                <a:lnTo>
                  <a:pt x="467201" y="97512"/>
                </a:lnTo>
                <a:lnTo>
                  <a:pt x="443969" y="104918"/>
                </a:lnTo>
                <a:lnTo>
                  <a:pt x="443560" y="105193"/>
                </a:lnTo>
                <a:lnTo>
                  <a:pt x="450577" y="103821"/>
                </a:lnTo>
                <a:lnTo>
                  <a:pt x="449620" y="106290"/>
                </a:lnTo>
                <a:lnTo>
                  <a:pt x="412956" y="122801"/>
                </a:lnTo>
                <a:lnTo>
                  <a:pt x="383381" y="131802"/>
                </a:lnTo>
                <a:lnTo>
                  <a:pt x="369974" y="142089"/>
                </a:lnTo>
                <a:lnTo>
                  <a:pt x="356139" y="149518"/>
                </a:lnTo>
                <a:lnTo>
                  <a:pt x="342018" y="156662"/>
                </a:lnTo>
                <a:lnTo>
                  <a:pt x="327755" y="166092"/>
                </a:lnTo>
                <a:lnTo>
                  <a:pt x="314348" y="179070"/>
                </a:lnTo>
                <a:lnTo>
                  <a:pt x="306228" y="189904"/>
                </a:lnTo>
                <a:lnTo>
                  <a:pt x="296679" y="199310"/>
                </a:lnTo>
                <a:lnTo>
                  <a:pt x="278987" y="208002"/>
                </a:lnTo>
                <a:lnTo>
                  <a:pt x="259556" y="225885"/>
                </a:lnTo>
                <a:lnTo>
                  <a:pt x="239553" y="243054"/>
                </a:lnTo>
                <a:lnTo>
                  <a:pt x="218122" y="257937"/>
                </a:lnTo>
                <a:lnTo>
                  <a:pt x="194405" y="268962"/>
                </a:lnTo>
                <a:lnTo>
                  <a:pt x="188178" y="283868"/>
                </a:lnTo>
                <a:lnTo>
                  <a:pt x="180593" y="295632"/>
                </a:lnTo>
                <a:lnTo>
                  <a:pt x="171152" y="306252"/>
                </a:lnTo>
                <a:lnTo>
                  <a:pt x="159353" y="317730"/>
                </a:lnTo>
                <a:lnTo>
                  <a:pt x="152816" y="339161"/>
                </a:lnTo>
                <a:lnTo>
                  <a:pt x="152780" y="338304"/>
                </a:lnTo>
                <a:lnTo>
                  <a:pt x="150887" y="335732"/>
                </a:lnTo>
                <a:lnTo>
                  <a:pt x="138779" y="352020"/>
                </a:lnTo>
                <a:lnTo>
                  <a:pt x="127944" y="372284"/>
                </a:lnTo>
                <a:lnTo>
                  <a:pt x="130968" y="372975"/>
                </a:lnTo>
                <a:lnTo>
                  <a:pt x="132564" y="371951"/>
                </a:lnTo>
                <a:lnTo>
                  <a:pt x="117443" y="387072"/>
                </a:lnTo>
                <a:lnTo>
                  <a:pt x="109410" y="410489"/>
                </a:lnTo>
                <a:lnTo>
                  <a:pt x="108553" y="413121"/>
                </a:lnTo>
                <a:lnTo>
                  <a:pt x="110870" y="405550"/>
                </a:lnTo>
                <a:lnTo>
                  <a:pt x="112363" y="398361"/>
                </a:lnTo>
                <a:lnTo>
                  <a:pt x="109029" y="402135"/>
                </a:lnTo>
                <a:lnTo>
                  <a:pt x="96869" y="427458"/>
                </a:lnTo>
                <a:lnTo>
                  <a:pt x="84320" y="458545"/>
                </a:lnTo>
                <a:lnTo>
                  <a:pt x="73056" y="489846"/>
                </a:lnTo>
                <a:lnTo>
                  <a:pt x="61507" y="521005"/>
                </a:lnTo>
                <a:lnTo>
                  <a:pt x="48101" y="551664"/>
                </a:lnTo>
                <a:lnTo>
                  <a:pt x="42517" y="561844"/>
                </a:lnTo>
                <a:lnTo>
                  <a:pt x="37147" y="571952"/>
                </a:lnTo>
                <a:lnTo>
                  <a:pt x="17621" y="618624"/>
                </a:lnTo>
                <a:lnTo>
                  <a:pt x="8290" y="682939"/>
                </a:lnTo>
                <a:lnTo>
                  <a:pt x="2663" y="734459"/>
                </a:lnTo>
                <a:lnTo>
                  <a:pt x="0" y="786741"/>
                </a:lnTo>
                <a:lnTo>
                  <a:pt x="4131" y="837244"/>
                </a:lnTo>
                <a:lnTo>
                  <a:pt x="18887" y="883430"/>
                </a:lnTo>
                <a:lnTo>
                  <a:pt x="48101" y="922758"/>
                </a:lnTo>
                <a:lnTo>
                  <a:pt x="55721" y="948701"/>
                </a:lnTo>
                <a:lnTo>
                  <a:pt x="58769" y="960000"/>
                </a:lnTo>
                <a:lnTo>
                  <a:pt x="63531" y="966585"/>
                </a:lnTo>
                <a:lnTo>
                  <a:pt x="76295" y="978384"/>
                </a:lnTo>
                <a:lnTo>
                  <a:pt x="85939" y="998327"/>
                </a:lnTo>
                <a:lnTo>
                  <a:pt x="99155" y="1012769"/>
                </a:lnTo>
                <a:lnTo>
                  <a:pt x="114657" y="1025640"/>
                </a:lnTo>
                <a:lnTo>
                  <a:pt x="131159" y="1040868"/>
                </a:lnTo>
                <a:lnTo>
                  <a:pt x="133445" y="1047726"/>
                </a:lnTo>
                <a:lnTo>
                  <a:pt x="133445" y="1056108"/>
                </a:lnTo>
                <a:lnTo>
                  <a:pt x="138779" y="1061442"/>
                </a:lnTo>
                <a:lnTo>
                  <a:pt x="143351" y="1066014"/>
                </a:lnTo>
                <a:lnTo>
                  <a:pt x="152495" y="1064490"/>
                </a:lnTo>
                <a:lnTo>
                  <a:pt x="159353" y="1068300"/>
                </a:lnTo>
                <a:lnTo>
                  <a:pt x="168473" y="1074289"/>
                </a:lnTo>
                <a:lnTo>
                  <a:pt x="176879" y="1081349"/>
                </a:lnTo>
                <a:lnTo>
                  <a:pt x="185285" y="1088552"/>
                </a:lnTo>
                <a:lnTo>
                  <a:pt x="194405" y="1094970"/>
                </a:lnTo>
                <a:lnTo>
                  <a:pt x="196691" y="1101828"/>
                </a:lnTo>
                <a:lnTo>
                  <a:pt x="195929" y="1110972"/>
                </a:lnTo>
                <a:lnTo>
                  <a:pt x="202025" y="1116306"/>
                </a:lnTo>
                <a:lnTo>
                  <a:pt x="206597" y="1120878"/>
                </a:lnTo>
                <a:lnTo>
                  <a:pt x="216503" y="1118592"/>
                </a:lnTo>
                <a:lnTo>
                  <a:pt x="222599" y="1122402"/>
                </a:lnTo>
                <a:lnTo>
                  <a:pt x="233648" y="1132058"/>
                </a:lnTo>
                <a:lnTo>
                  <a:pt x="243554" y="1144214"/>
                </a:lnTo>
                <a:lnTo>
                  <a:pt x="253460" y="1155942"/>
                </a:lnTo>
                <a:lnTo>
                  <a:pt x="290322" y="1173456"/>
                </a:lnTo>
                <a:lnTo>
                  <a:pt x="306419" y="1178028"/>
                </a:lnTo>
                <a:lnTo>
                  <a:pt x="318861" y="1188636"/>
                </a:lnTo>
                <a:lnTo>
                  <a:pt x="331660" y="1195458"/>
                </a:lnTo>
                <a:lnTo>
                  <a:pt x="345745" y="1200423"/>
                </a:lnTo>
                <a:lnTo>
                  <a:pt x="362045" y="1205460"/>
                </a:lnTo>
                <a:lnTo>
                  <a:pt x="376737" y="1220676"/>
                </a:lnTo>
                <a:lnTo>
                  <a:pt x="376142" y="1219747"/>
                </a:lnTo>
                <a:lnTo>
                  <a:pt x="377261" y="1216818"/>
                </a:lnTo>
                <a:lnTo>
                  <a:pt x="397097" y="1226034"/>
                </a:lnTo>
                <a:lnTo>
                  <a:pt x="414789" y="1238357"/>
                </a:lnTo>
                <a:lnTo>
                  <a:pt x="411194" y="1240035"/>
                </a:lnTo>
                <a:lnTo>
                  <a:pt x="409313" y="1239857"/>
                </a:lnTo>
                <a:lnTo>
                  <a:pt x="432149" y="1246608"/>
                </a:lnTo>
                <a:lnTo>
                  <a:pt x="467408" y="1271870"/>
                </a:lnTo>
                <a:lnTo>
                  <a:pt x="508483" y="1285390"/>
                </a:lnTo>
                <a:lnTo>
                  <a:pt x="552959" y="1291157"/>
                </a:lnTo>
                <a:lnTo>
                  <a:pt x="598423" y="1293157"/>
                </a:lnTo>
                <a:lnTo>
                  <a:pt x="642461" y="1295376"/>
                </a:lnTo>
                <a:lnTo>
                  <a:pt x="660904" y="1301162"/>
                </a:lnTo>
                <a:lnTo>
                  <a:pt x="681418" y="1307949"/>
                </a:lnTo>
                <a:lnTo>
                  <a:pt x="698075" y="1313592"/>
                </a:lnTo>
                <a:lnTo>
                  <a:pt x="704945" y="1315950"/>
                </a:lnTo>
                <a:lnTo>
                  <a:pt x="761008" y="1316352"/>
                </a:lnTo>
                <a:lnTo>
                  <a:pt x="811314" y="1319167"/>
                </a:lnTo>
                <a:lnTo>
                  <a:pt x="857345" y="1321093"/>
                </a:lnTo>
                <a:lnTo>
                  <a:pt x="900581" y="1318828"/>
                </a:lnTo>
                <a:lnTo>
                  <a:pt x="942505" y="1309071"/>
                </a:lnTo>
                <a:lnTo>
                  <a:pt x="984599" y="1288518"/>
                </a:lnTo>
                <a:lnTo>
                  <a:pt x="992969" y="1270504"/>
                </a:lnTo>
                <a:lnTo>
                  <a:pt x="1001839" y="1263848"/>
                </a:lnTo>
                <a:lnTo>
                  <a:pt x="1040987" y="1223033"/>
                </a:lnTo>
                <a:lnTo>
                  <a:pt x="1056513" y="1170741"/>
                </a:lnTo>
                <a:lnTo>
                  <a:pt x="1063804" y="1100074"/>
                </a:lnTo>
                <a:lnTo>
                  <a:pt x="1066302" y="1044367"/>
                </a:lnTo>
                <a:lnTo>
                  <a:pt x="1069562" y="983241"/>
                </a:lnTo>
                <a:lnTo>
                  <a:pt x="1074091" y="923322"/>
                </a:lnTo>
                <a:lnTo>
                  <a:pt x="1080399" y="871234"/>
                </a:lnTo>
                <a:lnTo>
                  <a:pt x="1088993" y="833604"/>
                </a:lnTo>
                <a:lnTo>
                  <a:pt x="1114355" y="852194"/>
                </a:lnTo>
                <a:lnTo>
                  <a:pt x="1127581" y="883455"/>
                </a:lnTo>
                <a:lnTo>
                  <a:pt x="1131252" y="924057"/>
                </a:lnTo>
                <a:lnTo>
                  <a:pt x="1127950" y="970668"/>
                </a:lnTo>
                <a:lnTo>
                  <a:pt x="1120254" y="1019959"/>
                </a:lnTo>
                <a:lnTo>
                  <a:pt x="1110745" y="1068597"/>
                </a:lnTo>
                <a:lnTo>
                  <a:pt x="1102005" y="1113253"/>
                </a:lnTo>
                <a:lnTo>
                  <a:pt x="1096613" y="1150596"/>
                </a:lnTo>
                <a:lnTo>
                  <a:pt x="1097577" y="1181135"/>
                </a:lnTo>
                <a:lnTo>
                  <a:pt x="1099185" y="1209174"/>
                </a:lnTo>
                <a:lnTo>
                  <a:pt x="1108078" y="1231927"/>
                </a:lnTo>
                <a:lnTo>
                  <a:pt x="1130903" y="1246608"/>
                </a:lnTo>
                <a:lnTo>
                  <a:pt x="1159240" y="1269218"/>
                </a:lnTo>
                <a:lnTo>
                  <a:pt x="1185005" y="1277754"/>
                </a:lnTo>
                <a:lnTo>
                  <a:pt x="1217056" y="1279290"/>
                </a:lnTo>
                <a:lnTo>
                  <a:pt x="1264253" y="1280898"/>
                </a:lnTo>
                <a:lnTo>
                  <a:pt x="1311509" y="1288438"/>
                </a:lnTo>
                <a:lnTo>
                  <a:pt x="1359021" y="1294772"/>
                </a:lnTo>
                <a:lnTo>
                  <a:pt x="1406680" y="1300155"/>
                </a:lnTo>
                <a:lnTo>
                  <a:pt x="1454375" y="1304843"/>
                </a:lnTo>
                <a:lnTo>
                  <a:pt x="1501997" y="1309092"/>
                </a:lnTo>
                <a:lnTo>
                  <a:pt x="1555038" y="1307495"/>
                </a:lnTo>
                <a:lnTo>
                  <a:pt x="1608116" y="1306190"/>
                </a:lnTo>
                <a:lnTo>
                  <a:pt x="1661267" y="1304922"/>
                </a:lnTo>
                <a:lnTo>
                  <a:pt x="1714528" y="1303435"/>
                </a:lnTo>
                <a:lnTo>
                  <a:pt x="1767935" y="1301472"/>
                </a:lnTo>
                <a:lnTo>
                  <a:pt x="1774793" y="1301472"/>
                </a:lnTo>
                <a:lnTo>
                  <a:pt x="1781651" y="1296900"/>
                </a:lnTo>
                <a:lnTo>
                  <a:pt x="1788509" y="1295376"/>
                </a:lnTo>
                <a:lnTo>
                  <a:pt x="1813071" y="1289268"/>
                </a:lnTo>
                <a:lnTo>
                  <a:pt x="1861911" y="1275337"/>
                </a:lnTo>
                <a:lnTo>
                  <a:pt x="1898380" y="1263753"/>
                </a:lnTo>
                <a:lnTo>
                  <a:pt x="1952315" y="1225712"/>
                </a:lnTo>
                <a:lnTo>
                  <a:pt x="1973103" y="1195458"/>
                </a:lnTo>
                <a:lnTo>
                  <a:pt x="1994177" y="1165062"/>
                </a:lnTo>
                <a:lnTo>
                  <a:pt x="2034093" y="1089018"/>
                </a:lnTo>
                <a:lnTo>
                  <a:pt x="2042540" y="1046737"/>
                </a:lnTo>
                <a:lnTo>
                  <a:pt x="2046130" y="1006832"/>
                </a:lnTo>
                <a:lnTo>
                  <a:pt x="2046255" y="966096"/>
                </a:lnTo>
                <a:lnTo>
                  <a:pt x="2044309" y="921324"/>
                </a:lnTo>
                <a:lnTo>
                  <a:pt x="2041683" y="869311"/>
                </a:lnTo>
                <a:lnTo>
                  <a:pt x="2039772" y="806849"/>
                </a:lnTo>
                <a:lnTo>
                  <a:pt x="2039969" y="730734"/>
                </a:lnTo>
                <a:lnTo>
                  <a:pt x="2038576" y="699754"/>
                </a:lnTo>
                <a:lnTo>
                  <a:pt x="2037397" y="668631"/>
                </a:lnTo>
                <a:lnTo>
                  <a:pt x="2033111" y="606528"/>
                </a:lnTo>
                <a:lnTo>
                  <a:pt x="2021014" y="565380"/>
                </a:lnTo>
                <a:lnTo>
                  <a:pt x="2012430" y="544163"/>
                </a:lnTo>
                <a:lnTo>
                  <a:pt x="2004917" y="524232"/>
                </a:lnTo>
                <a:lnTo>
                  <a:pt x="2001166" y="508694"/>
                </a:lnTo>
                <a:lnTo>
                  <a:pt x="1997202" y="488513"/>
                </a:lnTo>
                <a:lnTo>
                  <a:pt x="1993665" y="469046"/>
                </a:lnTo>
                <a:lnTo>
                  <a:pt x="1991201" y="455652"/>
                </a:lnTo>
                <a:lnTo>
                  <a:pt x="1970246" y="385262"/>
                </a:lnTo>
                <a:lnTo>
                  <a:pt x="1942433" y="317730"/>
                </a:lnTo>
                <a:lnTo>
                  <a:pt x="1914810" y="263151"/>
                </a:lnTo>
                <a:lnTo>
                  <a:pt x="1858613" y="235434"/>
                </a:lnTo>
                <a:lnTo>
                  <a:pt x="1843051" y="220313"/>
                </a:lnTo>
                <a:lnTo>
                  <a:pt x="1826133" y="206478"/>
                </a:lnTo>
                <a:lnTo>
                  <a:pt x="1807928" y="194929"/>
                </a:lnTo>
                <a:lnTo>
                  <a:pt x="1788509" y="186666"/>
                </a:lnTo>
                <a:lnTo>
                  <a:pt x="1779817" y="179605"/>
                </a:lnTo>
                <a:lnTo>
                  <a:pt x="1770411" y="173616"/>
                </a:lnTo>
                <a:lnTo>
                  <a:pt x="1761291" y="167485"/>
                </a:lnTo>
                <a:lnTo>
                  <a:pt x="1753457" y="159996"/>
                </a:lnTo>
                <a:lnTo>
                  <a:pt x="1743801" y="143375"/>
                </a:lnTo>
                <a:lnTo>
                  <a:pt x="1745932" y="138469"/>
                </a:lnTo>
                <a:lnTo>
                  <a:pt x="1744777" y="137279"/>
                </a:lnTo>
                <a:lnTo>
                  <a:pt x="1725263" y="131802"/>
                </a:lnTo>
                <a:lnTo>
                  <a:pt x="1717214" y="112728"/>
                </a:lnTo>
                <a:lnTo>
                  <a:pt x="1708308" y="106084"/>
                </a:lnTo>
                <a:lnTo>
                  <a:pt x="1695688" y="103727"/>
                </a:lnTo>
                <a:lnTo>
                  <a:pt x="1676495" y="97512"/>
                </a:lnTo>
                <a:lnTo>
                  <a:pt x="1667279" y="91511"/>
                </a:lnTo>
                <a:lnTo>
                  <a:pt x="1659350" y="83796"/>
                </a:lnTo>
                <a:lnTo>
                  <a:pt x="1651420" y="76080"/>
                </a:lnTo>
                <a:lnTo>
                  <a:pt x="1608832" y="56673"/>
                </a:lnTo>
                <a:lnTo>
                  <a:pt x="1537513" y="39862"/>
                </a:lnTo>
                <a:lnTo>
                  <a:pt x="1501997" y="35028"/>
                </a:lnTo>
                <a:lnTo>
                  <a:pt x="1481387" y="28705"/>
                </a:lnTo>
                <a:lnTo>
                  <a:pt x="1471421" y="26741"/>
                </a:lnTo>
                <a:lnTo>
                  <a:pt x="1455598" y="25491"/>
                </a:lnTo>
                <a:lnTo>
                  <a:pt x="1417415" y="21312"/>
                </a:lnTo>
                <a:lnTo>
                  <a:pt x="1384601" y="17359"/>
                </a:lnTo>
                <a:lnTo>
                  <a:pt x="1348073" y="13120"/>
                </a:lnTo>
                <a:lnTo>
                  <a:pt x="1318402" y="9739"/>
                </a:lnTo>
                <a:lnTo>
                  <a:pt x="1306163" y="8358"/>
                </a:lnTo>
                <a:lnTo>
                  <a:pt x="1258538" y="0"/>
                </a:lnTo>
                <a:lnTo>
                  <a:pt x="1209198" y="4357"/>
                </a:lnTo>
                <a:lnTo>
                  <a:pt x="1163002" y="21002"/>
                </a:lnTo>
                <a:lnTo>
                  <a:pt x="1124807" y="49506"/>
                </a:lnTo>
                <a:lnTo>
                  <a:pt x="1112290" y="94242"/>
                </a:lnTo>
                <a:lnTo>
                  <a:pt x="1105415" y="139659"/>
                </a:lnTo>
                <a:lnTo>
                  <a:pt x="1102875" y="185616"/>
                </a:lnTo>
                <a:lnTo>
                  <a:pt x="1103361" y="231971"/>
                </a:lnTo>
                <a:lnTo>
                  <a:pt x="1105566" y="278582"/>
                </a:lnTo>
                <a:lnTo>
                  <a:pt x="1108183" y="325307"/>
                </a:lnTo>
                <a:lnTo>
                  <a:pt x="1109904" y="372005"/>
                </a:lnTo>
                <a:lnTo>
                  <a:pt x="1109420" y="418533"/>
                </a:lnTo>
                <a:lnTo>
                  <a:pt x="1105426" y="464751"/>
                </a:lnTo>
                <a:lnTo>
                  <a:pt x="1096613" y="510516"/>
                </a:lnTo>
                <a:lnTo>
                  <a:pt x="1100375" y="460248"/>
                </a:lnTo>
                <a:lnTo>
                  <a:pt x="1104423" y="409551"/>
                </a:lnTo>
                <a:lnTo>
                  <a:pt x="1111615" y="359425"/>
                </a:lnTo>
                <a:lnTo>
                  <a:pt x="1124807" y="310872"/>
                </a:lnTo>
                <a:lnTo>
                  <a:pt x="1125174" y="260543"/>
                </a:lnTo>
                <a:lnTo>
                  <a:pt x="1128250" y="213099"/>
                </a:lnTo>
                <a:lnTo>
                  <a:pt x="1131665" y="169168"/>
                </a:lnTo>
                <a:lnTo>
                  <a:pt x="1133048" y="129376"/>
                </a:lnTo>
                <a:lnTo>
                  <a:pt x="1120235" y="64717"/>
                </a:lnTo>
                <a:lnTo>
                  <a:pt x="1070846" y="24142"/>
                </a:lnTo>
                <a:lnTo>
                  <a:pt x="1026509" y="14454"/>
                </a:lnTo>
                <a:lnTo>
                  <a:pt x="984885" y="11120"/>
                </a:lnTo>
                <a:lnTo>
                  <a:pt x="963822" y="9846"/>
                </a:lnTo>
                <a:lnTo>
                  <a:pt x="942689" y="8358"/>
                </a:lnTo>
                <a:lnTo>
                  <a:pt x="881967" y="11465"/>
                </a:lnTo>
                <a:lnTo>
                  <a:pt x="830103" y="15501"/>
                </a:lnTo>
                <a:lnTo>
                  <a:pt x="780240" y="21109"/>
                </a:lnTo>
                <a:lnTo>
                  <a:pt x="725519" y="28932"/>
                </a:lnTo>
                <a:lnTo>
                  <a:pt x="704611" y="32575"/>
                </a:lnTo>
                <a:lnTo>
                  <a:pt x="679418" y="36933"/>
                </a:lnTo>
                <a:lnTo>
                  <a:pt x="665083" y="44148"/>
                </a:lnTo>
                <a:lnTo>
                  <a:pt x="676751" y="56364"/>
                </a:lnTo>
                <a:close/>
              </a:path>
            </a:pathLst>
          </a:custGeom>
          <a:ln w="76200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2339" y="4875148"/>
            <a:ext cx="2766822" cy="1427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4813" y="3609752"/>
            <a:ext cx="2783609" cy="2711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27629" y="6430645"/>
            <a:ext cx="1308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СПИННОЙ</a:t>
            </a:r>
            <a:r>
              <a:rPr sz="1200" b="1" spc="-7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МОЗГ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62539" y="5484748"/>
            <a:ext cx="304800" cy="2537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5127" y="2665348"/>
            <a:ext cx="381000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00539" y="5560948"/>
            <a:ext cx="285750" cy="285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1139" y="4036948"/>
            <a:ext cx="685800" cy="685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4435" y="4678807"/>
            <a:ext cx="16319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болевой</a:t>
            </a:r>
            <a:r>
              <a:rPr sz="1400" b="1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импульс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94877" y="4769992"/>
            <a:ext cx="1106170" cy="933450"/>
          </a:xfrm>
          <a:custGeom>
            <a:avLst/>
            <a:gdLst/>
            <a:ahLst/>
            <a:cxnLst/>
            <a:rect l="l" t="t" r="r" b="b"/>
            <a:pathLst>
              <a:path w="1106170" h="933450">
                <a:moveTo>
                  <a:pt x="1009077" y="777071"/>
                </a:moveTo>
                <a:lnTo>
                  <a:pt x="994410" y="733805"/>
                </a:lnTo>
                <a:lnTo>
                  <a:pt x="983319" y="691339"/>
                </a:lnTo>
                <a:lnTo>
                  <a:pt x="974050" y="649247"/>
                </a:lnTo>
                <a:lnTo>
                  <a:pt x="966769" y="606763"/>
                </a:lnTo>
                <a:lnTo>
                  <a:pt x="961644" y="563118"/>
                </a:lnTo>
                <a:lnTo>
                  <a:pt x="957386" y="469555"/>
                </a:lnTo>
                <a:lnTo>
                  <a:pt x="950409" y="426005"/>
                </a:lnTo>
                <a:lnTo>
                  <a:pt x="934570" y="384718"/>
                </a:lnTo>
                <a:lnTo>
                  <a:pt x="906018" y="338327"/>
                </a:lnTo>
                <a:lnTo>
                  <a:pt x="869442" y="294893"/>
                </a:lnTo>
                <a:lnTo>
                  <a:pt x="811671" y="243360"/>
                </a:lnTo>
                <a:lnTo>
                  <a:pt x="772254" y="214322"/>
                </a:lnTo>
                <a:lnTo>
                  <a:pt x="730180" y="187192"/>
                </a:lnTo>
                <a:lnTo>
                  <a:pt x="685773" y="161960"/>
                </a:lnTo>
                <a:lnTo>
                  <a:pt x="639358" y="138614"/>
                </a:lnTo>
                <a:lnTo>
                  <a:pt x="591260" y="117144"/>
                </a:lnTo>
                <a:lnTo>
                  <a:pt x="541803" y="97536"/>
                </a:lnTo>
                <a:lnTo>
                  <a:pt x="491313" y="79781"/>
                </a:lnTo>
                <a:lnTo>
                  <a:pt x="440114" y="63866"/>
                </a:lnTo>
                <a:lnTo>
                  <a:pt x="388531" y="49781"/>
                </a:lnTo>
                <a:lnTo>
                  <a:pt x="336889" y="37514"/>
                </a:lnTo>
                <a:lnTo>
                  <a:pt x="285512" y="27053"/>
                </a:lnTo>
                <a:lnTo>
                  <a:pt x="234725" y="18387"/>
                </a:lnTo>
                <a:lnTo>
                  <a:pt x="184853" y="11505"/>
                </a:lnTo>
                <a:lnTo>
                  <a:pt x="136221" y="6396"/>
                </a:lnTo>
                <a:lnTo>
                  <a:pt x="89154" y="3047"/>
                </a:lnTo>
                <a:lnTo>
                  <a:pt x="44958" y="761"/>
                </a:lnTo>
                <a:lnTo>
                  <a:pt x="1524" y="0"/>
                </a:lnTo>
                <a:lnTo>
                  <a:pt x="0" y="57150"/>
                </a:lnTo>
                <a:lnTo>
                  <a:pt x="44196" y="57912"/>
                </a:lnTo>
                <a:lnTo>
                  <a:pt x="86106" y="60198"/>
                </a:lnTo>
                <a:lnTo>
                  <a:pt x="131380" y="63514"/>
                </a:lnTo>
                <a:lnTo>
                  <a:pt x="177995" y="68423"/>
                </a:lnTo>
                <a:lnTo>
                  <a:pt x="225665" y="74950"/>
                </a:lnTo>
                <a:lnTo>
                  <a:pt x="274102" y="83114"/>
                </a:lnTo>
                <a:lnTo>
                  <a:pt x="323020" y="92939"/>
                </a:lnTo>
                <a:lnTo>
                  <a:pt x="372131" y="104447"/>
                </a:lnTo>
                <a:lnTo>
                  <a:pt x="421149" y="117661"/>
                </a:lnTo>
                <a:lnTo>
                  <a:pt x="469787" y="132602"/>
                </a:lnTo>
                <a:lnTo>
                  <a:pt x="517757" y="149292"/>
                </a:lnTo>
                <a:lnTo>
                  <a:pt x="564774" y="167755"/>
                </a:lnTo>
                <a:lnTo>
                  <a:pt x="610549" y="188012"/>
                </a:lnTo>
                <a:lnTo>
                  <a:pt x="654796" y="210086"/>
                </a:lnTo>
                <a:lnTo>
                  <a:pt x="697229" y="233998"/>
                </a:lnTo>
                <a:lnTo>
                  <a:pt x="737559" y="259772"/>
                </a:lnTo>
                <a:lnTo>
                  <a:pt x="775501" y="287429"/>
                </a:lnTo>
                <a:lnTo>
                  <a:pt x="810768" y="316991"/>
                </a:lnTo>
                <a:lnTo>
                  <a:pt x="846582" y="354329"/>
                </a:lnTo>
                <a:lnTo>
                  <a:pt x="887328" y="418689"/>
                </a:lnTo>
                <a:lnTo>
                  <a:pt x="898474" y="456490"/>
                </a:lnTo>
                <a:lnTo>
                  <a:pt x="901390" y="495979"/>
                </a:lnTo>
                <a:lnTo>
                  <a:pt x="902970" y="546354"/>
                </a:lnTo>
                <a:lnTo>
                  <a:pt x="905256" y="568451"/>
                </a:lnTo>
                <a:lnTo>
                  <a:pt x="912760" y="630325"/>
                </a:lnTo>
                <a:lnTo>
                  <a:pt x="919972" y="670464"/>
                </a:lnTo>
                <a:lnTo>
                  <a:pt x="928779" y="710270"/>
                </a:lnTo>
                <a:lnTo>
                  <a:pt x="939546" y="749807"/>
                </a:lnTo>
                <a:lnTo>
                  <a:pt x="957834" y="802385"/>
                </a:lnTo>
                <a:lnTo>
                  <a:pt x="959358" y="806957"/>
                </a:lnTo>
                <a:lnTo>
                  <a:pt x="960882" y="809243"/>
                </a:lnTo>
                <a:lnTo>
                  <a:pt x="971478" y="824015"/>
                </a:lnTo>
                <a:lnTo>
                  <a:pt x="1008126" y="790659"/>
                </a:lnTo>
                <a:lnTo>
                  <a:pt x="1008126" y="775715"/>
                </a:lnTo>
                <a:lnTo>
                  <a:pt x="1009077" y="777071"/>
                </a:lnTo>
                <a:close/>
              </a:path>
              <a:path w="1106170" h="933450">
                <a:moveTo>
                  <a:pt x="1033272" y="905726"/>
                </a:moveTo>
                <a:lnTo>
                  <a:pt x="1033272" y="811529"/>
                </a:lnTo>
                <a:lnTo>
                  <a:pt x="986028" y="844296"/>
                </a:lnTo>
                <a:lnTo>
                  <a:pt x="971478" y="824015"/>
                </a:lnTo>
                <a:lnTo>
                  <a:pt x="926592" y="864869"/>
                </a:lnTo>
                <a:lnTo>
                  <a:pt x="1033272" y="905726"/>
                </a:lnTo>
                <a:close/>
              </a:path>
              <a:path w="1106170" h="933450">
                <a:moveTo>
                  <a:pt x="1033272" y="811529"/>
                </a:moveTo>
                <a:lnTo>
                  <a:pt x="1014527" y="784833"/>
                </a:lnTo>
                <a:lnTo>
                  <a:pt x="971478" y="824015"/>
                </a:lnTo>
                <a:lnTo>
                  <a:pt x="986028" y="844296"/>
                </a:lnTo>
                <a:lnTo>
                  <a:pt x="1033272" y="811529"/>
                </a:lnTo>
                <a:close/>
              </a:path>
              <a:path w="1106170" h="933450">
                <a:moveTo>
                  <a:pt x="1011174" y="782573"/>
                </a:moveTo>
                <a:lnTo>
                  <a:pt x="1009077" y="777071"/>
                </a:lnTo>
                <a:lnTo>
                  <a:pt x="1008126" y="775715"/>
                </a:lnTo>
                <a:lnTo>
                  <a:pt x="1011174" y="782573"/>
                </a:lnTo>
                <a:close/>
              </a:path>
              <a:path w="1106170" h="933450">
                <a:moveTo>
                  <a:pt x="1011174" y="787885"/>
                </a:moveTo>
                <a:lnTo>
                  <a:pt x="1011174" y="782573"/>
                </a:lnTo>
                <a:lnTo>
                  <a:pt x="1008126" y="775715"/>
                </a:lnTo>
                <a:lnTo>
                  <a:pt x="1008126" y="790659"/>
                </a:lnTo>
                <a:lnTo>
                  <a:pt x="1011174" y="787885"/>
                </a:lnTo>
                <a:close/>
              </a:path>
              <a:path w="1106170" h="933450">
                <a:moveTo>
                  <a:pt x="1014527" y="784833"/>
                </a:moveTo>
                <a:lnTo>
                  <a:pt x="1009077" y="777071"/>
                </a:lnTo>
                <a:lnTo>
                  <a:pt x="1011174" y="782573"/>
                </a:lnTo>
                <a:lnTo>
                  <a:pt x="1011174" y="787885"/>
                </a:lnTo>
                <a:lnTo>
                  <a:pt x="1014527" y="784833"/>
                </a:lnTo>
                <a:close/>
              </a:path>
              <a:path w="1106170" h="933450">
                <a:moveTo>
                  <a:pt x="1105662" y="933450"/>
                </a:moveTo>
                <a:lnTo>
                  <a:pt x="1053846" y="749045"/>
                </a:lnTo>
                <a:lnTo>
                  <a:pt x="1014527" y="784833"/>
                </a:lnTo>
                <a:lnTo>
                  <a:pt x="1033272" y="811529"/>
                </a:lnTo>
                <a:lnTo>
                  <a:pt x="1033272" y="905726"/>
                </a:lnTo>
                <a:lnTo>
                  <a:pt x="1105662" y="9334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539" y="607948"/>
            <a:ext cx="3733800" cy="990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739" y="684148"/>
            <a:ext cx="3581400" cy="838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55457" y="791844"/>
            <a:ext cx="102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20" marR="5080" indent="-5905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CFF"/>
                </a:solidFill>
                <a:latin typeface="Tahoma"/>
                <a:cs typeface="Tahoma"/>
              </a:rPr>
              <a:t>болевой  фактор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09939" y="1674748"/>
            <a:ext cx="263652" cy="1371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8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24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2539" y="1979548"/>
            <a:ext cx="19050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93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ТКАНЕВЫЕ</a:t>
            </a:r>
            <a:r>
              <a:rPr sz="1000" b="1" spc="24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92075" marR="139700">
              <a:lnSpc>
                <a:spcPct val="100000"/>
              </a:lnSpc>
            </a:pP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гистамин,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серотонин,  ацетилхолин, простаглан-  дины, 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лейкотриены,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ионы  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К+ и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Na+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90939" y="1979548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0"/>
                </a:moveTo>
                <a:lnTo>
                  <a:pt x="0" y="914400"/>
                </a:lnTo>
                <a:lnTo>
                  <a:pt x="1219200" y="914400"/>
                </a:lnTo>
                <a:lnTo>
                  <a:pt x="1219200" y="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70429" y="2084958"/>
            <a:ext cx="9620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ПЛАЗМЕН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НЫ</a:t>
            </a: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Е 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12700" marR="149860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брад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кинин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, 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каллидин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0739" y="3122548"/>
            <a:ext cx="22098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09245" marR="301625" indent="635" algn="ctr">
              <a:lnSpc>
                <a:spcPct val="100000"/>
              </a:lnSpc>
              <a:spcBef>
                <a:spcPts val="350"/>
              </a:spcBef>
            </a:pP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АЛГОГЕНЫ,  </a:t>
            </a:r>
            <a:r>
              <a:rPr sz="1000" b="1" spc="-5" dirty="0">
                <a:solidFill>
                  <a:srgbClr val="00FF00"/>
                </a:solidFill>
                <a:latin typeface="Tahoma"/>
                <a:cs typeface="Tahoma"/>
              </a:rPr>
              <a:t>ВЫДЕЛЯЮЩИЕСЯ ИЗ 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НЕРВНЫХ</a:t>
            </a:r>
            <a:r>
              <a:rPr sz="1000" b="1" spc="-10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ОКОНЧАНИЙ:</a:t>
            </a:r>
            <a:endParaRPr sz="1000">
              <a:latin typeface="Tahoma"/>
              <a:cs typeface="Tahoma"/>
            </a:endParaRPr>
          </a:p>
          <a:p>
            <a:pPr marL="639445" marR="632460" indent="-635" algn="ctr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Tahoma"/>
                <a:cs typeface="Tahoma"/>
              </a:rPr>
              <a:t>субстанция Р,  нейрокинин</a:t>
            </a:r>
            <a:r>
              <a:rPr sz="1000" b="1" spc="-8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19739" y="303149"/>
            <a:ext cx="4724260" cy="364159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87067" y="303148"/>
            <a:ext cx="4599940" cy="3641725"/>
          </a:xfrm>
          <a:custGeom>
            <a:avLst/>
            <a:gdLst/>
            <a:ahLst/>
            <a:cxnLst/>
            <a:rect l="l" t="t" r="r" b="b"/>
            <a:pathLst>
              <a:path w="4599940" h="3641725">
                <a:moveTo>
                  <a:pt x="3744183" y="2780537"/>
                </a:moveTo>
                <a:lnTo>
                  <a:pt x="3794433" y="2784874"/>
                </a:lnTo>
                <a:lnTo>
                  <a:pt x="3842097" y="2789570"/>
                </a:lnTo>
                <a:lnTo>
                  <a:pt x="3888321" y="2794893"/>
                </a:lnTo>
                <a:lnTo>
                  <a:pt x="3934252" y="2801109"/>
                </a:lnTo>
                <a:lnTo>
                  <a:pt x="3981036" y="2808485"/>
                </a:lnTo>
                <a:lnTo>
                  <a:pt x="4029820" y="2817287"/>
                </a:lnTo>
                <a:lnTo>
                  <a:pt x="4081749" y="2827781"/>
                </a:lnTo>
                <a:lnTo>
                  <a:pt x="4125907" y="2817587"/>
                </a:lnTo>
                <a:lnTo>
                  <a:pt x="4161728" y="2803127"/>
                </a:lnTo>
                <a:lnTo>
                  <a:pt x="4213087" y="2763845"/>
                </a:lnTo>
                <a:lnTo>
                  <a:pt x="4245283" y="2714812"/>
                </a:lnTo>
                <a:lnTo>
                  <a:pt x="4267772" y="2660903"/>
                </a:lnTo>
                <a:lnTo>
                  <a:pt x="4278332" y="2633645"/>
                </a:lnTo>
                <a:lnTo>
                  <a:pt x="4290012" y="2606995"/>
                </a:lnTo>
                <a:lnTo>
                  <a:pt x="4321458" y="2557962"/>
                </a:lnTo>
                <a:lnTo>
                  <a:pt x="4371567" y="2518680"/>
                </a:lnTo>
                <a:lnTo>
                  <a:pt x="4449795" y="2494025"/>
                </a:lnTo>
                <a:lnTo>
                  <a:pt x="4468196" y="2446270"/>
                </a:lnTo>
                <a:lnTo>
                  <a:pt x="4488544" y="2398747"/>
                </a:lnTo>
                <a:lnTo>
                  <a:pt x="4508850" y="2351055"/>
                </a:lnTo>
                <a:lnTo>
                  <a:pt x="4527124" y="2302792"/>
                </a:lnTo>
                <a:lnTo>
                  <a:pt x="4541376" y="2253555"/>
                </a:lnTo>
                <a:lnTo>
                  <a:pt x="4549617" y="2202941"/>
                </a:lnTo>
                <a:lnTo>
                  <a:pt x="4545301" y="2156362"/>
                </a:lnTo>
                <a:lnTo>
                  <a:pt x="4498292" y="2152856"/>
                </a:lnTo>
                <a:lnTo>
                  <a:pt x="4468185" y="2174783"/>
                </a:lnTo>
                <a:lnTo>
                  <a:pt x="4472872" y="2171005"/>
                </a:lnTo>
                <a:lnTo>
                  <a:pt x="4484996" y="2159994"/>
                </a:lnTo>
                <a:lnTo>
                  <a:pt x="4505834" y="2139986"/>
                </a:lnTo>
                <a:lnTo>
                  <a:pt x="4536663" y="2109215"/>
                </a:lnTo>
                <a:lnTo>
                  <a:pt x="4555638" y="2053271"/>
                </a:lnTo>
                <a:lnTo>
                  <a:pt x="4573258" y="2007492"/>
                </a:lnTo>
                <a:lnTo>
                  <a:pt x="4587717" y="1969798"/>
                </a:lnTo>
                <a:lnTo>
                  <a:pt x="4597209" y="1938105"/>
                </a:lnTo>
                <a:lnTo>
                  <a:pt x="4599928" y="1910332"/>
                </a:lnTo>
                <a:lnTo>
                  <a:pt x="4594067" y="1884397"/>
                </a:lnTo>
                <a:lnTo>
                  <a:pt x="4577821" y="1858218"/>
                </a:lnTo>
                <a:lnTo>
                  <a:pt x="4549382" y="1829711"/>
                </a:lnTo>
                <a:lnTo>
                  <a:pt x="4506945" y="1796795"/>
                </a:lnTo>
                <a:lnTo>
                  <a:pt x="4513703" y="1745850"/>
                </a:lnTo>
                <a:lnTo>
                  <a:pt x="4524060" y="1696491"/>
                </a:lnTo>
                <a:lnTo>
                  <a:pt x="4534897" y="1648159"/>
                </a:lnTo>
                <a:lnTo>
                  <a:pt x="4543095" y="1600293"/>
                </a:lnTo>
                <a:lnTo>
                  <a:pt x="4545534" y="1552333"/>
                </a:lnTo>
                <a:lnTo>
                  <a:pt x="4539096" y="1503721"/>
                </a:lnTo>
                <a:lnTo>
                  <a:pt x="4520661" y="1453895"/>
                </a:lnTo>
                <a:lnTo>
                  <a:pt x="4499754" y="1451455"/>
                </a:lnTo>
                <a:lnTo>
                  <a:pt x="4478561" y="1448085"/>
                </a:lnTo>
                <a:lnTo>
                  <a:pt x="4437603" y="1448561"/>
                </a:lnTo>
                <a:lnTo>
                  <a:pt x="4395394" y="1473183"/>
                </a:lnTo>
                <a:lnTo>
                  <a:pt x="4349565" y="1512399"/>
                </a:lnTo>
                <a:lnTo>
                  <a:pt x="4318439" y="1541666"/>
                </a:lnTo>
                <a:lnTo>
                  <a:pt x="4314116" y="1544899"/>
                </a:lnTo>
                <a:lnTo>
                  <a:pt x="4320340" y="1536441"/>
                </a:lnTo>
                <a:lnTo>
                  <a:pt x="4339403" y="1513226"/>
                </a:lnTo>
                <a:lnTo>
                  <a:pt x="4373595" y="1472183"/>
                </a:lnTo>
                <a:lnTo>
                  <a:pt x="4387918" y="1430357"/>
                </a:lnTo>
                <a:lnTo>
                  <a:pt x="4403599" y="1389030"/>
                </a:lnTo>
                <a:lnTo>
                  <a:pt x="4415708" y="1347561"/>
                </a:lnTo>
                <a:lnTo>
                  <a:pt x="4419315" y="1305305"/>
                </a:lnTo>
                <a:lnTo>
                  <a:pt x="4410933" y="1291304"/>
                </a:lnTo>
                <a:lnTo>
                  <a:pt x="4393407" y="1281302"/>
                </a:lnTo>
                <a:lnTo>
                  <a:pt x="4373024" y="1271873"/>
                </a:lnTo>
                <a:lnTo>
                  <a:pt x="4356069" y="1259585"/>
                </a:lnTo>
                <a:lnTo>
                  <a:pt x="4347592" y="1246143"/>
                </a:lnTo>
                <a:lnTo>
                  <a:pt x="4341972" y="1230915"/>
                </a:lnTo>
                <a:lnTo>
                  <a:pt x="4336352" y="1215544"/>
                </a:lnTo>
                <a:lnTo>
                  <a:pt x="4327875" y="1201673"/>
                </a:lnTo>
                <a:lnTo>
                  <a:pt x="4292433" y="1170761"/>
                </a:lnTo>
                <a:lnTo>
                  <a:pt x="4248615" y="1139994"/>
                </a:lnTo>
                <a:lnTo>
                  <a:pt x="4201030" y="1110435"/>
                </a:lnTo>
                <a:lnTo>
                  <a:pt x="4154285" y="1083143"/>
                </a:lnTo>
                <a:lnTo>
                  <a:pt x="4112991" y="1059179"/>
                </a:lnTo>
                <a:lnTo>
                  <a:pt x="4078888" y="1020272"/>
                </a:lnTo>
                <a:lnTo>
                  <a:pt x="4042351" y="980581"/>
                </a:lnTo>
                <a:lnTo>
                  <a:pt x="4003739" y="941355"/>
                </a:lnTo>
                <a:lnTo>
                  <a:pt x="3963413" y="903844"/>
                </a:lnTo>
                <a:lnTo>
                  <a:pt x="3921733" y="869297"/>
                </a:lnTo>
                <a:lnTo>
                  <a:pt x="3879057" y="838961"/>
                </a:lnTo>
                <a:lnTo>
                  <a:pt x="3827682" y="806184"/>
                </a:lnTo>
                <a:lnTo>
                  <a:pt x="3770377" y="770477"/>
                </a:lnTo>
                <a:lnTo>
                  <a:pt x="3723788" y="741771"/>
                </a:lnTo>
                <a:lnTo>
                  <a:pt x="3704559" y="729995"/>
                </a:lnTo>
                <a:lnTo>
                  <a:pt x="3654472" y="731071"/>
                </a:lnTo>
                <a:lnTo>
                  <a:pt x="3622122" y="738095"/>
                </a:lnTo>
                <a:lnTo>
                  <a:pt x="3599213" y="749903"/>
                </a:lnTo>
                <a:lnTo>
                  <a:pt x="3577446" y="765330"/>
                </a:lnTo>
                <a:lnTo>
                  <a:pt x="3548526" y="783212"/>
                </a:lnTo>
                <a:lnTo>
                  <a:pt x="3504153" y="802385"/>
                </a:lnTo>
                <a:lnTo>
                  <a:pt x="3467709" y="769207"/>
                </a:lnTo>
                <a:lnTo>
                  <a:pt x="3444868" y="735752"/>
                </a:lnTo>
                <a:lnTo>
                  <a:pt x="3425545" y="668265"/>
                </a:lnTo>
                <a:lnTo>
                  <a:pt x="3421838" y="634359"/>
                </a:lnTo>
                <a:lnTo>
                  <a:pt x="3417285" y="600427"/>
                </a:lnTo>
                <a:lnTo>
                  <a:pt x="3391189" y="532740"/>
                </a:lnTo>
                <a:lnTo>
                  <a:pt x="3362421" y="499109"/>
                </a:lnTo>
                <a:lnTo>
                  <a:pt x="3301937" y="451675"/>
                </a:lnTo>
                <a:lnTo>
                  <a:pt x="3269302" y="429672"/>
                </a:lnTo>
                <a:lnTo>
                  <a:pt x="3237453" y="407669"/>
                </a:lnTo>
                <a:lnTo>
                  <a:pt x="3199127" y="380440"/>
                </a:lnTo>
                <a:lnTo>
                  <a:pt x="3157157" y="350996"/>
                </a:lnTo>
                <a:lnTo>
                  <a:pt x="3123332" y="327409"/>
                </a:lnTo>
                <a:lnTo>
                  <a:pt x="3063777" y="304775"/>
                </a:lnTo>
                <a:lnTo>
                  <a:pt x="3018731" y="290378"/>
                </a:lnTo>
                <a:lnTo>
                  <a:pt x="2973896" y="275939"/>
                </a:lnTo>
                <a:lnTo>
                  <a:pt x="2928871" y="262833"/>
                </a:lnTo>
                <a:lnTo>
                  <a:pt x="2883254" y="252437"/>
                </a:lnTo>
                <a:lnTo>
                  <a:pt x="2836641" y="246125"/>
                </a:lnTo>
                <a:lnTo>
                  <a:pt x="2815650" y="253257"/>
                </a:lnTo>
                <a:lnTo>
                  <a:pt x="2798446" y="270033"/>
                </a:lnTo>
                <a:lnTo>
                  <a:pt x="2781670" y="286095"/>
                </a:lnTo>
                <a:lnTo>
                  <a:pt x="2761965" y="291083"/>
                </a:lnTo>
                <a:lnTo>
                  <a:pt x="2735307" y="275474"/>
                </a:lnTo>
                <a:lnTo>
                  <a:pt x="2721865" y="245078"/>
                </a:lnTo>
                <a:lnTo>
                  <a:pt x="2713423" y="209109"/>
                </a:lnTo>
                <a:lnTo>
                  <a:pt x="2701767" y="176783"/>
                </a:lnTo>
                <a:lnTo>
                  <a:pt x="2650661" y="170498"/>
                </a:lnTo>
                <a:lnTo>
                  <a:pt x="2601957" y="164080"/>
                </a:lnTo>
                <a:lnTo>
                  <a:pt x="2554843" y="157321"/>
                </a:lnTo>
                <a:lnTo>
                  <a:pt x="2508505" y="150018"/>
                </a:lnTo>
                <a:lnTo>
                  <a:pt x="2462132" y="141965"/>
                </a:lnTo>
                <a:lnTo>
                  <a:pt x="2414910" y="132957"/>
                </a:lnTo>
                <a:lnTo>
                  <a:pt x="2366027" y="122787"/>
                </a:lnTo>
                <a:lnTo>
                  <a:pt x="2314671" y="111251"/>
                </a:lnTo>
                <a:lnTo>
                  <a:pt x="2283727" y="130944"/>
                </a:lnTo>
                <a:lnTo>
                  <a:pt x="2241424" y="155066"/>
                </a:lnTo>
                <a:lnTo>
                  <a:pt x="2194978" y="172331"/>
                </a:lnTo>
                <a:lnTo>
                  <a:pt x="2151603" y="171449"/>
                </a:lnTo>
                <a:lnTo>
                  <a:pt x="2139328" y="161960"/>
                </a:lnTo>
                <a:lnTo>
                  <a:pt x="2132839" y="146399"/>
                </a:lnTo>
                <a:lnTo>
                  <a:pt x="2127922" y="128694"/>
                </a:lnTo>
                <a:lnTo>
                  <a:pt x="2120361" y="112775"/>
                </a:lnTo>
                <a:lnTo>
                  <a:pt x="2107610" y="96893"/>
                </a:lnTo>
                <a:lnTo>
                  <a:pt x="2093786" y="81152"/>
                </a:lnTo>
                <a:lnTo>
                  <a:pt x="2079535" y="65412"/>
                </a:lnTo>
                <a:lnTo>
                  <a:pt x="2065497" y="49529"/>
                </a:lnTo>
                <a:lnTo>
                  <a:pt x="2022027" y="38933"/>
                </a:lnTo>
                <a:lnTo>
                  <a:pt x="1978343" y="27622"/>
                </a:lnTo>
                <a:lnTo>
                  <a:pt x="1934231" y="17168"/>
                </a:lnTo>
                <a:lnTo>
                  <a:pt x="1889475" y="9143"/>
                </a:lnTo>
                <a:lnTo>
                  <a:pt x="1841576" y="4822"/>
                </a:lnTo>
                <a:lnTo>
                  <a:pt x="1787462" y="2000"/>
                </a:lnTo>
                <a:lnTo>
                  <a:pt x="1743207" y="464"/>
                </a:lnTo>
                <a:lnTo>
                  <a:pt x="1724883" y="0"/>
                </a:lnTo>
                <a:lnTo>
                  <a:pt x="1703037" y="33432"/>
                </a:lnTo>
                <a:lnTo>
                  <a:pt x="1685666" y="60843"/>
                </a:lnTo>
                <a:lnTo>
                  <a:pt x="1671868" y="82634"/>
                </a:lnTo>
                <a:lnTo>
                  <a:pt x="1660741" y="99204"/>
                </a:lnTo>
                <a:lnTo>
                  <a:pt x="1651385" y="110952"/>
                </a:lnTo>
                <a:lnTo>
                  <a:pt x="1642898" y="118279"/>
                </a:lnTo>
                <a:lnTo>
                  <a:pt x="1634377" y="121584"/>
                </a:lnTo>
                <a:lnTo>
                  <a:pt x="1624922" y="121267"/>
                </a:lnTo>
                <a:lnTo>
                  <a:pt x="1613631" y="117728"/>
                </a:lnTo>
                <a:lnTo>
                  <a:pt x="1599603" y="111368"/>
                </a:lnTo>
                <a:lnTo>
                  <a:pt x="1581935" y="102584"/>
                </a:lnTo>
                <a:lnTo>
                  <a:pt x="1559727" y="91778"/>
                </a:lnTo>
                <a:lnTo>
                  <a:pt x="1498082" y="65698"/>
                </a:lnTo>
                <a:lnTo>
                  <a:pt x="1456843" y="51223"/>
                </a:lnTo>
                <a:lnTo>
                  <a:pt x="1407456" y="36325"/>
                </a:lnTo>
                <a:lnTo>
                  <a:pt x="1349022" y="21403"/>
                </a:lnTo>
                <a:lnTo>
                  <a:pt x="1280637" y="6857"/>
                </a:lnTo>
                <a:lnTo>
                  <a:pt x="1247312" y="12346"/>
                </a:lnTo>
                <a:lnTo>
                  <a:pt x="1189483" y="27908"/>
                </a:lnTo>
                <a:lnTo>
                  <a:pt x="1124082" y="43612"/>
                </a:lnTo>
                <a:lnTo>
                  <a:pt x="1068039" y="49529"/>
                </a:lnTo>
                <a:lnTo>
                  <a:pt x="1048430" y="59959"/>
                </a:lnTo>
                <a:lnTo>
                  <a:pt x="1028320" y="69532"/>
                </a:lnTo>
                <a:lnTo>
                  <a:pt x="1009210" y="79962"/>
                </a:lnTo>
                <a:lnTo>
                  <a:pt x="992601" y="92963"/>
                </a:lnTo>
                <a:lnTo>
                  <a:pt x="970586" y="134790"/>
                </a:lnTo>
                <a:lnTo>
                  <a:pt x="955930" y="181260"/>
                </a:lnTo>
                <a:lnTo>
                  <a:pt x="936558" y="221872"/>
                </a:lnTo>
                <a:lnTo>
                  <a:pt x="900399" y="246125"/>
                </a:lnTo>
                <a:lnTo>
                  <a:pt x="850772" y="249551"/>
                </a:lnTo>
                <a:lnTo>
                  <a:pt x="800742" y="238420"/>
                </a:lnTo>
                <a:lnTo>
                  <a:pt x="750456" y="219023"/>
                </a:lnTo>
                <a:lnTo>
                  <a:pt x="700060" y="197650"/>
                </a:lnTo>
                <a:lnTo>
                  <a:pt x="649701" y="180593"/>
                </a:lnTo>
                <a:lnTo>
                  <a:pt x="613594" y="213067"/>
                </a:lnTo>
                <a:lnTo>
                  <a:pt x="584367" y="230829"/>
                </a:lnTo>
                <a:lnTo>
                  <a:pt x="561785" y="242411"/>
                </a:lnTo>
                <a:lnTo>
                  <a:pt x="545618" y="256342"/>
                </a:lnTo>
                <a:lnTo>
                  <a:pt x="535630" y="281153"/>
                </a:lnTo>
                <a:lnTo>
                  <a:pt x="531591" y="325373"/>
                </a:lnTo>
                <a:lnTo>
                  <a:pt x="477870" y="347126"/>
                </a:lnTo>
                <a:lnTo>
                  <a:pt x="427578" y="370808"/>
                </a:lnTo>
                <a:lnTo>
                  <a:pt x="377286" y="394061"/>
                </a:lnTo>
                <a:lnTo>
                  <a:pt x="323565" y="414527"/>
                </a:lnTo>
                <a:lnTo>
                  <a:pt x="286634" y="452986"/>
                </a:lnTo>
                <a:lnTo>
                  <a:pt x="259642" y="480431"/>
                </a:lnTo>
                <a:lnTo>
                  <a:pt x="228053" y="515099"/>
                </a:lnTo>
                <a:lnTo>
                  <a:pt x="208809" y="564621"/>
                </a:lnTo>
                <a:lnTo>
                  <a:pt x="202474" y="593287"/>
                </a:lnTo>
                <a:lnTo>
                  <a:pt x="193085" y="633373"/>
                </a:lnTo>
                <a:lnTo>
                  <a:pt x="178785" y="688085"/>
                </a:lnTo>
                <a:lnTo>
                  <a:pt x="198978" y="690336"/>
                </a:lnTo>
                <a:lnTo>
                  <a:pt x="218600" y="693515"/>
                </a:lnTo>
                <a:lnTo>
                  <a:pt x="257271" y="694943"/>
                </a:lnTo>
                <a:lnTo>
                  <a:pt x="303467" y="688657"/>
                </a:lnTo>
                <a:lnTo>
                  <a:pt x="322803" y="669797"/>
                </a:lnTo>
                <a:lnTo>
                  <a:pt x="294006" y="658520"/>
                </a:lnTo>
                <a:lnTo>
                  <a:pt x="240190" y="663153"/>
                </a:lnTo>
                <a:lnTo>
                  <a:pt x="177304" y="676930"/>
                </a:lnTo>
                <a:lnTo>
                  <a:pt x="121294" y="693084"/>
                </a:lnTo>
                <a:lnTo>
                  <a:pt x="58083" y="748670"/>
                </a:lnTo>
                <a:lnTo>
                  <a:pt x="31070" y="786599"/>
                </a:lnTo>
                <a:lnTo>
                  <a:pt x="10550" y="820396"/>
                </a:lnTo>
                <a:lnTo>
                  <a:pt x="0" y="851820"/>
                </a:lnTo>
                <a:lnTo>
                  <a:pt x="2899" y="882631"/>
                </a:lnTo>
                <a:lnTo>
                  <a:pt x="22726" y="914588"/>
                </a:lnTo>
                <a:lnTo>
                  <a:pt x="62961" y="949451"/>
                </a:lnTo>
                <a:lnTo>
                  <a:pt x="46757" y="997971"/>
                </a:lnTo>
                <a:lnTo>
                  <a:pt x="30988" y="1040794"/>
                </a:lnTo>
                <a:lnTo>
                  <a:pt x="17595" y="1077435"/>
                </a:lnTo>
                <a:lnTo>
                  <a:pt x="8524" y="1107411"/>
                </a:lnTo>
                <a:lnTo>
                  <a:pt x="5716" y="1130236"/>
                </a:lnTo>
                <a:lnTo>
                  <a:pt x="11115" y="1145426"/>
                </a:lnTo>
                <a:lnTo>
                  <a:pt x="26663" y="1152496"/>
                </a:lnTo>
                <a:lnTo>
                  <a:pt x="54305" y="1150961"/>
                </a:lnTo>
                <a:lnTo>
                  <a:pt x="95982" y="1140337"/>
                </a:lnTo>
                <a:lnTo>
                  <a:pt x="153639" y="1120139"/>
                </a:lnTo>
                <a:lnTo>
                  <a:pt x="147385" y="1167841"/>
                </a:lnTo>
                <a:lnTo>
                  <a:pt x="131401" y="1206764"/>
                </a:lnTo>
                <a:lnTo>
                  <a:pt x="107114" y="1241115"/>
                </a:lnTo>
                <a:lnTo>
                  <a:pt x="75952" y="1275100"/>
                </a:lnTo>
                <a:lnTo>
                  <a:pt x="39339" y="1312925"/>
                </a:lnTo>
                <a:lnTo>
                  <a:pt x="32506" y="1365979"/>
                </a:lnTo>
                <a:lnTo>
                  <a:pt x="28744" y="1409632"/>
                </a:lnTo>
                <a:lnTo>
                  <a:pt x="32591" y="1448933"/>
                </a:lnTo>
                <a:lnTo>
                  <a:pt x="48581" y="1488929"/>
                </a:lnTo>
                <a:lnTo>
                  <a:pt x="81249" y="1534667"/>
                </a:lnTo>
                <a:lnTo>
                  <a:pt x="100394" y="1523166"/>
                </a:lnTo>
                <a:lnTo>
                  <a:pt x="118397" y="1511807"/>
                </a:lnTo>
                <a:lnTo>
                  <a:pt x="136113" y="1501020"/>
                </a:lnTo>
                <a:lnTo>
                  <a:pt x="154401" y="1491233"/>
                </a:lnTo>
                <a:lnTo>
                  <a:pt x="171118" y="1480458"/>
                </a:lnTo>
                <a:lnTo>
                  <a:pt x="189263" y="1469040"/>
                </a:lnTo>
                <a:lnTo>
                  <a:pt x="207122" y="1462623"/>
                </a:lnTo>
                <a:lnTo>
                  <a:pt x="222981" y="1466849"/>
                </a:lnTo>
                <a:lnTo>
                  <a:pt x="230232" y="1481125"/>
                </a:lnTo>
                <a:lnTo>
                  <a:pt x="225553" y="1499330"/>
                </a:lnTo>
                <a:lnTo>
                  <a:pt x="219016" y="1518820"/>
                </a:lnTo>
                <a:lnTo>
                  <a:pt x="220695" y="1536953"/>
                </a:lnTo>
                <a:lnTo>
                  <a:pt x="231327" y="1549634"/>
                </a:lnTo>
                <a:lnTo>
                  <a:pt x="247460" y="1560099"/>
                </a:lnTo>
                <a:lnTo>
                  <a:pt x="266022" y="1569850"/>
                </a:lnTo>
                <a:lnTo>
                  <a:pt x="283941" y="1580387"/>
                </a:lnTo>
                <a:lnTo>
                  <a:pt x="322017" y="1571517"/>
                </a:lnTo>
                <a:lnTo>
                  <a:pt x="359951" y="1559718"/>
                </a:lnTo>
                <a:lnTo>
                  <a:pt x="398170" y="1548348"/>
                </a:lnTo>
                <a:lnTo>
                  <a:pt x="437103" y="1540763"/>
                </a:lnTo>
                <a:lnTo>
                  <a:pt x="481650" y="1537688"/>
                </a:lnTo>
                <a:lnTo>
                  <a:pt x="528488" y="1537740"/>
                </a:lnTo>
                <a:lnTo>
                  <a:pt x="577027" y="1540434"/>
                </a:lnTo>
                <a:lnTo>
                  <a:pt x="626677" y="1545287"/>
                </a:lnTo>
                <a:lnTo>
                  <a:pt x="676847" y="1551812"/>
                </a:lnTo>
                <a:lnTo>
                  <a:pt x="726950" y="1559527"/>
                </a:lnTo>
                <a:lnTo>
                  <a:pt x="776394" y="1567946"/>
                </a:lnTo>
                <a:lnTo>
                  <a:pt x="824589" y="1576584"/>
                </a:lnTo>
                <a:lnTo>
                  <a:pt x="870947" y="1584956"/>
                </a:lnTo>
                <a:lnTo>
                  <a:pt x="914877" y="1592579"/>
                </a:lnTo>
                <a:lnTo>
                  <a:pt x="957972" y="1611146"/>
                </a:lnTo>
                <a:lnTo>
                  <a:pt x="1001068" y="1629607"/>
                </a:lnTo>
                <a:lnTo>
                  <a:pt x="1044036" y="1648110"/>
                </a:lnTo>
                <a:lnTo>
                  <a:pt x="1086750" y="1666804"/>
                </a:lnTo>
                <a:lnTo>
                  <a:pt x="1129084" y="1685836"/>
                </a:lnTo>
                <a:lnTo>
                  <a:pt x="1170909" y="1705355"/>
                </a:lnTo>
                <a:lnTo>
                  <a:pt x="1189590" y="1713416"/>
                </a:lnTo>
                <a:lnTo>
                  <a:pt x="1223523" y="1734395"/>
                </a:lnTo>
                <a:lnTo>
                  <a:pt x="1249054" y="1777971"/>
                </a:lnTo>
                <a:lnTo>
                  <a:pt x="1255026" y="1798232"/>
                </a:lnTo>
                <a:lnTo>
                  <a:pt x="1254626" y="1810489"/>
                </a:lnTo>
                <a:lnTo>
                  <a:pt x="1249647" y="1816422"/>
                </a:lnTo>
                <a:lnTo>
                  <a:pt x="1241878" y="1817710"/>
                </a:lnTo>
                <a:lnTo>
                  <a:pt x="1233113" y="1816033"/>
                </a:lnTo>
                <a:lnTo>
                  <a:pt x="1225143" y="1813070"/>
                </a:lnTo>
                <a:lnTo>
                  <a:pt x="1219759" y="1810500"/>
                </a:lnTo>
                <a:lnTo>
                  <a:pt x="1218754" y="1810002"/>
                </a:lnTo>
                <a:lnTo>
                  <a:pt x="1223919" y="1813257"/>
                </a:lnTo>
                <a:lnTo>
                  <a:pt x="1237046" y="1821943"/>
                </a:lnTo>
                <a:lnTo>
                  <a:pt x="1259927" y="1837740"/>
                </a:lnTo>
                <a:lnTo>
                  <a:pt x="1294353" y="1862327"/>
                </a:lnTo>
                <a:lnTo>
                  <a:pt x="1291948" y="1880627"/>
                </a:lnTo>
                <a:lnTo>
                  <a:pt x="1287686" y="1898427"/>
                </a:lnTo>
                <a:lnTo>
                  <a:pt x="1285995" y="1914941"/>
                </a:lnTo>
                <a:lnTo>
                  <a:pt x="1323726" y="1960828"/>
                </a:lnTo>
                <a:lnTo>
                  <a:pt x="1366076" y="1990629"/>
                </a:lnTo>
                <a:lnTo>
                  <a:pt x="1402855" y="2012858"/>
                </a:lnTo>
                <a:lnTo>
                  <a:pt x="1418559" y="2021585"/>
                </a:lnTo>
                <a:lnTo>
                  <a:pt x="1458676" y="1978185"/>
                </a:lnTo>
                <a:lnTo>
                  <a:pt x="1482718" y="1949820"/>
                </a:lnTo>
                <a:lnTo>
                  <a:pt x="1497096" y="1932491"/>
                </a:lnTo>
                <a:lnTo>
                  <a:pt x="1508222" y="1922201"/>
                </a:lnTo>
                <a:lnTo>
                  <a:pt x="1522507" y="1914950"/>
                </a:lnTo>
                <a:lnTo>
                  <a:pt x="1546362" y="1906739"/>
                </a:lnTo>
                <a:lnTo>
                  <a:pt x="1586199" y="1893569"/>
                </a:lnTo>
                <a:lnTo>
                  <a:pt x="1602475" y="1864828"/>
                </a:lnTo>
                <a:lnTo>
                  <a:pt x="1616965" y="1833943"/>
                </a:lnTo>
                <a:lnTo>
                  <a:pt x="1634741" y="1805058"/>
                </a:lnTo>
                <a:lnTo>
                  <a:pt x="1660875" y="1782317"/>
                </a:lnTo>
                <a:lnTo>
                  <a:pt x="1670805" y="1784020"/>
                </a:lnTo>
                <a:lnTo>
                  <a:pt x="1671162" y="1803368"/>
                </a:lnTo>
                <a:lnTo>
                  <a:pt x="1665804" y="1829145"/>
                </a:lnTo>
                <a:lnTo>
                  <a:pt x="1658589" y="1850135"/>
                </a:lnTo>
                <a:lnTo>
                  <a:pt x="1632847" y="1911529"/>
                </a:lnTo>
                <a:lnTo>
                  <a:pt x="1614411" y="1959339"/>
                </a:lnTo>
                <a:lnTo>
                  <a:pt x="1600941" y="1995436"/>
                </a:lnTo>
                <a:lnTo>
                  <a:pt x="1579532" y="2039969"/>
                </a:lnTo>
                <a:lnTo>
                  <a:pt x="1526135" y="2065666"/>
                </a:lnTo>
                <a:lnTo>
                  <a:pt x="1449039" y="2077211"/>
                </a:lnTo>
                <a:lnTo>
                  <a:pt x="1422662" y="2119837"/>
                </a:lnTo>
                <a:lnTo>
                  <a:pt x="1396473" y="2161043"/>
                </a:lnTo>
                <a:lnTo>
                  <a:pt x="1370159" y="2201124"/>
                </a:lnTo>
                <a:lnTo>
                  <a:pt x="1343407" y="2240375"/>
                </a:lnTo>
                <a:lnTo>
                  <a:pt x="1315905" y="2279089"/>
                </a:lnTo>
                <a:lnTo>
                  <a:pt x="1287340" y="2317563"/>
                </a:lnTo>
                <a:lnTo>
                  <a:pt x="1257401" y="2356090"/>
                </a:lnTo>
                <a:lnTo>
                  <a:pt x="1225773" y="2394965"/>
                </a:lnTo>
                <a:lnTo>
                  <a:pt x="1190390" y="2464330"/>
                </a:lnTo>
                <a:lnTo>
                  <a:pt x="1162922" y="2521212"/>
                </a:lnTo>
                <a:lnTo>
                  <a:pt x="1141684" y="2567601"/>
                </a:lnTo>
                <a:lnTo>
                  <a:pt x="1124994" y="2605484"/>
                </a:lnTo>
                <a:lnTo>
                  <a:pt x="1111170" y="2636850"/>
                </a:lnTo>
                <a:lnTo>
                  <a:pt x="1085382" y="2687991"/>
                </a:lnTo>
                <a:lnTo>
                  <a:pt x="1050855" y="2736933"/>
                </a:lnTo>
                <a:lnTo>
                  <a:pt x="994125" y="2799587"/>
                </a:lnTo>
                <a:lnTo>
                  <a:pt x="968408" y="2824745"/>
                </a:lnTo>
                <a:lnTo>
                  <a:pt x="942690" y="2850546"/>
                </a:lnTo>
                <a:lnTo>
                  <a:pt x="916973" y="2876204"/>
                </a:lnTo>
                <a:lnTo>
                  <a:pt x="891255" y="2900933"/>
                </a:lnTo>
                <a:lnTo>
                  <a:pt x="876003" y="2916424"/>
                </a:lnTo>
                <a:lnTo>
                  <a:pt x="859537" y="2933414"/>
                </a:lnTo>
                <a:lnTo>
                  <a:pt x="846357" y="2947118"/>
                </a:lnTo>
                <a:lnTo>
                  <a:pt x="840963" y="2952749"/>
                </a:lnTo>
                <a:lnTo>
                  <a:pt x="822234" y="3001206"/>
                </a:lnTo>
                <a:lnTo>
                  <a:pt x="803681" y="3047455"/>
                </a:lnTo>
                <a:lnTo>
                  <a:pt x="785365" y="3092167"/>
                </a:lnTo>
                <a:lnTo>
                  <a:pt x="767351" y="3136014"/>
                </a:lnTo>
                <a:lnTo>
                  <a:pt x="749701" y="3179667"/>
                </a:lnTo>
                <a:lnTo>
                  <a:pt x="732477" y="3223796"/>
                </a:lnTo>
                <a:lnTo>
                  <a:pt x="715742" y="3269073"/>
                </a:lnTo>
                <a:lnTo>
                  <a:pt x="699559" y="3316168"/>
                </a:lnTo>
                <a:lnTo>
                  <a:pt x="683991" y="3365754"/>
                </a:lnTo>
                <a:lnTo>
                  <a:pt x="683920" y="3372278"/>
                </a:lnTo>
                <a:lnTo>
                  <a:pt x="690849" y="3365372"/>
                </a:lnTo>
                <a:lnTo>
                  <a:pt x="703494" y="3355038"/>
                </a:lnTo>
                <a:lnTo>
                  <a:pt x="770329" y="3364614"/>
                </a:lnTo>
                <a:lnTo>
                  <a:pt x="817091" y="3384462"/>
                </a:lnTo>
                <a:lnTo>
                  <a:pt x="862061" y="3408005"/>
                </a:lnTo>
                <a:lnTo>
                  <a:pt x="906446" y="3432425"/>
                </a:lnTo>
                <a:lnTo>
                  <a:pt x="951453" y="3454907"/>
                </a:lnTo>
                <a:lnTo>
                  <a:pt x="981842" y="3491880"/>
                </a:lnTo>
                <a:lnTo>
                  <a:pt x="1009304" y="3529401"/>
                </a:lnTo>
                <a:lnTo>
                  <a:pt x="1035669" y="3567104"/>
                </a:lnTo>
                <a:lnTo>
                  <a:pt x="1062766" y="3604625"/>
                </a:lnTo>
                <a:lnTo>
                  <a:pt x="1092423" y="3641597"/>
                </a:lnTo>
                <a:lnTo>
                  <a:pt x="1127225" y="3602521"/>
                </a:lnTo>
                <a:lnTo>
                  <a:pt x="1163384" y="3559873"/>
                </a:lnTo>
                <a:lnTo>
                  <a:pt x="1201401" y="3519225"/>
                </a:lnTo>
                <a:lnTo>
                  <a:pt x="1241775" y="3486149"/>
                </a:lnTo>
                <a:lnTo>
                  <a:pt x="1294688" y="3454816"/>
                </a:lnTo>
                <a:lnTo>
                  <a:pt x="1316847" y="3445726"/>
                </a:lnTo>
                <a:lnTo>
                  <a:pt x="1319438" y="3447220"/>
                </a:lnTo>
                <a:lnTo>
                  <a:pt x="1317996" y="3451512"/>
                </a:lnTo>
                <a:lnTo>
                  <a:pt x="1313738" y="3457679"/>
                </a:lnTo>
                <a:lnTo>
                  <a:pt x="1307882" y="3464802"/>
                </a:lnTo>
                <a:lnTo>
                  <a:pt x="1301646" y="3471958"/>
                </a:lnTo>
                <a:lnTo>
                  <a:pt x="1296249" y="3478226"/>
                </a:lnTo>
                <a:lnTo>
                  <a:pt x="1292908" y="3482684"/>
                </a:lnTo>
                <a:lnTo>
                  <a:pt x="1292842" y="3484413"/>
                </a:lnTo>
                <a:lnTo>
                  <a:pt x="1297269" y="3482490"/>
                </a:lnTo>
                <a:lnTo>
                  <a:pt x="1349689" y="3445598"/>
                </a:lnTo>
                <a:lnTo>
                  <a:pt x="1384269" y="3419855"/>
                </a:lnTo>
                <a:lnTo>
                  <a:pt x="1418657" y="3390448"/>
                </a:lnTo>
                <a:lnTo>
                  <a:pt x="1452715" y="3359798"/>
                </a:lnTo>
                <a:lnTo>
                  <a:pt x="1487029" y="3329220"/>
                </a:lnTo>
                <a:lnTo>
                  <a:pt x="1522185" y="3300033"/>
                </a:lnTo>
                <a:lnTo>
                  <a:pt x="1558767" y="3273551"/>
                </a:lnTo>
                <a:lnTo>
                  <a:pt x="1607952" y="3254478"/>
                </a:lnTo>
                <a:lnTo>
                  <a:pt x="1624299" y="3248405"/>
                </a:lnTo>
                <a:lnTo>
                  <a:pt x="1664114" y="3228498"/>
                </a:lnTo>
                <a:lnTo>
                  <a:pt x="1700499" y="3205733"/>
                </a:lnTo>
                <a:lnTo>
                  <a:pt x="1750124" y="3155156"/>
                </a:lnTo>
                <a:lnTo>
                  <a:pt x="1780759" y="3123116"/>
                </a:lnTo>
                <a:lnTo>
                  <a:pt x="1800321" y="3102863"/>
                </a:lnTo>
                <a:lnTo>
                  <a:pt x="1813120" y="3047382"/>
                </a:lnTo>
                <a:lnTo>
                  <a:pt x="1828797" y="3003945"/>
                </a:lnTo>
                <a:lnTo>
                  <a:pt x="1850994" y="2970752"/>
                </a:lnTo>
                <a:lnTo>
                  <a:pt x="1883351" y="2946004"/>
                </a:lnTo>
                <a:lnTo>
                  <a:pt x="1929508" y="2927903"/>
                </a:lnTo>
                <a:lnTo>
                  <a:pt x="1993107" y="2914649"/>
                </a:lnTo>
                <a:lnTo>
                  <a:pt x="2038143" y="2886731"/>
                </a:lnTo>
                <a:lnTo>
                  <a:pt x="2082882" y="2857161"/>
                </a:lnTo>
                <a:lnTo>
                  <a:pt x="2126648" y="2826067"/>
                </a:lnTo>
                <a:lnTo>
                  <a:pt x="2168762" y="2793576"/>
                </a:lnTo>
                <a:lnTo>
                  <a:pt x="2208549" y="2759815"/>
                </a:lnTo>
                <a:lnTo>
                  <a:pt x="2245329" y="2724911"/>
                </a:lnTo>
                <a:lnTo>
                  <a:pt x="2262632" y="2660917"/>
                </a:lnTo>
                <a:lnTo>
                  <a:pt x="2274738" y="2610290"/>
                </a:lnTo>
                <a:lnTo>
                  <a:pt x="2281093" y="2569039"/>
                </a:lnTo>
                <a:lnTo>
                  <a:pt x="2281143" y="2533173"/>
                </a:lnTo>
                <a:lnTo>
                  <a:pt x="2274336" y="2498700"/>
                </a:lnTo>
                <a:lnTo>
                  <a:pt x="2260117" y="2461629"/>
                </a:lnTo>
                <a:lnTo>
                  <a:pt x="2237932" y="2417967"/>
                </a:lnTo>
                <a:lnTo>
                  <a:pt x="2207229" y="2363723"/>
                </a:lnTo>
                <a:lnTo>
                  <a:pt x="2238559" y="2330907"/>
                </a:lnTo>
                <a:lnTo>
                  <a:pt x="2269526" y="2308325"/>
                </a:lnTo>
                <a:lnTo>
                  <a:pt x="2300318" y="2294907"/>
                </a:lnTo>
                <a:lnTo>
                  <a:pt x="2331126" y="2289583"/>
                </a:lnTo>
                <a:lnTo>
                  <a:pt x="2362139" y="2291282"/>
                </a:lnTo>
                <a:lnTo>
                  <a:pt x="2425540" y="2311468"/>
                </a:lnTo>
                <a:lnTo>
                  <a:pt x="2492040" y="2346902"/>
                </a:lnTo>
                <a:lnTo>
                  <a:pt x="2526927" y="2367660"/>
                </a:lnTo>
                <a:lnTo>
                  <a:pt x="2563157" y="2389019"/>
                </a:lnTo>
                <a:lnTo>
                  <a:pt x="2600921" y="2409908"/>
                </a:lnTo>
                <a:lnTo>
                  <a:pt x="2640409" y="2429256"/>
                </a:lnTo>
                <a:lnTo>
                  <a:pt x="2681809" y="2445994"/>
                </a:lnTo>
                <a:lnTo>
                  <a:pt x="2725313" y="2459051"/>
                </a:lnTo>
                <a:lnTo>
                  <a:pt x="2771109" y="2467355"/>
                </a:lnTo>
                <a:lnTo>
                  <a:pt x="2782718" y="2450913"/>
                </a:lnTo>
                <a:lnTo>
                  <a:pt x="2793112" y="2432970"/>
                </a:lnTo>
                <a:lnTo>
                  <a:pt x="2805078" y="2419457"/>
                </a:lnTo>
                <a:lnTo>
                  <a:pt x="2878321" y="2427035"/>
                </a:lnTo>
                <a:lnTo>
                  <a:pt x="2919073" y="2441946"/>
                </a:lnTo>
                <a:lnTo>
                  <a:pt x="2967550" y="2481137"/>
                </a:lnTo>
                <a:lnTo>
                  <a:pt x="2997790" y="2527553"/>
                </a:lnTo>
                <a:lnTo>
                  <a:pt x="3015745" y="2551495"/>
                </a:lnTo>
                <a:lnTo>
                  <a:pt x="3076671" y="2596895"/>
                </a:lnTo>
                <a:lnTo>
                  <a:pt x="3126549" y="2620975"/>
                </a:lnTo>
                <a:lnTo>
                  <a:pt x="3177231" y="2643408"/>
                </a:lnTo>
                <a:lnTo>
                  <a:pt x="3228425" y="2664927"/>
                </a:lnTo>
                <a:lnTo>
                  <a:pt x="3279839" y="2686263"/>
                </a:lnTo>
                <a:lnTo>
                  <a:pt x="3331179" y="2708147"/>
                </a:lnTo>
                <a:lnTo>
                  <a:pt x="3367373" y="2732910"/>
                </a:lnTo>
                <a:lnTo>
                  <a:pt x="3416864" y="2764217"/>
                </a:lnTo>
                <a:lnTo>
                  <a:pt x="3466248" y="2781594"/>
                </a:lnTo>
                <a:lnTo>
                  <a:pt x="3552030" y="2797471"/>
                </a:lnTo>
                <a:lnTo>
                  <a:pt x="3619977" y="2808731"/>
                </a:lnTo>
                <a:lnTo>
                  <a:pt x="3668245" y="2813577"/>
                </a:lnTo>
                <a:lnTo>
                  <a:pt x="3720942" y="2816066"/>
                </a:lnTo>
                <a:lnTo>
                  <a:pt x="3763352" y="2816983"/>
                </a:lnTo>
                <a:lnTo>
                  <a:pt x="3780759" y="2817113"/>
                </a:lnTo>
                <a:lnTo>
                  <a:pt x="3785641" y="2794396"/>
                </a:lnTo>
                <a:lnTo>
                  <a:pt x="3791237" y="2771965"/>
                </a:lnTo>
                <a:lnTo>
                  <a:pt x="3794261" y="2749819"/>
                </a:lnTo>
                <a:lnTo>
                  <a:pt x="3791427" y="2727959"/>
                </a:lnTo>
                <a:lnTo>
                  <a:pt x="3782867" y="2703814"/>
                </a:lnTo>
                <a:lnTo>
                  <a:pt x="3769234" y="2678239"/>
                </a:lnTo>
                <a:lnTo>
                  <a:pt x="3753172" y="2661523"/>
                </a:lnTo>
                <a:lnTo>
                  <a:pt x="3737325" y="2663951"/>
                </a:lnTo>
                <a:lnTo>
                  <a:pt x="3726074" y="2689562"/>
                </a:lnTo>
                <a:lnTo>
                  <a:pt x="3729038" y="2719101"/>
                </a:lnTo>
                <a:lnTo>
                  <a:pt x="3737861" y="2750212"/>
                </a:lnTo>
                <a:lnTo>
                  <a:pt x="3744183" y="2780537"/>
                </a:lnTo>
                <a:close/>
              </a:path>
            </a:pathLst>
          </a:custGeom>
          <a:ln w="7620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632841" y="3281298"/>
            <a:ext cx="133223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Ретикулярн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я  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формация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96127" y="2741548"/>
            <a:ext cx="495300" cy="3970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765488" y="660610"/>
                </a:moveTo>
                <a:lnTo>
                  <a:pt x="2760392" y="638143"/>
                </a:lnTo>
                <a:lnTo>
                  <a:pt x="2721863" y="603746"/>
                </a:lnTo>
                <a:lnTo>
                  <a:pt x="2687527" y="565981"/>
                </a:lnTo>
                <a:lnTo>
                  <a:pt x="2649696" y="532875"/>
                </a:lnTo>
                <a:lnTo>
                  <a:pt x="2608884" y="503756"/>
                </a:lnTo>
                <a:lnTo>
                  <a:pt x="2565603" y="477956"/>
                </a:lnTo>
                <a:lnTo>
                  <a:pt x="2520363" y="454804"/>
                </a:lnTo>
                <a:lnTo>
                  <a:pt x="2473677" y="433630"/>
                </a:lnTo>
                <a:lnTo>
                  <a:pt x="2426057" y="413766"/>
                </a:lnTo>
                <a:lnTo>
                  <a:pt x="2330061" y="375283"/>
                </a:lnTo>
                <a:lnTo>
                  <a:pt x="2282709" y="355326"/>
                </a:lnTo>
                <a:lnTo>
                  <a:pt x="2236469" y="333998"/>
                </a:lnTo>
                <a:lnTo>
                  <a:pt x="2202864" y="321091"/>
                </a:lnTo>
                <a:lnTo>
                  <a:pt x="2166023" y="306273"/>
                </a:lnTo>
                <a:lnTo>
                  <a:pt x="2126226" y="289797"/>
                </a:lnTo>
                <a:lnTo>
                  <a:pt x="2083753" y="271919"/>
                </a:lnTo>
                <a:lnTo>
                  <a:pt x="1991896" y="232974"/>
                </a:lnTo>
                <a:lnTo>
                  <a:pt x="1943071" y="212416"/>
                </a:lnTo>
                <a:lnTo>
                  <a:pt x="1892688" y="191475"/>
                </a:lnTo>
                <a:lnTo>
                  <a:pt x="1841025" y="170405"/>
                </a:lnTo>
                <a:lnTo>
                  <a:pt x="1788362" y="149461"/>
                </a:lnTo>
                <a:lnTo>
                  <a:pt x="1734980" y="128898"/>
                </a:lnTo>
                <a:lnTo>
                  <a:pt x="1681156" y="108970"/>
                </a:lnTo>
                <a:lnTo>
                  <a:pt x="1627171" y="89932"/>
                </a:lnTo>
                <a:lnTo>
                  <a:pt x="1573304" y="72039"/>
                </a:lnTo>
                <a:lnTo>
                  <a:pt x="1519834" y="55546"/>
                </a:lnTo>
                <a:lnTo>
                  <a:pt x="1467041" y="40706"/>
                </a:lnTo>
                <a:lnTo>
                  <a:pt x="1415205" y="27776"/>
                </a:lnTo>
                <a:lnTo>
                  <a:pt x="1364604" y="17010"/>
                </a:lnTo>
                <a:lnTo>
                  <a:pt x="1315518" y="8662"/>
                </a:lnTo>
                <a:lnTo>
                  <a:pt x="1268227" y="2988"/>
                </a:lnTo>
                <a:lnTo>
                  <a:pt x="1223009" y="242"/>
                </a:lnTo>
                <a:lnTo>
                  <a:pt x="1172048" y="0"/>
                </a:lnTo>
                <a:lnTo>
                  <a:pt x="1121374" y="2385"/>
                </a:lnTo>
                <a:lnTo>
                  <a:pt x="1070938" y="7079"/>
                </a:lnTo>
                <a:lnTo>
                  <a:pt x="1020687" y="13762"/>
                </a:lnTo>
                <a:lnTo>
                  <a:pt x="970571" y="22114"/>
                </a:lnTo>
                <a:lnTo>
                  <a:pt x="920536" y="31816"/>
                </a:lnTo>
                <a:lnTo>
                  <a:pt x="870533" y="42549"/>
                </a:lnTo>
                <a:lnTo>
                  <a:pt x="820509" y="53993"/>
                </a:lnTo>
                <a:lnTo>
                  <a:pt x="770412" y="65828"/>
                </a:lnTo>
                <a:lnTo>
                  <a:pt x="720193" y="77736"/>
                </a:lnTo>
                <a:lnTo>
                  <a:pt x="669797" y="89396"/>
                </a:lnTo>
                <a:lnTo>
                  <a:pt x="625683" y="92796"/>
                </a:lnTo>
                <a:lnTo>
                  <a:pt x="580531" y="87138"/>
                </a:lnTo>
                <a:lnTo>
                  <a:pt x="534828" y="77204"/>
                </a:lnTo>
                <a:lnTo>
                  <a:pt x="489062" y="67777"/>
                </a:lnTo>
                <a:lnTo>
                  <a:pt x="443720" y="63643"/>
                </a:lnTo>
                <a:lnTo>
                  <a:pt x="399287" y="69584"/>
                </a:lnTo>
                <a:lnTo>
                  <a:pt x="329272" y="109039"/>
                </a:lnTo>
                <a:lnTo>
                  <a:pt x="271385" y="144382"/>
                </a:lnTo>
                <a:lnTo>
                  <a:pt x="209778" y="182937"/>
                </a:lnTo>
                <a:lnTo>
                  <a:pt x="153104" y="219307"/>
                </a:lnTo>
                <a:lnTo>
                  <a:pt x="110012" y="248092"/>
                </a:lnTo>
                <a:lnTo>
                  <a:pt x="62900" y="300220"/>
                </a:lnTo>
                <a:lnTo>
                  <a:pt x="40862" y="340189"/>
                </a:lnTo>
                <a:lnTo>
                  <a:pt x="20681" y="381444"/>
                </a:lnTo>
                <a:lnTo>
                  <a:pt x="0" y="421628"/>
                </a:lnTo>
                <a:lnTo>
                  <a:pt x="52828" y="454938"/>
                </a:lnTo>
                <a:lnTo>
                  <a:pt x="97154" y="483373"/>
                </a:lnTo>
                <a:lnTo>
                  <a:pt x="135766" y="505986"/>
                </a:lnTo>
                <a:lnTo>
                  <a:pt x="171449" y="521831"/>
                </a:lnTo>
                <a:lnTo>
                  <a:pt x="206990" y="529960"/>
                </a:lnTo>
                <a:lnTo>
                  <a:pt x="245173" y="529427"/>
                </a:lnTo>
                <a:lnTo>
                  <a:pt x="288786" y="519286"/>
                </a:lnTo>
                <a:lnTo>
                  <a:pt x="340613" y="498590"/>
                </a:lnTo>
                <a:lnTo>
                  <a:pt x="390649" y="499500"/>
                </a:lnTo>
                <a:lnTo>
                  <a:pt x="438641" y="493455"/>
                </a:lnTo>
                <a:lnTo>
                  <a:pt x="484575" y="481007"/>
                </a:lnTo>
                <a:lnTo>
                  <a:pt x="528440" y="462708"/>
                </a:lnTo>
                <a:lnTo>
                  <a:pt x="570222" y="439109"/>
                </a:lnTo>
                <a:lnTo>
                  <a:pt x="609910" y="410762"/>
                </a:lnTo>
                <a:lnTo>
                  <a:pt x="647490" y="378220"/>
                </a:lnTo>
                <a:lnTo>
                  <a:pt x="682951" y="342034"/>
                </a:lnTo>
                <a:lnTo>
                  <a:pt x="716279" y="302756"/>
                </a:lnTo>
                <a:lnTo>
                  <a:pt x="738223" y="297910"/>
                </a:lnTo>
                <a:lnTo>
                  <a:pt x="791241" y="286277"/>
                </a:lnTo>
                <a:lnTo>
                  <a:pt x="856118" y="272216"/>
                </a:lnTo>
                <a:lnTo>
                  <a:pt x="913637" y="260084"/>
                </a:lnTo>
                <a:lnTo>
                  <a:pt x="967020" y="254128"/>
                </a:lnTo>
                <a:lnTo>
                  <a:pt x="1021573" y="255963"/>
                </a:lnTo>
                <a:lnTo>
                  <a:pt x="1076638" y="262223"/>
                </a:lnTo>
                <a:lnTo>
                  <a:pt x="1131557" y="269545"/>
                </a:lnTo>
                <a:lnTo>
                  <a:pt x="1185671" y="274562"/>
                </a:lnTo>
                <a:lnTo>
                  <a:pt x="1237832" y="279294"/>
                </a:lnTo>
                <a:lnTo>
                  <a:pt x="1288982" y="286030"/>
                </a:lnTo>
                <a:lnTo>
                  <a:pt x="1339239" y="294631"/>
                </a:lnTo>
                <a:lnTo>
                  <a:pt x="1388723" y="304956"/>
                </a:lnTo>
                <a:lnTo>
                  <a:pt x="1437552" y="316864"/>
                </a:lnTo>
                <a:lnTo>
                  <a:pt x="1485843" y="330216"/>
                </a:lnTo>
                <a:lnTo>
                  <a:pt x="1533716" y="344870"/>
                </a:lnTo>
                <a:lnTo>
                  <a:pt x="1581289" y="360688"/>
                </a:lnTo>
                <a:lnTo>
                  <a:pt x="1628679" y="377527"/>
                </a:lnTo>
                <a:lnTo>
                  <a:pt x="1676006" y="395248"/>
                </a:lnTo>
                <a:lnTo>
                  <a:pt x="1723389" y="413711"/>
                </a:lnTo>
                <a:lnTo>
                  <a:pt x="1770944" y="432775"/>
                </a:lnTo>
                <a:lnTo>
                  <a:pt x="1818791" y="452301"/>
                </a:lnTo>
                <a:lnTo>
                  <a:pt x="1915833" y="492173"/>
                </a:lnTo>
                <a:lnTo>
                  <a:pt x="1965265" y="512239"/>
                </a:lnTo>
                <a:lnTo>
                  <a:pt x="2015463" y="532205"/>
                </a:lnTo>
                <a:lnTo>
                  <a:pt x="2066543" y="551930"/>
                </a:lnTo>
                <a:lnTo>
                  <a:pt x="2114694" y="577620"/>
                </a:lnTo>
                <a:lnTo>
                  <a:pt x="2159959" y="600271"/>
                </a:lnTo>
                <a:lnTo>
                  <a:pt x="2202380" y="621230"/>
                </a:lnTo>
                <a:lnTo>
                  <a:pt x="2241999" y="641846"/>
                </a:lnTo>
                <a:lnTo>
                  <a:pt x="2278856" y="663467"/>
                </a:lnTo>
                <a:lnTo>
                  <a:pt x="2312993" y="687444"/>
                </a:lnTo>
                <a:lnTo>
                  <a:pt x="2344450" y="715123"/>
                </a:lnTo>
                <a:lnTo>
                  <a:pt x="2373270" y="747855"/>
                </a:lnTo>
                <a:lnTo>
                  <a:pt x="2399493" y="786988"/>
                </a:lnTo>
                <a:lnTo>
                  <a:pt x="2423160" y="833870"/>
                </a:lnTo>
                <a:lnTo>
                  <a:pt x="2459892" y="870403"/>
                </a:lnTo>
                <a:lnTo>
                  <a:pt x="2491418" y="910391"/>
                </a:lnTo>
                <a:lnTo>
                  <a:pt x="2518890" y="953148"/>
                </a:lnTo>
                <a:lnTo>
                  <a:pt x="2543460" y="997985"/>
                </a:lnTo>
                <a:lnTo>
                  <a:pt x="2566280" y="1044216"/>
                </a:lnTo>
                <a:lnTo>
                  <a:pt x="2588502" y="1091152"/>
                </a:lnTo>
                <a:lnTo>
                  <a:pt x="2611277" y="1138106"/>
                </a:lnTo>
                <a:lnTo>
                  <a:pt x="2635757" y="1184390"/>
                </a:lnTo>
                <a:lnTo>
                  <a:pt x="2660734" y="1224871"/>
                </a:lnTo>
                <a:lnTo>
                  <a:pt x="2688251" y="1267702"/>
                </a:lnTo>
                <a:lnTo>
                  <a:pt x="2714624" y="1312691"/>
                </a:lnTo>
                <a:lnTo>
                  <a:pt x="2736172" y="1359650"/>
                </a:lnTo>
                <a:lnTo>
                  <a:pt x="2749211" y="1408386"/>
                </a:lnTo>
                <a:lnTo>
                  <a:pt x="2750057" y="1458710"/>
                </a:lnTo>
                <a:lnTo>
                  <a:pt x="2750058" y="2157665"/>
                </a:lnTo>
                <a:lnTo>
                  <a:pt x="2758297" y="2158038"/>
                </a:lnTo>
                <a:lnTo>
                  <a:pt x="2758297" y="676933"/>
                </a:lnTo>
                <a:lnTo>
                  <a:pt x="2765488" y="660610"/>
                </a:lnTo>
                <a:close/>
              </a:path>
              <a:path w="3200400" h="2159635">
                <a:moveTo>
                  <a:pt x="2470385" y="1730353"/>
                </a:moveTo>
                <a:lnTo>
                  <a:pt x="2464688" y="1728172"/>
                </a:lnTo>
                <a:lnTo>
                  <a:pt x="2443805" y="1727517"/>
                </a:lnTo>
                <a:lnTo>
                  <a:pt x="2433066" y="1745222"/>
                </a:lnTo>
                <a:lnTo>
                  <a:pt x="2424204" y="1815156"/>
                </a:lnTo>
                <a:lnTo>
                  <a:pt x="2420302" y="1870666"/>
                </a:lnTo>
                <a:lnTo>
                  <a:pt x="2422115" y="1928271"/>
                </a:lnTo>
                <a:lnTo>
                  <a:pt x="2433665" y="1979272"/>
                </a:lnTo>
                <a:lnTo>
                  <a:pt x="2458973" y="2014970"/>
                </a:lnTo>
                <a:lnTo>
                  <a:pt x="2468879" y="2021912"/>
                </a:lnTo>
                <a:lnTo>
                  <a:pt x="2468879" y="1729982"/>
                </a:lnTo>
                <a:lnTo>
                  <a:pt x="2470385" y="1730353"/>
                </a:lnTo>
                <a:close/>
              </a:path>
              <a:path w="3200400" h="2159635">
                <a:moveTo>
                  <a:pt x="2478714" y="2028805"/>
                </a:moveTo>
                <a:lnTo>
                  <a:pt x="2478714" y="1733542"/>
                </a:lnTo>
                <a:lnTo>
                  <a:pt x="2468879" y="1729982"/>
                </a:lnTo>
                <a:lnTo>
                  <a:pt x="2468879" y="2021912"/>
                </a:lnTo>
                <a:lnTo>
                  <a:pt x="2478714" y="2028805"/>
                </a:lnTo>
                <a:close/>
              </a:path>
              <a:path w="3200400" h="2159635">
                <a:moveTo>
                  <a:pt x="2750058" y="2157665"/>
                </a:moveTo>
                <a:lnTo>
                  <a:pt x="2750057" y="1458710"/>
                </a:lnTo>
                <a:lnTo>
                  <a:pt x="2740694" y="1513501"/>
                </a:lnTo>
                <a:lnTo>
                  <a:pt x="2728185" y="1567304"/>
                </a:lnTo>
                <a:lnTo>
                  <a:pt x="2699436" y="1672387"/>
                </a:lnTo>
                <a:lnTo>
                  <a:pt x="2686049" y="1723886"/>
                </a:lnTo>
                <a:lnTo>
                  <a:pt x="2637310" y="1735460"/>
                </a:lnTo>
                <a:lnTo>
                  <a:pt x="2606939" y="1744355"/>
                </a:lnTo>
                <a:lnTo>
                  <a:pt x="2587458" y="1750038"/>
                </a:lnTo>
                <a:lnTo>
                  <a:pt x="2571390" y="1751975"/>
                </a:lnTo>
                <a:lnTo>
                  <a:pt x="2551255" y="1749634"/>
                </a:lnTo>
                <a:lnTo>
                  <a:pt x="2519578" y="1742480"/>
                </a:lnTo>
                <a:lnTo>
                  <a:pt x="2470385" y="1730353"/>
                </a:lnTo>
                <a:lnTo>
                  <a:pt x="2478714" y="1733542"/>
                </a:lnTo>
                <a:lnTo>
                  <a:pt x="2478714" y="2028805"/>
                </a:lnTo>
                <a:lnTo>
                  <a:pt x="2498033" y="2042345"/>
                </a:lnTo>
                <a:lnTo>
                  <a:pt x="2539294" y="2067096"/>
                </a:lnTo>
                <a:lnTo>
                  <a:pt x="2582036" y="2090027"/>
                </a:lnTo>
                <a:lnTo>
                  <a:pt x="2625541" y="2111941"/>
                </a:lnTo>
                <a:lnTo>
                  <a:pt x="2669088" y="2133644"/>
                </a:lnTo>
                <a:lnTo>
                  <a:pt x="2711958" y="2155940"/>
                </a:lnTo>
                <a:lnTo>
                  <a:pt x="2750058" y="2157665"/>
                </a:lnTo>
                <a:close/>
              </a:path>
              <a:path w="3200400" h="2159635">
                <a:moveTo>
                  <a:pt x="3200399" y="1488428"/>
                </a:moveTo>
                <a:lnTo>
                  <a:pt x="3180405" y="1440402"/>
                </a:lnTo>
                <a:lnTo>
                  <a:pt x="3162864" y="1391789"/>
                </a:lnTo>
                <a:lnTo>
                  <a:pt x="3146775" y="1342750"/>
                </a:lnTo>
                <a:lnTo>
                  <a:pt x="3131140" y="1293445"/>
                </a:lnTo>
                <a:lnTo>
                  <a:pt x="3114958" y="1244032"/>
                </a:lnTo>
                <a:lnTo>
                  <a:pt x="3097230" y="1194673"/>
                </a:lnTo>
                <a:lnTo>
                  <a:pt x="3076955" y="1145528"/>
                </a:lnTo>
                <a:lnTo>
                  <a:pt x="3044048" y="1110306"/>
                </a:lnTo>
                <a:lnTo>
                  <a:pt x="3013173" y="1069949"/>
                </a:lnTo>
                <a:lnTo>
                  <a:pt x="2983991" y="1025640"/>
                </a:lnTo>
                <a:lnTo>
                  <a:pt x="2956164" y="978565"/>
                </a:lnTo>
                <a:lnTo>
                  <a:pt x="2929353" y="929910"/>
                </a:lnTo>
                <a:lnTo>
                  <a:pt x="2877424" y="832600"/>
                </a:lnTo>
                <a:lnTo>
                  <a:pt x="2851629" y="786315"/>
                </a:lnTo>
                <a:lnTo>
                  <a:pt x="2825495" y="743192"/>
                </a:lnTo>
                <a:lnTo>
                  <a:pt x="2795218" y="706830"/>
                </a:lnTo>
                <a:lnTo>
                  <a:pt x="2779299" y="698615"/>
                </a:lnTo>
                <a:lnTo>
                  <a:pt x="2770096" y="700115"/>
                </a:lnTo>
                <a:lnTo>
                  <a:pt x="2759963" y="692900"/>
                </a:lnTo>
                <a:lnTo>
                  <a:pt x="2758297" y="676933"/>
                </a:lnTo>
                <a:lnTo>
                  <a:pt x="2758297" y="2158038"/>
                </a:lnTo>
                <a:lnTo>
                  <a:pt x="2773764" y="2158738"/>
                </a:lnTo>
                <a:lnTo>
                  <a:pt x="2827221" y="2159246"/>
                </a:lnTo>
                <a:lnTo>
                  <a:pt x="2873264" y="2157061"/>
                </a:lnTo>
                <a:lnTo>
                  <a:pt x="2912828" y="2151784"/>
                </a:lnTo>
                <a:lnTo>
                  <a:pt x="2976268" y="2130349"/>
                </a:lnTo>
                <a:lnTo>
                  <a:pt x="3025028" y="2091730"/>
                </a:lnTo>
                <a:lnTo>
                  <a:pt x="3066598" y="2032721"/>
                </a:lnTo>
                <a:lnTo>
                  <a:pt x="3087027" y="1994568"/>
                </a:lnTo>
                <a:lnTo>
                  <a:pt x="3108466" y="1950114"/>
                </a:lnTo>
                <a:lnTo>
                  <a:pt x="3188207" y="1774940"/>
                </a:lnTo>
                <a:lnTo>
                  <a:pt x="3192303" y="1654829"/>
                </a:lnTo>
                <a:lnTo>
                  <a:pt x="3200399" y="14884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468879" y="1729982"/>
                </a:moveTo>
                <a:lnTo>
                  <a:pt x="2519578" y="1742480"/>
                </a:lnTo>
                <a:lnTo>
                  <a:pt x="2551255" y="1749634"/>
                </a:lnTo>
                <a:lnTo>
                  <a:pt x="2571390" y="1751975"/>
                </a:lnTo>
                <a:lnTo>
                  <a:pt x="2587458" y="1750038"/>
                </a:lnTo>
                <a:lnTo>
                  <a:pt x="2606939" y="1744355"/>
                </a:lnTo>
                <a:lnTo>
                  <a:pt x="2637310" y="1735460"/>
                </a:lnTo>
                <a:lnTo>
                  <a:pt x="2686049" y="1723886"/>
                </a:lnTo>
                <a:lnTo>
                  <a:pt x="2699436" y="1672387"/>
                </a:lnTo>
                <a:lnTo>
                  <a:pt x="2713957" y="1620229"/>
                </a:lnTo>
                <a:lnTo>
                  <a:pt x="2728185" y="1567304"/>
                </a:lnTo>
                <a:lnTo>
                  <a:pt x="2740694" y="1513501"/>
                </a:lnTo>
                <a:lnTo>
                  <a:pt x="2750057" y="1458710"/>
                </a:lnTo>
                <a:lnTo>
                  <a:pt x="2749211" y="1408386"/>
                </a:lnTo>
                <a:lnTo>
                  <a:pt x="2736172" y="1359650"/>
                </a:lnTo>
                <a:lnTo>
                  <a:pt x="2714624" y="1312691"/>
                </a:lnTo>
                <a:lnTo>
                  <a:pt x="2688251" y="1267702"/>
                </a:lnTo>
                <a:lnTo>
                  <a:pt x="2660734" y="1224871"/>
                </a:lnTo>
                <a:lnTo>
                  <a:pt x="2635757" y="1184390"/>
                </a:lnTo>
                <a:lnTo>
                  <a:pt x="2611277" y="1138106"/>
                </a:lnTo>
                <a:lnTo>
                  <a:pt x="2588502" y="1091152"/>
                </a:lnTo>
                <a:lnTo>
                  <a:pt x="2566280" y="1044216"/>
                </a:lnTo>
                <a:lnTo>
                  <a:pt x="2543460" y="997985"/>
                </a:lnTo>
                <a:lnTo>
                  <a:pt x="2518890" y="953148"/>
                </a:lnTo>
                <a:lnTo>
                  <a:pt x="2491418" y="910391"/>
                </a:lnTo>
                <a:lnTo>
                  <a:pt x="2459892" y="870403"/>
                </a:lnTo>
                <a:lnTo>
                  <a:pt x="2423160" y="833870"/>
                </a:lnTo>
                <a:lnTo>
                  <a:pt x="2399493" y="786988"/>
                </a:lnTo>
                <a:lnTo>
                  <a:pt x="2373270" y="747855"/>
                </a:lnTo>
                <a:lnTo>
                  <a:pt x="2344450" y="715123"/>
                </a:lnTo>
                <a:lnTo>
                  <a:pt x="2312993" y="687444"/>
                </a:lnTo>
                <a:lnTo>
                  <a:pt x="2278856" y="663467"/>
                </a:lnTo>
                <a:lnTo>
                  <a:pt x="2241999" y="641846"/>
                </a:lnTo>
                <a:lnTo>
                  <a:pt x="2202380" y="621230"/>
                </a:lnTo>
                <a:lnTo>
                  <a:pt x="2159959" y="600271"/>
                </a:lnTo>
                <a:lnTo>
                  <a:pt x="2114694" y="577620"/>
                </a:lnTo>
                <a:lnTo>
                  <a:pt x="2066543" y="551930"/>
                </a:lnTo>
                <a:lnTo>
                  <a:pt x="2015463" y="532205"/>
                </a:lnTo>
                <a:lnTo>
                  <a:pt x="1965265" y="512239"/>
                </a:lnTo>
                <a:lnTo>
                  <a:pt x="1915833" y="492173"/>
                </a:lnTo>
                <a:lnTo>
                  <a:pt x="1867048" y="472146"/>
                </a:lnTo>
                <a:lnTo>
                  <a:pt x="1818791" y="452301"/>
                </a:lnTo>
                <a:lnTo>
                  <a:pt x="1770944" y="432775"/>
                </a:lnTo>
                <a:lnTo>
                  <a:pt x="1723389" y="413711"/>
                </a:lnTo>
                <a:lnTo>
                  <a:pt x="1676006" y="395248"/>
                </a:lnTo>
                <a:lnTo>
                  <a:pt x="1628679" y="377527"/>
                </a:lnTo>
                <a:lnTo>
                  <a:pt x="1581289" y="360688"/>
                </a:lnTo>
                <a:lnTo>
                  <a:pt x="1533716" y="344870"/>
                </a:lnTo>
                <a:lnTo>
                  <a:pt x="1485843" y="330216"/>
                </a:lnTo>
                <a:lnTo>
                  <a:pt x="1437552" y="316864"/>
                </a:lnTo>
                <a:lnTo>
                  <a:pt x="1388723" y="304956"/>
                </a:lnTo>
                <a:lnTo>
                  <a:pt x="1339239" y="294631"/>
                </a:lnTo>
                <a:lnTo>
                  <a:pt x="1288982" y="286030"/>
                </a:lnTo>
                <a:lnTo>
                  <a:pt x="1237832" y="279294"/>
                </a:lnTo>
                <a:lnTo>
                  <a:pt x="1185671" y="274562"/>
                </a:lnTo>
                <a:lnTo>
                  <a:pt x="1131557" y="269545"/>
                </a:lnTo>
                <a:lnTo>
                  <a:pt x="1076638" y="262223"/>
                </a:lnTo>
                <a:lnTo>
                  <a:pt x="1021573" y="255963"/>
                </a:lnTo>
                <a:lnTo>
                  <a:pt x="967020" y="254128"/>
                </a:lnTo>
                <a:lnTo>
                  <a:pt x="913637" y="260084"/>
                </a:lnTo>
                <a:lnTo>
                  <a:pt x="856118" y="272216"/>
                </a:lnTo>
                <a:lnTo>
                  <a:pt x="791241" y="286277"/>
                </a:lnTo>
                <a:lnTo>
                  <a:pt x="738223" y="297910"/>
                </a:lnTo>
                <a:lnTo>
                  <a:pt x="682951" y="342034"/>
                </a:lnTo>
                <a:lnTo>
                  <a:pt x="647490" y="378220"/>
                </a:lnTo>
                <a:lnTo>
                  <a:pt x="609910" y="410762"/>
                </a:lnTo>
                <a:lnTo>
                  <a:pt x="570222" y="439109"/>
                </a:lnTo>
                <a:lnTo>
                  <a:pt x="528440" y="462708"/>
                </a:lnTo>
                <a:lnTo>
                  <a:pt x="484575" y="481007"/>
                </a:lnTo>
                <a:lnTo>
                  <a:pt x="438641" y="493455"/>
                </a:lnTo>
                <a:lnTo>
                  <a:pt x="390649" y="499500"/>
                </a:lnTo>
                <a:lnTo>
                  <a:pt x="340613" y="498590"/>
                </a:lnTo>
                <a:lnTo>
                  <a:pt x="288786" y="519286"/>
                </a:lnTo>
                <a:lnTo>
                  <a:pt x="245173" y="529427"/>
                </a:lnTo>
                <a:lnTo>
                  <a:pt x="206990" y="529960"/>
                </a:lnTo>
                <a:lnTo>
                  <a:pt x="171449" y="521831"/>
                </a:lnTo>
                <a:lnTo>
                  <a:pt x="135766" y="505986"/>
                </a:lnTo>
                <a:lnTo>
                  <a:pt x="97154" y="483373"/>
                </a:lnTo>
                <a:lnTo>
                  <a:pt x="52828" y="454938"/>
                </a:lnTo>
                <a:lnTo>
                  <a:pt x="0" y="421628"/>
                </a:lnTo>
                <a:lnTo>
                  <a:pt x="20681" y="381444"/>
                </a:lnTo>
                <a:lnTo>
                  <a:pt x="40862" y="340189"/>
                </a:lnTo>
                <a:lnTo>
                  <a:pt x="62900" y="300220"/>
                </a:lnTo>
                <a:lnTo>
                  <a:pt x="89153" y="263894"/>
                </a:lnTo>
                <a:lnTo>
                  <a:pt x="153104" y="219307"/>
                </a:lnTo>
                <a:lnTo>
                  <a:pt x="209778" y="182937"/>
                </a:lnTo>
                <a:lnTo>
                  <a:pt x="271385" y="144382"/>
                </a:lnTo>
                <a:lnTo>
                  <a:pt x="329272" y="109039"/>
                </a:lnTo>
                <a:lnTo>
                  <a:pt x="374790" y="82307"/>
                </a:lnTo>
                <a:lnTo>
                  <a:pt x="443720" y="63643"/>
                </a:lnTo>
                <a:lnTo>
                  <a:pt x="489062" y="67777"/>
                </a:lnTo>
                <a:lnTo>
                  <a:pt x="534828" y="77204"/>
                </a:lnTo>
                <a:lnTo>
                  <a:pt x="580531" y="87138"/>
                </a:lnTo>
                <a:lnTo>
                  <a:pt x="625683" y="92796"/>
                </a:lnTo>
                <a:lnTo>
                  <a:pt x="669797" y="89396"/>
                </a:lnTo>
                <a:lnTo>
                  <a:pt x="720193" y="77736"/>
                </a:lnTo>
                <a:lnTo>
                  <a:pt x="770412" y="65828"/>
                </a:lnTo>
                <a:lnTo>
                  <a:pt x="820509" y="53993"/>
                </a:lnTo>
                <a:lnTo>
                  <a:pt x="870533" y="42549"/>
                </a:lnTo>
                <a:lnTo>
                  <a:pt x="920536" y="31816"/>
                </a:lnTo>
                <a:lnTo>
                  <a:pt x="970571" y="22114"/>
                </a:lnTo>
                <a:lnTo>
                  <a:pt x="1020687" y="13762"/>
                </a:lnTo>
                <a:lnTo>
                  <a:pt x="1070938" y="7079"/>
                </a:lnTo>
                <a:lnTo>
                  <a:pt x="1121374" y="2385"/>
                </a:lnTo>
                <a:lnTo>
                  <a:pt x="1172048" y="0"/>
                </a:lnTo>
                <a:lnTo>
                  <a:pt x="1223009" y="242"/>
                </a:lnTo>
                <a:lnTo>
                  <a:pt x="1268227" y="2988"/>
                </a:lnTo>
                <a:lnTo>
                  <a:pt x="1315518" y="8662"/>
                </a:lnTo>
                <a:lnTo>
                  <a:pt x="1364604" y="17010"/>
                </a:lnTo>
                <a:lnTo>
                  <a:pt x="1415205" y="27776"/>
                </a:lnTo>
                <a:lnTo>
                  <a:pt x="1467041" y="40706"/>
                </a:lnTo>
                <a:lnTo>
                  <a:pt x="1519834" y="55546"/>
                </a:lnTo>
                <a:lnTo>
                  <a:pt x="1573304" y="72039"/>
                </a:lnTo>
                <a:lnTo>
                  <a:pt x="1627171" y="89932"/>
                </a:lnTo>
                <a:lnTo>
                  <a:pt x="1681156" y="108970"/>
                </a:lnTo>
                <a:lnTo>
                  <a:pt x="1734980" y="128898"/>
                </a:lnTo>
                <a:lnTo>
                  <a:pt x="1788362" y="149461"/>
                </a:lnTo>
                <a:lnTo>
                  <a:pt x="1841025" y="170405"/>
                </a:lnTo>
                <a:lnTo>
                  <a:pt x="1892688" y="191475"/>
                </a:lnTo>
                <a:lnTo>
                  <a:pt x="1943071" y="212416"/>
                </a:lnTo>
                <a:lnTo>
                  <a:pt x="1991896" y="232974"/>
                </a:lnTo>
                <a:lnTo>
                  <a:pt x="2038884" y="252893"/>
                </a:lnTo>
                <a:lnTo>
                  <a:pt x="2083753" y="271919"/>
                </a:lnTo>
                <a:lnTo>
                  <a:pt x="2126226" y="289797"/>
                </a:lnTo>
                <a:lnTo>
                  <a:pt x="2166023" y="306273"/>
                </a:lnTo>
                <a:lnTo>
                  <a:pt x="2202864" y="321091"/>
                </a:lnTo>
                <a:lnTo>
                  <a:pt x="2236469" y="333998"/>
                </a:lnTo>
                <a:lnTo>
                  <a:pt x="2282709" y="355326"/>
                </a:lnTo>
                <a:lnTo>
                  <a:pt x="2330061" y="375283"/>
                </a:lnTo>
                <a:lnTo>
                  <a:pt x="2378014" y="394540"/>
                </a:lnTo>
                <a:lnTo>
                  <a:pt x="2426057" y="413766"/>
                </a:lnTo>
                <a:lnTo>
                  <a:pt x="2473677" y="433630"/>
                </a:lnTo>
                <a:lnTo>
                  <a:pt x="2520363" y="454804"/>
                </a:lnTo>
                <a:lnTo>
                  <a:pt x="2565603" y="477956"/>
                </a:lnTo>
                <a:lnTo>
                  <a:pt x="2608884" y="503756"/>
                </a:lnTo>
                <a:lnTo>
                  <a:pt x="2649696" y="532875"/>
                </a:lnTo>
                <a:lnTo>
                  <a:pt x="2687527" y="565981"/>
                </a:lnTo>
                <a:lnTo>
                  <a:pt x="2721863" y="603746"/>
                </a:lnTo>
                <a:lnTo>
                  <a:pt x="2760392" y="638143"/>
                </a:lnTo>
                <a:lnTo>
                  <a:pt x="2765488" y="660610"/>
                </a:lnTo>
                <a:lnTo>
                  <a:pt x="2758297" y="676933"/>
                </a:lnTo>
                <a:lnTo>
                  <a:pt x="2759963" y="692900"/>
                </a:lnTo>
                <a:lnTo>
                  <a:pt x="2770096" y="700115"/>
                </a:lnTo>
                <a:lnTo>
                  <a:pt x="2779299" y="698615"/>
                </a:lnTo>
                <a:lnTo>
                  <a:pt x="2795218" y="706830"/>
                </a:lnTo>
                <a:lnTo>
                  <a:pt x="2825495" y="743192"/>
                </a:lnTo>
                <a:lnTo>
                  <a:pt x="2851629" y="786315"/>
                </a:lnTo>
                <a:lnTo>
                  <a:pt x="2877424" y="832600"/>
                </a:lnTo>
                <a:lnTo>
                  <a:pt x="2903219" y="880860"/>
                </a:lnTo>
                <a:lnTo>
                  <a:pt x="2929353" y="929910"/>
                </a:lnTo>
                <a:lnTo>
                  <a:pt x="2956164" y="978565"/>
                </a:lnTo>
                <a:lnTo>
                  <a:pt x="2983991" y="1025640"/>
                </a:lnTo>
                <a:lnTo>
                  <a:pt x="3013173" y="1069949"/>
                </a:lnTo>
                <a:lnTo>
                  <a:pt x="3044048" y="1110306"/>
                </a:lnTo>
                <a:lnTo>
                  <a:pt x="3076955" y="1145528"/>
                </a:lnTo>
                <a:lnTo>
                  <a:pt x="3097230" y="1194673"/>
                </a:lnTo>
                <a:lnTo>
                  <a:pt x="3114958" y="1244032"/>
                </a:lnTo>
                <a:lnTo>
                  <a:pt x="3131140" y="1293445"/>
                </a:lnTo>
                <a:lnTo>
                  <a:pt x="3146775" y="1342750"/>
                </a:lnTo>
                <a:lnTo>
                  <a:pt x="3162864" y="1391789"/>
                </a:lnTo>
                <a:lnTo>
                  <a:pt x="3180405" y="1440402"/>
                </a:lnTo>
                <a:lnTo>
                  <a:pt x="3200399" y="1488428"/>
                </a:lnTo>
                <a:lnTo>
                  <a:pt x="3197610" y="1546507"/>
                </a:lnTo>
                <a:lnTo>
                  <a:pt x="3195547" y="1588670"/>
                </a:lnTo>
                <a:lnTo>
                  <a:pt x="3194070" y="1618435"/>
                </a:lnTo>
                <a:lnTo>
                  <a:pt x="3193036" y="1639316"/>
                </a:lnTo>
                <a:lnTo>
                  <a:pt x="3191177" y="1683817"/>
                </a:lnTo>
                <a:lnTo>
                  <a:pt x="3189557" y="1733526"/>
                </a:lnTo>
                <a:lnTo>
                  <a:pt x="3188207" y="1774940"/>
                </a:lnTo>
                <a:lnTo>
                  <a:pt x="3158120" y="1840701"/>
                </a:lnTo>
                <a:lnTo>
                  <a:pt x="3131852" y="1898959"/>
                </a:lnTo>
                <a:lnTo>
                  <a:pt x="3108466" y="1950114"/>
                </a:lnTo>
                <a:lnTo>
                  <a:pt x="3087027" y="1994568"/>
                </a:lnTo>
                <a:lnTo>
                  <a:pt x="3066598" y="2032721"/>
                </a:lnTo>
                <a:lnTo>
                  <a:pt x="3046244" y="2064975"/>
                </a:lnTo>
                <a:lnTo>
                  <a:pt x="3002015" y="2113388"/>
                </a:lnTo>
                <a:lnTo>
                  <a:pt x="2946851" y="2143014"/>
                </a:lnTo>
                <a:lnTo>
                  <a:pt x="2873264" y="2157061"/>
                </a:lnTo>
                <a:lnTo>
                  <a:pt x="2827221" y="2159246"/>
                </a:lnTo>
                <a:lnTo>
                  <a:pt x="2773764" y="2158738"/>
                </a:lnTo>
                <a:lnTo>
                  <a:pt x="2711958" y="2155940"/>
                </a:lnTo>
                <a:lnTo>
                  <a:pt x="2669088" y="2133644"/>
                </a:lnTo>
                <a:lnTo>
                  <a:pt x="2625541" y="2111941"/>
                </a:lnTo>
                <a:lnTo>
                  <a:pt x="2582036" y="2090027"/>
                </a:lnTo>
                <a:lnTo>
                  <a:pt x="2539294" y="2067096"/>
                </a:lnTo>
                <a:lnTo>
                  <a:pt x="2498033" y="2042345"/>
                </a:lnTo>
                <a:lnTo>
                  <a:pt x="2458973" y="2014970"/>
                </a:lnTo>
                <a:lnTo>
                  <a:pt x="2433665" y="1979272"/>
                </a:lnTo>
                <a:lnTo>
                  <a:pt x="2422115" y="1928271"/>
                </a:lnTo>
                <a:lnTo>
                  <a:pt x="2420302" y="1870666"/>
                </a:lnTo>
                <a:lnTo>
                  <a:pt x="2424204" y="1815156"/>
                </a:lnTo>
                <a:lnTo>
                  <a:pt x="2429799" y="1770442"/>
                </a:lnTo>
                <a:lnTo>
                  <a:pt x="2433066" y="1745222"/>
                </a:lnTo>
                <a:lnTo>
                  <a:pt x="2443805" y="1727517"/>
                </a:lnTo>
                <a:lnTo>
                  <a:pt x="2464688" y="1728172"/>
                </a:lnTo>
                <a:lnTo>
                  <a:pt x="2478714" y="1733542"/>
                </a:lnTo>
                <a:lnTo>
                  <a:pt x="2468879" y="1729982"/>
                </a:lnTo>
                <a:close/>
              </a:path>
            </a:pathLst>
          </a:custGeom>
          <a:ln w="571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89229" y="5136007"/>
            <a:ext cx="1427480" cy="54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675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А-дельта</a:t>
            </a:r>
            <a:r>
              <a:rPr sz="1400" b="1" spc="-2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и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ts val="2395"/>
              </a:lnSpc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С-волокна</a:t>
            </a:r>
            <a:r>
              <a:rPr sz="1400" b="1" spc="-50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(</a:t>
            </a:r>
            <a:r>
              <a:rPr sz="2000" b="1" spc="-5" dirty="0">
                <a:solidFill>
                  <a:srgbClr val="FFFF00"/>
                </a:solidFill>
                <a:latin typeface="Tahoma"/>
                <a:cs typeface="Tahoma"/>
              </a:rPr>
              <a:t>+</a:t>
            </a:r>
            <a:r>
              <a:rPr sz="1600" b="1" spc="-5" dirty="0">
                <a:solidFill>
                  <a:srgbClr val="FFFF00"/>
                </a:solidFill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70138" y="1924685"/>
            <a:ext cx="1073821" cy="128701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70138" y="1924685"/>
            <a:ext cx="1074420" cy="1287145"/>
          </a:xfrm>
          <a:custGeom>
            <a:avLst/>
            <a:gdLst/>
            <a:ahLst/>
            <a:cxnLst/>
            <a:rect l="l" t="t" r="r" b="b"/>
            <a:pathLst>
              <a:path w="1074420" h="1287145">
                <a:moveTo>
                  <a:pt x="592195" y="1069086"/>
                </a:moveTo>
                <a:lnTo>
                  <a:pt x="634361" y="1070817"/>
                </a:lnTo>
                <a:lnTo>
                  <a:pt x="675320" y="1057332"/>
                </a:lnTo>
                <a:lnTo>
                  <a:pt x="715694" y="1039020"/>
                </a:lnTo>
                <a:lnTo>
                  <a:pt x="756104" y="1026267"/>
                </a:lnTo>
                <a:lnTo>
                  <a:pt x="797173" y="1029462"/>
                </a:lnTo>
                <a:lnTo>
                  <a:pt x="844914" y="990779"/>
                </a:lnTo>
                <a:lnTo>
                  <a:pt x="875828" y="962575"/>
                </a:lnTo>
                <a:lnTo>
                  <a:pt x="908255" y="911436"/>
                </a:lnTo>
                <a:lnTo>
                  <a:pt x="936619" y="823722"/>
                </a:lnTo>
                <a:lnTo>
                  <a:pt x="968269" y="794184"/>
                </a:lnTo>
                <a:lnTo>
                  <a:pt x="989352" y="775320"/>
                </a:lnTo>
                <a:lnTo>
                  <a:pt x="1001651" y="764881"/>
                </a:lnTo>
                <a:lnTo>
                  <a:pt x="1006948" y="760617"/>
                </a:lnTo>
                <a:lnTo>
                  <a:pt x="1007029" y="760279"/>
                </a:lnTo>
                <a:lnTo>
                  <a:pt x="1003675" y="761619"/>
                </a:lnTo>
                <a:lnTo>
                  <a:pt x="998670" y="762387"/>
                </a:lnTo>
                <a:lnTo>
                  <a:pt x="993797" y="760334"/>
                </a:lnTo>
                <a:lnTo>
                  <a:pt x="990840" y="753213"/>
                </a:lnTo>
                <a:lnTo>
                  <a:pt x="991581" y="738773"/>
                </a:lnTo>
                <a:lnTo>
                  <a:pt x="1011295" y="678942"/>
                </a:lnTo>
                <a:lnTo>
                  <a:pt x="1040451" y="630094"/>
                </a:lnTo>
                <a:lnTo>
                  <a:pt x="1050072" y="624952"/>
                </a:lnTo>
                <a:lnTo>
                  <a:pt x="1056588" y="626151"/>
                </a:lnTo>
                <a:lnTo>
                  <a:pt x="1060150" y="628805"/>
                </a:lnTo>
                <a:lnTo>
                  <a:pt x="1060909" y="628029"/>
                </a:lnTo>
                <a:lnTo>
                  <a:pt x="1059015" y="618936"/>
                </a:lnTo>
                <a:lnTo>
                  <a:pt x="1054619" y="596641"/>
                </a:lnTo>
                <a:lnTo>
                  <a:pt x="1047871" y="556260"/>
                </a:lnTo>
                <a:lnTo>
                  <a:pt x="1066671" y="509669"/>
                </a:lnTo>
                <a:lnTo>
                  <a:pt x="1073826" y="469141"/>
                </a:lnTo>
                <a:lnTo>
                  <a:pt x="1071767" y="432668"/>
                </a:lnTo>
                <a:lnTo>
                  <a:pt x="1062920" y="398240"/>
                </a:lnTo>
                <a:lnTo>
                  <a:pt x="1049716" y="363847"/>
                </a:lnTo>
                <a:lnTo>
                  <a:pt x="1034583" y="327481"/>
                </a:lnTo>
                <a:lnTo>
                  <a:pt x="1019951" y="287132"/>
                </a:lnTo>
                <a:lnTo>
                  <a:pt x="1008247" y="240792"/>
                </a:lnTo>
                <a:lnTo>
                  <a:pt x="972408" y="204275"/>
                </a:lnTo>
                <a:lnTo>
                  <a:pt x="937691" y="171675"/>
                </a:lnTo>
                <a:lnTo>
                  <a:pt x="902424" y="142970"/>
                </a:lnTo>
                <a:lnTo>
                  <a:pt x="864934" y="118138"/>
                </a:lnTo>
                <a:lnTo>
                  <a:pt x="823550" y="97158"/>
                </a:lnTo>
                <a:lnTo>
                  <a:pt x="776599" y="80010"/>
                </a:lnTo>
                <a:lnTo>
                  <a:pt x="758358" y="83700"/>
                </a:lnTo>
                <a:lnTo>
                  <a:pt x="740404" y="88392"/>
                </a:lnTo>
                <a:lnTo>
                  <a:pt x="723021" y="91368"/>
                </a:lnTo>
                <a:lnTo>
                  <a:pt x="706495" y="89916"/>
                </a:lnTo>
                <a:lnTo>
                  <a:pt x="692398" y="80783"/>
                </a:lnTo>
                <a:lnTo>
                  <a:pt x="680587" y="67151"/>
                </a:lnTo>
                <a:lnTo>
                  <a:pt x="668776" y="52518"/>
                </a:lnTo>
                <a:lnTo>
                  <a:pt x="654679" y="40386"/>
                </a:lnTo>
                <a:lnTo>
                  <a:pt x="632557" y="30753"/>
                </a:lnTo>
                <a:lnTo>
                  <a:pt x="596005" y="18764"/>
                </a:lnTo>
                <a:lnTo>
                  <a:pt x="558881" y="7489"/>
                </a:lnTo>
                <a:lnTo>
                  <a:pt x="535045" y="0"/>
                </a:lnTo>
                <a:lnTo>
                  <a:pt x="494383" y="15470"/>
                </a:lnTo>
                <a:lnTo>
                  <a:pt x="447355" y="32896"/>
                </a:lnTo>
                <a:lnTo>
                  <a:pt x="396666" y="52519"/>
                </a:lnTo>
                <a:lnTo>
                  <a:pt x="345021" y="74580"/>
                </a:lnTo>
                <a:lnTo>
                  <a:pt x="295126" y="99320"/>
                </a:lnTo>
                <a:lnTo>
                  <a:pt x="249688" y="126980"/>
                </a:lnTo>
                <a:lnTo>
                  <a:pt x="211410" y="157800"/>
                </a:lnTo>
                <a:lnTo>
                  <a:pt x="183001" y="192024"/>
                </a:lnTo>
                <a:lnTo>
                  <a:pt x="177929" y="217122"/>
                </a:lnTo>
                <a:lnTo>
                  <a:pt x="187573" y="245364"/>
                </a:lnTo>
                <a:lnTo>
                  <a:pt x="202932" y="274748"/>
                </a:lnTo>
                <a:lnTo>
                  <a:pt x="215005" y="303276"/>
                </a:lnTo>
                <a:lnTo>
                  <a:pt x="164085" y="340366"/>
                </a:lnTo>
                <a:lnTo>
                  <a:pt x="125684" y="368260"/>
                </a:lnTo>
                <a:lnTo>
                  <a:pt x="99892" y="390474"/>
                </a:lnTo>
                <a:lnTo>
                  <a:pt x="86798" y="410527"/>
                </a:lnTo>
                <a:lnTo>
                  <a:pt x="86492" y="431937"/>
                </a:lnTo>
                <a:lnTo>
                  <a:pt x="99062" y="458223"/>
                </a:lnTo>
                <a:lnTo>
                  <a:pt x="124598" y="492903"/>
                </a:lnTo>
                <a:lnTo>
                  <a:pt x="163189" y="539496"/>
                </a:lnTo>
                <a:lnTo>
                  <a:pt x="142567" y="535614"/>
                </a:lnTo>
                <a:lnTo>
                  <a:pt x="122231" y="530733"/>
                </a:lnTo>
                <a:lnTo>
                  <a:pt x="102753" y="528137"/>
                </a:lnTo>
                <a:lnTo>
                  <a:pt x="84703" y="531114"/>
                </a:lnTo>
                <a:lnTo>
                  <a:pt x="39960" y="553333"/>
                </a:lnTo>
                <a:lnTo>
                  <a:pt x="12514" y="576645"/>
                </a:lnTo>
                <a:lnTo>
                  <a:pt x="0" y="601182"/>
                </a:lnTo>
                <a:lnTo>
                  <a:pt x="54" y="627077"/>
                </a:lnTo>
                <a:lnTo>
                  <a:pt x="10312" y="654462"/>
                </a:lnTo>
                <a:lnTo>
                  <a:pt x="28412" y="683471"/>
                </a:lnTo>
                <a:lnTo>
                  <a:pt x="51989" y="714235"/>
                </a:lnTo>
                <a:lnTo>
                  <a:pt x="78680" y="746888"/>
                </a:lnTo>
                <a:lnTo>
                  <a:pt x="106120" y="781561"/>
                </a:lnTo>
                <a:lnTo>
                  <a:pt x="131947" y="818388"/>
                </a:lnTo>
                <a:lnTo>
                  <a:pt x="96995" y="858291"/>
                </a:lnTo>
                <a:lnTo>
                  <a:pt x="77385" y="890358"/>
                </a:lnTo>
                <a:lnTo>
                  <a:pt x="78380" y="945906"/>
                </a:lnTo>
                <a:lnTo>
                  <a:pt x="123309" y="1014890"/>
                </a:lnTo>
                <a:lnTo>
                  <a:pt x="158617" y="1063752"/>
                </a:lnTo>
                <a:lnTo>
                  <a:pt x="174626" y="1116114"/>
                </a:lnTo>
                <a:lnTo>
                  <a:pt x="191185" y="1162614"/>
                </a:lnTo>
                <a:lnTo>
                  <a:pt x="211385" y="1203102"/>
                </a:lnTo>
                <a:lnTo>
                  <a:pt x="238316" y="1237431"/>
                </a:lnTo>
                <a:lnTo>
                  <a:pt x="275069" y="1265452"/>
                </a:lnTo>
                <a:lnTo>
                  <a:pt x="324733" y="1287018"/>
                </a:lnTo>
                <a:lnTo>
                  <a:pt x="374668" y="1274702"/>
                </a:lnTo>
                <a:lnTo>
                  <a:pt x="419672" y="1257582"/>
                </a:lnTo>
                <a:lnTo>
                  <a:pt x="459130" y="1234535"/>
                </a:lnTo>
                <a:lnTo>
                  <a:pt x="492429" y="1204439"/>
                </a:lnTo>
                <a:lnTo>
                  <a:pt x="518954" y="1166173"/>
                </a:lnTo>
                <a:lnTo>
                  <a:pt x="538093" y="1118616"/>
                </a:lnTo>
                <a:lnTo>
                  <a:pt x="565751" y="1093529"/>
                </a:lnTo>
                <a:lnTo>
                  <a:pt x="601053" y="1065942"/>
                </a:lnTo>
                <a:lnTo>
                  <a:pt x="642784" y="1047357"/>
                </a:lnTo>
                <a:lnTo>
                  <a:pt x="689731" y="1049274"/>
                </a:lnTo>
                <a:lnTo>
                  <a:pt x="732854" y="1061100"/>
                </a:lnTo>
                <a:lnTo>
                  <a:pt x="751069" y="1060490"/>
                </a:lnTo>
                <a:lnTo>
                  <a:pt x="757323" y="1050919"/>
                </a:lnTo>
                <a:lnTo>
                  <a:pt x="764565" y="1035862"/>
                </a:lnTo>
                <a:lnTo>
                  <a:pt x="785743" y="1018794"/>
                </a:lnTo>
              </a:path>
            </a:pathLst>
          </a:custGeom>
          <a:ln w="38100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29477" y="2284348"/>
            <a:ext cx="440055" cy="609600"/>
          </a:xfrm>
          <a:custGeom>
            <a:avLst/>
            <a:gdLst/>
            <a:ahLst/>
            <a:cxnLst/>
            <a:rect l="l" t="t" r="r" b="b"/>
            <a:pathLst>
              <a:path w="440054" h="609600">
                <a:moveTo>
                  <a:pt x="401039" y="115415"/>
                </a:moveTo>
                <a:lnTo>
                  <a:pt x="363102" y="109775"/>
                </a:lnTo>
                <a:lnTo>
                  <a:pt x="361188" y="118872"/>
                </a:lnTo>
                <a:lnTo>
                  <a:pt x="357377" y="131064"/>
                </a:lnTo>
                <a:lnTo>
                  <a:pt x="339358" y="172795"/>
                </a:lnTo>
                <a:lnTo>
                  <a:pt x="305148" y="226573"/>
                </a:lnTo>
                <a:lnTo>
                  <a:pt x="268224" y="262890"/>
                </a:lnTo>
                <a:lnTo>
                  <a:pt x="229509" y="282944"/>
                </a:lnTo>
                <a:lnTo>
                  <a:pt x="187451" y="288035"/>
                </a:lnTo>
                <a:lnTo>
                  <a:pt x="176783" y="290322"/>
                </a:lnTo>
                <a:lnTo>
                  <a:pt x="118352" y="323787"/>
                </a:lnTo>
                <a:lnTo>
                  <a:pt x="85496" y="357472"/>
                </a:lnTo>
                <a:lnTo>
                  <a:pt x="57770" y="397615"/>
                </a:lnTo>
                <a:lnTo>
                  <a:pt x="35305" y="442071"/>
                </a:lnTo>
                <a:lnTo>
                  <a:pt x="18229" y="488697"/>
                </a:lnTo>
                <a:lnTo>
                  <a:pt x="6671" y="535348"/>
                </a:lnTo>
                <a:lnTo>
                  <a:pt x="761" y="579882"/>
                </a:lnTo>
                <a:lnTo>
                  <a:pt x="0" y="595122"/>
                </a:lnTo>
                <a:lnTo>
                  <a:pt x="0" y="608838"/>
                </a:lnTo>
                <a:lnTo>
                  <a:pt x="38100" y="609600"/>
                </a:lnTo>
                <a:lnTo>
                  <a:pt x="38100" y="595883"/>
                </a:lnTo>
                <a:lnTo>
                  <a:pt x="38862" y="582168"/>
                </a:lnTo>
                <a:lnTo>
                  <a:pt x="45458" y="536388"/>
                </a:lnTo>
                <a:lnTo>
                  <a:pt x="58532" y="488089"/>
                </a:lnTo>
                <a:lnTo>
                  <a:pt x="77990" y="440397"/>
                </a:lnTo>
                <a:lnTo>
                  <a:pt x="103739" y="396440"/>
                </a:lnTo>
                <a:lnTo>
                  <a:pt x="135685" y="359342"/>
                </a:lnTo>
                <a:lnTo>
                  <a:pt x="173735" y="332231"/>
                </a:lnTo>
                <a:lnTo>
                  <a:pt x="226710" y="321933"/>
                </a:lnTo>
                <a:lnTo>
                  <a:pt x="250669" y="316282"/>
                </a:lnTo>
                <a:lnTo>
                  <a:pt x="299466" y="287273"/>
                </a:lnTo>
                <a:lnTo>
                  <a:pt x="338658" y="245188"/>
                </a:lnTo>
                <a:lnTo>
                  <a:pt x="374220" y="188903"/>
                </a:lnTo>
                <a:lnTo>
                  <a:pt x="392429" y="144779"/>
                </a:lnTo>
                <a:lnTo>
                  <a:pt x="397763" y="131064"/>
                </a:lnTo>
                <a:lnTo>
                  <a:pt x="401039" y="115415"/>
                </a:lnTo>
                <a:close/>
              </a:path>
              <a:path w="440054" h="609600">
                <a:moveTo>
                  <a:pt x="439673" y="121157"/>
                </a:moveTo>
                <a:lnTo>
                  <a:pt x="400049" y="0"/>
                </a:lnTo>
                <a:lnTo>
                  <a:pt x="326897" y="104393"/>
                </a:lnTo>
                <a:lnTo>
                  <a:pt x="363102" y="109775"/>
                </a:lnTo>
                <a:lnTo>
                  <a:pt x="367284" y="89915"/>
                </a:lnTo>
                <a:lnTo>
                  <a:pt x="404621" y="98297"/>
                </a:lnTo>
                <a:lnTo>
                  <a:pt x="404621" y="115947"/>
                </a:lnTo>
                <a:lnTo>
                  <a:pt x="439673" y="121157"/>
                </a:lnTo>
                <a:close/>
              </a:path>
              <a:path w="440054" h="609600">
                <a:moveTo>
                  <a:pt x="404621" y="98297"/>
                </a:moveTo>
                <a:lnTo>
                  <a:pt x="367284" y="89915"/>
                </a:lnTo>
                <a:lnTo>
                  <a:pt x="363102" y="109775"/>
                </a:lnTo>
                <a:lnTo>
                  <a:pt x="401039" y="115415"/>
                </a:lnTo>
                <a:lnTo>
                  <a:pt x="404621" y="98297"/>
                </a:lnTo>
                <a:close/>
              </a:path>
              <a:path w="440054" h="609600">
                <a:moveTo>
                  <a:pt x="404621" y="115947"/>
                </a:moveTo>
                <a:lnTo>
                  <a:pt x="404621" y="98297"/>
                </a:lnTo>
                <a:lnTo>
                  <a:pt x="401039" y="115415"/>
                </a:lnTo>
                <a:lnTo>
                  <a:pt x="404621" y="11594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13893" y="1856867"/>
            <a:ext cx="619760" cy="414655"/>
          </a:xfrm>
          <a:custGeom>
            <a:avLst/>
            <a:gdLst/>
            <a:ahLst/>
            <a:cxnLst/>
            <a:rect l="l" t="t" r="r" b="b"/>
            <a:pathLst>
              <a:path w="619759" h="414655">
                <a:moveTo>
                  <a:pt x="619505" y="270509"/>
                </a:moveTo>
                <a:lnTo>
                  <a:pt x="0" y="0"/>
                </a:lnTo>
                <a:lnTo>
                  <a:pt x="188213" y="414527"/>
                </a:lnTo>
                <a:lnTo>
                  <a:pt x="619505" y="27050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13893" y="1856867"/>
            <a:ext cx="619760" cy="414655"/>
          </a:xfrm>
          <a:custGeom>
            <a:avLst/>
            <a:gdLst/>
            <a:ahLst/>
            <a:cxnLst/>
            <a:rect l="l" t="t" r="r" b="b"/>
            <a:pathLst>
              <a:path w="619759" h="414655">
                <a:moveTo>
                  <a:pt x="188213" y="414527"/>
                </a:moveTo>
                <a:lnTo>
                  <a:pt x="619505" y="270509"/>
                </a:lnTo>
                <a:lnTo>
                  <a:pt x="0" y="0"/>
                </a:lnTo>
                <a:lnTo>
                  <a:pt x="188213" y="414527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202807" y="1545970"/>
            <a:ext cx="316865" cy="325755"/>
          </a:xfrm>
          <a:custGeom>
            <a:avLst/>
            <a:gdLst/>
            <a:ahLst/>
            <a:cxnLst/>
            <a:rect l="l" t="t" r="r" b="b"/>
            <a:pathLst>
              <a:path w="316865" h="325755">
                <a:moveTo>
                  <a:pt x="274320" y="0"/>
                </a:moveTo>
                <a:lnTo>
                  <a:pt x="296132" y="49268"/>
                </a:lnTo>
                <a:lnTo>
                  <a:pt x="310515" y="91249"/>
                </a:lnTo>
                <a:lnTo>
                  <a:pt x="316325" y="121515"/>
                </a:lnTo>
                <a:lnTo>
                  <a:pt x="312420" y="135636"/>
                </a:lnTo>
                <a:lnTo>
                  <a:pt x="201930" y="189738"/>
                </a:lnTo>
                <a:lnTo>
                  <a:pt x="197703" y="203858"/>
                </a:lnTo>
                <a:lnTo>
                  <a:pt x="203549" y="234124"/>
                </a:lnTo>
                <a:lnTo>
                  <a:pt x="218110" y="276105"/>
                </a:lnTo>
                <a:lnTo>
                  <a:pt x="240030" y="325374"/>
                </a:lnTo>
                <a:lnTo>
                  <a:pt x="214610" y="277844"/>
                </a:lnTo>
                <a:lnTo>
                  <a:pt x="190404" y="240601"/>
                </a:lnTo>
                <a:lnTo>
                  <a:pt x="170056" y="217360"/>
                </a:lnTo>
                <a:lnTo>
                  <a:pt x="156210" y="211836"/>
                </a:lnTo>
                <a:lnTo>
                  <a:pt x="83820" y="246888"/>
                </a:lnTo>
                <a:lnTo>
                  <a:pt x="70294" y="241363"/>
                </a:lnTo>
                <a:lnTo>
                  <a:pt x="49911" y="218122"/>
                </a:lnTo>
                <a:lnTo>
                  <a:pt x="25527" y="180879"/>
                </a:lnTo>
                <a:lnTo>
                  <a:pt x="0" y="133350"/>
                </a:lnTo>
              </a:path>
            </a:pathLst>
          </a:custGeom>
          <a:ln w="38099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03481" y="1504061"/>
            <a:ext cx="845185" cy="337820"/>
          </a:xfrm>
          <a:custGeom>
            <a:avLst/>
            <a:gdLst/>
            <a:ahLst/>
            <a:cxnLst/>
            <a:rect l="l" t="t" r="r" b="b"/>
            <a:pathLst>
              <a:path w="845185" h="337819">
                <a:moveTo>
                  <a:pt x="744097" y="266269"/>
                </a:moveTo>
                <a:lnTo>
                  <a:pt x="13715" y="0"/>
                </a:lnTo>
                <a:lnTo>
                  <a:pt x="0" y="35814"/>
                </a:lnTo>
                <a:lnTo>
                  <a:pt x="730917" y="302007"/>
                </a:lnTo>
                <a:lnTo>
                  <a:pt x="744097" y="266269"/>
                </a:lnTo>
                <a:close/>
              </a:path>
              <a:path w="845185" h="337819">
                <a:moveTo>
                  <a:pt x="761999" y="332537"/>
                </a:moveTo>
                <a:lnTo>
                  <a:pt x="761999" y="272795"/>
                </a:lnTo>
                <a:lnTo>
                  <a:pt x="749045" y="308609"/>
                </a:lnTo>
                <a:lnTo>
                  <a:pt x="730917" y="302007"/>
                </a:lnTo>
                <a:lnTo>
                  <a:pt x="717803" y="337565"/>
                </a:lnTo>
                <a:lnTo>
                  <a:pt x="761999" y="332537"/>
                </a:lnTo>
                <a:close/>
              </a:path>
              <a:path w="845185" h="337819">
                <a:moveTo>
                  <a:pt x="761999" y="272795"/>
                </a:moveTo>
                <a:lnTo>
                  <a:pt x="744097" y="266269"/>
                </a:lnTo>
                <a:lnTo>
                  <a:pt x="730917" y="302007"/>
                </a:lnTo>
                <a:lnTo>
                  <a:pt x="749045" y="308609"/>
                </a:lnTo>
                <a:lnTo>
                  <a:pt x="761999" y="272795"/>
                </a:lnTo>
                <a:close/>
              </a:path>
              <a:path w="845185" h="337819">
                <a:moveTo>
                  <a:pt x="845057" y="323088"/>
                </a:moveTo>
                <a:lnTo>
                  <a:pt x="757427" y="230123"/>
                </a:lnTo>
                <a:lnTo>
                  <a:pt x="744097" y="266269"/>
                </a:lnTo>
                <a:lnTo>
                  <a:pt x="761999" y="272795"/>
                </a:lnTo>
                <a:lnTo>
                  <a:pt x="761999" y="332537"/>
                </a:lnTo>
                <a:lnTo>
                  <a:pt x="845057" y="323088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572139" y="760348"/>
            <a:ext cx="1524000" cy="762000"/>
          </a:xfrm>
          <a:prstGeom prst="rect">
            <a:avLst/>
          </a:prstGeom>
          <a:solidFill>
            <a:srgbClr val="0000FF"/>
          </a:solidFill>
          <a:ln w="9525">
            <a:solidFill>
              <a:srgbClr val="FFFF00"/>
            </a:solidFill>
          </a:ln>
        </p:spPr>
        <p:txBody>
          <a:bodyPr vert="horz" wrap="square" lIns="0" tIns="102870" rIns="0" bIns="0" rtlCol="0">
            <a:spAutoFit/>
          </a:bodyPr>
          <a:lstStyle/>
          <a:p>
            <a:pPr marL="29845" marR="61594" algn="ctr">
              <a:lnSpc>
                <a:spcPct val="100000"/>
              </a:lnSpc>
              <a:spcBef>
                <a:spcPts val="810"/>
              </a:spcBef>
            </a:pP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Пресинапт</a:t>
            </a:r>
            <a:r>
              <a:rPr sz="1200" b="1" spc="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ческий  опиатный  </a:t>
            </a:r>
            <a:r>
              <a:rPr sz="1200" b="1" dirty="0">
                <a:solidFill>
                  <a:srgbClr val="FFFF00"/>
                </a:solidFill>
                <a:latin typeface="Arial"/>
                <a:cs typeface="Arial"/>
              </a:rPr>
              <a:t>рецептор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689725" y="1750948"/>
            <a:ext cx="168401" cy="2392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76739" y="1513205"/>
            <a:ext cx="2150745" cy="4124325"/>
          </a:xfrm>
          <a:custGeom>
            <a:avLst/>
            <a:gdLst/>
            <a:ahLst/>
            <a:cxnLst/>
            <a:rect l="l" t="t" r="r" b="b"/>
            <a:pathLst>
              <a:path w="2150745" h="4124325">
                <a:moveTo>
                  <a:pt x="35405" y="4013374"/>
                </a:moveTo>
                <a:lnTo>
                  <a:pt x="1523" y="3995928"/>
                </a:lnTo>
                <a:lnTo>
                  <a:pt x="0" y="4123943"/>
                </a:lnTo>
                <a:lnTo>
                  <a:pt x="26669" y="4104529"/>
                </a:lnTo>
                <a:lnTo>
                  <a:pt x="26669" y="4030217"/>
                </a:lnTo>
                <a:lnTo>
                  <a:pt x="35405" y="4013374"/>
                </a:lnTo>
                <a:close/>
              </a:path>
              <a:path w="2150745" h="4124325">
                <a:moveTo>
                  <a:pt x="69949" y="4031162"/>
                </a:moveTo>
                <a:lnTo>
                  <a:pt x="35405" y="4013374"/>
                </a:lnTo>
                <a:lnTo>
                  <a:pt x="26669" y="4030217"/>
                </a:lnTo>
                <a:lnTo>
                  <a:pt x="60959" y="4048505"/>
                </a:lnTo>
                <a:lnTo>
                  <a:pt x="69949" y="4031162"/>
                </a:lnTo>
                <a:close/>
              </a:path>
              <a:path w="2150745" h="4124325">
                <a:moveTo>
                  <a:pt x="103631" y="4048505"/>
                </a:moveTo>
                <a:lnTo>
                  <a:pt x="69949" y="4031162"/>
                </a:lnTo>
                <a:lnTo>
                  <a:pt x="60959" y="4048505"/>
                </a:lnTo>
                <a:lnTo>
                  <a:pt x="26669" y="4030217"/>
                </a:lnTo>
                <a:lnTo>
                  <a:pt x="26669" y="4104529"/>
                </a:lnTo>
                <a:lnTo>
                  <a:pt x="103631" y="4048505"/>
                </a:lnTo>
                <a:close/>
              </a:path>
              <a:path w="2150745" h="4124325">
                <a:moveTo>
                  <a:pt x="2150363" y="17525"/>
                </a:moveTo>
                <a:lnTo>
                  <a:pt x="2116835" y="0"/>
                </a:lnTo>
                <a:lnTo>
                  <a:pt x="35405" y="4013374"/>
                </a:lnTo>
                <a:lnTo>
                  <a:pt x="69949" y="4031162"/>
                </a:lnTo>
                <a:lnTo>
                  <a:pt x="2150363" y="17525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00964" y="1593786"/>
            <a:ext cx="161925" cy="1619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29564" y="1593786"/>
            <a:ext cx="161925" cy="3143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867527" y="150748"/>
            <a:ext cx="1219200" cy="533400"/>
          </a:xfrm>
          <a:prstGeom prst="rect">
            <a:avLst/>
          </a:prstGeom>
          <a:solidFill>
            <a:srgbClr val="0000FF"/>
          </a:solidFill>
          <a:ln w="9525">
            <a:solidFill>
              <a:srgbClr val="FFFF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147320" marR="33020" indent="-106680">
              <a:lnSpc>
                <a:spcPct val="100000"/>
              </a:lnSpc>
              <a:spcBef>
                <a:spcPts val="635"/>
              </a:spcBef>
            </a:pP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Нейропептиды  Нейрокинин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611251" y="678052"/>
            <a:ext cx="341630" cy="920750"/>
          </a:xfrm>
          <a:custGeom>
            <a:avLst/>
            <a:gdLst/>
            <a:ahLst/>
            <a:cxnLst/>
            <a:rect l="l" t="t" r="r" b="b"/>
            <a:pathLst>
              <a:path w="341629" h="920750">
                <a:moveTo>
                  <a:pt x="304982" y="805965"/>
                </a:moveTo>
                <a:lnTo>
                  <a:pt x="36575" y="0"/>
                </a:lnTo>
                <a:lnTo>
                  <a:pt x="0" y="12192"/>
                </a:lnTo>
                <a:lnTo>
                  <a:pt x="269027" y="817782"/>
                </a:lnTo>
                <a:lnTo>
                  <a:pt x="304982" y="805965"/>
                </a:lnTo>
                <a:close/>
              </a:path>
              <a:path w="341629" h="920750">
                <a:moveTo>
                  <a:pt x="310896" y="908304"/>
                </a:moveTo>
                <a:lnTo>
                  <a:pt x="310896" y="823722"/>
                </a:lnTo>
                <a:lnTo>
                  <a:pt x="275082" y="835913"/>
                </a:lnTo>
                <a:lnTo>
                  <a:pt x="269027" y="817782"/>
                </a:lnTo>
                <a:lnTo>
                  <a:pt x="232409" y="829818"/>
                </a:lnTo>
                <a:lnTo>
                  <a:pt x="310896" y="908304"/>
                </a:lnTo>
                <a:close/>
              </a:path>
              <a:path w="341629" h="920750">
                <a:moveTo>
                  <a:pt x="310896" y="823722"/>
                </a:moveTo>
                <a:lnTo>
                  <a:pt x="304982" y="805965"/>
                </a:lnTo>
                <a:lnTo>
                  <a:pt x="269027" y="817782"/>
                </a:lnTo>
                <a:lnTo>
                  <a:pt x="275082" y="835913"/>
                </a:lnTo>
                <a:lnTo>
                  <a:pt x="310896" y="823722"/>
                </a:lnTo>
                <a:close/>
              </a:path>
              <a:path w="341629" h="920750">
                <a:moveTo>
                  <a:pt x="341376" y="794004"/>
                </a:moveTo>
                <a:lnTo>
                  <a:pt x="304982" y="805965"/>
                </a:lnTo>
                <a:lnTo>
                  <a:pt x="310896" y="823722"/>
                </a:lnTo>
                <a:lnTo>
                  <a:pt x="310896" y="908304"/>
                </a:lnTo>
                <a:lnTo>
                  <a:pt x="323088" y="920496"/>
                </a:lnTo>
                <a:lnTo>
                  <a:pt x="341376" y="794004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67283" y="1286128"/>
            <a:ext cx="536575" cy="510540"/>
          </a:xfrm>
          <a:custGeom>
            <a:avLst/>
            <a:gdLst/>
            <a:ahLst/>
            <a:cxnLst/>
            <a:rect l="l" t="t" r="r" b="b"/>
            <a:pathLst>
              <a:path w="536575" h="510539">
                <a:moveTo>
                  <a:pt x="536448" y="225551"/>
                </a:moveTo>
                <a:lnTo>
                  <a:pt x="279654" y="0"/>
                </a:lnTo>
                <a:lnTo>
                  <a:pt x="0" y="60197"/>
                </a:lnTo>
                <a:lnTo>
                  <a:pt x="512064" y="510539"/>
                </a:lnTo>
                <a:lnTo>
                  <a:pt x="536448" y="22555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67283" y="1286128"/>
            <a:ext cx="536575" cy="510540"/>
          </a:xfrm>
          <a:custGeom>
            <a:avLst/>
            <a:gdLst/>
            <a:ahLst/>
            <a:cxnLst/>
            <a:rect l="l" t="t" r="r" b="b"/>
            <a:pathLst>
              <a:path w="536575" h="510539">
                <a:moveTo>
                  <a:pt x="512064" y="510539"/>
                </a:moveTo>
                <a:lnTo>
                  <a:pt x="536448" y="225551"/>
                </a:lnTo>
                <a:lnTo>
                  <a:pt x="279654" y="0"/>
                </a:lnTo>
                <a:lnTo>
                  <a:pt x="0" y="60197"/>
                </a:lnTo>
                <a:lnTo>
                  <a:pt x="512064" y="5105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96277" y="760348"/>
            <a:ext cx="455930" cy="729615"/>
          </a:xfrm>
          <a:custGeom>
            <a:avLst/>
            <a:gdLst/>
            <a:ahLst/>
            <a:cxnLst/>
            <a:rect l="l" t="t" r="r" b="b"/>
            <a:pathLst>
              <a:path w="455929" h="729615">
                <a:moveTo>
                  <a:pt x="417586" y="115543"/>
                </a:moveTo>
                <a:lnTo>
                  <a:pt x="379697" y="111475"/>
                </a:lnTo>
                <a:lnTo>
                  <a:pt x="379475" y="113538"/>
                </a:lnTo>
                <a:lnTo>
                  <a:pt x="375665" y="128778"/>
                </a:lnTo>
                <a:lnTo>
                  <a:pt x="359958" y="182095"/>
                </a:lnTo>
                <a:lnTo>
                  <a:pt x="345043" y="218279"/>
                </a:lnTo>
                <a:lnTo>
                  <a:pt x="326897" y="253052"/>
                </a:lnTo>
                <a:lnTo>
                  <a:pt x="305561" y="285750"/>
                </a:lnTo>
                <a:lnTo>
                  <a:pt x="271348" y="322176"/>
                </a:lnTo>
                <a:lnTo>
                  <a:pt x="228830" y="344509"/>
                </a:lnTo>
                <a:lnTo>
                  <a:pt x="202692" y="346710"/>
                </a:lnTo>
                <a:lnTo>
                  <a:pt x="192023" y="348996"/>
                </a:lnTo>
                <a:lnTo>
                  <a:pt x="132214" y="380613"/>
                </a:lnTo>
                <a:lnTo>
                  <a:pt x="99212" y="414876"/>
                </a:lnTo>
                <a:lnTo>
                  <a:pt x="70945" y="456381"/>
                </a:lnTo>
                <a:lnTo>
                  <a:pt x="47439" y="502867"/>
                </a:lnTo>
                <a:lnTo>
                  <a:pt x="28718" y="552075"/>
                </a:lnTo>
                <a:lnTo>
                  <a:pt x="14808" y="601743"/>
                </a:lnTo>
                <a:lnTo>
                  <a:pt x="5735" y="649612"/>
                </a:lnTo>
                <a:lnTo>
                  <a:pt x="0" y="710946"/>
                </a:lnTo>
                <a:lnTo>
                  <a:pt x="0" y="728472"/>
                </a:lnTo>
                <a:lnTo>
                  <a:pt x="38100" y="729234"/>
                </a:lnTo>
                <a:lnTo>
                  <a:pt x="38100" y="711708"/>
                </a:lnTo>
                <a:lnTo>
                  <a:pt x="38862" y="695706"/>
                </a:lnTo>
                <a:lnTo>
                  <a:pt x="43994" y="650572"/>
                </a:lnTo>
                <a:lnTo>
                  <a:pt x="54297" y="600812"/>
                </a:lnTo>
                <a:lnTo>
                  <a:pt x="69864" y="549497"/>
                </a:lnTo>
                <a:lnTo>
                  <a:pt x="90792" y="499701"/>
                </a:lnTo>
                <a:lnTo>
                  <a:pt x="117175" y="454495"/>
                </a:lnTo>
                <a:lnTo>
                  <a:pt x="149109" y="416951"/>
                </a:lnTo>
                <a:lnTo>
                  <a:pt x="186689" y="390144"/>
                </a:lnTo>
                <a:lnTo>
                  <a:pt x="240540" y="380782"/>
                </a:lnTo>
                <a:lnTo>
                  <a:pt x="268966" y="369731"/>
                </a:lnTo>
                <a:lnTo>
                  <a:pt x="317753" y="330708"/>
                </a:lnTo>
                <a:lnTo>
                  <a:pt x="358831" y="273739"/>
                </a:lnTo>
                <a:lnTo>
                  <a:pt x="378718" y="235719"/>
                </a:lnTo>
                <a:lnTo>
                  <a:pt x="395174" y="196045"/>
                </a:lnTo>
                <a:lnTo>
                  <a:pt x="408431" y="155448"/>
                </a:lnTo>
                <a:lnTo>
                  <a:pt x="416814" y="121920"/>
                </a:lnTo>
                <a:lnTo>
                  <a:pt x="417586" y="115543"/>
                </a:lnTo>
                <a:close/>
              </a:path>
              <a:path w="455929" h="729615">
                <a:moveTo>
                  <a:pt x="455676" y="119634"/>
                </a:moveTo>
                <a:lnTo>
                  <a:pt x="411480" y="0"/>
                </a:lnTo>
                <a:lnTo>
                  <a:pt x="342138" y="107442"/>
                </a:lnTo>
                <a:lnTo>
                  <a:pt x="379697" y="111475"/>
                </a:lnTo>
                <a:lnTo>
                  <a:pt x="381761" y="92202"/>
                </a:lnTo>
                <a:lnTo>
                  <a:pt x="419862" y="96774"/>
                </a:lnTo>
                <a:lnTo>
                  <a:pt x="419862" y="115788"/>
                </a:lnTo>
                <a:lnTo>
                  <a:pt x="455676" y="119634"/>
                </a:lnTo>
                <a:close/>
              </a:path>
              <a:path w="455929" h="729615">
                <a:moveTo>
                  <a:pt x="419862" y="96774"/>
                </a:moveTo>
                <a:lnTo>
                  <a:pt x="381761" y="92202"/>
                </a:lnTo>
                <a:lnTo>
                  <a:pt x="379697" y="111475"/>
                </a:lnTo>
                <a:lnTo>
                  <a:pt x="417586" y="115543"/>
                </a:lnTo>
                <a:lnTo>
                  <a:pt x="419862" y="96774"/>
                </a:lnTo>
                <a:close/>
              </a:path>
              <a:path w="455929" h="729615">
                <a:moveTo>
                  <a:pt x="419862" y="115788"/>
                </a:moveTo>
                <a:lnTo>
                  <a:pt x="419862" y="96774"/>
                </a:lnTo>
                <a:lnTo>
                  <a:pt x="417586" y="115543"/>
                </a:lnTo>
                <a:lnTo>
                  <a:pt x="419862" y="115788"/>
                </a:lnTo>
                <a:close/>
              </a:path>
            </a:pathLst>
          </a:custGeom>
          <a:solidFill>
            <a:srgbClr val="66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15327" y="1421764"/>
            <a:ext cx="1077595" cy="114300"/>
          </a:xfrm>
          <a:custGeom>
            <a:avLst/>
            <a:gdLst/>
            <a:ahLst/>
            <a:cxnLst/>
            <a:rect l="l" t="t" r="r" b="b"/>
            <a:pathLst>
              <a:path w="1077595" h="114300">
                <a:moveTo>
                  <a:pt x="547947" y="24453"/>
                </a:moveTo>
                <a:lnTo>
                  <a:pt x="497409" y="16106"/>
                </a:lnTo>
                <a:lnTo>
                  <a:pt x="438150" y="12881"/>
                </a:lnTo>
                <a:lnTo>
                  <a:pt x="368508" y="10434"/>
                </a:lnTo>
                <a:lnTo>
                  <a:pt x="314931" y="9008"/>
                </a:lnTo>
                <a:lnTo>
                  <a:pt x="261385" y="7825"/>
                </a:lnTo>
                <a:lnTo>
                  <a:pt x="207834" y="6844"/>
                </a:lnTo>
                <a:lnTo>
                  <a:pt x="154245" y="6027"/>
                </a:lnTo>
                <a:lnTo>
                  <a:pt x="100584" y="5334"/>
                </a:lnTo>
                <a:lnTo>
                  <a:pt x="0" y="5334"/>
                </a:lnTo>
                <a:lnTo>
                  <a:pt x="0" y="43434"/>
                </a:lnTo>
                <a:lnTo>
                  <a:pt x="100584" y="43434"/>
                </a:lnTo>
                <a:lnTo>
                  <a:pt x="154499" y="44132"/>
                </a:lnTo>
                <a:lnTo>
                  <a:pt x="208342" y="44956"/>
                </a:lnTo>
                <a:lnTo>
                  <a:pt x="262147" y="45946"/>
                </a:lnTo>
                <a:lnTo>
                  <a:pt x="315947" y="47147"/>
                </a:lnTo>
                <a:lnTo>
                  <a:pt x="369778" y="48600"/>
                </a:lnTo>
                <a:lnTo>
                  <a:pt x="422148" y="50292"/>
                </a:lnTo>
                <a:lnTo>
                  <a:pt x="454914" y="51926"/>
                </a:lnTo>
                <a:lnTo>
                  <a:pt x="471748" y="52744"/>
                </a:lnTo>
                <a:lnTo>
                  <a:pt x="490527" y="53954"/>
                </a:lnTo>
                <a:lnTo>
                  <a:pt x="509217" y="55428"/>
                </a:lnTo>
                <a:lnTo>
                  <a:pt x="521208" y="56523"/>
                </a:lnTo>
                <a:lnTo>
                  <a:pt x="521208" y="49530"/>
                </a:lnTo>
                <a:lnTo>
                  <a:pt x="526542" y="55626"/>
                </a:lnTo>
                <a:lnTo>
                  <a:pt x="526542" y="56007"/>
                </a:lnTo>
                <a:lnTo>
                  <a:pt x="530352" y="57912"/>
                </a:lnTo>
                <a:lnTo>
                  <a:pt x="531114" y="57912"/>
                </a:lnTo>
                <a:lnTo>
                  <a:pt x="531114" y="59436"/>
                </a:lnTo>
                <a:lnTo>
                  <a:pt x="532638" y="59436"/>
                </a:lnTo>
                <a:lnTo>
                  <a:pt x="535686" y="60960"/>
                </a:lnTo>
                <a:lnTo>
                  <a:pt x="546354" y="62625"/>
                </a:lnTo>
                <a:lnTo>
                  <a:pt x="546354" y="24384"/>
                </a:lnTo>
                <a:lnTo>
                  <a:pt x="547947" y="24453"/>
                </a:lnTo>
                <a:close/>
              </a:path>
              <a:path w="1077595" h="114300">
                <a:moveTo>
                  <a:pt x="526542" y="55626"/>
                </a:moveTo>
                <a:lnTo>
                  <a:pt x="521208" y="49530"/>
                </a:lnTo>
                <a:lnTo>
                  <a:pt x="521208" y="50292"/>
                </a:lnTo>
                <a:lnTo>
                  <a:pt x="522731" y="52578"/>
                </a:lnTo>
                <a:lnTo>
                  <a:pt x="525018" y="55626"/>
                </a:lnTo>
                <a:lnTo>
                  <a:pt x="525780" y="56007"/>
                </a:lnTo>
                <a:lnTo>
                  <a:pt x="525780" y="55626"/>
                </a:lnTo>
                <a:lnTo>
                  <a:pt x="526542" y="55626"/>
                </a:lnTo>
                <a:close/>
              </a:path>
              <a:path w="1077595" h="114300">
                <a:moveTo>
                  <a:pt x="528066" y="57150"/>
                </a:moveTo>
                <a:lnTo>
                  <a:pt x="525018" y="55626"/>
                </a:lnTo>
                <a:lnTo>
                  <a:pt x="522731" y="52578"/>
                </a:lnTo>
                <a:lnTo>
                  <a:pt x="521208" y="50292"/>
                </a:lnTo>
                <a:lnTo>
                  <a:pt x="521208" y="56523"/>
                </a:lnTo>
                <a:lnTo>
                  <a:pt x="528066" y="57150"/>
                </a:lnTo>
                <a:close/>
              </a:path>
              <a:path w="1077595" h="114300">
                <a:moveTo>
                  <a:pt x="526542" y="56007"/>
                </a:moveTo>
                <a:lnTo>
                  <a:pt x="526542" y="55626"/>
                </a:lnTo>
                <a:lnTo>
                  <a:pt x="525780" y="55626"/>
                </a:lnTo>
                <a:lnTo>
                  <a:pt x="526542" y="56007"/>
                </a:lnTo>
                <a:close/>
              </a:path>
              <a:path w="1077595" h="114300">
                <a:moveTo>
                  <a:pt x="530352" y="57912"/>
                </a:moveTo>
                <a:lnTo>
                  <a:pt x="525780" y="55626"/>
                </a:lnTo>
                <a:lnTo>
                  <a:pt x="525780" y="56007"/>
                </a:lnTo>
                <a:lnTo>
                  <a:pt x="529590" y="57912"/>
                </a:lnTo>
                <a:lnTo>
                  <a:pt x="530352" y="57912"/>
                </a:lnTo>
                <a:close/>
              </a:path>
              <a:path w="1077595" h="114300">
                <a:moveTo>
                  <a:pt x="529590" y="57912"/>
                </a:moveTo>
                <a:lnTo>
                  <a:pt x="528066" y="57150"/>
                </a:lnTo>
                <a:lnTo>
                  <a:pt x="528066" y="57912"/>
                </a:lnTo>
                <a:lnTo>
                  <a:pt x="529590" y="57912"/>
                </a:lnTo>
                <a:close/>
              </a:path>
              <a:path w="1077595" h="114300">
                <a:moveTo>
                  <a:pt x="531114" y="59436"/>
                </a:moveTo>
                <a:lnTo>
                  <a:pt x="531114" y="57912"/>
                </a:lnTo>
                <a:lnTo>
                  <a:pt x="529590" y="57912"/>
                </a:lnTo>
                <a:lnTo>
                  <a:pt x="531114" y="59436"/>
                </a:lnTo>
                <a:close/>
              </a:path>
              <a:path w="1077595" h="114300">
                <a:moveTo>
                  <a:pt x="554736" y="32004"/>
                </a:moveTo>
                <a:lnTo>
                  <a:pt x="553974" y="29718"/>
                </a:lnTo>
                <a:lnTo>
                  <a:pt x="549402" y="25146"/>
                </a:lnTo>
                <a:lnTo>
                  <a:pt x="548640" y="25146"/>
                </a:lnTo>
                <a:lnTo>
                  <a:pt x="547947" y="24453"/>
                </a:lnTo>
                <a:lnTo>
                  <a:pt x="546354" y="24384"/>
                </a:lnTo>
                <a:lnTo>
                  <a:pt x="549402" y="25908"/>
                </a:lnTo>
                <a:lnTo>
                  <a:pt x="549402" y="26670"/>
                </a:lnTo>
                <a:lnTo>
                  <a:pt x="554736" y="32004"/>
                </a:lnTo>
                <a:close/>
              </a:path>
              <a:path w="1077595" h="114300">
                <a:moveTo>
                  <a:pt x="549402" y="25908"/>
                </a:moveTo>
                <a:lnTo>
                  <a:pt x="546354" y="24384"/>
                </a:lnTo>
                <a:lnTo>
                  <a:pt x="546354" y="62625"/>
                </a:lnTo>
                <a:lnTo>
                  <a:pt x="548640" y="62982"/>
                </a:lnTo>
                <a:lnTo>
                  <a:pt x="548640" y="25908"/>
                </a:lnTo>
                <a:lnTo>
                  <a:pt x="549402" y="25908"/>
                </a:lnTo>
                <a:close/>
              </a:path>
              <a:path w="1077595" h="114300">
                <a:moveTo>
                  <a:pt x="963676" y="38100"/>
                </a:moveTo>
                <a:lnTo>
                  <a:pt x="952500" y="38100"/>
                </a:lnTo>
                <a:lnTo>
                  <a:pt x="902615" y="37156"/>
                </a:lnTo>
                <a:lnTo>
                  <a:pt x="800725" y="35772"/>
                </a:lnTo>
                <a:lnTo>
                  <a:pt x="749298" y="34866"/>
                </a:lnTo>
                <a:lnTo>
                  <a:pt x="697935" y="33506"/>
                </a:lnTo>
                <a:lnTo>
                  <a:pt x="646924" y="31461"/>
                </a:lnTo>
                <a:lnTo>
                  <a:pt x="596554" y="28498"/>
                </a:lnTo>
                <a:lnTo>
                  <a:pt x="547947" y="24453"/>
                </a:lnTo>
                <a:lnTo>
                  <a:pt x="548640" y="25146"/>
                </a:lnTo>
                <a:lnTo>
                  <a:pt x="549402" y="25146"/>
                </a:lnTo>
                <a:lnTo>
                  <a:pt x="553974" y="29718"/>
                </a:lnTo>
                <a:lnTo>
                  <a:pt x="554736" y="32004"/>
                </a:lnTo>
                <a:lnTo>
                  <a:pt x="555498" y="32766"/>
                </a:lnTo>
                <a:lnTo>
                  <a:pt x="555498" y="63897"/>
                </a:lnTo>
                <a:lnTo>
                  <a:pt x="571647" y="65331"/>
                </a:lnTo>
                <a:lnTo>
                  <a:pt x="590226" y="66499"/>
                </a:lnTo>
                <a:lnTo>
                  <a:pt x="608076" y="67818"/>
                </a:lnTo>
                <a:lnTo>
                  <a:pt x="685493" y="70920"/>
                </a:lnTo>
                <a:lnTo>
                  <a:pt x="733859" y="72277"/>
                </a:lnTo>
                <a:lnTo>
                  <a:pt x="782178" y="73447"/>
                </a:lnTo>
                <a:lnTo>
                  <a:pt x="830500" y="74467"/>
                </a:lnTo>
                <a:lnTo>
                  <a:pt x="878876" y="75372"/>
                </a:lnTo>
                <a:lnTo>
                  <a:pt x="927354" y="76200"/>
                </a:lnTo>
                <a:lnTo>
                  <a:pt x="963422" y="76200"/>
                </a:lnTo>
                <a:lnTo>
                  <a:pt x="963676" y="38100"/>
                </a:lnTo>
                <a:close/>
              </a:path>
              <a:path w="1077595" h="114300">
                <a:moveTo>
                  <a:pt x="549402" y="26670"/>
                </a:moveTo>
                <a:lnTo>
                  <a:pt x="549402" y="25908"/>
                </a:lnTo>
                <a:lnTo>
                  <a:pt x="548640" y="25908"/>
                </a:lnTo>
                <a:lnTo>
                  <a:pt x="549402" y="26670"/>
                </a:lnTo>
                <a:close/>
              </a:path>
              <a:path w="1077595" h="114300">
                <a:moveTo>
                  <a:pt x="555498" y="63897"/>
                </a:moveTo>
                <a:lnTo>
                  <a:pt x="555498" y="32766"/>
                </a:lnTo>
                <a:lnTo>
                  <a:pt x="548640" y="25908"/>
                </a:lnTo>
                <a:lnTo>
                  <a:pt x="548640" y="62982"/>
                </a:lnTo>
                <a:lnTo>
                  <a:pt x="553185" y="63692"/>
                </a:lnTo>
                <a:lnTo>
                  <a:pt x="555498" y="63897"/>
                </a:lnTo>
                <a:close/>
              </a:path>
              <a:path w="1077595" h="114300">
                <a:moveTo>
                  <a:pt x="982980" y="104526"/>
                </a:moveTo>
                <a:lnTo>
                  <a:pt x="982980" y="38100"/>
                </a:lnTo>
                <a:lnTo>
                  <a:pt x="982218" y="76200"/>
                </a:lnTo>
                <a:lnTo>
                  <a:pt x="963422" y="76200"/>
                </a:lnTo>
                <a:lnTo>
                  <a:pt x="963168" y="114300"/>
                </a:lnTo>
                <a:lnTo>
                  <a:pt x="982980" y="104526"/>
                </a:lnTo>
                <a:close/>
              </a:path>
              <a:path w="1077595" h="114300">
                <a:moveTo>
                  <a:pt x="982980" y="38100"/>
                </a:moveTo>
                <a:lnTo>
                  <a:pt x="963676" y="38100"/>
                </a:lnTo>
                <a:lnTo>
                  <a:pt x="963422" y="76200"/>
                </a:lnTo>
                <a:lnTo>
                  <a:pt x="982218" y="76200"/>
                </a:lnTo>
                <a:lnTo>
                  <a:pt x="982980" y="38100"/>
                </a:lnTo>
                <a:close/>
              </a:path>
              <a:path w="1077595" h="114300">
                <a:moveTo>
                  <a:pt x="1077468" y="57912"/>
                </a:moveTo>
                <a:lnTo>
                  <a:pt x="963930" y="0"/>
                </a:lnTo>
                <a:lnTo>
                  <a:pt x="963676" y="38100"/>
                </a:lnTo>
                <a:lnTo>
                  <a:pt x="982980" y="38100"/>
                </a:lnTo>
                <a:lnTo>
                  <a:pt x="982980" y="104526"/>
                </a:lnTo>
                <a:lnTo>
                  <a:pt x="1077468" y="57912"/>
                </a:lnTo>
                <a:close/>
              </a:path>
            </a:pathLst>
          </a:custGeom>
          <a:solidFill>
            <a:srgbClr val="66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13899" y="2208148"/>
            <a:ext cx="3213862" cy="44413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608701" y="4727575"/>
            <a:ext cx="243903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9175" marR="5080" indent="-100711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Неоспиноталамический  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537072" y="5489575"/>
            <a:ext cx="268160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6495" marR="5080" indent="-115443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Палеоспинот</a:t>
            </a:r>
            <a:r>
              <a:rPr sz="1600" b="1" spc="-2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лам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ч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ский 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648339" y="5198998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114300" y="38100"/>
                </a:moveTo>
                <a:lnTo>
                  <a:pt x="114300" y="0"/>
                </a:lnTo>
                <a:lnTo>
                  <a:pt x="0" y="57150"/>
                </a:lnTo>
                <a:lnTo>
                  <a:pt x="95250" y="104775"/>
                </a:lnTo>
                <a:lnTo>
                  <a:pt x="95250" y="38100"/>
                </a:lnTo>
                <a:lnTo>
                  <a:pt x="114300" y="38100"/>
                </a:lnTo>
                <a:close/>
              </a:path>
              <a:path w="762000" h="114300">
                <a:moveTo>
                  <a:pt x="762000" y="76199"/>
                </a:moveTo>
                <a:lnTo>
                  <a:pt x="762000" y="38099"/>
                </a:lnTo>
                <a:lnTo>
                  <a:pt x="95250" y="38100"/>
                </a:lnTo>
                <a:lnTo>
                  <a:pt x="95250" y="76200"/>
                </a:lnTo>
                <a:lnTo>
                  <a:pt x="762000" y="76199"/>
                </a:lnTo>
                <a:close/>
              </a:path>
              <a:path w="762000" h="114300">
                <a:moveTo>
                  <a:pt x="114300" y="114300"/>
                </a:moveTo>
                <a:lnTo>
                  <a:pt x="114300" y="76200"/>
                </a:lnTo>
                <a:lnTo>
                  <a:pt x="95250" y="76200"/>
                </a:lnTo>
                <a:lnTo>
                  <a:pt x="95250" y="104775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724539" y="5637148"/>
            <a:ext cx="618490" cy="321945"/>
          </a:xfrm>
          <a:custGeom>
            <a:avLst/>
            <a:gdLst/>
            <a:ahLst/>
            <a:cxnLst/>
            <a:rect l="l" t="t" r="r" b="b"/>
            <a:pathLst>
              <a:path w="618489" h="321945">
                <a:moveTo>
                  <a:pt x="128015" y="0"/>
                </a:moveTo>
                <a:lnTo>
                  <a:pt x="0" y="0"/>
                </a:lnTo>
                <a:lnTo>
                  <a:pt x="76961" y="102107"/>
                </a:lnTo>
                <a:lnTo>
                  <a:pt x="76961" y="59435"/>
                </a:lnTo>
                <a:lnTo>
                  <a:pt x="93725" y="25907"/>
                </a:lnTo>
                <a:lnTo>
                  <a:pt x="110794" y="34442"/>
                </a:lnTo>
                <a:lnTo>
                  <a:pt x="128015" y="0"/>
                </a:lnTo>
                <a:close/>
              </a:path>
              <a:path w="618489" h="321945">
                <a:moveTo>
                  <a:pt x="110794" y="34442"/>
                </a:moveTo>
                <a:lnTo>
                  <a:pt x="93725" y="25907"/>
                </a:lnTo>
                <a:lnTo>
                  <a:pt x="76961" y="59435"/>
                </a:lnTo>
                <a:lnTo>
                  <a:pt x="94030" y="67970"/>
                </a:lnTo>
                <a:lnTo>
                  <a:pt x="110794" y="34442"/>
                </a:lnTo>
                <a:close/>
              </a:path>
              <a:path w="618489" h="321945">
                <a:moveTo>
                  <a:pt x="94030" y="67970"/>
                </a:moveTo>
                <a:lnTo>
                  <a:pt x="76961" y="59435"/>
                </a:lnTo>
                <a:lnTo>
                  <a:pt x="76961" y="102107"/>
                </a:lnTo>
                <a:lnTo>
                  <a:pt x="94030" y="67970"/>
                </a:lnTo>
                <a:close/>
              </a:path>
              <a:path w="618489" h="321945">
                <a:moveTo>
                  <a:pt x="617981" y="288035"/>
                </a:moveTo>
                <a:lnTo>
                  <a:pt x="110794" y="34442"/>
                </a:lnTo>
                <a:lnTo>
                  <a:pt x="94030" y="67970"/>
                </a:lnTo>
                <a:lnTo>
                  <a:pt x="601217" y="321563"/>
                </a:lnTo>
                <a:lnTo>
                  <a:pt x="617981" y="28803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43727" y="60943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943727" y="6094348"/>
            <a:ext cx="2895600" cy="53340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vert="horz" wrap="square" lIns="0" tIns="13970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Вегетативная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реакция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063" y="85470"/>
            <a:ext cx="73742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Антиноцицептивная</a:t>
            </a:r>
            <a:r>
              <a:rPr sz="4000" b="1" spc="-4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система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35" y="1011301"/>
            <a:ext cx="7940040" cy="3533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Эндогенные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опиоиды принимают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самое непосредственное участие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формировании мотиваций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системе  памяти.</a:t>
            </a:r>
            <a:endParaRPr sz="3200">
              <a:latin typeface="Arial"/>
              <a:cs typeface="Arial"/>
            </a:endParaRPr>
          </a:p>
          <a:p>
            <a:pPr marL="354965" marR="271145" indent="-342265">
              <a:lnSpc>
                <a:spcPct val="100000"/>
              </a:lnSpc>
              <a:spcBef>
                <a:spcPts val="74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Энкефалины, так же, как и  эндорфины, обладают множеством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физиологических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функций.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0164" y="3200400"/>
            <a:ext cx="8042909" cy="602729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32105" indent="-318770">
              <a:lnSpc>
                <a:spcPct val="100000"/>
              </a:lnSpc>
              <a:spcBef>
                <a:spcPts val="860"/>
              </a:spcBef>
              <a:buClr>
                <a:srgbClr val="FF0000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Основной тип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опиоидного</a:t>
            </a:r>
            <a:r>
              <a:rPr sz="32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 err="1">
                <a:solidFill>
                  <a:srgbClr val="FFFF00"/>
                </a:solidFill>
                <a:latin typeface="Arial"/>
                <a:cs typeface="Arial"/>
              </a:rPr>
              <a:t>рецептора</a:t>
            </a:r>
            <a:r>
              <a:rPr sz="3200" b="1" spc="-10" dirty="0" smtClean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50388" y="1447800"/>
            <a:ext cx="44424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FFCCFF"/>
                </a:solidFill>
                <a:latin typeface="Arial"/>
                <a:cs typeface="Arial"/>
              </a:rPr>
              <a:t>μ (мю) -</a:t>
            </a:r>
            <a:r>
              <a:rPr sz="4000" b="1" spc="-9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CCFF"/>
                </a:solidFill>
                <a:latin typeface="Arial"/>
                <a:cs typeface="Arial"/>
              </a:rPr>
              <a:t>рецептор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478" rIns="0" bIns="0" rtlCol="0">
            <a:spAutoFit/>
          </a:bodyPr>
          <a:lstStyle/>
          <a:p>
            <a:pPr marL="1106805" marR="5080" indent="-20955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Эффекты, </a:t>
            </a:r>
            <a:r>
              <a:rPr b="1" dirty="0">
                <a:latin typeface="Arial"/>
                <a:cs typeface="Arial"/>
              </a:rPr>
              <a:t>связанные со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стимуляцией  разных типов </a:t>
            </a:r>
            <a:r>
              <a:rPr b="1" spc="-5" dirty="0">
                <a:latin typeface="Arial"/>
                <a:cs typeface="Arial"/>
              </a:rPr>
              <a:t>опиоидных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рецепторов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989" y="2125598"/>
          <a:ext cx="8229600" cy="456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3425"/>
                <a:gridCol w="6226175"/>
              </a:tblGrid>
              <a:tr h="1120775">
                <a:tc>
                  <a:txBody>
                    <a:bodyPr/>
                    <a:lstStyle/>
                    <a:p>
                      <a:pPr marL="212090" marR="191770" indent="4267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i="1" spc="-5" dirty="0">
                          <a:solidFill>
                            <a:srgbClr val="FFCCFF"/>
                          </a:solidFill>
                          <a:latin typeface="Times New Roman"/>
                          <a:cs typeface="Times New Roman"/>
                        </a:rPr>
                        <a:t>Типы  рецепторов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2700">
                      <a:solidFill>
                        <a:srgbClr val="00FFFF"/>
                      </a:solidFill>
                      <a:prstDash val="solid"/>
                    </a:lnR>
                    <a:lnT w="12700">
                      <a:solidFill>
                        <a:srgbClr val="00FFFF"/>
                      </a:solidFill>
                      <a:prstDash val="solid"/>
                    </a:lnT>
                    <a:lnB w="1270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3004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i="1" spc="-5" dirty="0">
                          <a:solidFill>
                            <a:srgbClr val="FFCCFF"/>
                          </a:solidFill>
                          <a:latin typeface="Times New Roman"/>
                          <a:cs typeface="Times New Roman"/>
                        </a:rPr>
                        <a:t>Предполагаемые</a:t>
                      </a:r>
                      <a:r>
                        <a:rPr sz="2400" b="1" i="1" spc="-15" dirty="0">
                          <a:solidFill>
                            <a:srgbClr val="FFCC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spc="-5" dirty="0">
                          <a:solidFill>
                            <a:srgbClr val="FFCCFF"/>
                          </a:solidFill>
                          <a:latin typeface="Times New Roman"/>
                          <a:cs typeface="Times New Roman"/>
                        </a:rPr>
                        <a:t>эффекты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FFFF"/>
                      </a:solidFill>
                      <a:prstDash val="solid"/>
                    </a:lnL>
                    <a:lnR w="12700">
                      <a:solidFill>
                        <a:srgbClr val="00FFFF"/>
                      </a:solidFill>
                      <a:prstDash val="solid"/>
                    </a:lnR>
                    <a:lnT w="1905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661795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Symbol"/>
                          <a:cs typeface="Symbol"/>
                        </a:rPr>
                        <a:t>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-(мю)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9050">
                      <a:solidFill>
                        <a:srgbClr val="00FFFF"/>
                      </a:solidFill>
                      <a:prstDash val="solid"/>
                    </a:lnR>
                    <a:lnT w="12700">
                      <a:solidFill>
                        <a:srgbClr val="00FFFF"/>
                      </a:solidFill>
                      <a:prstDash val="solid"/>
                    </a:lnT>
                    <a:lnB w="1270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76835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Анальгезия, эйфория,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физическая 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зависимость,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угнетение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дыхания,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снижение  моторики пищеварительного тракта, 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брадикардия, миоз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2700">
                      <a:solidFill>
                        <a:srgbClr val="00FFFF"/>
                      </a:solidFill>
                      <a:prstDash val="solid"/>
                    </a:lnR>
                    <a:lnT w="1905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12077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к-(каппа)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9050">
                      <a:solidFill>
                        <a:srgbClr val="00FFFF"/>
                      </a:solidFill>
                      <a:prstDash val="solid"/>
                    </a:lnR>
                    <a:lnT w="1270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78740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2593340" algn="l"/>
                          <a:tab pos="5048885" algn="l"/>
                        </a:tabLst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Анальгези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,	седативный	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эффект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дисфория,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психозомиметический</a:t>
                      </a:r>
                      <a:r>
                        <a:rPr sz="2400" b="1" spc="-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эффект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2700">
                      <a:solidFill>
                        <a:srgbClr val="00FFFF"/>
                      </a:solidFill>
                      <a:prstDash val="solid"/>
                    </a:lnR>
                    <a:lnT w="1905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Symbol"/>
                          <a:cs typeface="Symbol"/>
                        </a:rPr>
                        <a:t>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-(дельта)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9050">
                      <a:solidFill>
                        <a:srgbClr val="00FFFF"/>
                      </a:solidFill>
                      <a:prstDash val="solid"/>
                    </a:lnR>
                    <a:lnT w="1905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Анальгезия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FFFF"/>
                      </a:solidFill>
                      <a:prstDash val="solid"/>
                    </a:lnL>
                    <a:lnR w="12700">
                      <a:solidFill>
                        <a:srgbClr val="00FFFF"/>
                      </a:solidFill>
                      <a:prstDash val="solid"/>
                    </a:lnR>
                    <a:lnT w="19050">
                      <a:solidFill>
                        <a:srgbClr val="00FFFF"/>
                      </a:solidFill>
                      <a:prstDash val="solid"/>
                    </a:lnT>
                    <a:lnB w="19050">
                      <a:solidFill>
                        <a:srgbClr val="00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64095" y="1320673"/>
            <a:ext cx="7740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18360" marR="5080" indent="-2106295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FF00"/>
                </a:solidFill>
                <a:latin typeface="Arial"/>
                <a:cs typeface="Arial"/>
              </a:rPr>
              <a:t>В </a:t>
            </a:r>
            <a:r>
              <a:rPr sz="1800" b="1" i="1" spc="-5" dirty="0">
                <a:solidFill>
                  <a:srgbClr val="00FF00"/>
                </a:solidFill>
                <a:latin typeface="Arial"/>
                <a:cs typeface="Arial"/>
              </a:rPr>
              <a:t>настоящее время </a:t>
            </a:r>
            <a:r>
              <a:rPr sz="1800" b="1" i="1" dirty="0">
                <a:solidFill>
                  <a:srgbClr val="00FF00"/>
                </a:solidFill>
                <a:latin typeface="Arial"/>
                <a:cs typeface="Arial"/>
              </a:rPr>
              <a:t>описано 5 </a:t>
            </a:r>
            <a:r>
              <a:rPr sz="1800" b="1" i="1" spc="-5" dirty="0">
                <a:solidFill>
                  <a:srgbClr val="00FF00"/>
                </a:solidFill>
                <a:latin typeface="Arial"/>
                <a:cs typeface="Arial"/>
              </a:rPr>
              <a:t>типов </a:t>
            </a:r>
            <a:r>
              <a:rPr sz="1800" b="1" i="1" dirty="0">
                <a:solidFill>
                  <a:srgbClr val="00FF00"/>
                </a:solidFill>
                <a:latin typeface="Arial"/>
                <a:cs typeface="Arial"/>
              </a:rPr>
              <a:t>опиатных </a:t>
            </a:r>
            <a:r>
              <a:rPr sz="1800" b="1" i="1" spc="-5" dirty="0">
                <a:solidFill>
                  <a:srgbClr val="00FF00"/>
                </a:solidFill>
                <a:latin typeface="Arial"/>
                <a:cs typeface="Arial"/>
              </a:rPr>
              <a:t>рецепторов: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мю,  каппа, дельта,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сигма,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эпсилон.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8975" y="318643"/>
            <a:ext cx="26854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АНАЛЬГЕТИКИ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017" y="935101"/>
            <a:ext cx="8156575" cy="3630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15900" indent="-34226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Проблема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боли 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ее снятия является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одной из наиболее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актуальных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проблем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медицины</a:t>
            </a:r>
            <a:endParaRPr sz="3200">
              <a:latin typeface="Arial"/>
              <a:cs typeface="Arial"/>
            </a:endParaRPr>
          </a:p>
          <a:p>
            <a:pPr marL="354965" marR="1219200" indent="-342265">
              <a:lnSpc>
                <a:spcPct val="100000"/>
              </a:lnSpc>
              <a:spcBef>
                <a:spcPts val="75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Существуют различные методы  борьбы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болью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5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Фармакологический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способ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борьбы с  болью – использование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анальгетиков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841" y="1788540"/>
            <a:ext cx="17164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6559" indent="-40386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97500"/>
              <a:buFont typeface="Wingdings"/>
              <a:buChar char=""/>
              <a:tabLst>
                <a:tab pos="417195" algn="l"/>
              </a:tabLst>
            </a:pPr>
            <a:r>
              <a:rPr sz="4000" b="1" i="1" spc="-5" dirty="0">
                <a:solidFill>
                  <a:srgbClr val="FFCCFF"/>
                </a:solidFill>
                <a:latin typeface="Arial"/>
                <a:cs typeface="Arial"/>
              </a:rPr>
              <a:t>Боль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76880" y="1940940"/>
            <a:ext cx="33870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9740" algn="l"/>
                <a:tab pos="1297940" algn="l"/>
              </a:tabLst>
            </a:pP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–	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это	неприятное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8443" y="1940940"/>
            <a:ext cx="25184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субъективное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121" y="2403195"/>
            <a:ext cx="80721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82495" algn="l"/>
                <a:tab pos="4694555" algn="l"/>
                <a:tab pos="5139690" algn="l"/>
                <a:tab pos="766699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ощущение,	обладающее	в	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з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ависимости	от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121" y="2829864"/>
            <a:ext cx="48526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2644" algn="l"/>
                <a:tab pos="3406775" algn="l"/>
                <a:tab pos="389191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ег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	локализации	и	силы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27979" y="2829864"/>
            <a:ext cx="191960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различной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88364" y="2829864"/>
            <a:ext cx="8191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эм</a:t>
            </a:r>
            <a:r>
              <a:rPr sz="2800" b="1" spc="-15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054" y="3257245"/>
            <a:ext cx="8072755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just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циональной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окраской, сигнализирующее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  повреждении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или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об угрозе существованию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организма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мобилизующее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системы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его  защиты, направленные на осознанное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избегание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действия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вредоносного фактора  и формирование неспецифических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ре-  акций, обеспечивающих это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избегание.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45223" y="183058"/>
            <a:ext cx="8053705" cy="670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200" b="1" i="1" spc="-135" dirty="0">
                <a:latin typeface="Tahoma"/>
                <a:cs typeface="Tahoma"/>
              </a:rPr>
              <a:t>Определение </a:t>
            </a:r>
            <a:r>
              <a:rPr sz="4200" b="1" i="1" spc="-130" dirty="0">
                <a:latin typeface="Tahoma"/>
                <a:cs typeface="Tahoma"/>
              </a:rPr>
              <a:t>понятия</a:t>
            </a:r>
            <a:r>
              <a:rPr sz="4200" b="1" i="1" dirty="0">
                <a:latin typeface="Tahoma"/>
                <a:cs typeface="Tahoma"/>
              </a:rPr>
              <a:t> </a:t>
            </a:r>
            <a:r>
              <a:rPr sz="4200" b="1" i="1" spc="-130" dirty="0">
                <a:latin typeface="Tahoma"/>
                <a:cs typeface="Tahoma"/>
              </a:rPr>
              <a:t>«боль»</a:t>
            </a:r>
            <a:endParaRPr sz="4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8975" y="158622"/>
            <a:ext cx="26854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АНАЛЬГЕТИКИ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235" y="877950"/>
            <a:ext cx="8187690" cy="4235518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marR="931544" indent="-342900">
              <a:lnSpc>
                <a:spcPct val="798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I-я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-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наркотические анальгетики или группа  морфина.</a:t>
            </a:r>
            <a:endParaRPr sz="2400" dirty="0">
              <a:latin typeface="Arial"/>
              <a:cs typeface="Arial"/>
            </a:endParaRPr>
          </a:p>
          <a:p>
            <a:pPr marL="685165">
              <a:lnSpc>
                <a:spcPts val="2870"/>
              </a:lnSpc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Данная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группа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средств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характеризуется:</a:t>
            </a:r>
            <a:endParaRPr sz="2400" dirty="0">
              <a:latin typeface="Arial"/>
              <a:cs typeface="Arial"/>
            </a:endParaRPr>
          </a:p>
          <a:p>
            <a:pPr marL="355600" marR="311785" lvl="1" indent="-89535">
              <a:lnSpc>
                <a:spcPct val="79900"/>
              </a:lnSpc>
              <a:spcBef>
                <a:spcPts val="575"/>
              </a:spcBef>
              <a:buClr>
                <a:srgbClr val="FF3300"/>
              </a:buClr>
              <a:buAutoNum type="arabicParenR"/>
              <a:tabLst>
                <a:tab pos="62166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обладают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сильной анальгезирующей  активностью, позволяющей использовать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их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как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высокоэффективные болеутоляющие</a:t>
            </a:r>
            <a:r>
              <a:rPr sz="2400" b="1" spc="-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средства;</a:t>
            </a:r>
            <a:endParaRPr sz="2400" dirty="0">
              <a:latin typeface="Arial"/>
              <a:cs typeface="Arial"/>
            </a:endParaRPr>
          </a:p>
          <a:p>
            <a:pPr marL="354965" marR="5080" lvl="1" indent="-89535">
              <a:lnSpc>
                <a:spcPct val="79900"/>
              </a:lnSpc>
              <a:spcBef>
                <a:spcPts val="570"/>
              </a:spcBef>
              <a:buClr>
                <a:srgbClr val="FF3300"/>
              </a:buClr>
              <a:buAutoNum type="arabicParenR"/>
              <a:tabLst>
                <a:tab pos="62166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эти средства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могут вызвать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наркоманию, то есть  пристрастие, лекарственную </a:t>
            </a:r>
            <a:r>
              <a:rPr sz="2400" b="1" spc="-5" dirty="0" err="1">
                <a:solidFill>
                  <a:srgbClr val="FFFF00"/>
                </a:solidFill>
                <a:latin typeface="Arial"/>
                <a:cs typeface="Arial"/>
              </a:rPr>
              <a:t>зависимость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ru-RU"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 err="1" smtClean="0">
                <a:solidFill>
                  <a:srgbClr val="FFFF00"/>
                </a:solidFill>
                <a:latin typeface="Arial"/>
                <a:cs typeface="Arial"/>
              </a:rPr>
              <a:t>абстиненции</a:t>
            </a:r>
            <a:r>
              <a:rPr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354965" marR="389890" lvl="1" indent="-88900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AutoNum type="arabicParenR"/>
              <a:tabLst>
                <a:tab pos="62230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при передозировке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у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больного 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развивается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глубокий сон, переходящий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последовательно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наркоз, кому и, наконец, заканчивающийся  остановкой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деятельности дыхательного</a:t>
            </a:r>
            <a:r>
              <a:rPr sz="2400" b="1" spc="-114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центра. 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775" y="242443"/>
            <a:ext cx="8256905" cy="430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АНАЛЬГЕТИКИ</a:t>
            </a:r>
            <a:endParaRPr sz="2800">
              <a:latin typeface="Arial"/>
              <a:cs typeface="Arial"/>
            </a:endParaRPr>
          </a:p>
          <a:p>
            <a:pPr marL="355600" marR="48895" indent="-342900">
              <a:lnSpc>
                <a:spcPct val="100000"/>
              </a:lnSpc>
              <a:spcBef>
                <a:spcPts val="210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II-я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группа средств - это</a:t>
            </a:r>
            <a:r>
              <a:rPr sz="2800" b="1" i="1" spc="-7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ненаркотические 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анальгетики: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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классическими представителями которых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являются: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аспирин или ацетилсалициловая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кислота.</a:t>
            </a:r>
            <a:endParaRPr sz="2800">
              <a:latin typeface="Arial"/>
              <a:cs typeface="Arial"/>
            </a:endParaRPr>
          </a:p>
          <a:p>
            <a:pPr marL="356235" marR="901700" indent="-342900" algn="just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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Препаратов здесь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много, но все они не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вызывают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привыкания,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т. к.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обладают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иными механизмами</a:t>
            </a:r>
            <a:r>
              <a:rPr sz="2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действия.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866" y="280543"/>
            <a:ext cx="67011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Механизм болеутоляющего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действия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235" y="801750"/>
            <a:ext cx="8521065" cy="514551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4965" marR="501650" indent="-342265">
              <a:lnSpc>
                <a:spcPct val="798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Наркотические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аналгетики играя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роль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эндогенных  опиатных пептидов,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являясь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имитаторами действия  эндогенных лигандов (эндорфинов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энкефалинов), </a:t>
            </a:r>
            <a:r>
              <a:rPr sz="2400" spc="-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повышают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активность антиноцицептивной  системы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и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усиливают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тормозное ее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влияние на 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систему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боли.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Морфин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другие препараты этой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группы преимущественно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подавляют ноющую,  тянущую </a:t>
            </a: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боль.</a:t>
            </a:r>
            <a:endParaRPr sz="2400" dirty="0">
              <a:latin typeface="Arial"/>
              <a:cs typeface="Arial"/>
            </a:endParaRPr>
          </a:p>
          <a:p>
            <a:pPr marL="356235" marR="838835" indent="-342900">
              <a:lnSpc>
                <a:spcPct val="79900"/>
              </a:lnSpc>
              <a:spcBef>
                <a:spcPts val="57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Взаимодействие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опиоидных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анальгетиков </a:t>
            </a:r>
            <a:r>
              <a:rPr sz="2400" b="1" i="1" dirty="0">
                <a:solidFill>
                  <a:srgbClr val="FFFF00"/>
                </a:solidFill>
                <a:latin typeface="Arial"/>
                <a:cs typeface="Arial"/>
              </a:rPr>
              <a:t>с  </a:t>
            </a:r>
            <a:r>
              <a:rPr sz="2400" b="1" i="1" spc="-5" dirty="0">
                <a:solidFill>
                  <a:srgbClr val="FFFF00"/>
                </a:solidFill>
                <a:latin typeface="Arial"/>
                <a:cs typeface="Arial"/>
              </a:rPr>
              <a:t>пресинаптическими опиатными </a:t>
            </a:r>
            <a:r>
              <a:rPr sz="2400" b="1" i="1" spc="-10" dirty="0">
                <a:solidFill>
                  <a:srgbClr val="FFFF00"/>
                </a:solidFill>
                <a:latin typeface="Arial"/>
                <a:cs typeface="Arial"/>
              </a:rPr>
              <a:t>рецепторами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приводит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2400" b="1" i="1" spc="-5" dirty="0">
                <a:solidFill>
                  <a:srgbClr val="FFFFFF"/>
                </a:solidFill>
                <a:latin typeface="Arial"/>
                <a:cs typeface="Arial"/>
              </a:rPr>
              <a:t>торможению</a:t>
            </a:r>
            <a:r>
              <a:rPr sz="24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Arial"/>
                <a:cs typeface="Arial"/>
              </a:rPr>
              <a:t>высвобождения</a:t>
            </a:r>
            <a:endParaRPr sz="2400" dirty="0">
              <a:latin typeface="Arial"/>
              <a:cs typeface="Arial"/>
            </a:endParaRPr>
          </a:p>
          <a:p>
            <a:pPr marL="356235">
              <a:lnSpc>
                <a:spcPts val="2010"/>
              </a:lnSpc>
            </a:pPr>
            <a:r>
              <a:rPr sz="2400" b="1" i="1" spc="-5" dirty="0">
                <a:solidFill>
                  <a:srgbClr val="FFFFFF"/>
                </a:solidFill>
                <a:latin typeface="Arial"/>
                <a:cs typeface="Arial"/>
              </a:rPr>
              <a:t>«болевых»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медиаторов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из</a:t>
            </a:r>
            <a:r>
              <a:rPr sz="24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пресинаптических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ts val="2300"/>
              </a:lnSpc>
            </a:pPr>
            <a:r>
              <a:rPr lang="ru-RU"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2400" b="1" spc="-5" dirty="0" err="1" smtClean="0">
                <a:solidFill>
                  <a:srgbClr val="FFFF00"/>
                </a:solidFill>
                <a:latin typeface="Arial"/>
                <a:cs typeface="Arial"/>
              </a:rPr>
              <a:t>кончаний</a:t>
            </a:r>
            <a:r>
              <a:rPr lang="ru-RU"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endParaRPr lang="ru-RU" sz="2400" b="1" spc="-5" dirty="0" smtClean="0">
              <a:solidFill>
                <a:srgbClr val="FFFF00"/>
              </a:solidFill>
              <a:latin typeface="Arial"/>
              <a:cs typeface="Arial"/>
            </a:endParaRPr>
          </a:p>
          <a:p>
            <a:pPr marL="356870">
              <a:lnSpc>
                <a:spcPts val="2300"/>
              </a:lnSpc>
            </a:pPr>
            <a:r>
              <a:rPr sz="2400" b="1" spc="-5" dirty="0" err="1" smtClean="0">
                <a:solidFill>
                  <a:srgbClr val="FFFF00"/>
                </a:solidFill>
                <a:latin typeface="Arial"/>
                <a:cs typeface="Arial"/>
              </a:rPr>
              <a:t>Активация</a:t>
            </a:r>
            <a:r>
              <a:rPr sz="2400" b="1" spc="-5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FFFF00"/>
                </a:solidFill>
                <a:latin typeface="Arial"/>
                <a:cs typeface="Arial"/>
              </a:rPr>
              <a:t>постсинаптических опиатных  </a:t>
            </a:r>
            <a:r>
              <a:rPr sz="2400" b="1" i="1" spc="-5" dirty="0">
                <a:solidFill>
                  <a:srgbClr val="FFFF00"/>
                </a:solidFill>
                <a:latin typeface="Arial"/>
                <a:cs typeface="Arial"/>
              </a:rPr>
              <a:t>рецепторов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сопровождается </a:t>
            </a:r>
            <a:r>
              <a:rPr sz="2400" b="1" i="1" spc="-5" dirty="0">
                <a:solidFill>
                  <a:srgbClr val="FFFFFF"/>
                </a:solidFill>
                <a:latin typeface="Arial"/>
                <a:cs typeface="Arial"/>
              </a:rPr>
              <a:t>снижением 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возбудимости нервных </a:t>
            </a:r>
            <a:r>
              <a:rPr sz="2400" b="1" i="1" spc="-5" dirty="0">
                <a:solidFill>
                  <a:srgbClr val="FFFFFF"/>
                </a:solidFill>
                <a:latin typeface="Arial"/>
                <a:cs typeface="Arial"/>
              </a:rPr>
              <a:t>клеток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sz="2400" b="1" spc="-10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воспринимающих  болевые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импульсы.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5247" y="280543"/>
            <a:ext cx="595376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НАРКОТИЧЕСКИЕ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АНАЛЬГЕТИКИ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2035" y="935101"/>
            <a:ext cx="8578850" cy="5482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Подавляя эту боль,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препараты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тормозят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эмоциональную реакцию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на  нее, 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результате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чего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наркотические  анальгетики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предупреждают нарушения  функции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сердечно-сосудистой  системы, возникновение страха,  страдания, связанные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32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болью.</a:t>
            </a:r>
            <a:endParaRPr sz="3200">
              <a:latin typeface="Arial"/>
              <a:cs typeface="Arial"/>
            </a:endParaRPr>
          </a:p>
          <a:p>
            <a:pPr marL="354965" marR="961390" indent="-342265">
              <a:lnSpc>
                <a:spcPct val="100000"/>
              </a:lnSpc>
              <a:spcBef>
                <a:spcPts val="74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Сильные анальгетики (фентанил)  способны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подавить проведение 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возбуждения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и по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специфическому  ноцицептивному</a:t>
            </a:r>
            <a:r>
              <a:rPr sz="3200" b="1" i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пути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197" y="29845"/>
            <a:ext cx="42024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ahoma"/>
                <a:cs typeface="Tahoma"/>
              </a:rPr>
              <a:t>М-м действия</a:t>
            </a:r>
            <a:r>
              <a:rPr b="1" spc="-40" dirty="0">
                <a:latin typeface="Tahoma"/>
                <a:cs typeface="Tahoma"/>
              </a:rPr>
              <a:t> </a:t>
            </a:r>
            <a:r>
              <a:rPr b="1" spc="-5" dirty="0">
                <a:latin typeface="Tahoma"/>
                <a:cs typeface="Tahoma"/>
              </a:rPr>
              <a:t>опиатов</a:t>
            </a:r>
          </a:p>
        </p:txBody>
      </p:sp>
      <p:sp>
        <p:nvSpPr>
          <p:cNvPr id="3" name="object 3"/>
          <p:cNvSpPr/>
          <p:nvPr/>
        </p:nvSpPr>
        <p:spPr>
          <a:xfrm>
            <a:off x="2667139" y="5103748"/>
            <a:ext cx="2095500" cy="1354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94476" y="5115202"/>
            <a:ext cx="2046605" cy="1321435"/>
          </a:xfrm>
          <a:custGeom>
            <a:avLst/>
            <a:gdLst/>
            <a:ahLst/>
            <a:cxnLst/>
            <a:rect l="l" t="t" r="r" b="b"/>
            <a:pathLst>
              <a:path w="2046604" h="1321435">
                <a:moveTo>
                  <a:pt x="676751" y="56364"/>
                </a:moveTo>
                <a:lnTo>
                  <a:pt x="623435" y="65151"/>
                </a:lnTo>
                <a:lnTo>
                  <a:pt x="570833" y="73509"/>
                </a:lnTo>
                <a:lnTo>
                  <a:pt x="518802" y="83581"/>
                </a:lnTo>
                <a:lnTo>
                  <a:pt x="467201" y="97512"/>
                </a:lnTo>
                <a:lnTo>
                  <a:pt x="443969" y="104918"/>
                </a:lnTo>
                <a:lnTo>
                  <a:pt x="443560" y="105193"/>
                </a:lnTo>
                <a:lnTo>
                  <a:pt x="450577" y="103821"/>
                </a:lnTo>
                <a:lnTo>
                  <a:pt x="449620" y="106290"/>
                </a:lnTo>
                <a:lnTo>
                  <a:pt x="412956" y="122801"/>
                </a:lnTo>
                <a:lnTo>
                  <a:pt x="383381" y="131802"/>
                </a:lnTo>
                <a:lnTo>
                  <a:pt x="369974" y="142089"/>
                </a:lnTo>
                <a:lnTo>
                  <a:pt x="356139" y="149518"/>
                </a:lnTo>
                <a:lnTo>
                  <a:pt x="342018" y="156662"/>
                </a:lnTo>
                <a:lnTo>
                  <a:pt x="327755" y="166092"/>
                </a:lnTo>
                <a:lnTo>
                  <a:pt x="314348" y="179070"/>
                </a:lnTo>
                <a:lnTo>
                  <a:pt x="306228" y="189904"/>
                </a:lnTo>
                <a:lnTo>
                  <a:pt x="296679" y="199310"/>
                </a:lnTo>
                <a:lnTo>
                  <a:pt x="278987" y="208002"/>
                </a:lnTo>
                <a:lnTo>
                  <a:pt x="259556" y="225885"/>
                </a:lnTo>
                <a:lnTo>
                  <a:pt x="239553" y="243054"/>
                </a:lnTo>
                <a:lnTo>
                  <a:pt x="218122" y="257937"/>
                </a:lnTo>
                <a:lnTo>
                  <a:pt x="194405" y="268962"/>
                </a:lnTo>
                <a:lnTo>
                  <a:pt x="188178" y="283868"/>
                </a:lnTo>
                <a:lnTo>
                  <a:pt x="180593" y="295632"/>
                </a:lnTo>
                <a:lnTo>
                  <a:pt x="171152" y="306252"/>
                </a:lnTo>
                <a:lnTo>
                  <a:pt x="159353" y="317730"/>
                </a:lnTo>
                <a:lnTo>
                  <a:pt x="152816" y="339161"/>
                </a:lnTo>
                <a:lnTo>
                  <a:pt x="152780" y="338304"/>
                </a:lnTo>
                <a:lnTo>
                  <a:pt x="150887" y="335732"/>
                </a:lnTo>
                <a:lnTo>
                  <a:pt x="138779" y="352020"/>
                </a:lnTo>
                <a:lnTo>
                  <a:pt x="127944" y="372284"/>
                </a:lnTo>
                <a:lnTo>
                  <a:pt x="130968" y="372975"/>
                </a:lnTo>
                <a:lnTo>
                  <a:pt x="132564" y="371951"/>
                </a:lnTo>
                <a:lnTo>
                  <a:pt x="117443" y="387072"/>
                </a:lnTo>
                <a:lnTo>
                  <a:pt x="109410" y="410489"/>
                </a:lnTo>
                <a:lnTo>
                  <a:pt x="108553" y="413121"/>
                </a:lnTo>
                <a:lnTo>
                  <a:pt x="110870" y="405550"/>
                </a:lnTo>
                <a:lnTo>
                  <a:pt x="112363" y="398361"/>
                </a:lnTo>
                <a:lnTo>
                  <a:pt x="109029" y="402135"/>
                </a:lnTo>
                <a:lnTo>
                  <a:pt x="96869" y="427458"/>
                </a:lnTo>
                <a:lnTo>
                  <a:pt x="84320" y="458545"/>
                </a:lnTo>
                <a:lnTo>
                  <a:pt x="73056" y="489846"/>
                </a:lnTo>
                <a:lnTo>
                  <a:pt x="61507" y="521005"/>
                </a:lnTo>
                <a:lnTo>
                  <a:pt x="48101" y="551664"/>
                </a:lnTo>
                <a:lnTo>
                  <a:pt x="42517" y="561844"/>
                </a:lnTo>
                <a:lnTo>
                  <a:pt x="37147" y="571952"/>
                </a:lnTo>
                <a:lnTo>
                  <a:pt x="17621" y="618624"/>
                </a:lnTo>
                <a:lnTo>
                  <a:pt x="8290" y="682939"/>
                </a:lnTo>
                <a:lnTo>
                  <a:pt x="2663" y="734459"/>
                </a:lnTo>
                <a:lnTo>
                  <a:pt x="0" y="786741"/>
                </a:lnTo>
                <a:lnTo>
                  <a:pt x="4131" y="837244"/>
                </a:lnTo>
                <a:lnTo>
                  <a:pt x="18887" y="883430"/>
                </a:lnTo>
                <a:lnTo>
                  <a:pt x="48101" y="922758"/>
                </a:lnTo>
                <a:lnTo>
                  <a:pt x="55721" y="948701"/>
                </a:lnTo>
                <a:lnTo>
                  <a:pt x="58769" y="960000"/>
                </a:lnTo>
                <a:lnTo>
                  <a:pt x="63531" y="966585"/>
                </a:lnTo>
                <a:lnTo>
                  <a:pt x="76295" y="978384"/>
                </a:lnTo>
                <a:lnTo>
                  <a:pt x="85939" y="998327"/>
                </a:lnTo>
                <a:lnTo>
                  <a:pt x="99155" y="1012769"/>
                </a:lnTo>
                <a:lnTo>
                  <a:pt x="114657" y="1025640"/>
                </a:lnTo>
                <a:lnTo>
                  <a:pt x="131159" y="1040868"/>
                </a:lnTo>
                <a:lnTo>
                  <a:pt x="133445" y="1047726"/>
                </a:lnTo>
                <a:lnTo>
                  <a:pt x="133445" y="1056108"/>
                </a:lnTo>
                <a:lnTo>
                  <a:pt x="138779" y="1061442"/>
                </a:lnTo>
                <a:lnTo>
                  <a:pt x="143351" y="1066014"/>
                </a:lnTo>
                <a:lnTo>
                  <a:pt x="152495" y="1064490"/>
                </a:lnTo>
                <a:lnTo>
                  <a:pt x="159353" y="1068300"/>
                </a:lnTo>
                <a:lnTo>
                  <a:pt x="168473" y="1074289"/>
                </a:lnTo>
                <a:lnTo>
                  <a:pt x="176879" y="1081349"/>
                </a:lnTo>
                <a:lnTo>
                  <a:pt x="185285" y="1088552"/>
                </a:lnTo>
                <a:lnTo>
                  <a:pt x="194405" y="1094970"/>
                </a:lnTo>
                <a:lnTo>
                  <a:pt x="196691" y="1101828"/>
                </a:lnTo>
                <a:lnTo>
                  <a:pt x="195929" y="1110972"/>
                </a:lnTo>
                <a:lnTo>
                  <a:pt x="202025" y="1116306"/>
                </a:lnTo>
                <a:lnTo>
                  <a:pt x="206597" y="1120878"/>
                </a:lnTo>
                <a:lnTo>
                  <a:pt x="216503" y="1118592"/>
                </a:lnTo>
                <a:lnTo>
                  <a:pt x="222599" y="1122402"/>
                </a:lnTo>
                <a:lnTo>
                  <a:pt x="233648" y="1132058"/>
                </a:lnTo>
                <a:lnTo>
                  <a:pt x="243554" y="1144214"/>
                </a:lnTo>
                <a:lnTo>
                  <a:pt x="253460" y="1155942"/>
                </a:lnTo>
                <a:lnTo>
                  <a:pt x="290322" y="1173456"/>
                </a:lnTo>
                <a:lnTo>
                  <a:pt x="306419" y="1178028"/>
                </a:lnTo>
                <a:lnTo>
                  <a:pt x="318861" y="1188636"/>
                </a:lnTo>
                <a:lnTo>
                  <a:pt x="331660" y="1195458"/>
                </a:lnTo>
                <a:lnTo>
                  <a:pt x="345745" y="1200423"/>
                </a:lnTo>
                <a:lnTo>
                  <a:pt x="362045" y="1205460"/>
                </a:lnTo>
                <a:lnTo>
                  <a:pt x="376737" y="1220676"/>
                </a:lnTo>
                <a:lnTo>
                  <a:pt x="376142" y="1219747"/>
                </a:lnTo>
                <a:lnTo>
                  <a:pt x="377261" y="1216818"/>
                </a:lnTo>
                <a:lnTo>
                  <a:pt x="397097" y="1226034"/>
                </a:lnTo>
                <a:lnTo>
                  <a:pt x="414789" y="1238357"/>
                </a:lnTo>
                <a:lnTo>
                  <a:pt x="411194" y="1240035"/>
                </a:lnTo>
                <a:lnTo>
                  <a:pt x="409313" y="1239857"/>
                </a:lnTo>
                <a:lnTo>
                  <a:pt x="432149" y="1246608"/>
                </a:lnTo>
                <a:lnTo>
                  <a:pt x="467408" y="1271870"/>
                </a:lnTo>
                <a:lnTo>
                  <a:pt x="508483" y="1285390"/>
                </a:lnTo>
                <a:lnTo>
                  <a:pt x="552959" y="1291157"/>
                </a:lnTo>
                <a:lnTo>
                  <a:pt x="598423" y="1293157"/>
                </a:lnTo>
                <a:lnTo>
                  <a:pt x="642461" y="1295376"/>
                </a:lnTo>
                <a:lnTo>
                  <a:pt x="660904" y="1301162"/>
                </a:lnTo>
                <a:lnTo>
                  <a:pt x="681418" y="1307949"/>
                </a:lnTo>
                <a:lnTo>
                  <a:pt x="698075" y="1313592"/>
                </a:lnTo>
                <a:lnTo>
                  <a:pt x="704945" y="1315950"/>
                </a:lnTo>
                <a:lnTo>
                  <a:pt x="761008" y="1316352"/>
                </a:lnTo>
                <a:lnTo>
                  <a:pt x="811314" y="1319167"/>
                </a:lnTo>
                <a:lnTo>
                  <a:pt x="857345" y="1321093"/>
                </a:lnTo>
                <a:lnTo>
                  <a:pt x="900581" y="1318828"/>
                </a:lnTo>
                <a:lnTo>
                  <a:pt x="942505" y="1309071"/>
                </a:lnTo>
                <a:lnTo>
                  <a:pt x="984599" y="1288518"/>
                </a:lnTo>
                <a:lnTo>
                  <a:pt x="992969" y="1270504"/>
                </a:lnTo>
                <a:lnTo>
                  <a:pt x="1001839" y="1263848"/>
                </a:lnTo>
                <a:lnTo>
                  <a:pt x="1040987" y="1223033"/>
                </a:lnTo>
                <a:lnTo>
                  <a:pt x="1056513" y="1170741"/>
                </a:lnTo>
                <a:lnTo>
                  <a:pt x="1063804" y="1100074"/>
                </a:lnTo>
                <a:lnTo>
                  <a:pt x="1066302" y="1044367"/>
                </a:lnTo>
                <a:lnTo>
                  <a:pt x="1069562" y="983241"/>
                </a:lnTo>
                <a:lnTo>
                  <a:pt x="1074091" y="923322"/>
                </a:lnTo>
                <a:lnTo>
                  <a:pt x="1080399" y="871234"/>
                </a:lnTo>
                <a:lnTo>
                  <a:pt x="1088993" y="833604"/>
                </a:lnTo>
                <a:lnTo>
                  <a:pt x="1114355" y="852194"/>
                </a:lnTo>
                <a:lnTo>
                  <a:pt x="1127581" y="883455"/>
                </a:lnTo>
                <a:lnTo>
                  <a:pt x="1131252" y="924057"/>
                </a:lnTo>
                <a:lnTo>
                  <a:pt x="1127950" y="970668"/>
                </a:lnTo>
                <a:lnTo>
                  <a:pt x="1120254" y="1019959"/>
                </a:lnTo>
                <a:lnTo>
                  <a:pt x="1110745" y="1068597"/>
                </a:lnTo>
                <a:lnTo>
                  <a:pt x="1102005" y="1113253"/>
                </a:lnTo>
                <a:lnTo>
                  <a:pt x="1096613" y="1150596"/>
                </a:lnTo>
                <a:lnTo>
                  <a:pt x="1097577" y="1181135"/>
                </a:lnTo>
                <a:lnTo>
                  <a:pt x="1099185" y="1209174"/>
                </a:lnTo>
                <a:lnTo>
                  <a:pt x="1108078" y="1231927"/>
                </a:lnTo>
                <a:lnTo>
                  <a:pt x="1130903" y="1246608"/>
                </a:lnTo>
                <a:lnTo>
                  <a:pt x="1159240" y="1269218"/>
                </a:lnTo>
                <a:lnTo>
                  <a:pt x="1185005" y="1277754"/>
                </a:lnTo>
                <a:lnTo>
                  <a:pt x="1217056" y="1279290"/>
                </a:lnTo>
                <a:lnTo>
                  <a:pt x="1264253" y="1280898"/>
                </a:lnTo>
                <a:lnTo>
                  <a:pt x="1311509" y="1288438"/>
                </a:lnTo>
                <a:lnTo>
                  <a:pt x="1359021" y="1294772"/>
                </a:lnTo>
                <a:lnTo>
                  <a:pt x="1406680" y="1300155"/>
                </a:lnTo>
                <a:lnTo>
                  <a:pt x="1454375" y="1304843"/>
                </a:lnTo>
                <a:lnTo>
                  <a:pt x="1501997" y="1309092"/>
                </a:lnTo>
                <a:lnTo>
                  <a:pt x="1555038" y="1307495"/>
                </a:lnTo>
                <a:lnTo>
                  <a:pt x="1608116" y="1306190"/>
                </a:lnTo>
                <a:lnTo>
                  <a:pt x="1661267" y="1304922"/>
                </a:lnTo>
                <a:lnTo>
                  <a:pt x="1714528" y="1303435"/>
                </a:lnTo>
                <a:lnTo>
                  <a:pt x="1767935" y="1301472"/>
                </a:lnTo>
                <a:lnTo>
                  <a:pt x="1774793" y="1301472"/>
                </a:lnTo>
                <a:lnTo>
                  <a:pt x="1781651" y="1296900"/>
                </a:lnTo>
                <a:lnTo>
                  <a:pt x="1788509" y="1295376"/>
                </a:lnTo>
                <a:lnTo>
                  <a:pt x="1813071" y="1289268"/>
                </a:lnTo>
                <a:lnTo>
                  <a:pt x="1861911" y="1275337"/>
                </a:lnTo>
                <a:lnTo>
                  <a:pt x="1898380" y="1263753"/>
                </a:lnTo>
                <a:lnTo>
                  <a:pt x="1952315" y="1225712"/>
                </a:lnTo>
                <a:lnTo>
                  <a:pt x="1973103" y="1195458"/>
                </a:lnTo>
                <a:lnTo>
                  <a:pt x="1994177" y="1165062"/>
                </a:lnTo>
                <a:lnTo>
                  <a:pt x="2034093" y="1089018"/>
                </a:lnTo>
                <a:lnTo>
                  <a:pt x="2042540" y="1046737"/>
                </a:lnTo>
                <a:lnTo>
                  <a:pt x="2046130" y="1006832"/>
                </a:lnTo>
                <a:lnTo>
                  <a:pt x="2046255" y="966096"/>
                </a:lnTo>
                <a:lnTo>
                  <a:pt x="2044309" y="921324"/>
                </a:lnTo>
                <a:lnTo>
                  <a:pt x="2041683" y="869311"/>
                </a:lnTo>
                <a:lnTo>
                  <a:pt x="2039772" y="806849"/>
                </a:lnTo>
                <a:lnTo>
                  <a:pt x="2039969" y="730734"/>
                </a:lnTo>
                <a:lnTo>
                  <a:pt x="2038576" y="699754"/>
                </a:lnTo>
                <a:lnTo>
                  <a:pt x="2037397" y="668631"/>
                </a:lnTo>
                <a:lnTo>
                  <a:pt x="2033111" y="606528"/>
                </a:lnTo>
                <a:lnTo>
                  <a:pt x="2021014" y="565380"/>
                </a:lnTo>
                <a:lnTo>
                  <a:pt x="2012430" y="544163"/>
                </a:lnTo>
                <a:lnTo>
                  <a:pt x="2004917" y="524232"/>
                </a:lnTo>
                <a:lnTo>
                  <a:pt x="2001166" y="508694"/>
                </a:lnTo>
                <a:lnTo>
                  <a:pt x="1997202" y="488513"/>
                </a:lnTo>
                <a:lnTo>
                  <a:pt x="1993665" y="469046"/>
                </a:lnTo>
                <a:lnTo>
                  <a:pt x="1991201" y="455652"/>
                </a:lnTo>
                <a:lnTo>
                  <a:pt x="1970246" y="385262"/>
                </a:lnTo>
                <a:lnTo>
                  <a:pt x="1942433" y="317730"/>
                </a:lnTo>
                <a:lnTo>
                  <a:pt x="1914810" y="263151"/>
                </a:lnTo>
                <a:lnTo>
                  <a:pt x="1858613" y="235434"/>
                </a:lnTo>
                <a:lnTo>
                  <a:pt x="1843051" y="220313"/>
                </a:lnTo>
                <a:lnTo>
                  <a:pt x="1826133" y="206478"/>
                </a:lnTo>
                <a:lnTo>
                  <a:pt x="1807928" y="194929"/>
                </a:lnTo>
                <a:lnTo>
                  <a:pt x="1788509" y="186666"/>
                </a:lnTo>
                <a:lnTo>
                  <a:pt x="1779817" y="179605"/>
                </a:lnTo>
                <a:lnTo>
                  <a:pt x="1770411" y="173616"/>
                </a:lnTo>
                <a:lnTo>
                  <a:pt x="1761291" y="167485"/>
                </a:lnTo>
                <a:lnTo>
                  <a:pt x="1753457" y="159996"/>
                </a:lnTo>
                <a:lnTo>
                  <a:pt x="1743801" y="143375"/>
                </a:lnTo>
                <a:lnTo>
                  <a:pt x="1745932" y="138469"/>
                </a:lnTo>
                <a:lnTo>
                  <a:pt x="1744777" y="137279"/>
                </a:lnTo>
                <a:lnTo>
                  <a:pt x="1725263" y="131802"/>
                </a:lnTo>
                <a:lnTo>
                  <a:pt x="1717214" y="112728"/>
                </a:lnTo>
                <a:lnTo>
                  <a:pt x="1708308" y="106084"/>
                </a:lnTo>
                <a:lnTo>
                  <a:pt x="1695688" y="103727"/>
                </a:lnTo>
                <a:lnTo>
                  <a:pt x="1676495" y="97512"/>
                </a:lnTo>
                <a:lnTo>
                  <a:pt x="1667279" y="91511"/>
                </a:lnTo>
                <a:lnTo>
                  <a:pt x="1659350" y="83796"/>
                </a:lnTo>
                <a:lnTo>
                  <a:pt x="1651420" y="76080"/>
                </a:lnTo>
                <a:lnTo>
                  <a:pt x="1608832" y="56673"/>
                </a:lnTo>
                <a:lnTo>
                  <a:pt x="1537513" y="39862"/>
                </a:lnTo>
                <a:lnTo>
                  <a:pt x="1501997" y="35028"/>
                </a:lnTo>
                <a:lnTo>
                  <a:pt x="1481387" y="28705"/>
                </a:lnTo>
                <a:lnTo>
                  <a:pt x="1471421" y="26741"/>
                </a:lnTo>
                <a:lnTo>
                  <a:pt x="1455598" y="25491"/>
                </a:lnTo>
                <a:lnTo>
                  <a:pt x="1417415" y="21312"/>
                </a:lnTo>
                <a:lnTo>
                  <a:pt x="1384601" y="17359"/>
                </a:lnTo>
                <a:lnTo>
                  <a:pt x="1348073" y="13120"/>
                </a:lnTo>
                <a:lnTo>
                  <a:pt x="1318402" y="9739"/>
                </a:lnTo>
                <a:lnTo>
                  <a:pt x="1306163" y="8358"/>
                </a:lnTo>
                <a:lnTo>
                  <a:pt x="1258538" y="0"/>
                </a:lnTo>
                <a:lnTo>
                  <a:pt x="1209198" y="4357"/>
                </a:lnTo>
                <a:lnTo>
                  <a:pt x="1163002" y="21002"/>
                </a:lnTo>
                <a:lnTo>
                  <a:pt x="1124807" y="49506"/>
                </a:lnTo>
                <a:lnTo>
                  <a:pt x="1112290" y="94242"/>
                </a:lnTo>
                <a:lnTo>
                  <a:pt x="1105415" y="139659"/>
                </a:lnTo>
                <a:lnTo>
                  <a:pt x="1102875" y="185616"/>
                </a:lnTo>
                <a:lnTo>
                  <a:pt x="1103361" y="231971"/>
                </a:lnTo>
                <a:lnTo>
                  <a:pt x="1105566" y="278582"/>
                </a:lnTo>
                <a:lnTo>
                  <a:pt x="1108183" y="325307"/>
                </a:lnTo>
                <a:lnTo>
                  <a:pt x="1109904" y="372005"/>
                </a:lnTo>
                <a:lnTo>
                  <a:pt x="1109420" y="418533"/>
                </a:lnTo>
                <a:lnTo>
                  <a:pt x="1105426" y="464751"/>
                </a:lnTo>
                <a:lnTo>
                  <a:pt x="1096613" y="510516"/>
                </a:lnTo>
                <a:lnTo>
                  <a:pt x="1100375" y="460248"/>
                </a:lnTo>
                <a:lnTo>
                  <a:pt x="1104423" y="409551"/>
                </a:lnTo>
                <a:lnTo>
                  <a:pt x="1111615" y="359425"/>
                </a:lnTo>
                <a:lnTo>
                  <a:pt x="1124807" y="310872"/>
                </a:lnTo>
                <a:lnTo>
                  <a:pt x="1125174" y="260543"/>
                </a:lnTo>
                <a:lnTo>
                  <a:pt x="1128250" y="213099"/>
                </a:lnTo>
                <a:lnTo>
                  <a:pt x="1131665" y="169168"/>
                </a:lnTo>
                <a:lnTo>
                  <a:pt x="1133048" y="129376"/>
                </a:lnTo>
                <a:lnTo>
                  <a:pt x="1120235" y="64717"/>
                </a:lnTo>
                <a:lnTo>
                  <a:pt x="1070846" y="24142"/>
                </a:lnTo>
                <a:lnTo>
                  <a:pt x="1026509" y="14454"/>
                </a:lnTo>
                <a:lnTo>
                  <a:pt x="984885" y="11120"/>
                </a:lnTo>
                <a:lnTo>
                  <a:pt x="963822" y="9846"/>
                </a:lnTo>
                <a:lnTo>
                  <a:pt x="942689" y="8358"/>
                </a:lnTo>
                <a:lnTo>
                  <a:pt x="881967" y="11465"/>
                </a:lnTo>
                <a:lnTo>
                  <a:pt x="830103" y="15501"/>
                </a:lnTo>
                <a:lnTo>
                  <a:pt x="780240" y="21109"/>
                </a:lnTo>
                <a:lnTo>
                  <a:pt x="725519" y="28932"/>
                </a:lnTo>
                <a:lnTo>
                  <a:pt x="704611" y="32575"/>
                </a:lnTo>
                <a:lnTo>
                  <a:pt x="679418" y="36933"/>
                </a:lnTo>
                <a:lnTo>
                  <a:pt x="665083" y="44148"/>
                </a:lnTo>
                <a:lnTo>
                  <a:pt x="676751" y="56364"/>
                </a:lnTo>
                <a:close/>
              </a:path>
            </a:pathLst>
          </a:custGeom>
          <a:ln w="76200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2339" y="4875148"/>
            <a:ext cx="2766822" cy="1427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4813" y="3609752"/>
            <a:ext cx="2783609" cy="2711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27629" y="6430645"/>
            <a:ext cx="1308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СПИННОЙ</a:t>
            </a:r>
            <a:r>
              <a:rPr sz="1200" b="1" spc="-7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00FF00"/>
                </a:solidFill>
                <a:latin typeface="Tahoma"/>
                <a:cs typeface="Tahoma"/>
              </a:rPr>
              <a:t>МОЗГ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62539" y="5484748"/>
            <a:ext cx="304800" cy="2537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5127" y="2665348"/>
            <a:ext cx="381000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00539" y="5560948"/>
            <a:ext cx="285750" cy="285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1139" y="4036948"/>
            <a:ext cx="685800" cy="685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4435" y="4678807"/>
            <a:ext cx="16319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болевой</a:t>
            </a:r>
            <a:r>
              <a:rPr sz="1400" b="1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ahoma"/>
                <a:cs typeface="Tahoma"/>
              </a:rPr>
              <a:t>импульс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94877" y="4769992"/>
            <a:ext cx="1106170" cy="933450"/>
          </a:xfrm>
          <a:custGeom>
            <a:avLst/>
            <a:gdLst/>
            <a:ahLst/>
            <a:cxnLst/>
            <a:rect l="l" t="t" r="r" b="b"/>
            <a:pathLst>
              <a:path w="1106170" h="933450">
                <a:moveTo>
                  <a:pt x="1009077" y="777071"/>
                </a:moveTo>
                <a:lnTo>
                  <a:pt x="994410" y="733805"/>
                </a:lnTo>
                <a:lnTo>
                  <a:pt x="983319" y="691339"/>
                </a:lnTo>
                <a:lnTo>
                  <a:pt x="974050" y="649247"/>
                </a:lnTo>
                <a:lnTo>
                  <a:pt x="966769" y="606763"/>
                </a:lnTo>
                <a:lnTo>
                  <a:pt x="961644" y="563118"/>
                </a:lnTo>
                <a:lnTo>
                  <a:pt x="957386" y="469555"/>
                </a:lnTo>
                <a:lnTo>
                  <a:pt x="950409" y="426005"/>
                </a:lnTo>
                <a:lnTo>
                  <a:pt x="934570" y="384718"/>
                </a:lnTo>
                <a:lnTo>
                  <a:pt x="906018" y="338327"/>
                </a:lnTo>
                <a:lnTo>
                  <a:pt x="869442" y="294893"/>
                </a:lnTo>
                <a:lnTo>
                  <a:pt x="811671" y="243360"/>
                </a:lnTo>
                <a:lnTo>
                  <a:pt x="772254" y="214322"/>
                </a:lnTo>
                <a:lnTo>
                  <a:pt x="730180" y="187192"/>
                </a:lnTo>
                <a:lnTo>
                  <a:pt x="685773" y="161960"/>
                </a:lnTo>
                <a:lnTo>
                  <a:pt x="639358" y="138614"/>
                </a:lnTo>
                <a:lnTo>
                  <a:pt x="591260" y="117144"/>
                </a:lnTo>
                <a:lnTo>
                  <a:pt x="541803" y="97536"/>
                </a:lnTo>
                <a:lnTo>
                  <a:pt x="491313" y="79781"/>
                </a:lnTo>
                <a:lnTo>
                  <a:pt x="440114" y="63866"/>
                </a:lnTo>
                <a:lnTo>
                  <a:pt x="388531" y="49781"/>
                </a:lnTo>
                <a:lnTo>
                  <a:pt x="336889" y="37514"/>
                </a:lnTo>
                <a:lnTo>
                  <a:pt x="285512" y="27053"/>
                </a:lnTo>
                <a:lnTo>
                  <a:pt x="234725" y="18387"/>
                </a:lnTo>
                <a:lnTo>
                  <a:pt x="184853" y="11505"/>
                </a:lnTo>
                <a:lnTo>
                  <a:pt x="136221" y="6396"/>
                </a:lnTo>
                <a:lnTo>
                  <a:pt x="89154" y="3047"/>
                </a:lnTo>
                <a:lnTo>
                  <a:pt x="44958" y="761"/>
                </a:lnTo>
                <a:lnTo>
                  <a:pt x="1524" y="0"/>
                </a:lnTo>
                <a:lnTo>
                  <a:pt x="0" y="57150"/>
                </a:lnTo>
                <a:lnTo>
                  <a:pt x="44196" y="57912"/>
                </a:lnTo>
                <a:lnTo>
                  <a:pt x="86106" y="60198"/>
                </a:lnTo>
                <a:lnTo>
                  <a:pt x="131380" y="63514"/>
                </a:lnTo>
                <a:lnTo>
                  <a:pt x="177995" y="68423"/>
                </a:lnTo>
                <a:lnTo>
                  <a:pt x="225665" y="74950"/>
                </a:lnTo>
                <a:lnTo>
                  <a:pt x="274102" y="83114"/>
                </a:lnTo>
                <a:lnTo>
                  <a:pt x="323020" y="92939"/>
                </a:lnTo>
                <a:lnTo>
                  <a:pt x="372131" y="104447"/>
                </a:lnTo>
                <a:lnTo>
                  <a:pt x="421149" y="117661"/>
                </a:lnTo>
                <a:lnTo>
                  <a:pt x="469787" y="132602"/>
                </a:lnTo>
                <a:lnTo>
                  <a:pt x="517757" y="149292"/>
                </a:lnTo>
                <a:lnTo>
                  <a:pt x="564774" y="167755"/>
                </a:lnTo>
                <a:lnTo>
                  <a:pt x="610549" y="188012"/>
                </a:lnTo>
                <a:lnTo>
                  <a:pt x="654796" y="210086"/>
                </a:lnTo>
                <a:lnTo>
                  <a:pt x="697229" y="233998"/>
                </a:lnTo>
                <a:lnTo>
                  <a:pt x="737559" y="259772"/>
                </a:lnTo>
                <a:lnTo>
                  <a:pt x="775501" y="287429"/>
                </a:lnTo>
                <a:lnTo>
                  <a:pt x="810768" y="316991"/>
                </a:lnTo>
                <a:lnTo>
                  <a:pt x="846582" y="354329"/>
                </a:lnTo>
                <a:lnTo>
                  <a:pt x="887328" y="418689"/>
                </a:lnTo>
                <a:lnTo>
                  <a:pt x="898474" y="456490"/>
                </a:lnTo>
                <a:lnTo>
                  <a:pt x="901390" y="495979"/>
                </a:lnTo>
                <a:lnTo>
                  <a:pt x="902970" y="546354"/>
                </a:lnTo>
                <a:lnTo>
                  <a:pt x="905256" y="568451"/>
                </a:lnTo>
                <a:lnTo>
                  <a:pt x="912760" y="630325"/>
                </a:lnTo>
                <a:lnTo>
                  <a:pt x="919972" y="670464"/>
                </a:lnTo>
                <a:lnTo>
                  <a:pt x="928779" y="710270"/>
                </a:lnTo>
                <a:lnTo>
                  <a:pt x="939546" y="749807"/>
                </a:lnTo>
                <a:lnTo>
                  <a:pt x="957834" y="802385"/>
                </a:lnTo>
                <a:lnTo>
                  <a:pt x="959358" y="806957"/>
                </a:lnTo>
                <a:lnTo>
                  <a:pt x="960882" y="809243"/>
                </a:lnTo>
                <a:lnTo>
                  <a:pt x="971478" y="824015"/>
                </a:lnTo>
                <a:lnTo>
                  <a:pt x="1008126" y="790659"/>
                </a:lnTo>
                <a:lnTo>
                  <a:pt x="1008126" y="775715"/>
                </a:lnTo>
                <a:lnTo>
                  <a:pt x="1009077" y="777071"/>
                </a:lnTo>
                <a:close/>
              </a:path>
              <a:path w="1106170" h="933450">
                <a:moveTo>
                  <a:pt x="1033272" y="905726"/>
                </a:moveTo>
                <a:lnTo>
                  <a:pt x="1033272" y="811529"/>
                </a:lnTo>
                <a:lnTo>
                  <a:pt x="986028" y="844296"/>
                </a:lnTo>
                <a:lnTo>
                  <a:pt x="971478" y="824015"/>
                </a:lnTo>
                <a:lnTo>
                  <a:pt x="926592" y="864869"/>
                </a:lnTo>
                <a:lnTo>
                  <a:pt x="1033272" y="905726"/>
                </a:lnTo>
                <a:close/>
              </a:path>
              <a:path w="1106170" h="933450">
                <a:moveTo>
                  <a:pt x="1033272" y="811529"/>
                </a:moveTo>
                <a:lnTo>
                  <a:pt x="1014527" y="784833"/>
                </a:lnTo>
                <a:lnTo>
                  <a:pt x="971478" y="824015"/>
                </a:lnTo>
                <a:lnTo>
                  <a:pt x="986028" y="844296"/>
                </a:lnTo>
                <a:lnTo>
                  <a:pt x="1033272" y="811529"/>
                </a:lnTo>
                <a:close/>
              </a:path>
              <a:path w="1106170" h="933450">
                <a:moveTo>
                  <a:pt x="1011174" y="782573"/>
                </a:moveTo>
                <a:lnTo>
                  <a:pt x="1009077" y="777071"/>
                </a:lnTo>
                <a:lnTo>
                  <a:pt x="1008126" y="775715"/>
                </a:lnTo>
                <a:lnTo>
                  <a:pt x="1011174" y="782573"/>
                </a:lnTo>
                <a:close/>
              </a:path>
              <a:path w="1106170" h="933450">
                <a:moveTo>
                  <a:pt x="1011174" y="787885"/>
                </a:moveTo>
                <a:lnTo>
                  <a:pt x="1011174" y="782573"/>
                </a:lnTo>
                <a:lnTo>
                  <a:pt x="1008126" y="775715"/>
                </a:lnTo>
                <a:lnTo>
                  <a:pt x="1008126" y="790659"/>
                </a:lnTo>
                <a:lnTo>
                  <a:pt x="1011174" y="787885"/>
                </a:lnTo>
                <a:close/>
              </a:path>
              <a:path w="1106170" h="933450">
                <a:moveTo>
                  <a:pt x="1014527" y="784833"/>
                </a:moveTo>
                <a:lnTo>
                  <a:pt x="1009077" y="777071"/>
                </a:lnTo>
                <a:lnTo>
                  <a:pt x="1011174" y="782573"/>
                </a:lnTo>
                <a:lnTo>
                  <a:pt x="1011174" y="787885"/>
                </a:lnTo>
                <a:lnTo>
                  <a:pt x="1014527" y="784833"/>
                </a:lnTo>
                <a:close/>
              </a:path>
              <a:path w="1106170" h="933450">
                <a:moveTo>
                  <a:pt x="1105662" y="933450"/>
                </a:moveTo>
                <a:lnTo>
                  <a:pt x="1053846" y="749045"/>
                </a:lnTo>
                <a:lnTo>
                  <a:pt x="1014527" y="784833"/>
                </a:lnTo>
                <a:lnTo>
                  <a:pt x="1033272" y="811529"/>
                </a:lnTo>
                <a:lnTo>
                  <a:pt x="1033272" y="905726"/>
                </a:lnTo>
                <a:lnTo>
                  <a:pt x="1105662" y="9334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539" y="607948"/>
            <a:ext cx="3733800" cy="990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739" y="684148"/>
            <a:ext cx="3581400" cy="838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55457" y="791844"/>
            <a:ext cx="102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120" marR="5080" indent="-5905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CFF"/>
                </a:solidFill>
                <a:latin typeface="Tahoma"/>
                <a:cs typeface="Tahoma"/>
              </a:rPr>
              <a:t>болевой  фактор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09939" y="1674748"/>
            <a:ext cx="263652" cy="1371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8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24339" y="1598549"/>
            <a:ext cx="263652" cy="3695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2539" y="1979548"/>
            <a:ext cx="19050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93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ТКАНЕВЫЕ</a:t>
            </a:r>
            <a:r>
              <a:rPr sz="1000" b="1" spc="24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92075" marR="139700">
              <a:lnSpc>
                <a:spcPct val="100000"/>
              </a:lnSpc>
            </a:pP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гистамин,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серотонин,  ацетилхолин, простаглан-  дины, 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лейкотриены,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ионы  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К+ и</a:t>
            </a:r>
            <a:r>
              <a:rPr sz="1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Na+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90939" y="1979548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0"/>
                </a:moveTo>
                <a:lnTo>
                  <a:pt x="0" y="914400"/>
                </a:lnTo>
                <a:lnTo>
                  <a:pt x="1219200" y="914400"/>
                </a:lnTo>
                <a:lnTo>
                  <a:pt x="1219200" y="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70429" y="2084958"/>
            <a:ext cx="9620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ПЛАЗМЕН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НЫ</a:t>
            </a:r>
            <a:r>
              <a:rPr sz="1000" b="1" dirty="0">
                <a:solidFill>
                  <a:srgbClr val="00FF00"/>
                </a:solidFill>
                <a:latin typeface="Arial"/>
                <a:cs typeface="Arial"/>
              </a:rPr>
              <a:t>Е  </a:t>
            </a:r>
            <a:r>
              <a:rPr sz="1000" b="1" spc="-5" dirty="0">
                <a:solidFill>
                  <a:srgbClr val="00FF00"/>
                </a:solidFill>
                <a:latin typeface="Arial"/>
                <a:cs typeface="Arial"/>
              </a:rPr>
              <a:t>АЛГОГЕНЫ:</a:t>
            </a:r>
            <a:endParaRPr sz="1000">
              <a:latin typeface="Arial"/>
              <a:cs typeface="Arial"/>
            </a:endParaRPr>
          </a:p>
          <a:p>
            <a:pPr marL="12700" marR="149860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брад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кинин</a:t>
            </a:r>
            <a:r>
              <a:rPr sz="1000" b="1" dirty="0">
                <a:solidFill>
                  <a:srgbClr val="FFFF00"/>
                </a:solidFill>
                <a:latin typeface="Arial"/>
                <a:cs typeface="Arial"/>
              </a:rPr>
              <a:t>,  </a:t>
            </a:r>
            <a:r>
              <a:rPr sz="1000" b="1" spc="-5" dirty="0">
                <a:solidFill>
                  <a:srgbClr val="FFFF00"/>
                </a:solidFill>
                <a:latin typeface="Arial"/>
                <a:cs typeface="Arial"/>
              </a:rPr>
              <a:t>каллидин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0739" y="3122548"/>
            <a:ext cx="2209800" cy="914400"/>
          </a:xfrm>
          <a:prstGeom prst="rect">
            <a:avLst/>
          </a:prstGeom>
          <a:solidFill>
            <a:srgbClr val="000000"/>
          </a:solidFill>
          <a:ln w="57150">
            <a:solidFill>
              <a:srgbClr val="FFFF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09245" marR="301625" indent="635" algn="ctr">
              <a:lnSpc>
                <a:spcPct val="100000"/>
              </a:lnSpc>
              <a:spcBef>
                <a:spcPts val="350"/>
              </a:spcBef>
            </a:pP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АЛГОГЕНЫ,  </a:t>
            </a:r>
            <a:r>
              <a:rPr sz="1000" b="1" spc="-5" dirty="0">
                <a:solidFill>
                  <a:srgbClr val="00FF00"/>
                </a:solidFill>
                <a:latin typeface="Tahoma"/>
                <a:cs typeface="Tahoma"/>
              </a:rPr>
              <a:t>ВЫДЕЛЯЮЩИЕСЯ ИЗ 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НЕРВНЫХ</a:t>
            </a:r>
            <a:r>
              <a:rPr sz="1000" b="1" spc="-100" dirty="0">
                <a:solidFill>
                  <a:srgbClr val="00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FF00"/>
                </a:solidFill>
                <a:latin typeface="Tahoma"/>
                <a:cs typeface="Tahoma"/>
              </a:rPr>
              <a:t>ОКОНЧАНИЙ:</a:t>
            </a:r>
            <a:endParaRPr sz="1000">
              <a:latin typeface="Tahoma"/>
              <a:cs typeface="Tahoma"/>
            </a:endParaRPr>
          </a:p>
          <a:p>
            <a:pPr marL="639445" marR="632460" indent="-635" algn="ctr">
              <a:lnSpc>
                <a:spcPct val="100000"/>
              </a:lnSpc>
            </a:pPr>
            <a:r>
              <a:rPr sz="1000" b="1" spc="-5" dirty="0">
                <a:solidFill>
                  <a:srgbClr val="FFFF00"/>
                </a:solidFill>
                <a:latin typeface="Tahoma"/>
                <a:cs typeface="Tahoma"/>
              </a:rPr>
              <a:t>субстанция Р,  нейрокинин</a:t>
            </a:r>
            <a:r>
              <a:rPr sz="1000" b="1" spc="-8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19739" y="303149"/>
            <a:ext cx="4724260" cy="364159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87067" y="303148"/>
            <a:ext cx="4599940" cy="3641725"/>
          </a:xfrm>
          <a:custGeom>
            <a:avLst/>
            <a:gdLst/>
            <a:ahLst/>
            <a:cxnLst/>
            <a:rect l="l" t="t" r="r" b="b"/>
            <a:pathLst>
              <a:path w="4599940" h="3641725">
                <a:moveTo>
                  <a:pt x="3744183" y="2780537"/>
                </a:moveTo>
                <a:lnTo>
                  <a:pt x="3794433" y="2784874"/>
                </a:lnTo>
                <a:lnTo>
                  <a:pt x="3842097" y="2789570"/>
                </a:lnTo>
                <a:lnTo>
                  <a:pt x="3888321" y="2794893"/>
                </a:lnTo>
                <a:lnTo>
                  <a:pt x="3934252" y="2801109"/>
                </a:lnTo>
                <a:lnTo>
                  <a:pt x="3981036" y="2808485"/>
                </a:lnTo>
                <a:lnTo>
                  <a:pt x="4029820" y="2817287"/>
                </a:lnTo>
                <a:lnTo>
                  <a:pt x="4081749" y="2827781"/>
                </a:lnTo>
                <a:lnTo>
                  <a:pt x="4125907" y="2817587"/>
                </a:lnTo>
                <a:lnTo>
                  <a:pt x="4161728" y="2803127"/>
                </a:lnTo>
                <a:lnTo>
                  <a:pt x="4213087" y="2763845"/>
                </a:lnTo>
                <a:lnTo>
                  <a:pt x="4245283" y="2714812"/>
                </a:lnTo>
                <a:lnTo>
                  <a:pt x="4267772" y="2660903"/>
                </a:lnTo>
                <a:lnTo>
                  <a:pt x="4278332" y="2633645"/>
                </a:lnTo>
                <a:lnTo>
                  <a:pt x="4290012" y="2606995"/>
                </a:lnTo>
                <a:lnTo>
                  <a:pt x="4321458" y="2557962"/>
                </a:lnTo>
                <a:lnTo>
                  <a:pt x="4371567" y="2518680"/>
                </a:lnTo>
                <a:lnTo>
                  <a:pt x="4449795" y="2494025"/>
                </a:lnTo>
                <a:lnTo>
                  <a:pt x="4468196" y="2446270"/>
                </a:lnTo>
                <a:lnTo>
                  <a:pt x="4488544" y="2398747"/>
                </a:lnTo>
                <a:lnTo>
                  <a:pt x="4508850" y="2351055"/>
                </a:lnTo>
                <a:lnTo>
                  <a:pt x="4527124" y="2302792"/>
                </a:lnTo>
                <a:lnTo>
                  <a:pt x="4541376" y="2253555"/>
                </a:lnTo>
                <a:lnTo>
                  <a:pt x="4549617" y="2202941"/>
                </a:lnTo>
                <a:lnTo>
                  <a:pt x="4545301" y="2156362"/>
                </a:lnTo>
                <a:lnTo>
                  <a:pt x="4498292" y="2152856"/>
                </a:lnTo>
                <a:lnTo>
                  <a:pt x="4468185" y="2174783"/>
                </a:lnTo>
                <a:lnTo>
                  <a:pt x="4472872" y="2171005"/>
                </a:lnTo>
                <a:lnTo>
                  <a:pt x="4484996" y="2159994"/>
                </a:lnTo>
                <a:lnTo>
                  <a:pt x="4505834" y="2139986"/>
                </a:lnTo>
                <a:lnTo>
                  <a:pt x="4536663" y="2109215"/>
                </a:lnTo>
                <a:lnTo>
                  <a:pt x="4555638" y="2053271"/>
                </a:lnTo>
                <a:lnTo>
                  <a:pt x="4573258" y="2007492"/>
                </a:lnTo>
                <a:lnTo>
                  <a:pt x="4587717" y="1969798"/>
                </a:lnTo>
                <a:lnTo>
                  <a:pt x="4597209" y="1938105"/>
                </a:lnTo>
                <a:lnTo>
                  <a:pt x="4599928" y="1910332"/>
                </a:lnTo>
                <a:lnTo>
                  <a:pt x="4594067" y="1884397"/>
                </a:lnTo>
                <a:lnTo>
                  <a:pt x="4577821" y="1858218"/>
                </a:lnTo>
                <a:lnTo>
                  <a:pt x="4549382" y="1829711"/>
                </a:lnTo>
                <a:lnTo>
                  <a:pt x="4506945" y="1796795"/>
                </a:lnTo>
                <a:lnTo>
                  <a:pt x="4513703" y="1745850"/>
                </a:lnTo>
                <a:lnTo>
                  <a:pt x="4524060" y="1696491"/>
                </a:lnTo>
                <a:lnTo>
                  <a:pt x="4534897" y="1648159"/>
                </a:lnTo>
                <a:lnTo>
                  <a:pt x="4543095" y="1600293"/>
                </a:lnTo>
                <a:lnTo>
                  <a:pt x="4545534" y="1552333"/>
                </a:lnTo>
                <a:lnTo>
                  <a:pt x="4539096" y="1503721"/>
                </a:lnTo>
                <a:lnTo>
                  <a:pt x="4520661" y="1453895"/>
                </a:lnTo>
                <a:lnTo>
                  <a:pt x="4499754" y="1451455"/>
                </a:lnTo>
                <a:lnTo>
                  <a:pt x="4478561" y="1448085"/>
                </a:lnTo>
                <a:lnTo>
                  <a:pt x="4437603" y="1448561"/>
                </a:lnTo>
                <a:lnTo>
                  <a:pt x="4395394" y="1473183"/>
                </a:lnTo>
                <a:lnTo>
                  <a:pt x="4349565" y="1512399"/>
                </a:lnTo>
                <a:lnTo>
                  <a:pt x="4318439" y="1541666"/>
                </a:lnTo>
                <a:lnTo>
                  <a:pt x="4314116" y="1544899"/>
                </a:lnTo>
                <a:lnTo>
                  <a:pt x="4320340" y="1536441"/>
                </a:lnTo>
                <a:lnTo>
                  <a:pt x="4339403" y="1513226"/>
                </a:lnTo>
                <a:lnTo>
                  <a:pt x="4373595" y="1472183"/>
                </a:lnTo>
                <a:lnTo>
                  <a:pt x="4387918" y="1430357"/>
                </a:lnTo>
                <a:lnTo>
                  <a:pt x="4403599" y="1389030"/>
                </a:lnTo>
                <a:lnTo>
                  <a:pt x="4415708" y="1347561"/>
                </a:lnTo>
                <a:lnTo>
                  <a:pt x="4419315" y="1305305"/>
                </a:lnTo>
                <a:lnTo>
                  <a:pt x="4410933" y="1291304"/>
                </a:lnTo>
                <a:lnTo>
                  <a:pt x="4393407" y="1281302"/>
                </a:lnTo>
                <a:lnTo>
                  <a:pt x="4373024" y="1271873"/>
                </a:lnTo>
                <a:lnTo>
                  <a:pt x="4356069" y="1259585"/>
                </a:lnTo>
                <a:lnTo>
                  <a:pt x="4347592" y="1246143"/>
                </a:lnTo>
                <a:lnTo>
                  <a:pt x="4341972" y="1230915"/>
                </a:lnTo>
                <a:lnTo>
                  <a:pt x="4336352" y="1215544"/>
                </a:lnTo>
                <a:lnTo>
                  <a:pt x="4327875" y="1201673"/>
                </a:lnTo>
                <a:lnTo>
                  <a:pt x="4292433" y="1170761"/>
                </a:lnTo>
                <a:lnTo>
                  <a:pt x="4248615" y="1139994"/>
                </a:lnTo>
                <a:lnTo>
                  <a:pt x="4201030" y="1110435"/>
                </a:lnTo>
                <a:lnTo>
                  <a:pt x="4154285" y="1083143"/>
                </a:lnTo>
                <a:lnTo>
                  <a:pt x="4112991" y="1059179"/>
                </a:lnTo>
                <a:lnTo>
                  <a:pt x="4078888" y="1020272"/>
                </a:lnTo>
                <a:lnTo>
                  <a:pt x="4042351" y="980581"/>
                </a:lnTo>
                <a:lnTo>
                  <a:pt x="4003739" y="941355"/>
                </a:lnTo>
                <a:lnTo>
                  <a:pt x="3963413" y="903844"/>
                </a:lnTo>
                <a:lnTo>
                  <a:pt x="3921733" y="869297"/>
                </a:lnTo>
                <a:lnTo>
                  <a:pt x="3879057" y="838961"/>
                </a:lnTo>
                <a:lnTo>
                  <a:pt x="3827682" y="806184"/>
                </a:lnTo>
                <a:lnTo>
                  <a:pt x="3770377" y="770477"/>
                </a:lnTo>
                <a:lnTo>
                  <a:pt x="3723788" y="741771"/>
                </a:lnTo>
                <a:lnTo>
                  <a:pt x="3704559" y="729995"/>
                </a:lnTo>
                <a:lnTo>
                  <a:pt x="3654472" y="731071"/>
                </a:lnTo>
                <a:lnTo>
                  <a:pt x="3622122" y="738095"/>
                </a:lnTo>
                <a:lnTo>
                  <a:pt x="3599213" y="749903"/>
                </a:lnTo>
                <a:lnTo>
                  <a:pt x="3577446" y="765330"/>
                </a:lnTo>
                <a:lnTo>
                  <a:pt x="3548526" y="783212"/>
                </a:lnTo>
                <a:lnTo>
                  <a:pt x="3504153" y="802385"/>
                </a:lnTo>
                <a:lnTo>
                  <a:pt x="3467709" y="769207"/>
                </a:lnTo>
                <a:lnTo>
                  <a:pt x="3444868" y="735752"/>
                </a:lnTo>
                <a:lnTo>
                  <a:pt x="3425545" y="668265"/>
                </a:lnTo>
                <a:lnTo>
                  <a:pt x="3421838" y="634359"/>
                </a:lnTo>
                <a:lnTo>
                  <a:pt x="3417285" y="600427"/>
                </a:lnTo>
                <a:lnTo>
                  <a:pt x="3391189" y="532740"/>
                </a:lnTo>
                <a:lnTo>
                  <a:pt x="3362421" y="499109"/>
                </a:lnTo>
                <a:lnTo>
                  <a:pt x="3301937" y="451675"/>
                </a:lnTo>
                <a:lnTo>
                  <a:pt x="3269302" y="429672"/>
                </a:lnTo>
                <a:lnTo>
                  <a:pt x="3237453" y="407669"/>
                </a:lnTo>
                <a:lnTo>
                  <a:pt x="3199127" y="380440"/>
                </a:lnTo>
                <a:lnTo>
                  <a:pt x="3157157" y="350996"/>
                </a:lnTo>
                <a:lnTo>
                  <a:pt x="3123332" y="327409"/>
                </a:lnTo>
                <a:lnTo>
                  <a:pt x="3063777" y="304775"/>
                </a:lnTo>
                <a:lnTo>
                  <a:pt x="3018731" y="290378"/>
                </a:lnTo>
                <a:lnTo>
                  <a:pt x="2973896" y="275939"/>
                </a:lnTo>
                <a:lnTo>
                  <a:pt x="2928871" y="262833"/>
                </a:lnTo>
                <a:lnTo>
                  <a:pt x="2883254" y="252437"/>
                </a:lnTo>
                <a:lnTo>
                  <a:pt x="2836641" y="246125"/>
                </a:lnTo>
                <a:lnTo>
                  <a:pt x="2815650" y="253257"/>
                </a:lnTo>
                <a:lnTo>
                  <a:pt x="2798446" y="270033"/>
                </a:lnTo>
                <a:lnTo>
                  <a:pt x="2781670" y="286095"/>
                </a:lnTo>
                <a:lnTo>
                  <a:pt x="2761965" y="291083"/>
                </a:lnTo>
                <a:lnTo>
                  <a:pt x="2735307" y="275474"/>
                </a:lnTo>
                <a:lnTo>
                  <a:pt x="2721865" y="245078"/>
                </a:lnTo>
                <a:lnTo>
                  <a:pt x="2713423" y="209109"/>
                </a:lnTo>
                <a:lnTo>
                  <a:pt x="2701767" y="176783"/>
                </a:lnTo>
                <a:lnTo>
                  <a:pt x="2650661" y="170498"/>
                </a:lnTo>
                <a:lnTo>
                  <a:pt x="2601957" y="164080"/>
                </a:lnTo>
                <a:lnTo>
                  <a:pt x="2554843" y="157321"/>
                </a:lnTo>
                <a:lnTo>
                  <a:pt x="2508505" y="150018"/>
                </a:lnTo>
                <a:lnTo>
                  <a:pt x="2462132" y="141965"/>
                </a:lnTo>
                <a:lnTo>
                  <a:pt x="2414910" y="132957"/>
                </a:lnTo>
                <a:lnTo>
                  <a:pt x="2366027" y="122787"/>
                </a:lnTo>
                <a:lnTo>
                  <a:pt x="2314671" y="111251"/>
                </a:lnTo>
                <a:lnTo>
                  <a:pt x="2283727" y="130944"/>
                </a:lnTo>
                <a:lnTo>
                  <a:pt x="2241424" y="155066"/>
                </a:lnTo>
                <a:lnTo>
                  <a:pt x="2194978" y="172331"/>
                </a:lnTo>
                <a:lnTo>
                  <a:pt x="2151603" y="171449"/>
                </a:lnTo>
                <a:lnTo>
                  <a:pt x="2139328" y="161960"/>
                </a:lnTo>
                <a:lnTo>
                  <a:pt x="2132839" y="146399"/>
                </a:lnTo>
                <a:lnTo>
                  <a:pt x="2127922" y="128694"/>
                </a:lnTo>
                <a:lnTo>
                  <a:pt x="2120361" y="112775"/>
                </a:lnTo>
                <a:lnTo>
                  <a:pt x="2107610" y="96893"/>
                </a:lnTo>
                <a:lnTo>
                  <a:pt x="2093786" y="81152"/>
                </a:lnTo>
                <a:lnTo>
                  <a:pt x="2079535" y="65412"/>
                </a:lnTo>
                <a:lnTo>
                  <a:pt x="2065497" y="49529"/>
                </a:lnTo>
                <a:lnTo>
                  <a:pt x="2022027" y="38933"/>
                </a:lnTo>
                <a:lnTo>
                  <a:pt x="1978343" y="27622"/>
                </a:lnTo>
                <a:lnTo>
                  <a:pt x="1934231" y="17168"/>
                </a:lnTo>
                <a:lnTo>
                  <a:pt x="1889475" y="9143"/>
                </a:lnTo>
                <a:lnTo>
                  <a:pt x="1841576" y="4822"/>
                </a:lnTo>
                <a:lnTo>
                  <a:pt x="1787462" y="2000"/>
                </a:lnTo>
                <a:lnTo>
                  <a:pt x="1743207" y="464"/>
                </a:lnTo>
                <a:lnTo>
                  <a:pt x="1724883" y="0"/>
                </a:lnTo>
                <a:lnTo>
                  <a:pt x="1703037" y="33432"/>
                </a:lnTo>
                <a:lnTo>
                  <a:pt x="1685666" y="60843"/>
                </a:lnTo>
                <a:lnTo>
                  <a:pt x="1671868" y="82634"/>
                </a:lnTo>
                <a:lnTo>
                  <a:pt x="1660741" y="99204"/>
                </a:lnTo>
                <a:lnTo>
                  <a:pt x="1651385" y="110952"/>
                </a:lnTo>
                <a:lnTo>
                  <a:pt x="1642898" y="118279"/>
                </a:lnTo>
                <a:lnTo>
                  <a:pt x="1634377" y="121584"/>
                </a:lnTo>
                <a:lnTo>
                  <a:pt x="1624922" y="121267"/>
                </a:lnTo>
                <a:lnTo>
                  <a:pt x="1613631" y="117728"/>
                </a:lnTo>
                <a:lnTo>
                  <a:pt x="1599603" y="111368"/>
                </a:lnTo>
                <a:lnTo>
                  <a:pt x="1581935" y="102584"/>
                </a:lnTo>
                <a:lnTo>
                  <a:pt x="1559727" y="91778"/>
                </a:lnTo>
                <a:lnTo>
                  <a:pt x="1498082" y="65698"/>
                </a:lnTo>
                <a:lnTo>
                  <a:pt x="1456843" y="51223"/>
                </a:lnTo>
                <a:lnTo>
                  <a:pt x="1407456" y="36325"/>
                </a:lnTo>
                <a:lnTo>
                  <a:pt x="1349022" y="21403"/>
                </a:lnTo>
                <a:lnTo>
                  <a:pt x="1280637" y="6857"/>
                </a:lnTo>
                <a:lnTo>
                  <a:pt x="1247312" y="12346"/>
                </a:lnTo>
                <a:lnTo>
                  <a:pt x="1189483" y="27908"/>
                </a:lnTo>
                <a:lnTo>
                  <a:pt x="1124082" y="43612"/>
                </a:lnTo>
                <a:lnTo>
                  <a:pt x="1068039" y="49529"/>
                </a:lnTo>
                <a:lnTo>
                  <a:pt x="1048430" y="59959"/>
                </a:lnTo>
                <a:lnTo>
                  <a:pt x="1028320" y="69532"/>
                </a:lnTo>
                <a:lnTo>
                  <a:pt x="1009210" y="79962"/>
                </a:lnTo>
                <a:lnTo>
                  <a:pt x="992601" y="92963"/>
                </a:lnTo>
                <a:lnTo>
                  <a:pt x="970586" y="134790"/>
                </a:lnTo>
                <a:lnTo>
                  <a:pt x="955930" y="181260"/>
                </a:lnTo>
                <a:lnTo>
                  <a:pt x="936558" y="221872"/>
                </a:lnTo>
                <a:lnTo>
                  <a:pt x="900399" y="246125"/>
                </a:lnTo>
                <a:lnTo>
                  <a:pt x="850772" y="249551"/>
                </a:lnTo>
                <a:lnTo>
                  <a:pt x="800742" y="238420"/>
                </a:lnTo>
                <a:lnTo>
                  <a:pt x="750456" y="219023"/>
                </a:lnTo>
                <a:lnTo>
                  <a:pt x="700060" y="197650"/>
                </a:lnTo>
                <a:lnTo>
                  <a:pt x="649701" y="180593"/>
                </a:lnTo>
                <a:lnTo>
                  <a:pt x="613594" y="213067"/>
                </a:lnTo>
                <a:lnTo>
                  <a:pt x="584367" y="230829"/>
                </a:lnTo>
                <a:lnTo>
                  <a:pt x="561785" y="242411"/>
                </a:lnTo>
                <a:lnTo>
                  <a:pt x="545618" y="256342"/>
                </a:lnTo>
                <a:lnTo>
                  <a:pt x="535630" y="281153"/>
                </a:lnTo>
                <a:lnTo>
                  <a:pt x="531591" y="325373"/>
                </a:lnTo>
                <a:lnTo>
                  <a:pt x="477870" y="347126"/>
                </a:lnTo>
                <a:lnTo>
                  <a:pt x="427578" y="370808"/>
                </a:lnTo>
                <a:lnTo>
                  <a:pt x="377286" y="394061"/>
                </a:lnTo>
                <a:lnTo>
                  <a:pt x="323565" y="414527"/>
                </a:lnTo>
                <a:lnTo>
                  <a:pt x="286634" y="452986"/>
                </a:lnTo>
                <a:lnTo>
                  <a:pt x="259642" y="480431"/>
                </a:lnTo>
                <a:lnTo>
                  <a:pt x="228053" y="515099"/>
                </a:lnTo>
                <a:lnTo>
                  <a:pt x="208809" y="564621"/>
                </a:lnTo>
                <a:lnTo>
                  <a:pt x="202474" y="593287"/>
                </a:lnTo>
                <a:lnTo>
                  <a:pt x="193085" y="633373"/>
                </a:lnTo>
                <a:lnTo>
                  <a:pt x="178785" y="688085"/>
                </a:lnTo>
                <a:lnTo>
                  <a:pt x="198978" y="690336"/>
                </a:lnTo>
                <a:lnTo>
                  <a:pt x="218600" y="693515"/>
                </a:lnTo>
                <a:lnTo>
                  <a:pt x="257271" y="694943"/>
                </a:lnTo>
                <a:lnTo>
                  <a:pt x="303467" y="688657"/>
                </a:lnTo>
                <a:lnTo>
                  <a:pt x="322803" y="669797"/>
                </a:lnTo>
                <a:lnTo>
                  <a:pt x="294006" y="658520"/>
                </a:lnTo>
                <a:lnTo>
                  <a:pt x="240190" y="663153"/>
                </a:lnTo>
                <a:lnTo>
                  <a:pt x="177304" y="676930"/>
                </a:lnTo>
                <a:lnTo>
                  <a:pt x="121294" y="693084"/>
                </a:lnTo>
                <a:lnTo>
                  <a:pt x="58083" y="748670"/>
                </a:lnTo>
                <a:lnTo>
                  <a:pt x="31070" y="786599"/>
                </a:lnTo>
                <a:lnTo>
                  <a:pt x="10550" y="820396"/>
                </a:lnTo>
                <a:lnTo>
                  <a:pt x="0" y="851820"/>
                </a:lnTo>
                <a:lnTo>
                  <a:pt x="2899" y="882631"/>
                </a:lnTo>
                <a:lnTo>
                  <a:pt x="22726" y="914588"/>
                </a:lnTo>
                <a:lnTo>
                  <a:pt x="62961" y="949451"/>
                </a:lnTo>
                <a:lnTo>
                  <a:pt x="46757" y="997971"/>
                </a:lnTo>
                <a:lnTo>
                  <a:pt x="30988" y="1040794"/>
                </a:lnTo>
                <a:lnTo>
                  <a:pt x="17595" y="1077435"/>
                </a:lnTo>
                <a:lnTo>
                  <a:pt x="8524" y="1107411"/>
                </a:lnTo>
                <a:lnTo>
                  <a:pt x="5716" y="1130236"/>
                </a:lnTo>
                <a:lnTo>
                  <a:pt x="11115" y="1145426"/>
                </a:lnTo>
                <a:lnTo>
                  <a:pt x="26663" y="1152496"/>
                </a:lnTo>
                <a:lnTo>
                  <a:pt x="54305" y="1150961"/>
                </a:lnTo>
                <a:lnTo>
                  <a:pt x="95982" y="1140337"/>
                </a:lnTo>
                <a:lnTo>
                  <a:pt x="153639" y="1120139"/>
                </a:lnTo>
                <a:lnTo>
                  <a:pt x="147385" y="1167841"/>
                </a:lnTo>
                <a:lnTo>
                  <a:pt x="131401" y="1206764"/>
                </a:lnTo>
                <a:lnTo>
                  <a:pt x="107114" y="1241115"/>
                </a:lnTo>
                <a:lnTo>
                  <a:pt x="75952" y="1275100"/>
                </a:lnTo>
                <a:lnTo>
                  <a:pt x="39339" y="1312925"/>
                </a:lnTo>
                <a:lnTo>
                  <a:pt x="32506" y="1365979"/>
                </a:lnTo>
                <a:lnTo>
                  <a:pt x="28744" y="1409632"/>
                </a:lnTo>
                <a:lnTo>
                  <a:pt x="32591" y="1448933"/>
                </a:lnTo>
                <a:lnTo>
                  <a:pt x="48581" y="1488929"/>
                </a:lnTo>
                <a:lnTo>
                  <a:pt x="81249" y="1534667"/>
                </a:lnTo>
                <a:lnTo>
                  <a:pt x="100394" y="1523166"/>
                </a:lnTo>
                <a:lnTo>
                  <a:pt x="118397" y="1511807"/>
                </a:lnTo>
                <a:lnTo>
                  <a:pt x="136113" y="1501020"/>
                </a:lnTo>
                <a:lnTo>
                  <a:pt x="154401" y="1491233"/>
                </a:lnTo>
                <a:lnTo>
                  <a:pt x="171118" y="1480458"/>
                </a:lnTo>
                <a:lnTo>
                  <a:pt x="189263" y="1469040"/>
                </a:lnTo>
                <a:lnTo>
                  <a:pt x="207122" y="1462623"/>
                </a:lnTo>
                <a:lnTo>
                  <a:pt x="222981" y="1466849"/>
                </a:lnTo>
                <a:lnTo>
                  <a:pt x="230232" y="1481125"/>
                </a:lnTo>
                <a:lnTo>
                  <a:pt x="225553" y="1499330"/>
                </a:lnTo>
                <a:lnTo>
                  <a:pt x="219016" y="1518820"/>
                </a:lnTo>
                <a:lnTo>
                  <a:pt x="220695" y="1536953"/>
                </a:lnTo>
                <a:lnTo>
                  <a:pt x="231327" y="1549634"/>
                </a:lnTo>
                <a:lnTo>
                  <a:pt x="247460" y="1560099"/>
                </a:lnTo>
                <a:lnTo>
                  <a:pt x="266022" y="1569850"/>
                </a:lnTo>
                <a:lnTo>
                  <a:pt x="283941" y="1580387"/>
                </a:lnTo>
                <a:lnTo>
                  <a:pt x="322017" y="1571517"/>
                </a:lnTo>
                <a:lnTo>
                  <a:pt x="359951" y="1559718"/>
                </a:lnTo>
                <a:lnTo>
                  <a:pt x="398170" y="1548348"/>
                </a:lnTo>
                <a:lnTo>
                  <a:pt x="437103" y="1540763"/>
                </a:lnTo>
                <a:lnTo>
                  <a:pt x="481650" y="1537688"/>
                </a:lnTo>
                <a:lnTo>
                  <a:pt x="528488" y="1537740"/>
                </a:lnTo>
                <a:lnTo>
                  <a:pt x="577027" y="1540434"/>
                </a:lnTo>
                <a:lnTo>
                  <a:pt x="626677" y="1545287"/>
                </a:lnTo>
                <a:lnTo>
                  <a:pt x="676847" y="1551812"/>
                </a:lnTo>
                <a:lnTo>
                  <a:pt x="726950" y="1559527"/>
                </a:lnTo>
                <a:lnTo>
                  <a:pt x="776394" y="1567946"/>
                </a:lnTo>
                <a:lnTo>
                  <a:pt x="824589" y="1576584"/>
                </a:lnTo>
                <a:lnTo>
                  <a:pt x="870947" y="1584956"/>
                </a:lnTo>
                <a:lnTo>
                  <a:pt x="914877" y="1592579"/>
                </a:lnTo>
                <a:lnTo>
                  <a:pt x="957972" y="1611146"/>
                </a:lnTo>
                <a:lnTo>
                  <a:pt x="1001068" y="1629607"/>
                </a:lnTo>
                <a:lnTo>
                  <a:pt x="1044036" y="1648110"/>
                </a:lnTo>
                <a:lnTo>
                  <a:pt x="1086750" y="1666804"/>
                </a:lnTo>
                <a:lnTo>
                  <a:pt x="1129084" y="1685836"/>
                </a:lnTo>
                <a:lnTo>
                  <a:pt x="1170909" y="1705355"/>
                </a:lnTo>
                <a:lnTo>
                  <a:pt x="1189590" y="1713416"/>
                </a:lnTo>
                <a:lnTo>
                  <a:pt x="1223523" y="1734395"/>
                </a:lnTo>
                <a:lnTo>
                  <a:pt x="1249054" y="1777971"/>
                </a:lnTo>
                <a:lnTo>
                  <a:pt x="1255026" y="1798232"/>
                </a:lnTo>
                <a:lnTo>
                  <a:pt x="1254626" y="1810489"/>
                </a:lnTo>
                <a:lnTo>
                  <a:pt x="1249647" y="1816422"/>
                </a:lnTo>
                <a:lnTo>
                  <a:pt x="1241878" y="1817710"/>
                </a:lnTo>
                <a:lnTo>
                  <a:pt x="1233113" y="1816033"/>
                </a:lnTo>
                <a:lnTo>
                  <a:pt x="1225143" y="1813070"/>
                </a:lnTo>
                <a:lnTo>
                  <a:pt x="1219759" y="1810500"/>
                </a:lnTo>
                <a:lnTo>
                  <a:pt x="1218754" y="1810002"/>
                </a:lnTo>
                <a:lnTo>
                  <a:pt x="1223919" y="1813257"/>
                </a:lnTo>
                <a:lnTo>
                  <a:pt x="1237046" y="1821943"/>
                </a:lnTo>
                <a:lnTo>
                  <a:pt x="1259927" y="1837740"/>
                </a:lnTo>
                <a:lnTo>
                  <a:pt x="1294353" y="1862327"/>
                </a:lnTo>
                <a:lnTo>
                  <a:pt x="1291948" y="1880627"/>
                </a:lnTo>
                <a:lnTo>
                  <a:pt x="1287686" y="1898427"/>
                </a:lnTo>
                <a:lnTo>
                  <a:pt x="1285995" y="1914941"/>
                </a:lnTo>
                <a:lnTo>
                  <a:pt x="1323726" y="1960828"/>
                </a:lnTo>
                <a:lnTo>
                  <a:pt x="1366076" y="1990629"/>
                </a:lnTo>
                <a:lnTo>
                  <a:pt x="1402855" y="2012858"/>
                </a:lnTo>
                <a:lnTo>
                  <a:pt x="1418559" y="2021585"/>
                </a:lnTo>
                <a:lnTo>
                  <a:pt x="1458676" y="1978185"/>
                </a:lnTo>
                <a:lnTo>
                  <a:pt x="1482718" y="1949820"/>
                </a:lnTo>
                <a:lnTo>
                  <a:pt x="1497096" y="1932491"/>
                </a:lnTo>
                <a:lnTo>
                  <a:pt x="1508222" y="1922201"/>
                </a:lnTo>
                <a:lnTo>
                  <a:pt x="1522507" y="1914950"/>
                </a:lnTo>
                <a:lnTo>
                  <a:pt x="1546362" y="1906739"/>
                </a:lnTo>
                <a:lnTo>
                  <a:pt x="1586199" y="1893569"/>
                </a:lnTo>
                <a:lnTo>
                  <a:pt x="1602475" y="1864828"/>
                </a:lnTo>
                <a:lnTo>
                  <a:pt x="1616965" y="1833943"/>
                </a:lnTo>
                <a:lnTo>
                  <a:pt x="1634741" y="1805058"/>
                </a:lnTo>
                <a:lnTo>
                  <a:pt x="1660875" y="1782317"/>
                </a:lnTo>
                <a:lnTo>
                  <a:pt x="1670805" y="1784020"/>
                </a:lnTo>
                <a:lnTo>
                  <a:pt x="1671162" y="1803368"/>
                </a:lnTo>
                <a:lnTo>
                  <a:pt x="1665804" y="1829145"/>
                </a:lnTo>
                <a:lnTo>
                  <a:pt x="1658589" y="1850135"/>
                </a:lnTo>
                <a:lnTo>
                  <a:pt x="1632847" y="1911529"/>
                </a:lnTo>
                <a:lnTo>
                  <a:pt x="1614411" y="1959339"/>
                </a:lnTo>
                <a:lnTo>
                  <a:pt x="1600941" y="1995436"/>
                </a:lnTo>
                <a:lnTo>
                  <a:pt x="1579532" y="2039969"/>
                </a:lnTo>
                <a:lnTo>
                  <a:pt x="1526135" y="2065666"/>
                </a:lnTo>
                <a:lnTo>
                  <a:pt x="1449039" y="2077211"/>
                </a:lnTo>
                <a:lnTo>
                  <a:pt x="1422662" y="2119837"/>
                </a:lnTo>
                <a:lnTo>
                  <a:pt x="1396473" y="2161043"/>
                </a:lnTo>
                <a:lnTo>
                  <a:pt x="1370159" y="2201124"/>
                </a:lnTo>
                <a:lnTo>
                  <a:pt x="1343407" y="2240375"/>
                </a:lnTo>
                <a:lnTo>
                  <a:pt x="1315905" y="2279089"/>
                </a:lnTo>
                <a:lnTo>
                  <a:pt x="1287340" y="2317563"/>
                </a:lnTo>
                <a:lnTo>
                  <a:pt x="1257401" y="2356090"/>
                </a:lnTo>
                <a:lnTo>
                  <a:pt x="1225773" y="2394965"/>
                </a:lnTo>
                <a:lnTo>
                  <a:pt x="1190390" y="2464330"/>
                </a:lnTo>
                <a:lnTo>
                  <a:pt x="1162922" y="2521212"/>
                </a:lnTo>
                <a:lnTo>
                  <a:pt x="1141684" y="2567601"/>
                </a:lnTo>
                <a:lnTo>
                  <a:pt x="1124994" y="2605484"/>
                </a:lnTo>
                <a:lnTo>
                  <a:pt x="1111170" y="2636850"/>
                </a:lnTo>
                <a:lnTo>
                  <a:pt x="1085382" y="2687991"/>
                </a:lnTo>
                <a:lnTo>
                  <a:pt x="1050855" y="2736933"/>
                </a:lnTo>
                <a:lnTo>
                  <a:pt x="994125" y="2799587"/>
                </a:lnTo>
                <a:lnTo>
                  <a:pt x="968408" y="2824745"/>
                </a:lnTo>
                <a:lnTo>
                  <a:pt x="942690" y="2850546"/>
                </a:lnTo>
                <a:lnTo>
                  <a:pt x="916973" y="2876204"/>
                </a:lnTo>
                <a:lnTo>
                  <a:pt x="891255" y="2900933"/>
                </a:lnTo>
                <a:lnTo>
                  <a:pt x="876003" y="2916424"/>
                </a:lnTo>
                <a:lnTo>
                  <a:pt x="859537" y="2933414"/>
                </a:lnTo>
                <a:lnTo>
                  <a:pt x="846357" y="2947118"/>
                </a:lnTo>
                <a:lnTo>
                  <a:pt x="840963" y="2952749"/>
                </a:lnTo>
                <a:lnTo>
                  <a:pt x="822234" y="3001206"/>
                </a:lnTo>
                <a:lnTo>
                  <a:pt x="803681" y="3047455"/>
                </a:lnTo>
                <a:lnTo>
                  <a:pt x="785365" y="3092167"/>
                </a:lnTo>
                <a:lnTo>
                  <a:pt x="767351" y="3136014"/>
                </a:lnTo>
                <a:lnTo>
                  <a:pt x="749701" y="3179667"/>
                </a:lnTo>
                <a:lnTo>
                  <a:pt x="732477" y="3223796"/>
                </a:lnTo>
                <a:lnTo>
                  <a:pt x="715742" y="3269073"/>
                </a:lnTo>
                <a:lnTo>
                  <a:pt x="699559" y="3316168"/>
                </a:lnTo>
                <a:lnTo>
                  <a:pt x="683991" y="3365754"/>
                </a:lnTo>
                <a:lnTo>
                  <a:pt x="683920" y="3372278"/>
                </a:lnTo>
                <a:lnTo>
                  <a:pt x="690849" y="3365372"/>
                </a:lnTo>
                <a:lnTo>
                  <a:pt x="703494" y="3355038"/>
                </a:lnTo>
                <a:lnTo>
                  <a:pt x="770329" y="3364614"/>
                </a:lnTo>
                <a:lnTo>
                  <a:pt x="817091" y="3384462"/>
                </a:lnTo>
                <a:lnTo>
                  <a:pt x="862061" y="3408005"/>
                </a:lnTo>
                <a:lnTo>
                  <a:pt x="906446" y="3432425"/>
                </a:lnTo>
                <a:lnTo>
                  <a:pt x="951453" y="3454907"/>
                </a:lnTo>
                <a:lnTo>
                  <a:pt x="981842" y="3491880"/>
                </a:lnTo>
                <a:lnTo>
                  <a:pt x="1009304" y="3529401"/>
                </a:lnTo>
                <a:lnTo>
                  <a:pt x="1035669" y="3567104"/>
                </a:lnTo>
                <a:lnTo>
                  <a:pt x="1062766" y="3604625"/>
                </a:lnTo>
                <a:lnTo>
                  <a:pt x="1092423" y="3641597"/>
                </a:lnTo>
                <a:lnTo>
                  <a:pt x="1127225" y="3602521"/>
                </a:lnTo>
                <a:lnTo>
                  <a:pt x="1163384" y="3559873"/>
                </a:lnTo>
                <a:lnTo>
                  <a:pt x="1201401" y="3519225"/>
                </a:lnTo>
                <a:lnTo>
                  <a:pt x="1241775" y="3486149"/>
                </a:lnTo>
                <a:lnTo>
                  <a:pt x="1294688" y="3454816"/>
                </a:lnTo>
                <a:lnTo>
                  <a:pt x="1316847" y="3445726"/>
                </a:lnTo>
                <a:lnTo>
                  <a:pt x="1319438" y="3447220"/>
                </a:lnTo>
                <a:lnTo>
                  <a:pt x="1317996" y="3451512"/>
                </a:lnTo>
                <a:lnTo>
                  <a:pt x="1313738" y="3457679"/>
                </a:lnTo>
                <a:lnTo>
                  <a:pt x="1307882" y="3464802"/>
                </a:lnTo>
                <a:lnTo>
                  <a:pt x="1301646" y="3471958"/>
                </a:lnTo>
                <a:lnTo>
                  <a:pt x="1296249" y="3478226"/>
                </a:lnTo>
                <a:lnTo>
                  <a:pt x="1292908" y="3482684"/>
                </a:lnTo>
                <a:lnTo>
                  <a:pt x="1292842" y="3484413"/>
                </a:lnTo>
                <a:lnTo>
                  <a:pt x="1297269" y="3482490"/>
                </a:lnTo>
                <a:lnTo>
                  <a:pt x="1349689" y="3445598"/>
                </a:lnTo>
                <a:lnTo>
                  <a:pt x="1384269" y="3419855"/>
                </a:lnTo>
                <a:lnTo>
                  <a:pt x="1418657" y="3390448"/>
                </a:lnTo>
                <a:lnTo>
                  <a:pt x="1452715" y="3359798"/>
                </a:lnTo>
                <a:lnTo>
                  <a:pt x="1487029" y="3329220"/>
                </a:lnTo>
                <a:lnTo>
                  <a:pt x="1522185" y="3300033"/>
                </a:lnTo>
                <a:lnTo>
                  <a:pt x="1558767" y="3273551"/>
                </a:lnTo>
                <a:lnTo>
                  <a:pt x="1607952" y="3254478"/>
                </a:lnTo>
                <a:lnTo>
                  <a:pt x="1624299" y="3248405"/>
                </a:lnTo>
                <a:lnTo>
                  <a:pt x="1664114" y="3228498"/>
                </a:lnTo>
                <a:lnTo>
                  <a:pt x="1700499" y="3205733"/>
                </a:lnTo>
                <a:lnTo>
                  <a:pt x="1750124" y="3155156"/>
                </a:lnTo>
                <a:lnTo>
                  <a:pt x="1780759" y="3123116"/>
                </a:lnTo>
                <a:lnTo>
                  <a:pt x="1800321" y="3102863"/>
                </a:lnTo>
                <a:lnTo>
                  <a:pt x="1813120" y="3047382"/>
                </a:lnTo>
                <a:lnTo>
                  <a:pt x="1828797" y="3003945"/>
                </a:lnTo>
                <a:lnTo>
                  <a:pt x="1850994" y="2970752"/>
                </a:lnTo>
                <a:lnTo>
                  <a:pt x="1883351" y="2946004"/>
                </a:lnTo>
                <a:lnTo>
                  <a:pt x="1929508" y="2927903"/>
                </a:lnTo>
                <a:lnTo>
                  <a:pt x="1993107" y="2914649"/>
                </a:lnTo>
                <a:lnTo>
                  <a:pt x="2038143" y="2886731"/>
                </a:lnTo>
                <a:lnTo>
                  <a:pt x="2082882" y="2857161"/>
                </a:lnTo>
                <a:lnTo>
                  <a:pt x="2126648" y="2826067"/>
                </a:lnTo>
                <a:lnTo>
                  <a:pt x="2168762" y="2793576"/>
                </a:lnTo>
                <a:lnTo>
                  <a:pt x="2208549" y="2759815"/>
                </a:lnTo>
                <a:lnTo>
                  <a:pt x="2245329" y="2724911"/>
                </a:lnTo>
                <a:lnTo>
                  <a:pt x="2262632" y="2660917"/>
                </a:lnTo>
                <a:lnTo>
                  <a:pt x="2274738" y="2610290"/>
                </a:lnTo>
                <a:lnTo>
                  <a:pt x="2281093" y="2569039"/>
                </a:lnTo>
                <a:lnTo>
                  <a:pt x="2281143" y="2533173"/>
                </a:lnTo>
                <a:lnTo>
                  <a:pt x="2274336" y="2498700"/>
                </a:lnTo>
                <a:lnTo>
                  <a:pt x="2260117" y="2461629"/>
                </a:lnTo>
                <a:lnTo>
                  <a:pt x="2237932" y="2417967"/>
                </a:lnTo>
                <a:lnTo>
                  <a:pt x="2207229" y="2363723"/>
                </a:lnTo>
                <a:lnTo>
                  <a:pt x="2238559" y="2330907"/>
                </a:lnTo>
                <a:lnTo>
                  <a:pt x="2269526" y="2308325"/>
                </a:lnTo>
                <a:lnTo>
                  <a:pt x="2300318" y="2294907"/>
                </a:lnTo>
                <a:lnTo>
                  <a:pt x="2331126" y="2289583"/>
                </a:lnTo>
                <a:lnTo>
                  <a:pt x="2362139" y="2291282"/>
                </a:lnTo>
                <a:lnTo>
                  <a:pt x="2425540" y="2311468"/>
                </a:lnTo>
                <a:lnTo>
                  <a:pt x="2492040" y="2346902"/>
                </a:lnTo>
                <a:lnTo>
                  <a:pt x="2526927" y="2367660"/>
                </a:lnTo>
                <a:lnTo>
                  <a:pt x="2563157" y="2389019"/>
                </a:lnTo>
                <a:lnTo>
                  <a:pt x="2600921" y="2409908"/>
                </a:lnTo>
                <a:lnTo>
                  <a:pt x="2640409" y="2429256"/>
                </a:lnTo>
                <a:lnTo>
                  <a:pt x="2681809" y="2445994"/>
                </a:lnTo>
                <a:lnTo>
                  <a:pt x="2725313" y="2459051"/>
                </a:lnTo>
                <a:lnTo>
                  <a:pt x="2771109" y="2467355"/>
                </a:lnTo>
                <a:lnTo>
                  <a:pt x="2782718" y="2450913"/>
                </a:lnTo>
                <a:lnTo>
                  <a:pt x="2793112" y="2432970"/>
                </a:lnTo>
                <a:lnTo>
                  <a:pt x="2805078" y="2419457"/>
                </a:lnTo>
                <a:lnTo>
                  <a:pt x="2878321" y="2427035"/>
                </a:lnTo>
                <a:lnTo>
                  <a:pt x="2919073" y="2441946"/>
                </a:lnTo>
                <a:lnTo>
                  <a:pt x="2967550" y="2481137"/>
                </a:lnTo>
                <a:lnTo>
                  <a:pt x="2997790" y="2527553"/>
                </a:lnTo>
                <a:lnTo>
                  <a:pt x="3015745" y="2551495"/>
                </a:lnTo>
                <a:lnTo>
                  <a:pt x="3076671" y="2596895"/>
                </a:lnTo>
                <a:lnTo>
                  <a:pt x="3126549" y="2620975"/>
                </a:lnTo>
                <a:lnTo>
                  <a:pt x="3177231" y="2643408"/>
                </a:lnTo>
                <a:lnTo>
                  <a:pt x="3228425" y="2664927"/>
                </a:lnTo>
                <a:lnTo>
                  <a:pt x="3279839" y="2686263"/>
                </a:lnTo>
                <a:lnTo>
                  <a:pt x="3331179" y="2708147"/>
                </a:lnTo>
                <a:lnTo>
                  <a:pt x="3367373" y="2732910"/>
                </a:lnTo>
                <a:lnTo>
                  <a:pt x="3416864" y="2764217"/>
                </a:lnTo>
                <a:lnTo>
                  <a:pt x="3466248" y="2781594"/>
                </a:lnTo>
                <a:lnTo>
                  <a:pt x="3552030" y="2797471"/>
                </a:lnTo>
                <a:lnTo>
                  <a:pt x="3619977" y="2808731"/>
                </a:lnTo>
                <a:lnTo>
                  <a:pt x="3668245" y="2813577"/>
                </a:lnTo>
                <a:lnTo>
                  <a:pt x="3720942" y="2816066"/>
                </a:lnTo>
                <a:lnTo>
                  <a:pt x="3763352" y="2816983"/>
                </a:lnTo>
                <a:lnTo>
                  <a:pt x="3780759" y="2817113"/>
                </a:lnTo>
                <a:lnTo>
                  <a:pt x="3785641" y="2794396"/>
                </a:lnTo>
                <a:lnTo>
                  <a:pt x="3791237" y="2771965"/>
                </a:lnTo>
                <a:lnTo>
                  <a:pt x="3794261" y="2749819"/>
                </a:lnTo>
                <a:lnTo>
                  <a:pt x="3791427" y="2727959"/>
                </a:lnTo>
                <a:lnTo>
                  <a:pt x="3782867" y="2703814"/>
                </a:lnTo>
                <a:lnTo>
                  <a:pt x="3769234" y="2678239"/>
                </a:lnTo>
                <a:lnTo>
                  <a:pt x="3753172" y="2661523"/>
                </a:lnTo>
                <a:lnTo>
                  <a:pt x="3737325" y="2663951"/>
                </a:lnTo>
                <a:lnTo>
                  <a:pt x="3726074" y="2689562"/>
                </a:lnTo>
                <a:lnTo>
                  <a:pt x="3729038" y="2719101"/>
                </a:lnTo>
                <a:lnTo>
                  <a:pt x="3737861" y="2750212"/>
                </a:lnTo>
                <a:lnTo>
                  <a:pt x="3744183" y="2780537"/>
                </a:lnTo>
                <a:close/>
              </a:path>
            </a:pathLst>
          </a:custGeom>
          <a:ln w="7620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632841" y="3281298"/>
            <a:ext cx="133223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Ретикулярн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а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я  </a:t>
            </a:r>
            <a:r>
              <a:rPr sz="1400" b="1" spc="-10" dirty="0">
                <a:solidFill>
                  <a:srgbClr val="FFFF00"/>
                </a:solidFill>
                <a:latin typeface="Tahoma"/>
                <a:cs typeface="Tahoma"/>
              </a:rPr>
              <a:t>формация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96127" y="2741548"/>
            <a:ext cx="495300" cy="39700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765488" y="660610"/>
                </a:moveTo>
                <a:lnTo>
                  <a:pt x="2760392" y="638143"/>
                </a:lnTo>
                <a:lnTo>
                  <a:pt x="2721863" y="603746"/>
                </a:lnTo>
                <a:lnTo>
                  <a:pt x="2687527" y="565981"/>
                </a:lnTo>
                <a:lnTo>
                  <a:pt x="2649696" y="532875"/>
                </a:lnTo>
                <a:lnTo>
                  <a:pt x="2608884" y="503756"/>
                </a:lnTo>
                <a:lnTo>
                  <a:pt x="2565603" y="477956"/>
                </a:lnTo>
                <a:lnTo>
                  <a:pt x="2520363" y="454804"/>
                </a:lnTo>
                <a:lnTo>
                  <a:pt x="2473677" y="433630"/>
                </a:lnTo>
                <a:lnTo>
                  <a:pt x="2426057" y="413766"/>
                </a:lnTo>
                <a:lnTo>
                  <a:pt x="2330061" y="375283"/>
                </a:lnTo>
                <a:lnTo>
                  <a:pt x="2282709" y="355326"/>
                </a:lnTo>
                <a:lnTo>
                  <a:pt x="2236469" y="333998"/>
                </a:lnTo>
                <a:lnTo>
                  <a:pt x="2202864" y="321091"/>
                </a:lnTo>
                <a:lnTo>
                  <a:pt x="2166023" y="306273"/>
                </a:lnTo>
                <a:lnTo>
                  <a:pt x="2126226" y="289797"/>
                </a:lnTo>
                <a:lnTo>
                  <a:pt x="2083753" y="271919"/>
                </a:lnTo>
                <a:lnTo>
                  <a:pt x="1991896" y="232974"/>
                </a:lnTo>
                <a:lnTo>
                  <a:pt x="1943071" y="212416"/>
                </a:lnTo>
                <a:lnTo>
                  <a:pt x="1892688" y="191475"/>
                </a:lnTo>
                <a:lnTo>
                  <a:pt x="1841025" y="170405"/>
                </a:lnTo>
                <a:lnTo>
                  <a:pt x="1788362" y="149461"/>
                </a:lnTo>
                <a:lnTo>
                  <a:pt x="1734980" y="128898"/>
                </a:lnTo>
                <a:lnTo>
                  <a:pt x="1681156" y="108970"/>
                </a:lnTo>
                <a:lnTo>
                  <a:pt x="1627171" y="89932"/>
                </a:lnTo>
                <a:lnTo>
                  <a:pt x="1573304" y="72039"/>
                </a:lnTo>
                <a:lnTo>
                  <a:pt x="1519834" y="55546"/>
                </a:lnTo>
                <a:lnTo>
                  <a:pt x="1467041" y="40706"/>
                </a:lnTo>
                <a:lnTo>
                  <a:pt x="1415205" y="27776"/>
                </a:lnTo>
                <a:lnTo>
                  <a:pt x="1364604" y="17010"/>
                </a:lnTo>
                <a:lnTo>
                  <a:pt x="1315518" y="8662"/>
                </a:lnTo>
                <a:lnTo>
                  <a:pt x="1268227" y="2988"/>
                </a:lnTo>
                <a:lnTo>
                  <a:pt x="1223009" y="242"/>
                </a:lnTo>
                <a:lnTo>
                  <a:pt x="1172048" y="0"/>
                </a:lnTo>
                <a:lnTo>
                  <a:pt x="1121374" y="2385"/>
                </a:lnTo>
                <a:lnTo>
                  <a:pt x="1070938" y="7079"/>
                </a:lnTo>
                <a:lnTo>
                  <a:pt x="1020687" y="13762"/>
                </a:lnTo>
                <a:lnTo>
                  <a:pt x="970571" y="22114"/>
                </a:lnTo>
                <a:lnTo>
                  <a:pt x="920536" y="31816"/>
                </a:lnTo>
                <a:lnTo>
                  <a:pt x="870533" y="42549"/>
                </a:lnTo>
                <a:lnTo>
                  <a:pt x="820509" y="53993"/>
                </a:lnTo>
                <a:lnTo>
                  <a:pt x="770412" y="65828"/>
                </a:lnTo>
                <a:lnTo>
                  <a:pt x="720193" y="77736"/>
                </a:lnTo>
                <a:lnTo>
                  <a:pt x="669797" y="89396"/>
                </a:lnTo>
                <a:lnTo>
                  <a:pt x="625683" y="92796"/>
                </a:lnTo>
                <a:lnTo>
                  <a:pt x="580531" y="87138"/>
                </a:lnTo>
                <a:lnTo>
                  <a:pt x="534828" y="77204"/>
                </a:lnTo>
                <a:lnTo>
                  <a:pt x="489062" y="67777"/>
                </a:lnTo>
                <a:lnTo>
                  <a:pt x="443720" y="63643"/>
                </a:lnTo>
                <a:lnTo>
                  <a:pt x="399287" y="69584"/>
                </a:lnTo>
                <a:lnTo>
                  <a:pt x="329272" y="109039"/>
                </a:lnTo>
                <a:lnTo>
                  <a:pt x="271385" y="144382"/>
                </a:lnTo>
                <a:lnTo>
                  <a:pt x="209778" y="182937"/>
                </a:lnTo>
                <a:lnTo>
                  <a:pt x="153104" y="219307"/>
                </a:lnTo>
                <a:lnTo>
                  <a:pt x="110012" y="248092"/>
                </a:lnTo>
                <a:lnTo>
                  <a:pt x="62900" y="300220"/>
                </a:lnTo>
                <a:lnTo>
                  <a:pt x="40862" y="340189"/>
                </a:lnTo>
                <a:lnTo>
                  <a:pt x="20681" y="381444"/>
                </a:lnTo>
                <a:lnTo>
                  <a:pt x="0" y="421628"/>
                </a:lnTo>
                <a:lnTo>
                  <a:pt x="52828" y="454938"/>
                </a:lnTo>
                <a:lnTo>
                  <a:pt x="97154" y="483373"/>
                </a:lnTo>
                <a:lnTo>
                  <a:pt x="135766" y="505986"/>
                </a:lnTo>
                <a:lnTo>
                  <a:pt x="171449" y="521831"/>
                </a:lnTo>
                <a:lnTo>
                  <a:pt x="206990" y="529960"/>
                </a:lnTo>
                <a:lnTo>
                  <a:pt x="245173" y="529427"/>
                </a:lnTo>
                <a:lnTo>
                  <a:pt x="288786" y="519286"/>
                </a:lnTo>
                <a:lnTo>
                  <a:pt x="340613" y="498590"/>
                </a:lnTo>
                <a:lnTo>
                  <a:pt x="390649" y="499500"/>
                </a:lnTo>
                <a:lnTo>
                  <a:pt x="438641" y="493455"/>
                </a:lnTo>
                <a:lnTo>
                  <a:pt x="484575" y="481007"/>
                </a:lnTo>
                <a:lnTo>
                  <a:pt x="528440" y="462708"/>
                </a:lnTo>
                <a:lnTo>
                  <a:pt x="570222" y="439109"/>
                </a:lnTo>
                <a:lnTo>
                  <a:pt x="609910" y="410762"/>
                </a:lnTo>
                <a:lnTo>
                  <a:pt x="647490" y="378220"/>
                </a:lnTo>
                <a:lnTo>
                  <a:pt x="682951" y="342034"/>
                </a:lnTo>
                <a:lnTo>
                  <a:pt x="716279" y="302756"/>
                </a:lnTo>
                <a:lnTo>
                  <a:pt x="738223" y="297910"/>
                </a:lnTo>
                <a:lnTo>
                  <a:pt x="791241" y="286277"/>
                </a:lnTo>
                <a:lnTo>
                  <a:pt x="856118" y="272216"/>
                </a:lnTo>
                <a:lnTo>
                  <a:pt x="913637" y="260084"/>
                </a:lnTo>
                <a:lnTo>
                  <a:pt x="967020" y="254128"/>
                </a:lnTo>
                <a:lnTo>
                  <a:pt x="1021573" y="255963"/>
                </a:lnTo>
                <a:lnTo>
                  <a:pt x="1076638" y="262223"/>
                </a:lnTo>
                <a:lnTo>
                  <a:pt x="1131557" y="269545"/>
                </a:lnTo>
                <a:lnTo>
                  <a:pt x="1185671" y="274562"/>
                </a:lnTo>
                <a:lnTo>
                  <a:pt x="1237832" y="279294"/>
                </a:lnTo>
                <a:lnTo>
                  <a:pt x="1288982" y="286030"/>
                </a:lnTo>
                <a:lnTo>
                  <a:pt x="1339239" y="294631"/>
                </a:lnTo>
                <a:lnTo>
                  <a:pt x="1388723" y="304956"/>
                </a:lnTo>
                <a:lnTo>
                  <a:pt x="1437552" y="316864"/>
                </a:lnTo>
                <a:lnTo>
                  <a:pt x="1485843" y="330216"/>
                </a:lnTo>
                <a:lnTo>
                  <a:pt x="1533716" y="344870"/>
                </a:lnTo>
                <a:lnTo>
                  <a:pt x="1581289" y="360688"/>
                </a:lnTo>
                <a:lnTo>
                  <a:pt x="1628679" y="377527"/>
                </a:lnTo>
                <a:lnTo>
                  <a:pt x="1676006" y="395248"/>
                </a:lnTo>
                <a:lnTo>
                  <a:pt x="1723389" y="413711"/>
                </a:lnTo>
                <a:lnTo>
                  <a:pt x="1770944" y="432775"/>
                </a:lnTo>
                <a:lnTo>
                  <a:pt x="1818791" y="452301"/>
                </a:lnTo>
                <a:lnTo>
                  <a:pt x="1915833" y="492173"/>
                </a:lnTo>
                <a:lnTo>
                  <a:pt x="1965265" y="512239"/>
                </a:lnTo>
                <a:lnTo>
                  <a:pt x="2015463" y="532205"/>
                </a:lnTo>
                <a:lnTo>
                  <a:pt x="2066543" y="551930"/>
                </a:lnTo>
                <a:lnTo>
                  <a:pt x="2114694" y="577620"/>
                </a:lnTo>
                <a:lnTo>
                  <a:pt x="2159959" y="600271"/>
                </a:lnTo>
                <a:lnTo>
                  <a:pt x="2202380" y="621230"/>
                </a:lnTo>
                <a:lnTo>
                  <a:pt x="2241999" y="641846"/>
                </a:lnTo>
                <a:lnTo>
                  <a:pt x="2278856" y="663467"/>
                </a:lnTo>
                <a:lnTo>
                  <a:pt x="2312993" y="687444"/>
                </a:lnTo>
                <a:lnTo>
                  <a:pt x="2344450" y="715123"/>
                </a:lnTo>
                <a:lnTo>
                  <a:pt x="2373270" y="747855"/>
                </a:lnTo>
                <a:lnTo>
                  <a:pt x="2399493" y="786988"/>
                </a:lnTo>
                <a:lnTo>
                  <a:pt x="2423160" y="833870"/>
                </a:lnTo>
                <a:lnTo>
                  <a:pt x="2459892" y="870403"/>
                </a:lnTo>
                <a:lnTo>
                  <a:pt x="2491418" y="910391"/>
                </a:lnTo>
                <a:lnTo>
                  <a:pt x="2518890" y="953148"/>
                </a:lnTo>
                <a:lnTo>
                  <a:pt x="2543460" y="997985"/>
                </a:lnTo>
                <a:lnTo>
                  <a:pt x="2566280" y="1044216"/>
                </a:lnTo>
                <a:lnTo>
                  <a:pt x="2588502" y="1091152"/>
                </a:lnTo>
                <a:lnTo>
                  <a:pt x="2611277" y="1138106"/>
                </a:lnTo>
                <a:lnTo>
                  <a:pt x="2635757" y="1184390"/>
                </a:lnTo>
                <a:lnTo>
                  <a:pt x="2660734" y="1224871"/>
                </a:lnTo>
                <a:lnTo>
                  <a:pt x="2688251" y="1267702"/>
                </a:lnTo>
                <a:lnTo>
                  <a:pt x="2714624" y="1312691"/>
                </a:lnTo>
                <a:lnTo>
                  <a:pt x="2736172" y="1359650"/>
                </a:lnTo>
                <a:lnTo>
                  <a:pt x="2749211" y="1408386"/>
                </a:lnTo>
                <a:lnTo>
                  <a:pt x="2750057" y="1458710"/>
                </a:lnTo>
                <a:lnTo>
                  <a:pt x="2750058" y="2157665"/>
                </a:lnTo>
                <a:lnTo>
                  <a:pt x="2758297" y="2158038"/>
                </a:lnTo>
                <a:lnTo>
                  <a:pt x="2758297" y="676933"/>
                </a:lnTo>
                <a:lnTo>
                  <a:pt x="2765488" y="660610"/>
                </a:lnTo>
                <a:close/>
              </a:path>
              <a:path w="3200400" h="2159635">
                <a:moveTo>
                  <a:pt x="2470385" y="1730353"/>
                </a:moveTo>
                <a:lnTo>
                  <a:pt x="2464688" y="1728172"/>
                </a:lnTo>
                <a:lnTo>
                  <a:pt x="2443805" y="1727517"/>
                </a:lnTo>
                <a:lnTo>
                  <a:pt x="2433066" y="1745222"/>
                </a:lnTo>
                <a:lnTo>
                  <a:pt x="2424204" y="1815156"/>
                </a:lnTo>
                <a:lnTo>
                  <a:pt x="2420302" y="1870666"/>
                </a:lnTo>
                <a:lnTo>
                  <a:pt x="2422115" y="1928271"/>
                </a:lnTo>
                <a:lnTo>
                  <a:pt x="2433665" y="1979272"/>
                </a:lnTo>
                <a:lnTo>
                  <a:pt x="2458973" y="2014970"/>
                </a:lnTo>
                <a:lnTo>
                  <a:pt x="2468879" y="2021912"/>
                </a:lnTo>
                <a:lnTo>
                  <a:pt x="2468879" y="1729982"/>
                </a:lnTo>
                <a:lnTo>
                  <a:pt x="2470385" y="1730353"/>
                </a:lnTo>
                <a:close/>
              </a:path>
              <a:path w="3200400" h="2159635">
                <a:moveTo>
                  <a:pt x="2478714" y="2028805"/>
                </a:moveTo>
                <a:lnTo>
                  <a:pt x="2478714" y="1733542"/>
                </a:lnTo>
                <a:lnTo>
                  <a:pt x="2468879" y="1729982"/>
                </a:lnTo>
                <a:lnTo>
                  <a:pt x="2468879" y="2021912"/>
                </a:lnTo>
                <a:lnTo>
                  <a:pt x="2478714" y="2028805"/>
                </a:lnTo>
                <a:close/>
              </a:path>
              <a:path w="3200400" h="2159635">
                <a:moveTo>
                  <a:pt x="2750058" y="2157665"/>
                </a:moveTo>
                <a:lnTo>
                  <a:pt x="2750057" y="1458710"/>
                </a:lnTo>
                <a:lnTo>
                  <a:pt x="2740694" y="1513501"/>
                </a:lnTo>
                <a:lnTo>
                  <a:pt x="2728185" y="1567304"/>
                </a:lnTo>
                <a:lnTo>
                  <a:pt x="2699436" y="1672387"/>
                </a:lnTo>
                <a:lnTo>
                  <a:pt x="2686049" y="1723886"/>
                </a:lnTo>
                <a:lnTo>
                  <a:pt x="2637310" y="1735460"/>
                </a:lnTo>
                <a:lnTo>
                  <a:pt x="2606939" y="1744355"/>
                </a:lnTo>
                <a:lnTo>
                  <a:pt x="2587458" y="1750038"/>
                </a:lnTo>
                <a:lnTo>
                  <a:pt x="2571390" y="1751975"/>
                </a:lnTo>
                <a:lnTo>
                  <a:pt x="2551255" y="1749634"/>
                </a:lnTo>
                <a:lnTo>
                  <a:pt x="2519578" y="1742480"/>
                </a:lnTo>
                <a:lnTo>
                  <a:pt x="2470385" y="1730353"/>
                </a:lnTo>
                <a:lnTo>
                  <a:pt x="2478714" y="1733542"/>
                </a:lnTo>
                <a:lnTo>
                  <a:pt x="2478714" y="2028805"/>
                </a:lnTo>
                <a:lnTo>
                  <a:pt x="2498033" y="2042345"/>
                </a:lnTo>
                <a:lnTo>
                  <a:pt x="2539294" y="2067096"/>
                </a:lnTo>
                <a:lnTo>
                  <a:pt x="2582036" y="2090027"/>
                </a:lnTo>
                <a:lnTo>
                  <a:pt x="2625541" y="2111941"/>
                </a:lnTo>
                <a:lnTo>
                  <a:pt x="2669088" y="2133644"/>
                </a:lnTo>
                <a:lnTo>
                  <a:pt x="2711958" y="2155940"/>
                </a:lnTo>
                <a:lnTo>
                  <a:pt x="2750058" y="2157665"/>
                </a:lnTo>
                <a:close/>
              </a:path>
              <a:path w="3200400" h="2159635">
                <a:moveTo>
                  <a:pt x="3200399" y="1488428"/>
                </a:moveTo>
                <a:lnTo>
                  <a:pt x="3180405" y="1440402"/>
                </a:lnTo>
                <a:lnTo>
                  <a:pt x="3162864" y="1391789"/>
                </a:lnTo>
                <a:lnTo>
                  <a:pt x="3146775" y="1342750"/>
                </a:lnTo>
                <a:lnTo>
                  <a:pt x="3131140" y="1293445"/>
                </a:lnTo>
                <a:lnTo>
                  <a:pt x="3114958" y="1244032"/>
                </a:lnTo>
                <a:lnTo>
                  <a:pt x="3097230" y="1194673"/>
                </a:lnTo>
                <a:lnTo>
                  <a:pt x="3076955" y="1145528"/>
                </a:lnTo>
                <a:lnTo>
                  <a:pt x="3044048" y="1110306"/>
                </a:lnTo>
                <a:lnTo>
                  <a:pt x="3013173" y="1069949"/>
                </a:lnTo>
                <a:lnTo>
                  <a:pt x="2983991" y="1025640"/>
                </a:lnTo>
                <a:lnTo>
                  <a:pt x="2956164" y="978565"/>
                </a:lnTo>
                <a:lnTo>
                  <a:pt x="2929353" y="929910"/>
                </a:lnTo>
                <a:lnTo>
                  <a:pt x="2877424" y="832600"/>
                </a:lnTo>
                <a:lnTo>
                  <a:pt x="2851629" y="786315"/>
                </a:lnTo>
                <a:lnTo>
                  <a:pt x="2825495" y="743192"/>
                </a:lnTo>
                <a:lnTo>
                  <a:pt x="2795218" y="706830"/>
                </a:lnTo>
                <a:lnTo>
                  <a:pt x="2779299" y="698615"/>
                </a:lnTo>
                <a:lnTo>
                  <a:pt x="2770096" y="700115"/>
                </a:lnTo>
                <a:lnTo>
                  <a:pt x="2759963" y="692900"/>
                </a:lnTo>
                <a:lnTo>
                  <a:pt x="2758297" y="676933"/>
                </a:lnTo>
                <a:lnTo>
                  <a:pt x="2758297" y="2158038"/>
                </a:lnTo>
                <a:lnTo>
                  <a:pt x="2773764" y="2158738"/>
                </a:lnTo>
                <a:lnTo>
                  <a:pt x="2827221" y="2159246"/>
                </a:lnTo>
                <a:lnTo>
                  <a:pt x="2873264" y="2157061"/>
                </a:lnTo>
                <a:lnTo>
                  <a:pt x="2912828" y="2151784"/>
                </a:lnTo>
                <a:lnTo>
                  <a:pt x="2976268" y="2130349"/>
                </a:lnTo>
                <a:lnTo>
                  <a:pt x="3025028" y="2091730"/>
                </a:lnTo>
                <a:lnTo>
                  <a:pt x="3066598" y="2032721"/>
                </a:lnTo>
                <a:lnTo>
                  <a:pt x="3087027" y="1994568"/>
                </a:lnTo>
                <a:lnTo>
                  <a:pt x="3108466" y="1950114"/>
                </a:lnTo>
                <a:lnTo>
                  <a:pt x="3188207" y="1774940"/>
                </a:lnTo>
                <a:lnTo>
                  <a:pt x="3192303" y="1654829"/>
                </a:lnTo>
                <a:lnTo>
                  <a:pt x="3200399" y="14884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57939" y="766202"/>
            <a:ext cx="3200400" cy="2159635"/>
          </a:xfrm>
          <a:custGeom>
            <a:avLst/>
            <a:gdLst/>
            <a:ahLst/>
            <a:cxnLst/>
            <a:rect l="l" t="t" r="r" b="b"/>
            <a:pathLst>
              <a:path w="3200400" h="2159635">
                <a:moveTo>
                  <a:pt x="2468879" y="1729982"/>
                </a:moveTo>
                <a:lnTo>
                  <a:pt x="2519578" y="1742480"/>
                </a:lnTo>
                <a:lnTo>
                  <a:pt x="2551255" y="1749634"/>
                </a:lnTo>
                <a:lnTo>
                  <a:pt x="2571390" y="1751975"/>
                </a:lnTo>
                <a:lnTo>
                  <a:pt x="2587458" y="1750038"/>
                </a:lnTo>
                <a:lnTo>
                  <a:pt x="2606939" y="1744355"/>
                </a:lnTo>
                <a:lnTo>
                  <a:pt x="2637310" y="1735460"/>
                </a:lnTo>
                <a:lnTo>
                  <a:pt x="2686049" y="1723886"/>
                </a:lnTo>
                <a:lnTo>
                  <a:pt x="2699436" y="1672387"/>
                </a:lnTo>
                <a:lnTo>
                  <a:pt x="2713957" y="1620229"/>
                </a:lnTo>
                <a:lnTo>
                  <a:pt x="2728185" y="1567304"/>
                </a:lnTo>
                <a:lnTo>
                  <a:pt x="2740694" y="1513501"/>
                </a:lnTo>
                <a:lnTo>
                  <a:pt x="2750057" y="1458710"/>
                </a:lnTo>
                <a:lnTo>
                  <a:pt x="2749211" y="1408386"/>
                </a:lnTo>
                <a:lnTo>
                  <a:pt x="2736172" y="1359650"/>
                </a:lnTo>
                <a:lnTo>
                  <a:pt x="2714624" y="1312691"/>
                </a:lnTo>
                <a:lnTo>
                  <a:pt x="2688251" y="1267702"/>
                </a:lnTo>
                <a:lnTo>
                  <a:pt x="2660734" y="1224871"/>
                </a:lnTo>
                <a:lnTo>
                  <a:pt x="2635757" y="1184390"/>
                </a:lnTo>
                <a:lnTo>
                  <a:pt x="2611277" y="1138106"/>
                </a:lnTo>
                <a:lnTo>
                  <a:pt x="2588502" y="1091152"/>
                </a:lnTo>
                <a:lnTo>
                  <a:pt x="2566280" y="1044216"/>
                </a:lnTo>
                <a:lnTo>
                  <a:pt x="2543460" y="997985"/>
                </a:lnTo>
                <a:lnTo>
                  <a:pt x="2518890" y="953148"/>
                </a:lnTo>
                <a:lnTo>
                  <a:pt x="2491418" y="910391"/>
                </a:lnTo>
                <a:lnTo>
                  <a:pt x="2459892" y="870403"/>
                </a:lnTo>
                <a:lnTo>
                  <a:pt x="2423160" y="833870"/>
                </a:lnTo>
                <a:lnTo>
                  <a:pt x="2399493" y="786988"/>
                </a:lnTo>
                <a:lnTo>
                  <a:pt x="2373270" y="747855"/>
                </a:lnTo>
                <a:lnTo>
                  <a:pt x="2344450" y="715123"/>
                </a:lnTo>
                <a:lnTo>
                  <a:pt x="2312993" y="687444"/>
                </a:lnTo>
                <a:lnTo>
                  <a:pt x="2278856" y="663467"/>
                </a:lnTo>
                <a:lnTo>
                  <a:pt x="2241999" y="641846"/>
                </a:lnTo>
                <a:lnTo>
                  <a:pt x="2202380" y="621230"/>
                </a:lnTo>
                <a:lnTo>
                  <a:pt x="2159959" y="600271"/>
                </a:lnTo>
                <a:lnTo>
                  <a:pt x="2114694" y="577620"/>
                </a:lnTo>
                <a:lnTo>
                  <a:pt x="2066543" y="551930"/>
                </a:lnTo>
                <a:lnTo>
                  <a:pt x="2015463" y="532205"/>
                </a:lnTo>
                <a:lnTo>
                  <a:pt x="1965265" y="512239"/>
                </a:lnTo>
                <a:lnTo>
                  <a:pt x="1915833" y="492173"/>
                </a:lnTo>
                <a:lnTo>
                  <a:pt x="1867048" y="472146"/>
                </a:lnTo>
                <a:lnTo>
                  <a:pt x="1818791" y="452301"/>
                </a:lnTo>
                <a:lnTo>
                  <a:pt x="1770944" y="432775"/>
                </a:lnTo>
                <a:lnTo>
                  <a:pt x="1723389" y="413711"/>
                </a:lnTo>
                <a:lnTo>
                  <a:pt x="1676006" y="395248"/>
                </a:lnTo>
                <a:lnTo>
                  <a:pt x="1628679" y="377527"/>
                </a:lnTo>
                <a:lnTo>
                  <a:pt x="1581289" y="360688"/>
                </a:lnTo>
                <a:lnTo>
                  <a:pt x="1533716" y="344870"/>
                </a:lnTo>
                <a:lnTo>
                  <a:pt x="1485843" y="330216"/>
                </a:lnTo>
                <a:lnTo>
                  <a:pt x="1437552" y="316864"/>
                </a:lnTo>
                <a:lnTo>
                  <a:pt x="1388723" y="304956"/>
                </a:lnTo>
                <a:lnTo>
                  <a:pt x="1339239" y="294631"/>
                </a:lnTo>
                <a:lnTo>
                  <a:pt x="1288982" y="286030"/>
                </a:lnTo>
                <a:lnTo>
                  <a:pt x="1237832" y="279294"/>
                </a:lnTo>
                <a:lnTo>
                  <a:pt x="1185671" y="274562"/>
                </a:lnTo>
                <a:lnTo>
                  <a:pt x="1131557" y="269545"/>
                </a:lnTo>
                <a:lnTo>
                  <a:pt x="1076638" y="262223"/>
                </a:lnTo>
                <a:lnTo>
                  <a:pt x="1021573" y="255963"/>
                </a:lnTo>
                <a:lnTo>
                  <a:pt x="967020" y="254128"/>
                </a:lnTo>
                <a:lnTo>
                  <a:pt x="913637" y="260084"/>
                </a:lnTo>
                <a:lnTo>
                  <a:pt x="856118" y="272216"/>
                </a:lnTo>
                <a:lnTo>
                  <a:pt x="791241" y="286277"/>
                </a:lnTo>
                <a:lnTo>
                  <a:pt x="738223" y="297910"/>
                </a:lnTo>
                <a:lnTo>
                  <a:pt x="682951" y="342034"/>
                </a:lnTo>
                <a:lnTo>
                  <a:pt x="647490" y="378220"/>
                </a:lnTo>
                <a:lnTo>
                  <a:pt x="609910" y="410762"/>
                </a:lnTo>
                <a:lnTo>
                  <a:pt x="570222" y="439109"/>
                </a:lnTo>
                <a:lnTo>
                  <a:pt x="528440" y="462708"/>
                </a:lnTo>
                <a:lnTo>
                  <a:pt x="484575" y="481007"/>
                </a:lnTo>
                <a:lnTo>
                  <a:pt x="438641" y="493455"/>
                </a:lnTo>
                <a:lnTo>
                  <a:pt x="390649" y="499500"/>
                </a:lnTo>
                <a:lnTo>
                  <a:pt x="340613" y="498590"/>
                </a:lnTo>
                <a:lnTo>
                  <a:pt x="288786" y="519286"/>
                </a:lnTo>
                <a:lnTo>
                  <a:pt x="245173" y="529427"/>
                </a:lnTo>
                <a:lnTo>
                  <a:pt x="206990" y="529960"/>
                </a:lnTo>
                <a:lnTo>
                  <a:pt x="171449" y="521831"/>
                </a:lnTo>
                <a:lnTo>
                  <a:pt x="135766" y="505986"/>
                </a:lnTo>
                <a:lnTo>
                  <a:pt x="97154" y="483373"/>
                </a:lnTo>
                <a:lnTo>
                  <a:pt x="52828" y="454938"/>
                </a:lnTo>
                <a:lnTo>
                  <a:pt x="0" y="421628"/>
                </a:lnTo>
                <a:lnTo>
                  <a:pt x="20681" y="381444"/>
                </a:lnTo>
                <a:lnTo>
                  <a:pt x="40862" y="340189"/>
                </a:lnTo>
                <a:lnTo>
                  <a:pt x="62900" y="300220"/>
                </a:lnTo>
                <a:lnTo>
                  <a:pt x="89153" y="263894"/>
                </a:lnTo>
                <a:lnTo>
                  <a:pt x="153104" y="219307"/>
                </a:lnTo>
                <a:lnTo>
                  <a:pt x="209778" y="182937"/>
                </a:lnTo>
                <a:lnTo>
                  <a:pt x="271385" y="144382"/>
                </a:lnTo>
                <a:lnTo>
                  <a:pt x="329272" y="109039"/>
                </a:lnTo>
                <a:lnTo>
                  <a:pt x="374790" y="82307"/>
                </a:lnTo>
                <a:lnTo>
                  <a:pt x="443720" y="63643"/>
                </a:lnTo>
                <a:lnTo>
                  <a:pt x="489062" y="67777"/>
                </a:lnTo>
                <a:lnTo>
                  <a:pt x="534828" y="77204"/>
                </a:lnTo>
                <a:lnTo>
                  <a:pt x="580531" y="87138"/>
                </a:lnTo>
                <a:lnTo>
                  <a:pt x="625683" y="92796"/>
                </a:lnTo>
                <a:lnTo>
                  <a:pt x="669797" y="89396"/>
                </a:lnTo>
                <a:lnTo>
                  <a:pt x="720193" y="77736"/>
                </a:lnTo>
                <a:lnTo>
                  <a:pt x="770412" y="65828"/>
                </a:lnTo>
                <a:lnTo>
                  <a:pt x="820509" y="53993"/>
                </a:lnTo>
                <a:lnTo>
                  <a:pt x="870533" y="42549"/>
                </a:lnTo>
                <a:lnTo>
                  <a:pt x="920536" y="31816"/>
                </a:lnTo>
                <a:lnTo>
                  <a:pt x="970571" y="22114"/>
                </a:lnTo>
                <a:lnTo>
                  <a:pt x="1020687" y="13762"/>
                </a:lnTo>
                <a:lnTo>
                  <a:pt x="1070938" y="7079"/>
                </a:lnTo>
                <a:lnTo>
                  <a:pt x="1121374" y="2385"/>
                </a:lnTo>
                <a:lnTo>
                  <a:pt x="1172048" y="0"/>
                </a:lnTo>
                <a:lnTo>
                  <a:pt x="1223009" y="242"/>
                </a:lnTo>
                <a:lnTo>
                  <a:pt x="1268227" y="2988"/>
                </a:lnTo>
                <a:lnTo>
                  <a:pt x="1315518" y="8662"/>
                </a:lnTo>
                <a:lnTo>
                  <a:pt x="1364604" y="17010"/>
                </a:lnTo>
                <a:lnTo>
                  <a:pt x="1415205" y="27776"/>
                </a:lnTo>
                <a:lnTo>
                  <a:pt x="1467041" y="40706"/>
                </a:lnTo>
                <a:lnTo>
                  <a:pt x="1519834" y="55546"/>
                </a:lnTo>
                <a:lnTo>
                  <a:pt x="1573304" y="72039"/>
                </a:lnTo>
                <a:lnTo>
                  <a:pt x="1627171" y="89932"/>
                </a:lnTo>
                <a:lnTo>
                  <a:pt x="1681156" y="108970"/>
                </a:lnTo>
                <a:lnTo>
                  <a:pt x="1734980" y="128898"/>
                </a:lnTo>
                <a:lnTo>
                  <a:pt x="1788362" y="149461"/>
                </a:lnTo>
                <a:lnTo>
                  <a:pt x="1841025" y="170405"/>
                </a:lnTo>
                <a:lnTo>
                  <a:pt x="1892688" y="191475"/>
                </a:lnTo>
                <a:lnTo>
                  <a:pt x="1943071" y="212416"/>
                </a:lnTo>
                <a:lnTo>
                  <a:pt x="1991896" y="232974"/>
                </a:lnTo>
                <a:lnTo>
                  <a:pt x="2038884" y="252893"/>
                </a:lnTo>
                <a:lnTo>
                  <a:pt x="2083753" y="271919"/>
                </a:lnTo>
                <a:lnTo>
                  <a:pt x="2126226" y="289797"/>
                </a:lnTo>
                <a:lnTo>
                  <a:pt x="2166023" y="306273"/>
                </a:lnTo>
                <a:lnTo>
                  <a:pt x="2202864" y="321091"/>
                </a:lnTo>
                <a:lnTo>
                  <a:pt x="2236469" y="333998"/>
                </a:lnTo>
                <a:lnTo>
                  <a:pt x="2282709" y="355326"/>
                </a:lnTo>
                <a:lnTo>
                  <a:pt x="2330061" y="375283"/>
                </a:lnTo>
                <a:lnTo>
                  <a:pt x="2378014" y="394540"/>
                </a:lnTo>
                <a:lnTo>
                  <a:pt x="2426057" y="413766"/>
                </a:lnTo>
                <a:lnTo>
                  <a:pt x="2473677" y="433630"/>
                </a:lnTo>
                <a:lnTo>
                  <a:pt x="2520363" y="454804"/>
                </a:lnTo>
                <a:lnTo>
                  <a:pt x="2565603" y="477956"/>
                </a:lnTo>
                <a:lnTo>
                  <a:pt x="2608884" y="503756"/>
                </a:lnTo>
                <a:lnTo>
                  <a:pt x="2649696" y="532875"/>
                </a:lnTo>
                <a:lnTo>
                  <a:pt x="2687527" y="565981"/>
                </a:lnTo>
                <a:lnTo>
                  <a:pt x="2721863" y="603746"/>
                </a:lnTo>
                <a:lnTo>
                  <a:pt x="2760392" y="638143"/>
                </a:lnTo>
                <a:lnTo>
                  <a:pt x="2765488" y="660610"/>
                </a:lnTo>
                <a:lnTo>
                  <a:pt x="2758297" y="676933"/>
                </a:lnTo>
                <a:lnTo>
                  <a:pt x="2759963" y="692900"/>
                </a:lnTo>
                <a:lnTo>
                  <a:pt x="2770096" y="700115"/>
                </a:lnTo>
                <a:lnTo>
                  <a:pt x="2779299" y="698615"/>
                </a:lnTo>
                <a:lnTo>
                  <a:pt x="2795218" y="706830"/>
                </a:lnTo>
                <a:lnTo>
                  <a:pt x="2825495" y="743192"/>
                </a:lnTo>
                <a:lnTo>
                  <a:pt x="2851629" y="786315"/>
                </a:lnTo>
                <a:lnTo>
                  <a:pt x="2877424" y="832600"/>
                </a:lnTo>
                <a:lnTo>
                  <a:pt x="2903219" y="880860"/>
                </a:lnTo>
                <a:lnTo>
                  <a:pt x="2929353" y="929910"/>
                </a:lnTo>
                <a:lnTo>
                  <a:pt x="2956164" y="978565"/>
                </a:lnTo>
                <a:lnTo>
                  <a:pt x="2983991" y="1025640"/>
                </a:lnTo>
                <a:lnTo>
                  <a:pt x="3013173" y="1069949"/>
                </a:lnTo>
                <a:lnTo>
                  <a:pt x="3044048" y="1110306"/>
                </a:lnTo>
                <a:lnTo>
                  <a:pt x="3076955" y="1145528"/>
                </a:lnTo>
                <a:lnTo>
                  <a:pt x="3097230" y="1194673"/>
                </a:lnTo>
                <a:lnTo>
                  <a:pt x="3114958" y="1244032"/>
                </a:lnTo>
                <a:lnTo>
                  <a:pt x="3131140" y="1293445"/>
                </a:lnTo>
                <a:lnTo>
                  <a:pt x="3146775" y="1342750"/>
                </a:lnTo>
                <a:lnTo>
                  <a:pt x="3162864" y="1391789"/>
                </a:lnTo>
                <a:lnTo>
                  <a:pt x="3180405" y="1440402"/>
                </a:lnTo>
                <a:lnTo>
                  <a:pt x="3200399" y="1488428"/>
                </a:lnTo>
                <a:lnTo>
                  <a:pt x="3197610" y="1546507"/>
                </a:lnTo>
                <a:lnTo>
                  <a:pt x="3195547" y="1588670"/>
                </a:lnTo>
                <a:lnTo>
                  <a:pt x="3194070" y="1618435"/>
                </a:lnTo>
                <a:lnTo>
                  <a:pt x="3193036" y="1639316"/>
                </a:lnTo>
                <a:lnTo>
                  <a:pt x="3191177" y="1683817"/>
                </a:lnTo>
                <a:lnTo>
                  <a:pt x="3189557" y="1733526"/>
                </a:lnTo>
                <a:lnTo>
                  <a:pt x="3188207" y="1774940"/>
                </a:lnTo>
                <a:lnTo>
                  <a:pt x="3158120" y="1840701"/>
                </a:lnTo>
                <a:lnTo>
                  <a:pt x="3131852" y="1898959"/>
                </a:lnTo>
                <a:lnTo>
                  <a:pt x="3108466" y="1950114"/>
                </a:lnTo>
                <a:lnTo>
                  <a:pt x="3087027" y="1994568"/>
                </a:lnTo>
                <a:lnTo>
                  <a:pt x="3066598" y="2032721"/>
                </a:lnTo>
                <a:lnTo>
                  <a:pt x="3046244" y="2064975"/>
                </a:lnTo>
                <a:lnTo>
                  <a:pt x="3002015" y="2113388"/>
                </a:lnTo>
                <a:lnTo>
                  <a:pt x="2946851" y="2143014"/>
                </a:lnTo>
                <a:lnTo>
                  <a:pt x="2873264" y="2157061"/>
                </a:lnTo>
                <a:lnTo>
                  <a:pt x="2827221" y="2159246"/>
                </a:lnTo>
                <a:lnTo>
                  <a:pt x="2773764" y="2158738"/>
                </a:lnTo>
                <a:lnTo>
                  <a:pt x="2711958" y="2155940"/>
                </a:lnTo>
                <a:lnTo>
                  <a:pt x="2669088" y="2133644"/>
                </a:lnTo>
                <a:lnTo>
                  <a:pt x="2625541" y="2111941"/>
                </a:lnTo>
                <a:lnTo>
                  <a:pt x="2582036" y="2090027"/>
                </a:lnTo>
                <a:lnTo>
                  <a:pt x="2539294" y="2067096"/>
                </a:lnTo>
                <a:lnTo>
                  <a:pt x="2498033" y="2042345"/>
                </a:lnTo>
                <a:lnTo>
                  <a:pt x="2458973" y="2014970"/>
                </a:lnTo>
                <a:lnTo>
                  <a:pt x="2433665" y="1979272"/>
                </a:lnTo>
                <a:lnTo>
                  <a:pt x="2422115" y="1928271"/>
                </a:lnTo>
                <a:lnTo>
                  <a:pt x="2420302" y="1870666"/>
                </a:lnTo>
                <a:lnTo>
                  <a:pt x="2424204" y="1815156"/>
                </a:lnTo>
                <a:lnTo>
                  <a:pt x="2429799" y="1770442"/>
                </a:lnTo>
                <a:lnTo>
                  <a:pt x="2433066" y="1745222"/>
                </a:lnTo>
                <a:lnTo>
                  <a:pt x="2443805" y="1727517"/>
                </a:lnTo>
                <a:lnTo>
                  <a:pt x="2464688" y="1728172"/>
                </a:lnTo>
                <a:lnTo>
                  <a:pt x="2478714" y="1733542"/>
                </a:lnTo>
                <a:lnTo>
                  <a:pt x="2468879" y="1729982"/>
                </a:lnTo>
                <a:close/>
              </a:path>
            </a:pathLst>
          </a:custGeom>
          <a:ln w="571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89229" y="5136007"/>
            <a:ext cx="1427480" cy="54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675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А-дельта</a:t>
            </a:r>
            <a:r>
              <a:rPr sz="1400" b="1" spc="-2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и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ts val="2395"/>
              </a:lnSpc>
            </a:pP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С-волокна</a:t>
            </a:r>
            <a:r>
              <a:rPr sz="1400" b="1" spc="-50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Tahoma"/>
                <a:cs typeface="Tahoma"/>
              </a:rPr>
              <a:t>(</a:t>
            </a:r>
            <a:r>
              <a:rPr sz="2000" b="1" spc="-5" dirty="0">
                <a:solidFill>
                  <a:srgbClr val="FFFF00"/>
                </a:solidFill>
                <a:latin typeface="Tahoma"/>
                <a:cs typeface="Tahoma"/>
              </a:rPr>
              <a:t>+</a:t>
            </a:r>
            <a:r>
              <a:rPr sz="1600" b="1" spc="-5" dirty="0">
                <a:solidFill>
                  <a:srgbClr val="FFFF00"/>
                </a:solidFill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70138" y="1924685"/>
            <a:ext cx="1073821" cy="128701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70138" y="1924685"/>
            <a:ext cx="1074420" cy="1287145"/>
          </a:xfrm>
          <a:custGeom>
            <a:avLst/>
            <a:gdLst/>
            <a:ahLst/>
            <a:cxnLst/>
            <a:rect l="l" t="t" r="r" b="b"/>
            <a:pathLst>
              <a:path w="1074420" h="1287145">
                <a:moveTo>
                  <a:pt x="592195" y="1069086"/>
                </a:moveTo>
                <a:lnTo>
                  <a:pt x="634361" y="1070817"/>
                </a:lnTo>
                <a:lnTo>
                  <a:pt x="675320" y="1057332"/>
                </a:lnTo>
                <a:lnTo>
                  <a:pt x="715694" y="1039020"/>
                </a:lnTo>
                <a:lnTo>
                  <a:pt x="756104" y="1026267"/>
                </a:lnTo>
                <a:lnTo>
                  <a:pt x="797173" y="1029462"/>
                </a:lnTo>
                <a:lnTo>
                  <a:pt x="844914" y="990779"/>
                </a:lnTo>
                <a:lnTo>
                  <a:pt x="875828" y="962575"/>
                </a:lnTo>
                <a:lnTo>
                  <a:pt x="908255" y="911436"/>
                </a:lnTo>
                <a:lnTo>
                  <a:pt x="936619" y="823722"/>
                </a:lnTo>
                <a:lnTo>
                  <a:pt x="968269" y="794184"/>
                </a:lnTo>
                <a:lnTo>
                  <a:pt x="989352" y="775320"/>
                </a:lnTo>
                <a:lnTo>
                  <a:pt x="1001651" y="764881"/>
                </a:lnTo>
                <a:lnTo>
                  <a:pt x="1006948" y="760617"/>
                </a:lnTo>
                <a:lnTo>
                  <a:pt x="1007029" y="760279"/>
                </a:lnTo>
                <a:lnTo>
                  <a:pt x="1003675" y="761619"/>
                </a:lnTo>
                <a:lnTo>
                  <a:pt x="998670" y="762387"/>
                </a:lnTo>
                <a:lnTo>
                  <a:pt x="993797" y="760334"/>
                </a:lnTo>
                <a:lnTo>
                  <a:pt x="990840" y="753213"/>
                </a:lnTo>
                <a:lnTo>
                  <a:pt x="991581" y="738773"/>
                </a:lnTo>
                <a:lnTo>
                  <a:pt x="1011295" y="678942"/>
                </a:lnTo>
                <a:lnTo>
                  <a:pt x="1040451" y="630094"/>
                </a:lnTo>
                <a:lnTo>
                  <a:pt x="1050072" y="624952"/>
                </a:lnTo>
                <a:lnTo>
                  <a:pt x="1056588" y="626151"/>
                </a:lnTo>
                <a:lnTo>
                  <a:pt x="1060150" y="628805"/>
                </a:lnTo>
                <a:lnTo>
                  <a:pt x="1060909" y="628029"/>
                </a:lnTo>
                <a:lnTo>
                  <a:pt x="1059015" y="618936"/>
                </a:lnTo>
                <a:lnTo>
                  <a:pt x="1054619" y="596641"/>
                </a:lnTo>
                <a:lnTo>
                  <a:pt x="1047871" y="556260"/>
                </a:lnTo>
                <a:lnTo>
                  <a:pt x="1066671" y="509669"/>
                </a:lnTo>
                <a:lnTo>
                  <a:pt x="1073826" y="469141"/>
                </a:lnTo>
                <a:lnTo>
                  <a:pt x="1071767" y="432668"/>
                </a:lnTo>
                <a:lnTo>
                  <a:pt x="1062920" y="398240"/>
                </a:lnTo>
                <a:lnTo>
                  <a:pt x="1049716" y="363847"/>
                </a:lnTo>
                <a:lnTo>
                  <a:pt x="1034583" y="327481"/>
                </a:lnTo>
                <a:lnTo>
                  <a:pt x="1019951" y="287132"/>
                </a:lnTo>
                <a:lnTo>
                  <a:pt x="1008247" y="240792"/>
                </a:lnTo>
                <a:lnTo>
                  <a:pt x="972408" y="204275"/>
                </a:lnTo>
                <a:lnTo>
                  <a:pt x="937691" y="171675"/>
                </a:lnTo>
                <a:lnTo>
                  <a:pt x="902424" y="142970"/>
                </a:lnTo>
                <a:lnTo>
                  <a:pt x="864934" y="118138"/>
                </a:lnTo>
                <a:lnTo>
                  <a:pt x="823550" y="97158"/>
                </a:lnTo>
                <a:lnTo>
                  <a:pt x="776599" y="80010"/>
                </a:lnTo>
                <a:lnTo>
                  <a:pt x="758358" y="83700"/>
                </a:lnTo>
                <a:lnTo>
                  <a:pt x="740404" y="88392"/>
                </a:lnTo>
                <a:lnTo>
                  <a:pt x="723021" y="91368"/>
                </a:lnTo>
                <a:lnTo>
                  <a:pt x="706495" y="89916"/>
                </a:lnTo>
                <a:lnTo>
                  <a:pt x="692398" y="80783"/>
                </a:lnTo>
                <a:lnTo>
                  <a:pt x="680587" y="67151"/>
                </a:lnTo>
                <a:lnTo>
                  <a:pt x="668776" y="52518"/>
                </a:lnTo>
                <a:lnTo>
                  <a:pt x="654679" y="40386"/>
                </a:lnTo>
                <a:lnTo>
                  <a:pt x="632557" y="30753"/>
                </a:lnTo>
                <a:lnTo>
                  <a:pt x="596005" y="18764"/>
                </a:lnTo>
                <a:lnTo>
                  <a:pt x="558881" y="7489"/>
                </a:lnTo>
                <a:lnTo>
                  <a:pt x="535045" y="0"/>
                </a:lnTo>
                <a:lnTo>
                  <a:pt x="494383" y="15470"/>
                </a:lnTo>
                <a:lnTo>
                  <a:pt x="447355" y="32896"/>
                </a:lnTo>
                <a:lnTo>
                  <a:pt x="396666" y="52519"/>
                </a:lnTo>
                <a:lnTo>
                  <a:pt x="345021" y="74580"/>
                </a:lnTo>
                <a:lnTo>
                  <a:pt x="295126" y="99320"/>
                </a:lnTo>
                <a:lnTo>
                  <a:pt x="249688" y="126980"/>
                </a:lnTo>
                <a:lnTo>
                  <a:pt x="211410" y="157800"/>
                </a:lnTo>
                <a:lnTo>
                  <a:pt x="183001" y="192024"/>
                </a:lnTo>
                <a:lnTo>
                  <a:pt x="177929" y="217122"/>
                </a:lnTo>
                <a:lnTo>
                  <a:pt x="187573" y="245364"/>
                </a:lnTo>
                <a:lnTo>
                  <a:pt x="202932" y="274748"/>
                </a:lnTo>
                <a:lnTo>
                  <a:pt x="215005" y="303276"/>
                </a:lnTo>
                <a:lnTo>
                  <a:pt x="164085" y="340366"/>
                </a:lnTo>
                <a:lnTo>
                  <a:pt x="125684" y="368260"/>
                </a:lnTo>
                <a:lnTo>
                  <a:pt x="99892" y="390474"/>
                </a:lnTo>
                <a:lnTo>
                  <a:pt x="86798" y="410527"/>
                </a:lnTo>
                <a:lnTo>
                  <a:pt x="86492" y="431937"/>
                </a:lnTo>
                <a:lnTo>
                  <a:pt x="99062" y="458223"/>
                </a:lnTo>
                <a:lnTo>
                  <a:pt x="124598" y="492903"/>
                </a:lnTo>
                <a:lnTo>
                  <a:pt x="163189" y="539496"/>
                </a:lnTo>
                <a:lnTo>
                  <a:pt x="142567" y="535614"/>
                </a:lnTo>
                <a:lnTo>
                  <a:pt x="122231" y="530733"/>
                </a:lnTo>
                <a:lnTo>
                  <a:pt x="102753" y="528137"/>
                </a:lnTo>
                <a:lnTo>
                  <a:pt x="84703" y="531114"/>
                </a:lnTo>
                <a:lnTo>
                  <a:pt x="39960" y="553333"/>
                </a:lnTo>
                <a:lnTo>
                  <a:pt x="12514" y="576645"/>
                </a:lnTo>
                <a:lnTo>
                  <a:pt x="0" y="601182"/>
                </a:lnTo>
                <a:lnTo>
                  <a:pt x="54" y="627077"/>
                </a:lnTo>
                <a:lnTo>
                  <a:pt x="10312" y="654462"/>
                </a:lnTo>
                <a:lnTo>
                  <a:pt x="28412" y="683471"/>
                </a:lnTo>
                <a:lnTo>
                  <a:pt x="51989" y="714235"/>
                </a:lnTo>
                <a:lnTo>
                  <a:pt x="78680" y="746888"/>
                </a:lnTo>
                <a:lnTo>
                  <a:pt x="106120" y="781561"/>
                </a:lnTo>
                <a:lnTo>
                  <a:pt x="131947" y="818388"/>
                </a:lnTo>
                <a:lnTo>
                  <a:pt x="96995" y="858291"/>
                </a:lnTo>
                <a:lnTo>
                  <a:pt x="77385" y="890358"/>
                </a:lnTo>
                <a:lnTo>
                  <a:pt x="78380" y="945906"/>
                </a:lnTo>
                <a:lnTo>
                  <a:pt x="123309" y="1014890"/>
                </a:lnTo>
                <a:lnTo>
                  <a:pt x="158617" y="1063752"/>
                </a:lnTo>
                <a:lnTo>
                  <a:pt x="174626" y="1116114"/>
                </a:lnTo>
                <a:lnTo>
                  <a:pt x="191185" y="1162614"/>
                </a:lnTo>
                <a:lnTo>
                  <a:pt x="211385" y="1203102"/>
                </a:lnTo>
                <a:lnTo>
                  <a:pt x="238316" y="1237431"/>
                </a:lnTo>
                <a:lnTo>
                  <a:pt x="275069" y="1265452"/>
                </a:lnTo>
                <a:lnTo>
                  <a:pt x="324733" y="1287018"/>
                </a:lnTo>
                <a:lnTo>
                  <a:pt x="374668" y="1274702"/>
                </a:lnTo>
                <a:lnTo>
                  <a:pt x="419672" y="1257582"/>
                </a:lnTo>
                <a:lnTo>
                  <a:pt x="459130" y="1234535"/>
                </a:lnTo>
                <a:lnTo>
                  <a:pt x="492429" y="1204439"/>
                </a:lnTo>
                <a:lnTo>
                  <a:pt x="518954" y="1166173"/>
                </a:lnTo>
                <a:lnTo>
                  <a:pt x="538093" y="1118616"/>
                </a:lnTo>
                <a:lnTo>
                  <a:pt x="565751" y="1093529"/>
                </a:lnTo>
                <a:lnTo>
                  <a:pt x="601053" y="1065942"/>
                </a:lnTo>
                <a:lnTo>
                  <a:pt x="642784" y="1047357"/>
                </a:lnTo>
                <a:lnTo>
                  <a:pt x="689731" y="1049274"/>
                </a:lnTo>
                <a:lnTo>
                  <a:pt x="732854" y="1061100"/>
                </a:lnTo>
                <a:lnTo>
                  <a:pt x="751069" y="1060490"/>
                </a:lnTo>
                <a:lnTo>
                  <a:pt x="757323" y="1050919"/>
                </a:lnTo>
                <a:lnTo>
                  <a:pt x="764565" y="1035862"/>
                </a:lnTo>
                <a:lnTo>
                  <a:pt x="785743" y="1018794"/>
                </a:lnTo>
              </a:path>
            </a:pathLst>
          </a:custGeom>
          <a:ln w="38100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29477" y="2284348"/>
            <a:ext cx="440055" cy="609600"/>
          </a:xfrm>
          <a:custGeom>
            <a:avLst/>
            <a:gdLst/>
            <a:ahLst/>
            <a:cxnLst/>
            <a:rect l="l" t="t" r="r" b="b"/>
            <a:pathLst>
              <a:path w="440054" h="609600">
                <a:moveTo>
                  <a:pt x="401039" y="115415"/>
                </a:moveTo>
                <a:lnTo>
                  <a:pt x="363102" y="109775"/>
                </a:lnTo>
                <a:lnTo>
                  <a:pt x="361188" y="118872"/>
                </a:lnTo>
                <a:lnTo>
                  <a:pt x="357377" y="131064"/>
                </a:lnTo>
                <a:lnTo>
                  <a:pt x="339358" y="172795"/>
                </a:lnTo>
                <a:lnTo>
                  <a:pt x="305148" y="226573"/>
                </a:lnTo>
                <a:lnTo>
                  <a:pt x="268224" y="262890"/>
                </a:lnTo>
                <a:lnTo>
                  <a:pt x="229509" y="282944"/>
                </a:lnTo>
                <a:lnTo>
                  <a:pt x="187451" y="288035"/>
                </a:lnTo>
                <a:lnTo>
                  <a:pt x="176783" y="290322"/>
                </a:lnTo>
                <a:lnTo>
                  <a:pt x="118352" y="323787"/>
                </a:lnTo>
                <a:lnTo>
                  <a:pt x="85496" y="357472"/>
                </a:lnTo>
                <a:lnTo>
                  <a:pt x="57770" y="397615"/>
                </a:lnTo>
                <a:lnTo>
                  <a:pt x="35305" y="442071"/>
                </a:lnTo>
                <a:lnTo>
                  <a:pt x="18229" y="488697"/>
                </a:lnTo>
                <a:lnTo>
                  <a:pt x="6671" y="535348"/>
                </a:lnTo>
                <a:lnTo>
                  <a:pt x="761" y="579882"/>
                </a:lnTo>
                <a:lnTo>
                  <a:pt x="0" y="595122"/>
                </a:lnTo>
                <a:lnTo>
                  <a:pt x="0" y="608838"/>
                </a:lnTo>
                <a:lnTo>
                  <a:pt x="38100" y="609600"/>
                </a:lnTo>
                <a:lnTo>
                  <a:pt x="38100" y="595883"/>
                </a:lnTo>
                <a:lnTo>
                  <a:pt x="38862" y="582168"/>
                </a:lnTo>
                <a:lnTo>
                  <a:pt x="45458" y="536388"/>
                </a:lnTo>
                <a:lnTo>
                  <a:pt x="58532" y="488089"/>
                </a:lnTo>
                <a:lnTo>
                  <a:pt x="77990" y="440397"/>
                </a:lnTo>
                <a:lnTo>
                  <a:pt x="103739" y="396440"/>
                </a:lnTo>
                <a:lnTo>
                  <a:pt x="135685" y="359342"/>
                </a:lnTo>
                <a:lnTo>
                  <a:pt x="173735" y="332231"/>
                </a:lnTo>
                <a:lnTo>
                  <a:pt x="226710" y="321933"/>
                </a:lnTo>
                <a:lnTo>
                  <a:pt x="250669" y="316282"/>
                </a:lnTo>
                <a:lnTo>
                  <a:pt x="299466" y="287273"/>
                </a:lnTo>
                <a:lnTo>
                  <a:pt x="338658" y="245188"/>
                </a:lnTo>
                <a:lnTo>
                  <a:pt x="374220" y="188903"/>
                </a:lnTo>
                <a:lnTo>
                  <a:pt x="392429" y="144779"/>
                </a:lnTo>
                <a:lnTo>
                  <a:pt x="397763" y="131064"/>
                </a:lnTo>
                <a:lnTo>
                  <a:pt x="401039" y="115415"/>
                </a:lnTo>
                <a:close/>
              </a:path>
              <a:path w="440054" h="609600">
                <a:moveTo>
                  <a:pt x="439673" y="121157"/>
                </a:moveTo>
                <a:lnTo>
                  <a:pt x="400049" y="0"/>
                </a:lnTo>
                <a:lnTo>
                  <a:pt x="326897" y="104393"/>
                </a:lnTo>
                <a:lnTo>
                  <a:pt x="363102" y="109775"/>
                </a:lnTo>
                <a:lnTo>
                  <a:pt x="367284" y="89915"/>
                </a:lnTo>
                <a:lnTo>
                  <a:pt x="404621" y="98297"/>
                </a:lnTo>
                <a:lnTo>
                  <a:pt x="404621" y="115947"/>
                </a:lnTo>
                <a:lnTo>
                  <a:pt x="439673" y="121157"/>
                </a:lnTo>
                <a:close/>
              </a:path>
              <a:path w="440054" h="609600">
                <a:moveTo>
                  <a:pt x="404621" y="98297"/>
                </a:moveTo>
                <a:lnTo>
                  <a:pt x="367284" y="89915"/>
                </a:lnTo>
                <a:lnTo>
                  <a:pt x="363102" y="109775"/>
                </a:lnTo>
                <a:lnTo>
                  <a:pt x="401039" y="115415"/>
                </a:lnTo>
                <a:lnTo>
                  <a:pt x="404621" y="98297"/>
                </a:lnTo>
                <a:close/>
              </a:path>
              <a:path w="440054" h="609600">
                <a:moveTo>
                  <a:pt x="404621" y="115947"/>
                </a:moveTo>
                <a:lnTo>
                  <a:pt x="404621" y="98297"/>
                </a:lnTo>
                <a:lnTo>
                  <a:pt x="401039" y="115415"/>
                </a:lnTo>
                <a:lnTo>
                  <a:pt x="404621" y="11594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47421" y="1830197"/>
            <a:ext cx="584835" cy="433705"/>
          </a:xfrm>
          <a:custGeom>
            <a:avLst/>
            <a:gdLst/>
            <a:ahLst/>
            <a:cxnLst/>
            <a:rect l="l" t="t" r="r" b="b"/>
            <a:pathLst>
              <a:path w="584834" h="433705">
                <a:moveTo>
                  <a:pt x="584454" y="339851"/>
                </a:moveTo>
                <a:lnTo>
                  <a:pt x="0" y="0"/>
                </a:lnTo>
                <a:lnTo>
                  <a:pt x="138684" y="433577"/>
                </a:lnTo>
                <a:lnTo>
                  <a:pt x="584454" y="33985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47421" y="1830197"/>
            <a:ext cx="584835" cy="433705"/>
          </a:xfrm>
          <a:custGeom>
            <a:avLst/>
            <a:gdLst/>
            <a:ahLst/>
            <a:cxnLst/>
            <a:rect l="l" t="t" r="r" b="b"/>
            <a:pathLst>
              <a:path w="584834" h="433705">
                <a:moveTo>
                  <a:pt x="138684" y="433577"/>
                </a:moveTo>
                <a:lnTo>
                  <a:pt x="584454" y="339851"/>
                </a:lnTo>
                <a:lnTo>
                  <a:pt x="0" y="0"/>
                </a:lnTo>
                <a:lnTo>
                  <a:pt x="138684" y="433577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202807" y="1545970"/>
            <a:ext cx="316865" cy="325755"/>
          </a:xfrm>
          <a:custGeom>
            <a:avLst/>
            <a:gdLst/>
            <a:ahLst/>
            <a:cxnLst/>
            <a:rect l="l" t="t" r="r" b="b"/>
            <a:pathLst>
              <a:path w="316865" h="325755">
                <a:moveTo>
                  <a:pt x="274320" y="0"/>
                </a:moveTo>
                <a:lnTo>
                  <a:pt x="296132" y="49268"/>
                </a:lnTo>
                <a:lnTo>
                  <a:pt x="310515" y="91249"/>
                </a:lnTo>
                <a:lnTo>
                  <a:pt x="316325" y="121515"/>
                </a:lnTo>
                <a:lnTo>
                  <a:pt x="312420" y="135636"/>
                </a:lnTo>
                <a:lnTo>
                  <a:pt x="201930" y="189738"/>
                </a:lnTo>
                <a:lnTo>
                  <a:pt x="197703" y="203858"/>
                </a:lnTo>
                <a:lnTo>
                  <a:pt x="203549" y="234124"/>
                </a:lnTo>
                <a:lnTo>
                  <a:pt x="218110" y="276105"/>
                </a:lnTo>
                <a:lnTo>
                  <a:pt x="240030" y="325374"/>
                </a:lnTo>
                <a:lnTo>
                  <a:pt x="214610" y="277844"/>
                </a:lnTo>
                <a:lnTo>
                  <a:pt x="190404" y="240601"/>
                </a:lnTo>
                <a:lnTo>
                  <a:pt x="170056" y="217360"/>
                </a:lnTo>
                <a:lnTo>
                  <a:pt x="156210" y="211836"/>
                </a:lnTo>
                <a:lnTo>
                  <a:pt x="83820" y="246888"/>
                </a:lnTo>
                <a:lnTo>
                  <a:pt x="70294" y="241363"/>
                </a:lnTo>
                <a:lnTo>
                  <a:pt x="49911" y="218122"/>
                </a:lnTo>
                <a:lnTo>
                  <a:pt x="25527" y="180879"/>
                </a:lnTo>
                <a:lnTo>
                  <a:pt x="0" y="133350"/>
                </a:lnTo>
              </a:path>
            </a:pathLst>
          </a:custGeom>
          <a:ln w="38099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03481" y="1504061"/>
            <a:ext cx="845185" cy="337820"/>
          </a:xfrm>
          <a:custGeom>
            <a:avLst/>
            <a:gdLst/>
            <a:ahLst/>
            <a:cxnLst/>
            <a:rect l="l" t="t" r="r" b="b"/>
            <a:pathLst>
              <a:path w="845185" h="337819">
                <a:moveTo>
                  <a:pt x="744097" y="266269"/>
                </a:moveTo>
                <a:lnTo>
                  <a:pt x="13715" y="0"/>
                </a:lnTo>
                <a:lnTo>
                  <a:pt x="0" y="35814"/>
                </a:lnTo>
                <a:lnTo>
                  <a:pt x="730917" y="302007"/>
                </a:lnTo>
                <a:lnTo>
                  <a:pt x="744097" y="266269"/>
                </a:lnTo>
                <a:close/>
              </a:path>
              <a:path w="845185" h="337819">
                <a:moveTo>
                  <a:pt x="761999" y="332537"/>
                </a:moveTo>
                <a:lnTo>
                  <a:pt x="761999" y="272795"/>
                </a:lnTo>
                <a:lnTo>
                  <a:pt x="749045" y="308609"/>
                </a:lnTo>
                <a:lnTo>
                  <a:pt x="730917" y="302007"/>
                </a:lnTo>
                <a:lnTo>
                  <a:pt x="717803" y="337565"/>
                </a:lnTo>
                <a:lnTo>
                  <a:pt x="761999" y="332537"/>
                </a:lnTo>
                <a:close/>
              </a:path>
              <a:path w="845185" h="337819">
                <a:moveTo>
                  <a:pt x="761999" y="272795"/>
                </a:moveTo>
                <a:lnTo>
                  <a:pt x="744097" y="266269"/>
                </a:lnTo>
                <a:lnTo>
                  <a:pt x="730917" y="302007"/>
                </a:lnTo>
                <a:lnTo>
                  <a:pt x="749045" y="308609"/>
                </a:lnTo>
                <a:lnTo>
                  <a:pt x="761999" y="272795"/>
                </a:lnTo>
                <a:close/>
              </a:path>
              <a:path w="845185" h="337819">
                <a:moveTo>
                  <a:pt x="845057" y="323088"/>
                </a:moveTo>
                <a:lnTo>
                  <a:pt x="757427" y="230123"/>
                </a:lnTo>
                <a:lnTo>
                  <a:pt x="744097" y="266269"/>
                </a:lnTo>
                <a:lnTo>
                  <a:pt x="761999" y="272795"/>
                </a:lnTo>
                <a:lnTo>
                  <a:pt x="761999" y="332537"/>
                </a:lnTo>
                <a:lnTo>
                  <a:pt x="845057" y="323088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572139" y="760348"/>
            <a:ext cx="1524000" cy="762000"/>
          </a:xfrm>
          <a:prstGeom prst="rect">
            <a:avLst/>
          </a:prstGeom>
          <a:solidFill>
            <a:srgbClr val="0000FF"/>
          </a:solidFill>
          <a:ln w="9525">
            <a:solidFill>
              <a:srgbClr val="FFFF00"/>
            </a:solidFill>
          </a:ln>
        </p:spPr>
        <p:txBody>
          <a:bodyPr vert="horz" wrap="square" lIns="0" tIns="102870" rIns="0" bIns="0" rtlCol="0">
            <a:spAutoFit/>
          </a:bodyPr>
          <a:lstStyle/>
          <a:p>
            <a:pPr marL="29845" marR="61594" algn="ctr">
              <a:lnSpc>
                <a:spcPct val="100000"/>
              </a:lnSpc>
              <a:spcBef>
                <a:spcPts val="810"/>
              </a:spcBef>
            </a:pP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Пресинапт</a:t>
            </a:r>
            <a:r>
              <a:rPr sz="1200" b="1" spc="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ческий  опиатный  </a:t>
            </a:r>
            <a:r>
              <a:rPr sz="1200" b="1" dirty="0">
                <a:solidFill>
                  <a:srgbClr val="FFFF00"/>
                </a:solidFill>
                <a:latin typeface="Arial"/>
                <a:cs typeface="Arial"/>
              </a:rPr>
              <a:t>рецептор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689725" y="1750948"/>
            <a:ext cx="168401" cy="2392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76739" y="1513205"/>
            <a:ext cx="2150745" cy="4124325"/>
          </a:xfrm>
          <a:custGeom>
            <a:avLst/>
            <a:gdLst/>
            <a:ahLst/>
            <a:cxnLst/>
            <a:rect l="l" t="t" r="r" b="b"/>
            <a:pathLst>
              <a:path w="2150745" h="4124325">
                <a:moveTo>
                  <a:pt x="35405" y="4013374"/>
                </a:moveTo>
                <a:lnTo>
                  <a:pt x="1523" y="3995928"/>
                </a:lnTo>
                <a:lnTo>
                  <a:pt x="0" y="4123943"/>
                </a:lnTo>
                <a:lnTo>
                  <a:pt x="26669" y="4104529"/>
                </a:lnTo>
                <a:lnTo>
                  <a:pt x="26669" y="4030217"/>
                </a:lnTo>
                <a:lnTo>
                  <a:pt x="35405" y="4013374"/>
                </a:lnTo>
                <a:close/>
              </a:path>
              <a:path w="2150745" h="4124325">
                <a:moveTo>
                  <a:pt x="69949" y="4031162"/>
                </a:moveTo>
                <a:lnTo>
                  <a:pt x="35405" y="4013374"/>
                </a:lnTo>
                <a:lnTo>
                  <a:pt x="26669" y="4030217"/>
                </a:lnTo>
                <a:lnTo>
                  <a:pt x="60959" y="4048505"/>
                </a:lnTo>
                <a:lnTo>
                  <a:pt x="69949" y="4031162"/>
                </a:lnTo>
                <a:close/>
              </a:path>
              <a:path w="2150745" h="4124325">
                <a:moveTo>
                  <a:pt x="103631" y="4048505"/>
                </a:moveTo>
                <a:lnTo>
                  <a:pt x="69949" y="4031162"/>
                </a:lnTo>
                <a:lnTo>
                  <a:pt x="60959" y="4048505"/>
                </a:lnTo>
                <a:lnTo>
                  <a:pt x="26669" y="4030217"/>
                </a:lnTo>
                <a:lnTo>
                  <a:pt x="26669" y="4104529"/>
                </a:lnTo>
                <a:lnTo>
                  <a:pt x="103631" y="4048505"/>
                </a:lnTo>
                <a:close/>
              </a:path>
              <a:path w="2150745" h="4124325">
                <a:moveTo>
                  <a:pt x="2150363" y="17525"/>
                </a:moveTo>
                <a:lnTo>
                  <a:pt x="2116835" y="0"/>
                </a:lnTo>
                <a:lnTo>
                  <a:pt x="35405" y="4013374"/>
                </a:lnTo>
                <a:lnTo>
                  <a:pt x="69949" y="4031162"/>
                </a:lnTo>
                <a:lnTo>
                  <a:pt x="2150363" y="17525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00964" y="1593786"/>
            <a:ext cx="161925" cy="1619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29564" y="1593786"/>
            <a:ext cx="161925" cy="3143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867527" y="150748"/>
            <a:ext cx="1219200" cy="533400"/>
          </a:xfrm>
          <a:prstGeom prst="rect">
            <a:avLst/>
          </a:prstGeom>
          <a:solidFill>
            <a:srgbClr val="0000FF"/>
          </a:solidFill>
          <a:ln w="9525">
            <a:solidFill>
              <a:srgbClr val="FFFF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147320" marR="33020" indent="-106680">
              <a:lnSpc>
                <a:spcPct val="100000"/>
              </a:lnSpc>
              <a:spcBef>
                <a:spcPts val="635"/>
              </a:spcBef>
            </a:pPr>
            <a:r>
              <a:rPr sz="1200" b="1" spc="-5" dirty="0">
                <a:solidFill>
                  <a:srgbClr val="FFFF00"/>
                </a:solidFill>
                <a:latin typeface="Arial"/>
                <a:cs typeface="Arial"/>
              </a:rPr>
              <a:t>Нейропептиды  Нейрокинин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611251" y="678052"/>
            <a:ext cx="341630" cy="920750"/>
          </a:xfrm>
          <a:custGeom>
            <a:avLst/>
            <a:gdLst/>
            <a:ahLst/>
            <a:cxnLst/>
            <a:rect l="l" t="t" r="r" b="b"/>
            <a:pathLst>
              <a:path w="341629" h="920750">
                <a:moveTo>
                  <a:pt x="304982" y="805965"/>
                </a:moveTo>
                <a:lnTo>
                  <a:pt x="36575" y="0"/>
                </a:lnTo>
                <a:lnTo>
                  <a:pt x="0" y="12192"/>
                </a:lnTo>
                <a:lnTo>
                  <a:pt x="269027" y="817782"/>
                </a:lnTo>
                <a:lnTo>
                  <a:pt x="304982" y="805965"/>
                </a:lnTo>
                <a:close/>
              </a:path>
              <a:path w="341629" h="920750">
                <a:moveTo>
                  <a:pt x="310896" y="908304"/>
                </a:moveTo>
                <a:lnTo>
                  <a:pt x="310896" y="823722"/>
                </a:lnTo>
                <a:lnTo>
                  <a:pt x="275082" y="835913"/>
                </a:lnTo>
                <a:lnTo>
                  <a:pt x="269027" y="817782"/>
                </a:lnTo>
                <a:lnTo>
                  <a:pt x="232409" y="829818"/>
                </a:lnTo>
                <a:lnTo>
                  <a:pt x="310896" y="908304"/>
                </a:lnTo>
                <a:close/>
              </a:path>
              <a:path w="341629" h="920750">
                <a:moveTo>
                  <a:pt x="310896" y="823722"/>
                </a:moveTo>
                <a:lnTo>
                  <a:pt x="304982" y="805965"/>
                </a:lnTo>
                <a:lnTo>
                  <a:pt x="269027" y="817782"/>
                </a:lnTo>
                <a:lnTo>
                  <a:pt x="275082" y="835913"/>
                </a:lnTo>
                <a:lnTo>
                  <a:pt x="310896" y="823722"/>
                </a:lnTo>
                <a:close/>
              </a:path>
              <a:path w="341629" h="920750">
                <a:moveTo>
                  <a:pt x="341376" y="794004"/>
                </a:moveTo>
                <a:lnTo>
                  <a:pt x="304982" y="805965"/>
                </a:lnTo>
                <a:lnTo>
                  <a:pt x="310896" y="823722"/>
                </a:lnTo>
                <a:lnTo>
                  <a:pt x="310896" y="908304"/>
                </a:lnTo>
                <a:lnTo>
                  <a:pt x="323088" y="920496"/>
                </a:lnTo>
                <a:lnTo>
                  <a:pt x="341376" y="794004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67283" y="1286128"/>
            <a:ext cx="536575" cy="510540"/>
          </a:xfrm>
          <a:custGeom>
            <a:avLst/>
            <a:gdLst/>
            <a:ahLst/>
            <a:cxnLst/>
            <a:rect l="l" t="t" r="r" b="b"/>
            <a:pathLst>
              <a:path w="536575" h="510539">
                <a:moveTo>
                  <a:pt x="536448" y="225551"/>
                </a:moveTo>
                <a:lnTo>
                  <a:pt x="279654" y="0"/>
                </a:lnTo>
                <a:lnTo>
                  <a:pt x="0" y="60197"/>
                </a:lnTo>
                <a:lnTo>
                  <a:pt x="512064" y="510539"/>
                </a:lnTo>
                <a:lnTo>
                  <a:pt x="536448" y="22555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67283" y="1286128"/>
            <a:ext cx="536575" cy="510540"/>
          </a:xfrm>
          <a:custGeom>
            <a:avLst/>
            <a:gdLst/>
            <a:ahLst/>
            <a:cxnLst/>
            <a:rect l="l" t="t" r="r" b="b"/>
            <a:pathLst>
              <a:path w="536575" h="510539">
                <a:moveTo>
                  <a:pt x="512064" y="510539"/>
                </a:moveTo>
                <a:lnTo>
                  <a:pt x="536448" y="225551"/>
                </a:lnTo>
                <a:lnTo>
                  <a:pt x="279654" y="0"/>
                </a:lnTo>
                <a:lnTo>
                  <a:pt x="0" y="60197"/>
                </a:lnTo>
                <a:lnTo>
                  <a:pt x="512064" y="5105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96277" y="760348"/>
            <a:ext cx="455930" cy="729615"/>
          </a:xfrm>
          <a:custGeom>
            <a:avLst/>
            <a:gdLst/>
            <a:ahLst/>
            <a:cxnLst/>
            <a:rect l="l" t="t" r="r" b="b"/>
            <a:pathLst>
              <a:path w="455929" h="729615">
                <a:moveTo>
                  <a:pt x="417586" y="115543"/>
                </a:moveTo>
                <a:lnTo>
                  <a:pt x="379697" y="111475"/>
                </a:lnTo>
                <a:lnTo>
                  <a:pt x="379475" y="113538"/>
                </a:lnTo>
                <a:lnTo>
                  <a:pt x="375665" y="128778"/>
                </a:lnTo>
                <a:lnTo>
                  <a:pt x="359958" y="182095"/>
                </a:lnTo>
                <a:lnTo>
                  <a:pt x="345043" y="218279"/>
                </a:lnTo>
                <a:lnTo>
                  <a:pt x="326897" y="253052"/>
                </a:lnTo>
                <a:lnTo>
                  <a:pt x="305561" y="285750"/>
                </a:lnTo>
                <a:lnTo>
                  <a:pt x="271348" y="322176"/>
                </a:lnTo>
                <a:lnTo>
                  <a:pt x="228830" y="344509"/>
                </a:lnTo>
                <a:lnTo>
                  <a:pt x="202692" y="346710"/>
                </a:lnTo>
                <a:lnTo>
                  <a:pt x="192023" y="348996"/>
                </a:lnTo>
                <a:lnTo>
                  <a:pt x="132214" y="380613"/>
                </a:lnTo>
                <a:lnTo>
                  <a:pt x="99212" y="414876"/>
                </a:lnTo>
                <a:lnTo>
                  <a:pt x="70945" y="456381"/>
                </a:lnTo>
                <a:lnTo>
                  <a:pt x="47439" y="502867"/>
                </a:lnTo>
                <a:lnTo>
                  <a:pt x="28718" y="552075"/>
                </a:lnTo>
                <a:lnTo>
                  <a:pt x="14808" y="601743"/>
                </a:lnTo>
                <a:lnTo>
                  <a:pt x="5735" y="649612"/>
                </a:lnTo>
                <a:lnTo>
                  <a:pt x="0" y="710946"/>
                </a:lnTo>
                <a:lnTo>
                  <a:pt x="0" y="728472"/>
                </a:lnTo>
                <a:lnTo>
                  <a:pt x="38100" y="729234"/>
                </a:lnTo>
                <a:lnTo>
                  <a:pt x="38100" y="711708"/>
                </a:lnTo>
                <a:lnTo>
                  <a:pt x="38862" y="695706"/>
                </a:lnTo>
                <a:lnTo>
                  <a:pt x="43994" y="650572"/>
                </a:lnTo>
                <a:lnTo>
                  <a:pt x="54297" y="600812"/>
                </a:lnTo>
                <a:lnTo>
                  <a:pt x="69864" y="549497"/>
                </a:lnTo>
                <a:lnTo>
                  <a:pt x="90792" y="499701"/>
                </a:lnTo>
                <a:lnTo>
                  <a:pt x="117175" y="454495"/>
                </a:lnTo>
                <a:lnTo>
                  <a:pt x="149109" y="416951"/>
                </a:lnTo>
                <a:lnTo>
                  <a:pt x="186689" y="390144"/>
                </a:lnTo>
                <a:lnTo>
                  <a:pt x="240540" y="380782"/>
                </a:lnTo>
                <a:lnTo>
                  <a:pt x="268966" y="369731"/>
                </a:lnTo>
                <a:lnTo>
                  <a:pt x="317753" y="330708"/>
                </a:lnTo>
                <a:lnTo>
                  <a:pt x="358831" y="273739"/>
                </a:lnTo>
                <a:lnTo>
                  <a:pt x="378718" y="235719"/>
                </a:lnTo>
                <a:lnTo>
                  <a:pt x="395174" y="196045"/>
                </a:lnTo>
                <a:lnTo>
                  <a:pt x="408431" y="155448"/>
                </a:lnTo>
                <a:lnTo>
                  <a:pt x="416814" y="121920"/>
                </a:lnTo>
                <a:lnTo>
                  <a:pt x="417586" y="115543"/>
                </a:lnTo>
                <a:close/>
              </a:path>
              <a:path w="455929" h="729615">
                <a:moveTo>
                  <a:pt x="455676" y="119634"/>
                </a:moveTo>
                <a:lnTo>
                  <a:pt x="411480" y="0"/>
                </a:lnTo>
                <a:lnTo>
                  <a:pt x="342138" y="107442"/>
                </a:lnTo>
                <a:lnTo>
                  <a:pt x="379697" y="111475"/>
                </a:lnTo>
                <a:lnTo>
                  <a:pt x="381761" y="92202"/>
                </a:lnTo>
                <a:lnTo>
                  <a:pt x="419862" y="96774"/>
                </a:lnTo>
                <a:lnTo>
                  <a:pt x="419862" y="115788"/>
                </a:lnTo>
                <a:lnTo>
                  <a:pt x="455676" y="119634"/>
                </a:lnTo>
                <a:close/>
              </a:path>
              <a:path w="455929" h="729615">
                <a:moveTo>
                  <a:pt x="419862" y="96774"/>
                </a:moveTo>
                <a:lnTo>
                  <a:pt x="381761" y="92202"/>
                </a:lnTo>
                <a:lnTo>
                  <a:pt x="379697" y="111475"/>
                </a:lnTo>
                <a:lnTo>
                  <a:pt x="417586" y="115543"/>
                </a:lnTo>
                <a:lnTo>
                  <a:pt x="419862" y="96774"/>
                </a:lnTo>
                <a:close/>
              </a:path>
              <a:path w="455929" h="729615">
                <a:moveTo>
                  <a:pt x="419862" y="115788"/>
                </a:moveTo>
                <a:lnTo>
                  <a:pt x="419862" y="96774"/>
                </a:lnTo>
                <a:lnTo>
                  <a:pt x="417586" y="115543"/>
                </a:lnTo>
                <a:lnTo>
                  <a:pt x="419862" y="115788"/>
                </a:lnTo>
                <a:close/>
              </a:path>
            </a:pathLst>
          </a:custGeom>
          <a:solidFill>
            <a:srgbClr val="66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15327" y="1421764"/>
            <a:ext cx="1077595" cy="114300"/>
          </a:xfrm>
          <a:custGeom>
            <a:avLst/>
            <a:gdLst/>
            <a:ahLst/>
            <a:cxnLst/>
            <a:rect l="l" t="t" r="r" b="b"/>
            <a:pathLst>
              <a:path w="1077595" h="114300">
                <a:moveTo>
                  <a:pt x="547947" y="24453"/>
                </a:moveTo>
                <a:lnTo>
                  <a:pt x="497409" y="16106"/>
                </a:lnTo>
                <a:lnTo>
                  <a:pt x="438150" y="12881"/>
                </a:lnTo>
                <a:lnTo>
                  <a:pt x="368508" y="10434"/>
                </a:lnTo>
                <a:lnTo>
                  <a:pt x="314931" y="9008"/>
                </a:lnTo>
                <a:lnTo>
                  <a:pt x="261385" y="7825"/>
                </a:lnTo>
                <a:lnTo>
                  <a:pt x="207834" y="6844"/>
                </a:lnTo>
                <a:lnTo>
                  <a:pt x="154245" y="6027"/>
                </a:lnTo>
                <a:lnTo>
                  <a:pt x="100584" y="5334"/>
                </a:lnTo>
                <a:lnTo>
                  <a:pt x="0" y="5334"/>
                </a:lnTo>
                <a:lnTo>
                  <a:pt x="0" y="43434"/>
                </a:lnTo>
                <a:lnTo>
                  <a:pt x="100584" y="43434"/>
                </a:lnTo>
                <a:lnTo>
                  <a:pt x="154499" y="44132"/>
                </a:lnTo>
                <a:lnTo>
                  <a:pt x="208342" y="44956"/>
                </a:lnTo>
                <a:lnTo>
                  <a:pt x="262147" y="45946"/>
                </a:lnTo>
                <a:lnTo>
                  <a:pt x="315947" y="47147"/>
                </a:lnTo>
                <a:lnTo>
                  <a:pt x="369778" y="48600"/>
                </a:lnTo>
                <a:lnTo>
                  <a:pt x="422148" y="50292"/>
                </a:lnTo>
                <a:lnTo>
                  <a:pt x="454914" y="51926"/>
                </a:lnTo>
                <a:lnTo>
                  <a:pt x="471748" y="52744"/>
                </a:lnTo>
                <a:lnTo>
                  <a:pt x="490527" y="53954"/>
                </a:lnTo>
                <a:lnTo>
                  <a:pt x="509217" y="55428"/>
                </a:lnTo>
                <a:lnTo>
                  <a:pt x="521208" y="56523"/>
                </a:lnTo>
                <a:lnTo>
                  <a:pt x="521208" y="49530"/>
                </a:lnTo>
                <a:lnTo>
                  <a:pt x="526542" y="55626"/>
                </a:lnTo>
                <a:lnTo>
                  <a:pt x="526542" y="56007"/>
                </a:lnTo>
                <a:lnTo>
                  <a:pt x="530352" y="57912"/>
                </a:lnTo>
                <a:lnTo>
                  <a:pt x="531114" y="57912"/>
                </a:lnTo>
                <a:lnTo>
                  <a:pt x="531114" y="59436"/>
                </a:lnTo>
                <a:lnTo>
                  <a:pt x="532638" y="59436"/>
                </a:lnTo>
                <a:lnTo>
                  <a:pt x="535686" y="60960"/>
                </a:lnTo>
                <a:lnTo>
                  <a:pt x="546354" y="62625"/>
                </a:lnTo>
                <a:lnTo>
                  <a:pt x="546354" y="24384"/>
                </a:lnTo>
                <a:lnTo>
                  <a:pt x="547947" y="24453"/>
                </a:lnTo>
                <a:close/>
              </a:path>
              <a:path w="1077595" h="114300">
                <a:moveTo>
                  <a:pt x="526542" y="55626"/>
                </a:moveTo>
                <a:lnTo>
                  <a:pt x="521208" y="49530"/>
                </a:lnTo>
                <a:lnTo>
                  <a:pt x="521208" y="50292"/>
                </a:lnTo>
                <a:lnTo>
                  <a:pt x="522731" y="52578"/>
                </a:lnTo>
                <a:lnTo>
                  <a:pt x="525018" y="55626"/>
                </a:lnTo>
                <a:lnTo>
                  <a:pt x="525780" y="56007"/>
                </a:lnTo>
                <a:lnTo>
                  <a:pt x="525780" y="55626"/>
                </a:lnTo>
                <a:lnTo>
                  <a:pt x="526542" y="55626"/>
                </a:lnTo>
                <a:close/>
              </a:path>
              <a:path w="1077595" h="114300">
                <a:moveTo>
                  <a:pt x="528066" y="57150"/>
                </a:moveTo>
                <a:lnTo>
                  <a:pt x="525018" y="55626"/>
                </a:lnTo>
                <a:lnTo>
                  <a:pt x="522731" y="52578"/>
                </a:lnTo>
                <a:lnTo>
                  <a:pt x="521208" y="50292"/>
                </a:lnTo>
                <a:lnTo>
                  <a:pt x="521208" y="56523"/>
                </a:lnTo>
                <a:lnTo>
                  <a:pt x="528066" y="57150"/>
                </a:lnTo>
                <a:close/>
              </a:path>
              <a:path w="1077595" h="114300">
                <a:moveTo>
                  <a:pt x="526542" y="56007"/>
                </a:moveTo>
                <a:lnTo>
                  <a:pt x="526542" y="55626"/>
                </a:lnTo>
                <a:lnTo>
                  <a:pt x="525780" y="55626"/>
                </a:lnTo>
                <a:lnTo>
                  <a:pt x="526542" y="56007"/>
                </a:lnTo>
                <a:close/>
              </a:path>
              <a:path w="1077595" h="114300">
                <a:moveTo>
                  <a:pt x="530352" y="57912"/>
                </a:moveTo>
                <a:lnTo>
                  <a:pt x="525780" y="55626"/>
                </a:lnTo>
                <a:lnTo>
                  <a:pt x="525780" y="56007"/>
                </a:lnTo>
                <a:lnTo>
                  <a:pt x="529590" y="57912"/>
                </a:lnTo>
                <a:lnTo>
                  <a:pt x="530352" y="57912"/>
                </a:lnTo>
                <a:close/>
              </a:path>
              <a:path w="1077595" h="114300">
                <a:moveTo>
                  <a:pt x="529590" y="57912"/>
                </a:moveTo>
                <a:lnTo>
                  <a:pt x="528066" y="57150"/>
                </a:lnTo>
                <a:lnTo>
                  <a:pt x="528066" y="57912"/>
                </a:lnTo>
                <a:lnTo>
                  <a:pt x="529590" y="57912"/>
                </a:lnTo>
                <a:close/>
              </a:path>
              <a:path w="1077595" h="114300">
                <a:moveTo>
                  <a:pt x="531114" y="59436"/>
                </a:moveTo>
                <a:lnTo>
                  <a:pt x="531114" y="57912"/>
                </a:lnTo>
                <a:lnTo>
                  <a:pt x="529590" y="57912"/>
                </a:lnTo>
                <a:lnTo>
                  <a:pt x="531114" y="59436"/>
                </a:lnTo>
                <a:close/>
              </a:path>
              <a:path w="1077595" h="114300">
                <a:moveTo>
                  <a:pt x="554736" y="32004"/>
                </a:moveTo>
                <a:lnTo>
                  <a:pt x="553974" y="29718"/>
                </a:lnTo>
                <a:lnTo>
                  <a:pt x="549402" y="25146"/>
                </a:lnTo>
                <a:lnTo>
                  <a:pt x="548640" y="25146"/>
                </a:lnTo>
                <a:lnTo>
                  <a:pt x="547947" y="24453"/>
                </a:lnTo>
                <a:lnTo>
                  <a:pt x="546354" y="24384"/>
                </a:lnTo>
                <a:lnTo>
                  <a:pt x="549402" y="25908"/>
                </a:lnTo>
                <a:lnTo>
                  <a:pt x="549402" y="26670"/>
                </a:lnTo>
                <a:lnTo>
                  <a:pt x="554736" y="32004"/>
                </a:lnTo>
                <a:close/>
              </a:path>
              <a:path w="1077595" h="114300">
                <a:moveTo>
                  <a:pt x="549402" y="25908"/>
                </a:moveTo>
                <a:lnTo>
                  <a:pt x="546354" y="24384"/>
                </a:lnTo>
                <a:lnTo>
                  <a:pt x="546354" y="62625"/>
                </a:lnTo>
                <a:lnTo>
                  <a:pt x="548640" y="62982"/>
                </a:lnTo>
                <a:lnTo>
                  <a:pt x="548640" y="25908"/>
                </a:lnTo>
                <a:lnTo>
                  <a:pt x="549402" y="25908"/>
                </a:lnTo>
                <a:close/>
              </a:path>
              <a:path w="1077595" h="114300">
                <a:moveTo>
                  <a:pt x="963676" y="38100"/>
                </a:moveTo>
                <a:lnTo>
                  <a:pt x="952500" y="38100"/>
                </a:lnTo>
                <a:lnTo>
                  <a:pt x="902615" y="37156"/>
                </a:lnTo>
                <a:lnTo>
                  <a:pt x="800725" y="35772"/>
                </a:lnTo>
                <a:lnTo>
                  <a:pt x="749298" y="34866"/>
                </a:lnTo>
                <a:lnTo>
                  <a:pt x="697935" y="33506"/>
                </a:lnTo>
                <a:lnTo>
                  <a:pt x="646924" y="31461"/>
                </a:lnTo>
                <a:lnTo>
                  <a:pt x="596554" y="28498"/>
                </a:lnTo>
                <a:lnTo>
                  <a:pt x="547947" y="24453"/>
                </a:lnTo>
                <a:lnTo>
                  <a:pt x="548640" y="25146"/>
                </a:lnTo>
                <a:lnTo>
                  <a:pt x="549402" y="25146"/>
                </a:lnTo>
                <a:lnTo>
                  <a:pt x="553974" y="29718"/>
                </a:lnTo>
                <a:lnTo>
                  <a:pt x="554736" y="32004"/>
                </a:lnTo>
                <a:lnTo>
                  <a:pt x="555498" y="32766"/>
                </a:lnTo>
                <a:lnTo>
                  <a:pt x="555498" y="63897"/>
                </a:lnTo>
                <a:lnTo>
                  <a:pt x="571647" y="65331"/>
                </a:lnTo>
                <a:lnTo>
                  <a:pt x="590226" y="66499"/>
                </a:lnTo>
                <a:lnTo>
                  <a:pt x="608076" y="67818"/>
                </a:lnTo>
                <a:lnTo>
                  <a:pt x="685493" y="70920"/>
                </a:lnTo>
                <a:lnTo>
                  <a:pt x="733859" y="72277"/>
                </a:lnTo>
                <a:lnTo>
                  <a:pt x="782178" y="73447"/>
                </a:lnTo>
                <a:lnTo>
                  <a:pt x="830500" y="74467"/>
                </a:lnTo>
                <a:lnTo>
                  <a:pt x="878876" y="75372"/>
                </a:lnTo>
                <a:lnTo>
                  <a:pt x="927354" y="76200"/>
                </a:lnTo>
                <a:lnTo>
                  <a:pt x="963422" y="76200"/>
                </a:lnTo>
                <a:lnTo>
                  <a:pt x="963676" y="38100"/>
                </a:lnTo>
                <a:close/>
              </a:path>
              <a:path w="1077595" h="114300">
                <a:moveTo>
                  <a:pt x="549402" y="26670"/>
                </a:moveTo>
                <a:lnTo>
                  <a:pt x="549402" y="25908"/>
                </a:lnTo>
                <a:lnTo>
                  <a:pt x="548640" y="25908"/>
                </a:lnTo>
                <a:lnTo>
                  <a:pt x="549402" y="26670"/>
                </a:lnTo>
                <a:close/>
              </a:path>
              <a:path w="1077595" h="114300">
                <a:moveTo>
                  <a:pt x="555498" y="63897"/>
                </a:moveTo>
                <a:lnTo>
                  <a:pt x="555498" y="32766"/>
                </a:lnTo>
                <a:lnTo>
                  <a:pt x="548640" y="25908"/>
                </a:lnTo>
                <a:lnTo>
                  <a:pt x="548640" y="62982"/>
                </a:lnTo>
                <a:lnTo>
                  <a:pt x="553185" y="63692"/>
                </a:lnTo>
                <a:lnTo>
                  <a:pt x="555498" y="63897"/>
                </a:lnTo>
                <a:close/>
              </a:path>
              <a:path w="1077595" h="114300">
                <a:moveTo>
                  <a:pt x="982980" y="104526"/>
                </a:moveTo>
                <a:lnTo>
                  <a:pt x="982980" y="38100"/>
                </a:lnTo>
                <a:lnTo>
                  <a:pt x="982218" y="76200"/>
                </a:lnTo>
                <a:lnTo>
                  <a:pt x="963422" y="76200"/>
                </a:lnTo>
                <a:lnTo>
                  <a:pt x="963168" y="114300"/>
                </a:lnTo>
                <a:lnTo>
                  <a:pt x="982980" y="104526"/>
                </a:lnTo>
                <a:close/>
              </a:path>
              <a:path w="1077595" h="114300">
                <a:moveTo>
                  <a:pt x="982980" y="38100"/>
                </a:moveTo>
                <a:lnTo>
                  <a:pt x="963676" y="38100"/>
                </a:lnTo>
                <a:lnTo>
                  <a:pt x="963422" y="76200"/>
                </a:lnTo>
                <a:lnTo>
                  <a:pt x="982218" y="76200"/>
                </a:lnTo>
                <a:lnTo>
                  <a:pt x="982980" y="38100"/>
                </a:lnTo>
                <a:close/>
              </a:path>
              <a:path w="1077595" h="114300">
                <a:moveTo>
                  <a:pt x="1077468" y="57912"/>
                </a:moveTo>
                <a:lnTo>
                  <a:pt x="963930" y="0"/>
                </a:lnTo>
                <a:lnTo>
                  <a:pt x="963676" y="38100"/>
                </a:lnTo>
                <a:lnTo>
                  <a:pt x="982980" y="38100"/>
                </a:lnTo>
                <a:lnTo>
                  <a:pt x="982980" y="104526"/>
                </a:lnTo>
                <a:lnTo>
                  <a:pt x="1077468" y="57912"/>
                </a:lnTo>
                <a:close/>
              </a:path>
            </a:pathLst>
          </a:custGeom>
          <a:solidFill>
            <a:srgbClr val="66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13899" y="2208148"/>
            <a:ext cx="3213862" cy="44413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10339" y="4646548"/>
            <a:ext cx="2895600" cy="685800"/>
          </a:xfrm>
          <a:custGeom>
            <a:avLst/>
            <a:gdLst/>
            <a:ahLst/>
            <a:cxnLst/>
            <a:rect l="l" t="t" r="r" b="b"/>
            <a:pathLst>
              <a:path w="2895600" h="685800">
                <a:moveTo>
                  <a:pt x="0" y="0"/>
                </a:moveTo>
                <a:lnTo>
                  <a:pt x="0" y="685800"/>
                </a:lnTo>
                <a:lnTo>
                  <a:pt x="2895599" y="685800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608701" y="4727575"/>
            <a:ext cx="243903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9175" marR="5080" indent="-100711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Неоспиноталамический  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86527" y="54847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537072" y="5489575"/>
            <a:ext cx="268160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6495" marR="5080" indent="-115443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Палеоспинот</a:t>
            </a:r>
            <a:r>
              <a:rPr sz="1600" b="1" spc="-2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лам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ч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600" b="1" dirty="0">
                <a:solidFill>
                  <a:srgbClr val="FFFF00"/>
                </a:solidFill>
                <a:latin typeface="Arial"/>
                <a:cs typeface="Arial"/>
              </a:rPr>
              <a:t>ский 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путь</a:t>
            </a:r>
            <a:endParaRPr sz="16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648339" y="5198998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114300" y="38100"/>
                </a:moveTo>
                <a:lnTo>
                  <a:pt x="114300" y="0"/>
                </a:lnTo>
                <a:lnTo>
                  <a:pt x="0" y="57150"/>
                </a:lnTo>
                <a:lnTo>
                  <a:pt x="95250" y="104775"/>
                </a:lnTo>
                <a:lnTo>
                  <a:pt x="95250" y="38100"/>
                </a:lnTo>
                <a:lnTo>
                  <a:pt x="114300" y="38100"/>
                </a:lnTo>
                <a:close/>
              </a:path>
              <a:path w="762000" h="114300">
                <a:moveTo>
                  <a:pt x="762000" y="76199"/>
                </a:moveTo>
                <a:lnTo>
                  <a:pt x="762000" y="38099"/>
                </a:lnTo>
                <a:lnTo>
                  <a:pt x="95250" y="38100"/>
                </a:lnTo>
                <a:lnTo>
                  <a:pt x="95250" y="76200"/>
                </a:lnTo>
                <a:lnTo>
                  <a:pt x="762000" y="76199"/>
                </a:lnTo>
                <a:close/>
              </a:path>
              <a:path w="762000" h="114300">
                <a:moveTo>
                  <a:pt x="114300" y="114300"/>
                </a:moveTo>
                <a:lnTo>
                  <a:pt x="114300" y="76200"/>
                </a:lnTo>
                <a:lnTo>
                  <a:pt x="95250" y="76200"/>
                </a:lnTo>
                <a:lnTo>
                  <a:pt x="95250" y="104775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724539" y="5637148"/>
            <a:ext cx="618490" cy="321945"/>
          </a:xfrm>
          <a:custGeom>
            <a:avLst/>
            <a:gdLst/>
            <a:ahLst/>
            <a:cxnLst/>
            <a:rect l="l" t="t" r="r" b="b"/>
            <a:pathLst>
              <a:path w="618489" h="321945">
                <a:moveTo>
                  <a:pt x="128015" y="0"/>
                </a:moveTo>
                <a:lnTo>
                  <a:pt x="0" y="0"/>
                </a:lnTo>
                <a:lnTo>
                  <a:pt x="76961" y="102107"/>
                </a:lnTo>
                <a:lnTo>
                  <a:pt x="76961" y="59435"/>
                </a:lnTo>
                <a:lnTo>
                  <a:pt x="93725" y="25907"/>
                </a:lnTo>
                <a:lnTo>
                  <a:pt x="110794" y="34442"/>
                </a:lnTo>
                <a:lnTo>
                  <a:pt x="128015" y="0"/>
                </a:lnTo>
                <a:close/>
              </a:path>
              <a:path w="618489" h="321945">
                <a:moveTo>
                  <a:pt x="110794" y="34442"/>
                </a:moveTo>
                <a:lnTo>
                  <a:pt x="93725" y="25907"/>
                </a:lnTo>
                <a:lnTo>
                  <a:pt x="76961" y="59435"/>
                </a:lnTo>
                <a:lnTo>
                  <a:pt x="94030" y="67970"/>
                </a:lnTo>
                <a:lnTo>
                  <a:pt x="110794" y="34442"/>
                </a:lnTo>
                <a:close/>
              </a:path>
              <a:path w="618489" h="321945">
                <a:moveTo>
                  <a:pt x="94030" y="67970"/>
                </a:moveTo>
                <a:lnTo>
                  <a:pt x="76961" y="59435"/>
                </a:lnTo>
                <a:lnTo>
                  <a:pt x="76961" y="102107"/>
                </a:lnTo>
                <a:lnTo>
                  <a:pt x="94030" y="67970"/>
                </a:lnTo>
                <a:close/>
              </a:path>
              <a:path w="618489" h="321945">
                <a:moveTo>
                  <a:pt x="617981" y="288035"/>
                </a:moveTo>
                <a:lnTo>
                  <a:pt x="110794" y="34442"/>
                </a:lnTo>
                <a:lnTo>
                  <a:pt x="94030" y="67970"/>
                </a:lnTo>
                <a:lnTo>
                  <a:pt x="601217" y="321563"/>
                </a:lnTo>
                <a:lnTo>
                  <a:pt x="617981" y="28803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43727" y="6094348"/>
            <a:ext cx="2895600" cy="533400"/>
          </a:xfrm>
          <a:custGeom>
            <a:avLst/>
            <a:gdLst/>
            <a:ahLst/>
            <a:cxnLst/>
            <a:rect l="l" t="t" r="r" b="b"/>
            <a:pathLst>
              <a:path w="2895600" h="533400">
                <a:moveTo>
                  <a:pt x="0" y="0"/>
                </a:moveTo>
                <a:lnTo>
                  <a:pt x="0" y="533400"/>
                </a:lnTo>
                <a:lnTo>
                  <a:pt x="2895600" y="5334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943727" y="6094348"/>
            <a:ext cx="2895600" cy="53340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vert="horz" wrap="square" lIns="0" tIns="13970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Вегетативная</a:t>
            </a:r>
            <a:r>
              <a:rPr sz="16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реакция</a:t>
            </a:r>
            <a:endParaRPr sz="16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715127" y="4113148"/>
            <a:ext cx="206502" cy="20650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19927" y="3960748"/>
            <a:ext cx="2895600" cy="381000"/>
          </a:xfrm>
          <a:custGeom>
            <a:avLst/>
            <a:gdLst/>
            <a:ahLst/>
            <a:cxnLst/>
            <a:rect l="l" t="t" r="r" b="b"/>
            <a:pathLst>
              <a:path w="2895600" h="381000">
                <a:moveTo>
                  <a:pt x="0" y="0"/>
                </a:moveTo>
                <a:lnTo>
                  <a:pt x="0" y="381000"/>
                </a:lnTo>
                <a:lnTo>
                  <a:pt x="2895600" y="3810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19927" y="3960748"/>
            <a:ext cx="2895600" cy="381000"/>
          </a:xfrm>
          <a:custGeom>
            <a:avLst/>
            <a:gdLst/>
            <a:ahLst/>
            <a:cxnLst/>
            <a:rect l="l" t="t" r="r" b="b"/>
            <a:pathLst>
              <a:path w="2895600" h="381000">
                <a:moveTo>
                  <a:pt x="0" y="0"/>
                </a:moveTo>
                <a:lnTo>
                  <a:pt x="0" y="381000"/>
                </a:lnTo>
                <a:lnTo>
                  <a:pt x="2895600" y="381000"/>
                </a:lnTo>
                <a:lnTo>
                  <a:pt x="28956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099441" y="4011295"/>
            <a:ext cx="27374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Наркотический</a:t>
            </a:r>
            <a:r>
              <a:rPr sz="1600" b="1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анальгетик</a:t>
            </a:r>
            <a:endParaRPr sz="16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481343" y="1751799"/>
            <a:ext cx="647987" cy="45492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235" y="258445"/>
            <a:ext cx="7455534" cy="6052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0" marR="5080" indent="-24765">
              <a:lnSpc>
                <a:spcPct val="100000"/>
              </a:lnSpc>
              <a:spcBef>
                <a:spcPts val="100"/>
              </a:spcBef>
              <a:tabLst>
                <a:tab pos="4478655" algn="l"/>
                <a:tab pos="5563235" algn="l"/>
              </a:tabLst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ФАРМАКОЛОГИЧЕСКИ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Е	</a:t>
            </a:r>
            <a:r>
              <a:rPr sz="2800" b="1" spc="-10" dirty="0">
                <a:solidFill>
                  <a:srgbClr val="00FFFF"/>
                </a:solidFill>
                <a:latin typeface="Arial"/>
                <a:cs typeface="Arial"/>
              </a:rPr>
              <a:t>Э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ФФЕКТЫ  НАРКОТИЧЕСКИХ	АНАЛЬГЕТИКОВ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8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Центральные</a:t>
            </a:r>
            <a:r>
              <a:rPr sz="2800" b="1" i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эффекты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Анальгезия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Угнетение дыхания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Подавление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кашлевого рефлекса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Седативный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Снотворный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Эйфория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Тошнота и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рвота</a:t>
            </a:r>
            <a:endParaRPr sz="28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Ригидность мышц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туловища</a:t>
            </a:r>
            <a:endParaRPr sz="2800">
              <a:latin typeface="Arial"/>
              <a:cs typeface="Arial"/>
            </a:endParaRPr>
          </a:p>
          <a:p>
            <a:pPr marL="356235" indent="-342900">
              <a:lnSpc>
                <a:spcPts val="3025"/>
              </a:lnSpc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Повышение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спинальных</a:t>
            </a:r>
            <a:r>
              <a:rPr sz="28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рефлексов</a:t>
            </a:r>
            <a:endParaRPr sz="2800">
              <a:latin typeface="Arial"/>
              <a:cs typeface="Arial"/>
            </a:endParaRPr>
          </a:p>
          <a:p>
            <a:pPr marL="356870">
              <a:lnSpc>
                <a:spcPts val="3025"/>
              </a:lnSpc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(коленного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др.)</a:t>
            </a:r>
            <a:endParaRPr sz="2800">
              <a:latin typeface="Arial"/>
              <a:cs typeface="Arial"/>
            </a:endParaRPr>
          </a:p>
          <a:p>
            <a:pPr marL="357505" indent="-34353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Миоз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473" y="182245"/>
            <a:ext cx="8527415" cy="5509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3285" marR="1304925" indent="-24765">
              <a:lnSpc>
                <a:spcPct val="100000"/>
              </a:lnSpc>
              <a:spcBef>
                <a:spcPts val="100"/>
              </a:spcBef>
              <a:tabLst>
                <a:tab pos="4250690" algn="l"/>
                <a:tab pos="5334635" algn="l"/>
              </a:tabLst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ФАРМАКОЛОГИЧЕСКИ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Е	</a:t>
            </a:r>
            <a:r>
              <a:rPr sz="2800" b="1" spc="-10" dirty="0">
                <a:solidFill>
                  <a:srgbClr val="00FFFF"/>
                </a:solidFill>
                <a:latin typeface="Arial"/>
                <a:cs typeface="Arial"/>
              </a:rPr>
              <a:t>Э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ФФЕКТЫ  НАРКОТИЧЕСКИХ	АНАЛЬГЕТИКОВ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Периферические</a:t>
            </a:r>
            <a:r>
              <a:rPr sz="2800" b="1" i="1" u="heavy" spc="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эффекты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Обстипационный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Брадикардия 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артериальная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гипотензия</a:t>
            </a:r>
            <a:endParaRPr sz="2800">
              <a:latin typeface="Arial"/>
              <a:cs typeface="Arial"/>
            </a:endParaRPr>
          </a:p>
          <a:p>
            <a:pPr marL="355600" marR="777875" indent="-342900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Повышение тонуса гладкой</a:t>
            </a:r>
            <a:r>
              <a:rPr sz="28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мускулатуры  билиарного тракта 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сфинктера</a:t>
            </a:r>
            <a:r>
              <a:rPr sz="28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Одди</a:t>
            </a:r>
            <a:endParaRPr sz="2800">
              <a:latin typeface="Arial"/>
              <a:cs typeface="Arial"/>
            </a:endParaRPr>
          </a:p>
          <a:p>
            <a:pPr marL="356235" marR="5080" indent="-343535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Повышение тонуса гладкой мускулатуры  мочеточников, мочевого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пузыря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2800" b="1" spc="-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сфинктера  уретры, уменьшение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мочеотделения</a:t>
            </a:r>
            <a:endParaRPr sz="28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Гипотермия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897" y="83947"/>
            <a:ext cx="860234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48735" algn="l"/>
                <a:tab pos="6633845" algn="l"/>
              </a:tabLst>
            </a:pPr>
            <a:r>
              <a:rPr sz="2600" b="1" spc="-5" dirty="0">
                <a:latin typeface="Arial"/>
                <a:cs typeface="Arial"/>
              </a:rPr>
              <a:t>КЛАССИФИКАЦИЯ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ПО	</a:t>
            </a:r>
            <a:r>
              <a:rPr sz="2600" b="1" spc="-5" dirty="0">
                <a:latin typeface="Arial"/>
                <a:cs typeface="Arial"/>
              </a:rPr>
              <a:t>ХИМИЧЕСКОМУ	СТРОЕНИЮ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4447" y="784225"/>
            <a:ext cx="66135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4625" algn="l"/>
                <a:tab pos="555307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ПРЕПАРАТ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Ы	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АЛКАЛОИДО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В	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ОПИЯ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9419" y="1210894"/>
            <a:ext cx="10350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РЯДА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009" y="1125131"/>
            <a:ext cx="4173220" cy="25895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775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ФЕНАНТРЕНОВОГО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Метилморфин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Тебаин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Омнопон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7202" y="3774821"/>
            <a:ext cx="233426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10" dirty="0">
                <a:solidFill>
                  <a:srgbClr val="FFCCFF"/>
                </a:solidFill>
                <a:latin typeface="Arial"/>
                <a:cs typeface="Arial"/>
              </a:rPr>
              <a:t>П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РЕПАРАТЫ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8009" y="3689057"/>
            <a:ext cx="5336540" cy="25895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898525">
              <a:lnSpc>
                <a:spcPct val="100000"/>
              </a:lnSpc>
              <a:spcBef>
                <a:spcPts val="775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ПОЛУСИНТЕТИЧЕСКИЕ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Этилморфин;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Бупренорфин;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Налбуфин</a:t>
            </a:r>
            <a:endParaRPr sz="28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21665" algn="l"/>
                <a:tab pos="6223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Диацетилморфин</a:t>
            </a:r>
            <a:r>
              <a:rPr sz="28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(героин)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308" y="637920"/>
            <a:ext cx="7825105" cy="549084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marR="589915" indent="247650">
              <a:lnSpc>
                <a:spcPct val="80000"/>
              </a:lnSpc>
              <a:spcBef>
                <a:spcPts val="775"/>
              </a:spcBef>
              <a:tabLst>
                <a:tab pos="405193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СИНТЕТИЧЕСКИ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Е	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НАРКОТИЧЕСКИЕ  АНАЛЬГЕТИКИ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Font typeface="Wingdings"/>
              <a:buChar char=""/>
              <a:tabLst>
                <a:tab pos="356235" algn="l"/>
                <a:tab pos="3115945" algn="l"/>
              </a:tabLst>
            </a:pP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Производные	фенилпиперидина</a:t>
            </a:r>
            <a:endParaRPr sz="2800">
              <a:latin typeface="Arial"/>
              <a:cs typeface="Arial"/>
            </a:endParaRPr>
          </a:p>
          <a:p>
            <a:pPr marL="1870710" lvl="1" indent="-283845">
              <a:lnSpc>
                <a:spcPct val="100000"/>
              </a:lnSpc>
              <a:buClr>
                <a:srgbClr val="FF0000"/>
              </a:buClr>
              <a:buSzPct val="96428"/>
              <a:buFont typeface="Wingdings"/>
              <a:buChar char=""/>
              <a:tabLst>
                <a:tab pos="187134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Тримеперидин=Промедол</a:t>
            </a:r>
            <a:endParaRPr sz="2800">
              <a:latin typeface="Arial"/>
              <a:cs typeface="Arial"/>
            </a:endParaRPr>
          </a:p>
          <a:p>
            <a:pPr marL="1870710" lvl="1" indent="-28321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96428"/>
              <a:buFont typeface="Wingdings"/>
              <a:buChar char=""/>
              <a:tabLst>
                <a:tab pos="187134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Фентанил</a:t>
            </a:r>
            <a:endParaRPr sz="28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6870" algn="l"/>
                <a:tab pos="3116580" algn="l"/>
              </a:tabLst>
            </a:pP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Производные	морфинана</a:t>
            </a:r>
            <a:endParaRPr sz="2800">
              <a:latin typeface="Arial"/>
              <a:cs typeface="Arial"/>
            </a:endParaRPr>
          </a:p>
          <a:p>
            <a:pPr marL="1871345" lvl="1" indent="-283845">
              <a:lnSpc>
                <a:spcPct val="100000"/>
              </a:lnSpc>
              <a:buClr>
                <a:srgbClr val="FF0000"/>
              </a:buClr>
              <a:buSzPct val="96428"/>
              <a:buFont typeface="Wingdings"/>
              <a:buChar char=""/>
              <a:tabLst>
                <a:tab pos="187198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Буторфанол=Морадол=Стадол</a:t>
            </a:r>
            <a:endParaRPr sz="2800">
              <a:latin typeface="Arial"/>
              <a:cs typeface="Arial"/>
            </a:endParaRPr>
          </a:p>
          <a:p>
            <a:pPr marL="356870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7505" algn="l"/>
                <a:tab pos="3117215" algn="l"/>
              </a:tabLst>
            </a:pP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Производные	бензморфана</a:t>
            </a:r>
            <a:endParaRPr sz="2800">
              <a:latin typeface="Arial"/>
              <a:cs typeface="Arial"/>
            </a:endParaRPr>
          </a:p>
          <a:p>
            <a:pPr marL="1871980" lvl="1" indent="-283210">
              <a:lnSpc>
                <a:spcPct val="100000"/>
              </a:lnSpc>
              <a:buClr>
                <a:srgbClr val="FF0000"/>
              </a:buClr>
              <a:buSzPct val="96428"/>
              <a:buFont typeface="Wingdings"/>
              <a:buChar char=""/>
              <a:tabLst>
                <a:tab pos="1872614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Пентазоцин=Лексир=Фортрал</a:t>
            </a:r>
            <a:endParaRPr sz="2800">
              <a:latin typeface="Arial"/>
              <a:cs typeface="Arial"/>
            </a:endParaRPr>
          </a:p>
          <a:p>
            <a:pPr marL="357505" indent="-342900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Font typeface="Wingdings"/>
              <a:buChar char=""/>
              <a:tabLst>
                <a:tab pos="358140" algn="l"/>
                <a:tab pos="3019425" algn="l"/>
                <a:tab pos="4525010" algn="l"/>
                <a:tab pos="6818630" algn="l"/>
              </a:tabLst>
            </a:pPr>
            <a:r>
              <a:rPr sz="2800" b="1" dirty="0">
                <a:solidFill>
                  <a:srgbClr val="CCFFCC"/>
                </a:solidFill>
                <a:latin typeface="Arial"/>
                <a:cs typeface="Arial"/>
              </a:rPr>
              <a:t>Производные	</a:t>
            </a: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разны</a:t>
            </a:r>
            <a:r>
              <a:rPr sz="2800" b="1" dirty="0">
                <a:solidFill>
                  <a:srgbClr val="CCFFCC"/>
                </a:solidFill>
                <a:latin typeface="Arial"/>
                <a:cs typeface="Arial"/>
              </a:rPr>
              <a:t>х	химических	</a:t>
            </a: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г</a:t>
            </a:r>
            <a:r>
              <a:rPr sz="2800" b="1" dirty="0">
                <a:solidFill>
                  <a:srgbClr val="CCFFCC"/>
                </a:solidFill>
                <a:latin typeface="Arial"/>
                <a:cs typeface="Arial"/>
              </a:rPr>
              <a:t>рупп</a:t>
            </a:r>
            <a:endParaRPr sz="2800">
              <a:latin typeface="Arial"/>
              <a:cs typeface="Arial"/>
            </a:endParaRPr>
          </a:p>
          <a:p>
            <a:pPr marL="1969770" lvl="1" indent="-381000">
              <a:lnSpc>
                <a:spcPct val="100000"/>
              </a:lnSpc>
              <a:buClr>
                <a:srgbClr val="FF0000"/>
              </a:buClr>
              <a:buSzPct val="96428"/>
              <a:buFont typeface="Wingdings"/>
              <a:buChar char=""/>
              <a:tabLst>
                <a:tab pos="197040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Тилидин=Валорон</a:t>
            </a:r>
            <a:endParaRPr sz="2800">
              <a:latin typeface="Arial"/>
              <a:cs typeface="Arial"/>
            </a:endParaRPr>
          </a:p>
          <a:p>
            <a:pPr marL="1970405" lvl="1" indent="-381000">
              <a:lnSpc>
                <a:spcPct val="100000"/>
              </a:lnSpc>
              <a:buClr>
                <a:srgbClr val="FF0000"/>
              </a:buClr>
              <a:buSzPct val="96428"/>
              <a:buFont typeface="Wingdings"/>
              <a:buChar char=""/>
              <a:tabLst>
                <a:tab pos="1971039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Трамал=Трамадол</a:t>
            </a:r>
            <a:endParaRPr sz="2800">
              <a:latin typeface="Arial"/>
              <a:cs typeface="Arial"/>
            </a:endParaRPr>
          </a:p>
          <a:p>
            <a:pPr marL="1970405" lvl="1" indent="-3810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96428"/>
              <a:buFont typeface="Wingdings"/>
              <a:buChar char=""/>
              <a:tabLst>
                <a:tab pos="1971039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Просидол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897" y="83947"/>
            <a:ext cx="860234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48735" algn="l"/>
                <a:tab pos="6633845" algn="l"/>
              </a:tabLst>
            </a:pPr>
            <a:r>
              <a:rPr sz="2600" b="1" spc="-5" dirty="0">
                <a:latin typeface="Arial"/>
                <a:cs typeface="Arial"/>
              </a:rPr>
              <a:t>КЛАССИФИКАЦИЯ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ПО	</a:t>
            </a:r>
            <a:r>
              <a:rPr sz="2600" b="1" spc="-5" dirty="0">
                <a:latin typeface="Arial"/>
                <a:cs typeface="Arial"/>
              </a:rPr>
              <a:t>ХИМИЧЕСКОМУ	СТРОЕНИЮ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372" y="318643"/>
            <a:ext cx="165163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МОРФИН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235" y="954150"/>
            <a:ext cx="5106670" cy="52101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080" indent="-342265">
              <a:lnSpc>
                <a:spcPct val="799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Morphini hydrochloridum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(амп.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1%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- 1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мл).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Родина мака -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Малая Азия, Китай, Индия,  Египет. Морфин свое название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получил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от имени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древнегреческого бога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сновидений Морфея,  являющегося, согласно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легенде, сыном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бога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сна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Гипноса.</a:t>
            </a:r>
            <a:endParaRPr sz="2400">
              <a:latin typeface="Arial"/>
              <a:cs typeface="Arial"/>
            </a:endParaRPr>
          </a:p>
          <a:p>
            <a:pPr marL="355600" marR="236854" indent="-342900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Морфина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опии содержится  10-11%,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что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составляет почти  половину доли всех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имеющихся 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нем 20  алкалоидов.</a:t>
            </a:r>
            <a:endParaRPr sz="2400">
              <a:latin typeface="Arial"/>
              <a:cs typeface="Arial"/>
            </a:endParaRPr>
          </a:p>
          <a:p>
            <a:pPr marL="354965" marR="774700" indent="-342265">
              <a:lnSpc>
                <a:spcPts val="2300"/>
              </a:lnSpc>
              <a:spcBef>
                <a:spcPts val="5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Применяются в</a:t>
            </a:r>
            <a:r>
              <a:rPr sz="2400" b="1" spc="-1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медицине  давно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5000 лет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назад.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38927" y="1065149"/>
            <a:ext cx="3505073" cy="3556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3701" y="26797"/>
            <a:ext cx="20040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u="heavy" spc="-5" dirty="0">
                <a:uFill>
                  <a:solidFill>
                    <a:srgbClr val="00FFFF"/>
                  </a:solidFill>
                </a:uFill>
                <a:latin typeface="Times New Roman"/>
                <a:cs typeface="Times New Roman"/>
              </a:rPr>
              <a:t>Виды</a:t>
            </a:r>
            <a:r>
              <a:rPr sz="3000" b="1" u="heavy" spc="-80" dirty="0">
                <a:uFill>
                  <a:solidFill>
                    <a:srgbClr val="00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b="1" u="heavy" spc="-5" dirty="0">
                <a:uFill>
                  <a:solidFill>
                    <a:srgbClr val="00FFFF"/>
                  </a:solidFill>
                </a:uFill>
                <a:latin typeface="Times New Roman"/>
                <a:cs typeface="Times New Roman"/>
              </a:rPr>
              <a:t>боли</a:t>
            </a:r>
            <a:r>
              <a:rPr sz="3000" spc="-5" dirty="0"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524" y="785749"/>
            <a:ext cx="8469630" cy="3677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6364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95833"/>
              <a:buFont typeface="Wingdings"/>
              <a:buChar char=""/>
              <a:tabLst>
                <a:tab pos="25654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Соматическая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(травматическая,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воспалительная)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опорно-  двигательный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аппарат, кожа,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слизистые оболочки -  Характерна постоянная боль, уменьшающаяся в</a:t>
            </a:r>
            <a:r>
              <a:rPr sz="24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покое.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0000"/>
              </a:buClr>
              <a:buFont typeface="Wingdings"/>
              <a:buChar char=""/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Clr>
                <a:srgbClr val="FF0000"/>
              </a:buClr>
              <a:buSzPct val="95833"/>
              <a:buFont typeface="Wingdings"/>
              <a:buChar char=""/>
              <a:tabLst>
                <a:tab pos="25654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Висцеральная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(ишемическая, спастическая,</a:t>
            </a:r>
            <a:r>
              <a:rPr sz="2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конгестивная)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- внутренние органы. Характерна приступообразная</a:t>
            </a:r>
            <a:r>
              <a:rPr sz="2400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боль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(колики).</a:t>
            </a:r>
            <a:endParaRPr sz="2400">
              <a:latin typeface="Times New Roman"/>
              <a:cs typeface="Times New Roman"/>
            </a:endParaRPr>
          </a:p>
          <a:p>
            <a:pPr marL="255904" indent="-243204">
              <a:lnSpc>
                <a:spcPts val="2875"/>
              </a:lnSpc>
              <a:buClr>
                <a:srgbClr val="FF0000"/>
              </a:buClr>
              <a:buSzPct val="95833"/>
              <a:buFont typeface="Wingdings"/>
              <a:buChar char=""/>
              <a:tabLst>
                <a:tab pos="25654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Нейропатическая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«фантомная»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- </a:t>
            </a:r>
            <a:r>
              <a:rPr sz="1600" b="1" dirty="0">
                <a:solidFill>
                  <a:srgbClr val="FFFF00"/>
                </a:solidFill>
                <a:latin typeface="Times New Roman"/>
                <a:cs typeface="Times New Roman"/>
              </a:rPr>
              <a:t>эффективен</a:t>
            </a:r>
            <a:r>
              <a:rPr sz="1600" b="1" spc="-2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00"/>
                </a:solidFill>
                <a:latin typeface="Times New Roman"/>
                <a:cs typeface="Times New Roman"/>
              </a:rPr>
              <a:t>Габапентин</a:t>
            </a:r>
            <a:endParaRPr sz="1600">
              <a:latin typeface="Times New Roman"/>
              <a:cs typeface="Times New Roman"/>
            </a:endParaRPr>
          </a:p>
          <a:p>
            <a:pPr marL="255904" indent="-243204">
              <a:lnSpc>
                <a:spcPts val="2875"/>
              </a:lnSpc>
              <a:buClr>
                <a:srgbClr val="FF0000"/>
              </a:buClr>
              <a:buSzPct val="95833"/>
              <a:buFont typeface="Wingdings"/>
              <a:buChar char=""/>
              <a:tabLst>
                <a:tab pos="25654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Психогенная</a:t>
            </a:r>
            <a:endParaRPr sz="2400">
              <a:latin typeface="Times New Roman"/>
              <a:cs typeface="Times New Roman"/>
            </a:endParaRPr>
          </a:p>
          <a:p>
            <a:pPr marL="255904" indent="-243204">
              <a:lnSpc>
                <a:spcPts val="2875"/>
              </a:lnSpc>
              <a:buClr>
                <a:srgbClr val="FF0000"/>
              </a:buClr>
              <a:buSzPct val="95833"/>
              <a:buFont typeface="Wingdings"/>
              <a:buChar char=""/>
              <a:tabLst>
                <a:tab pos="25654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Онкологическая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9" y="4951348"/>
            <a:ext cx="1549146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9228" y="5538342"/>
            <a:ext cx="4335145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CCFF"/>
                </a:solidFill>
                <a:latin typeface="Times New Roman"/>
                <a:cs typeface="Times New Roman"/>
              </a:rPr>
              <a:t>Не существует «идеального»  анальгетика, универсального</a:t>
            </a:r>
            <a:r>
              <a:rPr sz="2400" spc="-105" dirty="0">
                <a:solidFill>
                  <a:srgbClr val="FFCC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CCFF"/>
                </a:solidFill>
                <a:latin typeface="Times New Roman"/>
                <a:cs typeface="Times New Roman"/>
              </a:rPr>
              <a:t>для  всех видов</a:t>
            </a:r>
            <a:r>
              <a:rPr sz="2400" spc="-10" dirty="0">
                <a:solidFill>
                  <a:srgbClr val="FFCC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CFF"/>
                </a:solidFill>
                <a:latin typeface="Times New Roman"/>
                <a:cs typeface="Times New Roman"/>
              </a:rPr>
              <a:t>боли.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841" y="176148"/>
            <a:ext cx="483044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Действие морфина </a:t>
            </a:r>
            <a:r>
              <a:rPr b="1" spc="-5" dirty="0">
                <a:latin typeface="Arial"/>
                <a:cs typeface="Arial"/>
              </a:rPr>
              <a:t>на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ЦНС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2492" y="830706"/>
            <a:ext cx="8583930" cy="52832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330" marR="1286510" indent="162560">
              <a:lnSpc>
                <a:spcPts val="2580"/>
              </a:lnSpc>
              <a:spcBef>
                <a:spcPts val="434"/>
              </a:spcBef>
            </a:pPr>
            <a:r>
              <a:rPr sz="2400" b="1" i="1" dirty="0">
                <a:solidFill>
                  <a:srgbClr val="FFCCFF"/>
                </a:solidFill>
                <a:latin typeface="Arial"/>
                <a:cs typeface="Arial"/>
              </a:rPr>
              <a:t>оказывает обезболивающее действие,  существенно не изменяющие функции</a:t>
            </a:r>
            <a:r>
              <a:rPr sz="2400" b="1" i="1" spc="-12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FFCCFF"/>
                </a:solidFill>
                <a:latin typeface="Arial"/>
                <a:cs typeface="Arial"/>
              </a:rPr>
              <a:t>ЦНС.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>
              <a:latin typeface="Times New Roman"/>
              <a:cs typeface="Times New Roman"/>
            </a:endParaRPr>
          </a:p>
          <a:p>
            <a:pPr marL="354330" marR="5080" indent="-89535">
              <a:lnSpc>
                <a:spcPct val="89800"/>
              </a:lnSpc>
              <a:buClr>
                <a:srgbClr val="FF3300"/>
              </a:buClr>
              <a:buAutoNum type="arabicPeriod"/>
              <a:tabLst>
                <a:tab pos="60261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Он повышает </a:t>
            </a:r>
            <a:r>
              <a:rPr sz="2400" b="1" spc="-5" dirty="0">
                <a:solidFill>
                  <a:srgbClr val="00FF00"/>
                </a:solidFill>
                <a:latin typeface="Arial"/>
                <a:cs typeface="Arial"/>
              </a:rPr>
              <a:t>порог </a:t>
            </a:r>
            <a:r>
              <a:rPr sz="2400" b="1" dirty="0">
                <a:solidFill>
                  <a:srgbClr val="00FF00"/>
                </a:solidFill>
                <a:latin typeface="Arial"/>
                <a:cs typeface="Arial"/>
              </a:rPr>
              <a:t>болевой </a:t>
            </a:r>
            <a:r>
              <a:rPr sz="2400" b="1" spc="-5" dirty="0">
                <a:solidFill>
                  <a:srgbClr val="00FF00"/>
                </a:solidFill>
                <a:latin typeface="Arial"/>
                <a:cs typeface="Arial"/>
              </a:rPr>
              <a:t>чувствительности,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 снижая, таким образом, </a:t>
            </a:r>
            <a:r>
              <a:rPr sz="2400" b="1" dirty="0">
                <a:solidFill>
                  <a:srgbClr val="00FF00"/>
                </a:solidFill>
                <a:latin typeface="Arial"/>
                <a:cs typeface="Arial"/>
              </a:rPr>
              <a:t>восприятие </a:t>
            </a:r>
            <a:r>
              <a:rPr sz="2400" b="1" spc="-5" dirty="0">
                <a:solidFill>
                  <a:srgbClr val="00FF00"/>
                </a:solidFill>
                <a:latin typeface="Arial"/>
                <a:cs typeface="Arial"/>
              </a:rPr>
              <a:t>боли.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 Анальгетическое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действие морфина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сопровождается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чувством благополучия</a:t>
            </a:r>
            <a:r>
              <a:rPr sz="24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(эйфории).</a:t>
            </a:r>
            <a:endParaRPr sz="2400">
              <a:latin typeface="Arial"/>
              <a:cs typeface="Arial"/>
            </a:endParaRPr>
          </a:p>
          <a:p>
            <a:pPr marL="354965" marR="147320" indent="-90170">
              <a:lnSpc>
                <a:spcPct val="89800"/>
              </a:lnSpc>
              <a:spcBef>
                <a:spcPts val="575"/>
              </a:spcBef>
              <a:buClr>
                <a:srgbClr val="FF3300"/>
              </a:buClr>
              <a:buAutoNum type="arabicPeriod"/>
              <a:tabLst>
                <a:tab pos="60325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Изменяет </a:t>
            </a:r>
            <a:r>
              <a:rPr sz="2400" b="1" spc="-5" dirty="0">
                <a:solidFill>
                  <a:srgbClr val="00FF00"/>
                </a:solidFill>
                <a:latin typeface="Arial"/>
                <a:cs typeface="Arial"/>
              </a:rPr>
              <a:t>эмоциональную </a:t>
            </a:r>
            <a:r>
              <a:rPr sz="2400" b="1" dirty="0">
                <a:solidFill>
                  <a:srgbClr val="00FF00"/>
                </a:solidFill>
                <a:latin typeface="Arial"/>
                <a:cs typeface="Arial"/>
              </a:rPr>
              <a:t>реакцию на </a:t>
            </a:r>
            <a:r>
              <a:rPr sz="2400" b="1" spc="-5" dirty="0">
                <a:solidFill>
                  <a:srgbClr val="00FF00"/>
                </a:solidFill>
                <a:latin typeface="Arial"/>
                <a:cs typeface="Arial"/>
              </a:rPr>
              <a:t>боль.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 терапевтических дозах он может даже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не</a:t>
            </a:r>
            <a:r>
              <a:rPr sz="2400" b="1" spc="-1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полностью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устранять ощущения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боли, но больные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воспринимают ее как нечто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постороннее.</a:t>
            </a:r>
            <a:endParaRPr sz="2400">
              <a:latin typeface="Arial"/>
              <a:cs typeface="Arial"/>
            </a:endParaRPr>
          </a:p>
          <a:p>
            <a:pPr marL="354965" marR="136525" indent="-342265">
              <a:lnSpc>
                <a:spcPct val="8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Анальгезия, не сопровождается смазанностью речи,  нарушениями координации движений,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не  ослабляются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осязание, виброчувствительность,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слух.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841" y="176148"/>
            <a:ext cx="483044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Действие морфина </a:t>
            </a:r>
            <a:r>
              <a:rPr b="1" spc="-5" dirty="0">
                <a:latin typeface="Arial"/>
                <a:cs typeface="Arial"/>
              </a:rPr>
              <a:t>на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ЦНС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628" y="1595754"/>
            <a:ext cx="8485505" cy="4701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1615" indent="-34290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00FF00"/>
                </a:solidFill>
                <a:latin typeface="Arial"/>
                <a:cs typeface="Arial"/>
              </a:rPr>
              <a:t>Болеутоляющий эффект является для  </a:t>
            </a:r>
            <a:r>
              <a:rPr sz="3200" b="1" spc="-5" dirty="0">
                <a:solidFill>
                  <a:srgbClr val="00FF00"/>
                </a:solidFill>
                <a:latin typeface="Arial"/>
                <a:cs typeface="Arial"/>
              </a:rPr>
              <a:t>морфина </a:t>
            </a:r>
            <a:r>
              <a:rPr sz="3200" b="1" spc="-10" dirty="0">
                <a:solidFill>
                  <a:srgbClr val="00FF00"/>
                </a:solidFill>
                <a:latin typeface="Arial"/>
                <a:cs typeface="Arial"/>
              </a:rPr>
              <a:t>основным.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современной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медицине это одно из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самых сильных  обезболивающих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средств.</a:t>
            </a:r>
            <a:endParaRPr sz="3200">
              <a:latin typeface="Arial"/>
              <a:cs typeface="Arial"/>
            </a:endParaRPr>
          </a:p>
          <a:p>
            <a:pPr marL="355600" marR="377825" indent="-342900">
              <a:lnSpc>
                <a:spcPct val="100000"/>
              </a:lnSpc>
              <a:spcBef>
                <a:spcPts val="75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Эффект развивается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через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несколько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минут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после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инъекции.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Чаще морфин вводят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в/м,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п/к, но можно  и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в/в.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i="1" spc="-10" dirty="0">
                <a:solidFill>
                  <a:srgbClr val="FFFFFF"/>
                </a:solidFill>
                <a:latin typeface="Arial"/>
                <a:cs typeface="Arial"/>
              </a:rPr>
              <a:t>Действие длится </a:t>
            </a:r>
            <a:r>
              <a:rPr sz="3200" b="1" i="1" spc="-5" dirty="0">
                <a:solidFill>
                  <a:srgbClr val="FFFFFF"/>
                </a:solidFill>
                <a:latin typeface="Arial"/>
                <a:cs typeface="Arial"/>
              </a:rPr>
              <a:t>4-6</a:t>
            </a:r>
            <a:r>
              <a:rPr sz="32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Arial"/>
                <a:cs typeface="Arial"/>
              </a:rPr>
              <a:t>часов.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897" y="51371"/>
            <a:ext cx="8110220" cy="586549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860550">
              <a:lnSpc>
                <a:spcPct val="100000"/>
              </a:lnSpc>
              <a:spcBef>
                <a:spcPts val="1905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Действие морфина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на</a:t>
            </a:r>
            <a:r>
              <a:rPr sz="2800" b="1" spc="-10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ЦНС</a:t>
            </a:r>
            <a:endParaRPr sz="2800">
              <a:latin typeface="Arial"/>
              <a:cs typeface="Arial"/>
            </a:endParaRPr>
          </a:p>
          <a:p>
            <a:pPr marL="602615">
              <a:lnSpc>
                <a:spcPct val="100000"/>
              </a:lnSpc>
              <a:spcBef>
                <a:spcPts val="1805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успокаивающее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и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снотворное</a:t>
            </a:r>
            <a:r>
              <a:rPr sz="2800" b="1" i="1" spc="-2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действие.</a:t>
            </a:r>
            <a:endParaRPr sz="2800">
              <a:latin typeface="Arial"/>
              <a:cs typeface="Arial"/>
            </a:endParaRPr>
          </a:p>
          <a:p>
            <a:pPr marL="355600" marR="605790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Седативный эффект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морфина выражен  очень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четко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заключается в развитии  сонливости, некоторого затемнения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сознания,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нарушении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способности  логического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мышления.</a:t>
            </a:r>
            <a:endParaRPr sz="2800">
              <a:latin typeface="Arial"/>
              <a:cs typeface="Arial"/>
            </a:endParaRPr>
          </a:p>
          <a:p>
            <a:pPr marL="355600" marR="445134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От сна, вызванного морфином, больные  легко пробуждаются.</a:t>
            </a:r>
            <a:endParaRPr sz="2800">
              <a:latin typeface="Arial"/>
              <a:cs typeface="Arial"/>
            </a:endParaRPr>
          </a:p>
          <a:p>
            <a:pPr marL="356235" marR="189865" indent="-343535" algn="just">
              <a:lnSpc>
                <a:spcPct val="10000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Сочетание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морфина со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снотворными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или  другими седативными средствами</a:t>
            </a:r>
            <a:r>
              <a:rPr sz="28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делает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угнетение ЦНС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более выраженным.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185" y="86575"/>
            <a:ext cx="8553450" cy="635571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861185">
              <a:lnSpc>
                <a:spcPct val="100000"/>
              </a:lnSpc>
              <a:spcBef>
                <a:spcPts val="133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Действие морфина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на ЦНС</a:t>
            </a:r>
            <a:endParaRPr sz="2800">
              <a:latin typeface="Arial"/>
              <a:cs typeface="Arial"/>
            </a:endParaRPr>
          </a:p>
          <a:p>
            <a:pPr marL="603250">
              <a:lnSpc>
                <a:spcPct val="100000"/>
              </a:lnSpc>
              <a:spcBef>
                <a:spcPts val="123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влияние на</a:t>
            </a:r>
            <a:r>
              <a:rPr sz="2800" b="1" i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настроение.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 повторном введении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морфина, обычно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развивается явление эйфории: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возникает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повышение настроения с чувством  блаженства,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легкости, положительных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эмоций, приятности по всему телу,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возникает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чувство безразличия 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окружающему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миру.</a:t>
            </a:r>
            <a:endParaRPr sz="2800">
              <a:latin typeface="Arial"/>
              <a:cs typeface="Arial"/>
            </a:endParaRPr>
          </a:p>
          <a:p>
            <a:pPr marL="356870" marR="109220" indent="-343535">
              <a:lnSpc>
                <a:spcPct val="9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Желание испытать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состояние еще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раз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является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причиной возникновения  психической зависимости человека от  препарата.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Таким образом,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именно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эйфория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ответственна за развитие наркомании.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Эйфория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может наступить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даже после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одной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инъекции.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816" y="51371"/>
            <a:ext cx="8285480" cy="629221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961390">
              <a:lnSpc>
                <a:spcPct val="100000"/>
              </a:lnSpc>
              <a:spcBef>
                <a:spcPts val="1905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Влияние морфина на</a:t>
            </a:r>
            <a:r>
              <a:rPr sz="2800" b="1" spc="-25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гипоталамус</a:t>
            </a:r>
            <a:endParaRPr sz="2800">
              <a:latin typeface="Arial"/>
              <a:cs typeface="Arial"/>
            </a:endParaRPr>
          </a:p>
          <a:p>
            <a:pPr marL="355600" marR="72390" indent="-342900">
              <a:lnSpc>
                <a:spcPct val="100000"/>
              </a:lnSpc>
              <a:spcBef>
                <a:spcPts val="180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Тормозит центр терморегуляции, что</a:t>
            </a:r>
            <a:r>
              <a:rPr sz="28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может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приводить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резкому снижению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температуры тела при отравлениях  морфином.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 влиянием на гипоталамус связана также</a:t>
            </a:r>
            <a:r>
              <a:rPr sz="28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 стимуляция высвобождения антидиурети-  ческого гормона, что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приводит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задержке  мочи.</a:t>
            </a:r>
            <a:endParaRPr sz="2800">
              <a:latin typeface="Arial"/>
              <a:cs typeface="Arial"/>
            </a:endParaRPr>
          </a:p>
          <a:p>
            <a:pPr marL="356235" marR="19050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Стимулирует освобождение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пролактина и  соматотропина, однако задерживает  освобождение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лютеинизирующего</a:t>
            </a:r>
            <a:r>
              <a:rPr sz="28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гормона.</a:t>
            </a:r>
            <a:endParaRPr sz="28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Снижается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аппетит.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185" y="0"/>
            <a:ext cx="8245475" cy="6674484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861185">
              <a:lnSpc>
                <a:spcPct val="100000"/>
              </a:lnSpc>
              <a:spcBef>
                <a:spcPts val="141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Действие морфина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на ЦНС</a:t>
            </a:r>
            <a:endParaRPr sz="2800">
              <a:latin typeface="Arial"/>
              <a:cs typeface="Arial"/>
            </a:endParaRPr>
          </a:p>
          <a:p>
            <a:pPr marL="355600" marR="95885" indent="51435">
              <a:lnSpc>
                <a:spcPct val="80000"/>
              </a:lnSpc>
              <a:spcBef>
                <a:spcPts val="1985"/>
              </a:spcBef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оказывает выраженное влияние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на</a:t>
            </a:r>
            <a:r>
              <a:rPr sz="2800" b="1" spc="-8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центры 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продолговатого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мозга.</a:t>
            </a:r>
            <a:endParaRPr sz="2800">
              <a:latin typeface="Arial"/>
              <a:cs typeface="Arial"/>
            </a:endParaRPr>
          </a:p>
          <a:p>
            <a:pPr marL="356235" marR="90805" indent="-343535">
              <a:lnSpc>
                <a:spcPct val="8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Угнетение дыхательного центра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связано со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снижением его чувствительности к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углекислому газу.</a:t>
            </a:r>
            <a:endParaRPr sz="2800">
              <a:latin typeface="Arial"/>
              <a:cs typeface="Arial"/>
            </a:endParaRPr>
          </a:p>
          <a:p>
            <a:pPr marL="355600" marR="268605" indent="-342265">
              <a:lnSpc>
                <a:spcPct val="8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  <a:tab pos="2654300" algn="l"/>
                <a:tab pos="6873875" algn="l"/>
              </a:tabLst>
            </a:pPr>
            <a:r>
              <a:rPr sz="2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По времени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	пик угнетающего действия  морфина на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дыхание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проявляется на 7-10  минуте после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в/в инъекции,</a:t>
            </a:r>
            <a:r>
              <a:rPr sz="2800" b="1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30-й	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после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в/м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60-90-й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после 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п/к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терапевтических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дозах.</a:t>
            </a:r>
            <a:endParaRPr sz="2800">
              <a:latin typeface="Arial"/>
              <a:cs typeface="Arial"/>
            </a:endParaRPr>
          </a:p>
          <a:p>
            <a:pPr marL="355600" marR="1351280" indent="-342900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Активность дыхательного центра и  минутный объём вентиляции  восстанавливаются через 4-5</a:t>
            </a:r>
            <a:r>
              <a:rPr sz="2800" b="1" spc="-1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часов.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Опиоидные анальгетики хорошо проникают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через плацентарный барьер – угнетают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дыхание плода.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541" y="86601"/>
            <a:ext cx="8351520" cy="6048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2615" marR="5080" indent="1257935">
              <a:lnSpc>
                <a:spcPct val="145500"/>
              </a:lnSpc>
              <a:spcBef>
                <a:spcPts val="10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Действие морфина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на ЦНС 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оказывает выраженное влияние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на</a:t>
            </a:r>
            <a:r>
              <a:rPr sz="2800" b="1" spc="-8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центры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025"/>
              </a:lnSpc>
            </a:pP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продолговатого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мозга.</a:t>
            </a:r>
            <a:endParaRPr sz="2800">
              <a:latin typeface="Arial"/>
              <a:cs typeface="Arial"/>
            </a:endParaRPr>
          </a:p>
          <a:p>
            <a:pPr marL="355600" marR="648335" indent="-342900">
              <a:lnSpc>
                <a:spcPct val="90100"/>
              </a:lnSpc>
              <a:spcBef>
                <a:spcPts val="6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Угнетает центральные звенья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кашлевого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рефлекса и обладает выраженной  противокашлевой активностью.</a:t>
            </a:r>
            <a:endParaRPr sz="2800">
              <a:latin typeface="Arial"/>
              <a:cs typeface="Arial"/>
            </a:endParaRPr>
          </a:p>
          <a:p>
            <a:pPr marL="354965" marR="146050" indent="-342265">
              <a:lnSpc>
                <a:spcPct val="9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Стимуляция нейронов хеморецепторной  триггерной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(пусковой) зоны дна IY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желудочка, вызывает тошноту и рвоту.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Сам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рвотный центр морфин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больших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дозах  угнетает, поэтому повторное введение  морфина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вызывает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рвоту.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этой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связи  применение рвотных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средств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  отравлении морфином</a:t>
            </a:r>
            <a:r>
              <a:rPr sz="28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бесполезно.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981" y="477901"/>
            <a:ext cx="8264525" cy="3884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6035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Действие </a:t>
            </a: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морфина на</a:t>
            </a:r>
            <a:r>
              <a:rPr sz="3200" b="1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ЦНС</a:t>
            </a:r>
            <a:endParaRPr sz="3200">
              <a:latin typeface="Arial"/>
              <a:cs typeface="Arial"/>
            </a:endParaRPr>
          </a:p>
          <a:p>
            <a:pPr marL="354965" marR="2380615" indent="107950">
              <a:lnSpc>
                <a:spcPct val="100000"/>
              </a:lnSpc>
              <a:spcBef>
                <a:spcPts val="2760"/>
              </a:spcBef>
              <a:tabLst>
                <a:tab pos="4679950" algn="l"/>
              </a:tabLst>
            </a:pP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возбуждение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центра 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глазодвигательного</a:t>
            </a:r>
            <a:r>
              <a:rPr sz="3200" b="1" dirty="0">
                <a:solidFill>
                  <a:srgbClr val="FFCCFF"/>
                </a:solidFill>
                <a:latin typeface="Arial"/>
                <a:cs typeface="Arial"/>
              </a:rPr>
              <a:t>	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нерва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Опиоидные анальгетики способны  вызвать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значительное сужение зрачка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(миоз), что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может иметь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диагностическое</a:t>
            </a:r>
            <a:r>
              <a:rPr sz="32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значение.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994" y="203720"/>
            <a:ext cx="8501380" cy="6139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5459" marR="955675" indent="484505">
              <a:lnSpc>
                <a:spcPct val="135900"/>
              </a:lnSpc>
              <a:spcBef>
                <a:spcPts val="10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Периферические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эффекты 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морфина 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влияние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на</a:t>
            </a:r>
            <a:r>
              <a:rPr sz="28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сосуды.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Терапевтические дозы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оказывают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незначительное воздействие на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АД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сердце,  токсические могут вызвать</a:t>
            </a:r>
            <a:r>
              <a:rPr sz="28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гипотензию.</a:t>
            </a:r>
            <a:endParaRPr sz="2800">
              <a:latin typeface="Arial"/>
              <a:cs typeface="Arial"/>
            </a:endParaRPr>
          </a:p>
          <a:p>
            <a:pPr marL="356235" marR="62865" indent="-343535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Вызывает расширение периферических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кровеносных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сосудов,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особенно  капилляров,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частично за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счет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прямого  действия и частично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за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счет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высвобождения  гистамина.</a:t>
            </a:r>
            <a:endParaRPr sz="2800">
              <a:latin typeface="Arial"/>
              <a:cs typeface="Arial"/>
            </a:endParaRPr>
          </a:p>
          <a:p>
            <a:pPr marL="356235" marR="1642110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Таким образом, он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может вызывать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покраснение кожи, повышение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ее  температуры, отек,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зуд,</a:t>
            </a:r>
            <a:r>
              <a:rPr sz="2800" b="1" spc="-9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потливость.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409" y="576198"/>
            <a:ext cx="7782559" cy="3213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26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Периферические </a:t>
            </a: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эффекты </a:t>
            </a: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морфина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00">
              <a:latin typeface="Times New Roman"/>
              <a:cs typeface="Times New Roman"/>
            </a:endParaRPr>
          </a:p>
          <a:p>
            <a:pPr marL="464184">
              <a:lnSpc>
                <a:spcPct val="100000"/>
              </a:lnSpc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влияние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на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сердце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Урежение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ЧСС.</a:t>
            </a:r>
            <a:endParaRPr sz="3200">
              <a:latin typeface="Arial"/>
              <a:cs typeface="Arial"/>
            </a:endParaRPr>
          </a:p>
          <a:p>
            <a:pPr marL="354965" marR="77406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Один из препаратов выбора при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инфаркте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миокарда.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0100" rIns="0" bIns="0" rtlCol="0">
            <a:spAutoFit/>
          </a:bodyPr>
          <a:lstStyle/>
          <a:p>
            <a:pPr marL="12700" marR="5080">
              <a:lnSpc>
                <a:spcPct val="70200"/>
              </a:lnSpc>
              <a:spcBef>
                <a:spcPts val="1170"/>
              </a:spcBef>
            </a:pPr>
            <a:r>
              <a:rPr sz="30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БОЛЬ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(ноцицепция)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-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это неприятные ощущения,  являющиеся защитной сигнальной</a:t>
            </a:r>
            <a:r>
              <a:rPr sz="3000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реакцией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635" y="3810127"/>
            <a:ext cx="4378325" cy="277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– </a:t>
            </a:r>
            <a:r>
              <a:rPr sz="28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Острая</a:t>
            </a:r>
            <a:r>
              <a:rPr sz="2800" b="1" spc="-1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боль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(до 2-3</a:t>
            </a:r>
            <a:r>
              <a:rPr sz="28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месяцев)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2395"/>
              </a:lnSpc>
              <a:spcBef>
                <a:spcPts val="15"/>
              </a:spcBef>
            </a:pP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Может иррадиировать («отдавать»)</a:t>
            </a:r>
            <a:r>
              <a:rPr sz="2000" spc="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3354"/>
              </a:lnSpc>
            </a:pP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болит не там, где очаг поражения !!!</a:t>
            </a:r>
            <a:r>
              <a:rPr sz="2000" spc="-1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Хроническая боль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(свыше 2-3</a:t>
            </a:r>
            <a:r>
              <a:rPr sz="2800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месяцев)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Снижение эффективности</a:t>
            </a:r>
            <a:r>
              <a:rPr sz="2000" spc="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анальгетиков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16313" y="3180460"/>
            <a:ext cx="741045" cy="534670"/>
          </a:xfrm>
          <a:custGeom>
            <a:avLst/>
            <a:gdLst/>
            <a:ahLst/>
            <a:cxnLst/>
            <a:rect l="l" t="t" r="r" b="b"/>
            <a:pathLst>
              <a:path w="741045" h="534670">
                <a:moveTo>
                  <a:pt x="165637" y="371898"/>
                </a:moveTo>
                <a:lnTo>
                  <a:pt x="121919" y="309372"/>
                </a:lnTo>
                <a:lnTo>
                  <a:pt x="0" y="534162"/>
                </a:lnTo>
                <a:lnTo>
                  <a:pt x="134111" y="514368"/>
                </a:lnTo>
                <a:lnTo>
                  <a:pt x="134111" y="393954"/>
                </a:lnTo>
                <a:lnTo>
                  <a:pt x="165637" y="371898"/>
                </a:lnTo>
                <a:close/>
              </a:path>
              <a:path w="741045" h="534670">
                <a:moveTo>
                  <a:pt x="209478" y="434601"/>
                </a:moveTo>
                <a:lnTo>
                  <a:pt x="165637" y="371898"/>
                </a:lnTo>
                <a:lnTo>
                  <a:pt x="134111" y="393954"/>
                </a:lnTo>
                <a:lnTo>
                  <a:pt x="178307" y="456438"/>
                </a:lnTo>
                <a:lnTo>
                  <a:pt x="209478" y="434601"/>
                </a:lnTo>
                <a:close/>
              </a:path>
              <a:path w="741045" h="534670">
                <a:moveTo>
                  <a:pt x="252983" y="496824"/>
                </a:moveTo>
                <a:lnTo>
                  <a:pt x="209478" y="434601"/>
                </a:lnTo>
                <a:lnTo>
                  <a:pt x="178307" y="456438"/>
                </a:lnTo>
                <a:lnTo>
                  <a:pt x="134111" y="393954"/>
                </a:lnTo>
                <a:lnTo>
                  <a:pt x="134111" y="514368"/>
                </a:lnTo>
                <a:lnTo>
                  <a:pt x="252983" y="496824"/>
                </a:lnTo>
                <a:close/>
              </a:path>
              <a:path w="741045" h="534670">
                <a:moveTo>
                  <a:pt x="740663" y="62484"/>
                </a:moveTo>
                <a:lnTo>
                  <a:pt x="697229" y="0"/>
                </a:lnTo>
                <a:lnTo>
                  <a:pt x="165637" y="371898"/>
                </a:lnTo>
                <a:lnTo>
                  <a:pt x="209478" y="434601"/>
                </a:lnTo>
                <a:lnTo>
                  <a:pt x="740663" y="624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53595" y="3184270"/>
            <a:ext cx="603250" cy="603885"/>
          </a:xfrm>
          <a:custGeom>
            <a:avLst/>
            <a:gdLst/>
            <a:ahLst/>
            <a:cxnLst/>
            <a:rect l="l" t="t" r="r" b="b"/>
            <a:pathLst>
              <a:path w="603250" h="603885">
                <a:moveTo>
                  <a:pt x="468248" y="414909"/>
                </a:moveTo>
                <a:lnTo>
                  <a:pt x="53339" y="0"/>
                </a:lnTo>
                <a:lnTo>
                  <a:pt x="0" y="54102"/>
                </a:lnTo>
                <a:lnTo>
                  <a:pt x="414527" y="468630"/>
                </a:lnTo>
                <a:lnTo>
                  <a:pt x="468248" y="414909"/>
                </a:lnTo>
                <a:close/>
              </a:path>
              <a:path w="603250" h="603885">
                <a:moveTo>
                  <a:pt x="495299" y="567690"/>
                </a:moveTo>
                <a:lnTo>
                  <a:pt x="495299" y="441959"/>
                </a:lnTo>
                <a:lnTo>
                  <a:pt x="441197" y="495300"/>
                </a:lnTo>
                <a:lnTo>
                  <a:pt x="414527" y="468630"/>
                </a:lnTo>
                <a:lnTo>
                  <a:pt x="360425" y="522731"/>
                </a:lnTo>
                <a:lnTo>
                  <a:pt x="495299" y="567690"/>
                </a:lnTo>
                <a:close/>
              </a:path>
              <a:path w="603250" h="603885">
                <a:moveTo>
                  <a:pt x="495299" y="441959"/>
                </a:moveTo>
                <a:lnTo>
                  <a:pt x="468248" y="414909"/>
                </a:lnTo>
                <a:lnTo>
                  <a:pt x="414527" y="468630"/>
                </a:lnTo>
                <a:lnTo>
                  <a:pt x="441197" y="495300"/>
                </a:lnTo>
                <a:lnTo>
                  <a:pt x="495299" y="441959"/>
                </a:lnTo>
                <a:close/>
              </a:path>
              <a:path w="603250" h="603885">
                <a:moveTo>
                  <a:pt x="602741" y="603504"/>
                </a:moveTo>
                <a:lnTo>
                  <a:pt x="521969" y="361188"/>
                </a:lnTo>
                <a:lnTo>
                  <a:pt x="468248" y="414909"/>
                </a:lnTo>
                <a:lnTo>
                  <a:pt x="495299" y="441959"/>
                </a:lnTo>
                <a:lnTo>
                  <a:pt x="495299" y="567690"/>
                </a:lnTo>
                <a:lnTo>
                  <a:pt x="602741" y="60350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7497" y="3162426"/>
            <a:ext cx="2197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400" u="heavy" spc="-85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длительности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873" y="1308481"/>
            <a:ext cx="8630920" cy="195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065"/>
              </a:lnSpc>
              <a:spcBef>
                <a:spcPts val="100"/>
              </a:spcBef>
            </a:pP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организма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на процесс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повреждения,</a:t>
            </a:r>
            <a:r>
              <a:rPr sz="3000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снижающие</a:t>
            </a:r>
            <a:endParaRPr sz="3000">
              <a:latin typeface="Times New Roman"/>
              <a:cs typeface="Times New Roman"/>
            </a:endParaRPr>
          </a:p>
          <a:p>
            <a:pPr marL="12700" marR="85725">
              <a:lnSpc>
                <a:spcPct val="70000"/>
              </a:lnSpc>
              <a:spcBef>
                <a:spcPts val="540"/>
              </a:spcBef>
            </a:pP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качество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жизни (боль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- «сторожевой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пес здоровья»). 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Более 90% </a:t>
            </a:r>
            <a:r>
              <a:rPr sz="3000" spc="-5" dirty="0">
                <a:solidFill>
                  <a:srgbClr val="FFFF00"/>
                </a:solidFill>
                <a:latin typeface="Times New Roman"/>
                <a:cs typeface="Times New Roman"/>
              </a:rPr>
              <a:t>заболеваний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связаны с</a:t>
            </a:r>
            <a:r>
              <a:rPr sz="3000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00"/>
                </a:solidFill>
                <a:latin typeface="Times New Roman"/>
                <a:cs typeface="Times New Roman"/>
              </a:rPr>
              <a:t>болью.</a:t>
            </a:r>
            <a:endParaRPr sz="3000">
              <a:latin typeface="Times New Roman"/>
              <a:cs typeface="Times New Roman"/>
            </a:endParaRPr>
          </a:p>
          <a:p>
            <a:pPr marL="30480" algn="ctr">
              <a:lnSpc>
                <a:spcPts val="3125"/>
              </a:lnSpc>
              <a:spcBef>
                <a:spcPts val="1025"/>
              </a:spcBef>
            </a:pPr>
            <a:r>
              <a:rPr sz="30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Виды</a:t>
            </a:r>
            <a:r>
              <a:rPr sz="30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боли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R="5080" algn="r">
              <a:lnSpc>
                <a:spcPts val="2405"/>
              </a:lnSpc>
            </a:pP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400" u="heavy" spc="-105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интенсивности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4030" y="3238626"/>
            <a:ext cx="2522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болевого</a:t>
            </a:r>
            <a:r>
              <a:rPr sz="2400" u="heavy" spc="-90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solidFill>
                  <a:srgbClr val="FFCCFF"/>
                </a:solidFill>
                <a:uFill>
                  <a:solidFill>
                    <a:srgbClr val="FFCCFF"/>
                  </a:solidFill>
                </a:uFill>
                <a:latin typeface="Times New Roman"/>
                <a:cs typeface="Times New Roman"/>
              </a:rPr>
              <a:t>синдрома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21541" y="6230746"/>
            <a:ext cx="2162175" cy="1905"/>
          </a:xfrm>
          <a:custGeom>
            <a:avLst/>
            <a:gdLst/>
            <a:ahLst/>
            <a:cxnLst/>
            <a:rect l="l" t="t" r="r" b="b"/>
            <a:pathLst>
              <a:path w="2162175" h="1904">
                <a:moveTo>
                  <a:pt x="0" y="1524"/>
                </a:moveTo>
                <a:lnTo>
                  <a:pt x="2161794" y="0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2154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37187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5282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6924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84875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0052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1694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32575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48220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64641" y="601662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880228" y="6272148"/>
            <a:ext cx="2311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  <a:tab pos="1097915" algn="l"/>
                <a:tab pos="1726564" algn="l"/>
                <a:tab pos="2183765" algn="l"/>
              </a:tabLst>
            </a:pPr>
            <a:r>
              <a:rPr sz="1800" dirty="0">
                <a:solidFill>
                  <a:srgbClr val="FFFF00"/>
                </a:solidFill>
                <a:latin typeface="Times New Roman"/>
                <a:cs typeface="Times New Roman"/>
              </a:rPr>
              <a:t>0	1	2	3	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88519" y="5583046"/>
            <a:ext cx="228600" cy="387350"/>
          </a:xfrm>
          <a:custGeom>
            <a:avLst/>
            <a:gdLst/>
            <a:ahLst/>
            <a:cxnLst/>
            <a:rect l="l" t="t" r="r" b="b"/>
            <a:pathLst>
              <a:path w="228600" h="387350">
                <a:moveTo>
                  <a:pt x="228600" y="158495"/>
                </a:moveTo>
                <a:lnTo>
                  <a:pt x="0" y="158495"/>
                </a:lnTo>
                <a:lnTo>
                  <a:pt x="76200" y="310895"/>
                </a:lnTo>
                <a:lnTo>
                  <a:pt x="76200" y="196596"/>
                </a:lnTo>
                <a:lnTo>
                  <a:pt x="152400" y="196596"/>
                </a:lnTo>
                <a:lnTo>
                  <a:pt x="152400" y="310895"/>
                </a:lnTo>
                <a:lnTo>
                  <a:pt x="228600" y="158495"/>
                </a:lnTo>
                <a:close/>
              </a:path>
              <a:path w="228600" h="387350">
                <a:moveTo>
                  <a:pt x="152400" y="158495"/>
                </a:moveTo>
                <a:lnTo>
                  <a:pt x="152400" y="0"/>
                </a:lnTo>
                <a:lnTo>
                  <a:pt x="76200" y="0"/>
                </a:lnTo>
                <a:lnTo>
                  <a:pt x="76200" y="158495"/>
                </a:lnTo>
                <a:lnTo>
                  <a:pt x="152400" y="158495"/>
                </a:lnTo>
                <a:close/>
              </a:path>
              <a:path w="228600" h="387350">
                <a:moveTo>
                  <a:pt x="152400" y="310895"/>
                </a:moveTo>
                <a:lnTo>
                  <a:pt x="152400" y="196596"/>
                </a:lnTo>
                <a:lnTo>
                  <a:pt x="76200" y="196596"/>
                </a:lnTo>
                <a:lnTo>
                  <a:pt x="76200" y="310895"/>
                </a:lnTo>
                <a:lnTo>
                  <a:pt x="114300" y="387095"/>
                </a:lnTo>
                <a:lnTo>
                  <a:pt x="152400" y="310895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80275" y="6015101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646"/>
                </a:lnTo>
              </a:path>
            </a:pathLst>
          </a:custGeom>
          <a:ln w="9525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75428" y="6578472"/>
            <a:ext cx="36277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CCECFF"/>
                </a:solidFill>
                <a:latin typeface="Times New Roman"/>
                <a:cs typeface="Times New Roman"/>
              </a:rPr>
              <a:t>Боли </a:t>
            </a:r>
            <a:r>
              <a:rPr sz="1200" spc="-5" dirty="0">
                <a:solidFill>
                  <a:srgbClr val="CCECFF"/>
                </a:solidFill>
                <a:latin typeface="Times New Roman"/>
                <a:cs typeface="Times New Roman"/>
              </a:rPr>
              <a:t>нет, </a:t>
            </a:r>
            <a:r>
              <a:rPr sz="1200" dirty="0">
                <a:solidFill>
                  <a:srgbClr val="CCECFF"/>
                </a:solidFill>
                <a:latin typeface="Times New Roman"/>
                <a:cs typeface="Times New Roman"/>
              </a:rPr>
              <a:t>Слабая, Умеренная, </a:t>
            </a:r>
            <a:r>
              <a:rPr sz="1200" spc="-5" dirty="0">
                <a:solidFill>
                  <a:srgbClr val="CCECFF"/>
                </a:solidFill>
                <a:latin typeface="Times New Roman"/>
                <a:cs typeface="Times New Roman"/>
              </a:rPr>
              <a:t>Сильная, Очень</a:t>
            </a:r>
            <a:r>
              <a:rPr sz="1200" spc="-70" dirty="0">
                <a:solidFill>
                  <a:srgbClr val="CCEC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CCECFF"/>
                </a:solidFill>
                <a:latin typeface="Times New Roman"/>
                <a:cs typeface="Times New Roman"/>
              </a:rPr>
              <a:t>сильная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86680" y="3881754"/>
            <a:ext cx="4361180" cy="2127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– </a:t>
            </a:r>
            <a:r>
              <a:rPr sz="2800" b="1" dirty="0">
                <a:solidFill>
                  <a:srgbClr val="00FF00"/>
                </a:solidFill>
                <a:latin typeface="Times New Roman"/>
                <a:cs typeface="Times New Roman"/>
              </a:rPr>
              <a:t>от 0 </a:t>
            </a:r>
            <a:r>
              <a:rPr sz="28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до </a:t>
            </a:r>
            <a:r>
              <a:rPr sz="2800" b="1" dirty="0">
                <a:solidFill>
                  <a:srgbClr val="00FF00"/>
                </a:solidFill>
                <a:latin typeface="Times New Roman"/>
                <a:cs typeface="Times New Roman"/>
              </a:rPr>
              <a:t>10</a:t>
            </a:r>
            <a:r>
              <a:rPr sz="2800" b="1" spc="-4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FF00"/>
                </a:solidFill>
                <a:latin typeface="Times New Roman"/>
                <a:cs typeface="Times New Roman"/>
              </a:rPr>
              <a:t>баллов</a:t>
            </a:r>
            <a:endParaRPr sz="2800">
              <a:latin typeface="Times New Roman"/>
              <a:cs typeface="Times New Roman"/>
            </a:endParaRPr>
          </a:p>
          <a:p>
            <a:pPr marL="12700" marR="499109">
              <a:lnSpc>
                <a:spcPct val="100000"/>
              </a:lnSpc>
            </a:pP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по визуально-аналоговой  шкале (ВАШ):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умеренный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,</a:t>
            </a:r>
            <a:r>
              <a:rPr sz="2800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выраженный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..</a:t>
            </a:r>
            <a:endParaRPr sz="2800">
              <a:latin typeface="Times New Roman"/>
              <a:cs typeface="Times New Roman"/>
            </a:endParaRPr>
          </a:p>
          <a:p>
            <a:pPr marL="2796540">
              <a:lnSpc>
                <a:spcPct val="100000"/>
              </a:lnSpc>
              <a:spcBef>
                <a:spcPts val="1185"/>
              </a:spcBef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 балл -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ННА,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71244" y="5984062"/>
            <a:ext cx="1487170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2 балла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трамадол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r>
              <a:rPr sz="1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ННА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875" y="280543"/>
            <a:ext cx="65722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Периферические </a:t>
            </a:r>
            <a:r>
              <a:rPr b="1" spc="-5" dirty="0">
                <a:latin typeface="Arial"/>
                <a:cs typeface="Arial"/>
              </a:rPr>
              <a:t>эффекты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морфина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474" y="801750"/>
            <a:ext cx="8552180" cy="5501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>
              <a:lnSpc>
                <a:spcPts val="2875"/>
              </a:lnSpc>
              <a:spcBef>
                <a:spcPts val="100"/>
              </a:spcBef>
              <a:tabLst>
                <a:tab pos="1805939" algn="l"/>
              </a:tabLst>
            </a:pP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влияние	</a:t>
            </a:r>
            <a:r>
              <a:rPr sz="2400" b="1" dirty="0">
                <a:solidFill>
                  <a:srgbClr val="FFCCFF"/>
                </a:solidFill>
                <a:latin typeface="Arial"/>
                <a:cs typeface="Arial"/>
              </a:rPr>
              <a:t>на</a:t>
            </a:r>
            <a:r>
              <a:rPr sz="24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ЖКТ</a:t>
            </a:r>
            <a:endParaRPr sz="2400">
              <a:latin typeface="Arial"/>
              <a:cs typeface="Arial"/>
            </a:endParaRPr>
          </a:p>
          <a:p>
            <a:pPr marL="355600" marR="17145" indent="-342900">
              <a:lnSpc>
                <a:spcPct val="799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основном за счет повышения активности нейронов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центра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n. vagus,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в меньшей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степени за счет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прямого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влияния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на нервные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элементы стенки</a:t>
            </a:r>
            <a:r>
              <a:rPr sz="24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ЖКТ.</a:t>
            </a:r>
            <a:endParaRPr sz="2400">
              <a:latin typeface="Arial"/>
              <a:cs typeface="Arial"/>
            </a:endParaRPr>
          </a:p>
          <a:p>
            <a:pPr marL="355600" marR="71120" indent="-342900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Вызывает сильный спазм гладкой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мускулатуры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кишечника, сфинктеров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одновременно снижает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двигательную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активность, уменьшая</a:t>
            </a:r>
            <a:r>
              <a:rPr sz="24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перистальтику.</a:t>
            </a:r>
            <a:endParaRPr sz="2400">
              <a:latin typeface="Arial"/>
              <a:cs typeface="Arial"/>
            </a:endParaRPr>
          </a:p>
          <a:p>
            <a:pPr marL="356235" marR="494030" indent="-342900">
              <a:lnSpc>
                <a:spcPct val="79800"/>
              </a:lnSpc>
              <a:spcBef>
                <a:spcPts val="5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Секреция слюны, соляной кислоты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секреторная  активность слизистой оболочки кишечника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уменьшаются.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5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Замедляется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прохождение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каловых масс, возрастает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всасывание воды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из них,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что ведет к</a:t>
            </a:r>
            <a:r>
              <a:rPr sz="2400" b="1" spc="-9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запорам.</a:t>
            </a:r>
            <a:endParaRPr sz="2400">
              <a:latin typeface="Arial"/>
              <a:cs typeface="Arial"/>
            </a:endParaRPr>
          </a:p>
          <a:p>
            <a:pPr marL="355600" marR="575945" indent="-342900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Повышает тонус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желчного пузыря,</a:t>
            </a:r>
            <a:r>
              <a:rPr sz="2400" b="1" spc="-10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способствуют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развитию спазма сфинктера Одди.</a:t>
            </a:r>
            <a:endParaRPr sz="2400">
              <a:latin typeface="Arial"/>
              <a:cs typeface="Arial"/>
            </a:endParaRPr>
          </a:p>
          <a:p>
            <a:pPr marL="355600" marR="320040" indent="-342900">
              <a:lnSpc>
                <a:spcPct val="79900"/>
              </a:lnSpc>
              <a:spcBef>
                <a:spcPts val="5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Поэтому, хотя анальгетический эффект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облегчает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состояние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больного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при желчных коликах,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течение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самого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патологического процесса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усугубляется.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597" y="165480"/>
            <a:ext cx="8246745" cy="6579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Периферические </a:t>
            </a: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эффекты</a:t>
            </a:r>
            <a:r>
              <a:rPr sz="3200" b="1" spc="-15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морфина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600">
              <a:latin typeface="Times New Roman"/>
              <a:cs typeface="Times New Roman"/>
            </a:endParaRPr>
          </a:p>
          <a:p>
            <a:pPr marL="354965" marR="300990" indent="-340995">
              <a:lnSpc>
                <a:spcPts val="3450"/>
              </a:lnSpc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Повышает тонус матки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мочевого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пузыря,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мочеточников, сокращается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висцеральный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сфинктер,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что ведет к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задержке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мочи.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Повышает тонус бронхов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3200" b="1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бронхиол.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350">
              <a:latin typeface="Times New Roman"/>
              <a:cs typeface="Times New Roman"/>
            </a:endParaRPr>
          </a:p>
          <a:p>
            <a:pPr marL="353060" marR="5080" indent="222250">
              <a:lnSpc>
                <a:spcPts val="3450"/>
              </a:lnSpc>
            </a:pP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При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использовании наркотических 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анальгетиков для купирования болей 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спастического происхождения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их  комбинируют: с М- 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холиноблокаторами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и миотропными 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спазмолитиками.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1120" y="196722"/>
            <a:ext cx="49225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Фармакокинетика</a:t>
            </a:r>
            <a:r>
              <a:rPr b="1" spc="-9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морфина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625" y="801750"/>
            <a:ext cx="8484870" cy="601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875"/>
              </a:lnSpc>
              <a:spcBef>
                <a:spcPts val="10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Из ЖКТ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всасывается недостаточно</a:t>
            </a:r>
            <a:r>
              <a:rPr sz="24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хорошо.</a:t>
            </a:r>
            <a:endParaRPr sz="2400">
              <a:latin typeface="Arial"/>
              <a:cs typeface="Arial"/>
            </a:endParaRPr>
          </a:p>
          <a:p>
            <a:pPr marL="354965" marR="102870" indent="-342265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Значительная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часть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его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инактивируется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при первом  прохождении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печени.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79800"/>
              </a:lnSpc>
              <a:spcBef>
                <a:spcPts val="57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00FFFF"/>
                </a:solidFill>
                <a:latin typeface="Arial"/>
                <a:cs typeface="Arial"/>
              </a:rPr>
              <a:t>Морфин </a:t>
            </a:r>
            <a:r>
              <a:rPr sz="2400" b="1" dirty="0">
                <a:solidFill>
                  <a:srgbClr val="00FFFF"/>
                </a:solidFill>
                <a:latin typeface="Arial"/>
                <a:cs typeface="Arial"/>
              </a:rPr>
              <a:t>–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плохо преодолевает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тканевые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барьеры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,  но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ацетилировании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организме двух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гидроксильных  групп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превращается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активный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метаболит –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диацетилморфин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(героин).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"/>
            </a:pPr>
            <a:endParaRPr sz="2500">
              <a:latin typeface="Times New Roman"/>
              <a:cs typeface="Times New Roman"/>
            </a:endParaRPr>
          </a:p>
          <a:p>
            <a:pPr marL="356235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Героин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хорошо проникает через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ГЭБ.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"/>
            </a:pPr>
            <a:endParaRPr sz="3000">
              <a:latin typeface="Times New Roman"/>
              <a:cs typeface="Times New Roman"/>
            </a:endParaRPr>
          </a:p>
          <a:p>
            <a:pPr marL="356870" marR="1640205" indent="-343535">
              <a:lnSpc>
                <a:spcPct val="79800"/>
              </a:lnSpc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В мозге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диацетилморфин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гидролизуется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до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моноацетилморфина,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и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далее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до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морфина.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"/>
            </a:pPr>
            <a:endParaRPr sz="3000">
              <a:latin typeface="Times New Roman"/>
              <a:cs typeface="Times New Roman"/>
            </a:endParaRPr>
          </a:p>
          <a:p>
            <a:pPr marL="357505" marR="225425" indent="-342900">
              <a:lnSpc>
                <a:spcPct val="79800"/>
              </a:lnSpc>
              <a:buClr>
                <a:srgbClr val="FF0000"/>
              </a:buClr>
              <a:buFont typeface="Wingdings"/>
              <a:buChar char=""/>
              <a:tabLst>
                <a:tab pos="358140" algn="l"/>
              </a:tabLst>
            </a:pP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Героин: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США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– 1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млн.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потребителей, в 2 раза</a:t>
            </a:r>
            <a:r>
              <a:rPr sz="2400" spc="-1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дороже  золота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весу.</a:t>
            </a:r>
            <a:endParaRPr sz="2400">
              <a:latin typeface="Arial"/>
              <a:cs typeface="Arial"/>
            </a:endParaRPr>
          </a:p>
          <a:p>
            <a:pPr marL="357505" marR="851535" indent="-342900">
              <a:lnSpc>
                <a:spcPct val="79500"/>
              </a:lnSpc>
              <a:spcBef>
                <a:spcPts val="605"/>
              </a:spcBef>
              <a:buClr>
                <a:srgbClr val="FF0000"/>
              </a:buClr>
              <a:buFont typeface="Wingdings"/>
              <a:buChar char=""/>
              <a:tabLst>
                <a:tab pos="358140" algn="l"/>
              </a:tabLst>
            </a:pP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Самое наркогенное вещество – </a:t>
            </a:r>
            <a:r>
              <a:rPr sz="2400" spc="-5" dirty="0">
                <a:solidFill>
                  <a:srgbClr val="FFFF00"/>
                </a:solidFill>
                <a:latin typeface="Symbol"/>
                <a:cs typeface="Symbol"/>
              </a:rPr>
              <a:t>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-метил-фентанил  (наркогенный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потенциал в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600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раз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больше, чем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у  </a:t>
            </a:r>
            <a:r>
              <a:rPr sz="2400" spc="-5" dirty="0">
                <a:solidFill>
                  <a:srgbClr val="FFFF00"/>
                </a:solidFill>
                <a:latin typeface="Arial"/>
                <a:cs typeface="Arial"/>
              </a:rPr>
              <a:t>морфина).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1120" y="196722"/>
            <a:ext cx="49225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Фармакокинетика</a:t>
            </a:r>
            <a:r>
              <a:rPr b="1" spc="-9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морфина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828" y="819277"/>
            <a:ext cx="8515985" cy="54273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965" marR="1056640" indent="-342265">
              <a:lnSpc>
                <a:spcPts val="3450"/>
              </a:lnSpc>
              <a:spcBef>
                <a:spcPts val="53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неизмененном виде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(10%)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его  конъюгаты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(90%)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выделяются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преимущественно почками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в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небольшом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количестве (7 - 10%) —  ЖКТ.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Длительность анальгезирующего  определяется биотрансформацией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морфина 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печени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выведением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его из  организма,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также вариабельной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генетически детерминированной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фармакологической активностью его  активного метаболита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35" y="20701"/>
            <a:ext cx="679069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FFCCFF"/>
                </a:solidFill>
                <a:latin typeface="Times New Roman"/>
                <a:cs typeface="Times New Roman"/>
              </a:rPr>
              <a:t>НАЧАЛО ДЕЙСТВИЯ МОРФИНА</a:t>
            </a:r>
            <a:r>
              <a:rPr b="1" spc="-20" dirty="0">
                <a:solidFill>
                  <a:srgbClr val="FFCCF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CCFF"/>
                </a:solidFill>
                <a:latin typeface="Times New Roman"/>
                <a:cs typeface="Times New Roman"/>
              </a:rPr>
              <a:t>–</a:t>
            </a:r>
          </a:p>
          <a:p>
            <a:pPr marL="12700" marR="5080" indent="-635">
              <a:lnSpc>
                <a:spcPct val="100000"/>
              </a:lnSpc>
            </a:pPr>
            <a:r>
              <a:rPr spc="-5" dirty="0">
                <a:solidFill>
                  <a:srgbClr val="FFFF00"/>
                </a:solidFill>
                <a:latin typeface="Times New Roman"/>
                <a:cs typeface="Times New Roman"/>
              </a:rPr>
              <a:t>через </a:t>
            </a:r>
            <a:r>
              <a:rPr dirty="0">
                <a:solidFill>
                  <a:srgbClr val="FFFF00"/>
                </a:solidFill>
                <a:latin typeface="Times New Roman"/>
                <a:cs typeface="Times New Roman"/>
              </a:rPr>
              <a:t>10-15 </a:t>
            </a:r>
            <a:r>
              <a:rPr spc="-5" dirty="0">
                <a:solidFill>
                  <a:srgbClr val="FFFF00"/>
                </a:solidFill>
                <a:latin typeface="Times New Roman"/>
                <a:cs typeface="Times New Roman"/>
              </a:rPr>
              <a:t>минут после введения под </a:t>
            </a:r>
            <a:r>
              <a:rPr spc="-10" dirty="0">
                <a:solidFill>
                  <a:srgbClr val="FFFF00"/>
                </a:solidFill>
                <a:latin typeface="Times New Roman"/>
                <a:cs typeface="Times New Roman"/>
              </a:rPr>
              <a:t>кожу,  </a:t>
            </a:r>
            <a:r>
              <a:rPr dirty="0">
                <a:solidFill>
                  <a:srgbClr val="FFFF00"/>
                </a:solidFill>
                <a:latin typeface="Times New Roman"/>
                <a:cs typeface="Times New Roman"/>
              </a:rPr>
              <a:t>и </a:t>
            </a:r>
            <a:r>
              <a:rPr spc="-5" dirty="0">
                <a:solidFill>
                  <a:srgbClr val="FFFF00"/>
                </a:solidFill>
                <a:latin typeface="Times New Roman"/>
                <a:cs typeface="Times New Roman"/>
              </a:rPr>
              <a:t>через </a:t>
            </a:r>
            <a:r>
              <a:rPr dirty="0">
                <a:solidFill>
                  <a:srgbClr val="FFFF00"/>
                </a:solidFill>
                <a:latin typeface="Times New Roman"/>
                <a:cs typeface="Times New Roman"/>
              </a:rPr>
              <a:t>20-30 минут </a:t>
            </a:r>
            <a:r>
              <a:rPr spc="-5" dirty="0">
                <a:solidFill>
                  <a:srgbClr val="FFFF00"/>
                </a:solidFill>
                <a:latin typeface="Times New Roman"/>
                <a:cs typeface="Times New Roman"/>
              </a:rPr>
              <a:t>после приема</a:t>
            </a:r>
            <a:r>
              <a:rPr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FFFF00"/>
                </a:solidFill>
                <a:latin typeface="Times New Roman"/>
                <a:cs typeface="Times New Roman"/>
              </a:rPr>
              <a:t>внутрь.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924" y="1453730"/>
            <a:ext cx="880618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CCFF"/>
                </a:solidFill>
                <a:latin typeface="Times New Roman"/>
                <a:cs typeface="Times New Roman"/>
              </a:rPr>
              <a:t>Пик концентрации </a:t>
            </a:r>
            <a:r>
              <a:rPr sz="2800" b="1" dirty="0">
                <a:solidFill>
                  <a:srgbClr val="FFCCFF"/>
                </a:solidFill>
                <a:latin typeface="Times New Roman"/>
                <a:cs typeface="Times New Roman"/>
              </a:rPr>
              <a:t>в </a:t>
            </a:r>
            <a:r>
              <a:rPr sz="2800" b="1" spc="-5" dirty="0">
                <a:solidFill>
                  <a:srgbClr val="FFCCFF"/>
                </a:solidFill>
                <a:latin typeface="Times New Roman"/>
                <a:cs typeface="Times New Roman"/>
              </a:rPr>
              <a:t>плазме </a:t>
            </a:r>
            <a:r>
              <a:rPr sz="2800" dirty="0">
                <a:solidFill>
                  <a:srgbClr val="FFCCFF"/>
                </a:solidFill>
                <a:latin typeface="Times New Roman"/>
                <a:cs typeface="Times New Roman"/>
              </a:rPr>
              <a:t>-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через 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10-30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минут </a:t>
            </a:r>
            <a:r>
              <a:rPr sz="2800" spc="-10" dirty="0">
                <a:solidFill>
                  <a:srgbClr val="FFFF00"/>
                </a:solidFill>
                <a:latin typeface="Times New Roman"/>
                <a:cs typeface="Times New Roman"/>
              </a:rPr>
              <a:t>после 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п/к введения 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и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через 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1-2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часа после приема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внутрь.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800" b="1" spc="-5" dirty="0">
                <a:solidFill>
                  <a:srgbClr val="FFCCFF"/>
                </a:solidFill>
                <a:latin typeface="Times New Roman"/>
                <a:cs typeface="Times New Roman"/>
              </a:rPr>
              <a:t>Действие однократной дозы </a:t>
            </a:r>
            <a:r>
              <a:rPr sz="2800" dirty="0">
                <a:solidFill>
                  <a:srgbClr val="FFFF00"/>
                </a:solidFill>
                <a:latin typeface="Times New Roman"/>
                <a:cs typeface="Times New Roman"/>
              </a:rPr>
              <a:t>-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4-6</a:t>
            </a:r>
            <a:r>
              <a:rPr sz="2800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часов.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800" b="1" spc="-5" dirty="0">
                <a:solidFill>
                  <a:srgbClr val="FFCCFF"/>
                </a:solidFill>
                <a:latin typeface="Times New Roman"/>
                <a:cs typeface="Times New Roman"/>
              </a:rPr>
              <a:t>Период полувыведения </a:t>
            </a:r>
            <a:r>
              <a:rPr sz="2800" dirty="0">
                <a:solidFill>
                  <a:srgbClr val="FFCCFF"/>
                </a:solidFill>
                <a:latin typeface="Times New Roman"/>
                <a:cs typeface="Times New Roman"/>
              </a:rPr>
              <a:t>- 2-3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часа при приеме</a:t>
            </a:r>
            <a:r>
              <a:rPr sz="28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внутрь.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635" y="4412699"/>
            <a:ext cx="8065134" cy="2039620"/>
          </a:xfrm>
          <a:custGeom>
            <a:avLst/>
            <a:gdLst/>
            <a:ahLst/>
            <a:cxnLst/>
            <a:rect l="l" t="t" r="r" b="b"/>
            <a:pathLst>
              <a:path w="8065134" h="2039620">
                <a:moveTo>
                  <a:pt x="0" y="2039027"/>
                </a:moveTo>
                <a:lnTo>
                  <a:pt x="18415" y="1982507"/>
                </a:lnTo>
                <a:lnTo>
                  <a:pt x="36841" y="1926039"/>
                </a:lnTo>
                <a:lnTo>
                  <a:pt x="55282" y="1869665"/>
                </a:lnTo>
                <a:lnTo>
                  <a:pt x="73742" y="1813428"/>
                </a:lnTo>
                <a:lnTo>
                  <a:pt x="92224" y="1757370"/>
                </a:lnTo>
                <a:lnTo>
                  <a:pt x="110732" y="1701532"/>
                </a:lnTo>
                <a:lnTo>
                  <a:pt x="129271" y="1645957"/>
                </a:lnTo>
                <a:lnTo>
                  <a:pt x="147845" y="1590687"/>
                </a:lnTo>
                <a:lnTo>
                  <a:pt x="166457" y="1535765"/>
                </a:lnTo>
                <a:lnTo>
                  <a:pt x="185111" y="1481232"/>
                </a:lnTo>
                <a:lnTo>
                  <a:pt x="203812" y="1427130"/>
                </a:lnTo>
                <a:lnTo>
                  <a:pt x="222563" y="1373502"/>
                </a:lnTo>
                <a:lnTo>
                  <a:pt x="241369" y="1320390"/>
                </a:lnTo>
                <a:lnTo>
                  <a:pt x="260232" y="1267836"/>
                </a:lnTo>
                <a:lnTo>
                  <a:pt x="279158" y="1215882"/>
                </a:lnTo>
                <a:lnTo>
                  <a:pt x="298151" y="1164571"/>
                </a:lnTo>
                <a:lnTo>
                  <a:pt x="317213" y="1113943"/>
                </a:lnTo>
                <a:lnTo>
                  <a:pt x="336350" y="1064043"/>
                </a:lnTo>
                <a:lnTo>
                  <a:pt x="355565" y="1014911"/>
                </a:lnTo>
                <a:lnTo>
                  <a:pt x="374862" y="966590"/>
                </a:lnTo>
                <a:lnTo>
                  <a:pt x="394245" y="919122"/>
                </a:lnTo>
                <a:lnTo>
                  <a:pt x="413718" y="872550"/>
                </a:lnTo>
                <a:lnTo>
                  <a:pt x="433286" y="826914"/>
                </a:lnTo>
                <a:lnTo>
                  <a:pt x="452951" y="782259"/>
                </a:lnTo>
                <a:lnTo>
                  <a:pt x="472718" y="738625"/>
                </a:lnTo>
                <a:lnTo>
                  <a:pt x="492592" y="696054"/>
                </a:lnTo>
                <a:lnTo>
                  <a:pt x="512575" y="654590"/>
                </a:lnTo>
                <a:lnTo>
                  <a:pt x="532672" y="614274"/>
                </a:lnTo>
                <a:lnTo>
                  <a:pt x="552887" y="575148"/>
                </a:lnTo>
                <a:lnTo>
                  <a:pt x="573224" y="537254"/>
                </a:lnTo>
                <a:lnTo>
                  <a:pt x="593687" y="500636"/>
                </a:lnTo>
                <a:lnTo>
                  <a:pt x="614279" y="465333"/>
                </a:lnTo>
                <a:lnTo>
                  <a:pt x="635005" y="431390"/>
                </a:lnTo>
                <a:lnTo>
                  <a:pt x="655869" y="398848"/>
                </a:lnTo>
                <a:lnTo>
                  <a:pt x="698026" y="338135"/>
                </a:lnTo>
                <a:lnTo>
                  <a:pt x="758293" y="262029"/>
                </a:lnTo>
                <a:lnTo>
                  <a:pt x="796254" y="218866"/>
                </a:lnTo>
                <a:lnTo>
                  <a:pt x="833455" y="180339"/>
                </a:lnTo>
                <a:lnTo>
                  <a:pt x="870136" y="146231"/>
                </a:lnTo>
                <a:lnTo>
                  <a:pt x="906541" y="116322"/>
                </a:lnTo>
                <a:lnTo>
                  <a:pt x="942912" y="90394"/>
                </a:lnTo>
                <a:lnTo>
                  <a:pt x="979491" y="68227"/>
                </a:lnTo>
                <a:lnTo>
                  <a:pt x="1016520" y="49603"/>
                </a:lnTo>
                <a:lnTo>
                  <a:pt x="1054241" y="34303"/>
                </a:lnTo>
                <a:lnTo>
                  <a:pt x="1092898" y="22108"/>
                </a:lnTo>
                <a:lnTo>
                  <a:pt x="1132732" y="12799"/>
                </a:lnTo>
                <a:lnTo>
                  <a:pt x="1173985" y="6157"/>
                </a:lnTo>
                <a:lnTo>
                  <a:pt x="1216901" y="1964"/>
                </a:lnTo>
                <a:lnTo>
                  <a:pt x="1261721" y="0"/>
                </a:lnTo>
                <a:lnTo>
                  <a:pt x="1308687" y="46"/>
                </a:lnTo>
                <a:lnTo>
                  <a:pt x="1358042" y="1884"/>
                </a:lnTo>
                <a:lnTo>
                  <a:pt x="1410028" y="5295"/>
                </a:lnTo>
                <a:lnTo>
                  <a:pt x="1464888" y="10059"/>
                </a:lnTo>
                <a:lnTo>
                  <a:pt x="1522864" y="15959"/>
                </a:lnTo>
                <a:lnTo>
                  <a:pt x="1584197" y="22775"/>
                </a:lnTo>
                <a:lnTo>
                  <a:pt x="1654052" y="32292"/>
                </a:lnTo>
                <a:lnTo>
                  <a:pt x="1720028" y="44646"/>
                </a:lnTo>
                <a:lnTo>
                  <a:pt x="1783457" y="59836"/>
                </a:lnTo>
                <a:lnTo>
                  <a:pt x="1845671" y="77863"/>
                </a:lnTo>
                <a:lnTo>
                  <a:pt x="1908001" y="98726"/>
                </a:lnTo>
                <a:lnTo>
                  <a:pt x="1971779" y="122426"/>
                </a:lnTo>
                <a:lnTo>
                  <a:pt x="2038337" y="148962"/>
                </a:lnTo>
                <a:lnTo>
                  <a:pt x="2109007" y="178335"/>
                </a:lnTo>
                <a:lnTo>
                  <a:pt x="2146300" y="194085"/>
                </a:lnTo>
                <a:lnTo>
                  <a:pt x="2185120" y="210544"/>
                </a:lnTo>
                <a:lnTo>
                  <a:pt x="2225633" y="227712"/>
                </a:lnTo>
                <a:lnTo>
                  <a:pt x="2268007" y="245590"/>
                </a:lnTo>
                <a:lnTo>
                  <a:pt x="2312407" y="264177"/>
                </a:lnTo>
                <a:lnTo>
                  <a:pt x="2359001" y="283472"/>
                </a:lnTo>
                <a:lnTo>
                  <a:pt x="2407954" y="303477"/>
                </a:lnTo>
                <a:lnTo>
                  <a:pt x="2459433" y="324191"/>
                </a:lnTo>
                <a:lnTo>
                  <a:pt x="2513604" y="345614"/>
                </a:lnTo>
                <a:lnTo>
                  <a:pt x="2570635" y="367746"/>
                </a:lnTo>
                <a:lnTo>
                  <a:pt x="2630690" y="390588"/>
                </a:lnTo>
                <a:lnTo>
                  <a:pt x="2693938" y="414138"/>
                </a:lnTo>
                <a:lnTo>
                  <a:pt x="2760543" y="438398"/>
                </a:lnTo>
                <a:lnTo>
                  <a:pt x="2830674" y="463366"/>
                </a:lnTo>
                <a:lnTo>
                  <a:pt x="2904496" y="489044"/>
                </a:lnTo>
                <a:lnTo>
                  <a:pt x="2982175" y="515431"/>
                </a:lnTo>
                <a:lnTo>
                  <a:pt x="3063878" y="542527"/>
                </a:lnTo>
                <a:lnTo>
                  <a:pt x="3149772" y="570333"/>
                </a:lnTo>
                <a:lnTo>
                  <a:pt x="3240024" y="598847"/>
                </a:lnTo>
                <a:lnTo>
                  <a:pt x="3307709" y="619894"/>
                </a:lnTo>
                <a:lnTo>
                  <a:pt x="3379756" y="642175"/>
                </a:lnTo>
                <a:lnTo>
                  <a:pt x="3417353" y="653759"/>
                </a:lnTo>
                <a:lnTo>
                  <a:pt x="3455965" y="665630"/>
                </a:lnTo>
                <a:lnTo>
                  <a:pt x="3495569" y="677781"/>
                </a:lnTo>
                <a:lnTo>
                  <a:pt x="3536140" y="690204"/>
                </a:lnTo>
                <a:lnTo>
                  <a:pt x="3577652" y="702893"/>
                </a:lnTo>
                <a:lnTo>
                  <a:pt x="3620081" y="715841"/>
                </a:lnTo>
                <a:lnTo>
                  <a:pt x="3663403" y="729039"/>
                </a:lnTo>
                <a:lnTo>
                  <a:pt x="3707592" y="742482"/>
                </a:lnTo>
                <a:lnTo>
                  <a:pt x="3752624" y="756161"/>
                </a:lnTo>
                <a:lnTo>
                  <a:pt x="3798474" y="770071"/>
                </a:lnTo>
                <a:lnTo>
                  <a:pt x="3845118" y="784203"/>
                </a:lnTo>
                <a:lnTo>
                  <a:pt x="3892531" y="798551"/>
                </a:lnTo>
                <a:lnTo>
                  <a:pt x="3940687" y="813108"/>
                </a:lnTo>
                <a:lnTo>
                  <a:pt x="3989562" y="827866"/>
                </a:lnTo>
                <a:lnTo>
                  <a:pt x="4039133" y="842818"/>
                </a:lnTo>
                <a:lnTo>
                  <a:pt x="4089372" y="857958"/>
                </a:lnTo>
                <a:lnTo>
                  <a:pt x="4140257" y="873278"/>
                </a:lnTo>
                <a:lnTo>
                  <a:pt x="4191763" y="888771"/>
                </a:lnTo>
                <a:lnTo>
                  <a:pt x="4243863" y="904429"/>
                </a:lnTo>
                <a:lnTo>
                  <a:pt x="4296535" y="920247"/>
                </a:lnTo>
                <a:lnTo>
                  <a:pt x="4349753" y="936216"/>
                </a:lnTo>
                <a:lnTo>
                  <a:pt x="4403492" y="952330"/>
                </a:lnTo>
                <a:lnTo>
                  <a:pt x="4457728" y="968581"/>
                </a:lnTo>
                <a:lnTo>
                  <a:pt x="4512436" y="984963"/>
                </a:lnTo>
                <a:lnTo>
                  <a:pt x="4567591" y="1001468"/>
                </a:lnTo>
                <a:lnTo>
                  <a:pt x="4623169" y="1018089"/>
                </a:lnTo>
                <a:lnTo>
                  <a:pt x="4679144" y="1034819"/>
                </a:lnTo>
                <a:lnTo>
                  <a:pt x="4735493" y="1051651"/>
                </a:lnTo>
                <a:lnTo>
                  <a:pt x="4792189" y="1068578"/>
                </a:lnTo>
                <a:lnTo>
                  <a:pt x="4849210" y="1085592"/>
                </a:lnTo>
                <a:lnTo>
                  <a:pt x="4906529" y="1102687"/>
                </a:lnTo>
                <a:lnTo>
                  <a:pt x="4964122" y="1119856"/>
                </a:lnTo>
                <a:lnTo>
                  <a:pt x="5021965" y="1137091"/>
                </a:lnTo>
                <a:lnTo>
                  <a:pt x="5080032" y="1154385"/>
                </a:lnTo>
                <a:lnTo>
                  <a:pt x="5138299" y="1171731"/>
                </a:lnTo>
                <a:lnTo>
                  <a:pt x="5196742" y="1189122"/>
                </a:lnTo>
                <a:lnTo>
                  <a:pt x="5255335" y="1206552"/>
                </a:lnTo>
                <a:lnTo>
                  <a:pt x="5314054" y="1224012"/>
                </a:lnTo>
                <a:lnTo>
                  <a:pt x="5372874" y="1241496"/>
                </a:lnTo>
                <a:lnTo>
                  <a:pt x="5431770" y="1258996"/>
                </a:lnTo>
                <a:lnTo>
                  <a:pt x="5490717" y="1276506"/>
                </a:lnTo>
                <a:lnTo>
                  <a:pt x="5549692" y="1294018"/>
                </a:lnTo>
                <a:lnTo>
                  <a:pt x="5608668" y="1311526"/>
                </a:lnTo>
                <a:lnTo>
                  <a:pt x="5667622" y="1329021"/>
                </a:lnTo>
                <a:lnTo>
                  <a:pt x="5726529" y="1346498"/>
                </a:lnTo>
                <a:lnTo>
                  <a:pt x="5785364" y="1363949"/>
                </a:lnTo>
                <a:lnTo>
                  <a:pt x="5844102" y="1381366"/>
                </a:lnTo>
                <a:lnTo>
                  <a:pt x="5902718" y="1398743"/>
                </a:lnTo>
                <a:lnTo>
                  <a:pt x="5961188" y="1416073"/>
                </a:lnTo>
                <a:lnTo>
                  <a:pt x="6019487" y="1433349"/>
                </a:lnTo>
                <a:lnTo>
                  <a:pt x="6077590" y="1450562"/>
                </a:lnTo>
                <a:lnTo>
                  <a:pt x="6135473" y="1467707"/>
                </a:lnTo>
                <a:lnTo>
                  <a:pt x="6193111" y="1484776"/>
                </a:lnTo>
                <a:lnTo>
                  <a:pt x="6250479" y="1501762"/>
                </a:lnTo>
                <a:lnTo>
                  <a:pt x="6307552" y="1518659"/>
                </a:lnTo>
                <a:lnTo>
                  <a:pt x="6364306" y="1535457"/>
                </a:lnTo>
                <a:lnTo>
                  <a:pt x="6420716" y="1552152"/>
                </a:lnTo>
                <a:lnTo>
                  <a:pt x="6476757" y="1568735"/>
                </a:lnTo>
                <a:lnTo>
                  <a:pt x="6532404" y="1585200"/>
                </a:lnTo>
                <a:lnTo>
                  <a:pt x="6587633" y="1601539"/>
                </a:lnTo>
                <a:lnTo>
                  <a:pt x="6642419" y="1617746"/>
                </a:lnTo>
                <a:lnTo>
                  <a:pt x="6696738" y="1633812"/>
                </a:lnTo>
                <a:lnTo>
                  <a:pt x="6750564" y="1649732"/>
                </a:lnTo>
                <a:lnTo>
                  <a:pt x="6803873" y="1665497"/>
                </a:lnTo>
                <a:lnTo>
                  <a:pt x="6856639" y="1681102"/>
                </a:lnTo>
                <a:lnTo>
                  <a:pt x="6908840" y="1696538"/>
                </a:lnTo>
                <a:lnTo>
                  <a:pt x="6960449" y="1711799"/>
                </a:lnTo>
                <a:lnTo>
                  <a:pt x="7011441" y="1726877"/>
                </a:lnTo>
                <a:lnTo>
                  <a:pt x="7061793" y="1741766"/>
                </a:lnTo>
                <a:lnTo>
                  <a:pt x="7111480" y="1756458"/>
                </a:lnTo>
                <a:lnTo>
                  <a:pt x="7160476" y="1770946"/>
                </a:lnTo>
                <a:lnTo>
                  <a:pt x="7208757" y="1785223"/>
                </a:lnTo>
                <a:lnTo>
                  <a:pt x="7256299" y="1799282"/>
                </a:lnTo>
                <a:lnTo>
                  <a:pt x="7303076" y="1813116"/>
                </a:lnTo>
                <a:lnTo>
                  <a:pt x="7349063" y="1826718"/>
                </a:lnTo>
                <a:lnTo>
                  <a:pt x="7394237" y="1840080"/>
                </a:lnTo>
                <a:lnTo>
                  <a:pt x="7438573" y="1853196"/>
                </a:lnTo>
                <a:lnTo>
                  <a:pt x="7482044" y="1866059"/>
                </a:lnTo>
                <a:lnTo>
                  <a:pt x="7524628" y="1878660"/>
                </a:lnTo>
                <a:lnTo>
                  <a:pt x="7566299" y="1890994"/>
                </a:lnTo>
                <a:lnTo>
                  <a:pt x="7607032" y="1903053"/>
                </a:lnTo>
                <a:lnTo>
                  <a:pt x="7646803" y="1914829"/>
                </a:lnTo>
                <a:lnTo>
                  <a:pt x="7685587" y="1926317"/>
                </a:lnTo>
                <a:lnTo>
                  <a:pt x="7723360" y="1937508"/>
                </a:lnTo>
                <a:lnTo>
                  <a:pt x="7760096" y="1948396"/>
                </a:lnTo>
                <a:lnTo>
                  <a:pt x="7830359" y="1969234"/>
                </a:lnTo>
                <a:lnTo>
                  <a:pt x="7896180" y="1988773"/>
                </a:lnTo>
                <a:lnTo>
                  <a:pt x="7957360" y="2006956"/>
                </a:lnTo>
                <a:lnTo>
                  <a:pt x="8013702" y="2023726"/>
                </a:lnTo>
                <a:lnTo>
                  <a:pt x="8039996" y="2031564"/>
                </a:lnTo>
                <a:lnTo>
                  <a:pt x="8065008" y="2039027"/>
                </a:lnTo>
              </a:path>
            </a:pathLst>
          </a:custGeom>
          <a:ln w="76200">
            <a:solidFill>
              <a:srgbClr val="00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19389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9413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0837" y="6451727"/>
            <a:ext cx="8893810" cy="0"/>
          </a:xfrm>
          <a:custGeom>
            <a:avLst/>
            <a:gdLst/>
            <a:ahLst/>
            <a:cxnLst/>
            <a:rect l="l" t="t" r="r" b="b"/>
            <a:pathLst>
              <a:path w="8893810">
                <a:moveTo>
                  <a:pt x="0" y="0"/>
                </a:moveTo>
                <a:lnTo>
                  <a:pt x="8893289" y="0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33015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9635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9389" y="5286450"/>
            <a:ext cx="3168650" cy="171450"/>
          </a:xfrm>
          <a:custGeom>
            <a:avLst/>
            <a:gdLst/>
            <a:ahLst/>
            <a:cxnLst/>
            <a:rect l="l" t="t" r="r" b="b"/>
            <a:pathLst>
              <a:path w="3168650" h="171450">
                <a:moveTo>
                  <a:pt x="171521" y="16478"/>
                </a:moveTo>
                <a:lnTo>
                  <a:pt x="169163" y="9322"/>
                </a:lnTo>
                <a:lnTo>
                  <a:pt x="164032" y="3643"/>
                </a:lnTo>
                <a:lnTo>
                  <a:pt x="157257" y="464"/>
                </a:lnTo>
                <a:lnTo>
                  <a:pt x="149768" y="0"/>
                </a:lnTo>
                <a:lnTo>
                  <a:pt x="142494" y="2464"/>
                </a:lnTo>
                <a:lnTo>
                  <a:pt x="0" y="85522"/>
                </a:lnTo>
                <a:lnTo>
                  <a:pt x="38100" y="107730"/>
                </a:lnTo>
                <a:lnTo>
                  <a:pt x="38100" y="66472"/>
                </a:lnTo>
                <a:lnTo>
                  <a:pt x="109052" y="66472"/>
                </a:lnTo>
                <a:lnTo>
                  <a:pt x="162306" y="35230"/>
                </a:lnTo>
                <a:lnTo>
                  <a:pt x="167663" y="30218"/>
                </a:lnTo>
                <a:lnTo>
                  <a:pt x="170878" y="23705"/>
                </a:lnTo>
                <a:lnTo>
                  <a:pt x="171521" y="16478"/>
                </a:lnTo>
                <a:close/>
              </a:path>
              <a:path w="3168650" h="171450">
                <a:moveTo>
                  <a:pt x="109052" y="66472"/>
                </a:moveTo>
                <a:lnTo>
                  <a:pt x="38100" y="66472"/>
                </a:lnTo>
                <a:lnTo>
                  <a:pt x="38100" y="104572"/>
                </a:lnTo>
                <a:lnTo>
                  <a:pt x="48006" y="104572"/>
                </a:lnTo>
                <a:lnTo>
                  <a:pt x="48006" y="68758"/>
                </a:lnTo>
                <a:lnTo>
                  <a:pt x="76581" y="85522"/>
                </a:lnTo>
                <a:lnTo>
                  <a:pt x="109052" y="66472"/>
                </a:lnTo>
                <a:close/>
              </a:path>
              <a:path w="3168650" h="171450">
                <a:moveTo>
                  <a:pt x="171521" y="154566"/>
                </a:moveTo>
                <a:lnTo>
                  <a:pt x="170878" y="147339"/>
                </a:lnTo>
                <a:lnTo>
                  <a:pt x="167663" y="140827"/>
                </a:lnTo>
                <a:lnTo>
                  <a:pt x="162306" y="135814"/>
                </a:lnTo>
                <a:lnTo>
                  <a:pt x="109052" y="104572"/>
                </a:lnTo>
                <a:lnTo>
                  <a:pt x="38100" y="104572"/>
                </a:lnTo>
                <a:lnTo>
                  <a:pt x="38100" y="107730"/>
                </a:lnTo>
                <a:lnTo>
                  <a:pt x="142494" y="168580"/>
                </a:lnTo>
                <a:lnTo>
                  <a:pt x="149768" y="171045"/>
                </a:lnTo>
                <a:lnTo>
                  <a:pt x="157257" y="170580"/>
                </a:lnTo>
                <a:lnTo>
                  <a:pt x="164032" y="167401"/>
                </a:lnTo>
                <a:lnTo>
                  <a:pt x="169163" y="161722"/>
                </a:lnTo>
                <a:lnTo>
                  <a:pt x="171521" y="154566"/>
                </a:lnTo>
                <a:close/>
              </a:path>
              <a:path w="3168650" h="171450">
                <a:moveTo>
                  <a:pt x="76581" y="85522"/>
                </a:moveTo>
                <a:lnTo>
                  <a:pt x="48006" y="68758"/>
                </a:lnTo>
                <a:lnTo>
                  <a:pt x="48006" y="102286"/>
                </a:lnTo>
                <a:lnTo>
                  <a:pt x="76581" y="85522"/>
                </a:lnTo>
                <a:close/>
              </a:path>
              <a:path w="3168650" h="171450">
                <a:moveTo>
                  <a:pt x="109052" y="104572"/>
                </a:moveTo>
                <a:lnTo>
                  <a:pt x="76581" y="85522"/>
                </a:lnTo>
                <a:lnTo>
                  <a:pt x="48006" y="102286"/>
                </a:lnTo>
                <a:lnTo>
                  <a:pt x="48006" y="104572"/>
                </a:lnTo>
                <a:lnTo>
                  <a:pt x="109052" y="104572"/>
                </a:lnTo>
                <a:close/>
              </a:path>
              <a:path w="3168650" h="171450">
                <a:moveTo>
                  <a:pt x="3092577" y="85522"/>
                </a:moveTo>
                <a:lnTo>
                  <a:pt x="3060105" y="66472"/>
                </a:lnTo>
                <a:lnTo>
                  <a:pt x="109052" y="66472"/>
                </a:lnTo>
                <a:lnTo>
                  <a:pt x="76581" y="85522"/>
                </a:lnTo>
                <a:lnTo>
                  <a:pt x="109052" y="104572"/>
                </a:lnTo>
                <a:lnTo>
                  <a:pt x="3060105" y="104572"/>
                </a:lnTo>
                <a:lnTo>
                  <a:pt x="3092577" y="85522"/>
                </a:lnTo>
                <a:close/>
              </a:path>
              <a:path w="3168650" h="171450">
                <a:moveTo>
                  <a:pt x="3168395" y="85522"/>
                </a:moveTo>
                <a:lnTo>
                  <a:pt x="3025902" y="2464"/>
                </a:lnTo>
                <a:lnTo>
                  <a:pt x="3018746" y="0"/>
                </a:lnTo>
                <a:lnTo>
                  <a:pt x="3011519" y="464"/>
                </a:lnTo>
                <a:lnTo>
                  <a:pt x="3005006" y="3643"/>
                </a:lnTo>
                <a:lnTo>
                  <a:pt x="2999993" y="9322"/>
                </a:lnTo>
                <a:lnTo>
                  <a:pt x="2997529" y="16478"/>
                </a:lnTo>
                <a:lnTo>
                  <a:pt x="2997993" y="23705"/>
                </a:lnTo>
                <a:lnTo>
                  <a:pt x="3001172" y="30218"/>
                </a:lnTo>
                <a:lnTo>
                  <a:pt x="3006852" y="35230"/>
                </a:lnTo>
                <a:lnTo>
                  <a:pt x="3060105" y="66472"/>
                </a:lnTo>
                <a:lnTo>
                  <a:pt x="3130295" y="66472"/>
                </a:lnTo>
                <a:lnTo>
                  <a:pt x="3130295" y="107730"/>
                </a:lnTo>
                <a:lnTo>
                  <a:pt x="3168395" y="85522"/>
                </a:lnTo>
                <a:close/>
              </a:path>
              <a:path w="3168650" h="171450">
                <a:moveTo>
                  <a:pt x="3130295" y="107730"/>
                </a:moveTo>
                <a:lnTo>
                  <a:pt x="3130295" y="104572"/>
                </a:lnTo>
                <a:lnTo>
                  <a:pt x="3060105" y="104572"/>
                </a:lnTo>
                <a:lnTo>
                  <a:pt x="3006852" y="135814"/>
                </a:lnTo>
                <a:lnTo>
                  <a:pt x="3001172" y="140827"/>
                </a:lnTo>
                <a:lnTo>
                  <a:pt x="2997993" y="147339"/>
                </a:lnTo>
                <a:lnTo>
                  <a:pt x="2997529" y="154566"/>
                </a:lnTo>
                <a:lnTo>
                  <a:pt x="2999993" y="161722"/>
                </a:lnTo>
                <a:lnTo>
                  <a:pt x="3005006" y="167401"/>
                </a:lnTo>
                <a:lnTo>
                  <a:pt x="3011519" y="170580"/>
                </a:lnTo>
                <a:lnTo>
                  <a:pt x="3018746" y="171045"/>
                </a:lnTo>
                <a:lnTo>
                  <a:pt x="3025902" y="168580"/>
                </a:lnTo>
                <a:lnTo>
                  <a:pt x="3130295" y="107730"/>
                </a:lnTo>
                <a:close/>
              </a:path>
              <a:path w="3168650" h="171450">
                <a:moveTo>
                  <a:pt x="3130295" y="104572"/>
                </a:moveTo>
                <a:lnTo>
                  <a:pt x="3130295" y="66472"/>
                </a:lnTo>
                <a:lnTo>
                  <a:pt x="3060105" y="66472"/>
                </a:lnTo>
                <a:lnTo>
                  <a:pt x="3092577" y="85522"/>
                </a:lnTo>
                <a:lnTo>
                  <a:pt x="3121152" y="68758"/>
                </a:lnTo>
                <a:lnTo>
                  <a:pt x="3121152" y="104572"/>
                </a:lnTo>
                <a:lnTo>
                  <a:pt x="3130295" y="104572"/>
                </a:lnTo>
                <a:close/>
              </a:path>
              <a:path w="3168650" h="171450">
                <a:moveTo>
                  <a:pt x="3121152" y="104572"/>
                </a:moveTo>
                <a:lnTo>
                  <a:pt x="3121152" y="102286"/>
                </a:lnTo>
                <a:lnTo>
                  <a:pt x="3092577" y="85522"/>
                </a:lnTo>
                <a:lnTo>
                  <a:pt x="3060105" y="104572"/>
                </a:lnTo>
                <a:lnTo>
                  <a:pt x="3121152" y="104572"/>
                </a:lnTo>
                <a:close/>
              </a:path>
              <a:path w="3168650" h="171450">
                <a:moveTo>
                  <a:pt x="3121152" y="102286"/>
                </a:moveTo>
                <a:lnTo>
                  <a:pt x="3121152" y="68758"/>
                </a:lnTo>
                <a:lnTo>
                  <a:pt x="3092577" y="85522"/>
                </a:lnTo>
                <a:lnTo>
                  <a:pt x="3121152" y="102286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19389" y="4435475"/>
            <a:ext cx="3240405" cy="936625"/>
          </a:xfrm>
          <a:prstGeom prst="rect">
            <a:avLst/>
          </a:prstGeom>
          <a:ln w="9525">
            <a:solidFill>
              <a:srgbClr val="FFFFFF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200">
              <a:latin typeface="Times New Roman"/>
              <a:cs typeface="Times New Roman"/>
            </a:endParaRPr>
          </a:p>
          <a:p>
            <a:pPr marL="307340">
              <a:lnSpc>
                <a:spcPct val="100000"/>
              </a:lnSpc>
            </a:pP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Т</a:t>
            </a:r>
            <a:r>
              <a:rPr sz="1950" spc="-7" baseline="-21367" dirty="0">
                <a:solidFill>
                  <a:srgbClr val="FFFF00"/>
                </a:solidFill>
                <a:latin typeface="Times New Roman"/>
                <a:cs typeface="Times New Roman"/>
              </a:rPr>
              <a:t>1/2 </a:t>
            </a: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= 2-3 часа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0837" y="5371972"/>
            <a:ext cx="8893810" cy="0"/>
          </a:xfrm>
          <a:custGeom>
            <a:avLst/>
            <a:gdLst/>
            <a:ahLst/>
            <a:cxnLst/>
            <a:rect l="l" t="t" r="r" b="b"/>
            <a:pathLst>
              <a:path w="8893810">
                <a:moveTo>
                  <a:pt x="0" y="0"/>
                </a:moveTo>
                <a:lnTo>
                  <a:pt x="8893289" y="0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6909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95898" y="4290695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9467" y="5659246"/>
            <a:ext cx="8424545" cy="0"/>
          </a:xfrm>
          <a:custGeom>
            <a:avLst/>
            <a:gdLst/>
            <a:ahLst/>
            <a:cxnLst/>
            <a:rect l="l" t="t" r="r" b="b"/>
            <a:pathLst>
              <a:path w="8424545">
                <a:moveTo>
                  <a:pt x="0" y="0"/>
                </a:moveTo>
                <a:lnTo>
                  <a:pt x="8424532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7671" y="5573724"/>
            <a:ext cx="4897120" cy="171450"/>
          </a:xfrm>
          <a:custGeom>
            <a:avLst/>
            <a:gdLst/>
            <a:ahLst/>
            <a:cxnLst/>
            <a:rect l="l" t="t" r="r" b="b"/>
            <a:pathLst>
              <a:path w="4897120" h="171450">
                <a:moveTo>
                  <a:pt x="170866" y="16478"/>
                </a:moveTo>
                <a:lnTo>
                  <a:pt x="168402" y="9322"/>
                </a:lnTo>
                <a:lnTo>
                  <a:pt x="163389" y="3643"/>
                </a:lnTo>
                <a:lnTo>
                  <a:pt x="156876" y="464"/>
                </a:lnTo>
                <a:lnTo>
                  <a:pt x="149649" y="0"/>
                </a:lnTo>
                <a:lnTo>
                  <a:pt x="142493" y="2464"/>
                </a:lnTo>
                <a:lnTo>
                  <a:pt x="0" y="85522"/>
                </a:lnTo>
                <a:lnTo>
                  <a:pt x="37337" y="107286"/>
                </a:lnTo>
                <a:lnTo>
                  <a:pt x="37337" y="66472"/>
                </a:lnTo>
                <a:lnTo>
                  <a:pt x="108290" y="66472"/>
                </a:lnTo>
                <a:lnTo>
                  <a:pt x="161543" y="35230"/>
                </a:lnTo>
                <a:lnTo>
                  <a:pt x="167223" y="30218"/>
                </a:lnTo>
                <a:lnTo>
                  <a:pt x="170402" y="23705"/>
                </a:lnTo>
                <a:lnTo>
                  <a:pt x="170866" y="16478"/>
                </a:lnTo>
                <a:close/>
              </a:path>
              <a:path w="4897120" h="171450">
                <a:moveTo>
                  <a:pt x="108290" y="66472"/>
                </a:moveTo>
                <a:lnTo>
                  <a:pt x="37337" y="66472"/>
                </a:lnTo>
                <a:lnTo>
                  <a:pt x="37337" y="104572"/>
                </a:lnTo>
                <a:lnTo>
                  <a:pt x="47243" y="104572"/>
                </a:lnTo>
                <a:lnTo>
                  <a:pt x="47243" y="69520"/>
                </a:lnTo>
                <a:lnTo>
                  <a:pt x="75329" y="85809"/>
                </a:lnTo>
                <a:lnTo>
                  <a:pt x="108290" y="66472"/>
                </a:lnTo>
                <a:close/>
              </a:path>
              <a:path w="4897120" h="171450">
                <a:moveTo>
                  <a:pt x="170866" y="154566"/>
                </a:moveTo>
                <a:lnTo>
                  <a:pt x="170402" y="147339"/>
                </a:lnTo>
                <a:lnTo>
                  <a:pt x="167223" y="140827"/>
                </a:lnTo>
                <a:lnTo>
                  <a:pt x="161543" y="135814"/>
                </a:lnTo>
                <a:lnTo>
                  <a:pt x="107678" y="104572"/>
                </a:lnTo>
                <a:lnTo>
                  <a:pt x="37337" y="104572"/>
                </a:lnTo>
                <a:lnTo>
                  <a:pt x="37337" y="107286"/>
                </a:lnTo>
                <a:lnTo>
                  <a:pt x="142493" y="168580"/>
                </a:lnTo>
                <a:lnTo>
                  <a:pt x="149649" y="171045"/>
                </a:lnTo>
                <a:lnTo>
                  <a:pt x="156876" y="170580"/>
                </a:lnTo>
                <a:lnTo>
                  <a:pt x="163389" y="167401"/>
                </a:lnTo>
                <a:lnTo>
                  <a:pt x="168402" y="161722"/>
                </a:lnTo>
                <a:lnTo>
                  <a:pt x="170866" y="154566"/>
                </a:lnTo>
                <a:close/>
              </a:path>
              <a:path w="4897120" h="171450">
                <a:moveTo>
                  <a:pt x="75329" y="85809"/>
                </a:moveTo>
                <a:lnTo>
                  <a:pt x="47243" y="69520"/>
                </a:lnTo>
                <a:lnTo>
                  <a:pt x="47243" y="102286"/>
                </a:lnTo>
                <a:lnTo>
                  <a:pt x="75329" y="85809"/>
                </a:lnTo>
                <a:close/>
              </a:path>
              <a:path w="4897120" h="171450">
                <a:moveTo>
                  <a:pt x="107678" y="104572"/>
                </a:moveTo>
                <a:lnTo>
                  <a:pt x="75329" y="85809"/>
                </a:lnTo>
                <a:lnTo>
                  <a:pt x="47243" y="102286"/>
                </a:lnTo>
                <a:lnTo>
                  <a:pt x="47243" y="104572"/>
                </a:lnTo>
                <a:lnTo>
                  <a:pt x="107678" y="104572"/>
                </a:lnTo>
                <a:close/>
              </a:path>
              <a:path w="4897120" h="171450">
                <a:moveTo>
                  <a:pt x="4821270" y="85809"/>
                </a:moveTo>
                <a:lnTo>
                  <a:pt x="4788308" y="66472"/>
                </a:lnTo>
                <a:lnTo>
                  <a:pt x="108290" y="66472"/>
                </a:lnTo>
                <a:lnTo>
                  <a:pt x="75329" y="85809"/>
                </a:lnTo>
                <a:lnTo>
                  <a:pt x="107678" y="104572"/>
                </a:lnTo>
                <a:lnTo>
                  <a:pt x="4788920" y="104572"/>
                </a:lnTo>
                <a:lnTo>
                  <a:pt x="4821270" y="85809"/>
                </a:lnTo>
                <a:close/>
              </a:path>
              <a:path w="4897120" h="171450">
                <a:moveTo>
                  <a:pt x="4896599" y="85522"/>
                </a:moveTo>
                <a:lnTo>
                  <a:pt x="4754105" y="2464"/>
                </a:lnTo>
                <a:lnTo>
                  <a:pt x="4746951" y="0"/>
                </a:lnTo>
                <a:lnTo>
                  <a:pt x="4739728" y="464"/>
                </a:lnTo>
                <a:lnTo>
                  <a:pt x="4733220" y="3643"/>
                </a:lnTo>
                <a:lnTo>
                  <a:pt x="4728210" y="9322"/>
                </a:lnTo>
                <a:lnTo>
                  <a:pt x="4725743" y="16478"/>
                </a:lnTo>
                <a:lnTo>
                  <a:pt x="4726203" y="23705"/>
                </a:lnTo>
                <a:lnTo>
                  <a:pt x="4729378" y="30218"/>
                </a:lnTo>
                <a:lnTo>
                  <a:pt x="4735055" y="35230"/>
                </a:lnTo>
                <a:lnTo>
                  <a:pt x="4788308" y="66472"/>
                </a:lnTo>
                <a:lnTo>
                  <a:pt x="4859274" y="66472"/>
                </a:lnTo>
                <a:lnTo>
                  <a:pt x="4859274" y="107279"/>
                </a:lnTo>
                <a:lnTo>
                  <a:pt x="4896599" y="85522"/>
                </a:lnTo>
                <a:close/>
              </a:path>
              <a:path w="4897120" h="171450">
                <a:moveTo>
                  <a:pt x="4859274" y="107279"/>
                </a:moveTo>
                <a:lnTo>
                  <a:pt x="4859274" y="104572"/>
                </a:lnTo>
                <a:lnTo>
                  <a:pt x="4788920" y="104572"/>
                </a:lnTo>
                <a:lnTo>
                  <a:pt x="4735055" y="135814"/>
                </a:lnTo>
                <a:lnTo>
                  <a:pt x="4729378" y="140827"/>
                </a:lnTo>
                <a:lnTo>
                  <a:pt x="4726203" y="147339"/>
                </a:lnTo>
                <a:lnTo>
                  <a:pt x="4725743" y="154566"/>
                </a:lnTo>
                <a:lnTo>
                  <a:pt x="4728210" y="161722"/>
                </a:lnTo>
                <a:lnTo>
                  <a:pt x="4733220" y="167401"/>
                </a:lnTo>
                <a:lnTo>
                  <a:pt x="4739728" y="170580"/>
                </a:lnTo>
                <a:lnTo>
                  <a:pt x="4746951" y="171045"/>
                </a:lnTo>
                <a:lnTo>
                  <a:pt x="4754105" y="168580"/>
                </a:lnTo>
                <a:lnTo>
                  <a:pt x="4859274" y="107279"/>
                </a:lnTo>
                <a:close/>
              </a:path>
              <a:path w="4897120" h="171450">
                <a:moveTo>
                  <a:pt x="4859274" y="104572"/>
                </a:moveTo>
                <a:lnTo>
                  <a:pt x="4859274" y="66472"/>
                </a:lnTo>
                <a:lnTo>
                  <a:pt x="4788308" y="66472"/>
                </a:lnTo>
                <a:lnTo>
                  <a:pt x="4821270" y="85809"/>
                </a:lnTo>
                <a:lnTo>
                  <a:pt x="4849355" y="69520"/>
                </a:lnTo>
                <a:lnTo>
                  <a:pt x="4849355" y="104572"/>
                </a:lnTo>
                <a:lnTo>
                  <a:pt x="4859274" y="104572"/>
                </a:lnTo>
                <a:close/>
              </a:path>
              <a:path w="4897120" h="171450">
                <a:moveTo>
                  <a:pt x="4849355" y="104572"/>
                </a:moveTo>
                <a:lnTo>
                  <a:pt x="4849355" y="102286"/>
                </a:lnTo>
                <a:lnTo>
                  <a:pt x="4821270" y="85809"/>
                </a:lnTo>
                <a:lnTo>
                  <a:pt x="4788920" y="104572"/>
                </a:lnTo>
                <a:lnTo>
                  <a:pt x="4849355" y="104572"/>
                </a:lnTo>
                <a:close/>
              </a:path>
              <a:path w="4897120" h="171450">
                <a:moveTo>
                  <a:pt x="4849355" y="102286"/>
                </a:moveTo>
                <a:lnTo>
                  <a:pt x="4849355" y="69520"/>
                </a:lnTo>
                <a:lnTo>
                  <a:pt x="4821270" y="85809"/>
                </a:lnTo>
                <a:lnTo>
                  <a:pt x="4849355" y="102286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0397" y="6366204"/>
            <a:ext cx="1079500" cy="171450"/>
          </a:xfrm>
          <a:custGeom>
            <a:avLst/>
            <a:gdLst/>
            <a:ahLst/>
            <a:cxnLst/>
            <a:rect l="l" t="t" r="r" b="b"/>
            <a:pathLst>
              <a:path w="1079500" h="171450">
                <a:moveTo>
                  <a:pt x="170866" y="16478"/>
                </a:moveTo>
                <a:lnTo>
                  <a:pt x="168402" y="9322"/>
                </a:lnTo>
                <a:lnTo>
                  <a:pt x="163389" y="3643"/>
                </a:lnTo>
                <a:lnTo>
                  <a:pt x="156876" y="464"/>
                </a:lnTo>
                <a:lnTo>
                  <a:pt x="149649" y="0"/>
                </a:lnTo>
                <a:lnTo>
                  <a:pt x="142494" y="2464"/>
                </a:lnTo>
                <a:lnTo>
                  <a:pt x="0" y="85522"/>
                </a:lnTo>
                <a:lnTo>
                  <a:pt x="37337" y="107286"/>
                </a:lnTo>
                <a:lnTo>
                  <a:pt x="37337" y="66472"/>
                </a:lnTo>
                <a:lnTo>
                  <a:pt x="107678" y="66472"/>
                </a:lnTo>
                <a:lnTo>
                  <a:pt x="161544" y="35230"/>
                </a:lnTo>
                <a:lnTo>
                  <a:pt x="167223" y="30218"/>
                </a:lnTo>
                <a:lnTo>
                  <a:pt x="170402" y="23705"/>
                </a:lnTo>
                <a:lnTo>
                  <a:pt x="170866" y="16478"/>
                </a:lnTo>
                <a:close/>
              </a:path>
              <a:path w="1079500" h="171450">
                <a:moveTo>
                  <a:pt x="107678" y="66472"/>
                </a:moveTo>
                <a:lnTo>
                  <a:pt x="37337" y="66472"/>
                </a:lnTo>
                <a:lnTo>
                  <a:pt x="37337" y="104572"/>
                </a:lnTo>
                <a:lnTo>
                  <a:pt x="47243" y="104572"/>
                </a:lnTo>
                <a:lnTo>
                  <a:pt x="47243" y="68758"/>
                </a:lnTo>
                <a:lnTo>
                  <a:pt x="75329" y="85235"/>
                </a:lnTo>
                <a:lnTo>
                  <a:pt x="107678" y="66472"/>
                </a:lnTo>
                <a:close/>
              </a:path>
              <a:path w="1079500" h="171450">
                <a:moveTo>
                  <a:pt x="170866" y="154566"/>
                </a:moveTo>
                <a:lnTo>
                  <a:pt x="170402" y="147339"/>
                </a:lnTo>
                <a:lnTo>
                  <a:pt x="167223" y="140827"/>
                </a:lnTo>
                <a:lnTo>
                  <a:pt x="161544" y="135814"/>
                </a:lnTo>
                <a:lnTo>
                  <a:pt x="108290" y="104572"/>
                </a:lnTo>
                <a:lnTo>
                  <a:pt x="37337" y="104572"/>
                </a:lnTo>
                <a:lnTo>
                  <a:pt x="37337" y="107286"/>
                </a:lnTo>
                <a:lnTo>
                  <a:pt x="142494" y="168580"/>
                </a:lnTo>
                <a:lnTo>
                  <a:pt x="149649" y="171045"/>
                </a:lnTo>
                <a:lnTo>
                  <a:pt x="156876" y="170580"/>
                </a:lnTo>
                <a:lnTo>
                  <a:pt x="163389" y="167401"/>
                </a:lnTo>
                <a:lnTo>
                  <a:pt x="168402" y="161722"/>
                </a:lnTo>
                <a:lnTo>
                  <a:pt x="170866" y="154566"/>
                </a:lnTo>
                <a:close/>
              </a:path>
              <a:path w="1079500" h="171450">
                <a:moveTo>
                  <a:pt x="75329" y="85235"/>
                </a:moveTo>
                <a:lnTo>
                  <a:pt x="47243" y="68758"/>
                </a:lnTo>
                <a:lnTo>
                  <a:pt x="47243" y="101524"/>
                </a:lnTo>
                <a:lnTo>
                  <a:pt x="75329" y="85235"/>
                </a:lnTo>
                <a:close/>
              </a:path>
              <a:path w="1079500" h="171450">
                <a:moveTo>
                  <a:pt x="108290" y="104572"/>
                </a:moveTo>
                <a:lnTo>
                  <a:pt x="75329" y="85235"/>
                </a:lnTo>
                <a:lnTo>
                  <a:pt x="47243" y="101524"/>
                </a:lnTo>
                <a:lnTo>
                  <a:pt x="47243" y="104572"/>
                </a:lnTo>
                <a:lnTo>
                  <a:pt x="108290" y="104572"/>
                </a:lnTo>
                <a:close/>
              </a:path>
              <a:path w="1079500" h="171450">
                <a:moveTo>
                  <a:pt x="1002900" y="85235"/>
                </a:moveTo>
                <a:lnTo>
                  <a:pt x="970551" y="66472"/>
                </a:lnTo>
                <a:lnTo>
                  <a:pt x="107678" y="66472"/>
                </a:lnTo>
                <a:lnTo>
                  <a:pt x="75329" y="85235"/>
                </a:lnTo>
                <a:lnTo>
                  <a:pt x="108290" y="104572"/>
                </a:lnTo>
                <a:lnTo>
                  <a:pt x="969939" y="104572"/>
                </a:lnTo>
                <a:lnTo>
                  <a:pt x="1002900" y="85235"/>
                </a:lnTo>
                <a:close/>
              </a:path>
              <a:path w="1079500" h="171450">
                <a:moveTo>
                  <a:pt x="1078992" y="85522"/>
                </a:moveTo>
                <a:lnTo>
                  <a:pt x="936497" y="2464"/>
                </a:lnTo>
                <a:lnTo>
                  <a:pt x="929223" y="0"/>
                </a:lnTo>
                <a:lnTo>
                  <a:pt x="921734" y="464"/>
                </a:lnTo>
                <a:lnTo>
                  <a:pt x="914959" y="3643"/>
                </a:lnTo>
                <a:lnTo>
                  <a:pt x="909828" y="9322"/>
                </a:lnTo>
                <a:lnTo>
                  <a:pt x="907363" y="16478"/>
                </a:lnTo>
                <a:lnTo>
                  <a:pt x="907827" y="23705"/>
                </a:lnTo>
                <a:lnTo>
                  <a:pt x="911006" y="30218"/>
                </a:lnTo>
                <a:lnTo>
                  <a:pt x="916685" y="35230"/>
                </a:lnTo>
                <a:lnTo>
                  <a:pt x="970551" y="66472"/>
                </a:lnTo>
                <a:lnTo>
                  <a:pt x="1040891" y="66472"/>
                </a:lnTo>
                <a:lnTo>
                  <a:pt x="1040891" y="107730"/>
                </a:lnTo>
                <a:lnTo>
                  <a:pt x="1078992" y="85522"/>
                </a:lnTo>
                <a:close/>
              </a:path>
              <a:path w="1079500" h="171450">
                <a:moveTo>
                  <a:pt x="1040891" y="107730"/>
                </a:moveTo>
                <a:lnTo>
                  <a:pt x="1040891" y="104572"/>
                </a:lnTo>
                <a:lnTo>
                  <a:pt x="969939" y="104572"/>
                </a:lnTo>
                <a:lnTo>
                  <a:pt x="916685" y="135814"/>
                </a:lnTo>
                <a:lnTo>
                  <a:pt x="911006" y="140827"/>
                </a:lnTo>
                <a:lnTo>
                  <a:pt x="907827" y="147339"/>
                </a:lnTo>
                <a:lnTo>
                  <a:pt x="907363" y="154566"/>
                </a:lnTo>
                <a:lnTo>
                  <a:pt x="909828" y="161722"/>
                </a:lnTo>
                <a:lnTo>
                  <a:pt x="914959" y="167401"/>
                </a:lnTo>
                <a:lnTo>
                  <a:pt x="921734" y="170580"/>
                </a:lnTo>
                <a:lnTo>
                  <a:pt x="929223" y="171045"/>
                </a:lnTo>
                <a:lnTo>
                  <a:pt x="936497" y="168580"/>
                </a:lnTo>
                <a:lnTo>
                  <a:pt x="1040891" y="107730"/>
                </a:lnTo>
                <a:close/>
              </a:path>
              <a:path w="1079500" h="171450">
                <a:moveTo>
                  <a:pt x="1030985" y="104572"/>
                </a:moveTo>
                <a:lnTo>
                  <a:pt x="1030985" y="101524"/>
                </a:lnTo>
                <a:lnTo>
                  <a:pt x="1002900" y="85235"/>
                </a:lnTo>
                <a:lnTo>
                  <a:pt x="969939" y="104572"/>
                </a:lnTo>
                <a:lnTo>
                  <a:pt x="1030985" y="104572"/>
                </a:lnTo>
                <a:close/>
              </a:path>
              <a:path w="1079500" h="171450">
                <a:moveTo>
                  <a:pt x="1040891" y="104572"/>
                </a:moveTo>
                <a:lnTo>
                  <a:pt x="1040891" y="66472"/>
                </a:lnTo>
                <a:lnTo>
                  <a:pt x="970551" y="66472"/>
                </a:lnTo>
                <a:lnTo>
                  <a:pt x="1002900" y="85235"/>
                </a:lnTo>
                <a:lnTo>
                  <a:pt x="1030985" y="68758"/>
                </a:lnTo>
                <a:lnTo>
                  <a:pt x="1030985" y="104572"/>
                </a:lnTo>
                <a:lnTo>
                  <a:pt x="1040891" y="104572"/>
                </a:lnTo>
                <a:close/>
              </a:path>
              <a:path w="1079500" h="171450">
                <a:moveTo>
                  <a:pt x="1030985" y="101524"/>
                </a:moveTo>
                <a:lnTo>
                  <a:pt x="1030985" y="68758"/>
                </a:lnTo>
                <a:lnTo>
                  <a:pt x="1002900" y="85235"/>
                </a:lnTo>
                <a:lnTo>
                  <a:pt x="1030985" y="10152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9635" y="5718175"/>
            <a:ext cx="4775200" cy="1096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214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BBE0E3"/>
                </a:solidFill>
                <a:latin typeface="Times New Roman"/>
                <a:cs typeface="Times New Roman"/>
              </a:rPr>
              <a:t>Т действия = 4-6</a:t>
            </a:r>
            <a:r>
              <a:rPr sz="2000" spc="0" dirty="0">
                <a:solidFill>
                  <a:srgbClr val="BBE0E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BBE0E3"/>
                </a:solidFill>
                <a:latin typeface="Times New Roman"/>
                <a:cs typeface="Times New Roman"/>
              </a:rPr>
              <a:t>часов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Т</a:t>
            </a:r>
            <a:r>
              <a:rPr sz="1950" spc="-7" baseline="-21367" dirty="0">
                <a:solidFill>
                  <a:srgbClr val="FFFF00"/>
                </a:solidFill>
                <a:latin typeface="Times New Roman"/>
                <a:cs typeface="Times New Roman"/>
              </a:rPr>
              <a:t>max </a:t>
            </a:r>
            <a:r>
              <a:rPr sz="2000" spc="-5" dirty="0">
                <a:solidFill>
                  <a:srgbClr val="FFFF00"/>
                </a:solidFill>
                <a:latin typeface="Times New Roman"/>
                <a:cs typeface="Times New Roman"/>
              </a:rPr>
              <a:t>= 1-2</a:t>
            </a:r>
            <a:r>
              <a:rPr sz="20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Times New Roman"/>
                <a:cs typeface="Times New Roman"/>
              </a:rPr>
              <a:t>часа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0837" y="4435475"/>
            <a:ext cx="8893810" cy="0"/>
          </a:xfrm>
          <a:custGeom>
            <a:avLst/>
            <a:gdLst/>
            <a:ahLst/>
            <a:cxnLst/>
            <a:rect l="l" t="t" r="r" b="b"/>
            <a:pathLst>
              <a:path w="8893810">
                <a:moveTo>
                  <a:pt x="0" y="0"/>
                </a:moveTo>
                <a:lnTo>
                  <a:pt x="8893289" y="0"/>
                </a:lnTo>
              </a:path>
            </a:pathLst>
          </a:custGeom>
          <a:ln w="9525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607" y="273824"/>
            <a:ext cx="8246745" cy="599567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410970">
              <a:lnSpc>
                <a:spcPct val="100000"/>
              </a:lnSpc>
              <a:spcBef>
                <a:spcPts val="755"/>
              </a:spcBef>
              <a:tabLst>
                <a:tab pos="3862070" algn="l"/>
                <a:tab pos="4276090" algn="l"/>
              </a:tabLst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ПОКАЗАНИЯ	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К	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ПРИМЕНЕНИЮ</a:t>
            </a:r>
            <a:endParaRPr sz="2800">
              <a:latin typeface="Arial"/>
              <a:cs typeface="Arial"/>
            </a:endParaRPr>
          </a:p>
          <a:p>
            <a:pPr marL="637540" indent="-624840">
              <a:lnSpc>
                <a:spcPct val="100000"/>
              </a:lnSpc>
              <a:spcBef>
                <a:spcPts val="655"/>
              </a:spcBef>
              <a:buClr>
                <a:srgbClr val="FF0000"/>
              </a:buClr>
              <a:buFont typeface="Wingdings"/>
              <a:buChar char=""/>
              <a:tabLst>
                <a:tab pos="636270" algn="l"/>
                <a:tab pos="63690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Тяжёлые травмы и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ожоги.</a:t>
            </a:r>
            <a:endParaRPr sz="2800">
              <a:latin typeface="Arial"/>
              <a:cs typeface="Arial"/>
            </a:endParaRPr>
          </a:p>
          <a:p>
            <a:pPr marL="637540" marR="1086485" indent="-624840">
              <a:lnSpc>
                <a:spcPct val="8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36905" algn="l"/>
                <a:tab pos="63754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Хронические боли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 онкологических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больных.</a:t>
            </a:r>
            <a:endParaRPr sz="2800">
              <a:latin typeface="Arial"/>
              <a:cs typeface="Arial"/>
            </a:endParaRPr>
          </a:p>
          <a:p>
            <a:pPr marL="637540" marR="2586355" indent="-624205">
              <a:lnSpc>
                <a:spcPct val="80000"/>
              </a:lnSpc>
              <a:spcBef>
                <a:spcPts val="670"/>
              </a:spcBef>
              <a:buClr>
                <a:srgbClr val="FF0000"/>
              </a:buClr>
              <a:buFont typeface="Wingdings"/>
              <a:buChar char=""/>
              <a:tabLst>
                <a:tab pos="636905" algn="l"/>
                <a:tab pos="638175" algn="l"/>
                <a:tab pos="393001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Перед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операцией	в</a:t>
            </a:r>
            <a:r>
              <a:rPr sz="2800" b="1" spc="-9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составе  премедикации.</a:t>
            </a:r>
            <a:endParaRPr sz="2800">
              <a:latin typeface="Arial"/>
              <a:cs typeface="Arial"/>
            </a:endParaRPr>
          </a:p>
          <a:p>
            <a:pPr marL="638175" marR="5080" indent="-624205">
              <a:lnSpc>
                <a:spcPct val="8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38175" algn="l"/>
                <a:tab pos="63881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послеоперационном периоде в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качестве  обезболевающего.</a:t>
            </a:r>
            <a:endParaRPr sz="2800">
              <a:latin typeface="Arial"/>
              <a:cs typeface="Arial"/>
            </a:endParaRPr>
          </a:p>
          <a:p>
            <a:pPr marL="638175" marR="1045844" indent="-624205">
              <a:lnSpc>
                <a:spcPct val="8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38175" algn="l"/>
                <a:tab pos="63881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Инфаркт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миокарда,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острая  левожелудочковая</a:t>
            </a:r>
            <a:r>
              <a:rPr sz="2800" b="1" spc="-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недостаточность  (сердечная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астма).</a:t>
            </a:r>
            <a:endParaRPr sz="2800">
              <a:latin typeface="Arial"/>
              <a:cs typeface="Arial"/>
            </a:endParaRPr>
          </a:p>
          <a:p>
            <a:pPr marL="637540" marR="180340" indent="-623570">
              <a:lnSpc>
                <a:spcPct val="8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638175" algn="l"/>
                <a:tab pos="63881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Приступы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почечной колики,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желчнокаменной болезни (вводят</a:t>
            </a:r>
            <a:r>
              <a:rPr sz="2800" b="1" spc="-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вместе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 спазмолитиком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атропином),</a:t>
            </a:r>
            <a:endParaRPr sz="2800">
              <a:latin typeface="Arial"/>
              <a:cs typeface="Arial"/>
            </a:endParaRPr>
          </a:p>
          <a:p>
            <a:pPr marL="637540" indent="-62420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637540" algn="l"/>
                <a:tab pos="63817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Острый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панкреатит.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4698" y="394843"/>
            <a:ext cx="4056379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ПРОТИВОПОКАЗАНИЯ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518" y="1206550"/>
            <a:ext cx="8042275" cy="50203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247015">
              <a:lnSpc>
                <a:spcPts val="3020"/>
              </a:lnSpc>
              <a:spcBef>
                <a:spcPts val="484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Абсолютных нет,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но есть целая группа 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относительных</a:t>
            </a:r>
            <a:r>
              <a:rPr sz="2800" b="1" i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противопоказаний:</a:t>
            </a:r>
            <a:endParaRPr sz="2800">
              <a:latin typeface="Arial"/>
              <a:cs typeface="Arial"/>
            </a:endParaRPr>
          </a:p>
          <a:p>
            <a:pPr marL="356235" indent="-343535">
              <a:lnSpc>
                <a:spcPts val="3195"/>
              </a:lnSpc>
              <a:spcBef>
                <a:spcPts val="29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Ранний детский возраст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(до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3-х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лет)</a:t>
            </a:r>
            <a:r>
              <a:rPr sz="28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195"/>
              </a:lnSpc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опасность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угнетения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дыхания;</a:t>
            </a:r>
            <a:endParaRPr sz="2800">
              <a:latin typeface="Arial"/>
              <a:cs typeface="Arial"/>
            </a:endParaRPr>
          </a:p>
          <a:p>
            <a:pPr marL="356235" marR="278130" indent="-343535">
              <a:lnSpc>
                <a:spcPts val="302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 беременных женщин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(особенно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конце  беременности,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во время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родов);</a:t>
            </a:r>
            <a:endParaRPr sz="2800">
              <a:latin typeface="Arial"/>
              <a:cs typeface="Arial"/>
            </a:endParaRPr>
          </a:p>
          <a:p>
            <a:pPr marL="356235" marR="83185" indent="-342900">
              <a:lnSpc>
                <a:spcPts val="302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Угнетение дыхания,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острые заболевания  органов брюшной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полости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(до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постановки  диагноза).</a:t>
            </a:r>
            <a:endParaRPr sz="2800">
              <a:latin typeface="Arial"/>
              <a:cs typeface="Arial"/>
            </a:endParaRPr>
          </a:p>
          <a:p>
            <a:pPr marL="356235" marR="247650" indent="-342265">
              <a:lnSpc>
                <a:spcPts val="302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 черепно-мозговых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травмах (высокая  вероятность угнетения дыхания и  провокация отёка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мозга)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3057" y="375793"/>
            <a:ext cx="61391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ПОБОЧНЫЕ ЭФФЕКТЫ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МОРФИНА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235" y="1087501"/>
            <a:ext cx="8259445" cy="4509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235" marR="640715" indent="-343535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Дисфория, запор, сухость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рту,  затуманенность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мышления,  головокружение,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тошнота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рвота,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угнетение дыхания, головная боль,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повышенная утомляемость,  парестезии,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брадикардия.</a:t>
            </a:r>
            <a:endParaRPr sz="3200">
              <a:latin typeface="Arial"/>
              <a:cs typeface="Arial"/>
            </a:endParaRPr>
          </a:p>
          <a:p>
            <a:pPr marL="356235" marR="5080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Иногда встречаются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непереносимость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виде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тремора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бреда,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а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также  аллергических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реакций.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3057" y="242443"/>
            <a:ext cx="61391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ПОБОЧНЫЕ ЭФФЕКТЫ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МОРФИНА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8251" y="935101"/>
            <a:ext cx="8723630" cy="4992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611630" indent="333375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уменьшаются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или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устраняются  препаратами симптоматической  терапии:</a:t>
            </a:r>
            <a:endParaRPr sz="3200">
              <a:latin typeface="Arial"/>
              <a:cs typeface="Arial"/>
            </a:endParaRPr>
          </a:p>
          <a:p>
            <a:pPr marL="468630" indent="-455930">
              <a:lnSpc>
                <a:spcPct val="100000"/>
              </a:lnSpc>
              <a:spcBef>
                <a:spcPts val="755"/>
              </a:spcBef>
              <a:buClr>
                <a:srgbClr val="FF0000"/>
              </a:buClr>
              <a:buFont typeface="Wingdings"/>
              <a:buChar char=""/>
              <a:tabLst>
                <a:tab pos="469265" algn="l"/>
              </a:tabLst>
            </a:pP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Антибрадикардитическими</a:t>
            </a:r>
            <a:r>
              <a:rPr sz="3200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(атропин).</a:t>
            </a:r>
            <a:endParaRPr sz="3200">
              <a:latin typeface="Arial"/>
              <a:cs typeface="Arial"/>
            </a:endParaRPr>
          </a:p>
          <a:p>
            <a:pPr marL="467995" indent="-455295">
              <a:lnSpc>
                <a:spcPct val="100000"/>
              </a:lnSpc>
              <a:spcBef>
                <a:spcPts val="760"/>
              </a:spcBef>
              <a:buClr>
                <a:srgbClr val="FF0000"/>
              </a:buClr>
              <a:buFont typeface="Wingdings"/>
              <a:buChar char=""/>
              <a:tabLst>
                <a:tab pos="468630" algn="l"/>
              </a:tabLst>
            </a:pP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аналептиками</a:t>
            </a: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 (кофеин).</a:t>
            </a:r>
            <a:endParaRPr sz="3200">
              <a:latin typeface="Arial"/>
              <a:cs typeface="Arial"/>
            </a:endParaRPr>
          </a:p>
          <a:p>
            <a:pPr marL="467995" indent="-455295">
              <a:lnSpc>
                <a:spcPct val="100000"/>
              </a:lnSpc>
              <a:spcBef>
                <a:spcPts val="760"/>
              </a:spcBef>
              <a:buClr>
                <a:srgbClr val="FF0000"/>
              </a:buClr>
              <a:buFont typeface="Wingdings"/>
              <a:buChar char=""/>
              <a:tabLst>
                <a:tab pos="468630" algn="l"/>
              </a:tabLst>
            </a:pP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противорвотными</a:t>
            </a:r>
            <a:r>
              <a:rPr sz="32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(метоклопрамид).</a:t>
            </a:r>
            <a:endParaRPr sz="3200">
              <a:latin typeface="Arial"/>
              <a:cs typeface="Arial"/>
            </a:endParaRPr>
          </a:p>
          <a:p>
            <a:pPr marL="467995" indent="-455295">
              <a:lnSpc>
                <a:spcPct val="100000"/>
              </a:lnSpc>
              <a:spcBef>
                <a:spcPts val="760"/>
              </a:spcBef>
              <a:buClr>
                <a:srgbClr val="FF0000"/>
              </a:buClr>
              <a:buFont typeface="Wingdings"/>
              <a:buChar char=""/>
              <a:tabLst>
                <a:tab pos="468630" algn="l"/>
              </a:tabLst>
            </a:pP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слабительными </a:t>
            </a: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(лист</a:t>
            </a:r>
            <a:r>
              <a:rPr sz="3200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сенны).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миотропными спазмолитиками</a:t>
            </a:r>
            <a:r>
              <a:rPr sz="32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(папаверин).</a:t>
            </a:r>
            <a:endParaRPr sz="3200">
              <a:latin typeface="Arial"/>
              <a:cs typeface="Arial"/>
            </a:endParaRPr>
          </a:p>
          <a:p>
            <a:pPr marL="467995" indent="-455295">
              <a:lnSpc>
                <a:spcPct val="100000"/>
              </a:lnSpc>
              <a:spcBef>
                <a:spcPts val="755"/>
              </a:spcBef>
              <a:buClr>
                <a:srgbClr val="FF0000"/>
              </a:buClr>
              <a:buFont typeface="Wingdings"/>
              <a:buChar char=""/>
              <a:tabLst>
                <a:tab pos="468630" algn="l"/>
              </a:tabLst>
            </a:pPr>
            <a:r>
              <a:rPr sz="3200" spc="-10" dirty="0">
                <a:solidFill>
                  <a:srgbClr val="FFFF00"/>
                </a:solidFill>
                <a:latin typeface="Arial"/>
                <a:cs typeface="Arial"/>
              </a:rPr>
              <a:t>антигистаминными</a:t>
            </a:r>
            <a:r>
              <a:rPr sz="3200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Arial"/>
                <a:cs typeface="Arial"/>
              </a:rPr>
              <a:t>ЛС.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112" y="162750"/>
            <a:ext cx="8526145" cy="6152515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3315970">
              <a:lnSpc>
                <a:spcPct val="100000"/>
              </a:lnSpc>
              <a:spcBef>
                <a:spcPts val="103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ОМНОПОН</a:t>
            </a:r>
            <a:endParaRPr sz="2800">
              <a:latin typeface="Arial"/>
              <a:cs typeface="Arial"/>
            </a:endParaRPr>
          </a:p>
          <a:p>
            <a:pPr marL="356235" marR="42545" indent="-343535">
              <a:lnSpc>
                <a:spcPts val="3020"/>
              </a:lnSpc>
              <a:spcBef>
                <a:spcPts val="131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Omnoponum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амп. по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1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мл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- 1% 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2%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раствор  Новогаленов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препарат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виде смеси 5-ти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алкалоидов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опия:</a:t>
            </a:r>
            <a:endParaRPr sz="2800">
              <a:latin typeface="Arial"/>
              <a:cs typeface="Arial"/>
            </a:endParaRPr>
          </a:p>
          <a:p>
            <a:pPr marL="356235" marR="700405" indent="-342900">
              <a:lnSpc>
                <a:spcPts val="3020"/>
              </a:lnSpc>
              <a:spcBef>
                <a:spcPts val="69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  <a:tab pos="126619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50%	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морфина +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32-35% кодеин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+ тебаин –  фенантреновый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ряд (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на 50% меньше 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анальгетическая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активность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356870" indent="-342900">
              <a:lnSpc>
                <a:spcPct val="100000"/>
              </a:lnSpc>
              <a:spcBef>
                <a:spcPts val="30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папаверин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+наркотин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–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изохинолиновый</a:t>
            </a:r>
            <a:r>
              <a:rPr sz="2800" b="1" spc="-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ряд.</a:t>
            </a:r>
            <a:endParaRPr sz="2800">
              <a:latin typeface="Arial"/>
              <a:cs typeface="Arial"/>
            </a:endParaRPr>
          </a:p>
          <a:p>
            <a:pPr marL="357505" marR="2346960" indent="-343535">
              <a:lnSpc>
                <a:spcPts val="3020"/>
              </a:lnSpc>
              <a:spcBef>
                <a:spcPts val="72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этой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связи обладает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меньшим  спазмогенным</a:t>
            </a:r>
            <a:r>
              <a:rPr sz="28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действием</a:t>
            </a:r>
            <a:r>
              <a:rPr sz="2800" b="1" dirty="0">
                <a:solidFill>
                  <a:srgbClr val="00CC00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7505" indent="-342900">
              <a:lnSpc>
                <a:spcPct val="100000"/>
              </a:lnSpc>
              <a:spcBef>
                <a:spcPts val="300"/>
              </a:spcBef>
              <a:buClr>
                <a:srgbClr val="FF33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Фармакодинамика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аналогична</a:t>
            </a:r>
            <a:r>
              <a:rPr sz="28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морфину.</a:t>
            </a:r>
            <a:endParaRPr sz="2800">
              <a:latin typeface="Arial"/>
              <a:cs typeface="Arial"/>
            </a:endParaRPr>
          </a:p>
          <a:p>
            <a:pPr marL="358140" marR="236854" indent="-342900">
              <a:lnSpc>
                <a:spcPts val="3020"/>
              </a:lnSpc>
              <a:spcBef>
                <a:spcPts val="725"/>
              </a:spcBef>
              <a:buClr>
                <a:srgbClr val="FF3300"/>
              </a:buClr>
              <a:buFont typeface="Wingdings"/>
              <a:buChar char=""/>
              <a:tabLst>
                <a:tab pos="35877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Показания 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применению практически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 же.  При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коликах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используют вместе с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атропином.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977" y="237870"/>
            <a:ext cx="7417434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НОЦИЦЕПТИВНАЯ</a:t>
            </a:r>
            <a:r>
              <a:rPr sz="4000" b="1" spc="-5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СИСТЕМА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35" y="1095120"/>
            <a:ext cx="8016875" cy="48063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 marR="66675" indent="-635">
              <a:lnSpc>
                <a:spcPct val="80000"/>
              </a:lnSpc>
              <a:spcBef>
                <a:spcPts val="775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НОЦИЦЕПТИВНАЯ СИСТЕМА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воспринимает,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проводит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болевой импульс и формирует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реакции на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боль.</a:t>
            </a:r>
            <a:endParaRPr sz="2800">
              <a:latin typeface="Arial"/>
              <a:cs typeface="Arial"/>
            </a:endParaRPr>
          </a:p>
          <a:p>
            <a:pPr marL="12700" marR="5080" indent="589915">
              <a:lnSpc>
                <a:spcPct val="80000"/>
              </a:lnSpc>
              <a:spcBef>
                <a:spcPts val="675"/>
              </a:spcBef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 достаточной силе раздражения</a:t>
            </a:r>
            <a:r>
              <a:rPr sz="2800" b="1" spc="-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боль  могут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воспринимать:</a:t>
            </a:r>
            <a:endParaRPr sz="2800">
              <a:latin typeface="Arial"/>
              <a:cs typeface="Arial"/>
            </a:endParaRPr>
          </a:p>
          <a:p>
            <a:pPr marL="295910" indent="-283210">
              <a:lnSpc>
                <a:spcPts val="3025"/>
              </a:lnSpc>
              <a:buClr>
                <a:srgbClr val="FF3300"/>
              </a:buClr>
              <a:buSzPct val="96428"/>
              <a:buFont typeface="Wingdings"/>
              <a:buChar char=""/>
              <a:tabLst>
                <a:tab pos="29654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специальные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болевые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рецепторы</a:t>
            </a:r>
            <a:endParaRPr sz="2800">
              <a:latin typeface="Arial"/>
              <a:cs typeface="Arial"/>
            </a:endParaRPr>
          </a:p>
          <a:p>
            <a:pPr marL="13335">
              <a:lnSpc>
                <a:spcPts val="3025"/>
              </a:lnSpc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(ноцицепторы)</a:t>
            </a:r>
            <a:endParaRPr sz="2800">
              <a:latin typeface="Arial"/>
              <a:cs typeface="Arial"/>
            </a:endParaRPr>
          </a:p>
          <a:p>
            <a:pPr marL="296545" indent="-283210">
              <a:lnSpc>
                <a:spcPct val="100000"/>
              </a:lnSpc>
              <a:buClr>
                <a:srgbClr val="FF3300"/>
              </a:buClr>
              <a:buSzPct val="96428"/>
              <a:buFont typeface="Wingdings"/>
              <a:buChar char=""/>
              <a:tabLst>
                <a:tab pos="29718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баро-,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термо-, и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хеморецепторы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Ноцицептивная система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представлена:</a:t>
            </a:r>
            <a:endParaRPr sz="2800">
              <a:latin typeface="Arial"/>
              <a:cs typeface="Arial"/>
            </a:endParaRPr>
          </a:p>
          <a:p>
            <a:pPr marL="589280" indent="-575945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Font typeface="Wingdings"/>
              <a:buChar char=""/>
              <a:tabLst>
                <a:tab pos="589280" algn="l"/>
                <a:tab pos="58991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специфическим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путем</a:t>
            </a:r>
            <a:endParaRPr sz="2800">
              <a:latin typeface="Arial"/>
              <a:cs typeface="Arial"/>
            </a:endParaRPr>
          </a:p>
          <a:p>
            <a:pPr marL="588645" indent="-57531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588645" algn="l"/>
                <a:tab pos="58928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неспецифическим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путем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199" y="154952"/>
            <a:ext cx="7835900" cy="489140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767330">
              <a:lnSpc>
                <a:spcPct val="100000"/>
              </a:lnSpc>
              <a:spcBef>
                <a:spcPts val="139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ТРИМЕПЕРИДИН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9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Амп. по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1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мл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- 1% 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2%</a:t>
            </a:r>
            <a:r>
              <a:rPr sz="2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раствор.</a:t>
            </a:r>
            <a:endParaRPr sz="2800">
              <a:latin typeface="Arial"/>
              <a:cs typeface="Arial"/>
            </a:endParaRPr>
          </a:p>
          <a:p>
            <a:pPr marL="355600" marR="1730375" indent="-3429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желудочно-кишечного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тракта  всасывается</a:t>
            </a:r>
            <a:r>
              <a:rPr sz="28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хорошо.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 обезболивающей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активности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уступает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 морфину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в 2-4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раза.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Продолжительность  действия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3-4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часа.</a:t>
            </a:r>
            <a:endParaRPr sz="2800">
              <a:latin typeface="Arial"/>
              <a:cs typeface="Arial"/>
            </a:endParaRPr>
          </a:p>
          <a:p>
            <a:pPr marL="356235" marR="160655" indent="-342900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Реже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вызывает тошноту и рвоту, в  меньшей степени угнетает</a:t>
            </a:r>
            <a:r>
              <a:rPr sz="2800" b="1" spc="-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дыхательный  центр.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60019" y="0"/>
            <a:ext cx="2483980" cy="2466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199" y="203720"/>
            <a:ext cx="8466455" cy="562673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2767330">
              <a:lnSpc>
                <a:spcPct val="100000"/>
              </a:lnSpc>
              <a:spcBef>
                <a:spcPts val="1305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ТРИМЕПЕРИДИН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21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отличие от морфина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снижает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тонус  мочеточников и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бронхов,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расслабляет</a:t>
            </a:r>
            <a:r>
              <a:rPr sz="2800" b="1" spc="-5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шейку  матки </a:t>
            </a:r>
            <a:r>
              <a:rPr sz="2800" b="1" dirty="0">
                <a:solidFill>
                  <a:srgbClr val="CCFFCC"/>
                </a:solidFill>
                <a:latin typeface="Arial"/>
                <a:cs typeface="Arial"/>
              </a:rPr>
              <a:t>и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немного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усиливает сокращения 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стенки матки и повышает тонус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кишечника, 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желчевыводящих путей.</a:t>
            </a:r>
            <a:endParaRPr sz="2800">
              <a:latin typeface="Arial"/>
              <a:cs typeface="Arial"/>
            </a:endParaRPr>
          </a:p>
          <a:p>
            <a:pPr marL="355600" marR="1705610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связи с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этим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промедолу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отдается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предпочтение при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коликах.</a:t>
            </a:r>
            <a:endParaRPr sz="2800">
              <a:latin typeface="Arial"/>
              <a:cs typeface="Arial"/>
            </a:endParaRPr>
          </a:p>
          <a:p>
            <a:pPr marL="356235" marR="121285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Кроме того,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он может применяться во время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родов (по показаниям,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так как в меньшей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степени,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чем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морфин,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угнетает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дыхание  плода,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 также расслабляет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шейку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матки).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2919" y="318643"/>
            <a:ext cx="20605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ФЕНТАНИЛ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30" y="718845"/>
            <a:ext cx="8388985" cy="52082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Превосходит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активности морфин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100-400</a:t>
            </a:r>
            <a:r>
              <a:rPr sz="2400" b="1" spc="-5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раз.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730"/>
              </a:lnSpc>
              <a:spcBef>
                <a:spcPts val="2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Биодоступность при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пероральном приеме</a:t>
            </a:r>
            <a:r>
              <a:rPr sz="2400" b="1" spc="-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высокая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ts val="2730"/>
              </a:lnSpc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(90%).</a:t>
            </a:r>
            <a:endParaRPr sz="2400">
              <a:latin typeface="Arial"/>
              <a:cs typeface="Arial"/>
            </a:endParaRPr>
          </a:p>
          <a:p>
            <a:pPr marL="354965" marR="5080" indent="-342265">
              <a:lnSpc>
                <a:spcPts val="2580"/>
              </a:lnSpc>
              <a:spcBef>
                <a:spcPts val="61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Высоко липофильный, возможно сублингвальное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 транскутанное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применение.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5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Эффект первого прохождения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через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печень.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Метаболизм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печеночный,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метаболиты</a:t>
            </a:r>
            <a:r>
              <a:rPr sz="24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неактивны</a:t>
            </a:r>
            <a:endParaRPr sz="2400">
              <a:latin typeface="Arial"/>
              <a:cs typeface="Arial"/>
            </a:endParaRPr>
          </a:p>
          <a:p>
            <a:pPr marL="355600" marR="508000" indent="-342900">
              <a:lnSpc>
                <a:spcPts val="2580"/>
              </a:lnSpc>
              <a:spcBef>
                <a:spcPts val="61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Возможны секреция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части препарата с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желчью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повторное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всасывание.</a:t>
            </a:r>
            <a:endParaRPr sz="2400">
              <a:latin typeface="Arial"/>
              <a:cs typeface="Arial"/>
            </a:endParaRPr>
          </a:p>
          <a:p>
            <a:pPr marL="355600" marR="1576705" indent="-342900">
              <a:lnSpc>
                <a:spcPts val="2580"/>
              </a:lnSpc>
              <a:spcBef>
                <a:spcPts val="58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Этим обусловлен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вторичный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поздний пик  концентрации.</a:t>
            </a:r>
            <a:endParaRPr sz="2400">
              <a:latin typeface="Arial"/>
              <a:cs typeface="Arial"/>
            </a:endParaRPr>
          </a:p>
          <a:p>
            <a:pPr marL="354965" marR="218440" indent="-342265">
              <a:lnSpc>
                <a:spcPct val="89900"/>
              </a:lnSpc>
              <a:spcBef>
                <a:spcPts val="540"/>
              </a:spcBef>
              <a:buClr>
                <a:srgbClr val="FF3300"/>
              </a:buClr>
              <a:buFont typeface="Wingdings"/>
              <a:buChar char=""/>
              <a:tabLst>
                <a:tab pos="440055" algn="l"/>
                <a:tab pos="44069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Кратковременность вызываемого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им  обезболивания </a:t>
            </a:r>
            <a:r>
              <a:rPr sz="2400" b="1" dirty="0">
                <a:solidFill>
                  <a:srgbClr val="FFCCFF"/>
                </a:solidFill>
                <a:latin typeface="Arial"/>
                <a:cs typeface="Arial"/>
              </a:rPr>
              <a:t>(20-30 </a:t>
            </a: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минут).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Эффект развивается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через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1-3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минуты.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856" y="318643"/>
            <a:ext cx="8357870" cy="6014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4739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ФЕНТАНИЛ</a:t>
            </a:r>
            <a:endParaRPr sz="2800">
              <a:latin typeface="Arial"/>
              <a:cs typeface="Arial"/>
            </a:endParaRPr>
          </a:p>
          <a:p>
            <a:pPr marL="355600" marR="180340" indent="-342900">
              <a:lnSpc>
                <a:spcPct val="100000"/>
              </a:lnSpc>
              <a:spcBef>
                <a:spcPts val="210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Применяют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для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нейролептанальгезии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совместно с нейролептиком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дроперидолом  (таламонал).</a:t>
            </a:r>
            <a:endParaRPr sz="2800">
              <a:latin typeface="Arial"/>
              <a:cs typeface="Arial"/>
            </a:endParaRPr>
          </a:p>
          <a:p>
            <a:pPr marL="354965" marR="680720" indent="-342265" algn="just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Такой вид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анальгезии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используют</a:t>
            </a:r>
            <a:r>
              <a:rPr sz="28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тогда,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когда больной должен быть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сознании,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например,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инфаркте</a:t>
            </a:r>
            <a:r>
              <a:rPr sz="28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миокарда.</a:t>
            </a:r>
            <a:endParaRPr sz="2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Сама форма обезболивания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очень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удобна,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так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как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больной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не реагирует на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болевое  раздражение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(анальгезирующий эффект)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с  полным безразличием относится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 всему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происходящему (нейролептический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2919" y="318643"/>
            <a:ext cx="20605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ФЕНТАНИЛ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435" y="914234"/>
            <a:ext cx="7401559" cy="324040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АТАРАЛГЕЗИЯ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Сочетание транквилизатора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бензодиазепинового ряда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(диазепама)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промедолом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(реже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 фентанилом).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4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Применяют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детей.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2919" y="318643"/>
            <a:ext cx="20605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ФЕНТАНИЛ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811" y="895477"/>
            <a:ext cx="8326120" cy="51835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6235" marR="226695" indent="-342265">
              <a:lnSpc>
                <a:spcPts val="3450"/>
              </a:lnSpc>
              <a:spcBef>
                <a:spcPts val="53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Выраженное, но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кратковременное  угнетение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центра дыхания (вплоть до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остановки).</a:t>
            </a:r>
            <a:endParaRPr sz="3200">
              <a:latin typeface="Arial"/>
              <a:cs typeface="Arial"/>
            </a:endParaRPr>
          </a:p>
          <a:p>
            <a:pPr marL="355600" marR="442595" indent="-342265" algn="just">
              <a:lnSpc>
                <a:spcPts val="345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Повышает тонус скелетных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мышц, в  том числе мышц грудной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клетки, что  ухудшает лёгочную</a:t>
            </a:r>
            <a:r>
              <a:rPr sz="32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вентиляцию.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Нередко возникает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брадикардия.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898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Прекращение эффекта связано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перераспределением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организме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(снижение концентрации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ЦНС,  повышение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периферических</a:t>
            </a:r>
            <a:r>
              <a:rPr sz="32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тканях).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6615" y="576198"/>
            <a:ext cx="23520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943" y="1581416"/>
            <a:ext cx="3696970" cy="182626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965" marR="5080" indent="-342265">
              <a:lnSpc>
                <a:spcPts val="3450"/>
              </a:lnSpc>
              <a:spcBef>
                <a:spcPts val="53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Возможно  сублингвальное  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транскутанное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применение.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24539" y="1827148"/>
            <a:ext cx="3953255" cy="37627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0751" y="576198"/>
            <a:ext cx="32219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АЛЬФЕНТАНИЛ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847" y="1620812"/>
            <a:ext cx="8024495" cy="3630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235" marR="1732280" indent="-34163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814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По действию очень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похож на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фентанил;</a:t>
            </a:r>
            <a:endParaRPr sz="3200">
              <a:latin typeface="Arial"/>
              <a:cs typeface="Arial"/>
            </a:endParaRPr>
          </a:p>
          <a:p>
            <a:pPr marL="354965" marR="5080" indent="-34163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Аналгетический эффект слабее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5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раз,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продолжительность действия  короче,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чем у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фентанила;</a:t>
            </a:r>
            <a:endParaRPr sz="3200">
              <a:latin typeface="Arial"/>
              <a:cs typeface="Arial"/>
            </a:endParaRPr>
          </a:p>
          <a:p>
            <a:pPr marL="354965" marR="254000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необходимости коррекции дозы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почечной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недостаточности.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0751" y="576198"/>
            <a:ext cx="32219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АЛЬФЕНТАНИЛ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473" y="1523746"/>
            <a:ext cx="7017384" cy="411543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Высокая жирорастворимость;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Высокая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связь с белками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(90%);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Объем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распределения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0,4-1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л/кг;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Биодоступность</a:t>
            </a:r>
            <a:r>
              <a:rPr sz="32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100%;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Метаболизм печеночный;</a:t>
            </a:r>
            <a:endParaRPr sz="32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Нет вторичного позднего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пика;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Метаболиты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неактивны.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0751" y="576198"/>
            <a:ext cx="32219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АЛЬФЕНТАНИЛ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254" y="1523746"/>
            <a:ext cx="8025130" cy="440817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860"/>
              </a:spcBef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Показания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к</a:t>
            </a:r>
            <a:r>
              <a:rPr sz="32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применению:</a:t>
            </a:r>
            <a:endParaRPr sz="3200">
              <a:latin typeface="Arial"/>
              <a:cs typeface="Arial"/>
            </a:endParaRPr>
          </a:p>
          <a:p>
            <a:pPr marL="356235" indent="-34163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814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Все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виды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анестезии;</a:t>
            </a:r>
            <a:endParaRPr sz="3200">
              <a:latin typeface="Arial"/>
              <a:cs typeface="Arial"/>
            </a:endParaRPr>
          </a:p>
          <a:p>
            <a:pPr marL="356235" marR="40322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Особенно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показан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выраженной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почечной недостаточности;</a:t>
            </a:r>
            <a:endParaRPr sz="3200">
              <a:latin typeface="Arial"/>
              <a:cs typeface="Arial"/>
            </a:endParaRPr>
          </a:p>
          <a:p>
            <a:pPr marL="355600" marR="5080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 осторожное применение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гипопротеинемии;</a:t>
            </a:r>
            <a:endParaRPr sz="3200">
              <a:latin typeface="Arial"/>
              <a:cs typeface="Arial"/>
            </a:endParaRPr>
          </a:p>
          <a:p>
            <a:pPr marL="354965" marR="194627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Применение у</a:t>
            </a:r>
            <a:r>
              <a:rPr sz="32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ослабленных  больных.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2652" y="544194"/>
            <a:ext cx="7840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Рецепция </a:t>
            </a:r>
            <a:r>
              <a:rPr sz="3600" b="1" dirty="0">
                <a:latin typeface="Arial"/>
                <a:cs typeface="Arial"/>
              </a:rPr>
              <a:t>болевого</a:t>
            </a:r>
            <a:r>
              <a:rPr sz="3600" b="1" spc="-9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раздражителя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35" y="1576704"/>
            <a:ext cx="8691245" cy="4843634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609600" marR="154940" indent="14288">
              <a:lnSpc>
                <a:spcPts val="1930"/>
              </a:lnSpc>
              <a:spcBef>
                <a:spcPts val="550"/>
              </a:spcBef>
              <a:tabLst>
                <a:tab pos="363538" algn="l"/>
              </a:tabLst>
            </a:pPr>
            <a:r>
              <a:rPr sz="2000" b="1" spc="-5" dirty="0" err="1">
                <a:solidFill>
                  <a:srgbClr val="FFCCFF"/>
                </a:solidFill>
                <a:latin typeface="Arial"/>
                <a:cs typeface="Arial"/>
              </a:rPr>
              <a:t>Болевые</a:t>
            </a: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spc="-5" dirty="0" err="1" smtClean="0">
                <a:solidFill>
                  <a:srgbClr val="FFCCFF"/>
                </a:solidFill>
                <a:latin typeface="Arial"/>
                <a:cs typeface="Arial"/>
              </a:rPr>
              <a:t>рецепторы</a:t>
            </a:r>
            <a:r>
              <a:rPr sz="2000" b="1" spc="-5" dirty="0" smtClean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– первичночувствующие  рецепторы – свободные окончания чувствительных нервных  волокон.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223520">
              <a:lnSpc>
                <a:spcPct val="100000"/>
              </a:lnSpc>
            </a:pPr>
            <a:r>
              <a:rPr sz="2000" b="1" i="1" spc="-5" dirty="0">
                <a:solidFill>
                  <a:srgbClr val="00FF00"/>
                </a:solidFill>
                <a:latin typeface="Arial"/>
                <a:cs typeface="Arial"/>
              </a:rPr>
              <a:t>Типы ноцицепторов и волокон</a:t>
            </a:r>
            <a:r>
              <a:rPr sz="2000" b="1" i="1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00FF00"/>
                </a:solidFill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622935" marR="5080" indent="-610235">
              <a:lnSpc>
                <a:spcPct val="80200"/>
              </a:lnSpc>
              <a:spcBef>
                <a:spcPts val="475"/>
              </a:spcBef>
              <a:buClr>
                <a:srgbClr val="FF0000"/>
              </a:buClr>
              <a:buAutoNum type="arabicPeriod"/>
              <a:tabLst>
                <a:tab pos="622300" algn="l"/>
                <a:tab pos="622935" algn="l"/>
                <a:tab pos="5188585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Механотермические</a:t>
            </a:r>
            <a:r>
              <a:rPr sz="200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ноцицепторы	- от них отходят  миелиновые волокна Аδ. Реагируют на сильные механические  и термические раздражители, проводят раннюю 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(эпикритическую)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боль, способны</a:t>
            </a:r>
            <a:r>
              <a:rPr sz="20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адаптироваться.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Arial"/>
              <a:buAutoNum type="arabicPeriod"/>
            </a:pPr>
            <a:endParaRPr sz="2500" dirty="0">
              <a:latin typeface="Times New Roman"/>
              <a:cs typeface="Times New Roman"/>
            </a:endParaRPr>
          </a:p>
          <a:p>
            <a:pPr marL="622935" marR="27305" indent="-608965">
              <a:lnSpc>
                <a:spcPct val="80200"/>
              </a:lnSpc>
              <a:buClr>
                <a:srgbClr val="FF0000"/>
              </a:buClr>
              <a:buAutoNum type="arabicPeriod"/>
              <a:tabLst>
                <a:tab pos="623570" algn="l"/>
                <a:tab pos="624205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Полимодальные ноцицепторы (хемоноцицепторы) – от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них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отходят немиелиновые сволокна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С.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Реагируют на  механические, термические и химические раздражители.  Специфическими раздражителями являются химические  вещества освобождающиеся при разрушении клеток (К+,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Н+,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гистамин, брадикинин и т.д.). Проводят позднюю  (протопатическую) боль. Не адаптируются, наоборот, склонны  к сенситизации – повышению чувствительности при  длительном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раздражении.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3819" y="576198"/>
            <a:ext cx="28962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СУФЕНТАНИЛ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63" y="1620812"/>
            <a:ext cx="8017509" cy="4117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163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Аналгетический эффект сильнее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10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раз, продолжительность действия  короче,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чем у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фентанила;</a:t>
            </a:r>
            <a:endParaRPr sz="3200">
              <a:latin typeface="Arial"/>
              <a:cs typeface="Arial"/>
            </a:endParaRPr>
          </a:p>
          <a:p>
            <a:pPr marL="354965" marR="246379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необходимости коррекции дозы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почечной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недостаточности;</a:t>
            </a:r>
            <a:endParaRPr sz="3200">
              <a:latin typeface="Arial"/>
              <a:cs typeface="Arial"/>
            </a:endParaRPr>
          </a:p>
          <a:p>
            <a:pPr marL="353695" marR="597535" indent="-34099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Содержит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атом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серы,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  чувствительных лиц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может  вызывать аллергические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реакции.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3819" y="149478"/>
            <a:ext cx="28962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СУФЕНТАНИЛ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70" y="1218869"/>
            <a:ext cx="7017384" cy="411543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Высокая жирорастворимость;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Высокая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связь с белками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(90%);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Объем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распределения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1-1,5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л/кг;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Биодоступность</a:t>
            </a:r>
            <a:r>
              <a:rPr sz="32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100%;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Метаболизм печеночный;</a:t>
            </a:r>
            <a:endParaRPr sz="32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Нет вторичного позднего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пика;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Метаболиты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неактивны.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3819" y="576198"/>
            <a:ext cx="28962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СУФЕНТАНИЛ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63" y="1533093"/>
            <a:ext cx="8025130" cy="44532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75"/>
              </a:spcBef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Показания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к</a:t>
            </a:r>
            <a:r>
              <a:rPr sz="32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применению:</a:t>
            </a:r>
            <a:endParaRPr sz="3200">
              <a:latin typeface="Arial"/>
              <a:cs typeface="Arial"/>
            </a:endParaRPr>
          </a:p>
          <a:p>
            <a:pPr marL="356235" marR="307975" indent="-342900">
              <a:lnSpc>
                <a:spcPts val="3450"/>
              </a:lnSpc>
              <a:spcBef>
                <a:spcPts val="819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Анестезия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особо травматичных  операциях;</a:t>
            </a:r>
            <a:endParaRPr sz="3200">
              <a:latin typeface="Arial"/>
              <a:cs typeface="Arial"/>
            </a:endParaRPr>
          </a:p>
          <a:p>
            <a:pPr marL="356235" marR="403225" indent="-342900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Особенно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показан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выраженной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почечной недостаточности;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 осторожное применение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гипопротеинемии;</a:t>
            </a:r>
            <a:endParaRPr sz="3200">
              <a:latin typeface="Arial"/>
              <a:cs typeface="Arial"/>
            </a:endParaRPr>
          </a:p>
          <a:p>
            <a:pPr marL="354965" marR="1945639" indent="-342265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Применение у ослабленных  больных.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9875" y="576198"/>
            <a:ext cx="35242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РЕМИФЕНТАНИЛ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676" y="1581416"/>
            <a:ext cx="7776209" cy="421068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965" marR="810260" indent="-342265">
              <a:lnSpc>
                <a:spcPts val="3450"/>
              </a:lnSpc>
              <a:spcBef>
                <a:spcPts val="53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Аналгетический эффект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как у  фентанила, продолжительность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действия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короче, чем у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всех  опиоидов;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необходимости коррекции дозы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печеночной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недостаточности;</a:t>
            </a:r>
            <a:endParaRPr sz="3200">
              <a:latin typeface="Arial"/>
              <a:cs typeface="Arial"/>
            </a:endParaRPr>
          </a:p>
          <a:p>
            <a:pPr marL="356235" marR="631825" indent="-343535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Продолжительность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действия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  зависит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дозировки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 длительности</a:t>
            </a:r>
            <a:r>
              <a:rPr sz="32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введения.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9875" y="576198"/>
            <a:ext cx="35242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РЕМИФЕНТАНИЛ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063" y="1523746"/>
            <a:ext cx="8129270" cy="4018279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1630">
              <a:lnSpc>
                <a:spcPct val="100000"/>
              </a:lnSpc>
              <a:spcBef>
                <a:spcPts val="86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Высокая жирорастворимость;</a:t>
            </a:r>
            <a:endParaRPr sz="3200">
              <a:latin typeface="Arial"/>
              <a:cs typeface="Arial"/>
            </a:endParaRPr>
          </a:p>
          <a:p>
            <a:pPr marL="355600" indent="-34163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Средняя связь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белками</a:t>
            </a:r>
            <a:r>
              <a:rPr sz="32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(70%);</a:t>
            </a:r>
            <a:endParaRPr sz="3200">
              <a:latin typeface="Arial"/>
              <a:cs typeface="Arial"/>
            </a:endParaRPr>
          </a:p>
          <a:p>
            <a:pPr marL="355600" indent="-34163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Объем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распределения 0,3-0,4</a:t>
            </a:r>
            <a:r>
              <a:rPr sz="32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л/кг;</a:t>
            </a:r>
            <a:endParaRPr sz="3200">
              <a:latin typeface="Arial"/>
              <a:cs typeface="Arial"/>
            </a:endParaRPr>
          </a:p>
          <a:p>
            <a:pPr marL="355600" indent="-34163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Только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внутривенное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введение;</a:t>
            </a:r>
            <a:endParaRPr sz="3200">
              <a:latin typeface="Arial"/>
              <a:cs typeface="Arial"/>
            </a:endParaRPr>
          </a:p>
          <a:p>
            <a:pPr marL="355600" marR="5080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Уникальный метаболизм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– гидролиз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неспецифическими</a:t>
            </a:r>
            <a:r>
              <a:rPr sz="3200" b="1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холинестеразами;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Метаболиты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неактивны.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120" y="79717"/>
            <a:ext cx="7722234" cy="6217920"/>
          </a:xfrm>
          <a:prstGeom prst="rect">
            <a:avLst/>
          </a:prstGeom>
        </p:spPr>
        <p:txBody>
          <a:bodyPr vert="horz" wrap="square" lIns="0" tIns="234315" rIns="0" bIns="0" rtlCol="0">
            <a:spAutoFit/>
          </a:bodyPr>
          <a:lstStyle/>
          <a:p>
            <a:pPr marL="2058035">
              <a:lnSpc>
                <a:spcPct val="100000"/>
              </a:lnSpc>
              <a:spcBef>
                <a:spcPts val="1845"/>
              </a:spcBef>
            </a:pPr>
            <a:r>
              <a:rPr sz="3200" b="1" spc="-5" dirty="0">
                <a:solidFill>
                  <a:srgbClr val="00FFFF"/>
                </a:solidFill>
                <a:latin typeface="Arial"/>
                <a:cs typeface="Arial"/>
              </a:rPr>
              <a:t>РЕМИФЕНТАНИЛ</a:t>
            </a:r>
            <a:endParaRPr sz="32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750"/>
              </a:spcBef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Показания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к</a:t>
            </a:r>
            <a:r>
              <a:rPr sz="32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применению:</a:t>
            </a:r>
            <a:endParaRPr sz="3200">
              <a:latin typeface="Arial"/>
              <a:cs typeface="Arial"/>
            </a:endParaRPr>
          </a:p>
          <a:p>
            <a:pPr marL="356870" marR="508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Анестезия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особо травматичных  операциях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любой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длительности;</a:t>
            </a:r>
            <a:endParaRPr sz="3200">
              <a:latin typeface="Arial"/>
              <a:cs typeface="Arial"/>
            </a:endParaRPr>
          </a:p>
          <a:p>
            <a:pPr marL="356235" marR="100330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Особенно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показан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выраженной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печеночной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недостаточности;</a:t>
            </a:r>
            <a:endParaRPr sz="3200">
              <a:latin typeface="Arial"/>
              <a:cs typeface="Arial"/>
            </a:endParaRPr>
          </a:p>
          <a:p>
            <a:pPr marL="354965" marR="7302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Необходимо постоянное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внутривенное введение, нет других  форм;</a:t>
            </a:r>
            <a:endParaRPr sz="3200">
              <a:latin typeface="Arial"/>
              <a:cs typeface="Arial"/>
            </a:endParaRPr>
          </a:p>
          <a:p>
            <a:pPr marL="354965" marR="118173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Применение у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самых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тяжелых  больных.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491" y="2205354"/>
            <a:ext cx="738505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3865" marR="5080" indent="-431800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latin typeface="Arial"/>
                <a:cs typeface="Arial"/>
              </a:rPr>
              <a:t>Агонисты-антагонисты </a:t>
            </a:r>
            <a:r>
              <a:rPr sz="3200" b="1" spc="-5" dirty="0">
                <a:latin typeface="Arial"/>
                <a:cs typeface="Arial"/>
              </a:rPr>
              <a:t>и частичные  </a:t>
            </a:r>
            <a:r>
              <a:rPr sz="3200" b="1" spc="-10" dirty="0">
                <a:latin typeface="Arial"/>
                <a:cs typeface="Arial"/>
              </a:rPr>
              <a:t>агонисты </a:t>
            </a:r>
            <a:r>
              <a:rPr sz="3200" b="1" spc="-5" dirty="0">
                <a:latin typeface="Arial"/>
                <a:cs typeface="Arial"/>
              </a:rPr>
              <a:t>опиоидных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рецепторов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278" rIns="0" bIns="0" rtlCol="0">
            <a:spAutoFit/>
          </a:bodyPr>
          <a:lstStyle/>
          <a:p>
            <a:pPr marL="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Бупренорфин</a:t>
            </a:r>
            <a:r>
              <a:rPr spc="-60" dirty="0"/>
              <a:t> </a:t>
            </a:r>
            <a:r>
              <a:rPr dirty="0"/>
              <a:t>(Buprenorphine)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бупренорфина</a:t>
            </a:r>
            <a:r>
              <a:rPr spc="-35" dirty="0"/>
              <a:t> </a:t>
            </a:r>
            <a:r>
              <a:rPr dirty="0"/>
              <a:t>гидрохлорид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81" y="967104"/>
            <a:ext cx="8964295" cy="5889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наркотический анальгетик, производное тебаина.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ts val="2165"/>
              </a:lnSpc>
              <a:buClr>
                <a:srgbClr val="FF33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Фармакологическое</a:t>
            </a:r>
            <a:r>
              <a:rPr sz="2000" b="1" spc="-2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действие:</a:t>
            </a:r>
            <a:endParaRPr sz="2000">
              <a:latin typeface="Arial"/>
              <a:cs typeface="Arial"/>
            </a:endParaRPr>
          </a:p>
          <a:p>
            <a:pPr marL="355600" marR="5080" indent="-635">
              <a:lnSpc>
                <a:spcPct val="80200"/>
              </a:lnSpc>
              <a:spcBef>
                <a:spcPts val="240"/>
              </a:spcBef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Наркотический анальгетик, частичный агонист мю- и каппа-  опиоидных рецепторов. В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меньшей степени,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чем морфин, угнетает  дыхательный центр. В плане развития лекарственной  зависимости при длительном применении менее опасен,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чем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морфин. Начало действия после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в/в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введения - 15 мин, после в/м и  сублингвального - 30 мин. При сублингвальной аппликации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Cmax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 плазме достигается в среднем через 1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ч.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T1/2 при в/м и  сублингвальном применении —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3–6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ч. Равномерно  распределяется по тканям, проникает через ГЭБ.  Метаболизируется в печени, продукты метаболизма выделяются с  желчью, незначительное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количество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экскретируется</a:t>
            </a:r>
            <a:r>
              <a:rPr sz="2000" b="1" spc="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почками.</a:t>
            </a:r>
            <a:endParaRPr sz="2000">
              <a:latin typeface="Arial"/>
              <a:cs typeface="Arial"/>
            </a:endParaRPr>
          </a:p>
          <a:p>
            <a:pPr marL="357505">
              <a:lnSpc>
                <a:spcPts val="1689"/>
              </a:lnSpc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Продолжительность действия: при внутривенном и</a:t>
            </a:r>
            <a:endParaRPr sz="2000">
              <a:latin typeface="Arial"/>
              <a:cs typeface="Arial"/>
            </a:endParaRPr>
          </a:p>
          <a:p>
            <a:pPr marL="357505">
              <a:lnSpc>
                <a:spcPts val="2165"/>
              </a:lnSpc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внутримышечном введении - 6</a:t>
            </a:r>
            <a:r>
              <a:rPr sz="20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часов.</a:t>
            </a:r>
            <a:endParaRPr sz="2000">
              <a:latin typeface="Arial"/>
              <a:cs typeface="Arial"/>
            </a:endParaRPr>
          </a:p>
          <a:p>
            <a:pPr marL="357505" indent="-342900">
              <a:lnSpc>
                <a:spcPts val="2165"/>
              </a:lnSpc>
              <a:buClr>
                <a:srgbClr val="FF3300"/>
              </a:buClr>
              <a:buFont typeface="Wingdings"/>
              <a:buChar char=""/>
              <a:tabLst>
                <a:tab pos="356870" algn="l"/>
                <a:tab pos="358140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Лекарственная</a:t>
            </a:r>
            <a:r>
              <a:rPr sz="20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форма:</a:t>
            </a:r>
            <a:endParaRPr sz="2000">
              <a:latin typeface="Arial"/>
              <a:cs typeface="Arial"/>
            </a:endParaRPr>
          </a:p>
          <a:p>
            <a:pPr marL="356870" marR="974725" algn="just">
              <a:lnSpc>
                <a:spcPts val="1930"/>
              </a:lnSpc>
              <a:spcBef>
                <a:spcPts val="220"/>
              </a:spcBef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раствор для внутривенного и внутримышечного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введения,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таблетки подъязычные, трансдермальная терапевтическая 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система</a:t>
            </a:r>
            <a:endParaRPr sz="2000">
              <a:latin typeface="Arial"/>
              <a:cs typeface="Arial"/>
            </a:endParaRPr>
          </a:p>
          <a:p>
            <a:pPr marL="357505" indent="-342900">
              <a:lnSpc>
                <a:spcPts val="2160"/>
              </a:lnSpc>
              <a:spcBef>
                <a:spcPts val="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  <a:tab pos="358140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Показания:</a:t>
            </a:r>
            <a:endParaRPr sz="2000">
              <a:latin typeface="Arial"/>
              <a:cs typeface="Arial"/>
            </a:endParaRPr>
          </a:p>
          <a:p>
            <a:pPr marL="357505" marR="139700">
              <a:lnSpc>
                <a:spcPts val="1930"/>
              </a:lnSpc>
              <a:spcBef>
                <a:spcPts val="215"/>
              </a:spcBef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Болевой синдром (сильной и средней интенсивности): у  онкологических больных, послеоперационная боль, стенокардия,  инфаркт миокарда, почечная колика,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ожоги.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278" rIns="0" bIns="0" rtlCol="0">
            <a:spAutoFit/>
          </a:bodyPr>
          <a:lstStyle/>
          <a:p>
            <a:pPr marL="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Бупренорфин</a:t>
            </a:r>
            <a:r>
              <a:rPr spc="-60" dirty="0"/>
              <a:t> </a:t>
            </a:r>
            <a:r>
              <a:rPr dirty="0"/>
              <a:t>(Buprenorphine)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бупренорфина</a:t>
            </a:r>
            <a:r>
              <a:rPr spc="-35" dirty="0"/>
              <a:t> </a:t>
            </a:r>
            <a:r>
              <a:rPr dirty="0"/>
              <a:t>гидрохлорид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406" y="895476"/>
            <a:ext cx="8984615" cy="457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1939"/>
              </a:lnSpc>
              <a:spcBef>
                <a:spcPts val="10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800" b="1" spc="-5" dirty="0">
                <a:solidFill>
                  <a:srgbClr val="FFCCFF"/>
                </a:solidFill>
                <a:latin typeface="Arial"/>
                <a:cs typeface="Arial"/>
              </a:rPr>
              <a:t>Противопоказания:</a:t>
            </a:r>
            <a:endParaRPr sz="1800">
              <a:latin typeface="Arial"/>
              <a:cs typeface="Arial"/>
            </a:endParaRPr>
          </a:p>
          <a:p>
            <a:pPr marL="355600" marR="81280">
              <a:lnSpc>
                <a:spcPct val="79900"/>
              </a:lnSpc>
              <a:spcBef>
                <a:spcPts val="215"/>
              </a:spcBef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Гиперчувствительность,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лекарственная зависимость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физическая,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угнетение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дыхательного центра, беременность,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период лактации, детский  возраст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(до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12 лет).C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осторожностью.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Дыхательная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недостаточность,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печеночная и/или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почечная недостаточность,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микседема,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гипотиреоз,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надпочечниковая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недостаточность, угнетение ЦНС, ЧМТ,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токсический 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психоз,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гиперплазия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предстательной железы, стриктура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мочеиспускательного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канала, алкоголизм,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пожилой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возраст.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ts val="1945"/>
              </a:lnSpc>
              <a:spcBef>
                <a:spcPts val="1725"/>
              </a:spcBef>
              <a:buClr>
                <a:srgbClr val="FF33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FFCCFF"/>
                </a:solidFill>
                <a:latin typeface="Arial"/>
                <a:cs typeface="Arial"/>
              </a:rPr>
              <a:t>Побочные</a:t>
            </a:r>
            <a:r>
              <a:rPr sz="18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CCFF"/>
                </a:solidFill>
                <a:latin typeface="Arial"/>
                <a:cs typeface="Arial"/>
              </a:rPr>
              <a:t>действия: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725"/>
              </a:lnSpc>
            </a:pPr>
            <a:r>
              <a:rPr sz="1800" b="1" i="1" dirty="0">
                <a:solidFill>
                  <a:srgbClr val="FFFF00"/>
                </a:solidFill>
                <a:latin typeface="Arial"/>
                <a:cs typeface="Arial"/>
              </a:rPr>
              <a:t>Дыхательная система: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угнетение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дыхательного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центра.</a:t>
            </a:r>
            <a:endParaRPr sz="1800">
              <a:latin typeface="Arial"/>
              <a:cs typeface="Arial"/>
            </a:endParaRPr>
          </a:p>
          <a:p>
            <a:pPr marL="355600" marR="414655" indent="-635">
              <a:lnSpc>
                <a:spcPct val="80000"/>
              </a:lnSpc>
              <a:spcBef>
                <a:spcPts val="215"/>
              </a:spcBef>
            </a:pPr>
            <a:r>
              <a:rPr sz="1800" b="1" i="1" spc="-5" dirty="0">
                <a:solidFill>
                  <a:srgbClr val="FFFF00"/>
                </a:solidFill>
                <a:latin typeface="Arial"/>
                <a:cs typeface="Arial"/>
              </a:rPr>
              <a:t>Сердечно-сосудистая система: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брадикардия, тахикардия, гипотензия,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артериальная</a:t>
            </a:r>
            <a:r>
              <a:rPr sz="1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гипертензия.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ts val="1505"/>
              </a:lnSpc>
            </a:pPr>
            <a:r>
              <a:rPr sz="1800" b="1" i="1" dirty="0">
                <a:solidFill>
                  <a:srgbClr val="FFFF00"/>
                </a:solidFill>
                <a:latin typeface="Arial"/>
                <a:cs typeface="Arial"/>
              </a:rPr>
              <a:t>ЦНС: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седативный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эффект, головокружение,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головная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боль,</a:t>
            </a:r>
            <a:r>
              <a:rPr sz="18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эйфория,</a:t>
            </a:r>
            <a:endParaRPr sz="1800">
              <a:latin typeface="Arial"/>
              <a:cs typeface="Arial"/>
            </a:endParaRPr>
          </a:p>
          <a:p>
            <a:pPr marL="355600" marR="55244">
              <a:lnSpc>
                <a:spcPct val="79700"/>
              </a:lnSpc>
              <a:spcBef>
                <a:spcPts val="225"/>
              </a:spcBef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спутанность сознания, депрессия,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одышка,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заторможенность,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замедление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скорости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психических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двигательных реакций;</a:t>
            </a:r>
            <a:r>
              <a:rPr sz="1800" b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галлюцинации.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ts val="1730"/>
              </a:lnSpc>
            </a:pPr>
            <a:r>
              <a:rPr sz="1800" b="1" i="1" spc="-5" dirty="0">
                <a:solidFill>
                  <a:srgbClr val="FFFF00"/>
                </a:solidFill>
                <a:latin typeface="Arial"/>
                <a:cs typeface="Arial"/>
              </a:rPr>
              <a:t>ЖКТ: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тошнота, рвота,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повышенное потоотделение, сухость во</a:t>
            </a:r>
            <a:r>
              <a:rPr sz="1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рту,</a:t>
            </a:r>
            <a:endParaRPr sz="1800">
              <a:latin typeface="Arial"/>
              <a:cs typeface="Arial"/>
            </a:endParaRPr>
          </a:p>
          <a:p>
            <a:pPr marL="329565">
              <a:lnSpc>
                <a:spcPts val="1945"/>
              </a:lnSpc>
            </a:pPr>
            <a:r>
              <a:rPr sz="1800" b="1" i="1" spc="-5" dirty="0">
                <a:solidFill>
                  <a:srgbClr val="FFFF00"/>
                </a:solidFill>
                <a:latin typeface="Arial"/>
                <a:cs typeface="Arial"/>
              </a:rPr>
              <a:t>Глаз:</a:t>
            </a:r>
            <a:r>
              <a:rPr sz="1800" b="1" i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миоз.</a:t>
            </a:r>
            <a:endParaRPr sz="1800">
              <a:latin typeface="Arial"/>
              <a:cs typeface="Arial"/>
            </a:endParaRPr>
          </a:p>
          <a:p>
            <a:pPr marL="354965" marR="5080">
              <a:lnSpc>
                <a:spcPct val="79800"/>
              </a:lnSpc>
              <a:spcBef>
                <a:spcPts val="219"/>
              </a:spcBef>
            </a:pPr>
            <a:r>
              <a:rPr sz="1800" b="1" i="1" spc="-5" dirty="0">
                <a:solidFill>
                  <a:srgbClr val="FFFF00"/>
                </a:solidFill>
                <a:latin typeface="Arial"/>
                <a:cs typeface="Arial"/>
              </a:rPr>
              <a:t>Вегетативная нервная система: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красный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дермографизм,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сухость во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рту,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повышенная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чувствительность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холоду.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Кожная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сыпь.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478" rIns="0" bIns="0" rtlCol="0">
            <a:spAutoFit/>
          </a:bodyPr>
          <a:lstStyle/>
          <a:p>
            <a:pPr marL="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Бупренорфин</a:t>
            </a:r>
            <a:r>
              <a:rPr spc="-60" dirty="0"/>
              <a:t> </a:t>
            </a:r>
            <a:r>
              <a:rPr dirty="0"/>
              <a:t>(Buprenorphine)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бупренорфина</a:t>
            </a:r>
            <a:r>
              <a:rPr spc="-35" dirty="0"/>
              <a:t> </a:t>
            </a:r>
            <a:r>
              <a:rPr dirty="0"/>
              <a:t>гидрохлорид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625" y="1030350"/>
            <a:ext cx="8491220" cy="579501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marR="1383665" indent="-342900">
              <a:lnSpc>
                <a:spcPct val="798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Передозировка.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Симптомы: тошнота, рвота,  сонливость,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выраженный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миоз.</a:t>
            </a:r>
            <a:endParaRPr sz="2400">
              <a:latin typeface="Arial"/>
              <a:cs typeface="Arial"/>
            </a:endParaRPr>
          </a:p>
          <a:p>
            <a:pPr marL="354965" marR="5080" indent="-342265">
              <a:lnSpc>
                <a:spcPct val="79900"/>
              </a:lnSpc>
              <a:spcBef>
                <a:spcPts val="57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Симптомы </a:t>
            </a:r>
            <a:r>
              <a:rPr sz="2400" b="1" dirty="0">
                <a:solidFill>
                  <a:srgbClr val="FFCCFF"/>
                </a:solidFill>
                <a:latin typeface="Arial"/>
                <a:cs typeface="Arial"/>
              </a:rPr>
              <a:t>интоксикации.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Сонливость, кома,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остановка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дыхания, апноэ,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нарушение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сердечного  ритма,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дыхательный и метаболический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ацидоз,  возникновение синдрома отмены наркотических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анальгетиков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(схваткообразные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боли 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животе,  рвота, парестезии, заложенность носа,  слезоточение, зевота, потливость, тремор, миалгии),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сосудистый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коллапс, остановка сердца, возможен  летальный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исход.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ts val="2010"/>
              </a:lnSpc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Лечение: промывание желудка, налоксон</a:t>
            </a:r>
            <a:r>
              <a:rPr sz="24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(в/в),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ts val="2590"/>
              </a:lnSpc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стимуляторы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дыхания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(доксапрам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в/в).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590"/>
              </a:lnSpc>
              <a:spcBef>
                <a:spcPts val="22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FFCCFF"/>
                </a:solidFill>
                <a:latin typeface="Arial"/>
                <a:cs typeface="Arial"/>
              </a:rPr>
              <a:t>Взаимодействие:</a:t>
            </a:r>
            <a:endParaRPr sz="2400">
              <a:latin typeface="Arial"/>
              <a:cs typeface="Arial"/>
            </a:endParaRPr>
          </a:p>
          <a:p>
            <a:pPr marL="355600" marR="467995" indent="-635">
              <a:lnSpc>
                <a:spcPct val="79900"/>
              </a:lnSpc>
              <a:spcBef>
                <a:spcPts val="285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Усиливает действие наркотических</a:t>
            </a:r>
            <a:r>
              <a:rPr sz="2400" b="1" spc="-1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анальгетиков,  фенотиазинов, анксиолитиков, седативных,  снотворных,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общих анестетиков,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этанола,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ингибиторов</a:t>
            </a:r>
            <a:r>
              <a:rPr sz="24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МАО.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5499" rIns="0" bIns="0" rtlCol="0">
            <a:spAutoFit/>
          </a:bodyPr>
          <a:lstStyle/>
          <a:p>
            <a:pPr marL="2469515" marR="5080" indent="-1217295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Проводниковый отдел болевой  </a:t>
            </a:r>
            <a:r>
              <a:rPr sz="3200" b="1" spc="-10" dirty="0">
                <a:latin typeface="Arial"/>
                <a:cs typeface="Arial"/>
              </a:rPr>
              <a:t>сенсорной системы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079" y="1576704"/>
            <a:ext cx="4413250" cy="344487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5600" marR="721995" indent="-342265">
              <a:lnSpc>
                <a:spcPts val="1930"/>
              </a:lnSpc>
              <a:spcBef>
                <a:spcPts val="55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87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Сома первого нейрона – в  чувствительных</a:t>
            </a:r>
            <a:r>
              <a:rPr sz="20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ганглиях</a:t>
            </a:r>
            <a:endParaRPr sz="2000">
              <a:latin typeface="Arial"/>
              <a:cs typeface="Arial"/>
            </a:endParaRPr>
          </a:p>
          <a:p>
            <a:pPr marL="355600" marR="148590" indent="-342900">
              <a:lnSpc>
                <a:spcPct val="80200"/>
              </a:lnSpc>
              <a:spcBef>
                <a:spcPts val="484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Второй нейрон в задних рогах  спинного мозга, аксон второго  нейрона переходит на  противоположную сторону и  поднимается в составе  спиноталамического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пути.</a:t>
            </a:r>
            <a:endParaRPr sz="2000">
              <a:latin typeface="Arial"/>
              <a:cs typeface="Arial"/>
            </a:endParaRPr>
          </a:p>
          <a:p>
            <a:pPr marL="355600" marR="66040" indent="-342900">
              <a:lnSpc>
                <a:spcPts val="1930"/>
              </a:lnSpc>
              <a:spcBef>
                <a:spcPts val="459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По коллатералям импульсация  поступает в ретикулярную  формацию ствола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мозга.</a:t>
            </a:r>
            <a:endParaRPr sz="2000">
              <a:latin typeface="Arial"/>
              <a:cs typeface="Arial"/>
            </a:endParaRPr>
          </a:p>
          <a:p>
            <a:pPr marL="354965" marR="5080" indent="-342265">
              <a:lnSpc>
                <a:spcPts val="1930"/>
              </a:lnSpc>
              <a:spcBef>
                <a:spcPts val="459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Третий нейрон специфического  пути – в</a:t>
            </a:r>
            <a:r>
              <a:rPr sz="20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таламусе.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1327" y="988949"/>
            <a:ext cx="3124200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478" rIns="0" bIns="0" rtlCol="0">
            <a:spAutoFit/>
          </a:bodyPr>
          <a:lstStyle/>
          <a:p>
            <a:pPr marL="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Бупренорфин</a:t>
            </a:r>
            <a:r>
              <a:rPr spc="-60" dirty="0"/>
              <a:t> </a:t>
            </a:r>
            <a:r>
              <a:rPr dirty="0"/>
              <a:t>(Buprenorphine)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бупренорфина</a:t>
            </a:r>
            <a:r>
              <a:rPr spc="-35" dirty="0"/>
              <a:t> </a:t>
            </a:r>
            <a:r>
              <a:rPr dirty="0"/>
              <a:t>гидрохлорид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766" y="1119504"/>
            <a:ext cx="8634095" cy="5581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23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  <a:tab pos="356870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Способ применения и</a:t>
            </a:r>
            <a:r>
              <a:rPr sz="20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дозы.</a:t>
            </a:r>
            <a:endParaRPr sz="2000">
              <a:latin typeface="Arial"/>
              <a:cs typeface="Arial"/>
            </a:endParaRPr>
          </a:p>
          <a:p>
            <a:pPr marL="356235" marR="76835" indent="-342900">
              <a:lnSpc>
                <a:spcPts val="1930"/>
              </a:lnSpc>
              <a:spcBef>
                <a:spcPts val="45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  <a:tab pos="35687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 качестве обезболивающего средства:  внутривенно/внутримышечно 0,3 -0,6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мг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(6 -12 мкг/кг) каждые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6-8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часов, внутривенно капельно 25 - 250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мкг/ч.</a:t>
            </a:r>
            <a:endParaRPr sz="2000">
              <a:latin typeface="Arial"/>
              <a:cs typeface="Arial"/>
            </a:endParaRPr>
          </a:p>
          <a:p>
            <a:pPr marL="356235" marR="2747010">
              <a:lnSpc>
                <a:spcPct val="80300"/>
              </a:lnSpc>
              <a:spcBef>
                <a:spcPts val="5"/>
              </a:spcBef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Эпидурально капельно 5-50 мкг/ч.  Эпидурально болюсно 50 - 60 мкг (1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мкг/кг).</a:t>
            </a:r>
            <a:endParaRPr sz="2000">
              <a:latin typeface="Arial"/>
              <a:cs typeface="Arial"/>
            </a:endParaRPr>
          </a:p>
          <a:p>
            <a:pPr marL="356235" marR="5080" indent="-342900">
              <a:lnSpc>
                <a:spcPts val="1920"/>
              </a:lnSpc>
              <a:spcBef>
                <a:spcPts val="46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87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При сублингвальном приеме —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200–400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мкг с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интервалом между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приемом 6–8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ч.</a:t>
            </a:r>
            <a:endParaRPr sz="2000">
              <a:latin typeface="Arial"/>
              <a:cs typeface="Arial"/>
            </a:endParaRPr>
          </a:p>
          <a:p>
            <a:pPr marL="355600" marR="227329" indent="-342265">
              <a:lnSpc>
                <a:spcPts val="1930"/>
              </a:lnSpc>
              <a:spcBef>
                <a:spcPts val="47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  <a:tab pos="35687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У пациентов с нарушением функции печени или почек  элиминация препарата замедлена, что приводит к накоплению  его в организме и усилению его седативного</a:t>
            </a:r>
            <a:r>
              <a:rPr sz="2000" b="1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эффекта.</a:t>
            </a:r>
            <a:endParaRPr sz="2000">
              <a:latin typeface="Arial"/>
              <a:cs typeface="Arial"/>
            </a:endParaRPr>
          </a:p>
          <a:p>
            <a:pPr marL="355600" marR="73660" indent="-342900">
              <a:lnSpc>
                <a:spcPts val="1930"/>
              </a:lnSpc>
              <a:spcBef>
                <a:spcPts val="465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Для усиления анальгетического эффекта возможно сочетание с  наркотическими анальгетиками, антидепрессантами, а также с  немедикаментозными средствами, например, с чрезкожной 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электростимуляцией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 нерва.</a:t>
            </a:r>
            <a:endParaRPr sz="2000">
              <a:latin typeface="Arial"/>
              <a:cs typeface="Arial"/>
            </a:endParaRPr>
          </a:p>
          <a:p>
            <a:pPr marL="356235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870" algn="l"/>
              </a:tabLst>
            </a:pPr>
            <a:r>
              <a:rPr sz="2000" b="1" spc="-5" dirty="0">
                <a:solidFill>
                  <a:srgbClr val="FFCCFF"/>
                </a:solidFill>
                <a:latin typeface="Arial"/>
                <a:cs typeface="Arial"/>
              </a:rPr>
              <a:t>Применение.</a:t>
            </a:r>
            <a:endParaRPr sz="2000">
              <a:latin typeface="Arial"/>
              <a:cs typeface="Arial"/>
            </a:endParaRPr>
          </a:p>
          <a:p>
            <a:pPr marL="355600" marR="223520" indent="-342900">
              <a:lnSpc>
                <a:spcPct val="80200"/>
              </a:lnSpc>
              <a:spcBef>
                <a:spcPts val="47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Эпидурально болюсно: 60 мкг бупренорфина в 10 мл местного  анестетика или изотонического раствора натрия хлорида без  консервантов. Капельно: 500 мкг бупренорфина в 100 мл воды  для инъекций или изотонического раствора натрия хлорида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(5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мкг/мл).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996" y="238937"/>
            <a:ext cx="8503920" cy="620395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197735">
              <a:lnSpc>
                <a:spcPct val="100000"/>
              </a:lnSpc>
              <a:spcBef>
                <a:spcPts val="73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Буторфанол</a:t>
            </a:r>
            <a:r>
              <a:rPr sz="2800" b="1" spc="-15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(морадол)</a:t>
            </a:r>
            <a:endParaRPr sz="2800">
              <a:latin typeface="Arial"/>
              <a:cs typeface="Arial"/>
            </a:endParaRPr>
          </a:p>
          <a:p>
            <a:pPr marL="104775" marR="53340" indent="-92075">
              <a:lnSpc>
                <a:spcPct val="90000"/>
              </a:lnSpc>
              <a:spcBef>
                <a:spcPts val="965"/>
              </a:spcBef>
              <a:buClr>
                <a:srgbClr val="FF3300"/>
              </a:buClr>
              <a:buSzPct val="96428"/>
              <a:buFont typeface="Wingdings"/>
              <a:buChar char=""/>
              <a:tabLst>
                <a:tab pos="296545" algn="l"/>
                <a:tab pos="19443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Является агонистом к - рецепторов и</a:t>
            </a:r>
            <a:r>
              <a:rPr sz="28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слабым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антагонистом </a:t>
            </a:r>
            <a:r>
              <a:rPr sz="2800" b="1" spc="-5" dirty="0">
                <a:solidFill>
                  <a:srgbClr val="FFFF00"/>
                </a:solidFill>
                <a:latin typeface="Symbol"/>
                <a:cs typeface="Symbol"/>
              </a:rPr>
              <a:t>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рецепторов.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Активнее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морфина	в 3 - 5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раз, Т1/2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—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порядка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3</a:t>
            </a:r>
            <a:r>
              <a:rPr sz="28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ч.</a:t>
            </a:r>
            <a:endParaRPr sz="2800">
              <a:latin typeface="Arial"/>
              <a:cs typeface="Arial"/>
            </a:endParaRPr>
          </a:p>
          <a:p>
            <a:pPr marL="104139" marR="249554" indent="-91440">
              <a:lnSpc>
                <a:spcPts val="3020"/>
              </a:lnSpc>
              <a:spcBef>
                <a:spcPts val="725"/>
              </a:spcBef>
              <a:buClr>
                <a:srgbClr val="FF3300"/>
              </a:buClr>
              <a:buSzPct val="96428"/>
              <a:buFont typeface="Wingdings"/>
              <a:buChar char=""/>
              <a:tabLst>
                <a:tab pos="29654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Вводят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в/в или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в/м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через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3-4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часа.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развивается сразу после в/в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введения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 достигает максимума через несколько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минут,  после в/м – через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10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минут, максимум через  30-60 минут.</a:t>
            </a:r>
            <a:endParaRPr sz="2800">
              <a:latin typeface="Arial"/>
              <a:cs typeface="Arial"/>
            </a:endParaRPr>
          </a:p>
          <a:p>
            <a:pPr marL="104775" marR="5080" indent="-92075">
              <a:lnSpc>
                <a:spcPct val="90000"/>
              </a:lnSpc>
              <a:spcBef>
                <a:spcPts val="645"/>
              </a:spcBef>
              <a:buClr>
                <a:srgbClr val="FF3300"/>
              </a:buClr>
              <a:buSzPct val="96428"/>
              <a:buFont typeface="Wingdings"/>
              <a:buChar char=""/>
              <a:tabLst>
                <a:tab pos="29654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Стимулирует рвотный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центр,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вызывает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миоз,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повышает системное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АД, давление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легочной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артерии,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КДД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левом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желудочке 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ОПСС.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Незначительно влияет на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гладкую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мускулатуру кишечника, не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угнетает диурез,  не спазмирует сфинктер</a:t>
            </a:r>
            <a:r>
              <a:rPr sz="2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Одди.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352" y="197624"/>
            <a:ext cx="8531225" cy="59944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197735">
              <a:lnSpc>
                <a:spcPct val="100000"/>
              </a:lnSpc>
              <a:spcBef>
                <a:spcPts val="755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Буторфанол</a:t>
            </a:r>
            <a:r>
              <a:rPr sz="2800" b="1" spc="-15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(морадол)</a:t>
            </a:r>
            <a:endParaRPr sz="2800">
              <a:latin typeface="Arial"/>
              <a:cs typeface="Arial"/>
            </a:endParaRPr>
          </a:p>
          <a:p>
            <a:pPr marL="354965" marR="185420" indent="-342265">
              <a:lnSpc>
                <a:spcPct val="80000"/>
              </a:lnSpc>
              <a:spcBef>
                <a:spcPts val="132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Показания к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применению: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болевой синдром  средней и сильной выраженности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любой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этиологии, в т.ч. Послеоперационный,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во время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родов, премедикация и сбалансированная  анестезия.</a:t>
            </a:r>
            <a:endParaRPr sz="2800">
              <a:latin typeface="Arial"/>
              <a:cs typeface="Arial"/>
            </a:endParaRPr>
          </a:p>
          <a:p>
            <a:pPr marL="356235" marR="406400" indent="-342900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Противопоказания: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гиперчувствительность,  беременность (за исключением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болевого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синдрома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родах), грудное</a:t>
            </a:r>
            <a:r>
              <a:rPr sz="2800" spc="-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вскармливание.</a:t>
            </a:r>
            <a:endParaRPr sz="2800">
              <a:latin typeface="Arial"/>
              <a:cs typeface="Arial"/>
            </a:endParaRPr>
          </a:p>
          <a:p>
            <a:pPr marL="356235" marR="5080" indent="-342265">
              <a:lnSpc>
                <a:spcPct val="799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Ограничения к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применению: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наркотическая 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зависимость, ЧМТ,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возраст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до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18 и после 65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лет,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внутричерепная и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легочная гипертензия,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дыхательная, печеночная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и/или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почечная  недостаточность, 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ХСН,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ОИМ, АГ,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коронарная  недостаточность, лекарственная зависимость от  опиоидных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анальгетиков.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843" y="86601"/>
            <a:ext cx="8618855" cy="6219825"/>
          </a:xfrm>
          <a:prstGeom prst="rect">
            <a:avLst/>
          </a:prstGeom>
        </p:spPr>
        <p:txBody>
          <a:bodyPr vert="horz" wrap="square" lIns="0" tIns="207010" rIns="0" bIns="0" rtlCol="0">
            <a:spAutoFit/>
          </a:bodyPr>
          <a:lstStyle/>
          <a:p>
            <a:pPr marL="2273935">
              <a:lnSpc>
                <a:spcPct val="100000"/>
              </a:lnSpc>
              <a:spcBef>
                <a:spcPts val="163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Буторфанол</a:t>
            </a:r>
            <a:r>
              <a:rPr sz="2800" b="1" spc="-15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(морадол)</a:t>
            </a:r>
            <a:endParaRPr sz="2800">
              <a:latin typeface="Arial"/>
              <a:cs typeface="Arial"/>
            </a:endParaRPr>
          </a:p>
          <a:p>
            <a:pPr marL="356235" indent="-343535">
              <a:lnSpc>
                <a:spcPct val="100000"/>
              </a:lnSpc>
              <a:spcBef>
                <a:spcPts val="152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Побочные</a:t>
            </a:r>
            <a:r>
              <a:rPr sz="2800" b="1" spc="-1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реакции:</a:t>
            </a:r>
            <a:endParaRPr sz="2800">
              <a:latin typeface="Arial"/>
              <a:cs typeface="Arial"/>
            </a:endParaRPr>
          </a:p>
          <a:p>
            <a:pPr marL="356235" marR="5080" indent="-343535">
              <a:lnSpc>
                <a:spcPct val="9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Со стороны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ЦНС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– сонливость, головокружение,  беспокойство, спутанность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сознания, эйфория,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бессонница, сонливость, враждебность,  нервозность,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парестезия, галлюцинации,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тремор,  головная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боль.</a:t>
            </a:r>
            <a:endParaRPr sz="2800">
              <a:latin typeface="Arial"/>
              <a:cs typeface="Arial"/>
            </a:endParaRPr>
          </a:p>
          <a:p>
            <a:pPr marL="356870" marR="504190" indent="-342900">
              <a:lnSpc>
                <a:spcPts val="3020"/>
              </a:lnSpc>
              <a:spcBef>
                <a:spcPts val="72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Со стороны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ЖКТ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– тошнота, рвота, анорексия,  запор.</a:t>
            </a:r>
            <a:endParaRPr sz="2800">
              <a:latin typeface="Arial"/>
              <a:cs typeface="Arial"/>
            </a:endParaRPr>
          </a:p>
          <a:p>
            <a:pPr marL="356870" marR="991869" indent="-342900">
              <a:lnSpc>
                <a:spcPct val="90000"/>
              </a:lnSpc>
              <a:spcBef>
                <a:spcPts val="63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Со стороны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ССС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–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вазодилятация,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сердцебиение,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снижение АД, обморок, 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повышение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АД,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тахикардия, боль в</a:t>
            </a:r>
            <a:r>
              <a:rPr sz="2800" spc="-1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грудной  клетке.</a:t>
            </a:r>
            <a:endParaRPr sz="2800">
              <a:latin typeface="Arial"/>
              <a:cs typeface="Arial"/>
            </a:endParaRPr>
          </a:p>
          <a:p>
            <a:pPr marL="357505" indent="-343535">
              <a:lnSpc>
                <a:spcPct val="100000"/>
              </a:lnSpc>
              <a:spcBef>
                <a:spcPts val="340"/>
              </a:spcBef>
              <a:buClr>
                <a:srgbClr val="FF33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Аллергические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реакции.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678" y="90347"/>
            <a:ext cx="8607425" cy="6141720"/>
          </a:xfrm>
          <a:prstGeom prst="rect">
            <a:avLst/>
          </a:prstGeom>
        </p:spPr>
        <p:txBody>
          <a:bodyPr vert="horz" wrap="square" lIns="0" tIns="247650" rIns="0" bIns="0" rtlCol="0">
            <a:spAutoFit/>
          </a:bodyPr>
          <a:lstStyle/>
          <a:p>
            <a:pPr marL="1096010">
              <a:lnSpc>
                <a:spcPct val="100000"/>
              </a:lnSpc>
              <a:spcBef>
                <a:spcPts val="1950"/>
              </a:spcBef>
            </a:pP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Пентазоцин </a:t>
            </a:r>
            <a:r>
              <a:rPr sz="3200" b="1" i="1" spc="-5" dirty="0">
                <a:solidFill>
                  <a:srgbClr val="00FFFF"/>
                </a:solidFill>
                <a:latin typeface="Arial"/>
                <a:cs typeface="Arial"/>
              </a:rPr>
              <a:t>(лексир,</a:t>
            </a:r>
            <a:r>
              <a:rPr sz="3200" b="1" i="1" spc="-20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00FFFF"/>
                </a:solidFill>
                <a:latin typeface="Arial"/>
                <a:cs typeface="Arial"/>
              </a:rPr>
              <a:t>фортрал)</a:t>
            </a:r>
            <a:endParaRPr sz="3200">
              <a:latin typeface="Arial"/>
              <a:cs typeface="Arial"/>
            </a:endParaRPr>
          </a:p>
          <a:p>
            <a:pPr marL="355600" marR="5080" indent="-342265">
              <a:lnSpc>
                <a:spcPts val="3450"/>
              </a:lnSpc>
              <a:spcBef>
                <a:spcPts val="228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сравнению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фенантреновыми  производными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структуре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пентазоцина  отсутствует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один из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циклов.</a:t>
            </a:r>
            <a:endParaRPr sz="3200">
              <a:latin typeface="Arial"/>
              <a:cs typeface="Arial"/>
            </a:endParaRPr>
          </a:p>
          <a:p>
            <a:pPr marL="356235" marR="280670" indent="-343535">
              <a:lnSpc>
                <a:spcPts val="3490"/>
              </a:lnSpc>
              <a:spcBef>
                <a:spcPts val="73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Он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является агонистом к-рецепторов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и 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антагонистом </a:t>
            </a:r>
            <a:r>
              <a:rPr sz="3200" b="1" spc="-10" dirty="0">
                <a:solidFill>
                  <a:srgbClr val="FFCCFF"/>
                </a:solidFill>
                <a:latin typeface="Symbol"/>
                <a:cs typeface="Symbol"/>
              </a:rPr>
              <a:t>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-рецепторов.</a:t>
            </a:r>
            <a:endParaRPr sz="3200">
              <a:latin typeface="Arial"/>
              <a:cs typeface="Arial"/>
            </a:endParaRPr>
          </a:p>
          <a:p>
            <a:pPr marL="356235" marR="130810" indent="-342900">
              <a:lnSpc>
                <a:spcPts val="3450"/>
              </a:lnSpc>
              <a:spcBef>
                <a:spcPts val="71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i="1" spc="-10" dirty="0">
                <a:solidFill>
                  <a:srgbClr val="FFFF00"/>
                </a:solidFill>
                <a:latin typeface="Arial"/>
                <a:cs typeface="Arial"/>
              </a:rPr>
              <a:t>Препарат уступает </a:t>
            </a:r>
            <a:r>
              <a:rPr sz="3200" b="1" i="1" spc="-5" dirty="0">
                <a:solidFill>
                  <a:srgbClr val="FFFF00"/>
                </a:solidFill>
                <a:latin typeface="Arial"/>
                <a:cs typeface="Arial"/>
              </a:rPr>
              <a:t>морфину по  </a:t>
            </a:r>
            <a:r>
              <a:rPr sz="3200" b="1" i="1" spc="-10" dirty="0">
                <a:solidFill>
                  <a:srgbClr val="FFFF00"/>
                </a:solidFill>
                <a:latin typeface="Arial"/>
                <a:cs typeface="Arial"/>
              </a:rPr>
              <a:t>анальгетической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активности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3-4 раза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длительности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действия.</a:t>
            </a:r>
            <a:endParaRPr sz="3200">
              <a:latin typeface="Arial"/>
              <a:cs typeface="Arial"/>
            </a:endParaRPr>
          </a:p>
          <a:p>
            <a:pPr marL="355600" marR="278130" indent="-342900">
              <a:lnSpc>
                <a:spcPct val="89800"/>
              </a:lnSpc>
              <a:spcBef>
                <a:spcPts val="70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i="1" spc="-10" dirty="0">
                <a:solidFill>
                  <a:srgbClr val="FFFF00"/>
                </a:solidFill>
                <a:latin typeface="Arial"/>
                <a:cs typeface="Arial"/>
              </a:rPr>
              <a:t>Несколько меньше, </a:t>
            </a:r>
            <a:r>
              <a:rPr sz="3200" b="1" i="1" spc="-5" dirty="0">
                <a:solidFill>
                  <a:srgbClr val="FFFF00"/>
                </a:solidFill>
                <a:latin typeface="Arial"/>
                <a:cs typeface="Arial"/>
              </a:rPr>
              <a:t>чем </a:t>
            </a:r>
            <a:r>
              <a:rPr sz="3200" b="1" i="1" spc="-10" dirty="0">
                <a:solidFill>
                  <a:srgbClr val="FFFF00"/>
                </a:solidFill>
                <a:latin typeface="Arial"/>
                <a:cs typeface="Arial"/>
              </a:rPr>
              <a:t>морфин,  </a:t>
            </a:r>
            <a:r>
              <a:rPr sz="3200" b="1" i="1" spc="-5" dirty="0">
                <a:solidFill>
                  <a:srgbClr val="FFFF00"/>
                </a:solidFill>
                <a:latin typeface="Arial"/>
                <a:cs typeface="Arial"/>
              </a:rPr>
              <a:t>угнетает дыхание, реже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развиваются  запоры.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281" y="325501"/>
            <a:ext cx="63633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latin typeface="Arial"/>
                <a:cs typeface="Arial"/>
              </a:rPr>
              <a:t>Пентазоцин </a:t>
            </a:r>
            <a:r>
              <a:rPr sz="3200" b="1" i="1" spc="-5" dirty="0">
                <a:latin typeface="Arial"/>
                <a:cs typeface="Arial"/>
              </a:rPr>
              <a:t>(лексир,</a:t>
            </a:r>
            <a:r>
              <a:rPr sz="3200" b="1" i="1" spc="-45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фортрал)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091" y="866520"/>
            <a:ext cx="8524240" cy="540131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4965" marR="125730" indent="-342265">
              <a:lnSpc>
                <a:spcPct val="80000"/>
              </a:lnSpc>
              <a:spcBef>
                <a:spcPts val="7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Привлек внимание в связи с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тем, что при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его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применении </a:t>
            </a:r>
            <a:r>
              <a:rPr sz="2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относительно </a:t>
            </a:r>
            <a:r>
              <a:rPr sz="2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невелик риск  </a:t>
            </a:r>
            <a:r>
              <a:rPr sz="2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возникновения </a:t>
            </a:r>
            <a:r>
              <a:rPr sz="2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лекарственной </a:t>
            </a:r>
            <a:r>
              <a:rPr sz="2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зависимости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 сравнению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 другими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наркотическими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анальгетиками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(так как он не вызывает 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эйфорию; может вызывать</a:t>
            </a:r>
            <a:r>
              <a:rPr sz="2800" b="1" spc="-2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дисфорию).</a:t>
            </a:r>
            <a:endParaRPr sz="2800">
              <a:latin typeface="Arial"/>
              <a:cs typeface="Arial"/>
            </a:endParaRPr>
          </a:p>
          <a:p>
            <a:pPr marL="354965" marR="107314" indent="-342265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Вызывает повышение давления </a:t>
            </a:r>
            <a:r>
              <a:rPr sz="2800" b="1" i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i="1" spc="-5" dirty="0">
                <a:solidFill>
                  <a:srgbClr val="FFFF00"/>
                </a:solidFill>
                <a:latin typeface="Arial"/>
                <a:cs typeface="Arial"/>
              </a:rPr>
              <a:t>легочной  </a:t>
            </a:r>
            <a:r>
              <a:rPr sz="2800" b="1" i="1" dirty="0">
                <a:solidFill>
                  <a:srgbClr val="FFFF00"/>
                </a:solidFill>
                <a:latin typeface="Arial"/>
                <a:cs typeface="Arial"/>
              </a:rPr>
              <a:t>артерии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, возрастает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ЦВД,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что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приводит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увеличению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преднагрузки на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сердце.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Повышается также работа сердца.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связи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  этими гемодинамическими эффектами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пентазоцин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не следует применять при 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инфаркте</a:t>
            </a:r>
            <a:r>
              <a:rPr sz="2800" b="1" spc="-1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миокарда.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 желудочно-кишечного тракта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всасывается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хорошо.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562" y="90347"/>
            <a:ext cx="7823834" cy="5946775"/>
          </a:xfrm>
          <a:prstGeom prst="rect">
            <a:avLst/>
          </a:prstGeom>
        </p:spPr>
        <p:txBody>
          <a:bodyPr vert="horz" wrap="square" lIns="0" tIns="247650" rIns="0" bIns="0" rtlCol="0">
            <a:spAutoFit/>
          </a:bodyPr>
          <a:lstStyle/>
          <a:p>
            <a:pPr marL="866140">
              <a:lnSpc>
                <a:spcPct val="100000"/>
              </a:lnSpc>
              <a:spcBef>
                <a:spcPts val="1950"/>
              </a:spcBef>
            </a:pPr>
            <a:r>
              <a:rPr sz="3200" b="1" spc="-10" dirty="0">
                <a:solidFill>
                  <a:srgbClr val="00FFFF"/>
                </a:solidFill>
                <a:latin typeface="Arial"/>
                <a:cs typeface="Arial"/>
              </a:rPr>
              <a:t>Пентазоцин </a:t>
            </a:r>
            <a:r>
              <a:rPr sz="3200" b="1" i="1" spc="-5" dirty="0">
                <a:solidFill>
                  <a:srgbClr val="00FFFF"/>
                </a:solidFill>
                <a:latin typeface="Arial"/>
                <a:cs typeface="Arial"/>
              </a:rPr>
              <a:t>(лексир,</a:t>
            </a:r>
            <a:r>
              <a:rPr sz="3200" b="1" i="1" spc="-20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00FFFF"/>
                </a:solidFill>
                <a:latin typeface="Arial"/>
                <a:cs typeface="Arial"/>
              </a:rPr>
              <a:t>фортрал)</a:t>
            </a:r>
            <a:endParaRPr sz="3200">
              <a:latin typeface="Arial"/>
              <a:cs typeface="Arial"/>
            </a:endParaRPr>
          </a:p>
          <a:p>
            <a:pPr marL="354965" marR="269240" indent="-342265">
              <a:lnSpc>
                <a:spcPts val="3450"/>
              </a:lnSpc>
              <a:spcBef>
                <a:spcPts val="228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Пентазоцин является также  антагонистом наркотических  анальгетиков (агонистов),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однако  этот вид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действия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выражен у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пентазоцина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небольшой</a:t>
            </a:r>
            <a:r>
              <a:rPr sz="3200" b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степени.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ts val="345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Проявляется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антагонизм,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частности,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том,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что 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введении  пентазоцина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лицам с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лекарственной  зависимостью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наркотическим  анальгетикам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 них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развивается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aбстинентный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синдром.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7079" y="158622"/>
            <a:ext cx="40697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Налбуфин</a:t>
            </a:r>
            <a:r>
              <a:rPr sz="3200" b="1" spc="-4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(нубаин).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222" y="1620748"/>
            <a:ext cx="7728584" cy="3436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ts val="384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является агонистом сигма</a:t>
            </a:r>
            <a:r>
              <a:rPr sz="32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840"/>
              </a:lnSpc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рецепторов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слабым</a:t>
            </a:r>
            <a:r>
              <a:rPr sz="32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антагонистом</a:t>
            </a:r>
            <a:endParaRPr sz="3200">
              <a:latin typeface="Arial"/>
              <a:cs typeface="Arial"/>
            </a:endParaRPr>
          </a:p>
          <a:p>
            <a:pPr marL="353695" marR="154305" indent="635">
              <a:lnSpc>
                <a:spcPct val="99700"/>
              </a:lnSpc>
              <a:spcBef>
                <a:spcPts val="45"/>
              </a:spcBef>
            </a:pPr>
            <a:r>
              <a:rPr sz="3200" b="1" spc="-5" dirty="0">
                <a:solidFill>
                  <a:srgbClr val="FFFF00"/>
                </a:solidFill>
                <a:latin typeface="Symbol"/>
                <a:cs typeface="Symbol"/>
              </a:rPr>
              <a:t>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рецепторов.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По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активности  примерно соответствует морфину.  Фармакокинетика сходна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таковой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для морфина. T1\2 = 2 - 3 ч.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Вводят  парентерально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через 3 - 6</a:t>
            </a:r>
            <a:r>
              <a:rPr sz="32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ч.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240" y="144145"/>
            <a:ext cx="8730615" cy="626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6205" marR="628015" indent="-222313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ОСТРОЕ ОТРАВЛЕНИЕ НАРКОТИЧЕСКИМИ  АНАЛЬГЕТИКАМИ</a:t>
            </a:r>
            <a:endParaRPr sz="2800">
              <a:latin typeface="Arial"/>
              <a:cs typeface="Arial"/>
            </a:endParaRPr>
          </a:p>
          <a:p>
            <a:pPr marL="355600" marR="192405" indent="-342900">
              <a:lnSpc>
                <a:spcPct val="100000"/>
              </a:lnSpc>
              <a:spcBef>
                <a:spcPts val="72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 взрослого человека отравление вызывает  морфин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дозе </a:t>
            </a:r>
            <a:r>
              <a:rPr sz="2800" b="1" i="1" dirty="0">
                <a:solidFill>
                  <a:srgbClr val="CCFFCC"/>
                </a:solidFill>
                <a:latin typeface="Arial"/>
                <a:cs typeface="Arial"/>
              </a:rPr>
              <a:t>60 мг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более, летальная доза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составляет </a:t>
            </a:r>
            <a:r>
              <a:rPr sz="2800" b="1" i="1" dirty="0">
                <a:solidFill>
                  <a:srgbClr val="CCFFCC"/>
                </a:solidFill>
                <a:latin typeface="Arial"/>
                <a:cs typeface="Arial"/>
              </a:rPr>
              <a:t>250 </a:t>
            </a:r>
            <a:r>
              <a:rPr sz="2800" b="1" i="1" spc="-5" dirty="0">
                <a:solidFill>
                  <a:srgbClr val="CCFFCC"/>
                </a:solidFill>
                <a:latin typeface="Arial"/>
                <a:cs typeface="Arial"/>
              </a:rPr>
              <a:t>мг.</a:t>
            </a:r>
            <a:endParaRPr sz="2800">
              <a:latin typeface="Arial"/>
              <a:cs typeface="Arial"/>
            </a:endParaRPr>
          </a:p>
          <a:p>
            <a:pPr marL="355600" marR="36195" indent="-342265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  <a:tab pos="4249420" algn="l"/>
              </a:tabLst>
            </a:pP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Основные</a:t>
            </a:r>
            <a:r>
              <a:rPr sz="2800" b="1" spc="5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признаки:	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спутанное сознание,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поверхностное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уреженное дыхание,  гипотония, резко суженные зрачки, понижение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температуры тела и мочеотделения,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конце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отравления 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снижение АД, кожа бледная,  холодная, цианотичная.</a:t>
            </a:r>
            <a:endParaRPr sz="2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9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CCFFCC"/>
                </a:solidFill>
                <a:latin typeface="Arial"/>
                <a:cs typeface="Arial"/>
              </a:rPr>
              <a:t>Смерть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результате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паралича дыхательного  центра или шока, отека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легких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вторичной  инфекции.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9536" y="0"/>
            <a:ext cx="3524250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ОСТРОЕ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ОТРАВЛЕНИЕ  </a:t>
            </a:r>
            <a:r>
              <a:rPr sz="2400" b="1" spc="-5" dirty="0">
                <a:latin typeface="Arial"/>
                <a:cs typeface="Arial"/>
              </a:rPr>
              <a:t>НАРКОТИЧЕСКИМИ  </a:t>
            </a:r>
            <a:r>
              <a:rPr sz="2400" b="1" dirty="0">
                <a:latin typeface="Arial"/>
                <a:cs typeface="Arial"/>
              </a:rPr>
              <a:t>АНАЛЬГЕТИКАМИ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664" y="1043304"/>
            <a:ext cx="8957945" cy="4664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>
              <a:lnSpc>
                <a:spcPct val="100000"/>
              </a:lnSpc>
              <a:spcBef>
                <a:spcPts val="95"/>
              </a:spcBef>
            </a:pPr>
            <a:r>
              <a:rPr sz="2000" b="1" i="1" spc="-5" dirty="0">
                <a:solidFill>
                  <a:srgbClr val="FFCCFF"/>
                </a:solidFill>
                <a:latin typeface="Arial"/>
                <a:cs typeface="Arial"/>
              </a:rPr>
              <a:t>Специфические</a:t>
            </a:r>
            <a:r>
              <a:rPr sz="2000" b="1" i="1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FFCCFF"/>
                </a:solidFill>
                <a:latin typeface="Arial"/>
                <a:cs typeface="Arial"/>
              </a:rPr>
              <a:t>антагонисты</a:t>
            </a:r>
            <a:r>
              <a:rPr sz="2000" i="1" spc="-5" dirty="0">
                <a:solidFill>
                  <a:srgbClr val="FFCC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165"/>
              </a:lnSpc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FF00"/>
                </a:solidFill>
                <a:latin typeface="Arial"/>
                <a:cs typeface="Arial"/>
              </a:rPr>
              <a:t>Налоксон, налтрексон -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полные антагонисты по всем</a:t>
            </a:r>
            <a:r>
              <a:rPr sz="200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эффектам;</a:t>
            </a:r>
            <a:endParaRPr sz="2000">
              <a:latin typeface="Arial"/>
              <a:cs typeface="Arial"/>
            </a:endParaRPr>
          </a:p>
          <a:p>
            <a:pPr marL="354965">
              <a:lnSpc>
                <a:spcPts val="2165"/>
              </a:lnSpc>
            </a:pP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Вызывает абстиненцию 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у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опиатных </a:t>
            </a:r>
            <a:r>
              <a:rPr sz="2000" spc="-5" dirty="0">
                <a:solidFill>
                  <a:srgbClr val="FFFF00"/>
                </a:solidFill>
                <a:latin typeface="Arial"/>
                <a:cs typeface="Arial"/>
              </a:rPr>
              <a:t>и героиновых</a:t>
            </a:r>
            <a:r>
              <a:rPr sz="2000" spc="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Arial"/>
                <a:cs typeface="Arial"/>
              </a:rPr>
              <a:t>наркоманов.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355600" marR="1449705" indent="-342900">
              <a:lnSpc>
                <a:spcPts val="1930"/>
              </a:lnSpc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FF00"/>
                </a:solidFill>
                <a:latin typeface="Arial"/>
                <a:cs typeface="Arial"/>
              </a:rPr>
              <a:t>Налорфин -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на уровне центра дыхания (при отравлении  пентазоцином - только</a:t>
            </a:r>
            <a:r>
              <a:rPr sz="20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налоксон).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Wingdings"/>
              <a:buChar char=""/>
            </a:pPr>
            <a:endParaRPr sz="2450">
              <a:latin typeface="Times New Roman"/>
              <a:cs typeface="Times New Roman"/>
            </a:endParaRPr>
          </a:p>
          <a:p>
            <a:pPr marL="354965" marR="407670" indent="-342265">
              <a:lnSpc>
                <a:spcPts val="1930"/>
              </a:lnSpc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00FF00"/>
                </a:solidFill>
                <a:latin typeface="Arial"/>
                <a:cs typeface="Arial"/>
              </a:rPr>
              <a:t>Налорфин,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частичный антагонист морфина, в чистом виде  действует как морфин (вызывает анальгетичес-кий эффект, но  слабее, угнетает дыхание, дает брадикардию, суживает</a:t>
            </a:r>
            <a:r>
              <a:rPr sz="2000" b="1" spc="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зрачки).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</a:pPr>
            <a:endParaRPr sz="2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20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Но на фоне введенного морфина налорфин проявляет себя как  его антагонист. Обычно применяют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в/в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 дозе от 3 до 5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мг, при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необходимости повторяя инъекции через 30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минут. Эффект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его  буквально возникает на "кончике иглы" - в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течение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первой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минуты 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введения. </a:t>
            </a:r>
            <a:r>
              <a:rPr sz="2000" b="1" spc="-10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передозировке этих средств у отравленного  морфином, может быстро развиться синдром</a:t>
            </a:r>
            <a:r>
              <a:rPr sz="2000" b="1" spc="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Arial"/>
                <a:cs typeface="Arial"/>
              </a:rPr>
              <a:t>отмены.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445" rIns="0" bIns="0" rtlCol="0">
            <a:spAutoFit/>
          </a:bodyPr>
          <a:lstStyle/>
          <a:p>
            <a:pPr marL="2213610" marR="5080" indent="-64135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Корковый </a:t>
            </a:r>
            <a:r>
              <a:rPr sz="3600" b="1" dirty="0">
                <a:latin typeface="Arial"/>
                <a:cs typeface="Arial"/>
              </a:rPr>
              <a:t>отдел</a:t>
            </a:r>
            <a:r>
              <a:rPr sz="3600" b="1" spc="-8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болевой  </a:t>
            </a:r>
            <a:r>
              <a:rPr sz="3600" b="1" spc="-5" dirty="0">
                <a:latin typeface="Arial"/>
                <a:cs typeface="Arial"/>
              </a:rPr>
              <a:t>сенсорной</a:t>
            </a:r>
            <a:r>
              <a:rPr sz="3600" b="1" spc="-10" dirty="0">
                <a:latin typeface="Arial"/>
                <a:cs typeface="Arial"/>
              </a:rPr>
              <a:t> системы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41" y="1581277"/>
            <a:ext cx="8064500" cy="44049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50"/>
              </a:lnSpc>
              <a:spcBef>
                <a:spcPts val="535"/>
              </a:spcBef>
              <a:buClr>
                <a:srgbClr val="FF0000"/>
              </a:buClr>
              <a:buFont typeface="Wingdings"/>
              <a:buChar char=""/>
              <a:tabLst>
                <a:tab pos="46863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Расположен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в </a:t>
            </a: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соматосенсорной 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зоне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–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задней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центральной</a:t>
            </a:r>
            <a:r>
              <a:rPr sz="32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извилине.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0000"/>
              </a:buClr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354965" marR="339725" indent="-342265">
              <a:lnSpc>
                <a:spcPts val="3450"/>
              </a:lnSpc>
              <a:buClr>
                <a:srgbClr val="FF0000"/>
              </a:buClr>
              <a:buFont typeface="Wingdings"/>
              <a:buChar char=""/>
              <a:tabLst>
                <a:tab pos="581025" algn="l"/>
                <a:tab pos="581660" algn="l"/>
                <a:tab pos="3401060" algn="l"/>
              </a:tabLst>
            </a:pP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Лобная</a:t>
            </a:r>
            <a:r>
              <a:rPr sz="3200" b="1" i="1" spc="3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доля	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обеспечивает оценку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боли и формирует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направленное  поведение.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354965" marR="454025" indent="-342265">
              <a:lnSpc>
                <a:spcPts val="3450"/>
              </a:lnSpc>
              <a:spcBef>
                <a:spcPts val="5"/>
              </a:spcBef>
              <a:buClr>
                <a:srgbClr val="FF0000"/>
              </a:buClr>
              <a:buFont typeface="Wingdings"/>
              <a:buChar char=""/>
              <a:tabLst>
                <a:tab pos="581025" algn="l"/>
                <a:tab pos="581660" algn="l"/>
              </a:tabLst>
            </a:pPr>
            <a:r>
              <a:rPr sz="3200" b="1" i="1" spc="-10" dirty="0">
                <a:solidFill>
                  <a:srgbClr val="FFCCFF"/>
                </a:solidFill>
                <a:latin typeface="Arial"/>
                <a:cs typeface="Arial"/>
              </a:rPr>
              <a:t>Лимбическая система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формирует  эмоциональный компонент</a:t>
            </a:r>
            <a:r>
              <a:rPr sz="32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боли.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5986" y="394843"/>
            <a:ext cx="17322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Налоксон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435" y="983106"/>
            <a:ext cx="6379210" cy="52095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374650" indent="-342900">
              <a:lnSpc>
                <a:spcPts val="2580"/>
              </a:lnSpc>
              <a:spcBef>
                <a:spcPts val="434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блокирует все типы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опиоидных  рецепторов. Свойствами агониста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опиоидных рецепторов не</a:t>
            </a:r>
            <a:r>
              <a:rPr sz="2400" b="1" spc="-9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обладает.</a:t>
            </a:r>
            <a:endParaRPr sz="2400">
              <a:latin typeface="Arial"/>
              <a:cs typeface="Arial"/>
            </a:endParaRPr>
          </a:p>
          <a:p>
            <a:pPr marL="355600" marR="586105" indent="-342900">
              <a:lnSpc>
                <a:spcPct val="89800"/>
              </a:lnSpc>
              <a:spcBef>
                <a:spcPts val="55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Устраняет не только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угнетение  дыхания, но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большинство</a:t>
            </a:r>
            <a:r>
              <a:rPr sz="24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других  эффектов наркотических  анальгетиков,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том числе</a:t>
            </a:r>
            <a:r>
              <a:rPr sz="24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440"/>
              </a:lnSpc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агонистов-антагонистов.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При</a:t>
            </a:r>
            <a:r>
              <a:rPr sz="2400" b="1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введении</a:t>
            </a:r>
            <a:endParaRPr sz="2400">
              <a:latin typeface="Arial"/>
              <a:cs typeface="Arial"/>
            </a:endParaRPr>
          </a:p>
          <a:p>
            <a:pPr marL="356235" marR="474980" indent="-635">
              <a:lnSpc>
                <a:spcPts val="2580"/>
              </a:lnSpc>
              <a:spcBef>
                <a:spcPts val="190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внутрь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налоксон всасывается,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но  большая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часть его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разрушается</a:t>
            </a:r>
            <a:r>
              <a:rPr sz="2400" b="1" spc="-1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при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прохождении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через</a:t>
            </a:r>
            <a:r>
              <a:rPr sz="24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печень.</a:t>
            </a:r>
            <a:endParaRPr sz="2400">
              <a:latin typeface="Arial"/>
              <a:cs typeface="Arial"/>
            </a:endParaRPr>
          </a:p>
          <a:p>
            <a:pPr marL="356235" marR="2568575" indent="-342900">
              <a:lnSpc>
                <a:spcPts val="2580"/>
              </a:lnSpc>
              <a:spcBef>
                <a:spcPts val="59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Вводят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внутривенно</a:t>
            </a:r>
            <a:r>
              <a:rPr sz="2400" b="1" spc="-10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и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внутримышечно.</a:t>
            </a:r>
            <a:endParaRPr sz="2400">
              <a:latin typeface="Arial"/>
              <a:cs typeface="Arial"/>
            </a:endParaRPr>
          </a:p>
          <a:p>
            <a:pPr marL="356235" indent="-342900">
              <a:lnSpc>
                <a:spcPts val="2735"/>
              </a:lnSpc>
              <a:spcBef>
                <a:spcPts val="25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Действие наступает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быстро (через</a:t>
            </a:r>
            <a:r>
              <a:rPr sz="24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356870">
              <a:lnSpc>
                <a:spcPts val="2735"/>
              </a:lnSpc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мин) и продолжается до 2 - 4</a:t>
            </a:r>
            <a:r>
              <a:rPr sz="24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ч.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53198" y="226948"/>
            <a:ext cx="2090801" cy="1609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10527" y="5519801"/>
            <a:ext cx="2133473" cy="13365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501" y="318643"/>
            <a:ext cx="8499475" cy="6262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1365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00FFFF"/>
                </a:solidFill>
                <a:latin typeface="Arial"/>
                <a:cs typeface="Arial"/>
              </a:rPr>
              <a:t>Налтрексон</a:t>
            </a:r>
            <a:endParaRPr sz="2800">
              <a:latin typeface="Arial"/>
              <a:cs typeface="Arial"/>
            </a:endParaRPr>
          </a:p>
          <a:p>
            <a:pPr marL="356870" marR="5080" indent="-342900">
              <a:lnSpc>
                <a:spcPct val="100000"/>
              </a:lnSpc>
              <a:spcBef>
                <a:spcPts val="270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также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универсальный антагонист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опиоидных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анальгетиков.</a:t>
            </a:r>
            <a:endParaRPr sz="2800">
              <a:latin typeface="Arial"/>
              <a:cs typeface="Arial"/>
            </a:endParaRPr>
          </a:p>
          <a:p>
            <a:pPr marL="356235" marR="852805" indent="-342265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Примерно в 2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раза активнее налоксона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 действует значительно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более  продолжительно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(24 - 48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ч).</a:t>
            </a:r>
            <a:endParaRPr sz="2800">
              <a:latin typeface="Arial"/>
              <a:cs typeface="Arial"/>
            </a:endParaRPr>
          </a:p>
          <a:p>
            <a:pPr marL="355600" marR="453390" indent="-342265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побочных эффектов может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вызывать  бессонницу,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тошноту, спастические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боли в  области живота,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суставные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боли.</a:t>
            </a:r>
            <a:endParaRPr sz="2800">
              <a:latin typeface="Arial"/>
              <a:cs typeface="Arial"/>
            </a:endParaRPr>
          </a:p>
          <a:p>
            <a:pPr marL="354965" marR="990600" indent="-342265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Предназначен только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для</a:t>
            </a:r>
            <a:r>
              <a:rPr sz="2800" b="1" spc="-10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энтерального 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применения.</a:t>
            </a:r>
            <a:endParaRPr sz="2800">
              <a:latin typeface="Arial"/>
              <a:cs typeface="Arial"/>
            </a:endParaRPr>
          </a:p>
          <a:p>
            <a:pPr marL="354965" marR="1188085" indent="-342265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Используется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основном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комплексе  лечения опиоидных наркоманий.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596" y="182245"/>
            <a:ext cx="8563610" cy="613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5570" marR="461645" indent="-222313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ОСТРОЕ ОТРАВЛЕНИЕ НАРКОТИЧЕСКИМИ  АНАЛЬГЕТИКАМИ</a:t>
            </a:r>
            <a:endParaRPr sz="2800">
              <a:latin typeface="Arial"/>
              <a:cs typeface="Arial"/>
            </a:endParaRPr>
          </a:p>
          <a:p>
            <a:pPr marL="308610">
              <a:lnSpc>
                <a:spcPct val="100000"/>
              </a:lnSpc>
              <a:spcBef>
                <a:spcPts val="1065"/>
              </a:spcBef>
            </a:pP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Симптоматическая</a:t>
            </a:r>
            <a:r>
              <a:rPr sz="2800" b="1" i="1" spc="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терапия</a:t>
            </a:r>
            <a:r>
              <a:rPr sz="2800" i="1" dirty="0">
                <a:solidFill>
                  <a:srgbClr val="FFCCFF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355600" marR="277495" indent="-342900">
              <a:lnSpc>
                <a:spcPct val="7990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  <a:tab pos="694563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Промывание желудка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(даже при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парентеральном введении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морфина, так как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происходит частичное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его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выделение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слизистой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ЖКТ в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просвет кишечника),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согревание,</a:t>
            </a:r>
            <a:r>
              <a:rPr sz="2800" b="1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опорожнение</a:t>
            </a:r>
            <a:r>
              <a:rPr sz="2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мочевого	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пузыря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(катетер),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спазмолитики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для устранения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спазмогенного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влияния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ЖКТ и  мочевыводящие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пути.</a:t>
            </a:r>
            <a:endParaRPr sz="2800">
              <a:latin typeface="Arial"/>
              <a:cs typeface="Arial"/>
            </a:endParaRPr>
          </a:p>
          <a:p>
            <a:pPr marL="356235" marR="1023619" indent="-342900">
              <a:lnSpc>
                <a:spcPct val="799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Необходимо согревание больного, если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возникают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судороги, используют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противосудорожные.</a:t>
            </a:r>
            <a:endParaRPr sz="2800">
              <a:latin typeface="Arial"/>
              <a:cs typeface="Arial"/>
            </a:endParaRPr>
          </a:p>
          <a:p>
            <a:pPr marL="357505" marR="5080" indent="-343535">
              <a:lnSpc>
                <a:spcPct val="8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глубоком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угнетении дыхания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производят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искусственную вентиляцию</a:t>
            </a:r>
            <a:r>
              <a:rPr sz="28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легких.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0813" y="73278"/>
            <a:ext cx="68008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НАРКОТИЧЕСКИЕ АНАЛЬГЕТИКИ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29" y="637920"/>
            <a:ext cx="8475980" cy="59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Толерантность</a:t>
            </a:r>
            <a:endParaRPr sz="2800">
              <a:latin typeface="Arial"/>
              <a:cs typeface="Arial"/>
            </a:endParaRPr>
          </a:p>
          <a:p>
            <a:pPr marL="354965" marR="487680" indent="-342265">
              <a:lnSpc>
                <a:spcPct val="799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Продолжительный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прием опиоидов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в  больших дозах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приводит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ослаблению</a:t>
            </a:r>
            <a:r>
              <a:rPr sz="2800" b="1" spc="-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их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действия.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Поэтому требуются все  возрастающие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количества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препарата для  достижения одной и той же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степени  аналгезии.</a:t>
            </a:r>
            <a:endParaRPr sz="2800">
              <a:latin typeface="Arial"/>
              <a:cs typeface="Arial"/>
            </a:endParaRPr>
          </a:p>
          <a:p>
            <a:pPr marL="354965" marR="1305560" indent="-342265">
              <a:lnSpc>
                <a:spcPct val="8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Данный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феномен,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называемый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толерантностью, характерен для</a:t>
            </a:r>
            <a:r>
              <a:rPr sz="28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всех  препаратов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 группы</a:t>
            </a:r>
            <a:r>
              <a:rPr sz="2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опиоидов.</a:t>
            </a:r>
            <a:endParaRPr sz="2800">
              <a:latin typeface="Arial"/>
              <a:cs typeface="Arial"/>
            </a:endParaRPr>
          </a:p>
          <a:p>
            <a:pPr marL="356235" marR="5080" indent="-343535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Толерантность может возникать при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назначении любого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из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них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и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сопровождаться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перекрестной устойчивостью к действию  также и остальных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опиоидов.</a:t>
            </a:r>
            <a:endParaRPr sz="2800">
              <a:latin typeface="Arial"/>
              <a:cs typeface="Arial"/>
            </a:endParaRPr>
          </a:p>
          <a:p>
            <a:pPr marL="356235" marR="109220" indent="-343535">
              <a:lnSpc>
                <a:spcPct val="80000"/>
              </a:lnSpc>
              <a:spcBef>
                <a:spcPts val="67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Толерантность совсем не обязательно  сопровождается физической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зависимостью.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621" y="356743"/>
            <a:ext cx="8198484" cy="622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604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НАРКОТИЧЕСКИЕ</a:t>
            </a:r>
            <a:r>
              <a:rPr sz="2800" b="1" spc="-10" dirty="0">
                <a:solidFill>
                  <a:srgbClr val="00FF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АНАЛЬГЕТИКИ</a:t>
            </a:r>
            <a:endParaRPr sz="2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240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Привыкание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к препарату появляется  параллельно с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развитием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наркомании.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Для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получения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эффекта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необходимы всё  возрастающие дозы препарата 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(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до</a:t>
            </a:r>
            <a:r>
              <a:rPr sz="2800" b="1" i="1" spc="-10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10,0-14,0  морфина!</a:t>
            </a: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);</a:t>
            </a:r>
            <a:endParaRPr sz="2800">
              <a:latin typeface="Arial"/>
              <a:cs typeface="Arial"/>
            </a:endParaRPr>
          </a:p>
          <a:p>
            <a:pPr marL="354965" marR="1198245" indent="-342265">
              <a:lnSpc>
                <a:spcPct val="100000"/>
              </a:lnSpc>
              <a:spcBef>
                <a:spcPts val="68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Скорость развития толерантности и  зависимости для </a:t>
            </a:r>
            <a:r>
              <a:rPr sz="2800" b="1" spc="-5" dirty="0">
                <a:solidFill>
                  <a:srgbClr val="00FF00"/>
                </a:solidFill>
                <a:latin typeface="Arial"/>
                <a:cs typeface="Arial"/>
              </a:rPr>
              <a:t>разных</a:t>
            </a:r>
            <a:r>
              <a:rPr sz="2800" b="1" spc="-5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FF00"/>
                </a:solidFill>
                <a:latin typeface="Arial"/>
                <a:cs typeface="Arial"/>
              </a:rPr>
              <a:t>препаратов  отличается.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CCFF"/>
                </a:solidFill>
                <a:latin typeface="Arial"/>
                <a:cs typeface="Arial"/>
              </a:rPr>
              <a:t>Высокая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морфин,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фентанил.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Средняя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кодеин, этилморфин,</a:t>
            </a:r>
            <a:r>
              <a:rPr sz="2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промедол.</a:t>
            </a:r>
            <a:endParaRPr sz="2800">
              <a:latin typeface="Arial"/>
              <a:cs typeface="Arial"/>
            </a:endParaRPr>
          </a:p>
          <a:p>
            <a:pPr marL="355600" marR="1499235" indent="-342900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CCFF"/>
                </a:solidFill>
                <a:latin typeface="Arial"/>
                <a:cs typeface="Arial"/>
              </a:rPr>
              <a:t>Низкая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пентазоцин, бупренорфин, 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буторфанол,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трамадол.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549" y="258445"/>
            <a:ext cx="8037830" cy="5774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66035" marR="591185" indent="-193230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ВЗАИМОДЕЙСТВИЕ НАРКОТИЧЕСКИХ  АНАЛЬГЕТИКОВ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20"/>
              </a:spcBef>
              <a:tabLst>
                <a:tab pos="221424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КОМПЛЕКС	СРЕДСТВ ДЛЯ</a:t>
            </a:r>
            <a:r>
              <a:rPr sz="2800" b="1" i="1" spc="-3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ПРЕМЕДИКАЦИИ</a:t>
            </a:r>
            <a:endParaRPr sz="2800">
              <a:latin typeface="Arial"/>
              <a:cs typeface="Arial"/>
            </a:endParaRPr>
          </a:p>
          <a:p>
            <a:pPr marL="355600" marR="252095" indent="-342900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Комбинация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наркотических анальгетиков  с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нейролептиками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=</a:t>
            </a:r>
            <a:r>
              <a:rPr sz="2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нейролептаналгезия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 траквилизаторами =</a:t>
            </a:r>
            <a:r>
              <a:rPr sz="2800" b="1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транквилоаналгезия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=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CCFFCC"/>
                </a:solidFill>
                <a:latin typeface="Arial"/>
                <a:cs typeface="Arial"/>
              </a:rPr>
              <a:t>атаралгезия.</a:t>
            </a:r>
            <a:endParaRPr sz="2800">
              <a:latin typeface="Arial"/>
              <a:cs typeface="Arial"/>
            </a:endParaRPr>
          </a:p>
          <a:p>
            <a:pPr marL="356235" marR="2740660" indent="-342900">
              <a:lnSpc>
                <a:spcPct val="100000"/>
              </a:lnSpc>
              <a:spcBef>
                <a:spcPts val="67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Применяют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для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усиления и 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пролонгирования</a:t>
            </a:r>
            <a:r>
              <a:rPr sz="2800" b="1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эффекта.</a:t>
            </a:r>
            <a:endParaRPr sz="2800">
              <a:latin typeface="Arial"/>
              <a:cs typeface="Arial"/>
            </a:endParaRPr>
          </a:p>
          <a:p>
            <a:pPr marL="355600" marR="690880" indent="-342265">
              <a:lnSpc>
                <a:spcPct val="10000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Но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усиление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угнетающего влияния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на  ЦНС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сопровождается усилением  торможения</a:t>
            </a:r>
            <a:r>
              <a:rPr sz="28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дыхания.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459" y="67945"/>
            <a:ext cx="8267700" cy="608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20340" marR="666750" indent="-193230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ВЗАИМОДЕЙСТВИЕ НАРКОТИЧЕСКИХ  АНАЛЬГЕТИКОВ</a:t>
            </a:r>
            <a:endParaRPr sz="2800">
              <a:latin typeface="Arial"/>
              <a:cs typeface="Arial"/>
            </a:endParaRPr>
          </a:p>
          <a:p>
            <a:pPr marL="357505" marR="1250315" indent="247650">
              <a:lnSpc>
                <a:spcPts val="3020"/>
              </a:lnSpc>
              <a:spcBef>
                <a:spcPts val="2030"/>
              </a:spcBef>
              <a:tabLst>
                <a:tab pos="351726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СОЧЕТАННОЕ ПРИМЕНЕНИЕ  АМФЕТАМИН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А С	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НАРКОТИЧЕСКИМИ 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АНАЛЬГЕТИКАМИ</a:t>
            </a:r>
            <a:endParaRPr sz="2800">
              <a:latin typeface="Arial"/>
              <a:cs typeface="Arial"/>
            </a:endParaRPr>
          </a:p>
          <a:p>
            <a:pPr marL="357505" marR="165100" indent="-343535">
              <a:lnSpc>
                <a:spcPts val="3020"/>
              </a:lnSpc>
              <a:spcBef>
                <a:spcPts val="685"/>
              </a:spcBef>
              <a:buClr>
                <a:srgbClr val="FF0000"/>
              </a:buClr>
              <a:buFont typeface="Wingdings"/>
              <a:buChar char=""/>
              <a:tabLst>
                <a:tab pos="358140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усиливает действие анальгетиков у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больных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  хронической</a:t>
            </a:r>
            <a:r>
              <a:rPr sz="2800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болью.</a:t>
            </a:r>
            <a:endParaRPr sz="2800">
              <a:latin typeface="Arial"/>
              <a:cs typeface="Arial"/>
            </a:endParaRPr>
          </a:p>
          <a:p>
            <a:pPr marL="356235" marR="323850" indent="346075">
              <a:lnSpc>
                <a:spcPts val="3030"/>
              </a:lnSpc>
              <a:spcBef>
                <a:spcPts val="675"/>
              </a:spcBef>
              <a:tabLst>
                <a:tab pos="3479165" algn="l"/>
              </a:tabLst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ИНГИБИТОРЫ	МАО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И</a:t>
            </a:r>
            <a:r>
              <a:rPr sz="2800" b="1" i="1" spc="-9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НАРКОТИЧЕСКИЕ  АНАЛЬГЕТИКИ</a:t>
            </a:r>
            <a:endParaRPr sz="2800">
              <a:latin typeface="Arial"/>
              <a:cs typeface="Arial"/>
            </a:endParaRPr>
          </a:p>
          <a:p>
            <a:pPr marL="355600" marR="311150" indent="-342265">
              <a:lnSpc>
                <a:spcPts val="3020"/>
              </a:lnSpc>
              <a:spcBef>
                <a:spcPts val="67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не рекомендуют вводить одновременно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из-за  высокой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частоты гиперпирексической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комы.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90100"/>
              </a:lnSpc>
              <a:spcBef>
                <a:spcPts val="63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Гиперпирексия - состояние организма,  характеризующееся повышением</a:t>
            </a:r>
            <a:r>
              <a:rPr sz="2800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температуры  тела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выше</a:t>
            </a:r>
            <a:r>
              <a:rPr sz="2800" spc="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41</a:t>
            </a:r>
            <a:r>
              <a:rPr sz="2850" baseline="23391" dirty="0">
                <a:solidFill>
                  <a:srgbClr val="FFFF00"/>
                </a:solidFill>
                <a:latin typeface="Arial"/>
                <a:cs typeface="Arial"/>
              </a:rPr>
              <a:t>0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747" y="144145"/>
            <a:ext cx="8289290" cy="617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0" marR="766445" indent="-193230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FFFF"/>
                </a:solidFill>
                <a:latin typeface="Arial"/>
                <a:cs typeface="Arial"/>
              </a:rPr>
              <a:t>ВЗАИМОДЕЙСТВИЕ НАРКОТИЧЕСКИХ  АНАЛЬГЕТИКОВ</a:t>
            </a:r>
            <a:endParaRPr sz="2800">
              <a:latin typeface="Arial"/>
              <a:cs typeface="Arial"/>
            </a:endParaRPr>
          </a:p>
          <a:p>
            <a:pPr marL="505459">
              <a:lnSpc>
                <a:spcPct val="100000"/>
              </a:lnSpc>
              <a:spcBef>
                <a:spcPts val="132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БЕТА-АДРЕНОМИМЕТИКИ</a:t>
            </a:r>
            <a:endParaRPr sz="2800">
              <a:latin typeface="Arial"/>
              <a:cs typeface="Arial"/>
            </a:endParaRPr>
          </a:p>
          <a:p>
            <a:pPr marL="356235" indent="-34353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увеличивают биотрансформацию</a:t>
            </a:r>
            <a:r>
              <a:rPr sz="28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опиоидов</a:t>
            </a:r>
            <a:endParaRPr sz="28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(усиливают печеночный</a:t>
            </a:r>
            <a:r>
              <a:rPr sz="2800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кровоток).</a:t>
            </a:r>
            <a:endParaRPr sz="2800">
              <a:latin typeface="Arial"/>
              <a:cs typeface="Arial"/>
            </a:endParaRPr>
          </a:p>
          <a:p>
            <a:pPr marL="505459">
              <a:lnSpc>
                <a:spcPct val="100000"/>
              </a:lnSpc>
              <a:spcBef>
                <a:spcPts val="68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БЕТА-АДРЕНОБЛОКАТОРЫ</a:t>
            </a:r>
            <a:endParaRPr sz="2800">
              <a:latin typeface="Arial"/>
              <a:cs typeface="Arial"/>
            </a:endParaRPr>
          </a:p>
          <a:p>
            <a:pPr marL="356235" indent="-34353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уменьшают биотрансформацию</a:t>
            </a:r>
            <a:r>
              <a:rPr sz="28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опиоидов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(снижают печеночный</a:t>
            </a:r>
            <a:r>
              <a:rPr sz="2800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кровоток).</a:t>
            </a:r>
            <a:endParaRPr sz="2800">
              <a:latin typeface="Arial"/>
              <a:cs typeface="Arial"/>
            </a:endParaRPr>
          </a:p>
          <a:p>
            <a:pPr marL="355600" marR="5080" indent="149225">
              <a:lnSpc>
                <a:spcPct val="100000"/>
              </a:lnSpc>
              <a:spcBef>
                <a:spcPts val="680"/>
              </a:spcBef>
            </a:pP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СОВМЕСТНОЕ ПРИМЕНЕНИЕ ОПИОИДА  АГОНИСТА </a:t>
            </a:r>
            <a:r>
              <a:rPr sz="2800" b="1" i="1" dirty="0">
                <a:solidFill>
                  <a:srgbClr val="FFCCFF"/>
                </a:solidFill>
                <a:latin typeface="Arial"/>
                <a:cs typeface="Arial"/>
              </a:rPr>
              <a:t>С</a:t>
            </a:r>
            <a:r>
              <a:rPr sz="2800" b="1" i="1" spc="-30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FFCCFF"/>
                </a:solidFill>
                <a:latin typeface="Arial"/>
                <a:cs typeface="Arial"/>
              </a:rPr>
              <a:t>АГОНИСТОМ-АНТАГОНИСТОМ</a:t>
            </a:r>
            <a:endParaRPr sz="2800">
              <a:latin typeface="Arial"/>
              <a:cs typeface="Arial"/>
            </a:endParaRPr>
          </a:p>
          <a:p>
            <a:pPr marL="356235" marR="15875" indent="-342900">
              <a:lnSpc>
                <a:spcPct val="100000"/>
              </a:lnSpc>
              <a:spcBef>
                <a:spcPts val="68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должно быть очень осторожным, так как  возможно уменьшение степени анальгезии</a:t>
            </a:r>
            <a:r>
              <a:rPr sz="2800" spc="-7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или 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возникновение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состояния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абстиненции.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739" y="544194"/>
            <a:ext cx="26536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ТРАМАДОЛ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95739" y="1369949"/>
            <a:ext cx="3048000" cy="3352800"/>
          </a:xfrm>
          <a:custGeom>
            <a:avLst/>
            <a:gdLst/>
            <a:ahLst/>
            <a:cxnLst/>
            <a:rect l="l" t="t" r="r" b="b"/>
            <a:pathLst>
              <a:path w="3048000" h="3352800">
                <a:moveTo>
                  <a:pt x="0" y="0"/>
                </a:moveTo>
                <a:lnTo>
                  <a:pt x="0" y="3352800"/>
                </a:lnTo>
                <a:lnTo>
                  <a:pt x="3047999" y="3352800"/>
                </a:lnTo>
                <a:lnTo>
                  <a:pt x="3047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95739" y="1369949"/>
            <a:ext cx="3048000" cy="3352800"/>
          </a:xfrm>
          <a:prstGeom prst="rect">
            <a:avLst/>
          </a:prstGeom>
          <a:ln w="38100">
            <a:solidFill>
              <a:srgbClr val="FF00FF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866775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00FFFF"/>
                </a:solidFill>
                <a:latin typeface="Arial"/>
                <a:cs typeface="Arial"/>
              </a:rPr>
              <a:t>ТРАМАДОЛ</a:t>
            </a:r>
            <a:endParaRPr sz="1800">
              <a:latin typeface="Arial"/>
              <a:cs typeface="Arial"/>
            </a:endParaRPr>
          </a:p>
          <a:p>
            <a:pPr marL="156845" marR="213360" algn="ctr">
              <a:lnSpc>
                <a:spcPct val="110600"/>
              </a:lnSpc>
              <a:spcBef>
                <a:spcPts val="35"/>
              </a:spcBef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происходит</a:t>
            </a:r>
            <a:r>
              <a:rPr sz="18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нарушение 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проведения болевых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импульсов по 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афферентным</a:t>
            </a:r>
            <a:endParaRPr sz="1800">
              <a:latin typeface="Arial"/>
              <a:cs typeface="Arial"/>
            </a:endParaRPr>
          </a:p>
          <a:p>
            <a:pPr marL="311785" marR="306705" indent="-61594" algn="ctr">
              <a:lnSpc>
                <a:spcPct val="110600"/>
              </a:lnSpc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путям и нарушается  восприятие</a:t>
            </a:r>
            <a:r>
              <a:rPr sz="18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болевых 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импульсов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в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 ЦНС.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2539" y="1369949"/>
            <a:ext cx="2667000" cy="3352800"/>
          </a:xfrm>
          <a:custGeom>
            <a:avLst/>
            <a:gdLst/>
            <a:ahLst/>
            <a:cxnLst/>
            <a:rect l="l" t="t" r="r" b="b"/>
            <a:pathLst>
              <a:path w="2667000" h="3352800">
                <a:moveTo>
                  <a:pt x="2667000" y="3352800"/>
                </a:moveTo>
                <a:lnTo>
                  <a:pt x="2667000" y="0"/>
                </a:lnTo>
                <a:lnTo>
                  <a:pt x="666749" y="0"/>
                </a:lnTo>
                <a:lnTo>
                  <a:pt x="0" y="1676400"/>
                </a:lnTo>
                <a:lnTo>
                  <a:pt x="666750" y="3352800"/>
                </a:lnTo>
                <a:lnTo>
                  <a:pt x="2667000" y="3352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539" y="1369949"/>
            <a:ext cx="2667000" cy="3352800"/>
          </a:xfrm>
          <a:custGeom>
            <a:avLst/>
            <a:gdLst/>
            <a:ahLst/>
            <a:cxnLst/>
            <a:rect l="l" t="t" r="r" b="b"/>
            <a:pathLst>
              <a:path w="2667000" h="3352800">
                <a:moveTo>
                  <a:pt x="666749" y="0"/>
                </a:moveTo>
                <a:lnTo>
                  <a:pt x="2667000" y="0"/>
                </a:lnTo>
                <a:lnTo>
                  <a:pt x="2667000" y="3352800"/>
                </a:lnTo>
                <a:lnTo>
                  <a:pt x="666750" y="3352800"/>
                </a:lnTo>
                <a:lnTo>
                  <a:pt x="0" y="1676400"/>
                </a:lnTo>
                <a:lnTo>
                  <a:pt x="666749" y="0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7074" y="2752470"/>
            <a:ext cx="1622425" cy="577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Стимулирует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b="1" spc="-5" dirty="0">
                <a:solidFill>
                  <a:srgbClr val="FFFF00"/>
                </a:solidFill>
                <a:latin typeface="Symbol"/>
                <a:cs typeface="Symbol"/>
              </a:rPr>
              <a:t></a:t>
            </a:r>
            <a:r>
              <a:rPr sz="1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-</a:t>
            </a:r>
            <a:r>
              <a:rPr sz="1800" b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рецепторы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19927" y="1369949"/>
            <a:ext cx="2743200" cy="3352800"/>
          </a:xfrm>
          <a:custGeom>
            <a:avLst/>
            <a:gdLst/>
            <a:ahLst/>
            <a:cxnLst/>
            <a:rect l="l" t="t" r="r" b="b"/>
            <a:pathLst>
              <a:path w="2743200" h="3352800">
                <a:moveTo>
                  <a:pt x="2743200" y="1676400"/>
                </a:moveTo>
                <a:lnTo>
                  <a:pt x="2057400" y="0"/>
                </a:lnTo>
                <a:lnTo>
                  <a:pt x="0" y="0"/>
                </a:lnTo>
                <a:lnTo>
                  <a:pt x="0" y="3352800"/>
                </a:lnTo>
                <a:lnTo>
                  <a:pt x="2057400" y="3352800"/>
                </a:lnTo>
                <a:lnTo>
                  <a:pt x="2743200" y="1676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19927" y="1369949"/>
            <a:ext cx="2743200" cy="3352800"/>
          </a:xfrm>
          <a:custGeom>
            <a:avLst/>
            <a:gdLst/>
            <a:ahLst/>
            <a:cxnLst/>
            <a:rect l="l" t="t" r="r" b="b"/>
            <a:pathLst>
              <a:path w="2743200" h="3352800">
                <a:moveTo>
                  <a:pt x="2057400" y="0"/>
                </a:moveTo>
                <a:lnTo>
                  <a:pt x="0" y="0"/>
                </a:lnTo>
                <a:lnTo>
                  <a:pt x="0" y="3352800"/>
                </a:lnTo>
                <a:lnTo>
                  <a:pt x="2057400" y="3352800"/>
                </a:lnTo>
                <a:lnTo>
                  <a:pt x="2743200" y="1676400"/>
                </a:lnTo>
                <a:lnTo>
                  <a:pt x="2057400" y="0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71310" y="2311273"/>
            <a:ext cx="1797685" cy="1398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223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Ингибитор  обратного  захват 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норадреналина 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8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серотонина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042" y="301878"/>
            <a:ext cx="23615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ТРАМАДОЛ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41" y="1287906"/>
            <a:ext cx="8072755" cy="104775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2900" algn="just">
              <a:lnSpc>
                <a:spcPts val="2580"/>
              </a:lnSpc>
              <a:spcBef>
                <a:spcPts val="434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Видимо, в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связи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 низким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сродством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к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μ-  рецепторам,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трамадол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считают аналгетиком 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средней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силы действия, которая</a:t>
            </a:r>
            <a:r>
              <a:rPr sz="2400" b="1" spc="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составляет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033" y="2272715"/>
            <a:ext cx="23266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066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около	трети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728" y="2601899"/>
            <a:ext cx="2362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1540" algn="l"/>
              </a:tabLst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морфина	и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961" y="2272715"/>
            <a:ext cx="254317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37490" marR="5080" indent="-225425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аналгетического  эквивалентна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01993" y="2272715"/>
            <a:ext cx="180784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1270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п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отенциала  потенциалу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380"/>
              </a:spcBef>
            </a:pPr>
            <a:r>
              <a:rPr spc="-5" dirty="0"/>
              <a:t>пентазоцина.</a:t>
            </a:r>
          </a:p>
          <a:p>
            <a:pPr marL="355600" marR="6350" indent="-342900" algn="just">
              <a:lnSpc>
                <a:spcPts val="2580"/>
              </a:lnSpc>
              <a:spcBef>
                <a:spcPts val="61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pc="-5" dirty="0"/>
              <a:t>Анальгетическое </a:t>
            </a:r>
            <a:r>
              <a:rPr dirty="0"/>
              <a:t>действие </a:t>
            </a:r>
            <a:r>
              <a:rPr spc="-5" dirty="0"/>
              <a:t>развивается </a:t>
            </a:r>
            <a:r>
              <a:rPr dirty="0"/>
              <a:t>через </a:t>
            </a:r>
            <a:r>
              <a:rPr spc="-5" dirty="0"/>
              <a:t>15-  30 </a:t>
            </a:r>
            <a:r>
              <a:rPr dirty="0"/>
              <a:t>минут </a:t>
            </a:r>
            <a:r>
              <a:rPr spc="-5" dirty="0"/>
              <a:t>после </a:t>
            </a:r>
            <a:r>
              <a:rPr dirty="0"/>
              <a:t>приема и </a:t>
            </a:r>
            <a:r>
              <a:rPr spc="-5" dirty="0"/>
              <a:t>продолжается 3-5</a:t>
            </a:r>
            <a:r>
              <a:rPr spc="-75" dirty="0"/>
              <a:t> </a:t>
            </a:r>
            <a:r>
              <a:rPr dirty="0"/>
              <a:t>часов.</a:t>
            </a:r>
          </a:p>
          <a:p>
            <a:pPr marL="354965" marR="5080" indent="-342265" algn="just">
              <a:lnSpc>
                <a:spcPct val="89900"/>
              </a:lnSpc>
              <a:spcBef>
                <a:spcPts val="54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pc="-5" dirty="0"/>
              <a:t>Эффект </a:t>
            </a:r>
            <a:r>
              <a:rPr dirty="0"/>
              <a:t>1 </a:t>
            </a:r>
            <a:r>
              <a:rPr spc="-5" dirty="0"/>
              <a:t>мг/кг трамадола сравним </a:t>
            </a:r>
            <a:r>
              <a:rPr dirty="0"/>
              <a:t>с </a:t>
            </a:r>
            <a:r>
              <a:rPr spc="-5" dirty="0"/>
              <a:t>таковым </a:t>
            </a:r>
            <a:r>
              <a:rPr dirty="0"/>
              <a:t>у  бупренорфина в </a:t>
            </a:r>
            <a:r>
              <a:rPr spc="-5" dirty="0"/>
              <a:t>дозе </a:t>
            </a:r>
            <a:r>
              <a:rPr dirty="0"/>
              <a:t>3 </a:t>
            </a:r>
            <a:r>
              <a:rPr spc="-5" dirty="0"/>
              <a:t>мкг/кг, </a:t>
            </a:r>
            <a:r>
              <a:rPr dirty="0"/>
              <a:t>налбуфина (1  </a:t>
            </a:r>
            <a:r>
              <a:rPr spc="-5" dirty="0"/>
              <a:t>мг/кг), морфина </a:t>
            </a:r>
            <a:r>
              <a:rPr dirty="0"/>
              <a:t>(1</a:t>
            </a:r>
            <a:r>
              <a:rPr spc="-15" dirty="0"/>
              <a:t> </a:t>
            </a:r>
            <a:r>
              <a:rPr spc="-5" dirty="0"/>
              <a:t>мг/кг).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108" y="147193"/>
            <a:ext cx="43529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Медиаторы</a:t>
            </a:r>
            <a:r>
              <a:rPr sz="4000" b="1" spc="-8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боли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35" y="1011301"/>
            <a:ext cx="8352155" cy="1975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marR="5080" indent="-34163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i="1" spc="-5" dirty="0">
                <a:solidFill>
                  <a:srgbClr val="FFCCFF"/>
                </a:solidFill>
                <a:latin typeface="Arial"/>
                <a:cs typeface="Arial"/>
              </a:rPr>
              <a:t>Медиаторы боли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вещество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Р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(пептид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из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аминокислот), холецистокинин,  соматостатин,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брадикинин,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серотонин,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гистамин,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простагландин.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042" y="576198"/>
            <a:ext cx="23615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ТРАМАДОЛ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216" y="1620812"/>
            <a:ext cx="7849870" cy="421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235" marR="71120" indent="-342265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750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Является очень схожим препаратом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тримеперидином;</a:t>
            </a:r>
            <a:endParaRPr sz="3200">
              <a:latin typeface="Arial"/>
              <a:cs typeface="Arial"/>
            </a:endParaRPr>
          </a:p>
          <a:p>
            <a:pPr marL="355600" marR="5080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Практически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все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фармакокинетичес-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кие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показатели совпадают;</a:t>
            </a:r>
            <a:endParaRPr sz="3200">
              <a:latin typeface="Arial"/>
              <a:cs typeface="Arial"/>
            </a:endParaRPr>
          </a:p>
          <a:p>
            <a:pPr marL="354965" marR="161925" indent="-34163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Значительно снижен аффинитет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к μ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рецепторам;</a:t>
            </a:r>
            <a:endParaRPr sz="3200">
              <a:latin typeface="Arial"/>
              <a:cs typeface="Arial"/>
            </a:endParaRPr>
          </a:p>
          <a:p>
            <a:pPr marL="354965" marR="7429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Центральные эффекты практически  отсутствуют.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042" y="576198"/>
            <a:ext cx="23615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ТРАМАДОЛ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41" y="1620812"/>
            <a:ext cx="7673975" cy="3727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Отсутствует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влияние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на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дыхательный центр, нет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тошноты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рвоты;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угнетает моторику</a:t>
            </a:r>
            <a:r>
              <a:rPr sz="32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ЖКТ;</a:t>
            </a:r>
            <a:endParaRPr sz="3200">
              <a:latin typeface="Arial"/>
              <a:cs typeface="Arial"/>
            </a:endParaRPr>
          </a:p>
          <a:p>
            <a:pPr marL="355600" marR="42672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вызывает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седации,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эйфории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 галлюцинаций;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Не вызывает</a:t>
            </a:r>
            <a:r>
              <a:rPr sz="32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привыкания.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042" y="576198"/>
            <a:ext cx="23615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latin typeface="Arial"/>
                <a:cs typeface="Arial"/>
              </a:rPr>
              <a:t>ТРАМАДОЛ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41" y="1523746"/>
            <a:ext cx="8037830" cy="440817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Показания </a:t>
            </a:r>
            <a:r>
              <a:rPr sz="3200" b="1" spc="-5" dirty="0">
                <a:solidFill>
                  <a:srgbClr val="FFCCFF"/>
                </a:solidFill>
                <a:latin typeface="Arial"/>
                <a:cs typeface="Arial"/>
              </a:rPr>
              <a:t>к</a:t>
            </a:r>
            <a:r>
              <a:rPr sz="3200" b="1" spc="-15" dirty="0">
                <a:solidFill>
                  <a:srgbClr val="FFCC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CCFF"/>
                </a:solidFill>
                <a:latin typeface="Arial"/>
                <a:cs typeface="Arial"/>
              </a:rPr>
              <a:t>применению: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Умеренная послеоперационная</a:t>
            </a:r>
            <a:r>
              <a:rPr sz="3200" b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боль;</a:t>
            </a:r>
            <a:endParaRPr sz="3200">
              <a:latin typeface="Arial"/>
              <a:cs typeface="Arial"/>
            </a:endParaRPr>
          </a:p>
          <a:p>
            <a:pPr marL="355600" marR="1174115" indent="-342265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870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Хроническая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боль,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умеренная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и  тяжелая;</a:t>
            </a:r>
            <a:endParaRPr sz="3200">
              <a:latin typeface="Arial"/>
              <a:cs typeface="Arial"/>
            </a:endParaRPr>
          </a:p>
          <a:p>
            <a:pPr marL="355600" marR="90170" indent="-342900">
              <a:lnSpc>
                <a:spcPct val="100000"/>
              </a:lnSpc>
              <a:spcBef>
                <a:spcPts val="760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При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аллергии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на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НПВС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у пациентов с  болевым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синдромом;</a:t>
            </a:r>
            <a:endParaRPr sz="3200">
              <a:latin typeface="Arial"/>
              <a:cs typeface="Arial"/>
            </a:endParaRPr>
          </a:p>
          <a:p>
            <a:pPr marL="355600" marR="1014094" indent="-342900">
              <a:lnSpc>
                <a:spcPct val="100000"/>
              </a:lnSpc>
              <a:spcBef>
                <a:spcPts val="755"/>
              </a:spcBef>
              <a:buClr>
                <a:srgbClr val="FF33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Преимущественно соматическая 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боль.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" y="0"/>
            <a:ext cx="9143860" cy="6856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4577</Words>
  <Application>Microsoft Office PowerPoint</Application>
  <PresentationFormat>Экран (4:3)</PresentationFormat>
  <Paragraphs>624</Paragraphs>
  <Slides>93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93</vt:i4>
      </vt:variant>
    </vt:vector>
  </HeadingPairs>
  <TitlesOfParts>
    <vt:vector size="100" baseType="lpstr">
      <vt:lpstr>Arial</vt:lpstr>
      <vt:lpstr>Calibri</vt:lpstr>
      <vt:lpstr>Symbol</vt:lpstr>
      <vt:lpstr>Tahoma</vt:lpstr>
      <vt:lpstr>Times New Roman</vt:lpstr>
      <vt:lpstr>Wingdings</vt:lpstr>
      <vt:lpstr>Office Theme</vt:lpstr>
      <vt:lpstr>Анальгетики</vt:lpstr>
      <vt:lpstr>Определение понятия «боль»</vt:lpstr>
      <vt:lpstr>Виды боли:</vt:lpstr>
      <vt:lpstr>БОЛЬ (ноцицепция) - это неприятные ощущения,  являющиеся защитной сигнальной реакцией</vt:lpstr>
      <vt:lpstr>НОЦИЦЕПТИВНАЯ СИСТЕМА</vt:lpstr>
      <vt:lpstr>Рецепция болевого раздражителя</vt:lpstr>
      <vt:lpstr>Проводниковый отдел болевой  сенсорной системы</vt:lpstr>
      <vt:lpstr>Корковый отдел болевой  сенсорной системы</vt:lpstr>
      <vt:lpstr>Медиаторы боли</vt:lpstr>
      <vt:lpstr>Патогенез боли</vt:lpstr>
      <vt:lpstr>Антиноцицептивная система</vt:lpstr>
      <vt:lpstr>Антиноцицептивная система</vt:lpstr>
      <vt:lpstr>Антиноцицептивная система</vt:lpstr>
      <vt:lpstr>Антиноцицептивная система</vt:lpstr>
      <vt:lpstr>Патогенез боли</vt:lpstr>
      <vt:lpstr>Антиноцицептивная система</vt:lpstr>
      <vt:lpstr>μ (мю) - рецептор</vt:lpstr>
      <vt:lpstr>Эффекты, связанные со стимуляцией  разных типов опиоидных рецепторов</vt:lpstr>
      <vt:lpstr>АНАЛЬГЕТИКИ</vt:lpstr>
      <vt:lpstr>АНАЛЬГЕТИКИ</vt:lpstr>
      <vt:lpstr>Презентация PowerPoint</vt:lpstr>
      <vt:lpstr>Механизм болеутоляющего действия</vt:lpstr>
      <vt:lpstr>НАРКОТИЧЕСКИЕ АНАЛЬГЕТИКИ</vt:lpstr>
      <vt:lpstr>М-м действия опиатов</vt:lpstr>
      <vt:lpstr>Презентация PowerPoint</vt:lpstr>
      <vt:lpstr>Презентация PowerPoint</vt:lpstr>
      <vt:lpstr>КЛАССИФИКАЦИЯ ПО ХИМИЧЕСКОМУ СТРОЕНИЮ</vt:lpstr>
      <vt:lpstr>КЛАССИФИКАЦИЯ ПО ХИМИЧЕСКОМУ СТРОЕНИЮ</vt:lpstr>
      <vt:lpstr>МОРФИН</vt:lpstr>
      <vt:lpstr>Действие морфина на ЦНС</vt:lpstr>
      <vt:lpstr>Действие морфина на ЦНС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Периферические эффекты морфина</vt:lpstr>
      <vt:lpstr>Презентация PowerPoint</vt:lpstr>
      <vt:lpstr>Фармакокинетика морфина</vt:lpstr>
      <vt:lpstr>Фармакокинетика морфина</vt:lpstr>
      <vt:lpstr>НАЧАЛО ДЕЙСТВИЯ МОРФИНА – через 10-15 минут после введения под кожу,  и через 20-30 минут после приема внутрь.</vt:lpstr>
      <vt:lpstr>Презентация PowerPoint</vt:lpstr>
      <vt:lpstr>ПРОТИВОПОКАЗАНИЯ</vt:lpstr>
      <vt:lpstr>ПОБОЧНЫЕ ЭФФЕКТЫ МОРФИНА</vt:lpstr>
      <vt:lpstr>ПОБОЧНЫЕ ЭФФЕКТЫ МОРФИНА</vt:lpstr>
      <vt:lpstr>Презентация PowerPoint</vt:lpstr>
      <vt:lpstr>Презентация PowerPoint</vt:lpstr>
      <vt:lpstr>Презентация PowerPoint</vt:lpstr>
      <vt:lpstr>ФЕНТАНИЛ</vt:lpstr>
      <vt:lpstr>Презентация PowerPoint</vt:lpstr>
      <vt:lpstr>ФЕНТАНИЛ</vt:lpstr>
      <vt:lpstr>ФЕНТАНИЛ</vt:lpstr>
      <vt:lpstr>ФЕНТАНИЛ</vt:lpstr>
      <vt:lpstr>АЛЬФЕНТАНИЛ</vt:lpstr>
      <vt:lpstr>АЛЬФЕНТАНИЛ</vt:lpstr>
      <vt:lpstr>АЛЬФЕНТАНИЛ</vt:lpstr>
      <vt:lpstr>СУФЕНТАНИЛ</vt:lpstr>
      <vt:lpstr>СУФЕНТАНИЛ</vt:lpstr>
      <vt:lpstr>СУФЕНТАНИЛ</vt:lpstr>
      <vt:lpstr>РЕМИФЕНТАНИЛ</vt:lpstr>
      <vt:lpstr>РЕМИФЕНТАНИЛ</vt:lpstr>
      <vt:lpstr>Презентация PowerPoint</vt:lpstr>
      <vt:lpstr>Агонисты-антагонисты и частичные  агонисты опиоидных рецепторов</vt:lpstr>
      <vt:lpstr>Бупренорфин (Buprenorphine) бупренорфина гидрохлорид</vt:lpstr>
      <vt:lpstr>Бупренорфин (Buprenorphine) бупренорфина гидрохлорид</vt:lpstr>
      <vt:lpstr>Бупренорфин (Buprenorphine) бупренорфина гидрохлорид</vt:lpstr>
      <vt:lpstr>Бупренорфин (Buprenorphine) бупренорфина гидрохлорид</vt:lpstr>
      <vt:lpstr>Презентация PowerPoint</vt:lpstr>
      <vt:lpstr>Презентация PowerPoint</vt:lpstr>
      <vt:lpstr>Презентация PowerPoint</vt:lpstr>
      <vt:lpstr>Презентация PowerPoint</vt:lpstr>
      <vt:lpstr>Пентазоцин (лексир, фортрал)</vt:lpstr>
      <vt:lpstr>Презентация PowerPoint</vt:lpstr>
      <vt:lpstr>Налбуфин (нубаин).</vt:lpstr>
      <vt:lpstr>Презентация PowerPoint</vt:lpstr>
      <vt:lpstr>ОСТРОЕ ОТРАВЛЕНИЕ  НАРКОТИЧЕСКИМИ  АНАЛЬГЕТИКАМИ</vt:lpstr>
      <vt:lpstr>Налоксон</vt:lpstr>
      <vt:lpstr>Презентация PowerPoint</vt:lpstr>
      <vt:lpstr>Презентация PowerPoint</vt:lpstr>
      <vt:lpstr>НАРКОТИЧЕСКИЕ АНАЛЬГЕТИКИ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ТРАМАДОЛ</vt:lpstr>
      <vt:lpstr>ТРАМАДОЛ</vt:lpstr>
      <vt:lpstr>ТРАМАДОЛ</vt:lpstr>
      <vt:lpstr>ТРАМАДОЛ</vt:lpstr>
      <vt:lpstr>ТРАМАДОЛ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ОрГМА</cp:lastModifiedBy>
  <cp:revision>8</cp:revision>
  <dcterms:created xsi:type="dcterms:W3CDTF">2017-11-20T15:39:45Z</dcterms:created>
  <dcterms:modified xsi:type="dcterms:W3CDTF">2018-03-05T07:08:52Z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2014-03-21T00:00:00Z</vt:filetime>
  </property>
  <property fmtid="{D5CDD505-2E9C-101B-9397-08002B2CF9AE}" pid="3" name="Creator">
    <vt:lpwstr>Acrobat PDFMaker 10.1 для PowerPoint</vt:lpwstr>
  </property>
  <property fmtid="{D5CDD505-2E9C-101B-9397-08002B2CF9AE}" pid="4" name="LastSaved">
    <vt:filetime>2017-11-20T00:00:00Z</vt:filetime>
  </property>
</Properties>
</file>