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81" r:id="rId4"/>
    <p:sldId id="282" r:id="rId5"/>
    <p:sldId id="285" r:id="rId6"/>
    <p:sldId id="283" r:id="rId7"/>
    <p:sldId id="286" r:id="rId8"/>
    <p:sldId id="287" r:id="rId9"/>
    <p:sldId id="288" r:id="rId10"/>
    <p:sldId id="289" r:id="rId11"/>
    <p:sldId id="290" r:id="rId12"/>
    <p:sldId id="291" r:id="rId13"/>
    <p:sldId id="292"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BC55E7A-FC43-4FB4-8013-D171889D991D}" type="datetimeFigureOut">
              <a:rPr lang="ru-RU"/>
              <a:pPr>
                <a:defRPr/>
              </a:pPr>
              <a:t>21.05.2018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F89F04C-D29D-47BE-B71D-1C7FB4BBAFE3}" type="slidenum">
              <a:rPr lang="ru-RU"/>
              <a:pPr>
                <a:defRPr/>
              </a:pPr>
              <a:t>‹#›</a:t>
            </a:fld>
            <a:endParaRPr lang="ru-RU"/>
          </a:p>
        </p:txBody>
      </p:sp>
    </p:spTree>
    <p:extLst>
      <p:ext uri="{BB962C8B-B14F-4D97-AF65-F5344CB8AC3E}">
        <p14:creationId xmlns:p14="http://schemas.microsoft.com/office/powerpoint/2010/main" val="10978020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919EECD6-1DC1-4649-B65E-EE475ED6D92A}" type="datetimeFigureOut">
              <a:rPr lang="ru-RU"/>
              <a:pPr>
                <a:defRPr/>
              </a:pPr>
              <a:t>21.05.2018</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4BE65613-C822-4F60-ABB6-DD12219B960F}" type="slidenum">
              <a:rPr lang="ru-RU"/>
              <a:pPr>
                <a:defRPr/>
              </a:pPr>
              <a:t>‹#›</a:t>
            </a:fld>
            <a:endParaRPr lang="ru-RU"/>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C006AA0F-8DDB-46A5-8925-4B4FAABF1DDF}" type="datetimeFigureOut">
              <a:rPr lang="ru-RU"/>
              <a:pPr>
                <a:defRPr/>
              </a:pPr>
              <a:t>21.05.2018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C3A148F-4342-4DF9-90FD-F94FFBD70835}" type="slidenum">
              <a:rPr lang="ru-RU"/>
              <a:pPr>
                <a:defRPr/>
              </a:pPr>
              <a:t>‹#›</a:t>
            </a:fld>
            <a:endParaRPr lang="ru-RU"/>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1B1981A8-B649-4ABF-987C-D9AF72411DD3}" type="datetimeFigureOut">
              <a:rPr lang="ru-RU"/>
              <a:pPr>
                <a:defRPr/>
              </a:pPr>
              <a:t>21.05.2018</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E3351D37-1024-49DF-91F8-821A9D4F3F80}" type="slidenum">
              <a:rPr lang="ru-RU"/>
              <a:pPr>
                <a:defRPr/>
              </a:pPr>
              <a:t>‹#›</a:t>
            </a:fld>
            <a:endParaRPr lang="ru-RU"/>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3D579984-69FB-4159-873E-1CD05CB3A6A9}" type="datetimeFigureOut">
              <a:rPr lang="ru-RU"/>
              <a:pPr>
                <a:defRPr/>
              </a:pPr>
              <a:t>21.05.2018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C6A2176-D828-400F-A9EF-EB4139A06EEA}" type="slidenum">
              <a:rPr lang="ru-RU"/>
              <a:pPr>
                <a:defRPr/>
              </a:pPr>
              <a:t>‹#›</a:t>
            </a:fld>
            <a:endParaRPr lang="ru-RU"/>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01ABE96C-9898-4751-B0CB-41612E0B17D7}" type="datetimeFigureOut">
              <a:rPr lang="ru-RU"/>
              <a:pPr>
                <a:defRPr/>
              </a:pPr>
              <a:t>21.05.2018</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8A98AA39-999A-4BB3-A035-E69810D52483}" type="slidenum">
              <a:rPr lang="ru-RU"/>
              <a:pPr>
                <a:defRPr/>
              </a:pPr>
              <a:t>‹#›</a:t>
            </a:fld>
            <a:endParaRPr lang="ru-RU"/>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C06A918F-184B-4A8E-9882-782101FCBFE0}" type="datetimeFigureOut">
              <a:rPr lang="ru-RU"/>
              <a:pPr>
                <a:defRPr/>
              </a:pPr>
              <a:t>21.05.2018</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B83DE00D-0681-4FDF-80F8-9C897819BF31}" type="slidenum">
              <a:rPr lang="ru-RU"/>
              <a:pPr>
                <a:defRPr/>
              </a:pPr>
              <a:t>‹#›</a:t>
            </a:fld>
            <a:endParaRPr lang="ru-RU"/>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E9AD67FB-255A-4811-BAC9-8F1DA85BF6FE}" type="datetimeFigureOut">
              <a:rPr lang="ru-RU"/>
              <a:pPr>
                <a:defRPr/>
              </a:pPr>
              <a:t>21.05.2018</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373AB08E-C12F-486A-A9DD-E591B6CFBBE5}" type="slidenum">
              <a:rPr lang="ru-RU"/>
              <a:pPr>
                <a:defRPr/>
              </a:pPr>
              <a:t>‹#›</a:t>
            </a:fld>
            <a:endParaRPr lang="ru-RU"/>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2B9D453C-95E5-46FB-B05F-77CF758F63DB}" type="datetimeFigureOut">
              <a:rPr lang="ru-RU"/>
              <a:pPr>
                <a:defRPr/>
              </a:pPr>
              <a:t>21.05.2018</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7D5CD3B1-B96B-4F07-B476-FF537DA11FEF}" type="slidenum">
              <a:rPr lang="ru-RU"/>
              <a:pPr>
                <a:defRPr/>
              </a:pPr>
              <a:t>‹#›</a:t>
            </a:fld>
            <a:endParaRPr lang="ru-RU"/>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9" name="Date Placeholder 1"/>
          <p:cNvSpPr>
            <a:spLocks noGrp="1"/>
          </p:cNvSpPr>
          <p:nvPr>
            <p:ph type="dt" sz="half" idx="10"/>
          </p:nvPr>
        </p:nvSpPr>
        <p:spPr/>
        <p:txBody>
          <a:bodyPr/>
          <a:lstStyle>
            <a:lvl1pPr>
              <a:defRPr/>
            </a:lvl1pPr>
          </a:lstStyle>
          <a:p>
            <a:pPr>
              <a:defRPr/>
            </a:pPr>
            <a:fld id="{D58230AB-95F1-4958-BBCC-E54B722AADE1}" type="datetimeFigureOut">
              <a:rPr lang="ru-RU"/>
              <a:pPr>
                <a:defRPr/>
              </a:pPr>
              <a:t>21.05.2018</a:t>
            </a:fld>
            <a:endParaRPr lang="ru-RU"/>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pPr>
              <a:defRPr/>
            </a:pPr>
            <a:fld id="{CEAB4061-2416-4C7B-8200-E3CD185C9AC7}" type="slidenum">
              <a:rPr lang="ru-RU"/>
              <a:pPr>
                <a:defRPr/>
              </a:pPr>
              <a:t>‹#›</a:t>
            </a:fld>
            <a:endParaRPr lang="ru-RU"/>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17ADC5C1-7175-4F45-BC14-49870C8CA587}" type="datetimeFigureOut">
              <a:rPr lang="ru-RU"/>
              <a:pPr>
                <a:defRPr/>
              </a:pPr>
              <a:t>21.05.2018</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7DCC93FD-748D-42EF-B60D-867705881660}" type="slidenum">
              <a:rPr lang="ru-RU"/>
              <a:pPr>
                <a:defRPr/>
              </a:pPr>
              <a:t>‹#›</a:t>
            </a:fld>
            <a:endParaRPr lang="ru-RU"/>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D650D9F8-11D8-4058-82A1-13B6913445A6}" type="datetimeFigureOut">
              <a:rPr lang="ru-RU"/>
              <a:pPr>
                <a:defRPr/>
              </a:pPr>
              <a:t>21.05.2018</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7F536DA2-BEC0-40C7-9FB2-FEF48FD55C97}" type="slidenum">
              <a:rPr lang="ru-RU"/>
              <a:pPr>
                <a:defRPr/>
              </a:pPr>
              <a:t>‹#›</a:t>
            </a:fld>
            <a:endParaRPr lang="ru-RU"/>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cs typeface="+mn-cs"/>
              </a:defRPr>
            </a:lvl1pPr>
          </a:lstStyle>
          <a:p>
            <a:pPr>
              <a:defRPr/>
            </a:pPr>
            <a:fld id="{459A77C7-D267-4F85-B018-D522B6A80A5B}" type="datetimeFigureOut">
              <a:rPr lang="ru-RU"/>
              <a:pPr>
                <a:defRPr/>
              </a:pPr>
              <a:t>21.05.2018</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cs typeface="+mn-cs"/>
              </a:defRPr>
            </a:lvl1pPr>
          </a:lstStyle>
          <a:p>
            <a:pPr>
              <a:defRPr/>
            </a:pPr>
            <a:fld id="{67DD259D-F4A9-4F08-91DD-FE482FFD8FB1}" type="slidenum">
              <a:rPr lang="ru-RU"/>
              <a:pPr>
                <a:defRPr/>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86" r:id="rId7"/>
    <p:sldLayoutId id="2147483687" r:id="rId8"/>
    <p:sldLayoutId id="2147483688" r:id="rId9"/>
    <p:sldLayoutId id="2147483679" r:id="rId10"/>
    <p:sldLayoutId id="2147483689" r:id="rId11"/>
  </p:sldLayoutIdLst>
  <p:transition spd="med">
    <p:fade/>
  </p:transition>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iprbookshop.ru/52654.html" TargetMode="External"/><Relationship Id="rId2" Type="http://schemas.openxmlformats.org/officeDocument/2006/relationships/hyperlink" Target="http://www.iprbookshop.ru/69567.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ru.wikipedia.org/wiki/%D0%91%D1%80%D0%B0%D1%87%D0%BD%D1%8B%D0%B9_%D1%81%D0%BE%D1%8E%D0%B7" TargetMode="External"/><Relationship Id="rId2" Type="http://schemas.openxmlformats.org/officeDocument/2006/relationships/hyperlink" Target="https://ru.wikipedia.org/wiki/%D0%A1%D0%B5%D0%BC%D1%8C%D1%8F" TargetMode="External"/><Relationship Id="rId1" Type="http://schemas.openxmlformats.org/officeDocument/2006/relationships/slideLayout" Target="../slideLayouts/slideLayout6.xml"/><Relationship Id="rId4" Type="http://schemas.openxmlformats.org/officeDocument/2006/relationships/hyperlink" Target="https://ru.wikipedia.org/wiki/%D0%A0%D0%B0%D0%B7%D0%B4%D0%B5%D0%BB%D0%B5%D0%BD%D0%B8%D0%B5_%D1%82%D1%80%D1%83%D0%B4%D0%B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600200"/>
            <a:ext cx="7772400" cy="1779588"/>
          </a:xfrm>
        </p:spPr>
        <p:txBody>
          <a:bodyPr rtlCol="0">
            <a:normAutofit fontScale="90000"/>
          </a:bodyPr>
          <a:lstStyle/>
          <a:p>
            <a:pPr fontAlgn="auto">
              <a:spcAft>
                <a:spcPts val="0"/>
              </a:spcAft>
              <a:defRPr/>
            </a:pPr>
            <a:r>
              <a:rPr lang="ru-RU" b="1" dirty="0" smtClean="0"/>
              <a:t>«История развития и основные этапы становления  научной мысли».</a:t>
            </a:r>
            <a:r>
              <a:rPr lang="ru-RU" dirty="0"/>
              <a:t/>
            </a:r>
            <a:br>
              <a:rPr lang="ru-RU" dirty="0"/>
            </a:br>
            <a:endParaRPr lang="ru-RU"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p:txBody>
          <a:bodyPr/>
          <a:lstStyle/>
          <a:p>
            <a:r>
              <a:rPr lang="ru-RU" sz="3200" smtClean="0">
                <a:solidFill>
                  <a:schemeClr val="tx1"/>
                </a:solidFill>
              </a:rPr>
              <a:t>Фридрих Шлейермахер и Вильгельм Дильтей – основатели герменевтики</a:t>
            </a:r>
          </a:p>
        </p:txBody>
      </p:sp>
      <p:pic>
        <p:nvPicPr>
          <p:cNvPr id="23554" name="Рисунок 2" descr="шлей.jpg"/>
          <p:cNvPicPr>
            <a:picLocks noChangeAspect="1"/>
          </p:cNvPicPr>
          <p:nvPr/>
        </p:nvPicPr>
        <p:blipFill>
          <a:blip r:embed="rId2"/>
          <a:srcRect/>
          <a:stretch>
            <a:fillRect/>
          </a:stretch>
        </p:blipFill>
        <p:spPr bwMode="auto">
          <a:xfrm>
            <a:off x="684213" y="2276475"/>
            <a:ext cx="2513012" cy="3673475"/>
          </a:xfrm>
          <a:prstGeom prst="rect">
            <a:avLst/>
          </a:prstGeom>
          <a:noFill/>
          <a:ln w="9525">
            <a:noFill/>
            <a:miter lim="800000"/>
            <a:headEnd/>
            <a:tailEnd/>
          </a:ln>
        </p:spPr>
      </p:pic>
      <p:pic>
        <p:nvPicPr>
          <p:cNvPr id="23555" name="Рисунок 3" descr="дильт.jpg"/>
          <p:cNvPicPr>
            <a:picLocks noChangeAspect="1"/>
          </p:cNvPicPr>
          <p:nvPr/>
        </p:nvPicPr>
        <p:blipFill>
          <a:blip r:embed="rId3"/>
          <a:srcRect/>
          <a:stretch>
            <a:fillRect/>
          </a:stretch>
        </p:blipFill>
        <p:spPr bwMode="auto">
          <a:xfrm>
            <a:off x="4356100" y="2205038"/>
            <a:ext cx="2571750" cy="3744912"/>
          </a:xfrm>
          <a:prstGeom prst="rect">
            <a:avLst/>
          </a:prstGeom>
          <a:noFill/>
          <a:ln w="9525">
            <a:noFill/>
            <a:miter lim="800000"/>
            <a:headEnd/>
            <a:tailEnd/>
          </a:ln>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r>
              <a:rPr lang="ru-RU" smtClean="0"/>
              <a:t>Развитие герменевтики</a:t>
            </a:r>
          </a:p>
        </p:txBody>
      </p:sp>
      <p:sp>
        <p:nvSpPr>
          <p:cNvPr id="24578" name="TextBox 2"/>
          <p:cNvSpPr txBox="1">
            <a:spLocks noChangeArrowheads="1"/>
          </p:cNvSpPr>
          <p:nvPr/>
        </p:nvSpPr>
        <p:spPr bwMode="auto">
          <a:xfrm>
            <a:off x="214313" y="1643063"/>
            <a:ext cx="8715375" cy="5078412"/>
          </a:xfrm>
          <a:prstGeom prst="rect">
            <a:avLst/>
          </a:prstGeom>
          <a:noFill/>
          <a:ln w="9525">
            <a:noFill/>
            <a:miter lim="800000"/>
            <a:headEnd/>
            <a:tailEnd/>
          </a:ln>
        </p:spPr>
        <p:txBody>
          <a:bodyPr>
            <a:spAutoFit/>
          </a:bodyPr>
          <a:lstStyle/>
          <a:p>
            <a:pPr algn="just"/>
            <a:r>
              <a:rPr lang="ru-RU">
                <a:latin typeface="Times New Roman" pitchFamily="18" charset="0"/>
                <a:cs typeface="Times New Roman" pitchFamily="18" charset="0"/>
              </a:rPr>
              <a:t>Возникновение герменевтики как особого философского течения последней четверти XX в., в центре внимания которого – проблемы понимания и интерпретации текстов, раскрытия смыслов, оказало определенное воздействие на развитие философии не только гуманитарных, но и естественных наук. Основателем герменевтики Нового времени считают Фридриха Шлейермахера, который заложил основы герменевтики как общей теории интерпретации. Затем эти взгляды пытался разрабатывать Вильгельм Дильтей, который особое внимание уделял исследованию сущности процесса понимания. Последний он рассматривал как "переживание" в смысле схватывания скрытых смыслов человеческого существования в его исторически переломных этапах. При этом он утверждал, что герменевтика – методология гуманитарного познания: "Природу объясняем, а дух понимаем".</a:t>
            </a:r>
          </a:p>
          <a:p>
            <a:pPr algn="just"/>
            <a:r>
              <a:rPr lang="ru-RU">
                <a:latin typeface="Times New Roman" pitchFamily="18" charset="0"/>
                <a:cs typeface="Times New Roman" pitchFamily="18" charset="0"/>
              </a:rPr>
              <a:t>Однако только в конце ХХ в. все более отчетливо осознается неправомерность противопоставления наук о духе и наук о природе, понимания и объяснения . Поэтому в герменевтике как философии понимания обращаются философы науки.</a:t>
            </a:r>
          </a:p>
          <a:p>
            <a:pPr algn="just"/>
            <a:r>
              <a:rPr lang="ru-RU">
                <a:latin typeface="Times New Roman" pitchFamily="18" charset="0"/>
                <a:cs typeface="Times New Roman" pitchFamily="18" charset="0"/>
              </a:rPr>
              <a:t>Наиболее известные представители герменевтики – Ханс Георг Гадамер (р.1900), Поль Рикер (р.1913), Жак Лакан (1901-1981), Карп Отто Апель (р.1922) и др. Не анализируя подробно все аспекты герменевтики как философского направления, отметим только те из них, которые имеют значение для развития философской науки.</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457200" y="2286000"/>
            <a:ext cx="8229600" cy="3375025"/>
          </a:xfrm>
        </p:spPr>
        <p:txBody>
          <a:bodyPr/>
          <a:lstStyle/>
          <a:p>
            <a:pPr algn="just"/>
            <a:r>
              <a:rPr lang="ru-RU" sz="1800" smtClean="0">
                <a:solidFill>
                  <a:schemeClr val="tx1"/>
                </a:solidFill>
                <a:latin typeface="Times New Roman" pitchFamily="18" charset="0"/>
                <a:cs typeface="Times New Roman" pitchFamily="18" charset="0"/>
              </a:rPr>
              <a:t>Центральным методологическим принципом герменевтики является так называемый </a:t>
            </a:r>
            <a:r>
              <a:rPr lang="ru-RU" sz="1800" b="1" smtClean="0">
                <a:solidFill>
                  <a:schemeClr val="tx1"/>
                </a:solidFill>
                <a:latin typeface="Times New Roman" pitchFamily="18" charset="0"/>
                <a:cs typeface="Times New Roman" pitchFamily="18" charset="0"/>
              </a:rPr>
              <a:t>герменевтический круг: </a:t>
            </a:r>
            <a:r>
              <a:rPr lang="ru-RU" sz="1800" smtClean="0">
                <a:solidFill>
                  <a:schemeClr val="tx1"/>
                </a:solidFill>
                <a:latin typeface="Times New Roman" pitchFamily="18" charset="0"/>
                <a:cs typeface="Times New Roman" pitchFamily="18" charset="0"/>
              </a:rPr>
              <a:t>для</a:t>
            </a:r>
            <a:r>
              <a:rPr lang="ru-RU" sz="1800" b="1" smtClean="0">
                <a:solidFill>
                  <a:schemeClr val="tx1"/>
                </a:solidFill>
                <a:latin typeface="Times New Roman" pitchFamily="18" charset="0"/>
                <a:cs typeface="Times New Roman" pitchFamily="18" charset="0"/>
              </a:rPr>
              <a:t> </a:t>
            </a:r>
            <a:r>
              <a:rPr lang="ru-RU" sz="1800" smtClean="0">
                <a:solidFill>
                  <a:schemeClr val="tx1"/>
                </a:solidFill>
                <a:latin typeface="Times New Roman" pitchFamily="18" charset="0"/>
                <a:cs typeface="Times New Roman" pitchFamily="18" charset="0"/>
              </a:rPr>
              <a:t>понимания целого необходимо понять его отдельные части, но для понимания отдельных частей уже необходимо иметь представление о смысле целого. Например, слово может быть понято только в контексте фразы, фраза – только в контексте абзаца или страницы, а последняя – лишь в контексте произведения в целом, в свою очередь, невозможно без понимания до этого его частей. С точки зрения герменевтики, задача заключается не в том, чтобы разомкнуть этот круг, а войти в него. Языковая традиция, в которой укоренен познающий субъект, составляет одновременно и предмет познания, и его основу: человек должен понять то, внутри чего он сам пребывает. При этом происходит определенная переоценка роли традиций и языка в познании.</a:t>
            </a:r>
            <a:br>
              <a:rPr lang="ru-RU" sz="1800" smtClean="0">
                <a:solidFill>
                  <a:schemeClr val="tx1"/>
                </a:solidFill>
                <a:latin typeface="Times New Roman" pitchFamily="18" charset="0"/>
                <a:cs typeface="Times New Roman" pitchFamily="18" charset="0"/>
              </a:rPr>
            </a:br>
            <a:r>
              <a:rPr lang="ru-RU" sz="1800" smtClean="0">
                <a:solidFill>
                  <a:schemeClr val="tx1"/>
                </a:solidFill>
                <a:latin typeface="Times New Roman" pitchFamily="18" charset="0"/>
                <a:cs typeface="Times New Roman" pitchFamily="18" charset="0"/>
              </a:rPr>
              <a:t>В философии науки герменевтический круг разрабатывается как взаимообусловленность теории и факта: факты, на которых строится теория, всегда концептуально нагружены, их отбор и интерпретации обусловлены той самой теорией, которую они должны обосновать.</a:t>
            </a:r>
            <a:r>
              <a:rPr lang="ru-RU" sz="1600" smtClean="0">
                <a:solidFill>
                  <a:schemeClr val="tx1"/>
                </a:solidFill>
              </a:rPr>
              <a:t/>
            </a:r>
            <a:br>
              <a:rPr lang="ru-RU" sz="1600" smtClean="0">
                <a:solidFill>
                  <a:schemeClr val="tx1"/>
                </a:solidFill>
              </a:rPr>
            </a:br>
            <a:endParaRPr lang="ru-RU" sz="1600" smtClean="0">
              <a:solidFill>
                <a:schemeClr val="tx1"/>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138"/>
            <a:ext cx="8229600" cy="661987"/>
          </a:xfrm>
        </p:spPr>
        <p:txBody>
          <a:bodyPr rtlCol="0">
            <a:normAutofit fontScale="90000"/>
          </a:bodyPr>
          <a:lstStyle/>
          <a:p>
            <a:pPr fontAlgn="auto">
              <a:spcAft>
                <a:spcPts val="0"/>
              </a:spcAft>
              <a:defRPr/>
            </a:pPr>
            <a:r>
              <a:rPr lang="ru-RU" dirty="0" smtClean="0"/>
              <a:t>Литература:</a:t>
            </a:r>
            <a:endParaRPr lang="ru-RU" dirty="0"/>
          </a:p>
        </p:txBody>
      </p:sp>
      <p:sp>
        <p:nvSpPr>
          <p:cNvPr id="1025" name="Rectangle 1"/>
          <p:cNvSpPr>
            <a:spLocks noChangeArrowheads="1"/>
          </p:cNvSpPr>
          <p:nvPr/>
        </p:nvSpPr>
        <p:spPr bwMode="auto">
          <a:xfrm>
            <a:off x="457200" y="1482369"/>
            <a:ext cx="8435975" cy="4801314"/>
          </a:xfrm>
          <a:prstGeom prst="rect">
            <a:avLst/>
          </a:prstGeom>
          <a:noFill/>
          <a:ln w="9525">
            <a:noFill/>
            <a:miter lim="800000"/>
            <a:headEnd/>
            <a:tailEnd/>
          </a:ln>
          <a:effectLst/>
        </p:spPr>
        <p:txBody>
          <a:bodyPr anchor="ctr">
            <a:spAutoFit/>
          </a:bodyPr>
          <a:lstStyle/>
          <a:p>
            <a:pPr marL="342900" indent="-342900">
              <a:tabLst>
                <a:tab pos="269875" algn="l"/>
              </a:tabLst>
            </a:pPr>
            <a:r>
              <a:rPr lang="ru-RU" dirty="0"/>
              <a:t>Основная:</a:t>
            </a:r>
          </a:p>
          <a:p>
            <a:pPr marL="342900" indent="-342900">
              <a:tabLst>
                <a:tab pos="269875" algn="l"/>
              </a:tabLst>
            </a:pPr>
            <a:r>
              <a:rPr lang="ru-RU" dirty="0"/>
              <a:t>1. </a:t>
            </a:r>
            <a:r>
              <a:rPr lang="ru-RU" dirty="0"/>
              <a:t>Маков Б.В. История и философия науки [Электронный ресурс]: учебное пособие в помощь аспирантам и соискателям для подготовки к кандидатскому экзамену/ Маков Б.В.— Электрон. текстовые данные.— СПб.: Санкт-Петербургский юридический институт (филиал) Академии Генеральной прокуратуры РФ, 2016.— 76 c.— Режим доступа: http://www.iprbookshop.ru/73007.html.— ЭБС «</a:t>
            </a:r>
            <a:r>
              <a:rPr lang="ru-RU" dirty="0" err="1"/>
              <a:t>IPRbooks</a:t>
            </a:r>
            <a:r>
              <a:rPr lang="ru-RU" smtClean="0"/>
              <a:t>»</a:t>
            </a:r>
            <a:endParaRPr lang="ru-RU" dirty="0"/>
          </a:p>
          <a:p>
            <a:pPr marL="342900" indent="-342900">
              <a:tabLst>
                <a:tab pos="269875" algn="l"/>
              </a:tabLst>
            </a:pPr>
            <a:r>
              <a:rPr lang="ru-RU" dirty="0"/>
              <a:t>Дополнительная:</a:t>
            </a:r>
          </a:p>
          <a:p>
            <a:pPr marL="342900" indent="-342900">
              <a:tabLst>
                <a:tab pos="269875" algn="l"/>
              </a:tabLst>
            </a:pPr>
            <a:r>
              <a:rPr lang="ru-RU" dirty="0"/>
              <a:t>1. </a:t>
            </a:r>
            <a:r>
              <a:rPr lang="ru-RU" dirty="0" err="1"/>
              <a:t>Сабиров</a:t>
            </a:r>
            <a:r>
              <a:rPr lang="ru-RU" dirty="0"/>
              <a:t> В.Ш. Философия науки [Электронный ресурс]: учебное пособие / В.Ш. </a:t>
            </a:r>
            <a:r>
              <a:rPr lang="ru-RU" dirty="0" err="1"/>
              <a:t>Сабиров</a:t>
            </a:r>
            <a:r>
              <a:rPr lang="ru-RU" dirty="0"/>
              <a:t>, О.С. </a:t>
            </a:r>
            <a:r>
              <a:rPr lang="ru-RU" dirty="0" err="1"/>
              <a:t>Соина</a:t>
            </a:r>
            <a:r>
              <a:rPr lang="ru-RU" dirty="0"/>
              <a:t>. — Электрон. текстовые данные. — Новосибирск: Сибирский государственный университет телекоммуникаций и информатики, 2016. — 95 c. — 2227-8397. — Режим доступа: </a:t>
            </a:r>
            <a:r>
              <a:rPr lang="ru-RU" dirty="0">
                <a:hlinkClick r:id="rId2"/>
              </a:rPr>
              <a:t>http://www.iprbookshop.ru/69567.html</a:t>
            </a:r>
            <a:endParaRPr lang="ru-RU" dirty="0"/>
          </a:p>
          <a:p>
            <a:pPr marL="342900" indent="-342900">
              <a:tabLst>
                <a:tab pos="269875" algn="l"/>
              </a:tabLst>
            </a:pPr>
            <a:r>
              <a:rPr lang="ru-RU" dirty="0"/>
              <a:t>2. Батурин В.К. Философия науки [Электронный ресурс]: учебное пособие / В.К. Батурин. — Электрон. текстовые данные. — М.: ЮНИТИ-ДАНА, 2015. — 303 c. — 978-5-238-02215-4. — Режим доступа: </a:t>
            </a:r>
            <a:r>
              <a:rPr lang="ru-RU" dirty="0">
                <a:hlinkClick r:id="rId3"/>
              </a:rPr>
              <a:t>http://www.iprbookshop.ru/52654.html</a:t>
            </a:r>
            <a:endParaRPr lang="ru-RU"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r>
              <a:rPr lang="ru-RU" smtClean="0"/>
              <a:t>Основные этапы развития науки</a:t>
            </a:r>
          </a:p>
        </p:txBody>
      </p:sp>
      <p:sp>
        <p:nvSpPr>
          <p:cNvPr id="15362" name="Rectangle 1"/>
          <p:cNvSpPr>
            <a:spLocks noChangeArrowheads="1"/>
          </p:cNvSpPr>
          <p:nvPr/>
        </p:nvSpPr>
        <p:spPr bwMode="auto">
          <a:xfrm>
            <a:off x="214313" y="2092325"/>
            <a:ext cx="8715375" cy="4524375"/>
          </a:xfrm>
          <a:prstGeom prst="rect">
            <a:avLst/>
          </a:prstGeom>
          <a:noFill/>
          <a:ln w="9525">
            <a:noFill/>
            <a:miter lim="800000"/>
            <a:headEnd/>
            <a:tailEnd/>
          </a:ln>
        </p:spPr>
        <p:txBody>
          <a:bodyPr anchor="ctr">
            <a:spAutoFit/>
          </a:bodyPr>
          <a:lstStyle/>
          <a:p>
            <a:pPr algn="just">
              <a:buFontTx/>
              <a:buChar char="•"/>
            </a:pPr>
            <a:r>
              <a:rPr lang="ru-RU" b="1">
                <a:latin typeface="Times New Roman" pitchFamily="18" charset="0"/>
                <a:ea typeface="Calibri" pitchFamily="34" charset="0"/>
                <a:cs typeface="Times New Roman" pitchFamily="18" charset="0"/>
              </a:rPr>
              <a:t>преднаука (</a:t>
            </a:r>
            <a:r>
              <a:rPr lang="ru-RU">
                <a:latin typeface="Times New Roman" pitchFamily="18" charset="0"/>
                <a:ea typeface="Calibri" pitchFamily="34" charset="0"/>
                <a:cs typeface="Times New Roman" pitchFamily="18" charset="0"/>
              </a:rPr>
              <a:t>4000-500 г до н.э.) </a:t>
            </a:r>
            <a:r>
              <a:rPr lang="ru-RU">
                <a:latin typeface="Calibri" pitchFamily="34" charset="0"/>
                <a:ea typeface="Calibri" pitchFamily="34" charset="0"/>
                <a:cs typeface="Times New Roman" pitchFamily="18" charset="0"/>
              </a:rPr>
              <a:t>–</a:t>
            </a:r>
            <a:r>
              <a:rPr lang="ru-RU">
                <a:latin typeface="Times New Roman" pitchFamily="18" charset="0"/>
                <a:ea typeface="Calibri" pitchFamily="34" charset="0"/>
                <a:cs typeface="Times New Roman" pitchFamily="18" charset="0"/>
              </a:rPr>
              <a:t> на данном этапе возникли письменность, начала математики, хронометрия, первые технологии и ремёсла;</a:t>
            </a:r>
            <a:endParaRPr lang="ru-RU">
              <a:ea typeface="Calibri" pitchFamily="34" charset="0"/>
              <a:cs typeface="Times New Roman" pitchFamily="18" charset="0"/>
            </a:endParaRPr>
          </a:p>
          <a:p>
            <a:pPr algn="just" eaLnBrk="0" hangingPunct="0">
              <a:buFontTx/>
              <a:buChar char="•"/>
            </a:pPr>
            <a:r>
              <a:rPr lang="ru-RU" b="1">
                <a:latin typeface="Times New Roman" pitchFamily="18" charset="0"/>
                <a:ea typeface="Calibri" pitchFamily="34" charset="0"/>
                <a:cs typeface="Times New Roman" pitchFamily="18" charset="0"/>
              </a:rPr>
              <a:t>античность </a:t>
            </a:r>
            <a:r>
              <a:rPr lang="ru-RU">
                <a:latin typeface="Times New Roman" pitchFamily="18" charset="0"/>
                <a:ea typeface="Calibri" pitchFamily="34" charset="0"/>
                <a:cs typeface="Times New Roman" pitchFamily="18" charset="0"/>
              </a:rPr>
              <a:t>(500 г до н.э. </a:t>
            </a:r>
            <a:r>
              <a:rPr lang="ru-RU">
                <a:latin typeface="Calibri" pitchFamily="34" charset="0"/>
                <a:ea typeface="Calibri" pitchFamily="34" charset="0"/>
                <a:cs typeface="Times New Roman" pitchFamily="18" charset="0"/>
              </a:rPr>
              <a:t>–</a:t>
            </a:r>
            <a:r>
              <a:rPr lang="ru-RU">
                <a:latin typeface="Times New Roman" pitchFamily="18" charset="0"/>
                <a:ea typeface="Calibri" pitchFamily="34" charset="0"/>
                <a:cs typeface="Times New Roman" pitchFamily="18" charset="0"/>
              </a:rPr>
              <a:t> 500 г. н.э.) </a:t>
            </a:r>
            <a:r>
              <a:rPr lang="ru-RU">
                <a:latin typeface="Calibri" pitchFamily="34" charset="0"/>
                <a:ea typeface="Calibri" pitchFamily="34" charset="0"/>
                <a:cs typeface="Times New Roman" pitchFamily="18" charset="0"/>
              </a:rPr>
              <a:t>–</a:t>
            </a:r>
            <a:r>
              <a:rPr lang="ru-RU">
                <a:latin typeface="Times New Roman" pitchFamily="18" charset="0"/>
                <a:ea typeface="Calibri" pitchFamily="34" charset="0"/>
                <a:cs typeface="Times New Roman" pitchFamily="18" charset="0"/>
              </a:rPr>
              <a:t> этот этап характеризуется появлением рациональных основ мышления, возникновения философии, логики, геометрии Евклида; научное познание в это время приобретает энциклопедический характер;</a:t>
            </a:r>
            <a:endParaRPr lang="ru-RU"/>
          </a:p>
          <a:p>
            <a:pPr algn="just" eaLnBrk="0" hangingPunct="0">
              <a:buFontTx/>
              <a:buChar char="•"/>
            </a:pPr>
            <a:r>
              <a:rPr lang="ru-RU" b="1">
                <a:latin typeface="Times New Roman" pitchFamily="18" charset="0"/>
                <a:cs typeface="Calibri" pitchFamily="34" charset="0"/>
              </a:rPr>
              <a:t>средние века </a:t>
            </a:r>
            <a:r>
              <a:rPr lang="ru-RU">
                <a:latin typeface="Times New Roman" pitchFamily="18" charset="0"/>
                <a:cs typeface="Calibri" pitchFamily="34" charset="0"/>
              </a:rPr>
              <a:t>(500-1500) </a:t>
            </a:r>
            <a:r>
              <a:rPr lang="ru-RU">
                <a:latin typeface="Calibri" pitchFamily="34" charset="0"/>
                <a:cs typeface="Calibri" pitchFamily="34" charset="0"/>
              </a:rPr>
              <a:t>–</a:t>
            </a:r>
            <a:r>
              <a:rPr lang="ru-RU">
                <a:latin typeface="Times New Roman" pitchFamily="18" charset="0"/>
                <a:cs typeface="Calibri" pitchFamily="34" charset="0"/>
              </a:rPr>
              <a:t> появление схоластики и патристики, развитие технического знания;</a:t>
            </a:r>
            <a:endParaRPr lang="ru-RU"/>
          </a:p>
          <a:p>
            <a:pPr algn="just" eaLnBrk="0" hangingPunct="0">
              <a:buFontTx/>
              <a:buChar char="•"/>
            </a:pPr>
            <a:r>
              <a:rPr lang="ru-RU" b="1">
                <a:latin typeface="Times New Roman" pitchFamily="18" charset="0"/>
                <a:cs typeface="Calibri" pitchFamily="34" charset="0"/>
              </a:rPr>
              <a:t>возрождение</a:t>
            </a:r>
            <a:r>
              <a:rPr lang="ru-RU">
                <a:latin typeface="Times New Roman" pitchFamily="18" charset="0"/>
                <a:cs typeface="Calibri" pitchFamily="34" charset="0"/>
              </a:rPr>
              <a:t> (11400-1600) </a:t>
            </a:r>
            <a:r>
              <a:rPr lang="ru-RU">
                <a:latin typeface="Calibri" pitchFamily="34" charset="0"/>
                <a:cs typeface="Calibri" pitchFamily="34" charset="0"/>
              </a:rPr>
              <a:t>–</a:t>
            </a:r>
            <a:r>
              <a:rPr lang="ru-RU">
                <a:latin typeface="Times New Roman" pitchFamily="18" charset="0"/>
                <a:cs typeface="Calibri" pitchFamily="34" charset="0"/>
              </a:rPr>
              <a:t> возникновение университетов, гуманизм, революция Коперника, изобретение книгопечатания И. Гуттенбергом;</a:t>
            </a:r>
            <a:endParaRPr lang="ru-RU"/>
          </a:p>
          <a:p>
            <a:pPr algn="just" eaLnBrk="0" hangingPunct="0">
              <a:buFontTx/>
              <a:buChar char="•"/>
            </a:pPr>
            <a:r>
              <a:rPr lang="ru-RU" b="1">
                <a:latin typeface="Times New Roman" pitchFamily="18" charset="0"/>
                <a:cs typeface="Calibri" pitchFamily="34" charset="0"/>
              </a:rPr>
              <a:t>новое время </a:t>
            </a:r>
            <a:r>
              <a:rPr lang="ru-RU">
                <a:latin typeface="Times New Roman" pitchFamily="18" charset="0"/>
                <a:cs typeface="Calibri" pitchFamily="34" charset="0"/>
              </a:rPr>
              <a:t>(1600-1800) </a:t>
            </a:r>
            <a:r>
              <a:rPr lang="ru-RU">
                <a:latin typeface="Calibri" pitchFamily="34" charset="0"/>
                <a:cs typeface="Calibri" pitchFamily="34" charset="0"/>
              </a:rPr>
              <a:t>–</a:t>
            </a:r>
            <a:r>
              <a:rPr lang="ru-RU">
                <a:latin typeface="Times New Roman" pitchFamily="18" charset="0"/>
                <a:cs typeface="Calibri" pitchFamily="34" charset="0"/>
              </a:rPr>
              <a:t> секуляризация науки, механика Ньютона, механистическая картина мира, научно-промышленная революция;</a:t>
            </a:r>
            <a:endParaRPr lang="ru-RU"/>
          </a:p>
          <a:p>
            <a:pPr algn="just" eaLnBrk="0" hangingPunct="0">
              <a:buFontTx/>
              <a:buChar char="•"/>
            </a:pPr>
            <a:r>
              <a:rPr lang="ru-RU" b="1">
                <a:latin typeface="Times New Roman" pitchFamily="18" charset="0"/>
                <a:cs typeface="Calibri" pitchFamily="34" charset="0"/>
              </a:rPr>
              <a:t>новейшее время </a:t>
            </a:r>
            <a:r>
              <a:rPr lang="ru-RU">
                <a:latin typeface="Times New Roman" pitchFamily="18" charset="0"/>
                <a:cs typeface="Calibri" pitchFamily="34" charset="0"/>
              </a:rPr>
              <a:t>(1800-1900) </a:t>
            </a:r>
            <a:r>
              <a:rPr lang="ru-RU">
                <a:latin typeface="Calibri" pitchFamily="34" charset="0"/>
                <a:cs typeface="Calibri" pitchFamily="34" charset="0"/>
              </a:rPr>
              <a:t>–</a:t>
            </a:r>
            <a:r>
              <a:rPr lang="ru-RU">
                <a:latin typeface="Times New Roman" pitchFamily="18" charset="0"/>
                <a:cs typeface="Calibri" pitchFamily="34" charset="0"/>
              </a:rPr>
              <a:t> дифференциация научных дисциплин, сознание классического естествознания, эволюционизм;</a:t>
            </a:r>
            <a:endParaRPr lang="ru-RU"/>
          </a:p>
          <a:p>
            <a:pPr algn="just" eaLnBrk="0" hangingPunct="0">
              <a:buFontTx/>
              <a:buChar char="•"/>
            </a:pPr>
            <a:r>
              <a:rPr lang="ru-RU" b="1">
                <a:latin typeface="Times New Roman" pitchFamily="18" charset="0"/>
                <a:cs typeface="Calibri" pitchFamily="34" charset="0"/>
              </a:rPr>
              <a:t>современность (</a:t>
            </a:r>
            <a:r>
              <a:rPr lang="ru-RU">
                <a:latin typeface="Times New Roman" pitchFamily="18" charset="0"/>
                <a:cs typeface="Calibri" pitchFamily="34" charset="0"/>
              </a:rPr>
              <a:t>1900-1960) </a:t>
            </a:r>
            <a:r>
              <a:rPr lang="ru-RU">
                <a:latin typeface="Calibri" pitchFamily="34" charset="0"/>
                <a:cs typeface="Calibri" pitchFamily="34" charset="0"/>
              </a:rPr>
              <a:t>–</a:t>
            </a:r>
            <a:r>
              <a:rPr lang="ru-RU">
                <a:latin typeface="Times New Roman" pitchFamily="18" charset="0"/>
                <a:cs typeface="Calibri" pitchFamily="34" charset="0"/>
              </a:rPr>
              <a:t> формирование научных сообществ, релятивизм, возникновение теории относительности;</a:t>
            </a:r>
            <a:endParaRPr lang="ru-RU"/>
          </a:p>
          <a:p>
            <a:pPr algn="just" eaLnBrk="0" hangingPunct="0">
              <a:buFontTx/>
              <a:buChar char="•"/>
            </a:pPr>
            <a:r>
              <a:rPr lang="ru-RU" b="1">
                <a:latin typeface="Times New Roman" pitchFamily="18" charset="0"/>
                <a:cs typeface="Calibri" pitchFamily="34" charset="0"/>
              </a:rPr>
              <a:t>компьютерная революция </a:t>
            </a:r>
            <a:r>
              <a:rPr lang="ru-RU">
                <a:latin typeface="Times New Roman" pitchFamily="18" charset="0"/>
                <a:cs typeface="Calibri" pitchFamily="34" charset="0"/>
              </a:rPr>
              <a:t>(1960-2000 ) </a:t>
            </a:r>
            <a:r>
              <a:rPr lang="ru-RU">
                <a:latin typeface="Calibri" pitchFamily="34" charset="0"/>
                <a:cs typeface="Calibri" pitchFamily="34" charset="0"/>
              </a:rPr>
              <a:t>–</a:t>
            </a:r>
            <a:r>
              <a:rPr lang="ru-RU">
                <a:latin typeface="Times New Roman" pitchFamily="18" charset="0"/>
                <a:cs typeface="Calibri" pitchFamily="34" charset="0"/>
              </a:rPr>
              <a:t> компьютеризация и милитаризация науки.</a:t>
            </a:r>
            <a:endParaRPr lang="ru-RU"/>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Огюст Конт, создатель позитивизма</a:t>
            </a:r>
            <a:endParaRPr lang="ru-RU" dirty="0"/>
          </a:p>
        </p:txBody>
      </p:sp>
      <p:pic>
        <p:nvPicPr>
          <p:cNvPr id="16386" name="Рисунок 3" descr="конт.jpg"/>
          <p:cNvPicPr>
            <a:picLocks noChangeAspect="1"/>
          </p:cNvPicPr>
          <p:nvPr/>
        </p:nvPicPr>
        <p:blipFill>
          <a:blip r:embed="rId2"/>
          <a:srcRect/>
          <a:stretch>
            <a:fillRect/>
          </a:stretch>
        </p:blipFill>
        <p:spPr bwMode="auto">
          <a:xfrm>
            <a:off x="2627313" y="2405063"/>
            <a:ext cx="2968625" cy="3903662"/>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r>
              <a:rPr lang="ru-RU" smtClean="0"/>
              <a:t>Определение понятия</a:t>
            </a:r>
          </a:p>
        </p:txBody>
      </p:sp>
      <p:sp>
        <p:nvSpPr>
          <p:cNvPr id="17410" name="Прямоугольник 2"/>
          <p:cNvSpPr>
            <a:spLocks noChangeArrowheads="1"/>
          </p:cNvSpPr>
          <p:nvPr/>
        </p:nvSpPr>
        <p:spPr bwMode="auto">
          <a:xfrm>
            <a:off x="285750" y="1989138"/>
            <a:ext cx="8643938" cy="4092575"/>
          </a:xfrm>
          <a:prstGeom prst="rect">
            <a:avLst/>
          </a:prstGeom>
          <a:noFill/>
          <a:ln w="9525">
            <a:noFill/>
            <a:miter lim="800000"/>
            <a:headEnd/>
            <a:tailEnd/>
          </a:ln>
        </p:spPr>
        <p:txBody>
          <a:bodyPr>
            <a:spAutoFit/>
          </a:bodyPr>
          <a:lstStyle/>
          <a:p>
            <a:pPr algn="just"/>
            <a:r>
              <a:rPr lang="ru-RU" sz="2000">
                <a:latin typeface="Times New Roman" pitchFamily="18" charset="0"/>
                <a:cs typeface="Times New Roman" pitchFamily="18" charset="0"/>
              </a:rPr>
              <a:t>В философии под </a:t>
            </a:r>
            <a:r>
              <a:rPr lang="ru-RU" sz="2000" b="1">
                <a:latin typeface="Times New Roman" pitchFamily="18" charset="0"/>
                <a:cs typeface="Times New Roman" pitchFamily="18" charset="0"/>
              </a:rPr>
              <a:t>позитивизмом</a:t>
            </a:r>
            <a:r>
              <a:rPr lang="ru-RU" sz="2000">
                <a:latin typeface="Times New Roman" pitchFamily="18" charset="0"/>
                <a:cs typeface="Times New Roman" pitchFamily="18" charset="0"/>
              </a:rPr>
              <a:t> понимают философское направление, признающее необходимость получения знания только в результате научной деятельности, которая должна быть очищена от любых эмоций и заблуждений. При этом задача учёного сводится только к беспристрастному изложению фактов науки без какого-либо личного отношения к ним.</a:t>
            </a:r>
          </a:p>
          <a:p>
            <a:pPr algn="just"/>
            <a:r>
              <a:rPr lang="ru-RU" sz="2000">
                <a:latin typeface="Times New Roman" pitchFamily="18" charset="0"/>
                <a:cs typeface="Times New Roman" pitchFamily="18" charset="0"/>
              </a:rPr>
              <a:t>Необходимость создания позитивизма сам Конт объяснял тем, что существующие науки неспособны дать точную и целостную картину мира, правильно и достоверно описать происходящие в нём процессы. Это связано, во-первых, с усложнением логики исторического процесса, а во-вторых с тем, что слишком часто учёные  пытаются сформировать свою точку зрения, что отвлекает их от получения истины. Конт считал, что если наука избавится от двух этих негативных черт, то сможет служить для человека источником истинного знания.</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r>
              <a:rPr lang="ru-RU" smtClean="0"/>
              <a:t>Герберт Спенсер (1820-1903)</a:t>
            </a:r>
          </a:p>
        </p:txBody>
      </p:sp>
      <p:pic>
        <p:nvPicPr>
          <p:cNvPr id="18434" name="Рисунок 2" descr="спенсер.jpg"/>
          <p:cNvPicPr>
            <a:picLocks noChangeAspect="1"/>
          </p:cNvPicPr>
          <p:nvPr/>
        </p:nvPicPr>
        <p:blipFill>
          <a:blip r:embed="rId2"/>
          <a:srcRect/>
          <a:stretch>
            <a:fillRect/>
          </a:stretch>
        </p:blipFill>
        <p:spPr bwMode="auto">
          <a:xfrm>
            <a:off x="2339975" y="1989138"/>
            <a:ext cx="4103688" cy="4392612"/>
          </a:xfrm>
          <a:prstGeom prst="rect">
            <a:avLst/>
          </a:prstGeom>
          <a:noFill/>
          <a:ln w="9525">
            <a:noFill/>
            <a:miter lim="800000"/>
            <a:headEnd/>
            <a:tailEnd/>
          </a:ln>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3" y="1844675"/>
            <a:ext cx="8715375" cy="3960813"/>
          </a:xfrm>
        </p:spPr>
        <p:txBody>
          <a:bodyPr rtlCol="0">
            <a:normAutofit fontScale="90000"/>
          </a:bodyPr>
          <a:lstStyle/>
          <a:p>
            <a:pPr algn="just" fontAlgn="auto">
              <a:spcAft>
                <a:spcPts val="0"/>
              </a:spcAft>
              <a:defRPr/>
            </a:pPr>
            <a:r>
              <a:rPr lang="ru-RU" sz="2200" dirty="0" smtClean="0">
                <a:solidFill>
                  <a:schemeClr val="tx1"/>
                </a:solidFill>
                <a:latin typeface="Times New Roman" pitchFamily="18" charset="0"/>
                <a:cs typeface="Times New Roman" pitchFamily="18" charset="0"/>
              </a:rPr>
              <a:t>Главное произведение Спенсера - «Основания социологии».</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Спенсер сформулировал теорию социальных институтов, под которыми понимал механизмы самоорганизации жизни людей в обществе.</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Выделял несколько основных: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домашние — </a:t>
            </a:r>
            <a:r>
              <a:rPr lang="ru-RU" sz="2200" dirty="0" smtClean="0">
                <a:solidFill>
                  <a:schemeClr val="tx1"/>
                </a:solidFill>
                <a:latin typeface="Times New Roman" pitchFamily="18" charset="0"/>
                <a:cs typeface="Times New Roman" pitchFamily="18" charset="0"/>
                <a:hlinkClick r:id="rId2" tooltip="Семья"/>
              </a:rPr>
              <a:t>семья</a:t>
            </a:r>
            <a:r>
              <a:rPr lang="ru-RU" sz="2200" dirty="0" smtClean="0">
                <a:solidFill>
                  <a:schemeClr val="tx1"/>
                </a:solidFill>
                <a:latin typeface="Times New Roman" pitchFamily="18" charset="0"/>
                <a:cs typeface="Times New Roman" pitchFamily="18" charset="0"/>
              </a:rPr>
              <a:t>, </a:t>
            </a:r>
            <a:r>
              <a:rPr lang="ru-RU" sz="2200" dirty="0" smtClean="0">
                <a:solidFill>
                  <a:schemeClr val="tx1"/>
                </a:solidFill>
                <a:latin typeface="Times New Roman" pitchFamily="18" charset="0"/>
                <a:cs typeface="Times New Roman" pitchFamily="18" charset="0"/>
                <a:hlinkClick r:id="rId3" tooltip="Брачный союз"/>
              </a:rPr>
              <a:t>брак</a:t>
            </a:r>
            <a:r>
              <a:rPr lang="ru-RU" sz="2200" dirty="0" smtClean="0">
                <a:solidFill>
                  <a:schemeClr val="tx1"/>
                </a:solidFill>
                <a:latin typeface="Times New Roman" pitchFamily="18" charset="0"/>
                <a:cs typeface="Times New Roman" pitchFamily="18" charset="0"/>
              </a:rPr>
              <a:t>, проблемы воспитания.</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обрядовые, задача которых -  регулировать повседневное поведение людей;</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политические  — организовывают отношения распределения власти в обществе;</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церковные — формируют религиозные традиции и систему работы церкви;</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профессиональные и промышленные институты возникают на основе </a:t>
            </a:r>
            <a:r>
              <a:rPr lang="ru-RU" sz="2200" dirty="0" smtClean="0">
                <a:solidFill>
                  <a:schemeClr val="tx1"/>
                </a:solidFill>
                <a:latin typeface="Times New Roman" pitchFamily="18" charset="0"/>
                <a:cs typeface="Times New Roman" pitchFamily="18" charset="0"/>
                <a:hlinkClick r:id="rId4" tooltip="Разделение труда"/>
              </a:rPr>
              <a:t>разделения труда</a:t>
            </a:r>
            <a:r>
              <a:rPr lang="ru-RU" sz="2200" dirty="0" smtClean="0">
                <a:solidFill>
                  <a:schemeClr val="tx1"/>
                </a:solidFill>
                <a:latin typeface="Times New Roman" pitchFamily="18" charset="0"/>
                <a:cs typeface="Times New Roman" pitchFamily="18" charset="0"/>
              </a:rPr>
              <a:t>: первые объединяют группы людей по профессиональным занятиям; вторые поддерживают производственную структуру общества.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Спенсер рассматривал общество как единый социальный организм, аналогичный биологическому. он считал, что законы развития человека и общества определяются природой.</a:t>
            </a:r>
            <a:r>
              <a:rPr lang="ru-RU" dirty="0" smtClean="0">
                <a:solidFill>
                  <a:schemeClr val="tx1"/>
                </a:solidFill>
                <a:latin typeface="Times New Roman" pitchFamily="18" charset="0"/>
                <a:cs typeface="Times New Roman" pitchFamily="18" charset="0"/>
              </a:rPr>
              <a:t>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r>
              <a:rPr lang="ru-RU" smtClean="0"/>
              <a:t>Джон Стюарт Милль (1803-1873)</a:t>
            </a:r>
          </a:p>
        </p:txBody>
      </p:sp>
      <p:pic>
        <p:nvPicPr>
          <p:cNvPr id="20482" name="Рисунок 2" descr="милль.jpg"/>
          <p:cNvPicPr>
            <a:picLocks noChangeAspect="1"/>
          </p:cNvPicPr>
          <p:nvPr/>
        </p:nvPicPr>
        <p:blipFill>
          <a:blip r:embed="rId2"/>
          <a:srcRect/>
          <a:stretch>
            <a:fillRect/>
          </a:stretch>
        </p:blipFill>
        <p:spPr bwMode="auto">
          <a:xfrm>
            <a:off x="2195513" y="2276475"/>
            <a:ext cx="3816350" cy="4248150"/>
          </a:xfrm>
          <a:prstGeom prst="rect">
            <a:avLst/>
          </a:prstGeom>
          <a:noFill/>
          <a:ln w="9525">
            <a:noFill/>
            <a:miter lim="800000"/>
            <a:headEnd/>
            <a:tailEnd/>
          </a:ln>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214313" y="1773238"/>
            <a:ext cx="8715375" cy="3959225"/>
          </a:xfrm>
        </p:spPr>
        <p:txBody>
          <a:bodyPr/>
          <a:lstStyle/>
          <a:p>
            <a:pPr algn="just"/>
            <a:r>
              <a:rPr lang="ru-RU" sz="1800" smtClean="0">
                <a:solidFill>
                  <a:schemeClr val="tx1"/>
                </a:solidFill>
              </a:rPr>
              <a:t>           </a:t>
            </a:r>
            <a:r>
              <a:rPr lang="ru-RU" sz="2000" smtClean="0">
                <a:solidFill>
                  <a:schemeClr val="tx1"/>
                </a:solidFill>
                <a:latin typeface="Times New Roman" pitchFamily="18" charset="0"/>
                <a:cs typeface="Times New Roman" pitchFamily="18" charset="0"/>
              </a:rPr>
              <a:t>Милль стремился разработать методологическую основу позитивизма. В её качестве он видел только индуктивную логику. которая анализирует данные опыта и на их основании формулирует свои выводы. Эту мысль он развил в своём труде «Система индуктивной и дедуктивной логики». Также особое место в его философии занимали социально-политические воззрения. Был активным противником рабства, главной ценностью в жизни человека считал свободу,  ограничителем которой  не могло быть государство. Являлся одним из наиболее влиятельных представителей утилитаризма – философско-этического течения, в соответствии с которым моральная ценность поведения человека и его поступков определялась их практической пользой.</a:t>
            </a:r>
            <a:br>
              <a:rPr lang="ru-RU" sz="2000" smtClean="0">
                <a:solidFill>
                  <a:schemeClr val="tx1"/>
                </a:solidFill>
                <a:latin typeface="Times New Roman" pitchFamily="18" charset="0"/>
                <a:cs typeface="Times New Roman" pitchFamily="18" charset="0"/>
              </a:rPr>
            </a:br>
            <a:endParaRPr lang="ru-RU" sz="2000" smtClean="0">
              <a:solidFill>
                <a:schemeClr val="tx1"/>
              </a:solidFill>
              <a:latin typeface="Times New Roman" pitchFamily="18" charset="0"/>
              <a:cs typeface="Times New Roman" pitchFamily="18" charset="0"/>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89138"/>
            <a:ext cx="8229600" cy="3311525"/>
          </a:xfrm>
        </p:spPr>
        <p:txBody>
          <a:bodyPr rtlCol="0">
            <a:normAutofit fontScale="90000"/>
          </a:bodyPr>
          <a:lstStyle/>
          <a:p>
            <a:pPr fontAlgn="auto">
              <a:spcAft>
                <a:spcPts val="0"/>
              </a:spcAft>
              <a:defRPr/>
            </a:pPr>
            <a:r>
              <a:rPr lang="ru-RU" dirty="0" smtClean="0"/>
              <a:t/>
            </a:r>
            <a:br>
              <a:rPr lang="ru-RU" dirty="0" smtClean="0"/>
            </a:br>
            <a:r>
              <a:rPr lang="ru-RU" dirty="0" smtClean="0"/>
              <a:t/>
            </a:r>
            <a:br>
              <a:rPr lang="ru-RU" dirty="0" smtClean="0"/>
            </a:br>
            <a:r>
              <a:rPr lang="ru-RU" dirty="0" smtClean="0"/>
              <a:t/>
            </a:r>
            <a:br>
              <a:rPr lang="ru-RU" dirty="0" smtClean="0"/>
            </a:br>
            <a:r>
              <a:rPr lang="ru-RU" sz="3100" b="1" dirty="0" smtClean="0">
                <a:solidFill>
                  <a:schemeClr val="tx1"/>
                </a:solidFill>
                <a:latin typeface="Times New Roman" pitchFamily="18" charset="0"/>
                <a:cs typeface="Times New Roman" pitchFamily="18" charset="0"/>
              </a:rPr>
              <a:t>Герменевтика</a:t>
            </a:r>
            <a:r>
              <a:rPr lang="ru-RU" sz="3100" dirty="0" smtClean="0">
                <a:solidFill>
                  <a:schemeClr val="tx1"/>
                </a:solidFill>
                <a:latin typeface="Times New Roman" pitchFamily="18" charset="0"/>
                <a:cs typeface="Times New Roman" pitchFamily="18" charset="0"/>
              </a:rPr>
              <a:t> - искусство толкования, теория интерпретации и понимания текстов, в том числе текстов классической древности; направление в философии XX века, выросшее на основе теории интерпретации литературных текстов.</a:t>
            </a:r>
            <a:r>
              <a:rPr lang="ru-RU" sz="3100" dirty="0" smtClean="0"/>
              <a:t/>
            </a:r>
            <a:br>
              <a:rPr lang="ru-RU" sz="3100" dirty="0" smtClean="0"/>
            </a:br>
            <a:r>
              <a:rPr lang="ru-RU" sz="2700" dirty="0" smtClean="0"/>
              <a:t/>
            </a:r>
            <a:br>
              <a:rPr lang="ru-RU" sz="2700" dirty="0" smtClean="0"/>
            </a:br>
            <a:r>
              <a:rPr lang="ru-RU" dirty="0" smtClean="0"/>
              <a:t/>
            </a:r>
            <a:br>
              <a:rPr lang="ru-RU" dirty="0" smtClean="0"/>
            </a:br>
            <a:r>
              <a:rPr lang="ru-RU" dirty="0" err="1" smtClean="0"/>
              <a:t>Гермненен</a:t>
            </a:r>
            <a:endParaRPr lang="ru-RU" dirty="0"/>
          </a:p>
        </p:txBody>
      </p:sp>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232</TotalTime>
  <Words>945</Words>
  <Application>Microsoft Office PowerPoint</Application>
  <PresentationFormat>Экран (4:3)</PresentationFormat>
  <Paragraphs>31</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Candara</vt:lpstr>
      <vt:lpstr>Symbol</vt:lpstr>
      <vt:lpstr>Times New Roman</vt:lpstr>
      <vt:lpstr>Волна</vt:lpstr>
      <vt:lpstr>«История развития и основные этапы становления  научной мысли». </vt:lpstr>
      <vt:lpstr>Основные этапы развития науки</vt:lpstr>
      <vt:lpstr>Огюст Конт, создатель позитивизма</vt:lpstr>
      <vt:lpstr>Определение понятия</vt:lpstr>
      <vt:lpstr>Герберт Спенсер (1820-1903)</vt:lpstr>
      <vt:lpstr>Главное произведение Спенсера - «Основания социологии».  Спенсер сформулировал теорию социальных институтов, под которыми понимал механизмы самоорганизации жизни людей в обществе.   Выделял несколько основных:   - домашние — семья, брак, проблемы воспитания. -  обрядовые, задача которых -  регулировать повседневное поведение людей; - политические  — организовывают отношения распределения власти в обществе; - церковные — формируют религиозные традиции и систему работы церкви; - профессиональные и промышленные институты возникают на основе разделения труда: первые объединяют группы людей по профессиональным занятиям; вторые поддерживают производственную структуру общества.  Спенсер рассматривал общество как единый социальный организм, аналогичный биологическому. он считал, что законы развития человека и общества определяются природой.  </vt:lpstr>
      <vt:lpstr>Джон Стюарт Милль (1803-1873)</vt:lpstr>
      <vt:lpstr>           Милль стремился разработать методологическую основу позитивизма. В её качестве он видел только индуктивную логику. которая анализирует данные опыта и на их основании формулирует свои выводы. Эту мысль он развил в своём труде «Система индуктивной и дедуктивной логики». Также особое место в его философии занимали социально-политические воззрения. Был активным противником рабства, главной ценностью в жизни человека считал свободу,  ограничителем которой  не могло быть государство. Являлся одним из наиболее влиятельных представителей утилитаризма – философско-этического течения, в соответствии с которым моральная ценность поведения человека и его поступков определялась их практической пользой. </vt:lpstr>
      <vt:lpstr>   Герменевтика - искусство толкования, теория интерпретации и понимания текстов, в том числе текстов классической древности; направление в философии XX века, выросшее на основе теории интерпретации литературных текстов.   Гермненен</vt:lpstr>
      <vt:lpstr>Фридрих Шлейермахер и Вильгельм Дильтей – основатели герменевтики</vt:lpstr>
      <vt:lpstr>Развитие герменевтики</vt:lpstr>
      <vt:lpstr>Центральным методологическим принципом герменевтики является так называемый герменевтический круг: для понимания целого необходимо понять его отдельные части, но для понимания отдельных частей уже необходимо иметь представление о смысле целого. Например, слово может быть понято только в контексте фразы, фраза – только в контексте абзаца или страницы, а последняя – лишь в контексте произведения в целом, в свою очередь, невозможно без понимания до этого его частей. С точки зрения герменевтики, задача заключается не в том, чтобы разомкнуть этот круг, а войти в него. Языковая традиция, в которой укоренен познающий субъект, составляет одновременно и предмет познания, и его основу: человек должен понять то, внутри чего он сам пребывает. При этом происходит определенная переоценка роли традиций и языка в познании. В философии науки герменевтический круг разрабатывается как взаимообусловленность теории и факта: факты, на которых строится теория, всегда концептуально нагружены, их отбор и интерпретации обусловлены той самой теорией, которую они должны обосновать. </vt:lpstr>
      <vt:lpstr>Литература:</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«Проблема сознания в философии». </dc:title>
  <dc:creator>acer</dc:creator>
  <cp:lastModifiedBy>Барышникова Наталья Владимировна</cp:lastModifiedBy>
  <cp:revision>32</cp:revision>
  <dcterms:created xsi:type="dcterms:W3CDTF">2016-10-12T11:51:06Z</dcterms:created>
  <dcterms:modified xsi:type="dcterms:W3CDTF">2018-05-21T08:04:04Z</dcterms:modified>
</cp:coreProperties>
</file>