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91" r:id="rId2"/>
    <p:sldId id="392" r:id="rId3"/>
    <p:sldId id="529" r:id="rId4"/>
    <p:sldId id="520" r:id="rId5"/>
    <p:sldId id="522" r:id="rId6"/>
    <p:sldId id="431" r:id="rId7"/>
    <p:sldId id="429" r:id="rId8"/>
    <p:sldId id="519" r:id="rId9"/>
    <p:sldId id="476" r:id="rId10"/>
    <p:sldId id="515" r:id="rId11"/>
    <p:sldId id="493" r:id="rId12"/>
    <p:sldId id="517" r:id="rId13"/>
    <p:sldId id="518" r:id="rId14"/>
    <p:sldId id="356" r:id="rId15"/>
    <p:sldId id="434" r:id="rId16"/>
    <p:sldId id="433" r:id="rId17"/>
    <p:sldId id="438" r:id="rId18"/>
    <p:sldId id="444" r:id="rId19"/>
    <p:sldId id="449" r:id="rId20"/>
    <p:sldId id="453" r:id="rId21"/>
    <p:sldId id="445" r:id="rId22"/>
    <p:sldId id="455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7" r:id="rId32"/>
    <p:sldId id="439" r:id="rId33"/>
    <p:sldId id="469" r:id="rId34"/>
    <p:sldId id="471" r:id="rId35"/>
    <p:sldId id="479" r:id="rId36"/>
    <p:sldId id="481" r:id="rId37"/>
    <p:sldId id="486" r:id="rId38"/>
    <p:sldId id="507" r:id="rId39"/>
    <p:sldId id="489" r:id="rId40"/>
    <p:sldId id="490" r:id="rId41"/>
    <p:sldId id="511" r:id="rId42"/>
    <p:sldId id="497" r:id="rId43"/>
    <p:sldId id="512" r:id="rId44"/>
    <p:sldId id="505" r:id="rId45"/>
    <p:sldId id="499" r:id="rId46"/>
    <p:sldId id="506" r:id="rId47"/>
    <p:sldId id="339" r:id="rId48"/>
    <p:sldId id="502" r:id="rId49"/>
    <p:sldId id="501" r:id="rId50"/>
    <p:sldId id="500" r:id="rId51"/>
    <p:sldId id="523" r:id="rId52"/>
    <p:sldId id="509" r:id="rId53"/>
    <p:sldId id="346" r:id="rId54"/>
    <p:sldId id="410" r:id="rId55"/>
    <p:sldId id="504" r:id="rId56"/>
    <p:sldId id="417" r:id="rId57"/>
    <p:sldId id="525" r:id="rId58"/>
    <p:sldId id="526" r:id="rId59"/>
    <p:sldId id="527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2F4"/>
    <a:srgbClr val="FFFF66"/>
    <a:srgbClr val="FF66CC"/>
    <a:srgbClr val="FFFF99"/>
    <a:srgbClr val="FF33CC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682" autoAdjust="0"/>
    <p:restoredTop sz="94660"/>
  </p:normalViewPr>
  <p:slideViewPr>
    <p:cSldViewPr>
      <p:cViewPr varScale="1">
        <p:scale>
          <a:sx n="86" d="100"/>
          <a:sy n="86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6E23162-7745-49A2-9276-5E039A431BE3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80D9789-4148-47C6-B5F3-FE6D79B466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E5E1C-47B0-49BC-9349-65939B23A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BC875-C9C8-4F24-B39C-0E4FD7EC4F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0A4B8-2A26-48E5-85AE-9DFCCE860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B409-CF6C-443C-84A1-19A5613A9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D4867-9B6E-48E0-8296-93A326028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B487F-409B-48F1-A83B-6AB4ABC3A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106E-C24F-4E47-A19C-0A0EC2A38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6C45-1928-451F-9F52-5E76BE6C1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9D18B-2CE6-4A8F-85B7-179141C3D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A2E6-6B0B-422B-91FF-3A8075374D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DCAA2-46D0-455A-BD59-39A8EFEB8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4367-9BB5-410C-9FC4-E99D8E43E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4E79E-A341-4925-8960-8CED4CDB63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1B256A5-8ADD-4E90-89BD-ECA3A7E64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Что нужно знать об иммунитете человека?/ Энциклопедия Заблуждений / Подкаст на PodFM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28868"/>
            <a:ext cx="8229600" cy="4124332"/>
          </a:xfrm>
        </p:spPr>
        <p:txBody>
          <a:bodyPr/>
          <a:lstStyle/>
          <a:p>
            <a:pPr algn="r" eaLnBrk="1" hangingPunct="1"/>
            <a:r>
              <a:rPr lang="ru-RU" sz="3200" b="1" dirty="0" smtClean="0">
                <a:solidFill>
                  <a:srgbClr val="3535A1"/>
                </a:solidFill>
              </a:rPr>
              <a:t/>
            </a:r>
            <a:br>
              <a:rPr lang="ru-RU" sz="3200" b="1" dirty="0" smtClean="0">
                <a:solidFill>
                  <a:srgbClr val="3535A1"/>
                </a:solidFill>
              </a:rPr>
            </a:br>
            <a:r>
              <a:rPr lang="ru-RU" sz="3200" b="1" dirty="0" smtClean="0">
                <a:solidFill>
                  <a:srgbClr val="3535A1"/>
                </a:solidFill>
              </a:rPr>
              <a:t/>
            </a:r>
            <a:br>
              <a:rPr lang="ru-RU" sz="3200" b="1" dirty="0" smtClean="0">
                <a:solidFill>
                  <a:srgbClr val="3535A1"/>
                </a:solidFill>
              </a:rPr>
            </a:br>
            <a:r>
              <a:rPr lang="ru-RU" sz="3200" b="1" dirty="0" smtClean="0">
                <a:solidFill>
                  <a:srgbClr val="3535A1"/>
                </a:solidFill>
              </a:rPr>
              <a:t/>
            </a:r>
            <a:br>
              <a:rPr lang="ru-RU" sz="3200" b="1" dirty="0" smtClean="0">
                <a:solidFill>
                  <a:srgbClr val="3535A1"/>
                </a:solidFill>
              </a:rPr>
            </a:br>
            <a:r>
              <a:rPr lang="ru-RU" sz="3200" b="1" dirty="0" smtClean="0">
                <a:solidFill>
                  <a:srgbClr val="3535A1"/>
                </a:solidFill>
              </a:rPr>
              <a:t/>
            </a:r>
            <a:br>
              <a:rPr lang="ru-RU" sz="3200" b="1" dirty="0" smtClean="0">
                <a:solidFill>
                  <a:srgbClr val="3535A1"/>
                </a:solidFill>
              </a:rPr>
            </a:br>
            <a:r>
              <a:rPr lang="ru-RU" sz="3200" b="1" dirty="0" smtClean="0">
                <a:solidFill>
                  <a:srgbClr val="3535A1"/>
                </a:solidFill>
              </a:rPr>
              <a:t/>
            </a:r>
            <a:br>
              <a:rPr lang="ru-RU" sz="3200" b="1" dirty="0" smtClean="0">
                <a:solidFill>
                  <a:srgbClr val="3535A1"/>
                </a:solidFill>
              </a:rPr>
            </a:br>
            <a:r>
              <a:rPr lang="ru-RU" sz="4800" b="1" cap="all" dirty="0" smtClean="0">
                <a:solidFill>
                  <a:srgbClr val="FF0000"/>
                </a:solidFill>
              </a:rPr>
              <a:t>Механизмы</a:t>
            </a:r>
            <a:r>
              <a:rPr lang="ru-RU" sz="4800" b="1" cap="all" dirty="0" smtClean="0">
                <a:solidFill>
                  <a:srgbClr val="3535A1"/>
                </a:solidFill>
              </a:rPr>
              <a:t> </a:t>
            </a:r>
            <a:r>
              <a:rPr lang="ru-RU" sz="4800" b="1" cap="all" dirty="0" err="1" smtClean="0">
                <a:solidFill>
                  <a:schemeClr val="bg1"/>
                </a:solidFill>
              </a:rPr>
              <a:t>ВРОЖДЕННого</a:t>
            </a:r>
            <a:r>
              <a:rPr lang="ru-RU" sz="4800" b="1" cap="all" dirty="0" smtClean="0">
                <a:solidFill>
                  <a:schemeClr val="bg1"/>
                </a:solidFill>
              </a:rPr>
              <a:t> </a:t>
            </a:r>
            <a:r>
              <a:rPr lang="ru-RU" sz="4800" b="1" cap="all" dirty="0" err="1" smtClean="0">
                <a:solidFill>
                  <a:schemeClr val="bg1"/>
                </a:solidFill>
              </a:rPr>
              <a:t>ИММУНИТЕТа</a:t>
            </a:r>
            <a:r>
              <a:rPr lang="ru-RU" sz="4800" b="1" cap="all" dirty="0" smtClean="0">
                <a:solidFill>
                  <a:schemeClr val="bg1"/>
                </a:solidFill>
              </a:rPr>
              <a:t/>
            </a:r>
            <a:br>
              <a:rPr lang="ru-RU" sz="4800" b="1" cap="all" dirty="0" smtClean="0">
                <a:solidFill>
                  <a:schemeClr val="bg1"/>
                </a:solidFill>
              </a:rPr>
            </a:br>
            <a:r>
              <a:rPr lang="ru-RU" sz="4800" b="1" cap="all" dirty="0" smtClean="0">
                <a:solidFill>
                  <a:schemeClr val="bg1"/>
                </a:solidFill>
              </a:rPr>
              <a:t/>
            </a:r>
            <a:br>
              <a:rPr lang="ru-RU" sz="4800" b="1" cap="all" dirty="0" smtClean="0">
                <a:solidFill>
                  <a:schemeClr val="bg1"/>
                </a:solidFill>
              </a:rPr>
            </a:br>
            <a:r>
              <a:rPr lang="ru-RU" sz="4800" b="1" cap="all" dirty="0" smtClean="0">
                <a:solidFill>
                  <a:srgbClr val="3535A1"/>
                </a:solidFill>
              </a:rPr>
              <a:t> </a:t>
            </a:r>
            <a:br>
              <a:rPr lang="ru-RU" sz="4800" b="1" cap="all" dirty="0" smtClean="0">
                <a:solidFill>
                  <a:srgbClr val="3535A1"/>
                </a:solidFill>
              </a:rPr>
            </a:br>
            <a:endParaRPr lang="ru-RU" sz="4800" b="1" i="1" cap="all" dirty="0" smtClean="0">
              <a:solidFill>
                <a:srgbClr val="3535A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152400" y="1371600"/>
            <a:ext cx="8839200" cy="403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РАМР</a:t>
            </a:r>
            <a:r>
              <a:rPr lang="ru-RU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 высококонсервативные  струк-</a:t>
            </a:r>
          </a:p>
          <a:p>
            <a:pPr algn="just">
              <a:defRPr/>
            </a:pPr>
            <a:r>
              <a:rPr lang="ru-RU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турные компоненты,  экспрессируемые </a:t>
            </a:r>
          </a:p>
          <a:p>
            <a:pPr algn="just">
              <a:defRPr/>
            </a:pPr>
            <a:r>
              <a:rPr lang="ru-RU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на  патогенных    микроорганизмах  и  </a:t>
            </a:r>
          </a:p>
          <a:p>
            <a:pPr algn="just">
              <a:defRPr/>
            </a:pPr>
            <a:r>
              <a:rPr lang="ru-RU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распознаваемые  системой врожденного </a:t>
            </a:r>
          </a:p>
          <a:p>
            <a:pPr algn="just">
              <a:defRPr/>
            </a:pPr>
            <a:r>
              <a:rPr lang="ru-RU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иммунитета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285750"/>
            <a:ext cx="7273925" cy="1368425"/>
          </a:xfrm>
        </p:spPr>
        <p:txBody>
          <a:bodyPr/>
          <a:lstStyle/>
          <a:p>
            <a:r>
              <a:rPr lang="ru-RU" sz="3000" b="1" smtClean="0"/>
              <a:t>Принципы строения РАМР </a:t>
            </a:r>
            <a:br>
              <a:rPr lang="ru-RU" sz="3000" b="1" smtClean="0"/>
            </a:br>
            <a:r>
              <a:rPr lang="ru-RU" sz="3000" b="1" smtClean="0">
                <a:latin typeface="Times New Roman" pitchFamily="18" charset="0"/>
              </a:rPr>
              <a:t>(</a:t>
            </a:r>
            <a:r>
              <a:rPr lang="en-US" sz="3000" b="1" smtClean="0">
                <a:latin typeface="Times New Roman" pitchFamily="18" charset="0"/>
              </a:rPr>
              <a:t>pathogen-associated moleculan patterns</a:t>
            </a:r>
            <a:r>
              <a:rPr lang="ru-RU" sz="3000" b="1" smtClean="0">
                <a:latin typeface="Times New Roman" pitchFamily="18" charset="0"/>
              </a:rPr>
              <a:t>)</a:t>
            </a:r>
            <a:br>
              <a:rPr lang="ru-RU" sz="3000" b="1" smtClean="0">
                <a:latin typeface="Times New Roman" pitchFamily="18" charset="0"/>
              </a:rPr>
            </a:br>
            <a:r>
              <a:rPr lang="ru-RU" sz="3000" b="1" smtClean="0">
                <a:latin typeface="Times New Roman" pitchFamily="18" charset="0"/>
              </a:rPr>
              <a:t>(</a:t>
            </a:r>
            <a:r>
              <a:rPr lang="en-US" sz="3000" b="1" smtClean="0">
                <a:latin typeface="Times New Roman" pitchFamily="18" charset="0"/>
              </a:rPr>
              <a:t>C. Janeway, 1989</a:t>
            </a:r>
            <a:r>
              <a:rPr lang="ru-RU" sz="3000" b="1" smtClean="0">
                <a:latin typeface="Times New Roman" pitchFamily="18" charset="0"/>
              </a:rPr>
              <a:t>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713788" cy="4321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smtClean="0"/>
              <a:t>Распознаваемые структуры (РАМР) должны отличаться от собственных молекул организма человека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РАМР должны быть консервативными и не подвергаться значительным мутационным изменениям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РАМР должны быть общими у нескольких разновидностей микроорганизмов (для обеспечения минимального числа требуемых паттерн-распознающих рецепторов - </a:t>
            </a:r>
            <a:r>
              <a:rPr lang="en-US" sz="2800" smtClean="0"/>
              <a:t>PRR</a:t>
            </a:r>
            <a:r>
              <a:rPr lang="ru-RU" sz="2800" smtClean="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/>
          <p:cNvSpPr>
            <a:spLocks noChangeShapeType="1"/>
          </p:cNvSpPr>
          <p:nvPr/>
        </p:nvSpPr>
        <p:spPr bwMode="auto">
          <a:xfrm flipH="1">
            <a:off x="1619250" y="908050"/>
            <a:ext cx="865188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152400" y="1752600"/>
            <a:ext cx="2819400" cy="1531938"/>
          </a:xfrm>
          <a:prstGeom prst="ellipse">
            <a:avLst/>
          </a:prstGeom>
          <a:solidFill>
            <a:srgbClr val="FFC5DC"/>
          </a:solidFill>
          <a:ln w="9525">
            <a:solidFill>
              <a:srgbClr val="FF579B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accent2"/>
                </a:solidFill>
              </a:rPr>
              <a:t>ЛПС</a:t>
            </a:r>
          </a:p>
          <a:p>
            <a:pPr algn="ctr"/>
            <a:r>
              <a:rPr lang="ru-RU" sz="2000" b="1">
                <a:solidFill>
                  <a:schemeClr val="accent2"/>
                </a:solidFill>
              </a:rPr>
              <a:t>грамотрицательных</a:t>
            </a:r>
          </a:p>
          <a:p>
            <a:pPr algn="ctr"/>
            <a:r>
              <a:rPr lang="ru-RU" sz="2000" b="1">
                <a:solidFill>
                  <a:schemeClr val="accent2"/>
                </a:solidFill>
              </a:rPr>
              <a:t> бактерий</a:t>
            </a:r>
            <a:r>
              <a:rPr lang="ru-RU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H="1">
            <a:off x="2667000" y="990600"/>
            <a:ext cx="99060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457200" y="3886200"/>
            <a:ext cx="2735263" cy="14414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ПГ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грамположительных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бактерий</a:t>
            </a: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3962400" y="9906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3200400" y="2438400"/>
            <a:ext cx="1655763" cy="1368425"/>
          </a:xfrm>
          <a:prstGeom prst="ellipse">
            <a:avLst/>
          </a:prstGeom>
          <a:solidFill>
            <a:srgbClr val="FFE4C9"/>
          </a:solidFill>
          <a:ln w="9525">
            <a:solidFill>
              <a:srgbClr val="FF9B37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accent2"/>
                </a:solidFill>
              </a:rPr>
              <a:t>Флагеллин</a:t>
            </a: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4953000" y="1066800"/>
            <a:ext cx="15240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3200400" y="4572000"/>
            <a:ext cx="3024188" cy="1368425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accent2"/>
                </a:solidFill>
              </a:rPr>
              <a:t>Вирусная </a:t>
            </a:r>
          </a:p>
          <a:p>
            <a:pPr algn="ctr"/>
            <a:r>
              <a:rPr lang="ru-RU" sz="2000" b="1">
                <a:solidFill>
                  <a:schemeClr val="accent2"/>
                </a:solidFill>
              </a:rPr>
              <a:t>двухспиральная</a:t>
            </a:r>
          </a:p>
          <a:p>
            <a:pPr algn="ctr"/>
            <a:r>
              <a:rPr lang="ru-RU" sz="2000" b="1">
                <a:solidFill>
                  <a:schemeClr val="accent2"/>
                </a:solidFill>
              </a:rPr>
              <a:t>РНК, ДНК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6172200" y="990600"/>
            <a:ext cx="128588" cy="709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5181600" y="1700213"/>
            <a:ext cx="2209800" cy="1423987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accent2"/>
                </a:solidFill>
              </a:rPr>
              <a:t>Зимозан </a:t>
            </a:r>
          </a:p>
          <a:p>
            <a:pPr algn="ctr"/>
            <a:r>
              <a:rPr lang="ru-RU" sz="2000" b="1">
                <a:solidFill>
                  <a:schemeClr val="accent2"/>
                </a:solidFill>
              </a:rPr>
              <a:t>дрожжей</a:t>
            </a:r>
          </a:p>
          <a:p>
            <a:pPr algn="ctr"/>
            <a:r>
              <a:rPr lang="ru-RU" sz="2000" b="1">
                <a:solidFill>
                  <a:schemeClr val="accent2"/>
                </a:solidFill>
              </a:rPr>
              <a:t>и др. грибов</a:t>
            </a: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096000" y="3789363"/>
            <a:ext cx="3048000" cy="1544637"/>
          </a:xfrm>
          <a:prstGeom prst="ellipse">
            <a:avLst/>
          </a:prstGeom>
          <a:solidFill>
            <a:srgbClr val="0079F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>
              <a:solidFill>
                <a:srgbClr val="000000"/>
              </a:solidFill>
            </a:endParaRP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Липоарабиноманнан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микобактерий</a:t>
            </a:r>
          </a:p>
          <a:p>
            <a:pPr algn="ctr"/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6858000" y="1066800"/>
            <a:ext cx="1295400" cy="273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619250" y="333375"/>
            <a:ext cx="6840538" cy="719138"/>
          </a:xfrm>
          <a:prstGeom prst="ellipse">
            <a:avLst/>
          </a:prstGeom>
          <a:solidFill>
            <a:srgbClr val="D9FF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chemeClr val="accent2"/>
                </a:solidFill>
              </a:rPr>
              <a:t>В И Д Ы     Р А М Р</a:t>
            </a: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2819400" y="2514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рецепторов врожденного иммунитета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Напрямую узнают «микробные паттерны» - Макрофаги, нейтрофилы</a:t>
            </a:r>
          </a:p>
          <a:p>
            <a:endParaRPr lang="ru-RU" dirty="0" smtClean="0"/>
          </a:p>
          <a:p>
            <a:r>
              <a:rPr lang="ru-RU" dirty="0" smtClean="0"/>
              <a:t>Могут узнавать «отсутствие» собственных молекул МНС класса </a:t>
            </a:r>
            <a:r>
              <a:rPr lang="en-US" dirty="0" smtClean="0"/>
              <a:t>I</a:t>
            </a:r>
            <a:r>
              <a:rPr lang="ru-RU" dirty="0" smtClean="0"/>
              <a:t> – </a:t>
            </a:r>
            <a:r>
              <a:rPr lang="en-US" dirty="0" smtClean="0"/>
              <a:t>N</a:t>
            </a:r>
            <a:r>
              <a:rPr lang="ru-RU" dirty="0" smtClean="0"/>
              <a:t>К-клетки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3535A1"/>
                </a:solidFill>
              </a:rPr>
              <a:t>Эффекторы врожденного иммунитета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Внутриклеточный  и внеклеточный </a:t>
            </a:r>
            <a:r>
              <a:rPr lang="ru-RU" sz="2400" b="1" dirty="0" err="1" smtClean="0">
                <a:solidFill>
                  <a:schemeClr val="accent2"/>
                </a:solidFill>
              </a:rPr>
              <a:t>киллинг</a:t>
            </a:r>
            <a:r>
              <a:rPr lang="ru-RU" sz="2400" b="1" dirty="0" smtClean="0">
                <a:solidFill>
                  <a:schemeClr val="accent2"/>
                </a:solidFill>
              </a:rPr>
              <a:t> (нейтрофилы, моноциты, макрофаги, эозинофилы )</a:t>
            </a:r>
          </a:p>
          <a:p>
            <a:endParaRPr lang="ru-RU" sz="2400" b="1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</a:rPr>
              <a:t>Клетки, выделяющие медиаторы воспаления  (базофилы, тучные клетки, )</a:t>
            </a:r>
          </a:p>
          <a:p>
            <a:endParaRPr lang="ru-RU" sz="2400" b="1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</a:rPr>
              <a:t>Контактный </a:t>
            </a:r>
            <a:r>
              <a:rPr lang="ru-RU" sz="2400" b="1" dirty="0" err="1" smtClean="0">
                <a:solidFill>
                  <a:schemeClr val="accent2"/>
                </a:solidFill>
              </a:rPr>
              <a:t>киллинг</a:t>
            </a:r>
            <a:r>
              <a:rPr lang="ru-RU" sz="2400" b="1" dirty="0" smtClean="0">
                <a:solidFill>
                  <a:schemeClr val="accent2"/>
                </a:solidFill>
              </a:rPr>
              <a:t>  (</a:t>
            </a:r>
            <a:r>
              <a:rPr lang="en-US" sz="2400" b="1" dirty="0" smtClean="0">
                <a:solidFill>
                  <a:schemeClr val="accent2"/>
                </a:solidFill>
              </a:rPr>
              <a:t>NK</a:t>
            </a:r>
            <a:r>
              <a:rPr lang="ru-RU" sz="2400" b="1" dirty="0" smtClean="0">
                <a:solidFill>
                  <a:schemeClr val="accent2"/>
                </a:solidFill>
              </a:rPr>
              <a:t>-клетки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</a:rPr>
              <a:t>)</a:t>
            </a:r>
          </a:p>
          <a:p>
            <a:endParaRPr lang="ru-RU" sz="2400" b="1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</a:rPr>
              <a:t>Гуморальные факторы, или молекулы: белки комплемента, </a:t>
            </a:r>
            <a:r>
              <a:rPr lang="ru-RU" sz="2400" b="1" dirty="0" err="1" smtClean="0">
                <a:solidFill>
                  <a:schemeClr val="accent2"/>
                </a:solidFill>
              </a:rPr>
              <a:t>дефензины</a:t>
            </a:r>
            <a:r>
              <a:rPr lang="ru-RU" sz="2400" b="1" dirty="0" smtClean="0">
                <a:solidFill>
                  <a:schemeClr val="accent2"/>
                </a:solidFill>
              </a:rPr>
              <a:t>, </a:t>
            </a:r>
            <a:r>
              <a:rPr lang="ru-RU" sz="2400" b="1" dirty="0" err="1" smtClean="0">
                <a:solidFill>
                  <a:schemeClr val="accent2"/>
                </a:solidFill>
              </a:rPr>
              <a:t>цитокины</a:t>
            </a:r>
            <a:endParaRPr lang="ru-RU" sz="2400" b="1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1077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0725" cy="71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233363"/>
            <a:ext cx="8982075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71463"/>
            <a:ext cx="9104313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Слайд" r:id="rId3" imgW="4503403" imgH="3378843" progId="PowerPoint.Slide.8">
              <p:embed/>
            </p:oleObj>
          </a:graphicData>
        </a:graphic>
      </p:graphicFrame>
      <p:pic>
        <p:nvPicPr>
          <p:cNvPr id="1027" name="Picture 4" descr="Immunity Stock Phot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0"/>
            <a:ext cx="3429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572560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42863"/>
            <a:ext cx="88677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42888"/>
            <a:ext cx="909637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79"/>
            <a:ext cx="9144000" cy="674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85738"/>
            <a:ext cx="8677275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3" y="166688"/>
            <a:ext cx="890587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319088"/>
            <a:ext cx="833437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52388"/>
            <a:ext cx="909637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8325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29775" cy="74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25"/>
            <a:ext cx="9151938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11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538163"/>
            <a:ext cx="863917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0988"/>
            <a:ext cx="91440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>
          <a:xfrm>
            <a:off x="457200" y="274638"/>
            <a:ext cx="8382000" cy="62023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33338"/>
            <a:ext cx="841057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5738"/>
            <a:ext cx="9143999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442913"/>
            <a:ext cx="8677275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7"/>
            <a:ext cx="9142413" cy="621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195263"/>
            <a:ext cx="8582025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1"/>
            <a:ext cx="8372504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195263"/>
            <a:ext cx="8391525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6" y="5572140"/>
            <a:ext cx="8286808" cy="1071570"/>
          </a:xfrm>
          <a:prstGeom prst="rect">
            <a:avLst/>
          </a:prstGeom>
          <a:solidFill>
            <a:srgbClr val="0C1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223838"/>
            <a:ext cx="848677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0"/>
            <a:ext cx="900112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69" y="571480"/>
            <a:ext cx="8791049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8613"/>
            <a:ext cx="9144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5214950"/>
            <a:ext cx="892971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321675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b="1">
              <a:solidFill>
                <a:schemeClr val="bg1"/>
              </a:solidFill>
            </a:endParaRPr>
          </a:p>
          <a:p>
            <a:pPr algn="ctr"/>
            <a:endParaRPr lang="ru-RU" sz="2000" b="1">
              <a:solidFill>
                <a:srgbClr val="29297B"/>
              </a:solidFill>
            </a:endParaRPr>
          </a:p>
          <a:p>
            <a:pPr algn="ctr"/>
            <a:r>
              <a:rPr lang="ru-RU" sz="2800" b="1"/>
              <a:t>Ц И Т О К И Н Ы </a:t>
            </a:r>
            <a:r>
              <a:rPr lang="ru-RU" sz="2800" b="1">
                <a:latin typeface="Verdana" pitchFamily="34" charset="0"/>
              </a:rPr>
              <a:t>(от греч.</a:t>
            </a:r>
            <a:r>
              <a:rPr lang="en-US" sz="2800" b="1" i="1">
                <a:latin typeface="Verdana" pitchFamily="34" charset="0"/>
              </a:rPr>
              <a:t>CYTO</a:t>
            </a:r>
            <a:r>
              <a:rPr lang="ru-RU" sz="2800" b="1">
                <a:latin typeface="Verdana" pitchFamily="34" charset="0"/>
              </a:rPr>
              <a:t> – </a:t>
            </a:r>
            <a:r>
              <a:rPr lang="ru-RU" sz="2400" b="1"/>
              <a:t>КЛЕТКА</a:t>
            </a:r>
            <a:r>
              <a:rPr lang="ru-RU" sz="2800" b="1">
                <a:latin typeface="Verdana" pitchFamily="34" charset="0"/>
              </a:rPr>
              <a:t>,</a:t>
            </a:r>
            <a:r>
              <a:rPr lang="en-US" sz="2800" b="1" i="1">
                <a:latin typeface="Verdana" pitchFamily="34" charset="0"/>
              </a:rPr>
              <a:t>KINOS</a:t>
            </a:r>
            <a:r>
              <a:rPr lang="en-US" sz="2800" b="1">
                <a:latin typeface="Verdana" pitchFamily="34" charset="0"/>
              </a:rPr>
              <a:t>-</a:t>
            </a:r>
            <a:r>
              <a:rPr lang="ru-RU" sz="2400" b="1"/>
              <a:t>ДВИЖЕНИЕ</a:t>
            </a:r>
            <a:r>
              <a:rPr lang="ru-RU" sz="2800" b="1">
                <a:latin typeface="Verdana" pitchFamily="34" charset="0"/>
              </a:rPr>
              <a:t>)-</a:t>
            </a: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r>
              <a:rPr lang="ru-RU" sz="2800" b="1">
                <a:latin typeface="Verdana" pitchFamily="34" charset="0"/>
              </a:rPr>
              <a:t>низкомолекулярные белковые вещества, продуцируемые активированными клетками иммунной системы (реже</a:t>
            </a:r>
            <a:r>
              <a:rPr lang="ru-RU" sz="2800" b="1"/>
              <a:t> </a:t>
            </a:r>
            <a:r>
              <a:rPr lang="ru-RU" sz="2800" b="1">
                <a:latin typeface="Verdana" pitchFamily="34" charset="0"/>
              </a:rPr>
              <a:t>другими клетками</a:t>
            </a:r>
            <a:r>
              <a:rPr lang="ru-RU" sz="2800" b="1"/>
              <a:t> ), </a:t>
            </a:r>
            <a:r>
              <a:rPr lang="ru-RU" sz="2800" b="1">
                <a:latin typeface="Verdana" pitchFamily="34" charset="0"/>
              </a:rPr>
              <a:t>осуществляющие  регуляцию  межклеточных взаимодействий  и  иммунорегуляцию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147638"/>
            <a:ext cx="8772525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285728"/>
            <a:ext cx="8734425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descr="Газетная бумага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10600" cy="4724400"/>
          </a:xfrm>
          <a:blipFill dpi="0" rotWithShape="1">
            <a:blip r:embed="rId2" cstate="print"/>
            <a:srcRect/>
            <a:tile tx="0" ty="0" sx="100000" sy="100000" flip="none" algn="tl"/>
          </a:blipFill>
        </p:spPr>
        <p:txBody>
          <a:bodyPr/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Врожденный иммунитет</a:t>
            </a:r>
            <a:r>
              <a:rPr lang="ru-RU" sz="2800" b="1" dirty="0" smtClean="0">
                <a:solidFill>
                  <a:schemeClr val="accent2"/>
                </a:solidFill>
              </a:rPr>
              <a:t> ( </a:t>
            </a:r>
            <a:r>
              <a:rPr lang="ru-RU" sz="2800" b="1" i="1" dirty="0" smtClean="0"/>
              <a:t>от англ.</a:t>
            </a:r>
            <a:r>
              <a:rPr lang="en-US" sz="2800" b="1" dirty="0" smtClean="0"/>
              <a:t>innate or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smtClean="0"/>
              <a:t>natural immunity</a:t>
            </a:r>
            <a:r>
              <a:rPr lang="en-US" sz="2800" b="1" dirty="0" smtClean="0">
                <a:solidFill>
                  <a:schemeClr val="accent2"/>
                </a:solidFill>
              </a:rPr>
              <a:t>)</a:t>
            </a:r>
            <a:r>
              <a:rPr lang="ru-RU" sz="2800" b="1" dirty="0" smtClean="0">
                <a:solidFill>
                  <a:schemeClr val="accent2"/>
                </a:solidFill>
              </a:rPr>
              <a:t>-совокупность факторов неспецифической </a:t>
            </a:r>
            <a:r>
              <a:rPr lang="ru-RU" sz="2800" b="1" dirty="0" err="1" smtClean="0">
                <a:solidFill>
                  <a:schemeClr val="accent2"/>
                </a:solidFill>
              </a:rPr>
              <a:t>резистентности</a:t>
            </a:r>
            <a:r>
              <a:rPr lang="ru-RU" sz="2800" b="1" dirty="0" smtClean="0">
                <a:solidFill>
                  <a:schemeClr val="accent2"/>
                </a:solidFill>
              </a:rPr>
              <a:t>, обеспечивающих немедленную</a:t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 защиту от инфекции (</a:t>
            </a:r>
            <a:r>
              <a:rPr lang="ru-RU" sz="2800" b="1" dirty="0" err="1" smtClean="0">
                <a:solidFill>
                  <a:schemeClr val="accent2"/>
                </a:solidFill>
              </a:rPr>
              <a:t>патогенов</a:t>
            </a:r>
            <a:r>
              <a:rPr lang="ru-RU" sz="2800" b="1" dirty="0" smtClean="0">
                <a:solidFill>
                  <a:schemeClr val="accent2"/>
                </a:solidFill>
              </a:rPr>
              <a:t>) и продуктов повреждения собственных клеток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7737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3" y="109538"/>
            <a:ext cx="902017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42888"/>
            <a:ext cx="9066213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ph idx="1"/>
          </p:nvPr>
        </p:nvGraphicFramePr>
        <p:xfrm>
          <a:off x="381000" y="304800"/>
          <a:ext cx="8458200" cy="6172200"/>
        </p:xfrm>
        <a:graphic>
          <a:graphicData uri="http://schemas.openxmlformats.org/presentationml/2006/ole">
            <p:oleObj spid="_x0000_s14338" name="Слайд" r:id="rId3" imgW="4570560" imgH="342828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>
            <p:ph idx="1"/>
          </p:nvPr>
        </p:nvGraphicFramePr>
        <p:xfrm>
          <a:off x="304800" y="304800"/>
          <a:ext cx="8534400" cy="6019800"/>
        </p:xfrm>
        <a:graphic>
          <a:graphicData uri="http://schemas.openxmlformats.org/presentationml/2006/ole">
            <p:oleObj spid="_x0000_s13314" name="Слайд" r:id="rId3" imgW="4570560" imgH="342828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022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VA undertook: интересно об иммуните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214688"/>
            <a:ext cx="9144000" cy="1554162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Благодарю за 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413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271463"/>
            <a:ext cx="907732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3"/>
            <a:ext cx="95535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0063"/>
            <a:ext cx="8291513" cy="5900737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800" dirty="0" smtClean="0"/>
              <a:t>         </a:t>
            </a:r>
            <a:r>
              <a:rPr lang="ru-RU" sz="3600" b="1" dirty="0" smtClean="0">
                <a:solidFill>
                  <a:srgbClr val="29297B"/>
                </a:solidFill>
              </a:rPr>
              <a:t>Назначение  врожденного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3600" b="1" dirty="0" smtClean="0">
                <a:solidFill>
                  <a:srgbClr val="29297B"/>
                </a:solidFill>
              </a:rPr>
              <a:t>     (естественного)  иммунитета – </a:t>
            </a:r>
          </a:p>
          <a:p>
            <a:pPr>
              <a:lnSpc>
                <a:spcPct val="80000"/>
              </a:lnSpc>
            </a:pPr>
            <a:endParaRPr lang="ru-RU" sz="3600" b="1" dirty="0" smtClean="0">
              <a:solidFill>
                <a:srgbClr val="29297B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29297B"/>
                </a:solidFill>
              </a:rPr>
              <a:t>1.  первичное распознавание клетками</a:t>
            </a:r>
            <a:r>
              <a:rPr lang="ru-RU" sz="2800" b="1" dirty="0" smtClean="0"/>
              <a:t>  </a:t>
            </a:r>
            <a:r>
              <a:rPr lang="ru-RU" sz="2800" b="1" dirty="0" err="1" smtClean="0">
                <a:solidFill>
                  <a:srgbClr val="FF3101"/>
                </a:solidFill>
              </a:rPr>
              <a:t>миеломоноцитарного</a:t>
            </a:r>
            <a:r>
              <a:rPr lang="ru-RU" sz="2800" b="1" dirty="0" smtClean="0">
                <a:solidFill>
                  <a:srgbClr val="FF3101"/>
                </a:solidFill>
              </a:rPr>
              <a:t> ряда</a:t>
            </a:r>
            <a:r>
              <a:rPr lang="ru-RU" sz="2800" b="1" dirty="0" smtClean="0"/>
              <a:t> </a:t>
            </a:r>
            <a:r>
              <a:rPr lang="ru-RU" sz="2800" b="1" u="sng" dirty="0" smtClean="0">
                <a:solidFill>
                  <a:srgbClr val="29297B"/>
                </a:solidFill>
              </a:rPr>
              <a:t>существенных сходных</a:t>
            </a:r>
            <a:r>
              <a:rPr lang="ru-RU" sz="2800" b="1" dirty="0" smtClean="0">
                <a:solidFill>
                  <a:srgbClr val="29297B"/>
                </a:solidFill>
              </a:rPr>
              <a:t> </a:t>
            </a:r>
            <a:r>
              <a:rPr lang="ru-RU" sz="2800" b="1" u="sng" dirty="0" smtClean="0">
                <a:solidFill>
                  <a:srgbClr val="29297B"/>
                </a:solidFill>
              </a:rPr>
              <a:t>структурных компонентов</a:t>
            </a:r>
            <a:r>
              <a:rPr lang="ru-RU" sz="2800" b="1" u="sng" dirty="0" smtClean="0"/>
              <a:t> </a:t>
            </a:r>
            <a:r>
              <a:rPr lang="ru-RU" sz="2800" b="1" dirty="0" smtClean="0">
                <a:solidFill>
                  <a:srgbClr val="29297B"/>
                </a:solidFill>
              </a:rPr>
              <a:t>различных </a:t>
            </a:r>
            <a:r>
              <a:rPr lang="ru-RU" sz="2800" b="1" u="sng" dirty="0" err="1" smtClean="0">
                <a:solidFill>
                  <a:srgbClr val="29297B"/>
                </a:solidFill>
              </a:rPr>
              <a:t>патогенов</a:t>
            </a:r>
            <a:r>
              <a:rPr lang="ru-RU" sz="2800" b="1" u="sng" dirty="0" smtClean="0">
                <a:solidFill>
                  <a:srgbClr val="29297B"/>
                </a:solidFill>
              </a:rPr>
              <a:t> </a:t>
            </a:r>
            <a:r>
              <a:rPr lang="ru-RU" sz="2800" b="1" dirty="0" smtClean="0">
                <a:solidFill>
                  <a:srgbClr val="29297B"/>
                </a:solidFill>
              </a:rPr>
              <a:t>–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3101"/>
                </a:solidFill>
              </a:rPr>
              <a:t>РАМР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b="1" dirty="0" smtClean="0">
                <a:solidFill>
                  <a:srgbClr val="FF3101"/>
                </a:solidFill>
              </a:rPr>
              <a:t>  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29297B"/>
                </a:solidFill>
              </a:rPr>
              <a:t>(</a:t>
            </a:r>
            <a:r>
              <a:rPr lang="en-US" sz="2800" b="1" dirty="0" smtClean="0">
                <a:solidFill>
                  <a:srgbClr val="29297B"/>
                </a:solidFill>
              </a:rPr>
              <a:t>pathogen-associated molecular patterns )</a:t>
            </a:r>
            <a:r>
              <a:rPr lang="ru-RU" sz="2800" b="1" dirty="0" smtClean="0">
                <a:solidFill>
                  <a:srgbClr val="29297B"/>
                </a:solidFill>
              </a:rPr>
              <a:t>, </a:t>
            </a:r>
            <a:r>
              <a:rPr lang="ru-RU" sz="2800" b="1" u="sng" dirty="0" smtClean="0">
                <a:solidFill>
                  <a:srgbClr val="29297B"/>
                </a:solidFill>
              </a:rPr>
              <a:t>отсутствующих у человека</a:t>
            </a:r>
          </a:p>
          <a:p>
            <a:pPr>
              <a:lnSpc>
                <a:spcPct val="80000"/>
              </a:lnSpc>
            </a:pPr>
            <a:endParaRPr lang="ru-RU" sz="2800" b="1" dirty="0" smtClean="0">
              <a:solidFill>
                <a:srgbClr val="29297B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29297B"/>
                </a:solidFill>
              </a:rPr>
              <a:t>2.  уничтожение и удаление из организма </a:t>
            </a:r>
            <a:r>
              <a:rPr lang="ru-RU" sz="2800" b="1" dirty="0" err="1" smtClean="0">
                <a:solidFill>
                  <a:srgbClr val="29297B"/>
                </a:solidFill>
              </a:rPr>
              <a:t>патогенов</a:t>
            </a:r>
            <a:r>
              <a:rPr lang="ru-RU" sz="2800" b="1" dirty="0" smtClean="0">
                <a:solidFill>
                  <a:srgbClr val="29297B"/>
                </a:solidFill>
              </a:rPr>
              <a:t>  и их компонентов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</TotalTime>
  <Words>271</Words>
  <Application>Microsoft Office PowerPoint</Application>
  <PresentationFormat>Экран (4:3)</PresentationFormat>
  <Paragraphs>53</Paragraphs>
  <Slides>59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Оформление по умолчанию</vt:lpstr>
      <vt:lpstr>Слайд</vt:lpstr>
      <vt:lpstr>     Механизмы ВРОЖДЕННого ИММУНИТЕТа    </vt:lpstr>
      <vt:lpstr>Слайд 2</vt:lpstr>
      <vt:lpstr>Слайд 3</vt:lpstr>
      <vt:lpstr>Слайд 4</vt:lpstr>
      <vt:lpstr>Врожденный иммунитет ( от англ.innate or natural immunity)-совокупность факторов неспецифической резистентности, обеспечивающих немедленную  защиту от инфекции (патогенов) и продуктов повреждения собственных клеток</vt:lpstr>
      <vt:lpstr>Слайд 6</vt:lpstr>
      <vt:lpstr>Слайд 7</vt:lpstr>
      <vt:lpstr>Слайд 8</vt:lpstr>
      <vt:lpstr>Слайд 9</vt:lpstr>
      <vt:lpstr>Слайд 10</vt:lpstr>
      <vt:lpstr>Принципы строения РАМР  (pathogen-associated moleculan patterns) (C. Janeway, 1989)</vt:lpstr>
      <vt:lpstr>Слайд 12</vt:lpstr>
      <vt:lpstr>Особенности рецепторов врожденного иммунитета</vt:lpstr>
      <vt:lpstr>Эффекторы врожденного иммунитета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Благодарю за  внимание!</vt:lpstr>
      <vt:lpstr>Слайд 57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Laborat</dc:creator>
  <cp:lastModifiedBy>Света</cp:lastModifiedBy>
  <cp:revision>126</cp:revision>
  <dcterms:created xsi:type="dcterms:W3CDTF">2009-11-25T07:35:13Z</dcterms:created>
  <dcterms:modified xsi:type="dcterms:W3CDTF">2017-03-13T14:35:00Z</dcterms:modified>
</cp:coreProperties>
</file>